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58" r:id="rId2"/>
    <p:sldMasterId id="2147484112" r:id="rId3"/>
    <p:sldMasterId id="2147484124" r:id="rId4"/>
    <p:sldMasterId id="2147484136" r:id="rId5"/>
    <p:sldMasterId id="2147484148" r:id="rId6"/>
    <p:sldMasterId id="2147484160" r:id="rId7"/>
  </p:sldMasterIdLst>
  <p:notesMasterIdLst>
    <p:notesMasterId r:id="rId54"/>
  </p:notesMasterIdLst>
  <p:handoutMasterIdLst>
    <p:handoutMasterId r:id="rId55"/>
  </p:handoutMasterIdLst>
  <p:sldIdLst>
    <p:sldId id="297" r:id="rId8"/>
    <p:sldId id="319" r:id="rId9"/>
    <p:sldId id="309" r:id="rId10"/>
    <p:sldId id="260" r:id="rId11"/>
    <p:sldId id="261" r:id="rId12"/>
    <p:sldId id="262" r:id="rId13"/>
    <p:sldId id="264" r:id="rId14"/>
    <p:sldId id="310" r:id="rId15"/>
    <p:sldId id="267" r:id="rId16"/>
    <p:sldId id="268" r:id="rId17"/>
    <p:sldId id="269" r:id="rId18"/>
    <p:sldId id="270" r:id="rId19"/>
    <p:sldId id="311" r:id="rId20"/>
    <p:sldId id="271" r:id="rId21"/>
    <p:sldId id="272" r:id="rId22"/>
    <p:sldId id="273" r:id="rId23"/>
    <p:sldId id="274" r:id="rId24"/>
    <p:sldId id="275" r:id="rId25"/>
    <p:sldId id="276" r:id="rId26"/>
    <p:sldId id="321" r:id="rId27"/>
    <p:sldId id="277" r:id="rId28"/>
    <p:sldId id="278" r:id="rId29"/>
    <p:sldId id="279" r:id="rId30"/>
    <p:sldId id="280" r:id="rId31"/>
    <p:sldId id="281" r:id="rId32"/>
    <p:sldId id="282" r:id="rId33"/>
    <p:sldId id="283" r:id="rId34"/>
    <p:sldId id="284" r:id="rId35"/>
    <p:sldId id="320" r:id="rId36"/>
    <p:sldId id="285" r:id="rId37"/>
    <p:sldId id="312" r:id="rId38"/>
    <p:sldId id="286" r:id="rId39"/>
    <p:sldId id="287" r:id="rId40"/>
    <p:sldId id="288" r:id="rId41"/>
    <p:sldId id="289" r:id="rId42"/>
    <p:sldId id="323" r:id="rId43"/>
    <p:sldId id="314" r:id="rId44"/>
    <p:sldId id="290" r:id="rId45"/>
    <p:sldId id="291" r:id="rId46"/>
    <p:sldId id="292" r:id="rId47"/>
    <p:sldId id="293" r:id="rId48"/>
    <p:sldId id="316" r:id="rId49"/>
    <p:sldId id="294" r:id="rId50"/>
    <p:sldId id="318" r:id="rId51"/>
    <p:sldId id="295" r:id="rId52"/>
    <p:sldId id="258" r:id="rId5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7" name="Helen Roybark" initials="HR" lastIdx="12" clrIdx="7">
    <p:extLst/>
  </p:cmAuthor>
  <p:cmAuthor id="1" name="Reviewer" initials="R" lastIdx="15" clrIdx="1"/>
  <p:cmAuthor id="2" name="Jean Inabinett" initials="JI" lastIdx="10" clrIdx="2"/>
  <p:cmAuthor id="3" name="Mohr, April L (Jefferson)" initials="MAL(" lastIdx="18" clrIdx="3"/>
  <p:cmAuthor id="4" name="April Mohr" initials="AM" lastIdx="3" clrIdx="4"/>
  <p:cmAuthor id="5" name="Wanda Wong" initials="WW" lastIdx="4" clrIdx="5"/>
  <p:cmAuthor id="6" name="jeaninemetzler@outlook.com" initials="j" lastIdx="1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0783" autoAdjust="0"/>
  </p:normalViewPr>
  <p:slideViewPr>
    <p:cSldViewPr>
      <p:cViewPr varScale="1">
        <p:scale>
          <a:sx n="92" d="100"/>
          <a:sy n="92" d="100"/>
        </p:scale>
        <p:origin x="-12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610" y="15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9-</a:t>
            </a:r>
            <a:fld id="{BA943473-5828-43EE-99C7-14D5A7A1C268}" type="slidenum">
              <a:rPr lang="en-US"/>
              <a:pPr>
                <a:defRPr/>
              </a:pPr>
              <a:t>‹#›</a:t>
            </a:fld>
            <a:endParaRPr lang="en-US" dirty="0"/>
          </a:p>
        </p:txBody>
      </p:sp>
    </p:spTree>
    <p:extLst>
      <p:ext uri="{BB962C8B-B14F-4D97-AF65-F5344CB8AC3E}">
        <p14:creationId xmlns:p14="http://schemas.microsoft.com/office/powerpoint/2010/main" val="330136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fld id="{02AD6051-14A1-4E90-B91C-8D89300E7EDD}"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7441081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8396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direct write-off method </a:t>
            </a:r>
            <a:r>
              <a:rPr lang="en-US" dirty="0"/>
              <a:t>records the loss from an uncollectible account receivable when it is determined to be uncollectible. No attempt is made to predict bad debts expense. </a:t>
            </a:r>
          </a:p>
          <a:p>
            <a:endParaRPr lang="en-US" dirty="0"/>
          </a:p>
          <a:p>
            <a:r>
              <a:rPr lang="en-US" dirty="0"/>
              <a:t>If TechCom determines on January 23 that it cannot collect $520 owed to it by its customer J. Kent, it records the loss using the direct write-off method as shown in this slide.</a:t>
            </a:r>
          </a:p>
          <a:p>
            <a:endParaRPr lang="en-US" dirty="0"/>
          </a:p>
          <a:p>
            <a:r>
              <a:rPr lang="en-US" dirty="0"/>
              <a:t>The debit in this entry charges the uncollectible amount directly to the current period’s Bad Debts Expense account. The credit removes its balance from the Accounts Receivable account in the general ledger (and its subsidiary ledger).</a:t>
            </a:r>
          </a:p>
          <a:p>
            <a:r>
              <a:rPr lang="en-US" dirty="0"/>
              <a:t/>
            </a:r>
            <a:br>
              <a:rPr lang="en-US" dirty="0"/>
            </a:br>
            <a:r>
              <a:rPr lang="en-US" dirty="0"/>
              <a:t> </a:t>
            </a:r>
          </a:p>
          <a:p>
            <a:endParaRPr lang="en-US" altLang="en-US" dirty="0">
              <a:ea typeface="ＭＳ Ｐゴシック" pitchFamily="34" charset="-128"/>
            </a:endParaRPr>
          </a:p>
        </p:txBody>
      </p:sp>
    </p:spTree>
    <p:extLst>
      <p:ext uri="{BB962C8B-B14F-4D97-AF65-F5344CB8AC3E}">
        <p14:creationId xmlns:p14="http://schemas.microsoft.com/office/powerpoint/2010/main" val="403834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Sometimes an account written off is later collected. If the account of J. Kent that was written off directly to Bad Debts Expense is later collected in full, the two journal entries in this slide record this recovery.</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75576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Companies weigh at least two concepts when considering use of the direct write-off method. </a:t>
            </a:r>
          </a:p>
          <a:p>
            <a:pPr marL="234841" indent="-234841">
              <a:buAutoNum type="arabicParenBoth"/>
            </a:pPr>
            <a:r>
              <a:rPr lang="en-US" dirty="0"/>
              <a:t>Expense recognition requires expenses be reported in the same period as the sales they helped produce. </a:t>
            </a:r>
          </a:p>
          <a:p>
            <a:pPr marL="234841" indent="-234841" defTabSz="939363">
              <a:buFontTx/>
              <a:buAutoNum type="arabicParenBoth"/>
              <a:defRPr/>
            </a:pPr>
            <a:r>
              <a:rPr lang="en-US" dirty="0"/>
              <a:t>The materiality constraint permits use of the direct write-off method.  The simple, low-cost direct write-off method adheres to GAAP and these two concepts when its results approximate those using the allowance method.</a:t>
            </a:r>
          </a:p>
          <a:p>
            <a:endParaRPr lang="en-US" dirty="0"/>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413615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81036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p:txBody>
          <a:bodyPr/>
          <a:lstStyle/>
          <a:p>
            <a:pPr>
              <a:defRPr/>
            </a:pPr>
            <a:r>
              <a:rPr lang="en-US" dirty="0"/>
              <a:t>The </a:t>
            </a:r>
            <a:r>
              <a:rPr lang="en-US" b="1" dirty="0"/>
              <a:t>allowance method </a:t>
            </a:r>
            <a:r>
              <a:rPr lang="en-US" dirty="0"/>
              <a:t>for bad debts matches the </a:t>
            </a:r>
            <a:r>
              <a:rPr lang="en-US" i="1" dirty="0"/>
              <a:t>estimated </a:t>
            </a:r>
            <a:r>
              <a:rPr lang="en-US" dirty="0"/>
              <a:t>loss from uncollectible accounts receivable against the sales they helped produce. We use estimated losses because when sales occur, sellers do not know which customers will not pay. This means that at the end of each period, the allowance method requires an estimate of the total bad debts expected from that period’s sales. This method has two advantages over the direct write-off method: </a:t>
            </a:r>
          </a:p>
          <a:p>
            <a:pPr marL="234841" indent="-234841">
              <a:buFontTx/>
              <a:buAutoNum type="arabicParenBoth"/>
              <a:defRPr/>
            </a:pPr>
            <a:r>
              <a:rPr lang="en-US" dirty="0"/>
              <a:t>it records estimated bad debts expense in the period when the related sales are recorded and</a:t>
            </a:r>
          </a:p>
          <a:p>
            <a:pPr marL="234841" indent="-234841">
              <a:buFontTx/>
              <a:buAutoNum type="arabicParenBoth"/>
              <a:defRPr/>
            </a:pPr>
            <a:r>
              <a:rPr lang="en-US" dirty="0"/>
              <a:t>it reports accounts receivable on the balance sheet at the estimated amount to be collected.</a:t>
            </a:r>
          </a:p>
          <a:p>
            <a:pPr>
              <a:defRPr/>
            </a:pPr>
            <a:endParaRPr lang="en-US" dirty="0"/>
          </a:p>
        </p:txBody>
      </p:sp>
    </p:spTree>
    <p:extLst>
      <p:ext uri="{BB962C8B-B14F-4D97-AF65-F5344CB8AC3E}">
        <p14:creationId xmlns:p14="http://schemas.microsoft.com/office/powerpoint/2010/main" val="303953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p:txBody>
          <a:bodyPr>
            <a:normAutofit/>
          </a:bodyPr>
          <a:lstStyle/>
          <a:p>
            <a:r>
              <a:rPr lang="en-US" dirty="0"/>
              <a:t>The allowance method estimates bad debts expense at the end of each accounting period and records it with an adjusting entry. TechCom, had credit sales of $300,000 during its first year of operations. At the end of the first year, $20,000 of credit sales remained uncollected. TechCom estimated that $1,500 of its accounts receivable would be uncollectible and made the adjusting entry shown in this slide.</a:t>
            </a:r>
          </a:p>
          <a:p>
            <a:endParaRPr lang="en-US" dirty="0"/>
          </a:p>
          <a:p>
            <a:r>
              <a:rPr lang="en-US" dirty="0"/>
              <a:t>The estimated bad debts expense of $1,500 is reported on the income statement (as either a selling expense or an administrative expense). The </a:t>
            </a:r>
            <a:r>
              <a:rPr lang="en-US" b="1" dirty="0"/>
              <a:t>Allowance for Doubtful Accounts </a:t>
            </a:r>
            <a:r>
              <a:rPr lang="en-US" dirty="0"/>
              <a:t>is a contra asset account. A contra account is used instead of reducing accounts receivable directly because at the time of the adjusting entry, the company does not know which customers will not pay. After the bad debts adjusting entry is posted, TechCom’s account balances for Accounts Receivable and its Allowance for Doubtful Accounts are as shown at the bottom of this slide.</a:t>
            </a:r>
          </a:p>
          <a:p>
            <a:pPr>
              <a:defRPr/>
            </a:pPr>
            <a:endParaRPr lang="en-US" dirty="0">
              <a:ea typeface="ＭＳ Ｐゴシック" pitchFamily="34" charset="-128"/>
            </a:endParaRPr>
          </a:p>
        </p:txBody>
      </p:sp>
    </p:spTree>
    <p:extLst>
      <p:ext uri="{BB962C8B-B14F-4D97-AF65-F5344CB8AC3E}">
        <p14:creationId xmlns:p14="http://schemas.microsoft.com/office/powerpoint/2010/main" val="342431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Allowance for Doubtful Accounts credit balance of $1,500 has the effect of reducing accounts receivable to its </a:t>
            </a:r>
            <a:r>
              <a:rPr lang="en-US" b="1" dirty="0"/>
              <a:t>realizable value</a:t>
            </a:r>
            <a:r>
              <a:rPr lang="en-US" dirty="0"/>
              <a:t>. Although credit customers owe $20,000 to TechCom, only $18,500 is expected to be realized in cash collections from these customers. (TechCom continues to bill its customers a total of $20,000). In the balance sheet, the Allowance for Doubtful Accounts is subtracted from Accounts Receivable and is often reported as shown here.</a:t>
            </a:r>
          </a:p>
          <a:p>
            <a:endParaRPr lang="en-US" dirty="0"/>
          </a:p>
          <a:p>
            <a:r>
              <a:rPr lang="en-US" dirty="0"/>
              <a:t>Sometimes the Allowance for Doubtful Accounts is not reported</a:t>
            </a:r>
            <a:r>
              <a:rPr lang="en-US" baseline="0" dirty="0"/>
              <a:t> separately in the Balance Sheet where Accounts receivable is to be reported by its realized value (net of the doubtful account balance).</a:t>
            </a:r>
            <a:endParaRPr lang="en-US" dirty="0"/>
          </a:p>
          <a:p>
            <a:endParaRPr lang="en-US" altLang="en-US" dirty="0"/>
          </a:p>
        </p:txBody>
      </p:sp>
    </p:spTree>
    <p:extLst>
      <p:ext uri="{BB962C8B-B14F-4D97-AF65-F5344CB8AC3E}">
        <p14:creationId xmlns:p14="http://schemas.microsoft.com/office/powerpoint/2010/main" val="379761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specific accounts become uncollectible, they are written off against the Allowance for Doubtful Accounts. </a:t>
            </a:r>
          </a:p>
          <a:p>
            <a:endParaRPr lang="en-US" dirty="0"/>
          </a:p>
          <a:p>
            <a:r>
              <a:rPr lang="en-US" dirty="0"/>
              <a:t>TechCom decides that J. Kent’s $520 account is uncollectible and makes the above entry to write it off.</a:t>
            </a:r>
          </a:p>
          <a:p>
            <a:endParaRPr lang="en-US" altLang="en-US" dirty="0"/>
          </a:p>
          <a:p>
            <a:r>
              <a:rPr lang="en-US" dirty="0"/>
              <a:t>This entry removes $520 from the Accounts Receivable account (and the subsidiary ledger). The general ledger accounts now appear as shown (assuming no other transactions affecting these accounts).</a:t>
            </a:r>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323349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write-off does </a:t>
            </a:r>
            <a:r>
              <a:rPr lang="en-US" i="1" dirty="0"/>
              <a:t>not </a:t>
            </a:r>
            <a:r>
              <a:rPr lang="en-US" dirty="0"/>
              <a:t>affect the realizable value of accounts receivable as shown in this slide. Neither total assets nor net income is affected by the write-off of a specific account. Instead, both assets and net income are affected in the period when bad debts expense is predicted and recorded with an adjusting entry.</a:t>
            </a:r>
          </a:p>
          <a:p>
            <a:endParaRPr lang="en-US" altLang="en-US" dirty="0">
              <a:ea typeface="ＭＳ Ｐゴシック" pitchFamily="34" charset="-128"/>
            </a:endParaRPr>
          </a:p>
        </p:txBody>
      </p:sp>
    </p:spTree>
    <p:extLst>
      <p:ext uri="{BB962C8B-B14F-4D97-AF65-F5344CB8AC3E}">
        <p14:creationId xmlns:p14="http://schemas.microsoft.com/office/powerpoint/2010/main" val="291597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an account that was written off is later collected, two entries are made. The first is to reverse the write-off and reinstate the customer’s account. The second is to record the collection of the reinstated account as illustrated here.</a:t>
            </a:r>
          </a:p>
          <a:p>
            <a:endParaRPr lang="en-US" dirty="0"/>
          </a:p>
        </p:txBody>
      </p:sp>
    </p:spTree>
    <p:extLst>
      <p:ext uri="{BB962C8B-B14F-4D97-AF65-F5344CB8AC3E}">
        <p14:creationId xmlns:p14="http://schemas.microsoft.com/office/powerpoint/2010/main" val="16468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36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4502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p:txBody>
          <a:bodyPr/>
          <a:lstStyle/>
          <a:p>
            <a:r>
              <a:rPr lang="en-US" dirty="0"/>
              <a:t>Bad debts expense is estimated under the allowance method. There are two common methods. One is based on the income statement relation between bad debts expense and sales. The second is based on the balance sheet relation between accounts receivable and the allowance for doubtful accounts.</a:t>
            </a:r>
          </a:p>
          <a:p>
            <a:pPr marL="224048" indent="-224048">
              <a:defRPr/>
            </a:pPr>
            <a:endParaRPr lang="en-US" dirty="0">
              <a:ea typeface="ＭＳ Ｐゴシック" pitchFamily="34" charset="-128"/>
            </a:endParaRPr>
          </a:p>
        </p:txBody>
      </p:sp>
    </p:spTree>
    <p:extLst>
      <p:ext uri="{BB962C8B-B14F-4D97-AF65-F5344CB8AC3E}">
        <p14:creationId xmlns:p14="http://schemas.microsoft.com/office/powerpoint/2010/main" val="975579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i="1" dirty="0"/>
              <a:t>percent of sales method, </a:t>
            </a:r>
            <a:r>
              <a:rPr lang="en-US" dirty="0"/>
              <a:t>also called the </a:t>
            </a:r>
            <a:r>
              <a:rPr lang="en-US" i="1" dirty="0"/>
              <a:t>income statement method, </a:t>
            </a:r>
            <a:r>
              <a:rPr lang="en-US" i="0" dirty="0"/>
              <a:t>assumes </a:t>
            </a:r>
            <a:r>
              <a:rPr lang="en-US" dirty="0"/>
              <a:t>that a percent of credit sales for the period is uncollectible. </a:t>
            </a:r>
          </a:p>
          <a:p>
            <a:endParaRPr lang="en-US" altLang="en-US" dirty="0"/>
          </a:p>
          <a:p>
            <a:r>
              <a:rPr lang="en-US" altLang="en-US" dirty="0">
                <a:ea typeface="ＭＳ Ｐゴシック" pitchFamily="34" charset="-128"/>
              </a:rPr>
              <a:t>When using the Percent of Sales Method, the estimate at the end of the period is determined by taking current period sales and multiplying by an established bad debt percentage. The bad debt percentage is determined based on past history of the company and current economic trends. Also, the sales transactions included in this computation are typically only the credit sales. There are no collection issues to consider for cash sales transactions.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15187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i="1" dirty="0"/>
              <a:t>percent of sales method, </a:t>
            </a:r>
            <a:r>
              <a:rPr lang="en-US" dirty="0"/>
              <a:t>also referred to as the </a:t>
            </a:r>
            <a:r>
              <a:rPr lang="en-US" i="1" dirty="0"/>
              <a:t>income statement method, </a:t>
            </a:r>
            <a:r>
              <a:rPr lang="en-US" dirty="0"/>
              <a:t>is based on the idea that a given percent of a company’s credit sales for the period is uncollectible. To illustrate, assume that Musicland has credit sales of $400,000 in year 2021. Based on past experience, Musicland estimates 0.6% of credit sales to be uncollectible. This implies that Musicland expects $2,400 of bad debts expense from its sales (computed as $400,000 x 0.006). The adjusting entry to record this estimated expense is shown here.</a:t>
            </a:r>
          </a:p>
          <a:p>
            <a:endParaRPr lang="en-US" dirty="0"/>
          </a:p>
          <a:p>
            <a:r>
              <a:rPr lang="en-US" dirty="0"/>
              <a:t>The Allowance for Doubtful Accounts ending balance on the balance sheet for this method would rarely equal the Bad Debts Expense on the income statement. This is because unless a company is in its first period of operations, its allowance account has a zero balance only if the prior amounts written off as uncollectible </a:t>
            </a:r>
            <a:r>
              <a:rPr lang="en-US" i="1" dirty="0"/>
              <a:t>exactly </a:t>
            </a:r>
            <a:r>
              <a:rPr lang="en-US" dirty="0"/>
              <a:t>equal the prior estimated bad debts expenses. (When computing bad debts expense as a percent of sales, managers monitor and adjust the percentage so it is not too high or too low.)</a:t>
            </a:r>
          </a:p>
          <a:p>
            <a:endParaRPr lang="en-US" altLang="en-US" dirty="0">
              <a:ea typeface="ＭＳ Ｐゴシック" pitchFamily="34" charset="-128"/>
            </a:endParaRPr>
          </a:p>
        </p:txBody>
      </p:sp>
    </p:spTree>
    <p:extLst>
      <p:ext uri="{BB962C8B-B14F-4D97-AF65-F5344CB8AC3E}">
        <p14:creationId xmlns:p14="http://schemas.microsoft.com/office/powerpoint/2010/main" val="98085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a:t>
            </a:r>
            <a:r>
              <a:rPr lang="en-US" i="1" dirty="0"/>
              <a:t> percent of accounts receivable method</a:t>
            </a:r>
            <a:r>
              <a:rPr lang="en-US" dirty="0"/>
              <a:t>, also called a balance sheet method, assumes that a percent of a company’s receivables is uncollectible. This percent is based on experience and economic trends. Total receivables is multiplied by this percent to get the estimated uncollectible amount as reported in the balance sheet as Allowance for Doubtful Accounts.</a:t>
            </a:r>
            <a:endParaRPr lang="en-US" altLang="en-US" dirty="0"/>
          </a:p>
          <a:p>
            <a:endParaRPr lang="en-US" altLang="en-US" dirty="0">
              <a:ea typeface="ＭＳ Ｐゴシック" pitchFamily="34" charset="-128"/>
            </a:endParaRPr>
          </a:p>
          <a:p>
            <a:r>
              <a:rPr lang="en-US" altLang="en-US" dirty="0">
                <a:ea typeface="ＭＳ Ｐゴシック" pitchFamily="34" charset="-128"/>
              </a:rPr>
              <a:t> </a:t>
            </a:r>
          </a:p>
          <a:p>
            <a:endParaRPr lang="en-US" altLang="en-US" dirty="0">
              <a:ea typeface="ＭＳ Ｐゴシック" pitchFamily="34" charset="-128"/>
            </a:endParaRPr>
          </a:p>
        </p:txBody>
      </p:sp>
    </p:spTree>
    <p:extLst>
      <p:ext uri="{BB962C8B-B14F-4D97-AF65-F5344CB8AC3E}">
        <p14:creationId xmlns:p14="http://schemas.microsoft.com/office/powerpoint/2010/main" val="33743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a:t>Musicland has $50,000 of accounts receivable on December 31, 2020.  Five percent of its receivables is estimated to be uncollectible. This means that </a:t>
            </a:r>
            <a:r>
              <a:rPr lang="en-US" i="1" dirty="0"/>
              <a:t>after </a:t>
            </a:r>
            <a:r>
              <a:rPr lang="en-US" dirty="0"/>
              <a:t>the adjusting entry is posted, we want the Allowance for Doubtful Accounts to show a $2,500 credit balance (5% of $50,000). Musicland’s beginning balance is $2,200 on December 31, 2020.</a:t>
            </a:r>
          </a:p>
          <a:p>
            <a:pPr>
              <a:spcBef>
                <a:spcPct val="50000"/>
              </a:spcBef>
            </a:pPr>
            <a:endParaRPr lang="en-US" altLang="en-US" dirty="0"/>
          </a:p>
          <a:p>
            <a:pPr>
              <a:spcBef>
                <a:spcPct val="50000"/>
              </a:spcBef>
            </a:pPr>
            <a:r>
              <a:rPr lang="en-US" dirty="0"/>
              <a:t>During 2021, accounts of customers are written off on July 10 and November 20. Thus, the account has a $200 credit balance </a:t>
            </a:r>
            <a:r>
              <a:rPr lang="en-US" i="1" dirty="0"/>
              <a:t>before </a:t>
            </a:r>
            <a:r>
              <a:rPr lang="en-US" dirty="0"/>
              <a:t>the December 31, 2021, adjustment. The adjusting entry of $2,300 will give the allowance account the estimated $2,500 balance is shown on this slide.</a:t>
            </a:r>
          </a:p>
          <a:p>
            <a:pPr>
              <a:spcBef>
                <a:spcPct val="50000"/>
              </a:spcBef>
            </a:pPr>
            <a:endParaRPr lang="en-US" altLang="en-US" dirty="0"/>
          </a:p>
        </p:txBody>
      </p:sp>
    </p:spTree>
    <p:extLst>
      <p:ext uri="{BB962C8B-B14F-4D97-AF65-F5344CB8AC3E}">
        <p14:creationId xmlns:p14="http://schemas.microsoft.com/office/powerpoint/2010/main" val="1281894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aging of accounts receivable </a:t>
            </a:r>
            <a:r>
              <a:rPr lang="en-US" dirty="0"/>
              <a:t>method, another </a:t>
            </a:r>
            <a:r>
              <a:rPr lang="en-US" i="1" dirty="0"/>
              <a:t>balance sheet method, </a:t>
            </a:r>
            <a:r>
              <a:rPr lang="en-US" dirty="0"/>
              <a:t>uses both past and current receivables information to estimate the allowance amount. </a:t>
            </a:r>
          </a:p>
          <a:p>
            <a:endParaRPr lang="en-US" dirty="0"/>
          </a:p>
          <a:p>
            <a:r>
              <a:rPr lang="en-US" dirty="0"/>
              <a:t>Each receivable is classified by how long it is past its due date. Then estimates of uncollectible amounts are made assuming that the longer an amount is past due, the more likely it is to be uncollectible.  After the amounts are classified (or aged), experience is used to estimate the percent of each uncollectible class. These percents are applied to the amounts in each class and then totaled to get the estimated balance of the Allowance for Doubtful Accounts.</a:t>
            </a:r>
          </a:p>
          <a:p>
            <a:endParaRPr lang="en-US" altLang="en-US" dirty="0">
              <a:ea typeface="ＭＳ Ｐゴシック" pitchFamily="34" charset="-128"/>
            </a:endParaRPr>
          </a:p>
        </p:txBody>
      </p:sp>
    </p:spTree>
    <p:extLst>
      <p:ext uri="{BB962C8B-B14F-4D97-AF65-F5344CB8AC3E}">
        <p14:creationId xmlns:p14="http://schemas.microsoft.com/office/powerpoint/2010/main" val="3416118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This aging of accounts </a:t>
            </a:r>
            <a:r>
              <a:rPr lang="en-US" dirty="0"/>
              <a:t>lists each customer’s individual balances assigned to one of five classes based on its days past due. The amounts in each class are totaled and multiplied by the estimated percent of uncollectible accounts for each class. The percents used are regularly reviewed to reflect changes in the company and economy.</a:t>
            </a:r>
          </a:p>
          <a:p>
            <a:endParaRPr lang="en-US" altLang="en-US" dirty="0"/>
          </a:p>
          <a:p>
            <a:r>
              <a:rPr lang="en-US" dirty="0"/>
              <a:t>Musicland has $3,700 in accounts receivable that are 31 to 60 days past due. Its management estimates 10% of the amounts in this age class are uncollectible, or a total of $370 ($3,700 x 10%). Similar analysis is done for each of the other four classes. The final total of $2,270 ($740 + $325 + 370 + $475 + $360) shown in the first column is the estimated balance for the Allowance for Doubtful Accounts.</a:t>
            </a:r>
          </a:p>
          <a:p>
            <a:endParaRPr lang="en-US" altLang="en-US" dirty="0">
              <a:ea typeface="ＭＳ Ｐゴシック" pitchFamily="34" charset="-128"/>
            </a:endParaRPr>
          </a:p>
        </p:txBody>
      </p:sp>
    </p:spTree>
    <p:extLst>
      <p:ext uri="{BB962C8B-B14F-4D97-AF65-F5344CB8AC3E}">
        <p14:creationId xmlns:p14="http://schemas.microsoft.com/office/powerpoint/2010/main" val="181262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pitchFamily="34" charset="-128"/>
              </a:rPr>
              <a:t>Notice that the </a:t>
            </a:r>
            <a:r>
              <a:rPr lang="en-US" dirty="0"/>
              <a:t>allowance account has an unadjusted credit balance of $200, the required adjustment to the Allowance for Doubtful Accounts is $2,070. This yields the following end-of-period adjusting entry shown above.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28363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ea typeface="ＭＳ Ｐゴシック" pitchFamily="34" charset="-128"/>
              </a:rPr>
              <a:t>Notice that if the </a:t>
            </a:r>
            <a:r>
              <a:rPr lang="en-US" dirty="0"/>
              <a:t>allowance account has an unadjusted debit balance of $500, the required adjustment to the Allowance for Doubtful Accounts is $2,770 because we need to add the $500 debit</a:t>
            </a:r>
            <a:r>
              <a:rPr lang="en-US" baseline="0" dirty="0"/>
              <a:t> balance to the desired ending balance</a:t>
            </a:r>
            <a:r>
              <a:rPr lang="en-US" dirty="0"/>
              <a:t>. This yields the following end-of-period adjusting entry of $2,770 as shown on this slide.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47664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72420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This diagram summarizes the three estimation methods and their focus of analysis. </a:t>
            </a:r>
          </a:p>
          <a:p>
            <a:endParaRPr lang="en-US" dirty="0"/>
          </a:p>
          <a:p>
            <a:r>
              <a:rPr lang="en-US" dirty="0"/>
              <a:t>The aging of accounts receivable method focuses on specific accounts and is usually the most reliable of the estimation methods.</a:t>
            </a:r>
          </a:p>
          <a:p>
            <a:endParaRPr lang="en-US" dirty="0"/>
          </a:p>
        </p:txBody>
      </p:sp>
    </p:spTree>
    <p:extLst>
      <p:ext uri="{BB962C8B-B14F-4D97-AF65-F5344CB8AC3E}">
        <p14:creationId xmlns:p14="http://schemas.microsoft.com/office/powerpoint/2010/main" val="1076097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32495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a:t>
            </a:r>
            <a:r>
              <a:rPr lang="en-US" b="1" dirty="0"/>
              <a:t>promissory note </a:t>
            </a:r>
            <a:r>
              <a:rPr lang="en-US" dirty="0"/>
              <a:t>is a written promise to pay a specified amount, usually with interest, either on demand or at a stated future date. Promissory notes are used in many transactions, including paying for products and services, and lending and borrowing money. Sellers sometimes ask for a note to replace an account receivable when a customer requests additional time to pay a past-due account.  Sellers prefer notes when the credit period is long and when the receivable is for a large amount. If a lawsuit is needed to collect from a customer, a note is the buyer’s written acknowledgment of the debt, its amount, and its terms.</a:t>
            </a:r>
          </a:p>
          <a:p>
            <a:endParaRPr lang="en-US" altLang="en-US" dirty="0"/>
          </a:p>
          <a:p>
            <a:r>
              <a:rPr lang="en-US" dirty="0"/>
              <a:t>The note illustrated on this slide shows a promissory note dated July 10, 2021. For this note, Julia Browne promises to pay TechCom or to its order (according to TechCom’s instructions) a specified amount of money ($1,000), called the </a:t>
            </a:r>
            <a:r>
              <a:rPr lang="en-US" b="1" dirty="0"/>
              <a:t>principal of a note, </a:t>
            </a:r>
            <a:r>
              <a:rPr lang="en-US" dirty="0"/>
              <a:t>at a stated future date (October 8, 2021). As the one who signed the note and promised to pay it at maturity, Browne is the </a:t>
            </a:r>
            <a:r>
              <a:rPr lang="en-US" b="1" dirty="0"/>
              <a:t>maker of the note. </a:t>
            </a:r>
            <a:r>
              <a:rPr lang="en-US" dirty="0"/>
              <a:t>As the person to whom the note is payable, TechCom is the </a:t>
            </a:r>
            <a:r>
              <a:rPr lang="en-US" b="1" dirty="0"/>
              <a:t>payee of the note. </a:t>
            </a:r>
            <a:r>
              <a:rPr lang="en-US" dirty="0"/>
              <a:t>To Browne, the note is a liability called a </a:t>
            </a:r>
            <a:r>
              <a:rPr lang="en-US" i="1" dirty="0"/>
              <a:t>note payable</a:t>
            </a:r>
            <a:r>
              <a:rPr lang="en-US" dirty="0"/>
              <a:t>. To TechCom, the same note is an asset called a </a:t>
            </a:r>
            <a:r>
              <a:rPr lang="en-US" i="1" dirty="0"/>
              <a:t>note receivable</a:t>
            </a:r>
            <a:r>
              <a:rPr lang="en-US" dirty="0"/>
              <a:t>. This note bears interest at 12%, as written on the note. </a:t>
            </a:r>
            <a:r>
              <a:rPr lang="en-US" b="1" dirty="0"/>
              <a:t>Interest </a:t>
            </a:r>
            <a:r>
              <a:rPr lang="en-US" dirty="0"/>
              <a:t>is the charge for using the money until its due date. To a borrower, interest is an expense. To a lender, it is revenue.</a:t>
            </a:r>
          </a:p>
          <a:p>
            <a:endParaRPr lang="en-US" altLang="en-US" dirty="0"/>
          </a:p>
        </p:txBody>
      </p:sp>
    </p:spTree>
    <p:extLst>
      <p:ext uri="{BB962C8B-B14F-4D97-AF65-F5344CB8AC3E}">
        <p14:creationId xmlns:p14="http://schemas.microsoft.com/office/powerpoint/2010/main" val="4251274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a:t>
            </a:r>
            <a:r>
              <a:rPr lang="en-US" b="1" dirty="0"/>
              <a:t>maturity date of a note </a:t>
            </a:r>
            <a:r>
              <a:rPr lang="en-US" dirty="0"/>
              <a:t>is the day the note (principal and interest) must be repaid. The </a:t>
            </a:r>
            <a:r>
              <a:rPr lang="en-US" i="1" dirty="0"/>
              <a:t>period </a:t>
            </a:r>
            <a:r>
              <a:rPr lang="en-US" dirty="0"/>
              <a:t>of a note is the time from the note’s (contract) date to its maturity date. Many notes mature in less than a full year, and the period they cover is often expressed in days. </a:t>
            </a:r>
          </a:p>
          <a:p>
            <a:endParaRPr lang="en-US" dirty="0"/>
          </a:p>
          <a:p>
            <a:r>
              <a:rPr lang="en-US" dirty="0"/>
              <a:t>As an example, a five-day note dated June 15 matures and is due on June 20. A 90-day note dated July 10 matures on October 8. This October 8 due date is computed as shown in this slide. The period of a note is sometimes expressed in months or years. When months are used, the note matures and is payable in the month of its maturity on the </a:t>
            </a:r>
            <a:r>
              <a:rPr lang="en-US" i="1" dirty="0"/>
              <a:t>same day of the month </a:t>
            </a:r>
            <a:r>
              <a:rPr lang="en-US" dirty="0"/>
              <a:t>as its original date. A nine-month note dated July 10, for instance, is payable on April 10. The same rule applies when years are used.</a:t>
            </a:r>
          </a:p>
          <a:p>
            <a:endParaRPr lang="en-US" altLang="en-US" dirty="0"/>
          </a:p>
          <a:p>
            <a:endParaRPr lang="en-US" altLang="en-US" dirty="0"/>
          </a:p>
        </p:txBody>
      </p:sp>
    </p:spTree>
    <p:extLst>
      <p:ext uri="{BB962C8B-B14F-4D97-AF65-F5344CB8AC3E}">
        <p14:creationId xmlns:p14="http://schemas.microsoft.com/office/powerpoint/2010/main" val="603419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dirty="0"/>
              <a:t>Interest </a:t>
            </a:r>
            <a:r>
              <a:rPr lang="en-US" dirty="0"/>
              <a:t>is the cost of borrowing money for the borrower or, alternatively, the profit from lending money for the lender. Unless otherwise stated, the rate of interest on a note is the rate charged for the use of the principal for one year. The formula for computing interest on a note is shown in the slide.  </a:t>
            </a:r>
            <a:r>
              <a:rPr lang="en-US" altLang="en-US" dirty="0">
                <a:ea typeface="ＭＳ Ｐゴシック" pitchFamily="34" charset="-128"/>
              </a:rPr>
              <a:t>It is calculated as Principal times Rate times Time. </a:t>
            </a:r>
          </a:p>
          <a:p>
            <a:endParaRPr lang="en-US" altLang="en-US" dirty="0">
              <a:ea typeface="ＭＳ Ｐゴシック" pitchFamily="34" charset="-128"/>
            </a:endParaRPr>
          </a:p>
          <a:p>
            <a:r>
              <a:rPr lang="en-US" dirty="0"/>
              <a:t>To simplify interest computations, a year is commonly treated as having 360 days (called the </a:t>
            </a:r>
            <a:r>
              <a:rPr lang="en-US" i="1" dirty="0"/>
              <a:t>banker’s rule </a:t>
            </a:r>
            <a:r>
              <a:rPr lang="en-US" dirty="0"/>
              <a:t>in business and widely used in business transactions). </a:t>
            </a:r>
            <a:r>
              <a:rPr lang="en-US" b="1" dirty="0"/>
              <a:t>We treat a year as having 360 days for interest computations in examples and assignments</a:t>
            </a:r>
            <a:r>
              <a:rPr lang="en-US" dirty="0"/>
              <a:t>. Using the promissory note in the earlier slide where we have a 90-day, 12%, $1,000 note, the total interest is $30.</a:t>
            </a:r>
          </a:p>
          <a:p>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4250356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Notes receivable are usually recorded in a single Notes Receivable account to simplify record-keeping. </a:t>
            </a:r>
          </a:p>
          <a:p>
            <a:endParaRPr lang="en-US" dirty="0"/>
          </a:p>
          <a:p>
            <a:r>
              <a:rPr lang="en-US" dirty="0"/>
              <a:t>To illustrate the recording for the receipt of a note, we use the $1,000, 90-day, 12% promissory note we discussed in a prior slide. TechCom received this note at the time of a product sale to Julia Browne. This transaction is recorded as shown above.</a:t>
            </a:r>
          </a:p>
          <a:p>
            <a:endParaRPr lang="en-US" altLang="en-US" dirty="0"/>
          </a:p>
        </p:txBody>
      </p:sp>
    </p:spTree>
    <p:extLst>
      <p:ext uri="{BB962C8B-B14F-4D97-AF65-F5344CB8AC3E}">
        <p14:creationId xmlns:p14="http://schemas.microsoft.com/office/powerpoint/2010/main" val="3171229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a seller accepts a note from an overdue customer to grant a time extension on a past-due account receivable, it will often collect part of the past-due balance in cash. Assume that TechCom agreed to accept $232 in cash along with a $600, 60-day, 15% note from Jo Cook to settle her $832 past-due account. TechCom makes the entry shown.</a:t>
            </a:r>
          </a:p>
          <a:p>
            <a:endParaRPr lang="en-US" altLang="en-US" dirty="0"/>
          </a:p>
        </p:txBody>
      </p:sp>
    </p:spTree>
    <p:extLst>
      <p:ext uri="{BB962C8B-B14F-4D97-AF65-F5344CB8AC3E}">
        <p14:creationId xmlns:p14="http://schemas.microsoft.com/office/powerpoint/2010/main" val="1966951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424116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principal and interest of a note are due on its maturity date. The maker of the note usually </a:t>
            </a:r>
            <a:r>
              <a:rPr lang="en-US" i="1" dirty="0"/>
              <a:t>honors </a:t>
            </a:r>
            <a:r>
              <a:rPr lang="en-US" dirty="0"/>
              <a:t>the note and pays it in full. To illustrate, when J. Cook pays the note above on its due date, TechCom records the journal entry shown.</a:t>
            </a:r>
          </a:p>
          <a:p>
            <a:endParaRPr lang="en-US" dirty="0"/>
          </a:p>
          <a:p>
            <a:r>
              <a:rPr lang="en-US" dirty="0"/>
              <a:t>Interest revenue, also called </a:t>
            </a:r>
            <a:r>
              <a:rPr lang="en-US" i="1" dirty="0"/>
              <a:t>interest earned, </a:t>
            </a:r>
            <a:r>
              <a:rPr lang="en-US" dirty="0"/>
              <a:t>is reported on the income statement.</a:t>
            </a:r>
          </a:p>
          <a:p>
            <a:endParaRPr lang="en-US" altLang="en-US" dirty="0"/>
          </a:p>
          <a:p>
            <a:endParaRPr lang="en-US" altLang="en-US" dirty="0">
              <a:ea typeface="ＭＳ Ｐゴシック" pitchFamily="34" charset="-128"/>
            </a:endParaRPr>
          </a:p>
        </p:txBody>
      </p:sp>
    </p:spTree>
    <p:extLst>
      <p:ext uri="{BB962C8B-B14F-4D97-AF65-F5344CB8AC3E}">
        <p14:creationId xmlns:p14="http://schemas.microsoft.com/office/powerpoint/2010/main" val="3627915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20000"/>
              </a:spcBef>
              <a:buSzPct val="85000"/>
              <a:buFont typeface="Wingdings" pitchFamily="2" charset="2"/>
              <a:buNone/>
            </a:pPr>
            <a:r>
              <a:rPr lang="en-US" dirty="0"/>
              <a:t>When a note’s maker does not pay at maturity, the note is </a:t>
            </a:r>
            <a:r>
              <a:rPr lang="en-US" i="1" dirty="0"/>
              <a:t>dishonored. </a:t>
            </a:r>
            <a:r>
              <a:rPr lang="en-US" dirty="0"/>
              <a:t>The act of dishonoring a note does not mean the maker no longer has to pay. The payee continues to attempt to collect. How do companies report this event? The balance of the Notes Receivable account should include only those notes that have not matured. Thus, when a note is dishonored, we remove the amount of this note from the Notes Receivable account and charge it back to an account receivable from its maker. To illustrate, assume that J. Cook dishonors the note above at maturity. The journal entry to record the dishonoring of the note is shown.</a:t>
            </a:r>
          </a:p>
          <a:p>
            <a:pPr>
              <a:spcBef>
                <a:spcPct val="20000"/>
              </a:spcBef>
              <a:buSzPct val="85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88197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1027"/>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altLang="en-US" dirty="0"/>
              <a:t>A </a:t>
            </a:r>
            <a:r>
              <a:rPr lang="en-US" altLang="en-US" i="1" dirty="0"/>
              <a:t>receivable </a:t>
            </a:r>
            <a:r>
              <a:rPr lang="en-US" altLang="en-US" dirty="0"/>
              <a:t>is an amount due from another party. The two most common receivables are accounts receivable and notes receivable. Other receivables include interest receivable, rent receivable, tax refund receivable, and receivables from employees. </a:t>
            </a:r>
            <a:r>
              <a:rPr lang="en-US" altLang="en-US" b="1" dirty="0"/>
              <a:t>Accounts receivable </a:t>
            </a:r>
            <a:r>
              <a:rPr lang="en-US" altLang="en-US" dirty="0"/>
              <a:t>are amounts due from customers for credit sales. </a:t>
            </a:r>
          </a:p>
          <a:p>
            <a:endParaRPr lang="en-US" altLang="en-US" dirty="0"/>
          </a:p>
          <a:p>
            <a:r>
              <a:rPr lang="en-US" altLang="en-US" dirty="0"/>
              <a:t>The graph on this slide shows recent dollar amounts of receivables and their percent of total assets for four well-known companies.</a:t>
            </a:r>
          </a:p>
          <a:p>
            <a:endParaRPr lang="en-US" altLang="en-US" dirty="0"/>
          </a:p>
          <a:p>
            <a:r>
              <a:rPr lang="en-US" altLang="en-US" dirty="0"/>
              <a:t>Credit sales are recorded by increasing (debiting) Accounts Receivable. A company must maintain a separate account for each customer that tracks how much that customer purchases, has already paid, and still owes. </a:t>
            </a:r>
          </a:p>
          <a:p>
            <a:endParaRPr lang="en-US" altLang="en-US" dirty="0"/>
          </a:p>
          <a:p>
            <a:r>
              <a:rPr lang="en-US" altLang="en-US" dirty="0"/>
              <a:t>The general ledger has a single Accounts Receivable account (called a </a:t>
            </a:r>
            <a:r>
              <a:rPr lang="en-US" altLang="en-US" i="1" dirty="0"/>
              <a:t>control </a:t>
            </a:r>
            <a:r>
              <a:rPr lang="en-US" altLang="en-US" dirty="0"/>
              <a:t>account). A supplementary record has a separate account for each customer</a:t>
            </a:r>
            <a:r>
              <a:rPr lang="en-US" altLang="en-US" baseline="0" dirty="0"/>
              <a:t> c</a:t>
            </a:r>
            <a:r>
              <a:rPr lang="en-US" altLang="en-US" dirty="0"/>
              <a:t>alled the </a:t>
            </a:r>
            <a:r>
              <a:rPr lang="en-US" altLang="en-US" i="1" dirty="0"/>
              <a:t>accounts receivable ledger </a:t>
            </a:r>
            <a:r>
              <a:rPr lang="en-US" altLang="en-US" dirty="0"/>
              <a:t>(or </a:t>
            </a:r>
            <a:r>
              <a:rPr lang="en-US" altLang="en-US" i="1" dirty="0"/>
              <a:t>accounts receivable subsidiary ledger</a:t>
            </a:r>
            <a:r>
              <a:rPr lang="en-US" altLang="en-US" dirty="0"/>
              <a:t>).</a:t>
            </a:r>
          </a:p>
        </p:txBody>
      </p:sp>
    </p:spTree>
    <p:extLst>
      <p:ext uri="{BB962C8B-B14F-4D97-AF65-F5344CB8AC3E}">
        <p14:creationId xmlns:p14="http://schemas.microsoft.com/office/powerpoint/2010/main" val="348023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notes receivable are outstanding at </a:t>
            </a:r>
            <a:r>
              <a:rPr lang="en-US"/>
              <a:t>the period-end</a:t>
            </a:r>
            <a:r>
              <a:rPr lang="en-US" dirty="0"/>
              <a:t>, any accrued interest earned is recorded. To illustrate, on December 16, TechCom accepts a $3,000, 60-day, 12% note from a customer. When TechCom’s accounting period ends on December 31, $15 of interest has accrued on this note ($3,000 x 12% x 15/360). The adjusting entry shown records this revenue.</a:t>
            </a:r>
          </a:p>
          <a:p>
            <a:pPr>
              <a:spcBef>
                <a:spcPct val="50000"/>
              </a:spcBef>
              <a:buClr>
                <a:schemeClr val="accent1"/>
              </a:buClr>
              <a:buSzPct val="70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515738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the December 16 note is collected on February 14, TechCom’s entry to record the cash receipt is shown.  </a:t>
            </a:r>
          </a:p>
          <a:p>
            <a:endParaRPr lang="en-US" dirty="0"/>
          </a:p>
          <a:p>
            <a:r>
              <a:rPr lang="en-US" dirty="0"/>
              <a:t>Total interest earned on the 60-day note is $60 ($3,000 x 12% x 60/360). The $15 credit to Interest Receivable on February 14 reflects the collection of the interest accrued from the December 31 adjusting entry. The $45 interest earned reflects TechCom’s revenue from holding the note from January 1 to February 14 of the current period.</a:t>
            </a:r>
          </a:p>
          <a:p>
            <a:endParaRPr lang="en-US" dirty="0"/>
          </a:p>
          <a:p>
            <a:endParaRPr lang="en-US" dirty="0"/>
          </a:p>
          <a:p>
            <a:endParaRPr lang="en-US" altLang="en-US" dirty="0">
              <a:ea typeface="ＭＳ Ｐゴシック" pitchFamily="34" charset="-128"/>
            </a:endParaRPr>
          </a:p>
        </p:txBody>
      </p:sp>
    </p:spTree>
    <p:extLst>
      <p:ext uri="{BB962C8B-B14F-4D97-AF65-F5344CB8AC3E}">
        <p14:creationId xmlns:p14="http://schemas.microsoft.com/office/powerpoint/2010/main" val="1938383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352260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Companies can convert receivables to cash before they are due if they need cash or do not want to be involved in collection activities. This is usually done by (1) selling them or (2) using them as security for a loan. </a:t>
            </a:r>
          </a:p>
          <a:p>
            <a:endParaRPr lang="en-US" altLang="en-US" dirty="0"/>
          </a:p>
          <a:p>
            <a:r>
              <a:rPr lang="en-US" dirty="0"/>
              <a:t>A company can sell its receivables to a finance company or bank. The buyer, called a </a:t>
            </a:r>
            <a:r>
              <a:rPr lang="en-US" i="1" dirty="0"/>
              <a:t>factor, </a:t>
            </a:r>
            <a:r>
              <a:rPr lang="en-US" dirty="0"/>
              <a:t>charges the seller a </a:t>
            </a:r>
            <a:r>
              <a:rPr lang="en-US" i="1" dirty="0"/>
              <a:t>factoring fee </a:t>
            </a:r>
            <a:r>
              <a:rPr lang="en-US" dirty="0"/>
              <a:t>and then the buyer takes ownership of the receivables and receives cash when they come due. By incurring a factoring fee, the seller receives cash earlier and can pass the risk of bad debts to the factor. The seller also avoids costs of billing and accounting for the receivables. </a:t>
            </a:r>
          </a:p>
          <a:p>
            <a:endParaRPr lang="en-US" altLang="en-US" dirty="0"/>
          </a:p>
          <a:p>
            <a:r>
              <a:rPr lang="en-US" dirty="0"/>
              <a:t>A company can raise cash by borrowing money and </a:t>
            </a:r>
            <a:r>
              <a:rPr lang="en-US" i="1" dirty="0"/>
              <a:t>pledging </a:t>
            </a:r>
            <a:r>
              <a:rPr lang="en-US" dirty="0"/>
              <a:t>its receivables as security for the loan.  If the borrower defaults on the loan, the lender has a right to be paid from the cash receipts of the receivable when collected. </a:t>
            </a:r>
          </a:p>
          <a:p>
            <a:endParaRPr lang="en-US" dirty="0"/>
          </a:p>
          <a:p>
            <a:endParaRPr lang="en-US" dirty="0"/>
          </a:p>
        </p:txBody>
      </p:sp>
    </p:spTree>
    <p:extLst>
      <p:ext uri="{BB962C8B-B14F-4D97-AF65-F5344CB8AC3E}">
        <p14:creationId xmlns:p14="http://schemas.microsoft.com/office/powerpoint/2010/main" val="3087936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577635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t>Accounts receivable turnover </a:t>
            </a:r>
            <a:r>
              <a:rPr lang="en-US" dirty="0"/>
              <a:t>measures how often, on average, receivables are collected during the period. The formula for this ratio is shown above.</a:t>
            </a:r>
          </a:p>
          <a:p>
            <a:endParaRPr lang="en-US" altLang="en-US" dirty="0"/>
          </a:p>
          <a:p>
            <a:r>
              <a:rPr lang="en-US" dirty="0"/>
              <a:t>Accounts receivable turnover shows how well management is doing in granting credit to customers in a desire to increase sales. A high turnover suggests that management should consider using less strict credit terms to increase sales. A low turnover suggests management should consider more strict credit terms and more aggressive collection efforts to avoid having its resources tied up in accounts receivable.</a:t>
            </a:r>
          </a:p>
          <a:p>
            <a:endParaRPr lang="en-US" altLang="en-US" dirty="0">
              <a:ea typeface="ＭＳ Ｐゴシック" pitchFamily="34" charset="-128"/>
            </a:endParaRPr>
          </a:p>
          <a:p>
            <a:r>
              <a:rPr lang="en-US" dirty="0"/>
              <a:t>Visa’s current year turnover is 16.7, computed as $22,977/$1,375 ($ millions). This means that Visa’s average accounts receivable balance was converted into cash 16.7 times in the current year. Its turnover slightly decreased in the current year (16.7) compared with one year ago (17.6). Visa’s turnover also exceeds that for Mastercard in each of these three years. Both Visa and Mastercard seem to be doing an adequate job of managing receivables.</a:t>
            </a:r>
          </a:p>
        </p:txBody>
      </p:sp>
    </p:spTree>
    <p:extLst>
      <p:ext uri="{BB962C8B-B14F-4D97-AF65-F5344CB8AC3E}">
        <p14:creationId xmlns:p14="http://schemas.microsoft.com/office/powerpoint/2010/main" val="2752112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3978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To see how accounts receivable from credit sales are recognized in the accounting records, we look at two transactions on July 1 between TechCom and its credit customers.</a:t>
            </a:r>
          </a:p>
          <a:p>
            <a:endParaRPr lang="en-US" dirty="0"/>
          </a:p>
          <a:p>
            <a:r>
              <a:rPr lang="en-US" dirty="0"/>
              <a:t>The first is a credit sale of $950 to CompStore. </a:t>
            </a:r>
          </a:p>
          <a:p>
            <a:endParaRPr lang="en-US" dirty="0"/>
          </a:p>
          <a:p>
            <a:r>
              <a:rPr lang="en-US" dirty="0"/>
              <a:t>The second transaction is a collection of $720 from RDA Electronics from a prior credit sale. </a:t>
            </a:r>
            <a:endParaRPr lang="en-US" altLang="en-US" dirty="0">
              <a:ea typeface="ＭＳ Ｐゴシック" pitchFamily="34" charset="-128"/>
            </a:endParaRPr>
          </a:p>
        </p:txBody>
      </p:sp>
    </p:spTree>
    <p:extLst>
      <p:ext uri="{BB962C8B-B14F-4D97-AF65-F5344CB8AC3E}">
        <p14:creationId xmlns:p14="http://schemas.microsoft.com/office/powerpoint/2010/main" val="97542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This slide shows the general ledger and the accounts receivable ledger after recording the two July 1 transactions. The general ledger shows the effects of the sale, the collection, and the resulting balance of $3,230. These transactions are also shown in the individual customer accounts: RDA Electronics balance is $280, and CompStore’s ending balance is $2,950. The $3,230 total of customer accounts equals the balance of the Accounts Receivable account in the general ledger.</a:t>
            </a:r>
          </a:p>
        </p:txBody>
      </p:sp>
    </p:spTree>
    <p:extLst>
      <p:ext uri="{BB962C8B-B14F-4D97-AF65-F5344CB8AC3E}">
        <p14:creationId xmlns:p14="http://schemas.microsoft.com/office/powerpoint/2010/main" val="30138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Most companies allow customers to pay using</a:t>
            </a:r>
            <a:r>
              <a:rPr lang="en-US" baseline="0" dirty="0"/>
              <a:t> bank or third-party credit cards such as Visa, Mastercard, or American Express, and debit cards.  S</a:t>
            </a:r>
            <a:r>
              <a:rPr lang="en-US" dirty="0"/>
              <a:t>ellers allow customers to use credit cards and debit cards for several reasons. First, the seller does not have to decide who gets credit and how much. Second, the seller avoids the risk of customers not paying. This risk is transferred to the card company. Third, the seller typically receives cash from the card company sooner than had it granted credit directly to customers. Fourth, more credit options for customers can lead to more sales. </a:t>
            </a:r>
            <a:endParaRPr lang="en-US" baseline="0" dirty="0"/>
          </a:p>
          <a:p>
            <a:endParaRPr lang="en-US" baseline="0" dirty="0"/>
          </a:p>
          <a:p>
            <a:r>
              <a:rPr lang="en-US" dirty="0"/>
              <a:t>To illustrate, if TechCom has $100 of credit card sales with a 4% fee, and its $96 cash is received immediately on deposit, the entry is a </a:t>
            </a:r>
            <a:r>
              <a:rPr lang="en-US" altLang="en-US" dirty="0">
                <a:ea typeface="ＭＳ Ｐゴシック" pitchFamily="34" charset="-128"/>
              </a:rPr>
              <a:t>credit to Sales for the entire amount of the sale of $100. However, TechCom will debit Cash for $96, which represents how much cash they will collect from the bank. The difference of $4 is the 4% fee that TechCom must pay for allowing customers to use the third-party credit card.  The $4 will be debited to Credit Card Expense.     </a:t>
            </a:r>
          </a:p>
          <a:p>
            <a:endParaRPr lang="en-US" altLang="en-US" dirty="0">
              <a:ea typeface="ＭＳ Ｐゴシック" pitchFamily="34" charset="-128"/>
            </a:endParaRPr>
          </a:p>
        </p:txBody>
      </p:sp>
    </p:spTree>
    <p:extLst>
      <p:ext uri="{BB962C8B-B14F-4D97-AF65-F5344CB8AC3E}">
        <p14:creationId xmlns:p14="http://schemas.microsoft.com/office/powerpoint/2010/main" val="404349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50143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a company directly grants credit to customers, it expects some customers to not pay what they promised. The accounts of these customers are </a:t>
            </a:r>
            <a:r>
              <a:rPr lang="en-US" i="1" dirty="0"/>
              <a:t>uncollectible accounts, </a:t>
            </a:r>
            <a:r>
              <a:rPr lang="en-US" dirty="0"/>
              <a:t>commonly called </a:t>
            </a:r>
            <a:r>
              <a:rPr lang="en-US" b="1" dirty="0"/>
              <a:t>bad debts. </a:t>
            </a:r>
            <a:r>
              <a:rPr lang="en-US" b="0" dirty="0"/>
              <a:t>U</a:t>
            </a:r>
            <a:r>
              <a:rPr lang="en-US" dirty="0"/>
              <a:t>ncollectible accounts is an expense of selling on credit. Why do companies sell on credit if they expect some accounts to be uncollectible? The answer is that companies believe that granting credit will increase total sales and net income enough to offset bad debts. Companies use two methods to account for uncollectible accounts: (1) direct write-off method and (2) allowance method. </a:t>
            </a:r>
          </a:p>
        </p:txBody>
      </p:sp>
    </p:spTree>
    <p:extLst>
      <p:ext uri="{BB962C8B-B14F-4D97-AF65-F5344CB8AC3E}">
        <p14:creationId xmlns:p14="http://schemas.microsoft.com/office/powerpoint/2010/main" val="3607380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C7F6403B-F506-40F5-8E65-BBE8ABF975A3}"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700DFD2B-F17A-470A-A4E9-202AD98B15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06D3BF-2575-4E7A-AE24-58AA387A00D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1A1C8B38-6156-4C0E-867D-074416DDA7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D1D94B-149F-40A8-8CBF-168DFDDD268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10D60FB-D8EF-42AF-80D7-EB6F5E8D0F4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215952-6930-4ED5-925C-9DD70EE24F4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FF9C62-CB24-4367-9482-14F32ABFA932}"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598214-864F-4B4A-B5BE-D6AAD2F104D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130D37-ED24-4547-A4D0-D3F9FCC8353C}"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C0E1573-1269-4853-BB59-4701A824D05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B5DB3-DB66-42A0-B31D-1B77C08362E4}"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A4EF6D1-0C21-4240-864E-0DA3E8D0FFB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E14343-2F36-4EAC-83E9-F4C6D4456A59}"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582609-005E-42F4-A7AB-AC4348576EAF}"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1E9D69-12F8-4B2D-AC67-051268FA4C07}"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82DE6E6-65C1-4828-849D-D0A0C5B2CF99}"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63F493-A8EF-46B4-AA68-3A12D5463E8E}"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F79411-0304-40CF-A122-6A5AA7459F67}"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07D461-CB4C-445B-9EE3-A06275FF5DA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7F7F62-3577-489D-B988-4C21B1C3E72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0B551FF-B3B3-411B-9704-254D8DA75F4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EAED80-1955-4F0F-B039-2FB9CC0B29BB}"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4B7A823-9775-4E7D-BE33-501165A611C3}"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4BCAA5-5B3E-406F-B497-D33E7DBFF7A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346DD-2073-4CC5-8428-24674057A49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E8D6CB-EBDA-48F7-8562-90E5C3CF4E5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809534-EA5B-42CF-9378-031BB15DF3EF}"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772453-0E93-43B1-B783-AFD50A98996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E55D17-66A5-4649-ADC3-86475CCF28F3}"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1D93CEB-2723-40A4-94E0-C04FBD00C4C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061CD5-14CF-4587-A464-4AFC414444F0}"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CFF6990-BC5D-4D88-963A-ABFCB82578C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11FEDA2-0B5A-4499-92B4-575B50FE8E84}"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C48CF4-B548-4069-AB7D-52E68008945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BBAA26A-B246-4F05-9DE5-93B14BE366C3}"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0A98BC-CA62-48A7-B281-049760953A4F}"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1D1FFA-4C2D-440E-AC83-BC7A4001642D}"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39B931-834D-4F1F-A1A6-03DF2C4868E1}"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CFE1F0-EF5D-4CA0-9C23-814BB3EAFAFD}"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054EE5-AB18-43D0-84D3-2ACB6AE1A6F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B8C381D-EED8-407D-AA3F-7004390D9F9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619683E-03DE-44A9-BC26-CD15A37A672D}"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3B4B268-9902-492E-972B-F1F2BABE4818}"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169FC7-0093-49CA-9FB0-5B3B2FA94B43}"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90FAFC-63A6-4518-BE26-0A1CA0C37EE6}"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21CFAE-CD0D-4305-BB74-8BCD9BB5012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118D36-2498-4721-885F-71FCBE6DC56B}"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ED24B94-7A0D-4CDB-BA58-0FC268FEC8A8}"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C2B8D2-05D6-4324-9D7C-B6FD3DCF20EC}"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14F1B7C-7DE5-4496-8FB9-1BA4FC94C5D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766A6D-BB65-4027-8B6B-1BAE038A8718}"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7A5479D-357D-4C47-9E41-94E16790720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ED65FE-5A13-4907-9443-141B62F977E9}"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655AE8-7072-405B-B80F-4B178CDFDEE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5095D9-F551-4D6E-8753-97A7178732E6}"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2BE0D5D-F627-4DDF-BE11-9BF4EC39B50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54276C-A2C7-4C94-BF5B-022E45755BF1}"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35AC774-647A-4FDD-B7EF-D6FEF5F028D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8131451-C036-4E78-88CC-28E22E7CA555}"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1693D66-ABDE-4BFD-BEE2-84ACA3B1A664}"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DF3FE2-9433-4539-92FC-3E504C61AF00}"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5CCE09-D2A0-4F17-88EF-B5EAB57FF250}"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9ED0E12-3394-4597-8778-66B878AFB4A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A7FC43B-6862-4835-A222-973B83F8ED90}"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C5940D8-9A7C-48E5-8832-8AF3B01DD1D0}"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C87775-2DA4-4C95-B435-2031956BB060}"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B03499-F7BB-4DF7-9902-CA5EED9BE5A1}"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343870-5164-4A7B-8CD8-4E2954D62DC8}"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921B477-16B8-417C-A459-4A0244B1D94B}"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253652-293E-4E9C-A25E-45323EFC07C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FB68E67-B8E3-43A6-83F8-87F4D843C403}"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06B0E84-22D4-4104-96DC-72B737344010}"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5871AE2-BD2B-43C7-B822-E08CB3E13616}"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EC6885-B438-4D5B-A86B-792D5A3A749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E135D4-E540-4D91-8C95-AB11443AFCC2}"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40941F-443C-4F0F-929F-0480FCADA9E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611F298-0BB3-48E5-B461-A459EAF236C2}"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5A0FE1-F8D9-497B-878E-84B70BFFB90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8DD5B-43F4-4CAC-A024-7436E702E60A}"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4F6D09-DC89-45B4-A0EE-1E71EF6BC4A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A094F5D-411C-4D02-B1A1-729416B0C6D2}"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0CF002-8464-4469-A3CB-6B74A4A62DC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B4E02ED-1289-49E1-8A64-B590A916A1D9}"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966315-263C-41FF-B9E7-149FF18D4C5D}"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AFCDC659-C658-4A4E-BE35-47E90AF708F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CDC8C86-1D13-4C68-9150-D92240DD9905}"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0A22F0E-0256-4E43-B2A5-3E6F21C108EB}"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7CEDD5-089D-4838-BAB8-C52F4A1452E7}"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6C2A2A-F951-4380-968A-AE51733E16DC}"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23D1C4-2803-44C4-9216-B64E5D21D4D3}"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E7FBAF3-96AC-48B9-A26C-715E02D94CC0}"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98608A3-0B81-4F8A-B9F7-66BE4D88F144}"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32887-7FAF-4E09-BC17-B18A4F0B79D3}"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AE1228E-7D57-4BA8-83FB-2B166D469E05}"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719678D-5C65-4A5B-B70C-5EB5016CE7D2}"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745771-3316-4A1E-9C22-234D94FC1F5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A3A777-EED2-490D-91D9-AF3512AA2918}"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DA01C15-781F-4277-A2C5-08010C72D9B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A91439-FCDC-4F89-ACF2-5F8F5858ACB4}"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6CA666-0EE7-4E36-8515-8EF7C631C00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2307539-19FA-4413-BE6C-4C0B87A563B6}"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07BDA9A-996A-4123-A984-96249F587A2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CCE62E-9F38-4E9B-B4CE-81B387CE8DF4}"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E22F34-8160-4505-94B6-C9FDDE0D645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60AC9D-1D43-4810-98FB-D8CD056BA1A0}"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2670FD-1DF5-4CEB-A131-DC0370E52F23}"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D9662D1A-934F-4E97-8DE9-5DE1FFCA5B1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431B5F1-9C47-4CC5-92F7-44FF886EFB9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574A36-19C8-4707-8FAB-CC8B81A1137D}"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2518A5-0C7A-49E0-A746-E82CAD3DCDD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F0E9FB-FAC4-4F43-BF03-2AF5D2A91B95}"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429C867-66B3-4533-8B13-6B8568891E30}"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2AB5188-0670-4425-8D3D-B5242A284243}"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18759A-4B29-4BFC-8170-5947033F7D2B}"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AE8376-3931-47CC-B07F-3F4454AAEFD9}"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6A58C1C-06CF-4965-9067-404110818E2F}"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3BA56D0-9866-4F2F-8032-71EEF09E51A7}"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6393D3-BE21-41BE-B8CF-005E0D83C22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2B7BC6-489B-4584-B73F-24C2BC34B342}"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23BADD0-DB5D-458E-914F-8FE1FE922F89}"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8C8413B-F1F9-4532-9C21-C839507BC980}"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D9039C-8830-434C-B7C5-A8EFDFABA30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A26AC64-7A8D-4A2E-B5E4-E5F949B1D366}"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E25F89-31FB-436F-B9D0-12911D6E6C8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4077629-C2A6-40F4-B971-3A6697D95283}"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4FDB189-2CDB-4FD4-B3F9-D497C66D5C2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BC26F02-8877-432A-AEDB-9D11DDF66A2B}"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784CB9-A0E4-4E33-A84D-64A7B433C4C6}"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FA149A6A-40B4-435E-8B26-62510DA51FB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AC7EBA2-6CD4-449A-B71C-A8E3C3CACB6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91D574-6BB7-49FE-A834-F5BFDF2C9BAD}"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15283FD-ED00-4142-88E0-A0007700FAC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201E3BB-C73C-4545-9611-383B442E5F7C}"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0606665-97EC-47A4-8CFF-BB3BCC2F9591}"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A8C81F-26CE-4E89-8BED-ADD5EE4CC12D}"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5372F08-0022-4512-95C0-6D1F569EA4DC}"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4914470-469A-4D39-843A-69F778E24F0D}"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0C6019-2A90-4FFF-8488-92520F7E19B0}"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8714CC4-7957-4BBE-91F6-6DA6B03F0068}"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88C9308-DD49-44BD-8680-E23AB70C5DDD}"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E6897D2-2D0B-40AD-B40A-47CF25EA59D3}"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DA2C11-2C62-4F8B-8C01-F17981113FA3}"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E1ECA1-E691-48A4-94AC-B65F744D076B}"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F80284-0B0F-467C-A398-3A05D19563E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F0A71CB-1994-4ADB-9F9B-F8A89D6CBB70}"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2A23E5-39A1-4191-AE67-25253FE88F3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5B46F1-7961-4BAE-A854-FF4E0CB977F5}"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6C65A5-51AB-4E9A-BDBB-841CA8D3117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BCBF20B-1854-4812-8412-E9CB61C06C9B}"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C09B72-00B0-419E-91CA-F0EE4521337D}"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71AD199-CE28-4F1B-BFB2-CD041A1046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88E8B9-A108-4446-B304-26C66924353B}"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70C45BFC-7931-4B0F-A20F-1023C93298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E7F23E-65B0-4D90-AFB1-EEC97470FB47}"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C5B27E-C87E-493E-AF72-C2B5AFCFA1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778161E-B452-4C0C-8C37-D374F04EBCB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68CEA62-1F58-42C7-83B0-6624D7AEC5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5589049-B73D-40FE-A5A9-7468F72E26CF}"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E1F8482-9A3E-4046-A801-73CB493A24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A71655F4-B948-4783-882D-4FD6132FB36C}"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BB352D1-5E92-4577-B76B-C863F55CF1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DB2640C3-3895-4943-BA9C-7567300A32F6}"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F176F44-BA5A-4377-83F8-A3FB8781C5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535A070D-D233-44D7-BC77-055BE7117B44}"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1071832-F399-4561-95FC-0FB2264F0B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2CBC77F-8CC6-46FC-9151-C04385A49D04}"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8603076-529C-4CE2-AF72-CB322022EC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660115" y="603250"/>
            <a:ext cx="7772400" cy="1524000"/>
          </a:xfrm>
        </p:spPr>
        <p:txBody>
          <a:bodyPr/>
          <a:lstStyle/>
          <a:p>
            <a:pPr algn="l" eaLnBrk="1" hangingPunct="1"/>
            <a:r>
              <a:rPr lang="en-US" altLang="en-US" b="1" dirty="0"/>
              <a:t>Accounting for Receivables</a:t>
            </a:r>
          </a:p>
        </p:txBody>
      </p:sp>
      <p:sp>
        <p:nvSpPr>
          <p:cNvPr id="79875" name="Subtitle 2"/>
          <p:cNvSpPr>
            <a:spLocks noGrp="1"/>
          </p:cNvSpPr>
          <p:nvPr>
            <p:ph type="subTitle" idx="1"/>
          </p:nvPr>
        </p:nvSpPr>
        <p:spPr>
          <a:xfrm>
            <a:off x="693740" y="2244725"/>
            <a:ext cx="3124200" cy="1066800"/>
          </a:xfrm>
        </p:spPr>
        <p:txBody>
          <a:bodyPr/>
          <a:lstStyle/>
          <a:p>
            <a:pPr algn="l" eaLnBrk="1" hangingPunct="1">
              <a:buFont typeface="Wingdings" pitchFamily="2" charset="2"/>
              <a:buNone/>
            </a:pPr>
            <a:r>
              <a:rPr lang="en-US" altLang="en-US" dirty="0">
                <a:solidFill>
                  <a:srgbClr val="898989"/>
                </a:solidFill>
              </a:rPr>
              <a:t>Chapter 7</a:t>
            </a:r>
          </a:p>
          <a:p>
            <a:pPr algn="l"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ectangle 3"/>
          <p:cNvSpPr txBox="1">
            <a:spLocks noChangeArrowheads="1"/>
          </p:cNvSpPr>
          <p:nvPr/>
        </p:nvSpPr>
        <p:spPr bwMode="auto">
          <a:xfrm>
            <a:off x="762000" y="3928147"/>
            <a:ext cx="7315200" cy="20154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5060C565-3EE2-0A41-B901-C510AF519CB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xfrm>
            <a:off x="76200" y="584895"/>
            <a:ext cx="8991600" cy="1371600"/>
          </a:xfrm>
        </p:spPr>
        <p:txBody>
          <a:bodyPr/>
          <a:lstStyle/>
          <a:p>
            <a:r>
              <a:rPr lang="en-US" altLang="en-US" b="1" dirty="0"/>
              <a:t>Direct Write-Off Method – Recording and Writing Off Bad Debts </a:t>
            </a:r>
          </a:p>
        </p:txBody>
      </p:sp>
      <p:sp>
        <p:nvSpPr>
          <p:cNvPr id="7" name="Rectangle 6"/>
          <p:cNvSpPr/>
          <p:nvPr/>
        </p:nvSpPr>
        <p:spPr>
          <a:xfrm>
            <a:off x="457200" y="1956495"/>
            <a:ext cx="8229600" cy="9906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TechCom </a:t>
            </a:r>
            <a:r>
              <a:rPr lang="en-US" sz="2800" dirty="0">
                <a:solidFill>
                  <a:schemeClr val="accent2">
                    <a:lumMod val="50000"/>
                  </a:schemeClr>
                </a:solidFill>
              </a:rPr>
              <a:t>determines on January 23 that it cannot collect $520 owed to it by its customer J. Kent.</a:t>
            </a:r>
          </a:p>
        </p:txBody>
      </p:sp>
      <p:sp>
        <p:nvSpPr>
          <p:cNvPr id="9" name="Rectangle 8"/>
          <p:cNvSpPr/>
          <p:nvPr/>
        </p:nvSpPr>
        <p:spPr>
          <a:xfrm>
            <a:off x="424543" y="4318546"/>
            <a:ext cx="82296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Notice that the specific customer is noted in the transaction so we can make the proper entry in the customer’s Accounts Receivable subsidiary ledger. </a:t>
            </a:r>
            <a:endParaRPr lang="en-US" sz="2800" dirty="0">
              <a:solidFill>
                <a:schemeClr val="accent2">
                  <a:lumMod val="50000"/>
                </a:schemeClr>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ounded Rectangle 11"/>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3" name="Rectangle 12">
            <a:extLst>
              <a:ext uri="{FF2B5EF4-FFF2-40B4-BE49-F238E27FC236}">
                <a16:creationId xmlns:a16="http://schemas.microsoft.com/office/drawing/2014/main" xmlns="" id="{A83BD55B-E349-FE49-BF57-736E537E46E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7EE97CE0-32E8-2C4D-BDEF-9595479CC49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4F425EF-553C-4480-BEAA-485DAE44EB03}"/>
              </a:ext>
            </a:extLst>
          </p:cNvPr>
          <p:cNvPicPr>
            <a:picLocks noChangeAspect="1"/>
          </p:cNvPicPr>
          <p:nvPr/>
        </p:nvPicPr>
        <p:blipFill>
          <a:blip r:embed="rId3"/>
          <a:stretch>
            <a:fillRect/>
          </a:stretch>
        </p:blipFill>
        <p:spPr>
          <a:xfrm>
            <a:off x="775919" y="3151036"/>
            <a:ext cx="7592161" cy="841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a:xfrm>
            <a:off x="457200" y="609600"/>
            <a:ext cx="8229600" cy="1066800"/>
          </a:xfrm>
        </p:spPr>
        <p:txBody>
          <a:bodyPr/>
          <a:lstStyle/>
          <a:p>
            <a:r>
              <a:rPr lang="en-US" altLang="en-US" b="1" dirty="0"/>
              <a:t>Direct Write-Off Method –</a:t>
            </a:r>
            <a:br>
              <a:rPr lang="en-US" altLang="en-US" b="1" dirty="0"/>
            </a:br>
            <a:r>
              <a:rPr lang="en-US" altLang="en-US" b="1" dirty="0"/>
              <a:t>Recovering a Bad Debt</a:t>
            </a:r>
          </a:p>
        </p:txBody>
      </p:sp>
      <p:sp>
        <p:nvSpPr>
          <p:cNvPr id="5123" name="Rectangle 2"/>
          <p:cNvSpPr>
            <a:spLocks noGrp="1" noChangeArrowheads="1"/>
          </p:cNvSpPr>
          <p:nvPr>
            <p:ph type="body" idx="4294967295"/>
          </p:nvPr>
        </p:nvSpPr>
        <p:spPr>
          <a:xfrm>
            <a:off x="533400" y="1905000"/>
            <a:ext cx="8112125" cy="1066800"/>
          </a:xfrm>
          <a:solidFill>
            <a:schemeClr val="bg2">
              <a:lumMod val="90000"/>
            </a:schemeClr>
          </a:solidFill>
          <a:ln w="12700" cap="flat">
            <a:solidFill>
              <a:schemeClr val="tx1"/>
            </a:solidFill>
          </a:ln>
        </p:spPr>
        <p:txBody>
          <a:bodyPr lIns="90488" tIns="44450" rIns="90488" bIns="44450"/>
          <a:lstStyle/>
          <a:p>
            <a:pPr algn="ctr">
              <a:buFont typeface="Wingdings" pitchFamily="2" charset="2"/>
              <a:buNone/>
              <a:defRPr/>
            </a:pPr>
            <a:r>
              <a:rPr lang="en-US" sz="2800" dirty="0"/>
              <a:t>     On March 11, J. Kent was able to make full payment to TechCom for the amount previously written-off.</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0" name="Rectangle 9">
            <a:extLst>
              <a:ext uri="{FF2B5EF4-FFF2-40B4-BE49-F238E27FC236}">
                <a16:creationId xmlns:a16="http://schemas.microsoft.com/office/drawing/2014/main" xmlns="" id="{2FABC5CC-4316-0948-B951-DE069EFE3C1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2B981FA-0887-8D4A-ABB3-213ED526CC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F36EAF2-35DA-4029-AD85-039011E8E4A5}"/>
              </a:ext>
            </a:extLst>
          </p:cNvPr>
          <p:cNvPicPr>
            <a:picLocks noChangeAspect="1"/>
          </p:cNvPicPr>
          <p:nvPr/>
        </p:nvPicPr>
        <p:blipFill>
          <a:blip r:embed="rId3"/>
          <a:stretch>
            <a:fillRect/>
          </a:stretch>
        </p:blipFill>
        <p:spPr>
          <a:xfrm>
            <a:off x="1160890" y="3236398"/>
            <a:ext cx="6857143" cy="14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457200"/>
            <a:ext cx="9144000" cy="1066800"/>
          </a:xfrm>
        </p:spPr>
        <p:txBody>
          <a:bodyPr/>
          <a:lstStyle/>
          <a:p>
            <a:r>
              <a:rPr lang="en-US" altLang="en-US" b="1" dirty="0"/>
              <a:t>Using the Direct Write-Off Method</a:t>
            </a:r>
          </a:p>
        </p:txBody>
      </p:sp>
      <p:sp>
        <p:nvSpPr>
          <p:cNvPr id="94212" name="Rectangle 9"/>
          <p:cNvSpPr>
            <a:spLocks noChangeArrowheads="1"/>
          </p:cNvSpPr>
          <p:nvPr/>
        </p:nvSpPr>
        <p:spPr bwMode="auto">
          <a:xfrm>
            <a:off x="461963" y="5029200"/>
            <a:ext cx="8305800" cy="954107"/>
          </a:xfrm>
          <a:prstGeom prst="rect">
            <a:avLst/>
          </a:prstGeom>
          <a:noFill/>
          <a:ln w="9525">
            <a:noFill/>
            <a:miter lim="800000"/>
            <a:headEnd/>
            <a:tailEnd/>
          </a:ln>
        </p:spPr>
        <p:txBody>
          <a:bodyPr wrap="square">
            <a:spAutoFit/>
          </a:bodyPr>
          <a:lstStyle/>
          <a:p>
            <a:pPr algn="ctr"/>
            <a:r>
              <a:rPr lang="en-US" altLang="en-US" sz="2800" dirty="0"/>
              <a:t>The direct write-off method usually does not best match sales and expenses. </a:t>
            </a:r>
          </a:p>
        </p:txBody>
      </p:sp>
      <p:sp>
        <p:nvSpPr>
          <p:cNvPr id="11" name="Rectangle 10"/>
          <p:cNvSpPr/>
          <p:nvPr/>
        </p:nvSpPr>
        <p:spPr>
          <a:xfrm>
            <a:off x="1185863" y="1676400"/>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dirty="0">
                <a:latin typeface="Arial" pitchFamily="34" charset="0"/>
                <a:cs typeface="Arial" pitchFamily="34" charset="0"/>
              </a:rPr>
              <a:t>Expense recognition principle requires expenses to be reported in the same accounting period as the sales they helped produce. </a:t>
            </a:r>
          </a:p>
        </p:txBody>
      </p:sp>
      <p:sp>
        <p:nvSpPr>
          <p:cNvPr id="13" name="Rectangle 12"/>
          <p:cNvSpPr/>
          <p:nvPr/>
        </p:nvSpPr>
        <p:spPr>
          <a:xfrm>
            <a:off x="5105400" y="1679575"/>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sz="2400" dirty="0">
                <a:latin typeface="Arial" pitchFamily="34" charset="0"/>
                <a:ea typeface="ＭＳ Ｐゴシック" pitchFamily="-108" charset="-128"/>
                <a:cs typeface="Arial" pitchFamily="34" charset="0"/>
              </a:rPr>
              <a:t>Materiality constraint permits direct write-off method if results approximate results using the allowance method.</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2" name="Rectangle 11">
            <a:extLst>
              <a:ext uri="{FF2B5EF4-FFF2-40B4-BE49-F238E27FC236}">
                <a16:creationId xmlns:a16="http://schemas.microsoft.com/office/drawing/2014/main" xmlns="" id="{D0D87C9A-72DB-AC4C-B981-229C6E6DB3ED}"/>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1D938A5-E211-CB44-9D27-3ED32C59B0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dirty="0"/>
              <a:t>Apply the allowance method to accounts receivable. </a:t>
            </a:r>
            <a:br>
              <a:rPr 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43100" y="938709"/>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756475AD-5D56-CC47-A396-94070F9AA860}"/>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AB3B99F-AA1C-5C40-80F8-DF379FE0BCC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457200" y="685800"/>
            <a:ext cx="8229600" cy="838200"/>
          </a:xfrm>
        </p:spPr>
        <p:txBody>
          <a:bodyPr/>
          <a:lstStyle/>
          <a:p>
            <a:r>
              <a:rPr lang="en-US" altLang="en-US" b="1" dirty="0"/>
              <a:t>Allowance Method</a:t>
            </a:r>
          </a:p>
        </p:txBody>
      </p:sp>
      <p:sp>
        <p:nvSpPr>
          <p:cNvPr id="7" name="Rectangle 6"/>
          <p:cNvSpPr/>
          <p:nvPr/>
        </p:nvSpPr>
        <p:spPr>
          <a:xfrm>
            <a:off x="838200" y="3545919"/>
            <a:ext cx="7467600" cy="2308324"/>
          </a:xfrm>
          <a:prstGeom prst="rect">
            <a:avLst/>
          </a:prstGeom>
          <a:solidFill>
            <a:schemeClr val="accent2">
              <a:lumMod val="20000"/>
              <a:lumOff val="80000"/>
            </a:schemeClr>
          </a:solidFill>
          <a:ln>
            <a:solidFill>
              <a:schemeClr val="tx1"/>
            </a:solidFill>
          </a:ln>
        </p:spPr>
        <p:txBody>
          <a:bodyPr wrap="square">
            <a:spAutoFit/>
          </a:bodyPr>
          <a:lstStyle/>
          <a:p>
            <a:pPr marL="571500" indent="-571500" algn="ctr">
              <a:buSzPct val="80000"/>
              <a:buFont typeface="Monotype Sorts" pitchFamily="2" charset="2"/>
              <a:buNone/>
              <a:defRPr/>
            </a:pPr>
            <a:r>
              <a:rPr lang="en-US" sz="2400" dirty="0"/>
              <a:t>Two advantages to the allowance method:</a:t>
            </a:r>
          </a:p>
          <a:p>
            <a:pPr marL="571500" indent="-571500">
              <a:buSzPct val="100000"/>
              <a:buFont typeface="Monotype Sorts" pitchFamily="2" charset="2"/>
              <a:buAutoNum type="arabicPeriod"/>
              <a:defRPr/>
            </a:pPr>
            <a:r>
              <a:rPr lang="en-US" sz="2400" dirty="0"/>
              <a:t>It records estimated bad debts expense in the period when the related sales are recorded.</a:t>
            </a:r>
          </a:p>
          <a:p>
            <a:pPr marL="571500" indent="-571500">
              <a:buSzPct val="100000"/>
              <a:buFont typeface="Monotype Sorts" pitchFamily="2" charset="2"/>
              <a:buAutoNum type="arabicPeriod"/>
              <a:defRPr/>
            </a:pPr>
            <a:r>
              <a:rPr lang="en-US" sz="2400" dirty="0"/>
              <a:t>It reports accounts receivable on the balance sheet at the estimated amount of cash to be collected.</a:t>
            </a:r>
          </a:p>
        </p:txBody>
      </p:sp>
      <p:sp>
        <p:nvSpPr>
          <p:cNvPr id="8" name="Rectangle 7"/>
          <p:cNvSpPr/>
          <p:nvPr/>
        </p:nvSpPr>
        <p:spPr>
          <a:xfrm>
            <a:off x="838200" y="1756138"/>
            <a:ext cx="7467600" cy="1384995"/>
          </a:xfrm>
          <a:prstGeom prst="rect">
            <a:avLst/>
          </a:prstGeom>
          <a:solidFill>
            <a:schemeClr val="accent2">
              <a:lumMod val="20000"/>
              <a:lumOff val="80000"/>
            </a:schemeClr>
          </a:solidFill>
          <a:ln>
            <a:solidFill>
              <a:schemeClr val="tx1"/>
            </a:solidFill>
          </a:ln>
        </p:spPr>
        <p:txBody>
          <a:bodyPr wrap="square">
            <a:spAutoFit/>
          </a:bodyPr>
          <a:lstStyle/>
          <a:p>
            <a:pPr algn="ctr">
              <a:buSzPct val="80000"/>
              <a:buFont typeface="Monotype Sorts" pitchFamily="2" charset="2"/>
              <a:buNone/>
              <a:defRPr/>
            </a:pPr>
            <a:r>
              <a:rPr lang="en-US" sz="2800" dirty="0"/>
              <a:t>At the end of each period, </a:t>
            </a:r>
            <a:r>
              <a:rPr lang="en-US" sz="2800" dirty="0">
                <a:solidFill>
                  <a:srgbClr val="3333CC"/>
                </a:solidFill>
              </a:rPr>
              <a:t>estimate</a:t>
            </a:r>
            <a:r>
              <a:rPr lang="en-US" sz="2800" dirty="0"/>
              <a:t> total bad debts expected to be realized from that period’s sales.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2" name="Rectangle 11">
            <a:extLst>
              <a:ext uri="{FF2B5EF4-FFF2-40B4-BE49-F238E27FC236}">
                <a16:creationId xmlns:a16="http://schemas.microsoft.com/office/drawing/2014/main" xmlns="" id="{42DA6B10-3501-FB49-A20D-4E476FAF2101}"/>
              </a:ext>
            </a:extLst>
          </p:cNvPr>
          <p:cNvSpPr>
            <a:spLocks noGrp="1" noChangeArrowheads="1"/>
          </p:cNvSpPr>
          <p:nvPr/>
        </p:nvSpPr>
        <p:spPr bwMode="auto">
          <a:xfrm>
            <a:off x="6324600" y="637397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E52D62E-15F9-A846-AB23-F7EA6FC0904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8229600" cy="1066800"/>
          </a:xfrm>
        </p:spPr>
        <p:txBody>
          <a:bodyPr/>
          <a:lstStyle/>
          <a:p>
            <a:r>
              <a:rPr lang="en-US" altLang="en-US" b="1" dirty="0"/>
              <a:t>Allowance Method -</a:t>
            </a:r>
            <a:br>
              <a:rPr lang="en-US" altLang="en-US" b="1" dirty="0"/>
            </a:br>
            <a:r>
              <a:rPr lang="en-US" altLang="en-US" b="1" dirty="0"/>
              <a:t>Recording Bad Debts Expense</a:t>
            </a:r>
          </a:p>
        </p:txBody>
      </p:sp>
      <p:sp>
        <p:nvSpPr>
          <p:cNvPr id="97283" name="Text Box 3"/>
          <p:cNvSpPr txBox="1">
            <a:spLocks noChangeArrowheads="1"/>
          </p:cNvSpPr>
          <p:nvPr/>
        </p:nvSpPr>
        <p:spPr bwMode="auto">
          <a:xfrm>
            <a:off x="419100" y="1930061"/>
            <a:ext cx="8305800" cy="1938338"/>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sz="2400" dirty="0">
              <a:solidFill>
                <a:srgbClr val="3333CC"/>
              </a:solidFill>
              <a:ea typeface="ＭＳ Ｐゴシック" pitchFamily="34" charset="-128"/>
            </a:endParaRPr>
          </a:p>
        </p:txBody>
      </p:sp>
      <p:pic>
        <p:nvPicPr>
          <p:cNvPr id="97285" name="Picture 6"/>
          <p:cNvPicPr>
            <a:picLocks noChangeAspect="1" noChangeArrowheads="1"/>
          </p:cNvPicPr>
          <p:nvPr/>
        </p:nvPicPr>
        <p:blipFill>
          <a:blip r:embed="rId3" cstate="print"/>
          <a:srcRect/>
          <a:stretch>
            <a:fillRect/>
          </a:stretch>
        </p:blipFill>
        <p:spPr bwMode="auto">
          <a:xfrm>
            <a:off x="895350" y="5304098"/>
            <a:ext cx="7315200" cy="584243"/>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1" name="Rectangle 10">
            <a:extLst>
              <a:ext uri="{FF2B5EF4-FFF2-40B4-BE49-F238E27FC236}">
                <a16:creationId xmlns:a16="http://schemas.microsoft.com/office/drawing/2014/main" xmlns="" id="{27C2B48E-809B-F54A-825D-C22B98EEB061}"/>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885907A-3E26-5E43-AE21-871028A5474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7171E87-BD77-466A-9FEE-0924C03D0559}"/>
              </a:ext>
            </a:extLst>
          </p:cNvPr>
          <p:cNvPicPr>
            <a:picLocks noChangeAspect="1"/>
          </p:cNvPicPr>
          <p:nvPr/>
        </p:nvPicPr>
        <p:blipFill>
          <a:blip r:embed="rId4"/>
          <a:stretch>
            <a:fillRect/>
          </a:stretch>
        </p:blipFill>
        <p:spPr>
          <a:xfrm>
            <a:off x="1133905" y="4046045"/>
            <a:ext cx="6876190" cy="8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731838"/>
          </a:xfrm>
        </p:spPr>
        <p:txBody>
          <a:bodyPr/>
          <a:lstStyle/>
          <a:p>
            <a:r>
              <a:rPr lang="en-US" altLang="en-US" b="1" dirty="0"/>
              <a:t>Balance Sheet Presentation</a:t>
            </a:r>
          </a:p>
        </p:txBody>
      </p:sp>
      <p:sp>
        <p:nvSpPr>
          <p:cNvPr id="98307" name="Text Box 3"/>
          <p:cNvSpPr txBox="1">
            <a:spLocks noChangeArrowheads="1"/>
          </p:cNvSpPr>
          <p:nvPr/>
        </p:nvSpPr>
        <p:spPr bwMode="auto">
          <a:xfrm>
            <a:off x="533400" y="1600200"/>
            <a:ext cx="8077200" cy="1938992"/>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400"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sz="2400" dirty="0">
              <a:solidFill>
                <a:srgbClr val="3333CC"/>
              </a:solidFill>
              <a:ea typeface="ＭＳ Ｐゴシック" pitchFamily="34" charset="-128"/>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0" name="Rectangle 9">
            <a:extLst>
              <a:ext uri="{FF2B5EF4-FFF2-40B4-BE49-F238E27FC236}">
                <a16:creationId xmlns:a16="http://schemas.microsoft.com/office/drawing/2014/main" xmlns="" id="{4FD7833A-A5B1-F549-81F1-1F7462FACAD0}"/>
              </a:ext>
            </a:extLst>
          </p:cNvPr>
          <p:cNvSpPr>
            <a:spLocks noGrp="1" noChangeArrowheads="1"/>
          </p:cNvSpPr>
          <p:nvPr/>
        </p:nvSpPr>
        <p:spPr bwMode="auto">
          <a:xfrm>
            <a:off x="6324600" y="638460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D37C14B-745B-684A-A981-865F42E7195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EA4B4C5-A2AF-4297-90BA-2F0D11EE9726}"/>
              </a:ext>
            </a:extLst>
          </p:cNvPr>
          <p:cNvPicPr>
            <a:picLocks noChangeAspect="1"/>
          </p:cNvPicPr>
          <p:nvPr/>
        </p:nvPicPr>
        <p:blipFill>
          <a:blip r:embed="rId3"/>
          <a:stretch>
            <a:fillRect/>
          </a:stretch>
        </p:blipFill>
        <p:spPr>
          <a:xfrm>
            <a:off x="168181" y="4033683"/>
            <a:ext cx="8823419" cy="105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645090"/>
            <a:ext cx="8229600" cy="1143000"/>
          </a:xfrm>
        </p:spPr>
        <p:txBody>
          <a:bodyPr/>
          <a:lstStyle/>
          <a:p>
            <a:r>
              <a:rPr lang="en-US" altLang="en-US" b="1" dirty="0"/>
              <a:t>Allowance Method – </a:t>
            </a:r>
            <a:br>
              <a:rPr lang="en-US" altLang="en-US" b="1" dirty="0"/>
            </a:br>
            <a:r>
              <a:rPr lang="en-US" altLang="en-US" b="1" dirty="0"/>
              <a:t>Writing Off a Bad Debt</a:t>
            </a:r>
          </a:p>
        </p:txBody>
      </p:sp>
      <p:sp>
        <p:nvSpPr>
          <p:cNvPr id="99331" name="Text Box 3"/>
          <p:cNvSpPr txBox="1">
            <a:spLocks noChangeArrowheads="1"/>
          </p:cNvSpPr>
          <p:nvPr/>
        </p:nvSpPr>
        <p:spPr bwMode="auto">
          <a:xfrm>
            <a:off x="419100" y="2147590"/>
            <a:ext cx="8305800" cy="830263"/>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has determined that J. Kent’s $520 account is uncollectible.</a:t>
            </a:r>
            <a:endParaRPr lang="en-US" altLang="en-US" sz="2400" dirty="0">
              <a:solidFill>
                <a:srgbClr val="3333CC"/>
              </a:solidFill>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6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583231"/>
            <a:ext cx="84010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1" name="Rectangle 10">
            <a:extLst>
              <a:ext uri="{FF2B5EF4-FFF2-40B4-BE49-F238E27FC236}">
                <a16:creationId xmlns:a16="http://schemas.microsoft.com/office/drawing/2014/main" xmlns="" id="{A008DE86-0EC9-8C4A-9F5D-DC4532E76763}"/>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4A16371-94D3-5A4B-81A2-C52E1E9B07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86AAF65-8C17-4B37-8EE4-ABB726382711}"/>
              </a:ext>
            </a:extLst>
          </p:cNvPr>
          <p:cNvPicPr>
            <a:picLocks noChangeAspect="1"/>
          </p:cNvPicPr>
          <p:nvPr/>
        </p:nvPicPr>
        <p:blipFill>
          <a:blip r:embed="rId4"/>
          <a:stretch>
            <a:fillRect/>
          </a:stretch>
        </p:blipFill>
        <p:spPr>
          <a:xfrm>
            <a:off x="1119619" y="3293810"/>
            <a:ext cx="6904762" cy="8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219200"/>
          </a:xfrm>
        </p:spPr>
        <p:txBody>
          <a:bodyPr/>
          <a:lstStyle/>
          <a:p>
            <a:r>
              <a:rPr lang="en-US" altLang="en-US" b="1" dirty="0"/>
              <a:t>Writing Off a Bad Debt</a:t>
            </a:r>
          </a:p>
        </p:txBody>
      </p:sp>
      <p:sp>
        <p:nvSpPr>
          <p:cNvPr id="10" name="Rectangle 9"/>
          <p:cNvSpPr/>
          <p:nvPr/>
        </p:nvSpPr>
        <p:spPr>
          <a:xfrm>
            <a:off x="457200" y="1984833"/>
            <a:ext cx="8229600" cy="950454"/>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800" dirty="0"/>
              <a:t>The write-off does not affect the realizable value of accounts receivable.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TextBox 8"/>
          <p:cNvSpPr txBox="1"/>
          <p:nvPr/>
        </p:nvSpPr>
        <p:spPr>
          <a:xfrm>
            <a:off x="7604185" y="11241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7.5</a:t>
            </a: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sp>
        <p:nvSpPr>
          <p:cNvPr id="13" name="Rectangle 12">
            <a:extLst>
              <a:ext uri="{FF2B5EF4-FFF2-40B4-BE49-F238E27FC236}">
                <a16:creationId xmlns:a16="http://schemas.microsoft.com/office/drawing/2014/main" xmlns="" id="{B146FD52-08CD-8F42-855C-CF111340E38D}"/>
              </a:ext>
            </a:extLst>
          </p:cNvPr>
          <p:cNvSpPr>
            <a:spLocks noGrp="1" noChangeArrowheads="1"/>
          </p:cNvSpPr>
          <p:nvPr/>
        </p:nvSpPr>
        <p:spPr bwMode="auto">
          <a:xfrm>
            <a:off x="637509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787D5654-B26F-D240-9814-A3799629250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AACC0384-E7ED-4905-9DC9-3F1B2EEE9A66}"/>
              </a:ext>
            </a:extLst>
          </p:cNvPr>
          <p:cNvPicPr>
            <a:picLocks noChangeAspect="1"/>
          </p:cNvPicPr>
          <p:nvPr/>
        </p:nvPicPr>
        <p:blipFill>
          <a:blip r:embed="rId3"/>
          <a:stretch>
            <a:fillRect/>
          </a:stretch>
        </p:blipFill>
        <p:spPr>
          <a:xfrm>
            <a:off x="1686285" y="3243720"/>
            <a:ext cx="5771429" cy="1295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77926"/>
            <a:ext cx="8229600" cy="1326049"/>
          </a:xfrm>
        </p:spPr>
        <p:txBody>
          <a:bodyPr/>
          <a:lstStyle/>
          <a:p>
            <a:r>
              <a:rPr lang="en-US" altLang="en-US" b="1" dirty="0"/>
              <a:t>Allowance Method – </a:t>
            </a:r>
            <a:br>
              <a:rPr lang="en-US" altLang="en-US" b="1" dirty="0"/>
            </a:br>
            <a:r>
              <a:rPr lang="en-US" altLang="en-US" b="1" dirty="0"/>
              <a:t>Recovering a Bad Debt</a:t>
            </a:r>
          </a:p>
        </p:txBody>
      </p:sp>
      <p:sp>
        <p:nvSpPr>
          <p:cNvPr id="6" name="Rectangle 5"/>
          <p:cNvSpPr/>
          <p:nvPr/>
        </p:nvSpPr>
        <p:spPr>
          <a:xfrm>
            <a:off x="532095" y="3319544"/>
            <a:ext cx="815470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March 11, Kent pays in full his $520 account previously written off.</a:t>
            </a:r>
          </a:p>
        </p:txBody>
      </p:sp>
      <p:sp>
        <p:nvSpPr>
          <p:cNvPr id="9" name="Rectangle 8"/>
          <p:cNvSpPr/>
          <p:nvPr/>
        </p:nvSpPr>
        <p:spPr>
          <a:xfrm>
            <a:off x="519125" y="1961595"/>
            <a:ext cx="8154705" cy="1200329"/>
          </a:xfrm>
          <a:prstGeom prst="rect">
            <a:avLst/>
          </a:prstGeom>
          <a:solidFill>
            <a:schemeClr val="bg2">
              <a:lumMod val="90000"/>
            </a:schemeClr>
          </a:solidFill>
          <a:ln>
            <a:solidFill>
              <a:schemeClr val="tx1"/>
            </a:solidFill>
          </a:ln>
        </p:spPr>
        <p:txBody>
          <a:bodyPr wrap="square">
            <a:spAutoFit/>
          </a:bodyPr>
          <a:lstStyle/>
          <a:p>
            <a:pPr algn="ctr">
              <a:defRPr/>
            </a:pPr>
            <a:r>
              <a:rPr lang="en-US" sz="2400" dirty="0"/>
              <a:t>To help restore credit standing, a customer sometimes pays all or part of the amount owed on an account even after it has been written off.</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Apply the allowance method to accounts receivable. </a:t>
            </a:r>
          </a:p>
        </p:txBody>
      </p:sp>
      <p:pic>
        <p:nvPicPr>
          <p:cNvPr id="2" name="Picture 1">
            <a:extLst>
              <a:ext uri="{FF2B5EF4-FFF2-40B4-BE49-F238E27FC236}">
                <a16:creationId xmlns:a16="http://schemas.microsoft.com/office/drawing/2014/main" xmlns="" id="{2EC88CC0-A849-475E-A580-DC622D6B515D}"/>
              </a:ext>
            </a:extLst>
          </p:cNvPr>
          <p:cNvPicPr>
            <a:picLocks noChangeAspect="1"/>
          </p:cNvPicPr>
          <p:nvPr/>
        </p:nvPicPr>
        <p:blipFill>
          <a:blip r:embed="rId3"/>
          <a:stretch>
            <a:fillRect/>
          </a:stretch>
        </p:blipFill>
        <p:spPr>
          <a:xfrm>
            <a:off x="1145891" y="4354810"/>
            <a:ext cx="6855109" cy="1515585"/>
          </a:xfrm>
          <a:prstGeom prst="rect">
            <a:avLst/>
          </a:prstGeom>
        </p:spPr>
      </p:pic>
      <p:sp>
        <p:nvSpPr>
          <p:cNvPr id="12" name="Rectangle 11">
            <a:extLst>
              <a:ext uri="{FF2B5EF4-FFF2-40B4-BE49-F238E27FC236}">
                <a16:creationId xmlns:a16="http://schemas.microsoft.com/office/drawing/2014/main" xmlns="" id="{6E8CF297-93C8-6A4D-9832-73DC6FB4BA03}"/>
              </a:ext>
            </a:extLst>
          </p:cNvPr>
          <p:cNvSpPr>
            <a:spLocks noGrp="1" noChangeArrowheads="1"/>
          </p:cNvSpPr>
          <p:nvPr/>
        </p:nvSpPr>
        <p:spPr bwMode="auto">
          <a:xfrm>
            <a:off x="6324600" y="63804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8F9A22C-A443-824C-985A-9FC46B9DF2BE}"/>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TextBox 7"/>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7 Learning Objectives</a:t>
            </a:r>
            <a:endParaRPr lang="en-US" sz="4400" dirty="0">
              <a:latin typeface="+mj-lt"/>
            </a:endParaRPr>
          </a:p>
        </p:txBody>
      </p:sp>
      <p:sp>
        <p:nvSpPr>
          <p:cNvPr id="9" name="Rectangle 8"/>
          <p:cNvSpPr/>
          <p:nvPr/>
        </p:nvSpPr>
        <p:spPr>
          <a:xfrm>
            <a:off x="762000" y="1964722"/>
            <a:ext cx="8077200" cy="3539430"/>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Describe accounts receivable and how they occur and are recorded.</a:t>
            </a:r>
          </a:p>
          <a:p>
            <a:r>
              <a:rPr lang="en-US" sz="1600" b="1" dirty="0">
                <a:latin typeface="+mn-lt"/>
              </a:rPr>
              <a:t>C2  </a:t>
            </a:r>
            <a:r>
              <a:rPr lang="en-US" sz="1600" dirty="0">
                <a:latin typeface="+mn-lt"/>
              </a:rPr>
              <a:t>Describe a note receivable, the computation of its maturity date, and the recording of its</a:t>
            </a:r>
          </a:p>
          <a:p>
            <a:r>
              <a:rPr lang="en-US" sz="1600" dirty="0">
                <a:latin typeface="+mn-lt"/>
              </a:rPr>
              <a:t>       existence.</a:t>
            </a:r>
          </a:p>
          <a:p>
            <a:r>
              <a:rPr lang="en-US" sz="1600" b="1" dirty="0">
                <a:latin typeface="+mn-lt"/>
              </a:rPr>
              <a:t>C3</a:t>
            </a:r>
            <a:r>
              <a:rPr lang="en-US" sz="1600" dirty="0">
                <a:latin typeface="+mn-lt"/>
              </a:rPr>
              <a:t>  Explain how receivables can be converted to cash before maturity.</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accounts receivable turnover and use it to help assess financial condition.</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Apply the direct write-off method to accounts receivable.</a:t>
            </a:r>
          </a:p>
          <a:p>
            <a:r>
              <a:rPr lang="en-US" sz="1600" b="1" dirty="0">
                <a:latin typeface="+mn-lt"/>
              </a:rPr>
              <a:t>P2  </a:t>
            </a:r>
            <a:r>
              <a:rPr lang="en-US" sz="1600" dirty="0">
                <a:latin typeface="+mn-lt"/>
              </a:rPr>
              <a:t>Apply the allowance method to accounts receivable. </a:t>
            </a:r>
          </a:p>
          <a:p>
            <a:r>
              <a:rPr lang="en-US" sz="1600" b="1" dirty="0">
                <a:latin typeface="+mn-lt"/>
              </a:rPr>
              <a:t>P3</a:t>
            </a:r>
            <a:r>
              <a:rPr lang="en-US" sz="1600" dirty="0">
                <a:latin typeface="+mn-lt"/>
              </a:rPr>
              <a:t>  Estimate uncollectibles based on sales and accounts receivable.</a:t>
            </a:r>
          </a:p>
          <a:p>
            <a:r>
              <a:rPr lang="en-US" sz="1600" b="1" dirty="0">
                <a:latin typeface="+mn-lt"/>
              </a:rPr>
              <a:t>P4  </a:t>
            </a:r>
            <a:r>
              <a:rPr lang="en-US" sz="1600" dirty="0">
                <a:latin typeface="+mn-lt"/>
              </a:rPr>
              <a:t>Record the honoring and dishonoring of a note and adjustments for interest.</a:t>
            </a:r>
          </a:p>
        </p:txBody>
      </p:sp>
      <p:sp>
        <p:nvSpPr>
          <p:cNvPr id="13" name="Rectangle 12">
            <a:extLst>
              <a:ext uri="{FF2B5EF4-FFF2-40B4-BE49-F238E27FC236}">
                <a16:creationId xmlns:a16="http://schemas.microsoft.com/office/drawing/2014/main" xmlns="" id="{8476C32F-1B12-E04B-873D-B6ED3DF52190}"/>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C7B0A5E1-CEAE-C54B-9CE7-F7A4E99262D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7245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dirty="0"/>
              <a:t>Estimate uncollectibles based on sales and accounts receivable. </a:t>
            </a:r>
            <a:br>
              <a:rPr 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1943100" y="90765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P3</a:t>
            </a:r>
            <a:endParaRPr lang="en-US" sz="4400" dirty="0">
              <a:solidFill>
                <a:prstClr val="black"/>
              </a:solidFill>
              <a:latin typeface="Calibri"/>
            </a:endParaRPr>
          </a:p>
        </p:txBody>
      </p:sp>
      <p:sp>
        <p:nvSpPr>
          <p:cNvPr id="10" name="Rectangle 9">
            <a:extLst>
              <a:ext uri="{FF2B5EF4-FFF2-40B4-BE49-F238E27FC236}">
                <a16:creationId xmlns:a16="http://schemas.microsoft.com/office/drawing/2014/main" xmlns="" id="{AFE43B69-CD62-9C43-972C-3C3F3A8FEFAB}"/>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D326470-965D-314A-BB58-FEA0EB50F0A7}"/>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8198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457200" y="457200"/>
            <a:ext cx="8229600" cy="1219200"/>
          </a:xfrm>
        </p:spPr>
        <p:txBody>
          <a:bodyPr/>
          <a:lstStyle/>
          <a:p>
            <a:r>
              <a:rPr lang="en-US" altLang="en-US" b="1" dirty="0"/>
              <a:t>Estimating Bad Debts Expense</a:t>
            </a:r>
          </a:p>
        </p:txBody>
      </p:sp>
      <p:sp>
        <p:nvSpPr>
          <p:cNvPr id="104451" name="Rectangle 2"/>
          <p:cNvSpPr>
            <a:spLocks noGrp="1" noChangeArrowheads="1"/>
          </p:cNvSpPr>
          <p:nvPr>
            <p:ph type="body" idx="4294967295"/>
          </p:nvPr>
        </p:nvSpPr>
        <p:spPr>
          <a:xfrm>
            <a:off x="1371600" y="1905000"/>
            <a:ext cx="7010400" cy="3324326"/>
          </a:xfrm>
          <a:solidFill>
            <a:schemeClr val="accent2">
              <a:lumMod val="20000"/>
              <a:lumOff val="80000"/>
            </a:schemeClr>
          </a:solidFill>
          <a:ln w="12700" cap="flat">
            <a:solidFill>
              <a:srgbClr val="414141"/>
            </a:solidFill>
          </a:ln>
          <a:effectLst>
            <a:outerShdw dist="107763" dir="2700000" algn="ctr" rotWithShape="0">
              <a:srgbClr val="414141"/>
            </a:outerShdw>
          </a:effectLst>
        </p:spPr>
        <p:txBody>
          <a:bodyPr lIns="90488" tIns="44450" rIns="90488" bIns="44450"/>
          <a:lstStyle/>
          <a:p>
            <a:pPr marL="690563" indent="-571500" algn="ctr">
              <a:buFont typeface="Wingdings" pitchFamily="2" charset="2"/>
              <a:buNone/>
            </a:pPr>
            <a:r>
              <a:rPr lang="en-US" altLang="en-US" b="1" dirty="0"/>
              <a:t>Two Methods</a:t>
            </a:r>
            <a:r>
              <a:rPr lang="en-US" altLang="en-US" b="1" u="sng" dirty="0"/>
              <a:t> </a:t>
            </a:r>
            <a:endParaRPr lang="en-US" altLang="en-US" b="1" dirty="0"/>
          </a:p>
          <a:p>
            <a:pPr marL="690563" indent="-571500">
              <a:buFont typeface="Monotype Sorts"/>
              <a:buAutoNum type="arabicPeriod"/>
            </a:pPr>
            <a:r>
              <a:rPr lang="en-US" altLang="en-US" b="1" dirty="0"/>
              <a:t>Percent of Sales Method </a:t>
            </a:r>
          </a:p>
          <a:p>
            <a:pPr marL="690563" indent="-571500">
              <a:buFont typeface="Monotype Sorts"/>
              <a:buAutoNum type="arabicPeriod"/>
            </a:pPr>
            <a:r>
              <a:rPr lang="en-US" altLang="en-US" b="1" dirty="0"/>
              <a:t>Balance Sheet Methods‒Accounts Receivable</a:t>
            </a:r>
          </a:p>
          <a:p>
            <a:pPr marL="1276350" lvl="1" indent="-342900">
              <a:buSzPct val="75000"/>
            </a:pPr>
            <a:r>
              <a:rPr lang="en-US" altLang="en-US" sz="2400" b="1" dirty="0"/>
              <a:t>Percent of Accounts Receivable</a:t>
            </a:r>
          </a:p>
          <a:p>
            <a:pPr marL="1276350" lvl="1" indent="-342900">
              <a:buSzPct val="75000"/>
            </a:pPr>
            <a:r>
              <a:rPr lang="en-US" altLang="en-US" sz="2400" b="1" dirty="0"/>
              <a:t>Aging of Accounts Receivable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9" name="Rectangle 8">
            <a:extLst>
              <a:ext uri="{FF2B5EF4-FFF2-40B4-BE49-F238E27FC236}">
                <a16:creationId xmlns:a16="http://schemas.microsoft.com/office/drawing/2014/main" xmlns="" id="{87B347FA-B7B6-9B42-9FC9-E9DEE4F3B29D}"/>
              </a:ext>
            </a:extLst>
          </p:cNvPr>
          <p:cNvSpPr>
            <a:spLocks noGrp="1" noChangeArrowheads="1"/>
          </p:cNvSpPr>
          <p:nvPr/>
        </p:nvSpPr>
        <p:spPr bwMode="auto">
          <a:xfrm>
            <a:off x="6324600" y="637232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B0C05B0-C9F9-AA42-8310-1C618FC8963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457200" y="457200"/>
            <a:ext cx="8229600" cy="1219200"/>
          </a:xfrm>
        </p:spPr>
        <p:txBody>
          <a:bodyPr/>
          <a:lstStyle/>
          <a:p>
            <a:r>
              <a:rPr lang="en-US" altLang="en-US" b="1" dirty="0"/>
              <a:t>Percent of Sales Method</a:t>
            </a:r>
          </a:p>
        </p:txBody>
      </p:sp>
      <p:sp>
        <p:nvSpPr>
          <p:cNvPr id="105475" name="Rectangle 2"/>
          <p:cNvSpPr>
            <a:spLocks noGrp="1" noChangeArrowheads="1"/>
          </p:cNvSpPr>
          <p:nvPr>
            <p:ph type="body" idx="4294967295"/>
          </p:nvPr>
        </p:nvSpPr>
        <p:spPr>
          <a:xfrm>
            <a:off x="533400" y="1676400"/>
            <a:ext cx="8077200" cy="685800"/>
          </a:xfrm>
          <a:noFill/>
        </p:spPr>
        <p:txBody>
          <a:bodyPr lIns="90488" tIns="44450" rIns="90488" bIns="44450"/>
          <a:lstStyle/>
          <a:p>
            <a:pPr algn="ctr">
              <a:buFont typeface="Wingdings" pitchFamily="2" charset="2"/>
              <a:buNone/>
            </a:pPr>
            <a:r>
              <a:rPr lang="en-US" altLang="en-US" dirty="0">
                <a:solidFill>
                  <a:srgbClr val="002060"/>
                </a:solidFill>
              </a:rPr>
              <a:t>Bad debts expense is computed as follows:</a:t>
            </a:r>
          </a:p>
        </p:txBody>
      </p:sp>
      <p:graphicFrame>
        <p:nvGraphicFramePr>
          <p:cNvPr id="105476" name="Object 2"/>
          <p:cNvGraphicFramePr>
            <a:graphicFrameLocks/>
          </p:cNvGraphicFramePr>
          <p:nvPr>
            <p:extLst>
              <p:ext uri="{D42A27DB-BD31-4B8C-83A1-F6EECF244321}">
                <p14:modId xmlns:p14="http://schemas.microsoft.com/office/powerpoint/2010/main" val="2332996337"/>
              </p:ext>
            </p:extLst>
          </p:nvPr>
        </p:nvGraphicFramePr>
        <p:xfrm>
          <a:off x="1447801" y="2362200"/>
          <a:ext cx="6553200" cy="1752600"/>
        </p:xfrm>
        <a:graphic>
          <a:graphicData uri="http://schemas.openxmlformats.org/presentationml/2006/ole">
            <mc:AlternateContent xmlns:mc="http://schemas.openxmlformats.org/markup-compatibility/2006">
              <mc:Choice xmlns:v="urn:schemas-microsoft-com:vml" Requires="v">
                <p:oleObj spid="_x0000_s1026" name="Worksheet" r:id="rId4" imgW="2876702" imgH="838200" progId="Excel.Sheet.8">
                  <p:embed/>
                </p:oleObj>
              </mc:Choice>
              <mc:Fallback>
                <p:oleObj name="Worksheet" r:id="rId4" imgW="2876702" imgH="838200"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l="6252" t="10620" r="13704" b="11769"/>
                      <a:stretch>
                        <a:fillRect/>
                      </a:stretch>
                    </p:blipFill>
                    <p:spPr bwMode="auto">
                      <a:xfrm>
                        <a:off x="1447801" y="2362200"/>
                        <a:ext cx="6553200" cy="1752600"/>
                      </a:xfrm>
                      <a:prstGeom prst="rect">
                        <a:avLst/>
                      </a:prstGeom>
                      <a:noFill/>
                      <a:ln>
                        <a:noFill/>
                      </a:ln>
                      <a:effec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0" name="Rectangle 9">
            <a:extLst>
              <a:ext uri="{FF2B5EF4-FFF2-40B4-BE49-F238E27FC236}">
                <a16:creationId xmlns:a16="http://schemas.microsoft.com/office/drawing/2014/main" xmlns="" id="{FE133A59-04AD-0F45-A29D-D177F15D461D}"/>
              </a:ext>
            </a:extLst>
          </p:cNvPr>
          <p:cNvSpPr>
            <a:spLocks noGrp="1" noChangeArrowheads="1"/>
          </p:cNvSpPr>
          <p:nvPr/>
        </p:nvSpPr>
        <p:spPr bwMode="auto">
          <a:xfrm>
            <a:off x="6324600" y="637232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DED5BC1-226E-814A-94BF-46FCAEA3DF4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4230" y="3058400"/>
            <a:ext cx="8305800" cy="1905000"/>
          </a:xfrm>
          <a:prstGeom prst="rect">
            <a:avLst/>
          </a:prstGeom>
          <a:solidFill>
            <a:schemeClr val="accent2">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graphicFrame>
        <p:nvGraphicFramePr>
          <p:cNvPr id="106499" name="Object 2"/>
          <p:cNvGraphicFramePr>
            <a:graphicFrameLocks/>
          </p:cNvGraphicFramePr>
          <p:nvPr>
            <p:extLst>
              <p:ext uri="{D42A27DB-BD31-4B8C-83A1-F6EECF244321}">
                <p14:modId xmlns:p14="http://schemas.microsoft.com/office/powerpoint/2010/main" val="1434788276"/>
              </p:ext>
            </p:extLst>
          </p:nvPr>
        </p:nvGraphicFramePr>
        <p:xfrm>
          <a:off x="701540" y="3152255"/>
          <a:ext cx="3155950" cy="1600200"/>
        </p:xfrm>
        <a:graphic>
          <a:graphicData uri="http://schemas.openxmlformats.org/presentationml/2006/ole">
            <mc:AlternateContent xmlns:mc="http://schemas.openxmlformats.org/markup-compatibility/2006">
              <mc:Choice xmlns:v="urn:schemas-microsoft-com:vml" Requires="v">
                <p:oleObj spid="_x0000_s2050" name="Worksheet" r:id="rId4" imgW="3047870" imgH="838140" progId="Excel.Sheet.8">
                  <p:embed/>
                </p:oleObj>
              </mc:Choice>
              <mc:Fallback>
                <p:oleObj name="Worksheet" r:id="rId4" imgW="3047870" imgH="838140"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l="5032" t="10574" r="57910" b="11714"/>
                      <a:stretch>
                        <a:fillRect/>
                      </a:stretch>
                    </p:blipFill>
                    <p:spPr bwMode="auto">
                      <a:xfrm>
                        <a:off x="701540" y="3152255"/>
                        <a:ext cx="31559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3"/>
          <p:cNvSpPr>
            <a:spLocks noChangeArrowheads="1"/>
          </p:cNvSpPr>
          <p:nvPr/>
        </p:nvSpPr>
        <p:spPr bwMode="auto">
          <a:xfrm>
            <a:off x="4114800" y="3045696"/>
            <a:ext cx="4264025" cy="1813317"/>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t>Musicland’s accountant computes estimated Bad Debts Expense of $2,400.</a:t>
            </a:r>
          </a:p>
        </p:txBody>
      </p:sp>
      <p:sp>
        <p:nvSpPr>
          <p:cNvPr id="106501" name="Rectangle 4"/>
          <p:cNvSpPr>
            <a:spLocks noGrp="1" noChangeArrowheads="1"/>
          </p:cNvSpPr>
          <p:nvPr>
            <p:ph type="title"/>
          </p:nvPr>
        </p:nvSpPr>
        <p:spPr>
          <a:xfrm>
            <a:off x="457200" y="381000"/>
            <a:ext cx="8229600" cy="914400"/>
          </a:xfrm>
        </p:spPr>
        <p:txBody>
          <a:bodyPr/>
          <a:lstStyle/>
          <a:p>
            <a:r>
              <a:rPr lang="en-US" altLang="en-US" b="1" dirty="0"/>
              <a:t>Percent of Sales Method: Example</a:t>
            </a:r>
          </a:p>
        </p:txBody>
      </p:sp>
      <p:sp>
        <p:nvSpPr>
          <p:cNvPr id="10" name="Rectangle 2"/>
          <p:cNvSpPr>
            <a:spLocks noChangeArrowheads="1"/>
          </p:cNvSpPr>
          <p:nvPr/>
        </p:nvSpPr>
        <p:spPr bwMode="auto">
          <a:xfrm>
            <a:off x="444229" y="1163453"/>
            <a:ext cx="8305801" cy="1764772"/>
          </a:xfrm>
          <a:prstGeom prst="rect">
            <a:avLst/>
          </a:prstGeom>
          <a:solidFill>
            <a:schemeClr val="accent2">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ea typeface="ＭＳ Ｐゴシック" pitchFamily="-108" charset="-128"/>
              </a:rPr>
              <a:t>Musicland has credit sales of $400,000 in 2021.  It is estimated that 0.6% of credit sales will eventually prove uncollectible.</a:t>
            </a:r>
          </a:p>
          <a:p>
            <a:pPr algn="ctr">
              <a:spcBef>
                <a:spcPct val="50000"/>
              </a:spcBef>
              <a:defRPr/>
            </a:pPr>
            <a:r>
              <a:rPr lang="en-US" sz="2400" dirty="0">
                <a:ea typeface="ＭＳ Ｐゴシック" pitchFamily="-108" charset="-128"/>
              </a:rPr>
              <a:t>Let’s look at recording Bad Debts Expense for 2021.</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Rounded Rectangle 13"/>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5" name="Rectangle 14">
            <a:extLst>
              <a:ext uri="{FF2B5EF4-FFF2-40B4-BE49-F238E27FC236}">
                <a16:creationId xmlns:a16="http://schemas.microsoft.com/office/drawing/2014/main" xmlns="" id="{53A563BC-8790-444E-BE12-21D61F5DD2A7}"/>
              </a:ext>
            </a:extLst>
          </p:cNvPr>
          <p:cNvSpPr>
            <a:spLocks noGrp="1" noChangeArrowheads="1"/>
          </p:cNvSpPr>
          <p:nvPr/>
        </p:nvSpPr>
        <p:spPr bwMode="auto">
          <a:xfrm>
            <a:off x="6246812" y="638118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BFC666C8-70AC-164A-BDDD-B7CB3146779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65BD497-48A8-413A-9CA2-0FBD743116CD}"/>
              </a:ext>
            </a:extLst>
          </p:cNvPr>
          <p:cNvPicPr>
            <a:picLocks noChangeAspect="1"/>
          </p:cNvPicPr>
          <p:nvPr/>
        </p:nvPicPr>
        <p:blipFill>
          <a:blip r:embed="rId6"/>
          <a:stretch>
            <a:fillRect/>
          </a:stretch>
        </p:blipFill>
        <p:spPr>
          <a:xfrm>
            <a:off x="1159034" y="5174236"/>
            <a:ext cx="6876190" cy="7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title"/>
          </p:nvPr>
        </p:nvSpPr>
        <p:spPr>
          <a:xfrm>
            <a:off x="152400" y="609600"/>
            <a:ext cx="8534400" cy="838200"/>
          </a:xfrm>
        </p:spPr>
        <p:txBody>
          <a:bodyPr/>
          <a:lstStyle/>
          <a:p>
            <a:r>
              <a:rPr lang="en-US" altLang="en-US" b="1" dirty="0"/>
              <a:t>Percent of Receivables Method</a:t>
            </a:r>
          </a:p>
        </p:txBody>
      </p:sp>
      <p:sp>
        <p:nvSpPr>
          <p:cNvPr id="11267" name="Rectangle 2"/>
          <p:cNvSpPr>
            <a:spLocks noGrp="1" noChangeArrowheads="1"/>
          </p:cNvSpPr>
          <p:nvPr>
            <p:ph type="body" idx="4294967295"/>
          </p:nvPr>
        </p:nvSpPr>
        <p:spPr>
          <a:xfrm>
            <a:off x="852488" y="1600200"/>
            <a:ext cx="7377112" cy="4647596"/>
          </a:xfrm>
          <a:solidFill>
            <a:schemeClr val="bg2">
              <a:lumMod val="90000"/>
            </a:schemeClr>
          </a:solidFill>
          <a:ln>
            <a:solidFill>
              <a:schemeClr val="tx1"/>
            </a:solidFill>
          </a:ln>
        </p:spPr>
        <p:txBody>
          <a:bodyPr lIns="90488" tIns="44450" rIns="90488" bIns="44450"/>
          <a:lstStyle/>
          <a:p>
            <a:pPr marL="0" indent="0">
              <a:lnSpc>
                <a:spcPct val="90000"/>
              </a:lnSpc>
              <a:buSzPct val="100000"/>
              <a:buNone/>
              <a:defRPr/>
            </a:pPr>
            <a:r>
              <a:rPr lang="en-US" b="1" dirty="0">
                <a:solidFill>
                  <a:srgbClr val="002060"/>
                </a:solidFill>
              </a:rPr>
              <a:t>Compute the estimate of the Allowance for Doubtful Accounts which will give you an estimate of Bad Debts Expense.</a:t>
            </a:r>
          </a:p>
          <a:p>
            <a:pPr marL="0" indent="0">
              <a:lnSpc>
                <a:spcPct val="90000"/>
              </a:lnSpc>
              <a:buSzPct val="100000"/>
              <a:buNone/>
              <a:defRPr/>
            </a:pPr>
            <a:r>
              <a:rPr lang="en-US" b="1" dirty="0">
                <a:solidFill>
                  <a:srgbClr val="002060"/>
                </a:solidFill>
              </a:rPr>
              <a:t>      </a:t>
            </a:r>
            <a:r>
              <a:rPr lang="en-US" sz="2600" b="1" dirty="0">
                <a:solidFill>
                  <a:srgbClr val="FF0000"/>
                </a:solidFill>
              </a:rPr>
              <a:t>Year-end Accounts Receivable x Bad Debt %</a:t>
            </a:r>
            <a:r>
              <a:rPr lang="en-US" b="1" dirty="0">
                <a:solidFill>
                  <a:srgbClr val="002060"/>
                </a:solidFill>
              </a:rPr>
              <a:t/>
            </a:r>
            <a:br>
              <a:rPr lang="en-US" b="1" dirty="0">
                <a:solidFill>
                  <a:srgbClr val="002060"/>
                </a:solidFill>
              </a:rPr>
            </a:br>
            <a:r>
              <a:rPr lang="en-US" b="1" dirty="0">
                <a:solidFill>
                  <a:srgbClr val="002060"/>
                </a:solidFill>
              </a:rPr>
              <a:t> Bad Debts Expense is computed as:</a:t>
            </a:r>
          </a:p>
        </p:txBody>
      </p:sp>
      <p:graphicFrame>
        <p:nvGraphicFramePr>
          <p:cNvPr id="8" name="Table 7"/>
          <p:cNvGraphicFramePr>
            <a:graphicFrameLocks noGrp="1"/>
          </p:cNvGraphicFramePr>
          <p:nvPr>
            <p:extLst>
              <p:ext uri="{D42A27DB-BD31-4B8C-83A1-F6EECF244321}">
                <p14:modId xmlns:p14="http://schemas.microsoft.com/office/powerpoint/2010/main" val="3948773519"/>
              </p:ext>
            </p:extLst>
          </p:nvPr>
        </p:nvGraphicFramePr>
        <p:xfrm>
          <a:off x="1333500" y="4114800"/>
          <a:ext cx="6477000" cy="1938363"/>
        </p:xfrm>
        <a:graphic>
          <a:graphicData uri="http://schemas.openxmlformats.org/drawingml/2006/table">
            <a:tbl>
              <a:tblPr/>
              <a:tblGrid>
                <a:gridCol w="794575">
                  <a:extLst>
                    <a:ext uri="{9D8B030D-6E8A-4147-A177-3AD203B41FA5}">
                      <a16:colId xmlns:a16="http://schemas.microsoft.com/office/drawing/2014/main" xmlns="" val="20000"/>
                    </a:ext>
                  </a:extLst>
                </a:gridCol>
                <a:gridCol w="5682425">
                  <a:extLst>
                    <a:ext uri="{9D8B030D-6E8A-4147-A177-3AD203B41FA5}">
                      <a16:colId xmlns:a16="http://schemas.microsoft.com/office/drawing/2014/main" xmlns="" val="20001"/>
                    </a:ext>
                  </a:extLst>
                </a:gridCol>
              </a:tblGrid>
              <a:tr h="514120">
                <a:tc gridSpan="2">
                  <a:txBody>
                    <a:bodyPr/>
                    <a:lstStyle/>
                    <a:p>
                      <a:pPr algn="l" fontAlgn="b"/>
                      <a:r>
                        <a:rPr lang="en-US" sz="2400" b="0" i="0" u="none" strike="noStrike" dirty="0">
                          <a:solidFill>
                            <a:srgbClr val="1F497D"/>
                          </a:solidFill>
                          <a:latin typeface="Arial"/>
                        </a:rPr>
                        <a:t>    Total Estimated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US"/>
                    </a:p>
                  </a:txBody>
                  <a:tcPr/>
                </a:tc>
                <a:extLst>
                  <a:ext uri="{0D108BD9-81ED-4DB2-BD59-A6C34878D82A}">
                    <a16:rowId xmlns:a16="http://schemas.microsoft.com/office/drawing/2014/main" xmlns="" val="10000"/>
                  </a:ext>
                </a:extLst>
              </a:tr>
              <a:tr h="514120">
                <a:tc gridSpan="2">
                  <a:txBody>
                    <a:bodyPr/>
                    <a:lstStyle/>
                    <a:p>
                      <a:pPr algn="l" fontAlgn="b"/>
                      <a:r>
                        <a:rPr lang="en-US" sz="2400" b="0" i="0" u="none" strike="noStrike" dirty="0">
                          <a:solidFill>
                            <a:srgbClr val="1F497D"/>
                          </a:solidFill>
                          <a:latin typeface="Arial"/>
                        </a:rPr>
                        <a:t> </a:t>
                      </a:r>
                      <a:r>
                        <a:rPr lang="en-US" sz="2400" b="1" i="0" u="none" strike="noStrike" dirty="0">
                          <a:solidFill>
                            <a:srgbClr val="1F497D"/>
                          </a:solidFill>
                          <a:latin typeface="Arial"/>
                        </a:rPr>
                        <a:t>–</a:t>
                      </a:r>
                      <a:r>
                        <a:rPr lang="en-US" sz="2400" b="0" i="0" u="none" strike="noStrike" dirty="0">
                          <a:solidFill>
                            <a:srgbClr val="1F497D"/>
                          </a:solidFill>
                          <a:latin typeface="Arial"/>
                        </a:rPr>
                        <a:t>  Previous Balance in Allowance Account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extLst>
                  <a:ext uri="{0D108BD9-81ED-4DB2-BD59-A6C34878D82A}">
                    <a16:rowId xmlns:a16="http://schemas.microsoft.com/office/drawing/2014/main" xmlns="" val="10001"/>
                  </a:ext>
                </a:extLst>
              </a:tr>
              <a:tr h="544363">
                <a:tc gridSpan="2">
                  <a:txBody>
                    <a:bodyPr/>
                    <a:lstStyle/>
                    <a:p>
                      <a:pPr algn="l" fontAlgn="b"/>
                      <a:r>
                        <a:rPr lang="en-US" sz="2400" b="0" i="0" u="none" strike="noStrike" dirty="0">
                          <a:solidFill>
                            <a:srgbClr val="1F497D"/>
                          </a:solidFill>
                          <a:latin typeface="Arial"/>
                        </a:rPr>
                        <a:t> = Current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hMerge="1">
                  <a:txBody>
                    <a:bodyPr/>
                    <a:lstStyle/>
                    <a:p>
                      <a:endParaRPr lang="en-US"/>
                    </a:p>
                  </a:txBody>
                  <a:tcPr/>
                </a:tc>
                <a:extLst>
                  <a:ext uri="{0D108BD9-81ED-4DB2-BD59-A6C34878D82A}">
                    <a16:rowId xmlns:a16="http://schemas.microsoft.com/office/drawing/2014/main" xmlns="" val="10002"/>
                  </a:ext>
                </a:extLst>
              </a:tr>
              <a:tr h="365734">
                <a:tc>
                  <a:txBody>
                    <a:bodyPr/>
                    <a:lstStyle/>
                    <a:p>
                      <a:pPr algn="l" fontAlgn="b"/>
                      <a:r>
                        <a:rPr lang="en-US" sz="2400" b="1" i="0" u="none" strike="noStrike" dirty="0">
                          <a:solidFill>
                            <a:srgbClr val="1F497D"/>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400" b="1" i="0" u="none" strike="noStrike" dirty="0">
                          <a:solidFill>
                            <a:srgbClr val="1F497D"/>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bl>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2" name="Rectangle 11">
            <a:extLst>
              <a:ext uri="{FF2B5EF4-FFF2-40B4-BE49-F238E27FC236}">
                <a16:creationId xmlns:a16="http://schemas.microsoft.com/office/drawing/2014/main" xmlns="" id="{E51769DD-7537-7940-859E-401CCC22D5D7}"/>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C388F4E-9948-A94F-B77B-A503C1D59222}"/>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912" y="1348428"/>
            <a:ext cx="9005888" cy="1107996"/>
          </a:xfrm>
          <a:prstGeom prst="rect">
            <a:avLst/>
          </a:prstGeom>
          <a:solidFill>
            <a:schemeClr val="bg2">
              <a:lumMod val="90000"/>
            </a:schemeClr>
          </a:solidFill>
          <a:ln>
            <a:solidFill>
              <a:schemeClr val="tx1"/>
            </a:solidFill>
          </a:ln>
        </p:spPr>
        <p:txBody>
          <a:bodyPr wrap="square">
            <a:spAutoFit/>
          </a:bodyPr>
          <a:lstStyle/>
          <a:p>
            <a:pPr algn="ctr">
              <a:spcBef>
                <a:spcPct val="50000"/>
              </a:spcBef>
              <a:defRPr/>
            </a:pPr>
            <a:r>
              <a:rPr lang="en-US" sz="2200" dirty="0">
                <a:solidFill>
                  <a:srgbClr val="002060"/>
                </a:solidFill>
                <a:ea typeface="ＭＳ Ｐゴシック" pitchFamily="-108" charset="-128"/>
              </a:rPr>
              <a:t>Musicland has $50,000 in accounts receivable and $200 credit balance in Allowance for Doubtful Accounts. Five percent of receivables are uncollectible.  $50,000 x 5% = $2,500 ending balance.</a:t>
            </a:r>
          </a:p>
        </p:txBody>
      </p:sp>
      <p:sp>
        <p:nvSpPr>
          <p:cNvPr id="108550" name="Rectangle 5"/>
          <p:cNvSpPr>
            <a:spLocks noGrp="1" noChangeArrowheads="1"/>
          </p:cNvSpPr>
          <p:nvPr>
            <p:ph type="title"/>
          </p:nvPr>
        </p:nvSpPr>
        <p:spPr>
          <a:xfrm>
            <a:off x="0" y="549692"/>
            <a:ext cx="9144000" cy="838200"/>
          </a:xfrm>
        </p:spPr>
        <p:txBody>
          <a:bodyPr/>
          <a:lstStyle/>
          <a:p>
            <a:r>
              <a:rPr lang="en-US" altLang="en-US" sz="4000" b="1" dirty="0"/>
              <a:t>Percent of Receivables Method: Example</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TextBox 14"/>
          <p:cNvSpPr txBox="1"/>
          <p:nvPr/>
        </p:nvSpPr>
        <p:spPr>
          <a:xfrm>
            <a:off x="8031459" y="2850321"/>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7.7</a:t>
            </a:r>
          </a:p>
        </p:txBody>
      </p:sp>
      <p:sp>
        <p:nvSpPr>
          <p:cNvPr id="18" name="Rounded Rectangle 17"/>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0" name="Rectangle 9">
            <a:extLst>
              <a:ext uri="{FF2B5EF4-FFF2-40B4-BE49-F238E27FC236}">
                <a16:creationId xmlns:a16="http://schemas.microsoft.com/office/drawing/2014/main" xmlns="" id="{17888F8B-FE36-E440-8E86-6F8D4EC54027}"/>
              </a:ext>
            </a:extLst>
          </p:cNvPr>
          <p:cNvSpPr>
            <a:spLocks noGrp="1" noChangeArrowheads="1"/>
          </p:cNvSpPr>
          <p:nvPr/>
        </p:nvSpPr>
        <p:spPr bwMode="auto">
          <a:xfrm>
            <a:off x="631456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D412990-4E27-7649-9419-5F0F1A6E1AF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E5AACC9-A191-47A1-876B-74F9D9928755}"/>
              </a:ext>
            </a:extLst>
          </p:cNvPr>
          <p:cNvPicPr>
            <a:picLocks noChangeAspect="1"/>
          </p:cNvPicPr>
          <p:nvPr/>
        </p:nvPicPr>
        <p:blipFill>
          <a:blip r:embed="rId3"/>
          <a:stretch>
            <a:fillRect/>
          </a:stretch>
        </p:blipFill>
        <p:spPr>
          <a:xfrm>
            <a:off x="899456" y="2668104"/>
            <a:ext cx="7095609" cy="3465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752600" y="32004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Each age group is multiplied by its estimated bad debts percentage.</a:t>
            </a:r>
          </a:p>
        </p:txBody>
      </p:sp>
      <p:sp>
        <p:nvSpPr>
          <p:cNvPr id="37892" name="Rectangle 4"/>
          <p:cNvSpPr>
            <a:spLocks noChangeArrowheads="1"/>
          </p:cNvSpPr>
          <p:nvPr/>
        </p:nvSpPr>
        <p:spPr bwMode="auto">
          <a:xfrm>
            <a:off x="1752600" y="4800600"/>
            <a:ext cx="5473700" cy="10541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20000"/>
              </a:spcBef>
              <a:buClr>
                <a:srgbClr val="006600"/>
              </a:buClr>
              <a:buSzPct val="125000"/>
              <a:defRPr/>
            </a:pPr>
            <a:r>
              <a:rPr lang="en-US" sz="2400" b="1" dirty="0">
                <a:solidFill>
                  <a:schemeClr val="accent3">
                    <a:lumMod val="50000"/>
                  </a:schemeClr>
                </a:solidFill>
                <a:latin typeface="Arial" charset="0"/>
                <a:ea typeface="ＭＳ Ｐゴシック" pitchFamily="-108" charset="-128"/>
              </a:rPr>
              <a:t>Estimated bad debts for each group are totaled.</a:t>
            </a:r>
          </a:p>
        </p:txBody>
      </p:sp>
      <p:sp>
        <p:nvSpPr>
          <p:cNvPr id="109572" name="Rectangle 6"/>
          <p:cNvSpPr>
            <a:spLocks noGrp="1" noChangeArrowheads="1"/>
          </p:cNvSpPr>
          <p:nvPr>
            <p:ph type="title"/>
          </p:nvPr>
        </p:nvSpPr>
        <p:spPr>
          <a:xfrm>
            <a:off x="457200" y="457200"/>
            <a:ext cx="8229600" cy="1066800"/>
          </a:xfrm>
        </p:spPr>
        <p:txBody>
          <a:bodyPr/>
          <a:lstStyle/>
          <a:p>
            <a:r>
              <a:rPr lang="en-US" altLang="en-US" b="1" dirty="0"/>
              <a:t>Aging of Receivables Method</a:t>
            </a:r>
          </a:p>
        </p:txBody>
      </p:sp>
      <p:sp>
        <p:nvSpPr>
          <p:cNvPr id="11" name="Rectangle 3"/>
          <p:cNvSpPr>
            <a:spLocks noChangeArrowheads="1"/>
          </p:cNvSpPr>
          <p:nvPr/>
        </p:nvSpPr>
        <p:spPr bwMode="auto">
          <a:xfrm>
            <a:off x="1752600" y="16002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Classify each receivable by how </a:t>
            </a:r>
            <a:br>
              <a:rPr lang="en-US" sz="2400" b="1" dirty="0">
                <a:solidFill>
                  <a:schemeClr val="accent3">
                    <a:lumMod val="50000"/>
                  </a:schemeClr>
                </a:solidFill>
              </a:rPr>
            </a:br>
            <a:r>
              <a:rPr lang="en-US" sz="2400" b="1" dirty="0">
                <a:solidFill>
                  <a:schemeClr val="accent3">
                    <a:lumMod val="50000"/>
                  </a:schemeClr>
                </a:solidFill>
              </a:rPr>
              <a:t>long it is past due.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2" name="Rectangle 11">
            <a:extLst>
              <a:ext uri="{FF2B5EF4-FFF2-40B4-BE49-F238E27FC236}">
                <a16:creationId xmlns:a16="http://schemas.microsoft.com/office/drawing/2014/main" xmlns="" id="{32F9506A-6131-1845-BCC3-FB92CC08998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B3EA4FB-82BF-6646-8A7A-6DB2937F51E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457200" y="780610"/>
            <a:ext cx="8229600" cy="1143000"/>
          </a:xfrm>
        </p:spPr>
        <p:txBody>
          <a:bodyPr/>
          <a:lstStyle/>
          <a:p>
            <a:r>
              <a:rPr lang="en-US" altLang="en-US" b="1" dirty="0"/>
              <a:t>Aging of Accounts Receivable:</a:t>
            </a:r>
            <a:br>
              <a:rPr lang="en-US" altLang="en-US" b="1" dirty="0"/>
            </a:br>
            <a:r>
              <a:rPr lang="en-US" altLang="en-US" b="1" dirty="0"/>
              <a:t>Musicland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TextBox 9"/>
          <p:cNvSpPr txBox="1"/>
          <p:nvPr/>
        </p:nvSpPr>
        <p:spPr>
          <a:xfrm>
            <a:off x="7894036" y="1495732"/>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Exhibit7.8</a:t>
            </a: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1" name="Rectangle 10">
            <a:extLst>
              <a:ext uri="{FF2B5EF4-FFF2-40B4-BE49-F238E27FC236}">
                <a16:creationId xmlns:a16="http://schemas.microsoft.com/office/drawing/2014/main" xmlns="" id="{C3E8A7DE-00E4-9C4D-8585-4F9AFBD004BC}"/>
              </a:ext>
            </a:extLst>
          </p:cNvPr>
          <p:cNvSpPr>
            <a:spLocks noGrp="1" noChangeArrowheads="1"/>
          </p:cNvSpPr>
          <p:nvPr/>
        </p:nvSpPr>
        <p:spPr bwMode="auto">
          <a:xfrm>
            <a:off x="6368674" y="637232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9B162B0-0059-F348-94D9-15D60722AE8A}"/>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A0057C72-BA8B-4373-8D7C-26A116684A8E}"/>
              </a:ext>
            </a:extLst>
          </p:cNvPr>
          <p:cNvPicPr>
            <a:picLocks noChangeAspect="1"/>
          </p:cNvPicPr>
          <p:nvPr/>
        </p:nvPicPr>
        <p:blipFill>
          <a:blip r:embed="rId3"/>
          <a:stretch>
            <a:fillRect/>
          </a:stretch>
        </p:blipFill>
        <p:spPr>
          <a:xfrm>
            <a:off x="427630" y="2175132"/>
            <a:ext cx="8400000" cy="3752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a:xfrm>
            <a:off x="305671" y="723998"/>
            <a:ext cx="8410866" cy="838200"/>
          </a:xfrm>
        </p:spPr>
        <p:txBody>
          <a:bodyPr/>
          <a:lstStyle/>
          <a:p>
            <a:r>
              <a:rPr lang="en-US" altLang="en-US" b="1" dirty="0"/>
              <a:t>Aging of Accounts Receivable: Adjusting Entry with Credit Balance</a:t>
            </a:r>
          </a:p>
        </p:txBody>
      </p:sp>
      <p:sp>
        <p:nvSpPr>
          <p:cNvPr id="8" name="Rectangle 7"/>
          <p:cNvSpPr/>
          <p:nvPr/>
        </p:nvSpPr>
        <p:spPr>
          <a:xfrm>
            <a:off x="0" y="0"/>
            <a:ext cx="9144000" cy="465202"/>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5" name="Rectangle 14">
            <a:extLst>
              <a:ext uri="{FF2B5EF4-FFF2-40B4-BE49-F238E27FC236}">
                <a16:creationId xmlns:a16="http://schemas.microsoft.com/office/drawing/2014/main" xmlns="" id="{185CBE1B-6E35-994F-BBA1-41695E148DE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F865270E-B704-B94E-8580-0B774034B80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FBD7D500-ED3B-4E00-A590-29BD25E305D7}"/>
              </a:ext>
            </a:extLst>
          </p:cNvPr>
          <p:cNvPicPr>
            <a:picLocks noChangeAspect="1"/>
          </p:cNvPicPr>
          <p:nvPr/>
        </p:nvPicPr>
        <p:blipFill>
          <a:blip r:embed="rId3"/>
          <a:stretch>
            <a:fillRect/>
          </a:stretch>
        </p:blipFill>
        <p:spPr>
          <a:xfrm>
            <a:off x="54509" y="2187117"/>
            <a:ext cx="9013291" cy="3100209"/>
          </a:xfrm>
          <a:prstGeom prst="rect">
            <a:avLst/>
          </a:prstGeom>
        </p:spPr>
      </p:pic>
      <p:sp>
        <p:nvSpPr>
          <p:cNvPr id="9" name="TextBox 8">
            <a:extLst>
              <a:ext uri="{FF2B5EF4-FFF2-40B4-BE49-F238E27FC236}">
                <a16:creationId xmlns:a16="http://schemas.microsoft.com/office/drawing/2014/main" xmlns="" id="{0B4D75D3-ACF9-4271-87CA-97F30C89FBED}"/>
              </a:ext>
            </a:extLst>
          </p:cNvPr>
          <p:cNvSpPr txBox="1"/>
          <p:nvPr/>
        </p:nvSpPr>
        <p:spPr>
          <a:xfrm>
            <a:off x="7772400" y="1981200"/>
            <a:ext cx="1021059"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7.9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a:xfrm>
            <a:off x="82356" y="685800"/>
            <a:ext cx="8686800" cy="838200"/>
          </a:xfrm>
        </p:spPr>
        <p:txBody>
          <a:bodyPr/>
          <a:lstStyle/>
          <a:p>
            <a:r>
              <a:rPr lang="en-US" altLang="en-US" b="1" dirty="0"/>
              <a:t>Aging of Accounts Receivable: Adjusting Entry with Debit Balance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5" name="Rectangle 14">
            <a:extLst>
              <a:ext uri="{FF2B5EF4-FFF2-40B4-BE49-F238E27FC236}">
                <a16:creationId xmlns:a16="http://schemas.microsoft.com/office/drawing/2014/main" xmlns="" id="{EB879C7A-26AC-2443-BB71-2205CEBEF4C2}"/>
              </a:ext>
            </a:extLst>
          </p:cNvPr>
          <p:cNvSpPr>
            <a:spLocks noGrp="1" noChangeArrowheads="1"/>
          </p:cNvSpPr>
          <p:nvPr/>
        </p:nvSpPr>
        <p:spPr bwMode="auto">
          <a:xfrm>
            <a:off x="6267129" y="638118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3CC12AD0-CDEB-1842-A994-782398DAAFE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E29A6A9-06D2-4BFC-BB01-A60FE67FE757}"/>
              </a:ext>
            </a:extLst>
          </p:cNvPr>
          <p:cNvPicPr>
            <a:picLocks noChangeAspect="1"/>
          </p:cNvPicPr>
          <p:nvPr/>
        </p:nvPicPr>
        <p:blipFill>
          <a:blip r:embed="rId3"/>
          <a:stretch>
            <a:fillRect/>
          </a:stretch>
        </p:blipFill>
        <p:spPr>
          <a:xfrm>
            <a:off x="82357" y="2345843"/>
            <a:ext cx="8985444" cy="2530148"/>
          </a:xfrm>
          <a:prstGeom prst="rect">
            <a:avLst/>
          </a:prstGeom>
        </p:spPr>
      </p:pic>
    </p:spTree>
    <p:extLst>
      <p:ext uri="{BB962C8B-B14F-4D97-AF65-F5344CB8AC3E}">
        <p14:creationId xmlns:p14="http://schemas.microsoft.com/office/powerpoint/2010/main" val="34659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10973"/>
            <a:ext cx="7315200" cy="3124200"/>
          </a:xfrm>
        </p:spPr>
        <p:txBody>
          <a:bodyPr/>
          <a:lstStyle/>
          <a:p>
            <a:r>
              <a:rPr lang="en-US" altLang="en-US" dirty="0"/>
              <a:t/>
            </a:r>
            <a:br>
              <a:rPr lang="en-US" altLang="en-US" dirty="0"/>
            </a:br>
            <a:r>
              <a:rPr lang="en-US" altLang="en-US" dirty="0"/>
              <a:t/>
            </a:r>
            <a:br>
              <a:rPr lang="en-US" altLang="en-US" dirty="0"/>
            </a:br>
            <a:r>
              <a:rPr lang="en-US" dirty="0"/>
              <a:t>Describe accounts receivable and how they occur and are recorded.</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0545" y="182172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0545" y="4953000"/>
            <a:ext cx="7315200" cy="87313"/>
          </a:xfrm>
          <a:prstGeom prst="rect">
            <a:avLst/>
          </a:prstGeom>
          <a:noFill/>
          <a:ln w="9525">
            <a:noFill/>
            <a:miter lim="800000"/>
            <a:headEnd/>
            <a:tailEnd/>
          </a:ln>
        </p:spPr>
      </p:pic>
      <p:sp>
        <p:nvSpPr>
          <p:cNvPr id="8" name="TextBox 7"/>
          <p:cNvSpPr txBox="1"/>
          <p:nvPr/>
        </p:nvSpPr>
        <p:spPr>
          <a:xfrm>
            <a:off x="1943100" y="862433"/>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0FFC7F76-6396-924B-89C0-ECF30854A8A4}"/>
              </a:ext>
            </a:extLst>
          </p:cNvPr>
          <p:cNvSpPr>
            <a:spLocks noGrp="1" noChangeArrowheads="1"/>
          </p:cNvSpPr>
          <p:nvPr/>
        </p:nvSpPr>
        <p:spPr bwMode="auto">
          <a:xfrm>
            <a:off x="64770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A37182E-EB1C-E54A-AB38-0DDB3F395DF4}"/>
              </a:ext>
            </a:extLst>
          </p:cNvPr>
          <p:cNvSpPr txBox="1">
            <a:spLocks/>
          </p:cNvSpPr>
          <p:nvPr/>
        </p:nvSpPr>
        <p:spPr>
          <a:xfrm>
            <a:off x="6578277"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8"/>
          <p:cNvSpPr>
            <a:spLocks noGrp="1" noChangeArrowheads="1"/>
          </p:cNvSpPr>
          <p:nvPr>
            <p:ph type="title"/>
          </p:nvPr>
        </p:nvSpPr>
        <p:spPr>
          <a:xfrm>
            <a:off x="457200" y="660003"/>
            <a:ext cx="8229600" cy="1143000"/>
          </a:xfrm>
        </p:spPr>
        <p:txBody>
          <a:bodyPr/>
          <a:lstStyle/>
          <a:p>
            <a:r>
              <a:rPr lang="en-US" altLang="en-US" b="1" dirty="0"/>
              <a:t>Estimating Bad Debts – </a:t>
            </a:r>
            <a:br>
              <a:rPr lang="en-US" altLang="en-US" b="1" dirty="0"/>
            </a:br>
            <a:r>
              <a:rPr lang="en-US" altLang="en-US" b="1" dirty="0"/>
              <a:t>Summary of Methods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TextBox 7"/>
          <p:cNvSpPr txBox="1"/>
          <p:nvPr/>
        </p:nvSpPr>
        <p:spPr>
          <a:xfrm>
            <a:off x="7696200" y="18030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7.10</a:t>
            </a: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altLang="en-US" sz="1100" noProof="0" dirty="0"/>
              <a:t>E</a:t>
            </a:r>
            <a:r>
              <a:rPr lang="en-US" sz="1100" dirty="0"/>
              <a:t>stimate uncollectibles based on sales and accounts receivable. </a:t>
            </a:r>
          </a:p>
        </p:txBody>
      </p:sp>
      <p:sp>
        <p:nvSpPr>
          <p:cNvPr id="11" name="Rectangle 10">
            <a:extLst>
              <a:ext uri="{FF2B5EF4-FFF2-40B4-BE49-F238E27FC236}">
                <a16:creationId xmlns:a16="http://schemas.microsoft.com/office/drawing/2014/main" xmlns="" id="{0D68E54E-ACC6-CB44-B1BA-EA184A78D5EF}"/>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208A291-D27F-FD4A-8BB6-3940B39120F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8EACD02-0960-4A9E-8DE6-35BD418C0EB1}"/>
              </a:ext>
            </a:extLst>
          </p:cNvPr>
          <p:cNvPicPr>
            <a:picLocks noChangeAspect="1"/>
          </p:cNvPicPr>
          <p:nvPr/>
        </p:nvPicPr>
        <p:blipFill>
          <a:blip r:embed="rId3"/>
          <a:stretch>
            <a:fillRect/>
          </a:stretch>
        </p:blipFill>
        <p:spPr>
          <a:xfrm>
            <a:off x="380959" y="2488803"/>
            <a:ext cx="8534441" cy="3683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8645" y="2421732"/>
            <a:ext cx="7315200" cy="3124200"/>
          </a:xfrm>
        </p:spPr>
        <p:txBody>
          <a:bodyPr/>
          <a:lstStyle/>
          <a:p>
            <a:r>
              <a:rPr lang="en-US" altLang="en-US" dirty="0"/>
              <a:t/>
            </a:r>
            <a:br>
              <a:rPr lang="en-US" altLang="en-US" dirty="0"/>
            </a:br>
            <a:r>
              <a:rPr lang="en-US" altLang="en-US" dirty="0"/>
              <a:t/>
            </a:r>
            <a:br>
              <a:rPr lang="en-US" altLang="en-US" dirty="0"/>
            </a:br>
            <a:r>
              <a:rPr lang="en-US" dirty="0"/>
              <a:t>Describe a note receivable, the computation of its maturity date, and the recording of its existence.</a:t>
            </a:r>
            <a:br>
              <a:rPr lang="en-US" dirty="0"/>
            </a:br>
            <a:r>
              <a:rPr lang="en-US" dirty="0"/>
              <a:t> </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8645" y="17158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12895"/>
            <a:ext cx="7315200" cy="87313"/>
          </a:xfrm>
          <a:prstGeom prst="rect">
            <a:avLst/>
          </a:prstGeom>
          <a:noFill/>
          <a:ln w="9525">
            <a:noFill/>
            <a:miter lim="800000"/>
            <a:headEnd/>
            <a:tailEnd/>
          </a:ln>
        </p:spPr>
      </p:pic>
      <p:sp>
        <p:nvSpPr>
          <p:cNvPr id="8" name="TextBox 7"/>
          <p:cNvSpPr txBox="1"/>
          <p:nvPr/>
        </p:nvSpPr>
        <p:spPr>
          <a:xfrm>
            <a:off x="1967345" y="805358"/>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787BEDFB-464F-8C40-BDC8-1DD39D4A1D29}"/>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120C2B5-2893-4246-8799-A03F5726316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0"/>
          <p:cNvSpPr>
            <a:spLocks noGrp="1" noChangeArrowheads="1"/>
          </p:cNvSpPr>
          <p:nvPr>
            <p:ph type="title"/>
          </p:nvPr>
        </p:nvSpPr>
        <p:spPr>
          <a:xfrm>
            <a:off x="914400" y="457200"/>
            <a:ext cx="7158038" cy="762000"/>
          </a:xfrm>
        </p:spPr>
        <p:txBody>
          <a:bodyPr/>
          <a:lstStyle/>
          <a:p>
            <a:r>
              <a:rPr lang="en-US" altLang="en-US" b="1" dirty="0"/>
              <a:t>Notes Receivable</a:t>
            </a:r>
          </a:p>
        </p:txBody>
      </p:sp>
      <p:sp>
        <p:nvSpPr>
          <p:cNvPr id="77" name="Rectangle 76"/>
          <p:cNvSpPr/>
          <p:nvPr/>
        </p:nvSpPr>
        <p:spPr>
          <a:xfrm>
            <a:off x="196970" y="1295400"/>
            <a:ext cx="871843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solidFill>
                  <a:schemeClr val="accent3">
                    <a:lumMod val="50000"/>
                  </a:schemeClr>
                </a:solidFill>
              </a:rPr>
              <a:t>A </a:t>
            </a:r>
            <a:r>
              <a:rPr lang="en-US" sz="2800" b="1" dirty="0">
                <a:solidFill>
                  <a:schemeClr val="accent3">
                    <a:lumMod val="50000"/>
                  </a:schemeClr>
                </a:solidFill>
              </a:rPr>
              <a:t>promissory note </a:t>
            </a:r>
            <a:r>
              <a:rPr lang="en-US" sz="2800" dirty="0">
                <a:solidFill>
                  <a:schemeClr val="accent3">
                    <a:lumMod val="50000"/>
                  </a:schemeClr>
                </a:solidFill>
              </a:rPr>
              <a:t>is a written promise to pay a specified amount of money, usually with interest, either on demand or at a stated future date.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61912" y="6384322"/>
            <a:ext cx="60340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0" name="TextBox 9"/>
          <p:cNvSpPr txBox="1"/>
          <p:nvPr/>
        </p:nvSpPr>
        <p:spPr>
          <a:xfrm>
            <a:off x="8001000" y="3119235"/>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7.11</a:t>
            </a:r>
          </a:p>
        </p:txBody>
      </p:sp>
      <p:sp>
        <p:nvSpPr>
          <p:cNvPr id="11" name="Rectangle 10">
            <a:extLst>
              <a:ext uri="{FF2B5EF4-FFF2-40B4-BE49-F238E27FC236}">
                <a16:creationId xmlns:a16="http://schemas.microsoft.com/office/drawing/2014/main" xmlns="" id="{60B83174-43F7-2B45-8484-3A51D71FAC3E}"/>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331A2C0-2DFF-6C4E-B934-883CFCC3062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14C9E4D-693A-4374-BFC7-200FCDDD6C63}"/>
              </a:ext>
            </a:extLst>
          </p:cNvPr>
          <p:cNvPicPr>
            <a:picLocks noChangeAspect="1"/>
          </p:cNvPicPr>
          <p:nvPr/>
        </p:nvPicPr>
        <p:blipFill>
          <a:blip r:embed="rId3"/>
          <a:stretch>
            <a:fillRect/>
          </a:stretch>
        </p:blipFill>
        <p:spPr>
          <a:xfrm>
            <a:off x="914400" y="3081704"/>
            <a:ext cx="6952381" cy="26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457200"/>
            <a:ext cx="8229600" cy="960438"/>
          </a:xfrm>
        </p:spPr>
        <p:txBody>
          <a:bodyPr/>
          <a:lstStyle/>
          <a:p>
            <a:r>
              <a:rPr lang="en-US" altLang="en-US" b="1" dirty="0"/>
              <a:t>Computing Maturity Date</a:t>
            </a:r>
          </a:p>
        </p:txBody>
      </p:sp>
      <p:sp>
        <p:nvSpPr>
          <p:cNvPr id="118787" name="Text Box 6"/>
          <p:cNvSpPr txBox="1">
            <a:spLocks noChangeArrowheads="1"/>
          </p:cNvSpPr>
          <p:nvPr/>
        </p:nvSpPr>
        <p:spPr bwMode="auto">
          <a:xfrm>
            <a:off x="533400" y="5791200"/>
            <a:ext cx="8091791" cy="461962"/>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002060"/>
                </a:solidFill>
              </a:rPr>
              <a:t>The note is due and payable on October 8.</a:t>
            </a:r>
          </a:p>
        </p:txBody>
      </p:sp>
      <p:sp>
        <p:nvSpPr>
          <p:cNvPr id="9" name="Rectangle 8"/>
          <p:cNvSpPr/>
          <p:nvPr/>
        </p:nvSpPr>
        <p:spPr>
          <a:xfrm>
            <a:off x="533400" y="2819400"/>
            <a:ext cx="8115300" cy="682625"/>
          </a:xfrm>
          <a:prstGeom prst="rect">
            <a:avLst/>
          </a:prstGeom>
          <a:solidFill>
            <a:schemeClr val="bg2">
              <a:lumMod val="90000"/>
            </a:schemeClr>
          </a:solidFill>
          <a:ln>
            <a:solidFill>
              <a:schemeClr val="tx2">
                <a:lumMod val="75000"/>
              </a:schemeClr>
            </a:solidFill>
          </a:ln>
        </p:spPr>
        <p:txBody>
          <a:bodyPr anchor="b">
            <a:spAutoFit/>
          </a:bodyPr>
          <a:lstStyle/>
          <a:p>
            <a:pPr algn="ctr">
              <a:lnSpc>
                <a:spcPct val="80000"/>
              </a:lnSpc>
              <a:spcBef>
                <a:spcPct val="50000"/>
              </a:spcBef>
              <a:buFont typeface="Wingdings" pitchFamily="-108" charset="2"/>
              <a:buNone/>
              <a:defRPr/>
            </a:pPr>
            <a:r>
              <a:rPr lang="en-US" sz="2400" dirty="0">
                <a:solidFill>
                  <a:schemeClr val="tx2">
                    <a:lumMod val="75000"/>
                  </a:schemeClr>
                </a:solidFill>
                <a:ea typeface="ＭＳ Ｐゴシック" pitchFamily="-108" charset="-128"/>
              </a:rPr>
              <a:t>On July 10, TechCom received a $1,000, 90-day, 12% promissory note as a result of a sale to Julia Browne.</a:t>
            </a:r>
          </a:p>
        </p:txBody>
      </p:sp>
      <p:sp>
        <p:nvSpPr>
          <p:cNvPr id="118791" name="Rectangle 9"/>
          <p:cNvSpPr>
            <a:spLocks noChangeArrowheads="1"/>
          </p:cNvSpPr>
          <p:nvPr/>
        </p:nvSpPr>
        <p:spPr bwMode="auto">
          <a:xfrm>
            <a:off x="0" y="1600200"/>
            <a:ext cx="9144000" cy="954088"/>
          </a:xfrm>
          <a:prstGeom prst="rect">
            <a:avLst/>
          </a:prstGeom>
          <a:noFill/>
          <a:ln w="9525">
            <a:noFill/>
            <a:miter lim="800000"/>
            <a:headEnd/>
            <a:tailEnd/>
          </a:ln>
        </p:spPr>
        <p:txBody>
          <a:bodyPr>
            <a:spAutoFit/>
          </a:bodyPr>
          <a:lstStyle/>
          <a:p>
            <a:pPr algn="ctr"/>
            <a:r>
              <a:rPr lang="en-US" altLang="en-US" sz="2800" dirty="0"/>
              <a:t>The maturity date of a note is the day the note </a:t>
            </a:r>
          </a:p>
          <a:p>
            <a:pPr algn="ctr"/>
            <a:r>
              <a:rPr lang="en-US" altLang="en-US" sz="2800" dirty="0"/>
              <a:t>(principal and interest) must be repaid.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2" name="TextBox 11"/>
          <p:cNvSpPr txBox="1"/>
          <p:nvPr/>
        </p:nvSpPr>
        <p:spPr>
          <a:xfrm>
            <a:off x="7924800" y="213932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7.12</a:t>
            </a:r>
          </a:p>
        </p:txBody>
      </p:sp>
      <p:sp>
        <p:nvSpPr>
          <p:cNvPr id="14" name="Rectangle 13">
            <a:extLst>
              <a:ext uri="{FF2B5EF4-FFF2-40B4-BE49-F238E27FC236}">
                <a16:creationId xmlns:a16="http://schemas.microsoft.com/office/drawing/2014/main" xmlns="" id="{C225C7DD-3E3C-2040-85C0-E0D1D778EB31}"/>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D3B16BB-F7E9-124D-BAC9-EAA48EAA4B1D}"/>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4E763A0-4E98-43CE-B22E-D77773DF2132}"/>
              </a:ext>
            </a:extLst>
          </p:cNvPr>
          <p:cNvPicPr>
            <a:picLocks noChangeAspect="1"/>
          </p:cNvPicPr>
          <p:nvPr/>
        </p:nvPicPr>
        <p:blipFill>
          <a:blip r:embed="rId3"/>
          <a:stretch>
            <a:fillRect/>
          </a:stretch>
        </p:blipFill>
        <p:spPr>
          <a:xfrm>
            <a:off x="304800" y="3633185"/>
            <a:ext cx="8091791" cy="1694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572000" y="2361124"/>
            <a:ext cx="2667000" cy="3085625"/>
            <a:chOff x="2927" y="2256"/>
            <a:chExt cx="1680" cy="1855"/>
          </a:xfrm>
        </p:grpSpPr>
        <p:sp>
          <p:nvSpPr>
            <p:cNvPr id="119818" name="Rectangle 6"/>
            <p:cNvSpPr>
              <a:spLocks noChangeArrowheads="1"/>
            </p:cNvSpPr>
            <p:nvPr/>
          </p:nvSpPr>
          <p:spPr bwMode="auto">
            <a:xfrm>
              <a:off x="2927" y="2704"/>
              <a:ext cx="1680" cy="1407"/>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663300"/>
                  </a:solidFill>
                  <a:ea typeface="ＭＳ Ｐゴシック" pitchFamily="34" charset="-128"/>
                </a:rPr>
                <a:t>If the note is expressed in days, base a year on 360 days using the “banker’s rule.”</a:t>
              </a:r>
            </a:p>
          </p:txBody>
        </p:sp>
        <p:sp>
          <p:nvSpPr>
            <p:cNvPr id="5" name="Line 7"/>
            <p:cNvSpPr>
              <a:spLocks noChangeShapeType="1"/>
            </p:cNvSpPr>
            <p:nvPr/>
          </p:nvSpPr>
          <p:spPr bwMode="auto">
            <a:xfrm flipV="1">
              <a:off x="3743"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grpSp>
        <p:nvGrpSpPr>
          <p:cNvPr id="3" name="Group 8"/>
          <p:cNvGrpSpPr>
            <a:grpSpLocks/>
          </p:cNvGrpSpPr>
          <p:nvPr/>
        </p:nvGrpSpPr>
        <p:grpSpPr bwMode="auto">
          <a:xfrm>
            <a:off x="1981200" y="2391876"/>
            <a:ext cx="2349500" cy="2736850"/>
            <a:chOff x="1348" y="2256"/>
            <a:chExt cx="1480" cy="1724"/>
          </a:xfrm>
        </p:grpSpPr>
        <p:sp>
          <p:nvSpPr>
            <p:cNvPr id="119816" name="Rectangle 9"/>
            <p:cNvSpPr>
              <a:spLocks noChangeArrowheads="1"/>
            </p:cNvSpPr>
            <p:nvPr/>
          </p:nvSpPr>
          <p:spPr bwMode="auto">
            <a:xfrm>
              <a:off x="1348" y="2692"/>
              <a:ext cx="1480" cy="1288"/>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006600"/>
                  </a:solidFill>
                  <a:ea typeface="ＭＳ Ｐゴシック" pitchFamily="34" charset="-128"/>
                </a:rPr>
                <a:t>Even for maturities less than one year, the rate is annualized.</a:t>
              </a:r>
            </a:p>
          </p:txBody>
        </p:sp>
        <p:sp>
          <p:nvSpPr>
            <p:cNvPr id="48138" name="Line 10"/>
            <p:cNvSpPr>
              <a:spLocks noChangeShapeType="1"/>
            </p:cNvSpPr>
            <p:nvPr/>
          </p:nvSpPr>
          <p:spPr bwMode="auto">
            <a:xfrm flipV="1">
              <a:off x="2088"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sp>
        <p:nvSpPr>
          <p:cNvPr id="119812" name="Rectangle 11"/>
          <p:cNvSpPr>
            <a:spLocks noGrp="1" noChangeArrowheads="1"/>
          </p:cNvSpPr>
          <p:nvPr>
            <p:ph type="title"/>
          </p:nvPr>
        </p:nvSpPr>
        <p:spPr/>
        <p:txBody>
          <a:bodyPr/>
          <a:lstStyle/>
          <a:p>
            <a:r>
              <a:rPr lang="en-US" altLang="en-US" b="1" dirty="0"/>
              <a:t>Interest Computation</a:t>
            </a:r>
          </a:p>
        </p:txBody>
      </p:sp>
      <p:pic>
        <p:nvPicPr>
          <p:cNvPr id="33798" name="Picture 4"/>
          <p:cNvPicPr>
            <a:picLocks noChangeAspect="1" noChangeArrowheads="1"/>
          </p:cNvPicPr>
          <p:nvPr/>
        </p:nvPicPr>
        <p:blipFill>
          <a:blip r:embed="rId3" cstate="print"/>
          <a:srcRect/>
          <a:stretch>
            <a:fillRect/>
          </a:stretch>
        </p:blipFill>
        <p:spPr bwMode="auto">
          <a:xfrm>
            <a:off x="457200" y="1454602"/>
            <a:ext cx="8229600" cy="952500"/>
          </a:xfrm>
          <a:prstGeom prst="rect">
            <a:avLst/>
          </a:prstGeom>
          <a:solidFill>
            <a:schemeClr val="bg2">
              <a:lumMod val="90000"/>
            </a:schemeClr>
          </a:solidFill>
          <a:ln w="9525">
            <a:solidFill>
              <a:schemeClr val="tx1"/>
            </a:solidFill>
            <a:miter lim="800000"/>
            <a:headEnd/>
            <a:tailEnd/>
          </a:ln>
        </p:spPr>
      </p:pic>
      <p:pic>
        <p:nvPicPr>
          <p:cNvPr id="119815" name="Picture 5"/>
          <p:cNvPicPr>
            <a:picLocks noChangeAspect="1" noChangeArrowheads="1"/>
          </p:cNvPicPr>
          <p:nvPr/>
        </p:nvPicPr>
        <p:blipFill>
          <a:blip r:embed="rId4" cstate="print"/>
          <a:srcRect/>
          <a:stretch>
            <a:fillRect/>
          </a:stretch>
        </p:blipFill>
        <p:spPr bwMode="auto">
          <a:xfrm>
            <a:off x="669131" y="5486400"/>
            <a:ext cx="7805738" cy="838200"/>
          </a:xfrm>
          <a:prstGeom prst="rect">
            <a:avLst/>
          </a:prstGeom>
          <a:noFill/>
          <a:ln w="9525">
            <a:noFill/>
            <a:miter lim="800000"/>
            <a:headEnd/>
            <a:tailEnd/>
          </a:ln>
        </p:spPr>
      </p:pic>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Rounded Rectangle 13"/>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6" name="TextBox 15"/>
          <p:cNvSpPr txBox="1"/>
          <p:nvPr/>
        </p:nvSpPr>
        <p:spPr>
          <a:xfrm>
            <a:off x="7924800" y="784028"/>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7.13</a:t>
            </a:r>
          </a:p>
        </p:txBody>
      </p:sp>
      <p:sp>
        <p:nvSpPr>
          <p:cNvPr id="17" name="Rectangle 16">
            <a:extLst>
              <a:ext uri="{FF2B5EF4-FFF2-40B4-BE49-F238E27FC236}">
                <a16:creationId xmlns:a16="http://schemas.microsoft.com/office/drawing/2014/main" xmlns="" id="{8307DE87-84F8-EE43-BB1B-6C9CAF67A9D6}"/>
              </a:ext>
            </a:extLst>
          </p:cNvPr>
          <p:cNvSpPr>
            <a:spLocks noGrp="1" noChangeArrowheads="1"/>
          </p:cNvSpPr>
          <p:nvPr/>
        </p:nvSpPr>
        <p:spPr bwMode="auto">
          <a:xfrm>
            <a:off x="636634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9E480A66-B1F6-3E47-9C0C-558885A8A801}"/>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457200"/>
            <a:ext cx="8229600" cy="960438"/>
          </a:xfrm>
        </p:spPr>
        <p:txBody>
          <a:bodyPr/>
          <a:lstStyle/>
          <a:p>
            <a:r>
              <a:rPr lang="en-US" altLang="en-US" b="1" dirty="0"/>
              <a:t>Recording Notes Receivable</a:t>
            </a:r>
          </a:p>
        </p:txBody>
      </p:sp>
      <p:sp>
        <p:nvSpPr>
          <p:cNvPr id="9" name="Rectangle 8"/>
          <p:cNvSpPr/>
          <p:nvPr/>
        </p:nvSpPr>
        <p:spPr>
          <a:xfrm>
            <a:off x="304800" y="3124200"/>
            <a:ext cx="8458200" cy="1570038"/>
          </a:xfrm>
          <a:prstGeom prst="rect">
            <a:avLst/>
          </a:prstGeom>
          <a:solidFill>
            <a:schemeClr val="bg2">
              <a:lumMod val="90000"/>
            </a:schemeClr>
          </a:solidFill>
          <a:ln>
            <a:solidFill>
              <a:schemeClr val="tx2">
                <a:lumMod val="75000"/>
              </a:schemeClr>
            </a:solidFill>
          </a:ln>
        </p:spPr>
        <p:txBody>
          <a:bodyPr wrap="square">
            <a:spAutoFit/>
          </a:bodyPr>
          <a:lstStyle/>
          <a:p>
            <a:pPr algn="ctr">
              <a:defRPr/>
            </a:pPr>
            <a:r>
              <a:rPr lang="en-US" sz="2400" dirty="0">
                <a:solidFill>
                  <a:schemeClr val="tx2">
                    <a:lumMod val="75000"/>
                  </a:schemeClr>
                </a:solidFill>
              </a:rPr>
              <a:t>To illustrate the recording for the receipt of a note, we use the $1,000, 90-day, 12% promissory note from Julia Browne to TechCom.  TechCom received this note at the time of a product sale to Julia Browne. </a:t>
            </a:r>
          </a:p>
        </p:txBody>
      </p:sp>
      <p:sp>
        <p:nvSpPr>
          <p:cNvPr id="120839" name="Rectangle 9"/>
          <p:cNvSpPr>
            <a:spLocks noChangeArrowheads="1"/>
          </p:cNvSpPr>
          <p:nvPr/>
        </p:nvSpPr>
        <p:spPr bwMode="auto">
          <a:xfrm>
            <a:off x="0" y="1447800"/>
            <a:ext cx="9144000" cy="1570037"/>
          </a:xfrm>
          <a:prstGeom prst="rect">
            <a:avLst/>
          </a:prstGeom>
          <a:noFill/>
          <a:ln w="9525">
            <a:noFill/>
            <a:miter lim="800000"/>
            <a:headEnd/>
            <a:tailEnd/>
          </a:ln>
        </p:spPr>
        <p:txBody>
          <a:bodyPr>
            <a:spAutoFit/>
          </a:bodyPr>
          <a:lstStyle/>
          <a:p>
            <a:pPr algn="ctr"/>
            <a:r>
              <a:rPr lang="en-US" altLang="en-US" sz="2400" dirty="0"/>
              <a:t>Notes receivable are usually recorded in a single Notes Receivable account to simplify recordkeeping. The original notes are kept on file, including information on the maker, rate of interest, and due date.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3" name="Rectangle 12">
            <a:extLst>
              <a:ext uri="{FF2B5EF4-FFF2-40B4-BE49-F238E27FC236}">
                <a16:creationId xmlns:a16="http://schemas.microsoft.com/office/drawing/2014/main" xmlns="" id="{67874FB3-2E94-AE40-BFF7-60517BDAD28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1AB341AE-A520-D544-AA12-B55D63A9FDB4}"/>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A554744-2CDE-499F-A7EA-A15C981D6126}"/>
              </a:ext>
            </a:extLst>
          </p:cNvPr>
          <p:cNvPicPr>
            <a:picLocks noChangeAspect="1"/>
          </p:cNvPicPr>
          <p:nvPr/>
        </p:nvPicPr>
        <p:blipFill>
          <a:blip r:embed="rId3"/>
          <a:stretch>
            <a:fillRect/>
          </a:stretch>
        </p:blipFill>
        <p:spPr>
          <a:xfrm>
            <a:off x="1024381" y="4800601"/>
            <a:ext cx="7095238" cy="10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610489"/>
            <a:ext cx="8229600" cy="1421483"/>
          </a:xfrm>
        </p:spPr>
        <p:txBody>
          <a:bodyPr/>
          <a:lstStyle/>
          <a:p>
            <a:r>
              <a:rPr lang="en-US" altLang="en-US" b="1" dirty="0"/>
              <a:t>Notes Receivable in Acceptance of Past-Due Accounts Receivable</a:t>
            </a:r>
          </a:p>
        </p:txBody>
      </p:sp>
      <p:sp>
        <p:nvSpPr>
          <p:cNvPr id="9" name="Rectangle 8"/>
          <p:cNvSpPr/>
          <p:nvPr/>
        </p:nvSpPr>
        <p:spPr>
          <a:xfrm>
            <a:off x="314176" y="3419734"/>
            <a:ext cx="8458200" cy="1200329"/>
          </a:xfrm>
          <a:prstGeom prst="rect">
            <a:avLst/>
          </a:prstGeom>
          <a:solidFill>
            <a:schemeClr val="bg2">
              <a:lumMod val="90000"/>
            </a:schemeClr>
          </a:solidFill>
          <a:ln>
            <a:solidFill>
              <a:schemeClr val="tx2">
                <a:lumMod val="75000"/>
              </a:schemeClr>
            </a:solidFill>
          </a:ln>
        </p:spPr>
        <p:txBody>
          <a:bodyPr wrap="square">
            <a:spAutoFit/>
          </a:bodyPr>
          <a:lstStyle/>
          <a:p>
            <a:pPr algn="ctr">
              <a:defRPr/>
            </a:pPr>
            <a:r>
              <a:rPr lang="en-US" sz="2400" dirty="0">
                <a:solidFill>
                  <a:schemeClr val="tx2">
                    <a:lumMod val="75000"/>
                  </a:schemeClr>
                </a:solidFill>
              </a:rPr>
              <a:t>To illustrate, assume TechCom agreed to accept $232 in cash along with a $600, 60-day, 15% note from Jo Cook to settle her $832 past-due account. </a:t>
            </a:r>
          </a:p>
        </p:txBody>
      </p:sp>
      <p:sp>
        <p:nvSpPr>
          <p:cNvPr id="120839" name="Rectangle 9"/>
          <p:cNvSpPr>
            <a:spLocks noChangeArrowheads="1"/>
          </p:cNvSpPr>
          <p:nvPr/>
        </p:nvSpPr>
        <p:spPr bwMode="auto">
          <a:xfrm>
            <a:off x="457200" y="2102951"/>
            <a:ext cx="7924800" cy="1200329"/>
          </a:xfrm>
          <a:prstGeom prst="rect">
            <a:avLst/>
          </a:prstGeom>
          <a:noFill/>
          <a:ln w="9525">
            <a:noFill/>
            <a:miter lim="800000"/>
            <a:headEnd/>
            <a:tailEnd/>
          </a:ln>
        </p:spPr>
        <p:txBody>
          <a:bodyPr wrap="square">
            <a:spAutoFit/>
          </a:bodyPr>
          <a:lstStyle/>
          <a:p>
            <a:r>
              <a:rPr lang="en-US" altLang="en-US" sz="2400" dirty="0"/>
              <a:t>A seller may accept a note receivable from an account receivable customer to allow an extension to pay a past-due accounts receivable.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384322"/>
            <a:ext cx="59578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t>Describe a note receivable, the computation of its maturity date, and the recording of its existence.</a:t>
            </a:r>
          </a:p>
        </p:txBody>
      </p:sp>
      <p:sp>
        <p:nvSpPr>
          <p:cNvPr id="13" name="Rectangle 12">
            <a:extLst>
              <a:ext uri="{FF2B5EF4-FFF2-40B4-BE49-F238E27FC236}">
                <a16:creationId xmlns:a16="http://schemas.microsoft.com/office/drawing/2014/main" xmlns="" id="{C119BF4F-3928-9447-A358-0138973F7F60}"/>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ABA79C3-AE17-DF4E-B283-774839D4B5F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3D607B4-661F-4E34-9A62-7409FBA5AB6F}"/>
              </a:ext>
            </a:extLst>
          </p:cNvPr>
          <p:cNvPicPr>
            <a:picLocks noChangeAspect="1"/>
          </p:cNvPicPr>
          <p:nvPr/>
        </p:nvPicPr>
        <p:blipFill>
          <a:blip r:embed="rId3"/>
          <a:stretch>
            <a:fillRect/>
          </a:stretch>
        </p:blipFill>
        <p:spPr>
          <a:xfrm>
            <a:off x="1076609" y="4752311"/>
            <a:ext cx="6933333" cy="1066667"/>
          </a:xfrm>
          <a:prstGeom prst="rect">
            <a:avLst/>
          </a:prstGeom>
        </p:spPr>
      </p:pic>
    </p:spTree>
    <p:extLst>
      <p:ext uri="{BB962C8B-B14F-4D97-AF65-F5344CB8AC3E}">
        <p14:creationId xmlns:p14="http://schemas.microsoft.com/office/powerpoint/2010/main" val="20241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945"/>
            <a:ext cx="7315200" cy="3124200"/>
          </a:xfrm>
        </p:spPr>
        <p:txBody>
          <a:bodyPr/>
          <a:lstStyle/>
          <a:p>
            <a:r>
              <a:rPr lang="en-US" altLang="en-US" dirty="0"/>
              <a:t/>
            </a:r>
            <a:br>
              <a:rPr lang="en-US" altLang="en-US" dirty="0"/>
            </a:br>
            <a:r>
              <a:rPr lang="en-US" altLang="en-US" dirty="0"/>
              <a:t/>
            </a:r>
            <a:br>
              <a:rPr lang="en-US" altLang="en-US" dirty="0"/>
            </a:br>
            <a:r>
              <a:rPr lang="en-US" dirty="0"/>
              <a:t>Record the honoring and dishonoring of a note and adjustments for interest.</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952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4800600"/>
            <a:ext cx="7315200" cy="87313"/>
          </a:xfrm>
          <a:prstGeom prst="rect">
            <a:avLst/>
          </a:prstGeom>
          <a:noFill/>
          <a:ln w="9525">
            <a:noFill/>
            <a:miter lim="800000"/>
            <a:headEnd/>
            <a:tailEnd/>
          </a:ln>
        </p:spPr>
      </p:pic>
      <p:sp>
        <p:nvSpPr>
          <p:cNvPr id="8" name="TextBox 7"/>
          <p:cNvSpPr txBox="1"/>
          <p:nvPr/>
        </p:nvSpPr>
        <p:spPr>
          <a:xfrm>
            <a:off x="2019300" y="850354"/>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07F30E88-0C37-7240-88FB-70F350A04B8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1E5C794-FB11-BF44-A983-8F05162B3DC3}"/>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533400"/>
            <a:ext cx="8229600" cy="884238"/>
          </a:xfrm>
        </p:spPr>
        <p:txBody>
          <a:bodyPr/>
          <a:lstStyle/>
          <a:p>
            <a:r>
              <a:rPr lang="en-US" altLang="en-US" b="1" dirty="0"/>
              <a:t>Recording an Honored Note</a:t>
            </a:r>
          </a:p>
        </p:txBody>
      </p:sp>
      <p:sp>
        <p:nvSpPr>
          <p:cNvPr id="7" name="Rectangle 6"/>
          <p:cNvSpPr/>
          <p:nvPr/>
        </p:nvSpPr>
        <p:spPr>
          <a:xfrm>
            <a:off x="538160" y="1664047"/>
            <a:ext cx="8067675" cy="1077218"/>
          </a:xfrm>
          <a:prstGeom prst="rect">
            <a:avLst/>
          </a:prstGeom>
          <a:solidFill>
            <a:schemeClr val="bg2">
              <a:lumMod val="90000"/>
            </a:schemeClr>
          </a:solidFill>
          <a:ln>
            <a:solidFill>
              <a:schemeClr val="tx1"/>
            </a:solidFill>
          </a:ln>
        </p:spPr>
        <p:txBody>
          <a:bodyPr wrap="square">
            <a:spAutoFit/>
          </a:bodyPr>
          <a:lstStyle/>
          <a:p>
            <a:pPr algn="ctr">
              <a:defRPr/>
            </a:pPr>
            <a:r>
              <a:rPr lang="en-US" sz="3200" dirty="0"/>
              <a:t>The principal and interest of a note are due on its maturity date. </a:t>
            </a:r>
          </a:p>
        </p:txBody>
      </p:sp>
      <p:sp>
        <p:nvSpPr>
          <p:cNvPr id="9" name="Rectangle 8"/>
          <p:cNvSpPr/>
          <p:nvPr/>
        </p:nvSpPr>
        <p:spPr>
          <a:xfrm>
            <a:off x="562479" y="3165911"/>
            <a:ext cx="806767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3" name="Rectangle 12">
            <a:extLst>
              <a:ext uri="{FF2B5EF4-FFF2-40B4-BE49-F238E27FC236}">
                <a16:creationId xmlns:a16="http://schemas.microsoft.com/office/drawing/2014/main" xmlns="" id="{07DDF686-A835-BD46-84D2-DC5852AE7704}"/>
              </a:ext>
            </a:extLst>
          </p:cNvPr>
          <p:cNvSpPr>
            <a:spLocks noGrp="1" noChangeArrowheads="1"/>
          </p:cNvSpPr>
          <p:nvPr/>
        </p:nvSpPr>
        <p:spPr bwMode="auto">
          <a:xfrm>
            <a:off x="6315740" y="638130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AE3FD7EF-FE9A-6447-BBE9-9F280D76174F}"/>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75D1D40-B9D0-4E6D-844D-DCC2DAF23344}"/>
              </a:ext>
            </a:extLst>
          </p:cNvPr>
          <p:cNvPicPr>
            <a:picLocks noChangeAspect="1"/>
          </p:cNvPicPr>
          <p:nvPr/>
        </p:nvPicPr>
        <p:blipFill>
          <a:blip r:embed="rId3"/>
          <a:stretch>
            <a:fillRect/>
          </a:stretch>
        </p:blipFill>
        <p:spPr>
          <a:xfrm>
            <a:off x="914400" y="4301792"/>
            <a:ext cx="6961905" cy="1057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85800"/>
            <a:ext cx="8229600" cy="731838"/>
          </a:xfrm>
        </p:spPr>
        <p:txBody>
          <a:bodyPr/>
          <a:lstStyle/>
          <a:p>
            <a:r>
              <a:rPr lang="en-US" altLang="en-US" b="1" dirty="0"/>
              <a:t>Recording a Dishonored Note</a:t>
            </a:r>
          </a:p>
        </p:txBody>
      </p:sp>
      <p:sp>
        <p:nvSpPr>
          <p:cNvPr id="10" name="Rectangle 9"/>
          <p:cNvSpPr/>
          <p:nvPr/>
        </p:nvSpPr>
        <p:spPr>
          <a:xfrm>
            <a:off x="419100" y="1752600"/>
            <a:ext cx="832485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ea typeface="ＭＳ Ｐゴシック" pitchFamily="34" charset="-128"/>
              </a:rPr>
              <a:t>The act of dishonoring a note does not relieve the maker of the obligation to repay the principal and interest due. </a:t>
            </a:r>
            <a:endParaRPr lang="en-US" sz="2800" dirty="0"/>
          </a:p>
        </p:txBody>
      </p:sp>
      <p:sp>
        <p:nvSpPr>
          <p:cNvPr id="7" name="Rectangle 6"/>
          <p:cNvSpPr/>
          <p:nvPr/>
        </p:nvSpPr>
        <p:spPr>
          <a:xfrm>
            <a:off x="419100" y="3429000"/>
            <a:ext cx="8324850"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3" name="Rectangle 12">
            <a:extLst>
              <a:ext uri="{FF2B5EF4-FFF2-40B4-BE49-F238E27FC236}">
                <a16:creationId xmlns:a16="http://schemas.microsoft.com/office/drawing/2014/main" xmlns="" id="{15F871ED-FBDD-8742-B576-D8F115E8FDF6}"/>
              </a:ext>
            </a:extLst>
          </p:cNvPr>
          <p:cNvSpPr>
            <a:spLocks noGrp="1" noChangeArrowheads="1"/>
          </p:cNvSpPr>
          <p:nvPr/>
        </p:nvSpPr>
        <p:spPr bwMode="auto">
          <a:xfrm>
            <a:off x="6400800" y="638130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CEB5864B-31B5-074C-A9B8-5710FD11207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AD80DF6-BAC2-447D-AAB9-B1B95EF86163}"/>
              </a:ext>
            </a:extLst>
          </p:cNvPr>
          <p:cNvPicPr>
            <a:picLocks noChangeAspect="1"/>
          </p:cNvPicPr>
          <p:nvPr/>
        </p:nvPicPr>
        <p:blipFill>
          <a:blip r:embed="rId3"/>
          <a:stretch>
            <a:fillRect/>
          </a:stretch>
        </p:blipFill>
        <p:spPr>
          <a:xfrm>
            <a:off x="1110096" y="4507845"/>
            <a:ext cx="6942857" cy="1209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893708"/>
            <a:ext cx="8534400" cy="2830692"/>
          </a:xfrm>
          <a:prstGeom prst="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80899" name="Rectangle 2"/>
          <p:cNvSpPr>
            <a:spLocks noGrp="1" noChangeArrowheads="1"/>
          </p:cNvSpPr>
          <p:nvPr>
            <p:ph type="title"/>
          </p:nvPr>
        </p:nvSpPr>
        <p:spPr>
          <a:xfrm>
            <a:off x="457200" y="381000"/>
            <a:ext cx="8229600" cy="1036638"/>
          </a:xfrm>
        </p:spPr>
        <p:txBody>
          <a:bodyPr/>
          <a:lstStyle/>
          <a:p>
            <a:r>
              <a:rPr lang="en-US" altLang="en-US" b="1" dirty="0"/>
              <a:t>Valuing Accounts Receivable</a:t>
            </a:r>
          </a:p>
        </p:txBody>
      </p:sp>
      <p:sp>
        <p:nvSpPr>
          <p:cNvPr id="80901" name="Rectangle 8"/>
          <p:cNvSpPr>
            <a:spLocks noChangeArrowheads="1"/>
          </p:cNvSpPr>
          <p:nvPr/>
        </p:nvSpPr>
        <p:spPr bwMode="auto">
          <a:xfrm>
            <a:off x="457200" y="1295400"/>
            <a:ext cx="8305800" cy="523220"/>
          </a:xfrm>
          <a:prstGeom prst="rect">
            <a:avLst/>
          </a:prstGeom>
          <a:noFill/>
          <a:ln w="9525">
            <a:noFill/>
            <a:miter lim="800000"/>
            <a:headEnd/>
            <a:tailEnd/>
          </a:ln>
        </p:spPr>
        <p:txBody>
          <a:bodyPr wrap="square">
            <a:spAutoFit/>
          </a:bodyPr>
          <a:lstStyle/>
          <a:p>
            <a:pPr algn="ctr"/>
            <a:r>
              <a:rPr lang="en-US" altLang="en-US" sz="2800" dirty="0"/>
              <a:t>A receivable is an amount due from another party. </a:t>
            </a:r>
          </a:p>
        </p:txBody>
      </p:sp>
      <p:sp>
        <p:nvSpPr>
          <p:cNvPr id="10" name="TextBox 9"/>
          <p:cNvSpPr txBox="1"/>
          <p:nvPr/>
        </p:nvSpPr>
        <p:spPr>
          <a:xfrm>
            <a:off x="533400" y="4876801"/>
            <a:ext cx="8001000" cy="1200329"/>
          </a:xfrm>
          <a:prstGeom prst="rect">
            <a:avLst/>
          </a:prstGeom>
          <a:solidFill>
            <a:schemeClr val="accent2">
              <a:lumMod val="60000"/>
              <a:lumOff val="40000"/>
            </a:schemeClr>
          </a:solidFill>
          <a:ln>
            <a:solidFill>
              <a:schemeClr val="tx1"/>
            </a:solidFill>
          </a:ln>
        </p:spPr>
        <p:txBody>
          <a:bodyPr wrap="square">
            <a:spAutoFit/>
          </a:bodyPr>
          <a:lstStyle/>
          <a:p>
            <a:pPr algn="ctr">
              <a:defRPr/>
            </a:pPr>
            <a:r>
              <a:rPr lang="en-US" sz="2400" dirty="0">
                <a:ea typeface="ＭＳ Ｐゴシック" pitchFamily="-108" charset="-128"/>
              </a:rPr>
              <a:t>A company must also maintain a separate account for each customer that tracks how much that customer purchases, has already paid, and still owes.</a:t>
            </a:r>
            <a:endParaRPr lang="en-US" dirty="0">
              <a:ea typeface="ＭＳ Ｐゴシック" pitchFamily="-108" charset="-128"/>
            </a:endParaRPr>
          </a:p>
        </p:txBody>
      </p:sp>
      <p:sp>
        <p:nvSpPr>
          <p:cNvPr id="80903" name="Rectangle 10"/>
          <p:cNvSpPr>
            <a:spLocks noChangeArrowheads="1"/>
          </p:cNvSpPr>
          <p:nvPr/>
        </p:nvSpPr>
        <p:spPr bwMode="auto">
          <a:xfrm>
            <a:off x="6873240" y="1923257"/>
            <a:ext cx="1889760" cy="2862322"/>
          </a:xfrm>
          <a:prstGeom prst="rect">
            <a:avLst/>
          </a:prstGeom>
          <a:noFill/>
          <a:ln w="9525">
            <a:noFill/>
            <a:miter lim="800000"/>
            <a:headEnd/>
            <a:tailEnd/>
          </a:ln>
        </p:spPr>
        <p:txBody>
          <a:bodyPr wrap="square">
            <a:spAutoFit/>
          </a:bodyPr>
          <a:lstStyle/>
          <a:p>
            <a:r>
              <a:rPr lang="en-US" altLang="en-US" sz="2000" dirty="0"/>
              <a:t>This graph shows recent dollar amounts of receivables and their percent of total assets for four well-known companies.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5" name="TextBox 14"/>
          <p:cNvSpPr txBox="1"/>
          <p:nvPr/>
        </p:nvSpPr>
        <p:spPr>
          <a:xfrm>
            <a:off x="8001000" y="6594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7.1</a:t>
            </a:r>
          </a:p>
        </p:txBody>
      </p:sp>
      <p:sp>
        <p:nvSpPr>
          <p:cNvPr id="16" name="Rectangle 15">
            <a:extLst>
              <a:ext uri="{FF2B5EF4-FFF2-40B4-BE49-F238E27FC236}">
                <a16:creationId xmlns:a16="http://schemas.microsoft.com/office/drawing/2014/main" xmlns="" id="{56A325EA-4394-7647-AEAA-A913E246E119}"/>
              </a:ext>
            </a:extLst>
          </p:cNvPr>
          <p:cNvSpPr>
            <a:spLocks noGrp="1" noChangeArrowheads="1"/>
          </p:cNvSpPr>
          <p:nvPr/>
        </p:nvSpPr>
        <p:spPr bwMode="auto">
          <a:xfrm>
            <a:off x="639424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FADA9949-C630-1941-BEBC-B51AB807317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FF61F63-D1C2-4156-B1FB-BF26EBED74CE}"/>
              </a:ext>
            </a:extLst>
          </p:cNvPr>
          <p:cNvPicPr>
            <a:picLocks noChangeAspect="1"/>
          </p:cNvPicPr>
          <p:nvPr/>
        </p:nvPicPr>
        <p:blipFill>
          <a:blip r:embed="rId3"/>
          <a:stretch>
            <a:fillRect/>
          </a:stretch>
        </p:blipFill>
        <p:spPr>
          <a:xfrm>
            <a:off x="457200" y="2181870"/>
            <a:ext cx="6367590" cy="2173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09600"/>
            <a:ext cx="8229600" cy="1219200"/>
          </a:xfrm>
        </p:spPr>
        <p:txBody>
          <a:bodyPr/>
          <a:lstStyle/>
          <a:p>
            <a:r>
              <a:rPr lang="en-US" altLang="en-US" b="1" dirty="0"/>
              <a:t>Recording End-of-Period </a:t>
            </a:r>
            <a:br>
              <a:rPr lang="en-US" altLang="en-US" b="1" dirty="0"/>
            </a:br>
            <a:r>
              <a:rPr lang="en-US" altLang="en-US" b="1" dirty="0"/>
              <a:t>Interest Adjustment: 12/31</a:t>
            </a:r>
          </a:p>
        </p:txBody>
      </p:sp>
      <p:sp>
        <p:nvSpPr>
          <p:cNvPr id="22533" name="Text Box 8"/>
          <p:cNvSpPr txBox="1">
            <a:spLocks noChangeArrowheads="1"/>
          </p:cNvSpPr>
          <p:nvPr/>
        </p:nvSpPr>
        <p:spPr bwMode="auto">
          <a:xfrm>
            <a:off x="457200" y="1905000"/>
            <a:ext cx="8344694" cy="2286001"/>
          </a:xfrm>
          <a:prstGeom prst="rect">
            <a:avLst/>
          </a:prstGeom>
          <a:solidFill>
            <a:schemeClr val="bg2">
              <a:lumMod val="90000"/>
            </a:schemeClr>
          </a:solidFill>
          <a:ln w="28575">
            <a:solidFill>
              <a:schemeClr val="tx2">
                <a:lumMod val="75000"/>
              </a:schemeClr>
            </a:solidFill>
            <a:miter lim="800000"/>
            <a:headEnd/>
            <a:tailEnd/>
          </a:ln>
        </p:spPr>
        <p:txBody>
          <a:bodyPr wrap="square">
            <a:spAutoFit/>
          </a:bodyPr>
          <a:lstStyle/>
          <a:p>
            <a:pPr algn="ctr">
              <a:spcBef>
                <a:spcPct val="50000"/>
              </a:spcBef>
              <a:defRPr/>
            </a:pPr>
            <a:r>
              <a:rPr lang="en-US" sz="2800" dirty="0">
                <a:solidFill>
                  <a:schemeClr val="tx2">
                    <a:lumMod val="75000"/>
                  </a:schemeClr>
                </a:solidFill>
              </a:rPr>
              <a:t>On December 16, TechCom accepts a $3,000,    60-day, 12% note from a customer in granting an extension on a past-due account.  When TechCom’s accounting period ends on December 31, $15 of interest has accrued on the note.  </a:t>
            </a:r>
          </a:p>
        </p:txBody>
      </p:sp>
      <p:sp>
        <p:nvSpPr>
          <p:cNvPr id="38918" name="Rectangle 8"/>
          <p:cNvSpPr>
            <a:spLocks noChangeArrowheads="1"/>
          </p:cNvSpPr>
          <p:nvPr/>
        </p:nvSpPr>
        <p:spPr bwMode="auto">
          <a:xfrm>
            <a:off x="1828800" y="4285086"/>
            <a:ext cx="5526088" cy="584775"/>
          </a:xfrm>
          <a:prstGeom prst="rect">
            <a:avLst/>
          </a:prstGeom>
          <a:noFill/>
          <a:ln w="9525">
            <a:noFill/>
            <a:miter lim="800000"/>
            <a:headEnd/>
            <a:tailEnd/>
          </a:ln>
        </p:spPr>
        <p:txBody>
          <a:bodyPr wrap="square">
            <a:spAutoFit/>
          </a:bodyPr>
          <a:lstStyle/>
          <a:p>
            <a:pPr>
              <a:defRPr/>
            </a:pPr>
            <a:r>
              <a:rPr lang="es-ES" sz="3200" dirty="0">
                <a:solidFill>
                  <a:schemeClr val="tx2">
                    <a:lumMod val="75000"/>
                  </a:schemeClr>
                </a:solidFill>
              </a:rPr>
              <a:t>$3,000 x 12% x 15/360 = $15</a:t>
            </a:r>
            <a:endParaRPr lang="en-US" sz="3200" dirty="0">
              <a:solidFill>
                <a:schemeClr val="tx2">
                  <a:lumMod val="75000"/>
                </a:schemeClr>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1" name="Rectangle 10">
            <a:extLst>
              <a:ext uri="{FF2B5EF4-FFF2-40B4-BE49-F238E27FC236}">
                <a16:creationId xmlns:a16="http://schemas.microsoft.com/office/drawing/2014/main" xmlns="" id="{79474B2D-B81F-5043-A97B-C9CB97B0608E}"/>
              </a:ext>
            </a:extLst>
          </p:cNvPr>
          <p:cNvSpPr>
            <a:spLocks noGrp="1" noChangeArrowheads="1"/>
          </p:cNvSpPr>
          <p:nvPr/>
        </p:nvSpPr>
        <p:spPr bwMode="auto">
          <a:xfrm>
            <a:off x="6305107"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6AFF1A1-427E-324E-990B-611E63156448}"/>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EBC045D-414F-45F1-956B-84287CF025CA}"/>
              </a:ext>
            </a:extLst>
          </p:cNvPr>
          <p:cNvPicPr>
            <a:picLocks noChangeAspect="1"/>
          </p:cNvPicPr>
          <p:nvPr/>
        </p:nvPicPr>
        <p:blipFill>
          <a:blip r:embed="rId3"/>
          <a:stretch>
            <a:fillRect/>
          </a:stretch>
        </p:blipFill>
        <p:spPr>
          <a:xfrm>
            <a:off x="1114857" y="4863911"/>
            <a:ext cx="6914286" cy="847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533400"/>
            <a:ext cx="8229600" cy="1143000"/>
          </a:xfrm>
        </p:spPr>
        <p:txBody>
          <a:bodyPr/>
          <a:lstStyle/>
          <a:p>
            <a:r>
              <a:rPr lang="en-US" altLang="en-US" b="1" dirty="0"/>
              <a:t>Recording End-of-Period </a:t>
            </a:r>
            <a:br>
              <a:rPr lang="en-US" altLang="en-US" b="1" dirty="0"/>
            </a:br>
            <a:r>
              <a:rPr lang="en-US" altLang="en-US" b="1" dirty="0"/>
              <a:t>Interest Adjustment: 2/14</a:t>
            </a:r>
          </a:p>
        </p:txBody>
      </p:sp>
      <p:graphicFrame>
        <p:nvGraphicFramePr>
          <p:cNvPr id="124931" name="Object 2"/>
          <p:cNvGraphicFramePr>
            <a:graphicFrameLocks noChangeAspect="1"/>
          </p:cNvGraphicFramePr>
          <p:nvPr/>
        </p:nvGraphicFramePr>
        <p:xfrm>
          <a:off x="2465388" y="1828800"/>
          <a:ext cx="4252912" cy="1752600"/>
        </p:xfrm>
        <a:graphic>
          <a:graphicData uri="http://schemas.openxmlformats.org/presentationml/2006/ole">
            <mc:AlternateContent xmlns:mc="http://schemas.openxmlformats.org/markup-compatibility/2006">
              <mc:Choice xmlns:v="urn:schemas-microsoft-com:vml" Requires="v">
                <p:oleObj spid="_x0000_s3074" name="Worksheet" r:id="rId4" imgW="2733618" imgH="1076441" progId="Excel.Sheet.8">
                  <p:embed/>
                </p:oleObj>
              </mc:Choice>
              <mc:Fallback>
                <p:oleObj name="Worksheet" r:id="rId4" imgW="2733618" imgH="1076441"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1828800"/>
                        <a:ext cx="42529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5"/>
          <p:cNvSpPr txBox="1">
            <a:spLocks noChangeArrowheads="1"/>
          </p:cNvSpPr>
          <p:nvPr/>
        </p:nvSpPr>
        <p:spPr bwMode="auto">
          <a:xfrm>
            <a:off x="320675" y="3657600"/>
            <a:ext cx="8442325" cy="523220"/>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800" dirty="0">
                <a:ea typeface="ＭＳ Ｐゴシック" pitchFamily="34" charset="-128"/>
              </a:rPr>
              <a:t>Recording collection on note at maturity.</a:t>
            </a:r>
          </a:p>
        </p:txBody>
      </p:sp>
      <p:sp>
        <p:nvSpPr>
          <p:cNvPr id="124935" name="Rectangle 9"/>
          <p:cNvSpPr>
            <a:spLocks noChangeArrowheads="1"/>
          </p:cNvSpPr>
          <p:nvPr/>
        </p:nvSpPr>
        <p:spPr bwMode="auto">
          <a:xfrm>
            <a:off x="-30164" y="5684662"/>
            <a:ext cx="9144000" cy="584200"/>
          </a:xfrm>
          <a:prstGeom prst="rect">
            <a:avLst/>
          </a:prstGeom>
          <a:noFill/>
          <a:ln w="9525">
            <a:noFill/>
            <a:miter lim="800000"/>
            <a:headEnd/>
            <a:tailEnd/>
          </a:ln>
        </p:spPr>
        <p:txBody>
          <a:bodyPr wrap="square">
            <a:spAutoFit/>
          </a:bodyPr>
          <a:lstStyle/>
          <a:p>
            <a:pPr algn="ctr"/>
            <a:r>
              <a:rPr lang="es-ES" altLang="en-US" sz="3200" dirty="0"/>
              <a:t>$3,000 x 12% x 60/360 = $60</a:t>
            </a:r>
            <a:endParaRPr lang="en-US" altLang="en-US" sz="32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honoring and dishonoring of a note and adjustments for interest.</a:t>
            </a:r>
          </a:p>
        </p:txBody>
      </p:sp>
      <p:sp>
        <p:nvSpPr>
          <p:cNvPr id="12" name="Rectangle 11">
            <a:extLst>
              <a:ext uri="{FF2B5EF4-FFF2-40B4-BE49-F238E27FC236}">
                <a16:creationId xmlns:a16="http://schemas.microsoft.com/office/drawing/2014/main" xmlns="" id="{4D7A181F-9A41-BB4D-920F-5EA4453FD444}"/>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024997E-3599-834B-975E-808CC74C0A85}"/>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1B74F61-1394-47DC-AB16-62A3323C5EC6}"/>
              </a:ext>
            </a:extLst>
          </p:cNvPr>
          <p:cNvPicPr>
            <a:picLocks noChangeAspect="1"/>
          </p:cNvPicPr>
          <p:nvPr/>
        </p:nvPicPr>
        <p:blipFill>
          <a:blip r:embed="rId6"/>
          <a:stretch>
            <a:fillRect/>
          </a:stretch>
        </p:blipFill>
        <p:spPr>
          <a:xfrm>
            <a:off x="1060884" y="4324505"/>
            <a:ext cx="6961905" cy="1238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283" y="1953121"/>
            <a:ext cx="7315200" cy="3124200"/>
          </a:xfrm>
        </p:spPr>
        <p:txBody>
          <a:bodyPr/>
          <a:lstStyle/>
          <a:p>
            <a:r>
              <a:rPr lang="en-US" altLang="en-US" dirty="0"/>
              <a:t/>
            </a:r>
            <a:br>
              <a:rPr lang="en-US" altLang="en-US" dirty="0"/>
            </a:br>
            <a:r>
              <a:rPr lang="en-US" altLang="en-US" dirty="0"/>
              <a:t/>
            </a:r>
            <a:br>
              <a:rPr lang="en-US" altLang="en-US" dirty="0"/>
            </a:br>
            <a:r>
              <a:rPr lang="en-US" dirty="0"/>
              <a:t>Explain how receivables can be converted to cash before maturity.</a:t>
            </a:r>
            <a:br>
              <a:rPr lang="en-US" dirty="0"/>
            </a:br>
            <a:r>
              <a:rPr lang="en-US" dirty="0"/>
              <a:t> </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97082"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2283" y="4724400"/>
            <a:ext cx="7315200" cy="87313"/>
          </a:xfrm>
          <a:prstGeom prst="rect">
            <a:avLst/>
          </a:prstGeom>
          <a:noFill/>
          <a:ln w="9525">
            <a:noFill/>
            <a:miter lim="800000"/>
            <a:headEnd/>
            <a:tailEnd/>
          </a:ln>
        </p:spPr>
      </p:pic>
      <p:sp>
        <p:nvSpPr>
          <p:cNvPr id="8" name="TextBox 7"/>
          <p:cNvSpPr txBox="1"/>
          <p:nvPr/>
        </p:nvSpPr>
        <p:spPr>
          <a:xfrm>
            <a:off x="2133600" y="847726"/>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B37247A0-4586-334A-ADF3-B46566324D66}"/>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E4A3944-EDA4-FE4E-8E14-720B5DB224C1}"/>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457200"/>
            <a:ext cx="8229600" cy="1143000"/>
          </a:xfrm>
        </p:spPr>
        <p:txBody>
          <a:bodyPr/>
          <a:lstStyle/>
          <a:p>
            <a:r>
              <a:rPr lang="en-US" altLang="en-US" b="1" dirty="0"/>
              <a:t>Disposal of Receivables</a:t>
            </a:r>
          </a:p>
        </p:txBody>
      </p:sp>
      <p:sp>
        <p:nvSpPr>
          <p:cNvPr id="6" name="Rectangle 5"/>
          <p:cNvSpPr/>
          <p:nvPr/>
        </p:nvSpPr>
        <p:spPr>
          <a:xfrm>
            <a:off x="838200" y="1676400"/>
            <a:ext cx="7467600" cy="1077913"/>
          </a:xfrm>
          <a:prstGeom prst="rect">
            <a:avLst/>
          </a:prstGeom>
          <a:solidFill>
            <a:schemeClr val="bg2">
              <a:lumMod val="90000"/>
            </a:schemeClr>
          </a:solidFill>
          <a:ln>
            <a:solidFill>
              <a:schemeClr val="tx1"/>
            </a:solidFill>
          </a:ln>
        </p:spPr>
        <p:txBody>
          <a:bodyPr>
            <a:spAutoFit/>
          </a:bodyPr>
          <a:lstStyle/>
          <a:p>
            <a:pPr algn="ctr">
              <a:defRPr/>
            </a:pPr>
            <a:r>
              <a:rPr lang="en-US" sz="3200" dirty="0"/>
              <a:t>Companies can convert receivables to cash before they are due.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61912" y="6553200"/>
            <a:ext cx="56530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3: </a:t>
            </a:r>
            <a:r>
              <a:rPr lang="en-US" sz="1100" dirty="0"/>
              <a:t>Explain how receivables can be converted to cash before maturity.</a:t>
            </a:r>
          </a:p>
        </p:txBody>
      </p:sp>
      <p:sp>
        <p:nvSpPr>
          <p:cNvPr id="2" name="TextBox 1"/>
          <p:cNvSpPr txBox="1"/>
          <p:nvPr/>
        </p:nvSpPr>
        <p:spPr>
          <a:xfrm>
            <a:off x="838200" y="2921655"/>
            <a:ext cx="3962400" cy="523220"/>
          </a:xfrm>
          <a:prstGeom prst="rect">
            <a:avLst/>
          </a:prstGeom>
          <a:noFill/>
        </p:spPr>
        <p:txBody>
          <a:bodyPr wrap="square" rtlCol="0">
            <a:spAutoFit/>
          </a:bodyPr>
          <a:lstStyle/>
          <a:p>
            <a:r>
              <a:rPr lang="en-US" sz="2800" b="1" dirty="0">
                <a:latin typeface="+mn-lt"/>
              </a:rPr>
              <a:t>Selling Receivables</a:t>
            </a:r>
          </a:p>
        </p:txBody>
      </p:sp>
      <p:sp>
        <p:nvSpPr>
          <p:cNvPr id="13" name="TextBox 12"/>
          <p:cNvSpPr txBox="1"/>
          <p:nvPr/>
        </p:nvSpPr>
        <p:spPr>
          <a:xfrm>
            <a:off x="838200" y="4534153"/>
            <a:ext cx="3962400" cy="523220"/>
          </a:xfrm>
          <a:prstGeom prst="rect">
            <a:avLst/>
          </a:prstGeom>
          <a:noFill/>
        </p:spPr>
        <p:txBody>
          <a:bodyPr wrap="square" rtlCol="0">
            <a:spAutoFit/>
          </a:bodyPr>
          <a:lstStyle/>
          <a:p>
            <a:r>
              <a:rPr lang="en-US" sz="2800" b="1" dirty="0">
                <a:latin typeface="+mn-lt"/>
              </a:rPr>
              <a:t>Pledging Receivables</a:t>
            </a:r>
          </a:p>
        </p:txBody>
      </p:sp>
      <p:sp>
        <p:nvSpPr>
          <p:cNvPr id="14" name="Rectangle 13">
            <a:extLst>
              <a:ext uri="{FF2B5EF4-FFF2-40B4-BE49-F238E27FC236}">
                <a16:creationId xmlns:a16="http://schemas.microsoft.com/office/drawing/2014/main" xmlns="" id="{24949B5C-C34C-A542-84EB-EB8A79154A5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47ACC4BD-8ACC-B14B-9FF7-3A502AA503C9}"/>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0C3BA3D3-D930-4AD7-ACF3-BE2011EE3C73}"/>
              </a:ext>
            </a:extLst>
          </p:cNvPr>
          <p:cNvPicPr>
            <a:picLocks noChangeAspect="1"/>
          </p:cNvPicPr>
          <p:nvPr/>
        </p:nvPicPr>
        <p:blipFill>
          <a:blip r:embed="rId3"/>
          <a:stretch>
            <a:fillRect/>
          </a:stretch>
        </p:blipFill>
        <p:spPr>
          <a:xfrm>
            <a:off x="870857" y="3484752"/>
            <a:ext cx="6895238" cy="1009524"/>
          </a:xfrm>
          <a:prstGeom prst="rect">
            <a:avLst/>
          </a:prstGeom>
        </p:spPr>
      </p:pic>
      <p:pic>
        <p:nvPicPr>
          <p:cNvPr id="7" name="Picture 6">
            <a:extLst>
              <a:ext uri="{FF2B5EF4-FFF2-40B4-BE49-F238E27FC236}">
                <a16:creationId xmlns:a16="http://schemas.microsoft.com/office/drawing/2014/main" xmlns="" id="{2D4B3252-AC8E-4F8B-A9AC-F37348298403}"/>
              </a:ext>
            </a:extLst>
          </p:cNvPr>
          <p:cNvPicPr>
            <a:picLocks noChangeAspect="1"/>
          </p:cNvPicPr>
          <p:nvPr/>
        </p:nvPicPr>
        <p:blipFill>
          <a:blip r:embed="rId4"/>
          <a:stretch>
            <a:fillRect/>
          </a:stretch>
        </p:blipFill>
        <p:spPr>
          <a:xfrm>
            <a:off x="880381" y="5317522"/>
            <a:ext cx="6885714" cy="809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7864" y="1986507"/>
            <a:ext cx="7315200" cy="3124200"/>
          </a:xfrm>
        </p:spPr>
        <p:txBody>
          <a:bodyPr/>
          <a:lstStyle/>
          <a:p>
            <a:r>
              <a:rPr lang="en-US" altLang="en-US" dirty="0"/>
              <a:t/>
            </a:r>
            <a:br>
              <a:rPr lang="en-US" altLang="en-US" dirty="0"/>
            </a:br>
            <a:r>
              <a:rPr lang="en-US" altLang="en-US" dirty="0"/>
              <a:t/>
            </a:r>
            <a:br>
              <a:rPr lang="en-US" altLang="en-US" dirty="0"/>
            </a:br>
            <a:r>
              <a:rPr lang="en-US" dirty="0"/>
              <a:t>Compute accounts receivable turnover and use it to help assess financial condition.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3538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119" y="4724400"/>
            <a:ext cx="7315200" cy="87313"/>
          </a:xfrm>
          <a:prstGeom prst="rect">
            <a:avLst/>
          </a:prstGeom>
          <a:noFill/>
          <a:ln w="9525">
            <a:noFill/>
            <a:miter lim="800000"/>
            <a:headEnd/>
            <a:tailEnd/>
          </a:ln>
        </p:spPr>
      </p:pic>
      <p:sp>
        <p:nvSpPr>
          <p:cNvPr id="8" name="TextBox 7"/>
          <p:cNvSpPr txBox="1"/>
          <p:nvPr/>
        </p:nvSpPr>
        <p:spPr>
          <a:xfrm>
            <a:off x="1981200" y="850354"/>
            <a:ext cx="55626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05DB323F-6DB2-054D-B046-3B473E1B9FE9}"/>
              </a:ext>
            </a:extLst>
          </p:cNvPr>
          <p:cNvSpPr>
            <a:spLocks noGrp="1" noChangeArrowheads="1"/>
          </p:cNvSpPr>
          <p:nvPr/>
        </p:nvSpPr>
        <p:spPr bwMode="auto">
          <a:xfrm>
            <a:off x="6324600"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A6CD7D0-FC27-224C-B89C-DC5A4C92765B}"/>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457200" y="457200"/>
            <a:ext cx="8229600" cy="838200"/>
          </a:xfrm>
        </p:spPr>
        <p:txBody>
          <a:bodyPr/>
          <a:lstStyle/>
          <a:p>
            <a:r>
              <a:rPr lang="en-US" altLang="en-US" b="1" dirty="0"/>
              <a:t>Accounts Receivable Turnover</a:t>
            </a:r>
          </a:p>
        </p:txBody>
      </p:sp>
      <p:sp>
        <p:nvSpPr>
          <p:cNvPr id="51202" name="Rectangle 2"/>
          <p:cNvSpPr>
            <a:spLocks noGrp="1" noChangeArrowheads="1"/>
          </p:cNvSpPr>
          <p:nvPr>
            <p:ph type="body" idx="4294967295"/>
          </p:nvPr>
        </p:nvSpPr>
        <p:spPr>
          <a:xfrm>
            <a:off x="304800" y="1371600"/>
            <a:ext cx="8458200" cy="1371600"/>
          </a:xfrm>
          <a:solidFill>
            <a:schemeClr val="bg2">
              <a:lumMod val="90000"/>
            </a:schemeClr>
          </a:solidFill>
          <a:ln w="12700">
            <a:solidFill>
              <a:schemeClr val="accent2">
                <a:lumMod val="50000"/>
              </a:schemeClr>
            </a:solidFill>
          </a:ln>
        </p:spPr>
        <p:txBody>
          <a:bodyPr lIns="90488" tIns="44450" rIns="90488" bIns="44450"/>
          <a:lstStyle/>
          <a:p>
            <a:pPr algn="ctr">
              <a:buFont typeface="Wingdings" pitchFamily="2" charset="2"/>
              <a:buNone/>
              <a:defRPr/>
            </a:pPr>
            <a:r>
              <a:rPr lang="en-US" sz="2800" b="1" dirty="0">
                <a:solidFill>
                  <a:schemeClr val="accent2">
                    <a:lumMod val="50000"/>
                  </a:schemeClr>
                </a:solidFill>
              </a:rPr>
              <a:t>    This ratio provides useful information for evaluating how efficient management has been in granting credit to produce revenue.</a:t>
            </a:r>
          </a:p>
        </p:txBody>
      </p:sp>
      <p:sp>
        <p:nvSpPr>
          <p:cNvPr id="129029" name="Line 5"/>
          <p:cNvSpPr>
            <a:spLocks noChangeShapeType="1"/>
          </p:cNvSpPr>
          <p:nvPr/>
        </p:nvSpPr>
        <p:spPr bwMode="auto">
          <a:xfrm>
            <a:off x="2259013" y="3429000"/>
            <a:ext cx="4633912" cy="0"/>
          </a:xfrm>
          <a:prstGeom prst="line">
            <a:avLst/>
          </a:prstGeom>
          <a:noFill/>
          <a:ln w="38100">
            <a:solidFill>
              <a:schemeClr val="bg1"/>
            </a:solidFill>
            <a:round/>
            <a:headEnd/>
            <a:tailEn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352" y="3124200"/>
            <a:ext cx="6210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384322"/>
            <a:ext cx="6034088" cy="35824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accounts receivable turnover and use it to help assess financial condition.</a:t>
            </a:r>
          </a:p>
        </p:txBody>
      </p:sp>
      <p:sp>
        <p:nvSpPr>
          <p:cNvPr id="11" name="TextBox 10"/>
          <p:cNvSpPr txBox="1"/>
          <p:nvPr/>
        </p:nvSpPr>
        <p:spPr>
          <a:xfrm>
            <a:off x="8153400" y="4038600"/>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7.15</a:t>
            </a:r>
          </a:p>
        </p:txBody>
      </p:sp>
      <p:sp>
        <p:nvSpPr>
          <p:cNvPr id="13" name="Rectangle 12">
            <a:extLst>
              <a:ext uri="{FF2B5EF4-FFF2-40B4-BE49-F238E27FC236}">
                <a16:creationId xmlns:a16="http://schemas.microsoft.com/office/drawing/2014/main" xmlns="" id="{8BABDBCA-128F-474E-A7A0-A9200821EFBE}"/>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3681050E-E9FB-1340-A9BD-F9E3FDE96B6E}"/>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596A579D-2A63-4C4B-8C90-66FA128DD0AF}"/>
              </a:ext>
            </a:extLst>
          </p:cNvPr>
          <p:cNvPicPr>
            <a:picLocks noChangeAspect="1"/>
          </p:cNvPicPr>
          <p:nvPr/>
        </p:nvPicPr>
        <p:blipFill>
          <a:blip r:embed="rId4"/>
          <a:stretch>
            <a:fillRect/>
          </a:stretch>
        </p:blipFill>
        <p:spPr>
          <a:xfrm>
            <a:off x="135468" y="4169160"/>
            <a:ext cx="7912238" cy="2036915"/>
          </a:xfrm>
          <a:prstGeom prst="rect">
            <a:avLst/>
          </a:prstGeom>
        </p:spPr>
      </p:pic>
      <p:sp>
        <p:nvSpPr>
          <p:cNvPr id="12" name="TextBox 11">
            <a:extLst>
              <a:ext uri="{FF2B5EF4-FFF2-40B4-BE49-F238E27FC236}">
                <a16:creationId xmlns:a16="http://schemas.microsoft.com/office/drawing/2014/main" xmlns="" id="{A17CA87F-3DF0-4BC6-B7BE-FA9AC953597B}"/>
              </a:ext>
            </a:extLst>
          </p:cNvPr>
          <p:cNvSpPr txBox="1"/>
          <p:nvPr/>
        </p:nvSpPr>
        <p:spPr>
          <a:xfrm>
            <a:off x="8077200" y="2971800"/>
            <a:ext cx="761999"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7.14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1752600"/>
            <a:ext cx="8229600" cy="1143000"/>
          </a:xfrm>
        </p:spPr>
        <p:txBody>
          <a:bodyPr/>
          <a:lstStyle/>
          <a:p>
            <a:r>
              <a:rPr lang="en-US" altLang="en-US" b="1" dirty="0"/>
              <a:t>End of Chapter 7</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Rectangle 5">
            <a:extLst>
              <a:ext uri="{FF2B5EF4-FFF2-40B4-BE49-F238E27FC236}">
                <a16:creationId xmlns:a16="http://schemas.microsoft.com/office/drawing/2014/main" xmlns="" id="{070A462A-0355-1D46-BA81-8CD41ABA0BA2}"/>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0F2A7558-8275-F940-97C4-689064851D32}"/>
              </a:ext>
            </a:extLst>
          </p:cNvPr>
          <p:cNvSpPr txBox="1">
            <a:spLocks/>
          </p:cNvSpPr>
          <p:nvPr/>
        </p:nvSpPr>
        <p:spPr>
          <a:xfrm>
            <a:off x="6553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57200" y="457200"/>
            <a:ext cx="8229600" cy="1066800"/>
          </a:xfrm>
        </p:spPr>
        <p:txBody>
          <a:bodyPr/>
          <a:lstStyle/>
          <a:p>
            <a:r>
              <a:rPr lang="en-US" altLang="en-US" b="1" dirty="0"/>
              <a:t>Sales on Credit: Journal Entries</a:t>
            </a:r>
          </a:p>
        </p:txBody>
      </p:sp>
      <p:sp>
        <p:nvSpPr>
          <p:cNvPr id="11" name="Rectangle 10"/>
          <p:cNvSpPr/>
          <p:nvPr/>
        </p:nvSpPr>
        <p:spPr>
          <a:xfrm>
            <a:off x="647700" y="1676400"/>
            <a:ext cx="7848600" cy="1200329"/>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July 1, TechCom had a credit sale of $950 to CompStore and a collection of $720 from RDA Electronics from a prior credit sale.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2" name="Rectangle 11">
            <a:extLst>
              <a:ext uri="{FF2B5EF4-FFF2-40B4-BE49-F238E27FC236}">
                <a16:creationId xmlns:a16="http://schemas.microsoft.com/office/drawing/2014/main" xmlns="" id="{C1DD4753-1087-4248-B55B-75F3B45E578C}"/>
              </a:ext>
            </a:extLst>
          </p:cNvPr>
          <p:cNvSpPr>
            <a:spLocks noGrp="1" noChangeArrowheads="1"/>
          </p:cNvSpPr>
          <p:nvPr/>
        </p:nvSpPr>
        <p:spPr bwMode="auto">
          <a:xfrm>
            <a:off x="633488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29625E5-7D9F-3242-99D7-3EB6A0838DC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289A682-92A5-463B-8D0F-EADB1DAB6188}"/>
              </a:ext>
            </a:extLst>
          </p:cNvPr>
          <p:cNvPicPr>
            <a:picLocks noChangeAspect="1"/>
          </p:cNvPicPr>
          <p:nvPr/>
        </p:nvPicPr>
        <p:blipFill>
          <a:blip r:embed="rId3"/>
          <a:stretch>
            <a:fillRect/>
          </a:stretch>
        </p:blipFill>
        <p:spPr>
          <a:xfrm>
            <a:off x="1086286" y="3307783"/>
            <a:ext cx="6971428" cy="1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6136" y="3850946"/>
            <a:ext cx="7360430" cy="2430717"/>
          </a:xfrm>
          <a:prstGeom prst="rect">
            <a:avLst/>
          </a:prstGeom>
        </p:spPr>
      </p:pic>
      <p:sp>
        <p:nvSpPr>
          <p:cNvPr id="82946" name="Rectangle 2"/>
          <p:cNvSpPr>
            <a:spLocks noGrp="1" noChangeArrowheads="1"/>
          </p:cNvSpPr>
          <p:nvPr>
            <p:ph type="title"/>
          </p:nvPr>
        </p:nvSpPr>
        <p:spPr>
          <a:xfrm>
            <a:off x="138113" y="614531"/>
            <a:ext cx="8537536" cy="960438"/>
          </a:xfrm>
        </p:spPr>
        <p:txBody>
          <a:bodyPr/>
          <a:lstStyle/>
          <a:p>
            <a:r>
              <a:rPr lang="en-US" altLang="en-US" b="1" dirty="0"/>
              <a:t>Sales on Credit: Accounts Receivable Ledger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49" y="1753286"/>
            <a:ext cx="84105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9" name="TextBox 8"/>
          <p:cNvSpPr txBox="1"/>
          <p:nvPr/>
        </p:nvSpPr>
        <p:spPr>
          <a:xfrm>
            <a:off x="4292951" y="40543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7.4</a:t>
            </a:r>
          </a:p>
        </p:txBody>
      </p:sp>
      <p:sp>
        <p:nvSpPr>
          <p:cNvPr id="11" name="Rectangle 10">
            <a:extLst>
              <a:ext uri="{FF2B5EF4-FFF2-40B4-BE49-F238E27FC236}">
                <a16:creationId xmlns:a16="http://schemas.microsoft.com/office/drawing/2014/main" xmlns="" id="{D866EDDD-8610-4B46-920A-91A868CC4DD1}"/>
              </a:ext>
            </a:extLst>
          </p:cNvPr>
          <p:cNvSpPr>
            <a:spLocks noGrp="1" noChangeArrowheads="1"/>
          </p:cNvSpPr>
          <p:nvPr/>
        </p:nvSpPr>
        <p:spPr bwMode="auto">
          <a:xfrm>
            <a:off x="634514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FB1F497-7541-844F-979F-7EFB4126BF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457200" y="457200"/>
            <a:ext cx="8229600" cy="1143000"/>
          </a:xfrm>
        </p:spPr>
        <p:txBody>
          <a:bodyPr/>
          <a:lstStyle/>
          <a:p>
            <a:r>
              <a:rPr lang="en-US" altLang="en-US" b="1" dirty="0"/>
              <a:t>Sales on Bank Credit Cards</a:t>
            </a:r>
          </a:p>
        </p:txBody>
      </p:sp>
      <p:sp>
        <p:nvSpPr>
          <p:cNvPr id="7" name="Rectangle 6"/>
          <p:cNvSpPr/>
          <p:nvPr/>
        </p:nvSpPr>
        <p:spPr>
          <a:xfrm>
            <a:off x="1295400" y="1828800"/>
            <a:ext cx="6553200" cy="1200150"/>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400" dirty="0"/>
              <a:t>On July 15, TechCom has $100 of credit card sales with a 4% fee, and its $96 cash is received immediately on deposit.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Describe accounts receivable and how they occur and are recorded.</a:t>
            </a:r>
          </a:p>
        </p:txBody>
      </p:sp>
      <p:sp>
        <p:nvSpPr>
          <p:cNvPr id="12" name="Rectangle 11">
            <a:extLst>
              <a:ext uri="{FF2B5EF4-FFF2-40B4-BE49-F238E27FC236}">
                <a16:creationId xmlns:a16="http://schemas.microsoft.com/office/drawing/2014/main" xmlns="" id="{8EA7ECEF-8D71-D44A-A93C-7948EC8DE6F8}"/>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AFC0FA9C-64A9-3343-9B33-A50586FE7A2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DD8896D-FE1E-4541-BB68-40AEBE11A55A}"/>
              </a:ext>
            </a:extLst>
          </p:cNvPr>
          <p:cNvPicPr>
            <a:picLocks noChangeAspect="1"/>
          </p:cNvPicPr>
          <p:nvPr/>
        </p:nvPicPr>
        <p:blipFill>
          <a:blip r:embed="rId3"/>
          <a:stretch>
            <a:fillRect/>
          </a:stretch>
        </p:blipFill>
        <p:spPr>
          <a:xfrm>
            <a:off x="1110095" y="3487588"/>
            <a:ext cx="6923809" cy="12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Apply the direct write-off method to accounts receivable.</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94784"/>
            <a:ext cx="7315200" cy="87313"/>
          </a:xfrm>
          <a:prstGeom prst="rect">
            <a:avLst/>
          </a:prstGeom>
          <a:noFill/>
          <a:ln w="9525">
            <a:noFill/>
            <a:miter lim="800000"/>
            <a:headEnd/>
            <a:tailEnd/>
          </a:ln>
        </p:spPr>
      </p:pic>
      <p:sp>
        <p:nvSpPr>
          <p:cNvPr id="8" name="TextBox 7"/>
          <p:cNvSpPr txBox="1"/>
          <p:nvPr/>
        </p:nvSpPr>
        <p:spPr>
          <a:xfrm>
            <a:off x="2057400" y="950805"/>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997769E0-816B-5345-8CAD-F0655A433F95}"/>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63DE078-9A0E-974F-B026-60DA30CF316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622300"/>
            <a:ext cx="8229600" cy="1066800"/>
          </a:xfrm>
        </p:spPr>
        <p:txBody>
          <a:bodyPr/>
          <a:lstStyle/>
          <a:p>
            <a:r>
              <a:rPr lang="en-US" altLang="en-US" b="1" dirty="0"/>
              <a:t>Bad Debts</a:t>
            </a:r>
          </a:p>
        </p:txBody>
      </p:sp>
      <p:sp>
        <p:nvSpPr>
          <p:cNvPr id="7" name="Rectangle 6"/>
          <p:cNvSpPr/>
          <p:nvPr/>
        </p:nvSpPr>
        <p:spPr>
          <a:xfrm>
            <a:off x="381000" y="3221289"/>
            <a:ext cx="85344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buFont typeface="Wingdings" pitchFamily="-108" charset="2"/>
              <a:buNone/>
              <a:defRPr/>
            </a:pPr>
            <a:r>
              <a:rPr lang="en-US" sz="2800" dirty="0">
                <a:solidFill>
                  <a:schemeClr val="accent2">
                    <a:lumMod val="50000"/>
                  </a:schemeClr>
                </a:solidFill>
              </a:rPr>
              <a:t>There are two methods of accounting for bad debts:</a:t>
            </a:r>
          </a:p>
          <a:p>
            <a:pPr lvl="1">
              <a:buClr>
                <a:schemeClr val="accent2">
                  <a:lumMod val="50000"/>
                </a:schemeClr>
              </a:buClr>
              <a:buFont typeface="Arial" pitchFamily="34" charset="0"/>
              <a:buChar char="•"/>
              <a:defRPr/>
            </a:pPr>
            <a:r>
              <a:rPr lang="en-US" sz="2800" dirty="0">
                <a:solidFill>
                  <a:schemeClr val="accent2">
                    <a:lumMod val="50000"/>
                  </a:schemeClr>
                </a:solidFill>
              </a:rPr>
              <a:t>Direct Write-Off Method</a:t>
            </a:r>
          </a:p>
          <a:p>
            <a:pPr lvl="1">
              <a:buClr>
                <a:schemeClr val="accent2">
                  <a:lumMod val="50000"/>
                </a:schemeClr>
              </a:buClr>
              <a:buFont typeface="Arial" pitchFamily="34" charset="0"/>
              <a:buChar char="•"/>
              <a:defRPr/>
            </a:pPr>
            <a:r>
              <a:rPr lang="en-US" sz="2800" dirty="0">
                <a:solidFill>
                  <a:schemeClr val="accent2">
                    <a:lumMod val="50000"/>
                  </a:schemeClr>
                </a:solidFill>
              </a:rPr>
              <a:t>Allowance Method</a:t>
            </a:r>
          </a:p>
        </p:txBody>
      </p:sp>
      <p:sp>
        <p:nvSpPr>
          <p:cNvPr id="8" name="Rectangle 7"/>
          <p:cNvSpPr/>
          <p:nvPr/>
        </p:nvSpPr>
        <p:spPr>
          <a:xfrm>
            <a:off x="381000" y="1948656"/>
            <a:ext cx="8382001" cy="954087"/>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buFont typeface="Wingdings" pitchFamily="-108" charset="2"/>
              <a:buNone/>
              <a:defRPr/>
            </a:pPr>
            <a:r>
              <a:rPr lang="en-US" sz="2800" dirty="0">
                <a:solidFill>
                  <a:schemeClr val="accent2">
                    <a:lumMod val="50000"/>
                  </a:schemeClr>
                </a:solidFill>
              </a:rPr>
              <a:t>Some customers may not pay their account. Uncollectible amounts are referred to as bad debts.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Apply the direct write-off method to accounts receivable.</a:t>
            </a:r>
          </a:p>
        </p:txBody>
      </p:sp>
      <p:sp>
        <p:nvSpPr>
          <p:cNvPr id="12" name="Rectangle 11">
            <a:extLst>
              <a:ext uri="{FF2B5EF4-FFF2-40B4-BE49-F238E27FC236}">
                <a16:creationId xmlns:a16="http://schemas.microsoft.com/office/drawing/2014/main" xmlns="" id="{3D4B6953-7BC1-304D-BE82-7DE9D814B9B6}"/>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3E9CA40-7E2E-AD4A-A493-CE5BD6F5EA5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7-</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11588</TotalTime>
  <Words>5977</Words>
  <Application>Microsoft Office PowerPoint</Application>
  <PresentationFormat>On-screen Show (4:3)</PresentationFormat>
  <Paragraphs>386</Paragraphs>
  <Slides>46</Slides>
  <Notes>46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46</vt:i4>
      </vt:variant>
    </vt:vector>
  </HeadingPairs>
  <TitlesOfParts>
    <vt:vector size="54" baseType="lpstr">
      <vt:lpstr>Office Theme</vt:lpstr>
      <vt:lpstr>16_Office Theme</vt:lpstr>
      <vt:lpstr>1_Office Theme</vt:lpstr>
      <vt:lpstr>2_Office Theme</vt:lpstr>
      <vt:lpstr>3_Office Theme</vt:lpstr>
      <vt:lpstr>4_Office Theme</vt:lpstr>
      <vt:lpstr>5_Office Theme</vt:lpstr>
      <vt:lpstr>Worksheet</vt:lpstr>
      <vt:lpstr>Accounting for Receivables</vt:lpstr>
      <vt:lpstr>PowerPoint Presentation</vt:lpstr>
      <vt:lpstr>  Describe accounts receivable and how they occur and are recorded.   </vt:lpstr>
      <vt:lpstr>Valuing Accounts Receivable</vt:lpstr>
      <vt:lpstr>Sales on Credit: Journal Entries</vt:lpstr>
      <vt:lpstr>Sales on Credit: Accounts Receivable Ledger</vt:lpstr>
      <vt:lpstr>Sales on Bank Credit Cards</vt:lpstr>
      <vt:lpstr>   Apply the direct write-off method to accounts receivable.  </vt:lpstr>
      <vt:lpstr>Bad Debts</vt:lpstr>
      <vt:lpstr>Direct Write-Off Method – Recording and Writing Off Bad Debts </vt:lpstr>
      <vt:lpstr>Direct Write-Off Method – Recovering a Bad Debt</vt:lpstr>
      <vt:lpstr>Using the Direct Write-Off Method</vt:lpstr>
      <vt:lpstr>  Apply the allowance method to accounts receivable.    </vt:lpstr>
      <vt:lpstr>Allowance Method</vt:lpstr>
      <vt:lpstr>Allowance Method - Recording Bad Debts Expense</vt:lpstr>
      <vt:lpstr>Balance Sheet Presentation</vt:lpstr>
      <vt:lpstr>Allowance Method –  Writing Off a Bad Debt</vt:lpstr>
      <vt:lpstr>Writing Off a Bad Debt</vt:lpstr>
      <vt:lpstr>Allowance Method –  Recovering a Bad Debt</vt:lpstr>
      <vt:lpstr>  Estimate uncollectibles based on sales and accounts receivable.    </vt:lpstr>
      <vt:lpstr>Estimating Bad Debts Expense</vt:lpstr>
      <vt:lpstr>Percent of Sales Method</vt:lpstr>
      <vt:lpstr>Percent of Sales Method: Example</vt:lpstr>
      <vt:lpstr>Percent of Receivables Method</vt:lpstr>
      <vt:lpstr>Percent of Receivables Method: Example</vt:lpstr>
      <vt:lpstr>Aging of Receivables Method</vt:lpstr>
      <vt:lpstr>Aging of Accounts Receivable: Musicland</vt:lpstr>
      <vt:lpstr>Aging of Accounts Receivable: Adjusting Entry with Credit Balance</vt:lpstr>
      <vt:lpstr>Aging of Accounts Receivable: Adjusting Entry with Debit Balance</vt:lpstr>
      <vt:lpstr>Estimating Bad Debts –  Summary of Methods</vt:lpstr>
      <vt:lpstr>  Describe a note receivable, the computation of its maturity date, and the recording of its existence.    </vt:lpstr>
      <vt:lpstr>Notes Receivable</vt:lpstr>
      <vt:lpstr>Computing Maturity Date</vt:lpstr>
      <vt:lpstr>Interest Computation</vt:lpstr>
      <vt:lpstr>Recording Notes Receivable</vt:lpstr>
      <vt:lpstr>Notes Receivable in Acceptance of Past-Due Accounts Receivable</vt:lpstr>
      <vt:lpstr>  Record the honoring and dishonoring of a note and adjustments for interest.   </vt:lpstr>
      <vt:lpstr>Recording an Honored Note</vt:lpstr>
      <vt:lpstr>Recording a Dishonored Note</vt:lpstr>
      <vt:lpstr>Recording End-of-Period  Interest Adjustment: 12/31</vt:lpstr>
      <vt:lpstr>Recording End-of-Period  Interest Adjustment: 2/14</vt:lpstr>
      <vt:lpstr>  Explain how receivables can be converted to cash before maturity.    </vt:lpstr>
      <vt:lpstr>Disposal of Receivables</vt:lpstr>
      <vt:lpstr>  Compute accounts receivable turnover and use it to help assess financial condition.   </vt:lpstr>
      <vt:lpstr>Accounts Receivable Turnover</vt:lpstr>
      <vt:lpstr>End of Chapter 7</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589</cp:revision>
  <cp:lastPrinted>2020-06-29T19:05:17Z</cp:lastPrinted>
  <dcterms:created xsi:type="dcterms:W3CDTF">2008-06-11T19:43:46Z</dcterms:created>
  <dcterms:modified xsi:type="dcterms:W3CDTF">2021-06-30T11:04:30Z</dcterms:modified>
</cp:coreProperties>
</file>