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6" r:id="rId1"/>
    <p:sldMasterId id="2147484378" r:id="rId2"/>
  </p:sldMasterIdLst>
  <p:notesMasterIdLst>
    <p:notesMasterId r:id="rId84"/>
  </p:notesMasterIdLst>
  <p:handoutMasterIdLst>
    <p:handoutMasterId r:id="rId85"/>
  </p:handoutMasterIdLst>
  <p:sldIdLst>
    <p:sldId id="316" r:id="rId3"/>
    <p:sldId id="400" r:id="rId4"/>
    <p:sldId id="321" r:id="rId5"/>
    <p:sldId id="259" r:id="rId6"/>
    <p:sldId id="260" r:id="rId7"/>
    <p:sldId id="263" r:id="rId8"/>
    <p:sldId id="262" r:id="rId9"/>
    <p:sldId id="264" r:id="rId10"/>
    <p:sldId id="265" r:id="rId11"/>
    <p:sldId id="266" r:id="rId12"/>
    <p:sldId id="323" r:id="rId13"/>
    <p:sldId id="267" r:id="rId14"/>
    <p:sldId id="336" r:id="rId15"/>
    <p:sldId id="339" r:id="rId16"/>
    <p:sldId id="340" r:id="rId17"/>
    <p:sldId id="341" r:id="rId18"/>
    <p:sldId id="401" r:id="rId19"/>
    <p:sldId id="402" r:id="rId20"/>
    <p:sldId id="403" r:id="rId21"/>
    <p:sldId id="342" r:id="rId22"/>
    <p:sldId id="345" r:id="rId23"/>
    <p:sldId id="346" r:id="rId24"/>
    <p:sldId id="347" r:id="rId25"/>
    <p:sldId id="348" r:id="rId26"/>
    <p:sldId id="350" r:id="rId27"/>
    <p:sldId id="351" r:id="rId28"/>
    <p:sldId id="432" r:id="rId29"/>
    <p:sldId id="275" r:id="rId30"/>
    <p:sldId id="404" r:id="rId31"/>
    <p:sldId id="405" r:id="rId32"/>
    <p:sldId id="406" r:id="rId33"/>
    <p:sldId id="433" r:id="rId34"/>
    <p:sldId id="278" r:id="rId35"/>
    <p:sldId id="407" r:id="rId36"/>
    <p:sldId id="408" r:id="rId37"/>
    <p:sldId id="409" r:id="rId38"/>
    <p:sldId id="434" r:id="rId39"/>
    <p:sldId id="283" r:id="rId40"/>
    <p:sldId id="410" r:id="rId41"/>
    <p:sldId id="411" r:id="rId42"/>
    <p:sldId id="412" r:id="rId43"/>
    <p:sldId id="286" r:id="rId44"/>
    <p:sldId id="326" r:id="rId45"/>
    <p:sldId id="317" r:id="rId46"/>
    <p:sldId id="333" r:id="rId47"/>
    <p:sldId id="413" r:id="rId48"/>
    <p:sldId id="313" r:id="rId49"/>
    <p:sldId id="435" r:id="rId50"/>
    <p:sldId id="268" r:id="rId51"/>
    <p:sldId id="269" r:id="rId52"/>
    <p:sldId id="335" r:id="rId53"/>
    <p:sldId id="330" r:id="rId54"/>
    <p:sldId id="331" r:id="rId55"/>
    <p:sldId id="436" r:id="rId56"/>
    <p:sldId id="327" r:id="rId57"/>
    <p:sldId id="279" r:id="rId58"/>
    <p:sldId id="437" r:id="rId59"/>
    <p:sldId id="280" r:id="rId60"/>
    <p:sldId id="281" r:id="rId61"/>
    <p:sldId id="282" r:id="rId62"/>
    <p:sldId id="438" r:id="rId63"/>
    <p:sldId id="284" r:id="rId64"/>
    <p:sldId id="285" r:id="rId65"/>
    <p:sldId id="439" r:id="rId66"/>
    <p:sldId id="373" r:id="rId67"/>
    <p:sldId id="295" r:id="rId68"/>
    <p:sldId id="288" r:id="rId69"/>
    <p:sldId id="381" r:id="rId70"/>
    <p:sldId id="382" r:id="rId71"/>
    <p:sldId id="383" r:id="rId72"/>
    <p:sldId id="384" r:id="rId73"/>
    <p:sldId id="385" r:id="rId74"/>
    <p:sldId id="311" r:id="rId75"/>
    <p:sldId id="312" r:id="rId76"/>
    <p:sldId id="440" r:id="rId77"/>
    <p:sldId id="334" r:id="rId78"/>
    <p:sldId id="324" r:id="rId79"/>
    <p:sldId id="289" r:id="rId80"/>
    <p:sldId id="328" r:id="rId81"/>
    <p:sldId id="291" r:id="rId82"/>
    <p:sldId id="258" r:id="rId83"/>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th Kane" initials="BK" lastIdx="12" clrIdx="0"/>
  <p:cmAuthor id="7" name="jeaninemetzler@outlook.com" initials="j" lastIdx="74" clrIdx="7">
    <p:extLst/>
  </p:cmAuthor>
  <p:cmAuthor id="1" name="aboulware" initials="a" lastIdx="0" clrIdx="1"/>
  <p:cmAuthor id="8" name="Helen Roybark" initials="HR" lastIdx="72" clrIdx="8">
    <p:extLst/>
  </p:cmAuthor>
  <p:cmAuthor id="2" name="Jean Inabinett" initials="JI" lastIdx="33" clrIdx="2"/>
  <p:cmAuthor id="3" name="Christina S" initials="CS" lastIdx="1" clrIdx="3"/>
  <p:cmAuthor id="4" name="Mohr, April L (Jefferson)" initials="MAL(" lastIdx="42" clrIdx="4"/>
  <p:cmAuthor id="5" name="April Mohr" initials="AM" lastIdx="7" clrIdx="5"/>
  <p:cmAuthor id="6" name="Wanda Wong" initials="WW" lastIdx="4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8" autoAdjust="0"/>
    <p:restoredTop sz="89520" autoAdjust="0"/>
  </p:normalViewPr>
  <p:slideViewPr>
    <p:cSldViewPr>
      <p:cViewPr varScale="1">
        <p:scale>
          <a:sx n="90" d="100"/>
          <a:sy n="90" d="100"/>
        </p:scale>
        <p:origin x="-1422" y="-108"/>
      </p:cViewPr>
      <p:guideLst>
        <p:guide orient="horz" pos="2160"/>
        <p:guide pos="2880"/>
      </p:guideLst>
    </p:cSldViewPr>
  </p:slideViewPr>
  <p:outlineViewPr>
    <p:cViewPr>
      <p:scale>
        <a:sx n="33" d="100"/>
        <a:sy n="33" d="100"/>
      </p:scale>
      <p:origin x="0" y="-200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924" y="10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pPr>
              <a:defRPr/>
            </a:pPr>
            <a:r>
              <a:rPr lang="en-US" dirty="0"/>
              <a:t>3-</a:t>
            </a:r>
            <a:fld id="{D120CB06-4986-4B8A-8CE3-1B9376B19CE7}" type="slidenum">
              <a:rPr lang="en-US"/>
              <a:pPr>
                <a:defRPr/>
              </a:pPr>
              <a:t>‹#›</a:t>
            </a:fld>
            <a:endParaRPr lang="en-US" dirty="0"/>
          </a:p>
        </p:txBody>
      </p:sp>
    </p:spTree>
    <p:extLst>
      <p:ext uri="{BB962C8B-B14F-4D97-AF65-F5344CB8AC3E}">
        <p14:creationId xmlns:p14="http://schemas.microsoft.com/office/powerpoint/2010/main" val="2182307406"/>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Slide Number Placeholder 4"/>
          <p:cNvSpPr txBox="1">
            <a:spLocks/>
          </p:cNvSpPr>
          <p:nvPr/>
        </p:nvSpPr>
        <p:spPr>
          <a:xfrm>
            <a:off x="5503863" y="0"/>
            <a:ext cx="1573212" cy="312738"/>
          </a:xfrm>
          <a:prstGeom prst="rect">
            <a:avLst/>
          </a:prstGeom>
        </p:spPr>
        <p:txBody>
          <a:bodyPr lIns="93936" tIns="46968" rIns="93936" bIns="46968" anchor="b"/>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r" eaLnBrk="1" hangingPunct="1">
              <a:defRPr/>
            </a:pPr>
            <a:r>
              <a:rPr lang="en-US" sz="1200" dirty="0">
                <a:latin typeface="Calibri" pitchFamily="-107" charset="0"/>
              </a:rPr>
              <a:t>3 - </a:t>
            </a:r>
            <a:fld id="{71328A81-A768-4F4F-B16B-4E3169F969D5}" type="slidenum">
              <a:rPr lang="en-US" sz="1200" smtClean="0">
                <a:latin typeface="Calibri" pitchFamily="-107" charset="0"/>
              </a:rPr>
              <a:pPr algn="r" eaLnBrk="1" hangingPunct="1">
                <a:defRPr/>
              </a:pPr>
              <a:t>‹#›</a:t>
            </a:fld>
            <a:endParaRPr lang="en-US" sz="1200" dirty="0">
              <a:latin typeface="Calibri" pitchFamily="-107" charset="0"/>
            </a:endParaRPr>
          </a:p>
        </p:txBody>
      </p:sp>
    </p:spTree>
    <p:extLst>
      <p:ext uri="{BB962C8B-B14F-4D97-AF65-F5344CB8AC3E}">
        <p14:creationId xmlns:p14="http://schemas.microsoft.com/office/powerpoint/2010/main" val="4236903535"/>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354849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7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25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258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dirty="0"/>
              <a:t>There are four types of </a:t>
            </a:r>
            <a:r>
              <a:rPr lang="en-US" b="0" dirty="0"/>
              <a:t>adjustments</a:t>
            </a:r>
            <a:r>
              <a:rPr lang="en-US" dirty="0"/>
              <a:t> that are necessary for transactions and events that extend over more than one period. Adjustments</a:t>
            </a:r>
            <a:r>
              <a:rPr lang="en-US" baseline="0" dirty="0"/>
              <a:t> are made using a 3-step process. </a:t>
            </a:r>
          </a:p>
          <a:p>
            <a:endParaRPr lang="en-US" baseline="0" dirty="0"/>
          </a:p>
          <a:p>
            <a:r>
              <a:rPr lang="en-US" dirty="0"/>
              <a:t>An </a:t>
            </a:r>
            <a:r>
              <a:rPr lang="en-US" b="1" dirty="0"/>
              <a:t>adjusting entry </a:t>
            </a:r>
            <a:r>
              <a:rPr lang="en-US" dirty="0"/>
              <a:t>is made at the end of an accounting period to reflect a transaction or event that is not yet recorded. Each adjusting entry affects one or more income statement accounts and one or more balance sheet accounts (but never the Cash account).</a:t>
            </a:r>
            <a:endParaRPr lang="en-US" altLang="en-US" dirty="0"/>
          </a:p>
        </p:txBody>
      </p:sp>
    </p:spTree>
    <p:extLst>
      <p:ext uri="{BB962C8B-B14F-4D97-AF65-F5344CB8AC3E}">
        <p14:creationId xmlns:p14="http://schemas.microsoft.com/office/powerpoint/2010/main" val="4212473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1437847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27"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28"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29"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30"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31"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463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4633"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Let’s start with the first type of adjusting entry, the payment of cash </a:t>
            </a:r>
            <a:r>
              <a:rPr lang="en-US" altLang="en-US" i="1" dirty="0"/>
              <a:t>before</a:t>
            </a:r>
            <a:r>
              <a:rPr lang="en-US" altLang="en-US" dirty="0"/>
              <a:t> the expense is recognized. </a:t>
            </a:r>
          </a:p>
          <a:p>
            <a:endParaRPr lang="en-US" alt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Prepaid expenses </a:t>
            </a:r>
            <a:r>
              <a:rPr lang="en-US" altLang="en-US" dirty="0"/>
              <a:t>are assets paid for in advance of receiving their benefits. When these assets are used, those advance payments become expenses.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dirty="0"/>
          </a:p>
          <a:p>
            <a:r>
              <a:rPr lang="en-US" altLang="en-US" dirty="0"/>
              <a:t>For all adjustments involving prepaid expenses, we increase, or debit, an expense account and reduce, or credit, an asset account.  </a:t>
            </a:r>
          </a:p>
          <a:p>
            <a:endParaRPr lang="en-US" altLang="en-US" dirty="0"/>
          </a:p>
          <a:p>
            <a:endParaRPr lang="en-US" altLang="en-US" dirty="0"/>
          </a:p>
        </p:txBody>
      </p:sp>
    </p:spTree>
    <p:extLst>
      <p:ext uri="{BB962C8B-B14F-4D97-AF65-F5344CB8AC3E}">
        <p14:creationId xmlns:p14="http://schemas.microsoft.com/office/powerpoint/2010/main" val="384094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1: We determine that the current balance of FastForward’s prepaid insurance is equal to its $2,400 payment for 24 months of insurance benefits that began on December 1, 2021. </a:t>
            </a:r>
          </a:p>
        </p:txBody>
      </p:sp>
    </p:spTree>
    <p:extLst>
      <p:ext uri="{BB962C8B-B14F-4D97-AF65-F5344CB8AC3E}">
        <p14:creationId xmlns:p14="http://schemas.microsoft.com/office/powerpoint/2010/main" val="415819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algn="l" eaLnBrk="1" hangingPunct="1">
              <a:lnSpc>
                <a:spcPct val="90000"/>
              </a:lnSpc>
              <a:spcBef>
                <a:spcPct val="20000"/>
              </a:spcBef>
              <a:buClr>
                <a:schemeClr val="accent1"/>
              </a:buClr>
              <a:buSzPct val="70000"/>
              <a:buFont typeface="Wingdings" pitchFamily="2" charset="2"/>
              <a:buNone/>
              <a:defRPr/>
            </a:pPr>
            <a:r>
              <a:rPr lang="en-US" dirty="0"/>
              <a:t>Step 2: The benefits of the insurance expire over time and a portion of the Prepaid Insurance asset becomes expense. For instance, one month’s insurance coverage expires on December 31, 2021. This expense is $100, or 1/24 of $2,400, which leaves $2,300.</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Times New Roman" pitchFamily="-107" charset="0"/>
            </a:endParaRPr>
          </a:p>
          <a:p>
            <a:pPr algn="l"/>
            <a:endParaRPr lang="en-US" sz="1200" dirty="0">
              <a:solidFill>
                <a:schemeClr val="tx2"/>
              </a:solidFill>
              <a:latin typeface="Times New Roman" pitchFamily="-107" charset="0"/>
            </a:endParaRPr>
          </a:p>
          <a:p>
            <a:endParaRPr lang="en-US" dirty="0"/>
          </a:p>
        </p:txBody>
      </p:sp>
    </p:spTree>
    <p:extLst>
      <p:ext uri="{BB962C8B-B14F-4D97-AF65-F5344CB8AC3E}">
        <p14:creationId xmlns:p14="http://schemas.microsoft.com/office/powerpoint/2010/main" val="1490852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Step 3: The adjusting entry to record this expense will reduce the asset. Afte</a:t>
            </a:r>
            <a:r>
              <a:rPr lang="en-US" baseline="0" dirty="0"/>
              <a:t>r the adjustment, the Prepaid Insurance account will show the correct balance of $2,300 on the Balance sheet and the Insurance Expense account will report the correct amount of expired insurance of $100 on the Income Statement.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a:solidFill>
                <a:schemeClr val="tx2"/>
              </a:solidFill>
              <a:latin typeface="Arial Narrow" pitchFamily="34" charset="0"/>
            </a:endParaRPr>
          </a:p>
          <a:p>
            <a:endParaRPr lang="en-US" dirty="0"/>
          </a:p>
        </p:txBody>
      </p:sp>
    </p:spTree>
    <p:extLst>
      <p:ext uri="{BB962C8B-B14F-4D97-AF65-F5344CB8AC3E}">
        <p14:creationId xmlns:p14="http://schemas.microsoft.com/office/powerpoint/2010/main" val="1674500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solidFill>
                  <a:schemeClr val="tx1"/>
                </a:solidFill>
              </a:rPr>
              <a:t>The journal</a:t>
            </a:r>
            <a:r>
              <a:rPr lang="en-US" baseline="0" dirty="0">
                <a:solidFill>
                  <a:schemeClr val="tx1"/>
                </a:solidFill>
              </a:rPr>
              <a:t> entry to record the adjusting entry for expired insurance includes: </a:t>
            </a:r>
            <a:r>
              <a:rPr lang="en-US" sz="1200" dirty="0">
                <a:solidFill>
                  <a:schemeClr val="tx1"/>
                </a:solidFill>
              </a:rPr>
              <a:t>Insurance</a:t>
            </a:r>
            <a:r>
              <a:rPr lang="en-US" sz="1200" baseline="0" dirty="0">
                <a:solidFill>
                  <a:schemeClr val="tx1"/>
                </a:solidFill>
              </a:rPr>
              <a:t> expense is debited for $100 and Prepaid insurance is credited for $100.</a:t>
            </a:r>
            <a:endParaRPr lang="en-US" sz="1200" dirty="0">
              <a:solidFill>
                <a:schemeClr val="tx1"/>
              </a:solidFill>
            </a:endParaRPr>
          </a:p>
        </p:txBody>
      </p:sp>
    </p:spTree>
    <p:extLst>
      <p:ext uri="{BB962C8B-B14F-4D97-AF65-F5344CB8AC3E}">
        <p14:creationId xmlns:p14="http://schemas.microsoft.com/office/powerpoint/2010/main" val="267712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t>FastForward purchased $9,720 of supplies in December. Some of these were used during December.</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1: Current balance equals $9,720.</a:t>
            </a:r>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2: A physical count performed on 12/31 shows that unused supplies equal $8,670.</a:t>
            </a:r>
          </a:p>
        </p:txBody>
      </p:sp>
    </p:spTree>
    <p:extLst>
      <p:ext uri="{BB962C8B-B14F-4D97-AF65-F5344CB8AC3E}">
        <p14:creationId xmlns:p14="http://schemas.microsoft.com/office/powerpoint/2010/main" val="1362489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Step 3: Adjusting entry reduces Supplies by $1,050 or the difference between the beginning balance and the physical count taken on 12/31.</a:t>
            </a:r>
          </a:p>
          <a:p>
            <a:endParaRPr lang="en-US" dirty="0"/>
          </a:p>
          <a:p>
            <a:r>
              <a:rPr lang="en-US" dirty="0"/>
              <a:t>Afte</a:t>
            </a:r>
            <a:r>
              <a:rPr lang="en-US" baseline="0" dirty="0"/>
              <a:t>r the adjustment, the Supplies account will show the correct balance of $8,670 on the Balance sheet and the Supplies Expense account will report the correct amount of supplies used of $1,050, on the Income Statement.</a:t>
            </a:r>
            <a:endParaRPr lang="en-US" dirty="0"/>
          </a:p>
        </p:txBody>
      </p:sp>
    </p:spTree>
    <p:extLst>
      <p:ext uri="{BB962C8B-B14F-4D97-AF65-F5344CB8AC3E}">
        <p14:creationId xmlns:p14="http://schemas.microsoft.com/office/powerpoint/2010/main" val="128634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t>During</a:t>
            </a:r>
            <a:r>
              <a:rPr lang="en-US" baseline="0" dirty="0"/>
              <a:t> </a:t>
            </a:r>
            <a:r>
              <a:rPr lang="en-US" dirty="0"/>
              <a:t>December, FastForward paid a total of $9,720 for supplies. FastForward took a physical count of their supplies on 12/31 and determined that they actually</a:t>
            </a:r>
            <a:r>
              <a:rPr lang="en-US" baseline="0" dirty="0"/>
              <a:t> had $8,670 on hand</a:t>
            </a:r>
            <a:r>
              <a:rPr lang="en-US" dirty="0"/>
              <a:t>. Let’s look at the adjusting entry we would make on December 31</a:t>
            </a:r>
            <a:r>
              <a:rPr lang="en-US" baseline="0" dirty="0"/>
              <a:t> to show the supplies used.</a:t>
            </a:r>
            <a:endParaRPr lang="en-US" dirty="0"/>
          </a:p>
          <a:p>
            <a:pPr eaLnBrk="1" hangingPunct="1"/>
            <a:endParaRPr lang="en-US" dirty="0"/>
          </a:p>
          <a:p>
            <a:pPr eaLnBrk="1" hangingPunct="1"/>
            <a:r>
              <a:rPr lang="en-US" dirty="0"/>
              <a:t>We would debit, or increase, the supplies expense account for the difference between the beginning supplies balance and the ending supplies balance, or $1,050,</a:t>
            </a:r>
            <a:r>
              <a:rPr lang="en-US" baseline="0" dirty="0"/>
              <a:t> </a:t>
            </a:r>
            <a:r>
              <a:rPr lang="en-US" dirty="0"/>
              <a:t>and credit, or reduce, the asset supplies</a:t>
            </a:r>
            <a:r>
              <a:rPr lang="en-US" baseline="0" dirty="0"/>
              <a:t> account.</a:t>
            </a:r>
            <a:r>
              <a:rPr lang="en-US" dirty="0"/>
              <a:t> Now that we have recorded the supplies expense for December, </a:t>
            </a:r>
            <a:r>
              <a:rPr lang="en-US" baseline="0" dirty="0"/>
              <a:t>we will </a:t>
            </a:r>
            <a:r>
              <a:rPr lang="en-US" dirty="0"/>
              <a:t>post the adjusting entry to the two ledger accounts in the general ledger.</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334070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p:spPr>
      </p:sp>
      <p:sp>
        <p:nvSpPr>
          <p:cNvPr id="207875" name="Notes Placeholder 2"/>
          <p:cNvSpPr>
            <a:spLocks noGrp="1"/>
          </p:cNvSpPr>
          <p:nvPr>
            <p:ph type="body" idx="1"/>
          </p:nvPr>
        </p:nvSpPr>
        <p:spPr bwMode="auto">
          <a:noFill/>
        </p:spPr>
        <p:txBody>
          <a:bodyPr>
            <a:normAutofit/>
          </a:bodyPr>
          <a:lstStyle/>
          <a:p>
            <a:endParaRPr lang="en-US" dirty="0"/>
          </a:p>
        </p:txBody>
      </p:sp>
    </p:spTree>
    <p:extLst>
      <p:ext uri="{BB962C8B-B14F-4D97-AF65-F5344CB8AC3E}">
        <p14:creationId xmlns:p14="http://schemas.microsoft.com/office/powerpoint/2010/main" val="45637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5781"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5782"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5783"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5785"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5786"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5787"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5788"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t>A special category of prepaid expenses is </a:t>
            </a:r>
            <a:r>
              <a:rPr lang="en-US" b="1" dirty="0"/>
              <a:t>plant assets</a:t>
            </a:r>
            <a:r>
              <a:rPr lang="en-US" dirty="0"/>
              <a:t>, which</a:t>
            </a:r>
            <a:r>
              <a:rPr lang="en-US" baseline="0" dirty="0"/>
              <a:t> are long-term tangible assets used to produce and sell products and services. Plant assets provide benefits for more than one period</a:t>
            </a:r>
            <a:r>
              <a:rPr lang="en-US" dirty="0"/>
              <a:t>. Examples</a:t>
            </a:r>
            <a:r>
              <a:rPr lang="en-US" baseline="0" dirty="0"/>
              <a:t> of plant assets are building, machines, vehicles, and equipment. </a:t>
            </a:r>
          </a:p>
          <a:p>
            <a:pPr eaLnBrk="1" hangingPunct="1"/>
            <a:endParaRPr lang="en-US" baseline="0" dirty="0"/>
          </a:p>
          <a:p>
            <a:pPr eaLnBrk="1" hangingPunct="1"/>
            <a:r>
              <a:rPr lang="en-US" b="1" dirty="0"/>
              <a:t>Depreciation</a:t>
            </a:r>
            <a:r>
              <a:rPr lang="en-US" dirty="0"/>
              <a:t> is the process of allocating the cost of a plant asset over its useful life. At this point in the accounting process, we want to introduce you to a depreciation method known as </a:t>
            </a:r>
            <a:r>
              <a:rPr lang="en-US" i="1" dirty="0"/>
              <a:t>straight-line depreciation</a:t>
            </a:r>
            <a:r>
              <a:rPr lang="en-US" dirty="0"/>
              <a:t>. The amount of annual depreciation is calculated by taking the cost of the plant asset, subtracting the estimated salvage value and dividing that amount by the useful life of the asset. The salvage value is the amount we expect to receive for the asset when we dispose of it at the end of its useful life. In a later chapter, we will discuss other methods of depreciation. For now, let’s look at the adjusting entry to record depreciation expense.</a:t>
            </a:r>
          </a:p>
        </p:txBody>
      </p:sp>
    </p:spTree>
    <p:extLst>
      <p:ext uri="{BB962C8B-B14F-4D97-AF65-F5344CB8AC3E}">
        <p14:creationId xmlns:p14="http://schemas.microsoft.com/office/powerpoint/2010/main" val="2648800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a depreciation adjustment for FastForward. </a:t>
            </a:r>
            <a:r>
              <a:rPr lang="en-US" b="0" dirty="0"/>
              <a:t>The company</a:t>
            </a:r>
            <a:r>
              <a:rPr lang="en-US" sz="1200" b="0" dirty="0"/>
              <a:t> purchased equipment on Dec. 1 for $26,000. It has an estimated useful life of 5 years or 60 months. The equipment is expected to be worth about $8,000 at the end of five years. They purchased the equipment on Dec. 1 but it is now Dec. 31. </a:t>
            </a:r>
            <a:r>
              <a:rPr lang="en-US" sz="1200" b="0" baseline="0" dirty="0"/>
              <a:t>We will depreciate the net cost of $18,000 over its useful life of 5 years (60 months). Let’s see how this is done.</a:t>
            </a:r>
          </a:p>
          <a:p>
            <a:endParaRPr lang="en-US" sz="1200" b="0" baseline="0" dirty="0"/>
          </a:p>
          <a:p>
            <a:r>
              <a:rPr lang="en-US" sz="1200" b="0" baseline="0" dirty="0"/>
              <a:t>Step 1 is the purchase of equipment for $26,000. The equipment’s cost must be depreciated.</a:t>
            </a:r>
            <a:endParaRPr lang="en-US" b="0" dirty="0"/>
          </a:p>
        </p:txBody>
      </p:sp>
    </p:spTree>
    <p:extLst>
      <p:ext uri="{BB962C8B-B14F-4D97-AF65-F5344CB8AC3E}">
        <p14:creationId xmlns:p14="http://schemas.microsoft.com/office/powerpoint/2010/main" val="3960773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a:t>Straight-line depreciation is calculated as shown on this slide. To c</a:t>
            </a:r>
            <a:r>
              <a:rPr lang="en-US" sz="1200" b="0" baseline="0" dirty="0"/>
              <a:t>alculate t</a:t>
            </a:r>
            <a:r>
              <a:rPr lang="en-US" sz="1200" b="0" dirty="0"/>
              <a:t>he</a:t>
            </a:r>
            <a:r>
              <a:rPr lang="en-US" sz="1200" b="0" baseline="0" dirty="0"/>
              <a:t> net cost of the equipment over its useful life, we start with the $26,000 purchase price and subtract the salvage value of $8,000. This leaves a net cost of $18,000 and this is what we will depreciate.</a:t>
            </a:r>
          </a:p>
          <a:p>
            <a:endParaRPr lang="en-US" sz="1200" b="0" baseline="0" dirty="0">
              <a:latin typeface="Arial Narrow" pitchFamily="34" charset="0"/>
            </a:endParaRPr>
          </a:p>
          <a:p>
            <a:endParaRPr lang="en-US" dirty="0"/>
          </a:p>
        </p:txBody>
      </p:sp>
    </p:spTree>
    <p:extLst>
      <p:ext uri="{BB962C8B-B14F-4D97-AF65-F5344CB8AC3E}">
        <p14:creationId xmlns:p14="http://schemas.microsoft.com/office/powerpoint/2010/main" val="996297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0" dirty="0"/>
              <a:t>The 2nd step</a:t>
            </a:r>
            <a:r>
              <a:rPr lang="en-US" sz="1200" b="0" baseline="0" dirty="0"/>
              <a:t> to</a:t>
            </a:r>
            <a:r>
              <a:rPr lang="en-US" sz="1200" b="0" dirty="0"/>
              <a:t> determine depreciation expense for this accounting period (one month) is to use the straight-line</a:t>
            </a:r>
            <a:r>
              <a:rPr lang="en-US" sz="1200" b="0" baseline="0" dirty="0"/>
              <a:t> depreciation formula. Net cost of $18,000 divided by 60 months of useful life equals a monthly cost of $300. </a:t>
            </a:r>
            <a:r>
              <a:rPr lang="en-US" sz="1200" b="0" dirty="0"/>
              <a:t>Now that we know depreciation for the month is $300, let’s figure out the adjusting entry.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dirty="0">
              <a:latin typeface="Times New Roman" pitchFamily="-107" charset="0"/>
            </a:endParaRPr>
          </a:p>
          <a:p>
            <a:endParaRPr lang="en-US" dirty="0"/>
          </a:p>
        </p:txBody>
      </p:sp>
    </p:spTree>
    <p:extLst>
      <p:ext uri="{BB962C8B-B14F-4D97-AF65-F5344CB8AC3E}">
        <p14:creationId xmlns:p14="http://schemas.microsoft.com/office/powerpoint/2010/main" val="4169165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6804"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endParaRPr lang="en-US" sz="1000" i="1" dirty="0">
              <a:latin typeface="Times New Roman" pitchFamily="-107" charset="0"/>
            </a:endParaRPr>
          </a:p>
        </p:txBody>
      </p:sp>
      <p:sp>
        <p:nvSpPr>
          <p:cNvPr id="76805"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6806"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6807"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6809"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6810"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6811"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6812"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baseline="0" dirty="0"/>
              <a:t>Step 3: record an adjustment for depreciation. </a:t>
            </a:r>
            <a:r>
              <a:rPr lang="en-US" dirty="0"/>
              <a:t>We have posted the $300</a:t>
            </a:r>
            <a:r>
              <a:rPr lang="en-US" baseline="0" dirty="0"/>
              <a:t> debit to the Depreciation Expense account and credited a new account called </a:t>
            </a:r>
            <a:r>
              <a:rPr lang="en-US" b="1" baseline="0" dirty="0"/>
              <a:t>Accumulated Depreciation</a:t>
            </a:r>
            <a:r>
              <a:rPr lang="en-US" baseline="0" dirty="0"/>
              <a:t>, for $300.</a:t>
            </a:r>
            <a:r>
              <a:rPr lang="en-US" dirty="0"/>
              <a:t> The</a:t>
            </a:r>
            <a:r>
              <a:rPr lang="en-US" baseline="0" dirty="0"/>
              <a:t> balance in the Equipment account will remain unchanged by this adjustment. The Accumulated Depreciation account is a </a:t>
            </a:r>
            <a:r>
              <a:rPr lang="en-US" b="1" baseline="0" dirty="0"/>
              <a:t>contra account </a:t>
            </a:r>
            <a:r>
              <a:rPr lang="en-US" baseline="0" dirty="0"/>
              <a:t>and will appear linked to the Equipment account on the Balance sheet. The D</a:t>
            </a:r>
            <a:r>
              <a:rPr lang="en-US" dirty="0"/>
              <a:t>epreciation Expense account will appear on our income statement for the year ended December 31, 2021. </a:t>
            </a:r>
          </a:p>
        </p:txBody>
      </p:sp>
    </p:spTree>
    <p:extLst>
      <p:ext uri="{BB962C8B-B14F-4D97-AF65-F5344CB8AC3E}">
        <p14:creationId xmlns:p14="http://schemas.microsoft.com/office/powerpoint/2010/main" val="2310392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7829"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7830"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7831"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7833"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7834"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7835"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7836"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t>On December 31, 2021, we will debit, or increase, </a:t>
            </a:r>
            <a:r>
              <a:rPr lang="en-US" b="1" dirty="0"/>
              <a:t>Depreciation Expense </a:t>
            </a:r>
            <a:r>
              <a:rPr lang="en-US" dirty="0"/>
              <a:t>for $300 and credit a new account called </a:t>
            </a:r>
            <a:r>
              <a:rPr lang="en-US" b="1" dirty="0"/>
              <a:t>Accumulated Depreciation – Equipment.</a:t>
            </a:r>
          </a:p>
          <a:p>
            <a:pPr eaLnBrk="1" hangingPunct="1"/>
            <a:endParaRPr lang="en-US" dirty="0"/>
          </a:p>
          <a:p>
            <a:pPr eaLnBrk="1" hangingPunct="1"/>
            <a:r>
              <a:rPr lang="en-US" dirty="0"/>
              <a:t>Accumulated depreciation is a </a:t>
            </a:r>
            <a:r>
              <a:rPr lang="en-US" b="0" dirty="0"/>
              <a:t>contra asset </a:t>
            </a:r>
            <a:r>
              <a:rPr lang="en-US" dirty="0"/>
              <a:t>account. This is the first time we have seen a </a:t>
            </a:r>
            <a:r>
              <a:rPr lang="en-US" b="1" dirty="0"/>
              <a:t>contra account</a:t>
            </a:r>
            <a:r>
              <a:rPr lang="en-US" dirty="0"/>
              <a:t>, but it will not be the last. A contra account is an account linked with another account, it has an opposite normal balance, and it is reported as a subtraction from that other account’s balance. In our case, accumulated depreciation will reduce the asset account, equipment. Because this is a new type of account, let’s look at the treatment of the contra and related asset account on</a:t>
            </a:r>
            <a:r>
              <a:rPr lang="en-US" baseline="0" dirty="0"/>
              <a:t> the balance sheet</a:t>
            </a:r>
            <a:r>
              <a:rPr lang="en-US" dirty="0"/>
              <a:t>.</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321745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8853"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8854"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8855"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p>
        </p:txBody>
      </p:sp>
      <p:sp>
        <p:nvSpPr>
          <p:cNvPr id="78857"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p>
        </p:txBody>
      </p:sp>
      <p:sp>
        <p:nvSpPr>
          <p:cNvPr id="78858"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p>
        </p:txBody>
      </p:sp>
      <p:sp>
        <p:nvSpPr>
          <p:cNvPr id="78859"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8860"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t>The contra account, Accumulated Depreciation, will be shown as a reduction in the cost of the asset, equipment.</a:t>
            </a:r>
          </a:p>
          <a:p>
            <a:pPr eaLnBrk="1" hangingPunct="1"/>
            <a:r>
              <a:rPr lang="en-US" dirty="0"/>
              <a:t> </a:t>
            </a:r>
          </a:p>
          <a:p>
            <a:pPr eaLnBrk="1" hangingPunct="1"/>
            <a:r>
              <a:rPr lang="en-US" dirty="0"/>
              <a:t>Cost of a plant asset less accumulated depreciation is known as </a:t>
            </a:r>
            <a:r>
              <a:rPr lang="en-US" b="1" i="0" dirty="0"/>
              <a:t>book value</a:t>
            </a:r>
            <a:r>
              <a:rPr lang="en-US" dirty="0"/>
              <a:t>. So the asset, Equipment, will be shown on the balance sheet at its net amount, or book value. In the partial</a:t>
            </a:r>
            <a:r>
              <a:rPr lang="en-US" baseline="0" dirty="0"/>
              <a:t> balance sheet shown as of 2/28/22, three months of depreciation have been taken on the equipment for a total of 3 </a:t>
            </a:r>
            <a:r>
              <a:rPr lang="en-US" b="0" i="0" dirty="0">
                <a:ea typeface="ＭＳ ゴシック"/>
                <a:cs typeface="ＭＳ ゴシック"/>
              </a:rPr>
              <a:t>×</a:t>
            </a:r>
            <a:r>
              <a:rPr lang="en-US" baseline="0" dirty="0"/>
              <a:t> $300 or $900. The Equipment account is being reported at $25,100 which is the cost that has not yet been depreciated. </a:t>
            </a:r>
            <a:r>
              <a:rPr lang="en-US" dirty="0"/>
              <a:t>Because the contra account appears on the balance sheet it will not be closed at the end of the period. It will be carried forward to 2023 and used to accumulate the depreciation related to the equipment.</a:t>
            </a:r>
          </a:p>
          <a:p>
            <a:pPr eaLnBrk="1" hangingPunct="1"/>
            <a:endParaRPr lang="en-US" dirty="0">
              <a:latin typeface="Times New Roman" pitchFamily="-107" charset="0"/>
            </a:endParaRPr>
          </a:p>
          <a:p>
            <a:pPr eaLnBrk="1" hangingPunct="1"/>
            <a:endParaRPr lang="en-US" dirty="0">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1640288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3397790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077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077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Unearned revenues refers to cash received in advance of providing products and services. </a:t>
            </a:r>
            <a:r>
              <a:rPr lang="en-US" altLang="en-US" b="1" dirty="0"/>
              <a:t>Unearned revenues</a:t>
            </a:r>
            <a:r>
              <a:rPr lang="en-US" altLang="en-US" dirty="0"/>
              <a:t>, also called </a:t>
            </a:r>
            <a:r>
              <a:rPr lang="en-US" altLang="en-US" i="1" dirty="0"/>
              <a:t>deferred revenues, </a:t>
            </a:r>
            <a:r>
              <a:rPr lang="en-US" altLang="en-US" dirty="0"/>
              <a:t>are liabilities.</a:t>
            </a:r>
          </a:p>
          <a:p>
            <a:endParaRPr lang="en-US" altLang="en-US" dirty="0"/>
          </a:p>
          <a:p>
            <a:r>
              <a:rPr lang="en-US" altLang="en-US" dirty="0"/>
              <a:t>When accounting for deferred revenues, we have a transaction where cash is received in advance of providing a product or service. In other words, we have received the cash, but have done nothing to earn it. In our example, we will examine accounting for the receipt of cash prior to our company rendering any services.</a:t>
            </a:r>
          </a:p>
          <a:p>
            <a:endParaRPr lang="en-US" altLang="en-US" dirty="0"/>
          </a:p>
          <a:p>
            <a:r>
              <a:rPr lang="en-US" altLang="en-US" dirty="0"/>
              <a:t>When we render consulting services, we will prepare an adjustment for deferred revenues (a liability). We always debit, or reduce, a liability account and credit, or increase, a revenue account. </a:t>
            </a:r>
          </a:p>
          <a:p>
            <a:endParaRPr lang="en-US" altLang="en-US" dirty="0"/>
          </a:p>
          <a:p>
            <a:endParaRPr lang="en-US" altLang="en-US" dirty="0"/>
          </a:p>
        </p:txBody>
      </p:sp>
    </p:spTree>
    <p:extLst>
      <p:ext uri="{BB962C8B-B14F-4D97-AF65-F5344CB8AC3E}">
        <p14:creationId xmlns:p14="http://schemas.microsoft.com/office/powerpoint/2010/main" val="3412737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t>FastForward’s client paid a 60-day fee in advance covering the period from 12/27 – 2/24 and recorded a debit to cash and a credit to unearned consulting revenue, a liability account.</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1: Current balance equals $3,000.</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2: FastForward earns payment as time passes. At 12/31, 5 days’ service is earned or 5/60 </a:t>
            </a:r>
            <a:r>
              <a:rPr lang="en-US" sz="1200" dirty="0">
                <a:ea typeface="ＭＳ ゴシック"/>
                <a:cs typeface="Calibri"/>
              </a:rPr>
              <a:t>×</a:t>
            </a:r>
            <a:r>
              <a:rPr lang="en-US" sz="1200" dirty="0"/>
              <a:t> $3,000 = $250.</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3: Adjusting entry reduces liability, Unearned Consulting Revenue, by $250 or 5 days’ worth of revenue. Also, Consulting Revenue of $250 is earned.</a:t>
            </a:r>
          </a:p>
        </p:txBody>
      </p:sp>
    </p:spTree>
    <p:extLst>
      <p:ext uri="{BB962C8B-B14F-4D97-AF65-F5344CB8AC3E}">
        <p14:creationId xmlns:p14="http://schemas.microsoft.com/office/powerpoint/2010/main" val="14623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3880478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Unearned Consulting Revenue account will show the correct balance of $2,750 on the Balance sheet and the Consulting Revenue account will report the correct amount of earned revenue of $6,050, on the Income Statement.</a:t>
            </a:r>
            <a:endParaRPr lang="en-US" dirty="0"/>
          </a:p>
        </p:txBody>
      </p:sp>
    </p:spTree>
    <p:extLst>
      <p:ext uri="{BB962C8B-B14F-4D97-AF65-F5344CB8AC3E}">
        <p14:creationId xmlns:p14="http://schemas.microsoft.com/office/powerpoint/2010/main" val="1458722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6" name="Rectangle 3"/>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endParaRPr lang="en-US" sz="1000" i="1" dirty="0">
              <a:solidFill>
                <a:prstClr val="black"/>
              </a:solidFill>
              <a:latin typeface="Times New Roman" pitchFamily="-107" charset="0"/>
            </a:endParaRP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0" name="Rectangle 7"/>
          <p:cNvSpPr>
            <a:spLocks noChangeArrowheads="1"/>
          </p:cNvSpPr>
          <p:nvPr/>
        </p:nvSpPr>
        <p:spPr bwMode="auto">
          <a:xfrm>
            <a:off x="4009702" y="8894921"/>
            <a:ext cx="3067374" cy="468154"/>
          </a:xfrm>
          <a:prstGeom prst="rect">
            <a:avLst/>
          </a:prstGeom>
          <a:noFill/>
          <a:ln w="12700">
            <a:noFill/>
            <a:miter lim="800000"/>
            <a:headEnd/>
            <a:tailEnd/>
          </a:ln>
        </p:spPr>
        <p:txBody>
          <a:bodyPr lIns="19532" tIns="0" rIns="19532" bIns="0" anchor="b"/>
          <a:lstStyle/>
          <a:p>
            <a:pPr algn="r" defTabSz="938213"/>
            <a:endParaRPr lang="en-US" sz="1000" i="1" dirty="0">
              <a:solidFill>
                <a:prstClr val="black"/>
              </a:solidFill>
              <a:latin typeface="Times New Roman" pitchFamily="-107" charset="0"/>
            </a:endParaRP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dirty="0"/>
              <a:t>The journal</a:t>
            </a:r>
            <a:r>
              <a:rPr lang="en-US" baseline="0" dirty="0"/>
              <a:t> entry to transfer the $250 earned into the revenue account includes a debit to the liability account, Unearned Consulting Revenue and a credit to the revenue account, Consulting Revenue.</a:t>
            </a:r>
          </a:p>
          <a:p>
            <a:pPr eaLnBrk="1" hangingPunct="1"/>
            <a:endParaRPr lang="en-US" baseline="0" dirty="0">
              <a:latin typeface="Times New Roman" pitchFamily="-107" charset="0"/>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29139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2250604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67"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68"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69"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70"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71"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487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4873"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b="1" dirty="0"/>
              <a:t>Accrued expenses</a:t>
            </a:r>
            <a:r>
              <a:rPr lang="en-US" altLang="en-US" dirty="0"/>
              <a:t>, or accrued liabilities, are costs incurred in the current period that are both </a:t>
            </a:r>
            <a:r>
              <a:rPr lang="en-US" altLang="en-US" b="0" i="1" dirty="0"/>
              <a:t>unpaid</a:t>
            </a:r>
            <a:r>
              <a:rPr lang="en-US" altLang="en-US" dirty="0"/>
              <a:t> and </a:t>
            </a:r>
            <a:r>
              <a:rPr lang="en-US" altLang="en-US" b="0" i="1" dirty="0"/>
              <a:t>unrecorded</a:t>
            </a:r>
            <a:r>
              <a:rPr lang="en-US" altLang="en-US" dirty="0"/>
              <a:t>. When you use your credit card, often you do not record the transaction until you pay your monthly invoice; even though you have incurred the cost. Accrued expenses are reported on the income statement of the period when incurred. Examples of accrued expenses are salaries, rent, taxes, and interest.  </a:t>
            </a:r>
          </a:p>
          <a:p>
            <a:endParaRPr lang="en-US" altLang="en-US" dirty="0"/>
          </a:p>
          <a:p>
            <a:r>
              <a:rPr lang="en-US" altLang="en-US" dirty="0"/>
              <a:t>For all accrued expense adjusting entries, we debit, or increase an expense account, and credit, or increase, a liability account. </a:t>
            </a:r>
          </a:p>
          <a:p>
            <a:endParaRPr lang="en-US" altLang="en-US" dirty="0"/>
          </a:p>
        </p:txBody>
      </p:sp>
    </p:spTree>
    <p:extLst>
      <p:ext uri="{BB962C8B-B14F-4D97-AF65-F5344CB8AC3E}">
        <p14:creationId xmlns:p14="http://schemas.microsoft.com/office/powerpoint/2010/main" val="3175517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1: FastForward pays its employee $70 per day, or $350 for a five-day work. Salaries are paid every two weeks on a Friday.</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2: 12/31 is a Wednesday, so three day’s salaries are owed at year end which equals $70 </a:t>
            </a:r>
            <a:r>
              <a:rPr lang="en-US" sz="1200" dirty="0">
                <a:ea typeface="ＭＳ ゴシック"/>
                <a:cs typeface="Calibri"/>
              </a:rPr>
              <a:t>×</a:t>
            </a:r>
            <a:r>
              <a:rPr lang="en-US" sz="1200" dirty="0"/>
              <a:t> 3 = $210.</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3: Adjusting entry increases a liability, Salaries Payable, and increases the Salaries Expense account for $210.</a:t>
            </a:r>
          </a:p>
        </p:txBody>
      </p:sp>
    </p:spTree>
    <p:extLst>
      <p:ext uri="{BB962C8B-B14F-4D97-AF65-F5344CB8AC3E}">
        <p14:creationId xmlns:p14="http://schemas.microsoft.com/office/powerpoint/2010/main" val="19723481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During the month of December, salaries of $700 each were paid on 12/12 and 12/26, for a total of $1,400.  Afte</a:t>
            </a:r>
            <a:r>
              <a:rPr lang="en-US" baseline="0" dirty="0"/>
              <a:t>r the adjustment, the Salaries Payable account will show the correct balance of $210 of salaries owed on the Balance sheet and the Salaries Expense account will report the correct amount of salaries expense on the Income Statement.</a:t>
            </a:r>
            <a:endParaRPr lang="en-US" dirty="0"/>
          </a:p>
        </p:txBody>
      </p:sp>
    </p:spTree>
    <p:extLst>
      <p:ext uri="{BB962C8B-B14F-4D97-AF65-F5344CB8AC3E}">
        <p14:creationId xmlns:p14="http://schemas.microsoft.com/office/powerpoint/2010/main" val="2744261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a:solidFill>
                  <a:schemeClr val="tx1"/>
                </a:solidFill>
                <a:effectLst/>
                <a:latin typeface="+mn-lt"/>
                <a:ea typeface="MS PGothic" pitchFamily="34" charset="-128"/>
                <a:cs typeface="ＭＳ Ｐゴシック" pitchFamily="-107" charset="-128"/>
              </a:rPr>
              <a:t>FastForward recorded accrued salaries of $210. On January 9, the first payday of the next period, the following entry settles the accrued liability (salaries payable) and records sa</a:t>
            </a:r>
            <a:r>
              <a:rPr lang="en-US" dirty="0"/>
              <a:t>laries </a:t>
            </a:r>
            <a:r>
              <a:rPr lang="en-US" sz="1200" b="0" i="0" kern="1200" dirty="0">
                <a:solidFill>
                  <a:schemeClr val="tx1"/>
                </a:solidFill>
                <a:effectLst/>
                <a:latin typeface="+mn-lt"/>
                <a:ea typeface="MS PGothic" pitchFamily="34" charset="-128"/>
                <a:cs typeface="ＭＳ Ｐゴシック" pitchFamily="-107" charset="-128"/>
              </a:rPr>
              <a:t>expense for seven days of work in January.</a:t>
            </a:r>
          </a:p>
          <a:p>
            <a:pPr eaLnBrk="1" hangingPunct="1"/>
            <a:endParaRPr lang="en-US" sz="1200" b="0" i="0" kern="1200" dirty="0">
              <a:solidFill>
                <a:schemeClr val="tx1"/>
              </a:solidFill>
              <a:effectLst/>
              <a:latin typeface="+mn-lt"/>
              <a:ea typeface="MS PGothic" pitchFamily="34" charset="-128"/>
            </a:endParaRPr>
          </a:p>
          <a:p>
            <a:pPr eaLnBrk="1" hangingPunct="1"/>
            <a:r>
              <a:rPr lang="en-US" sz="1200" b="0" i="0" kern="1200" dirty="0">
                <a:solidFill>
                  <a:schemeClr val="tx1"/>
                </a:solidFill>
                <a:effectLst/>
                <a:latin typeface="+mn-lt"/>
                <a:ea typeface="MS PGothic" pitchFamily="34" charset="-128"/>
                <a:cs typeface="ＭＳ Ｐゴシック" pitchFamily="-107" charset="-128"/>
              </a:rPr>
              <a:t>The $210 debit reflects the payment of the liability for the three days’ s</a:t>
            </a:r>
            <a:r>
              <a:rPr lang="en-US" dirty="0"/>
              <a:t>alar</a:t>
            </a:r>
            <a:r>
              <a:rPr lang="en-US" sz="1200" b="0" i="0" kern="1200" dirty="0">
                <a:solidFill>
                  <a:schemeClr val="tx1"/>
                </a:solidFill>
                <a:effectLst/>
                <a:latin typeface="+mn-lt"/>
                <a:ea typeface="MS PGothic" pitchFamily="34" charset="-128"/>
                <a:cs typeface="ＭＳ Ｐゴシック" pitchFamily="-107" charset="-128"/>
              </a:rPr>
              <a:t>y accrued on December 31. The $490 debit records the salary for January’s first seven working days (including the New Year’s Day holiday) as an expense of the new accounting period. The $700 credit records the total amount of cash paid to the employee.</a:t>
            </a:r>
          </a:p>
          <a:p>
            <a:pPr eaLnBrk="1" hangingPunct="1"/>
            <a:endParaRPr lang="en-US" sz="1200" b="0" i="0" kern="1200" dirty="0">
              <a:solidFill>
                <a:schemeClr val="tx1"/>
              </a:solidFill>
              <a:effectLst/>
              <a:latin typeface="+mn-lt"/>
              <a:ea typeface="MS PGothic" pitchFamily="34" charset="-128"/>
              <a:cs typeface="ＭＳ Ｐゴシック" pitchFamily="-107" charset="-128"/>
            </a:endParaRPr>
          </a:p>
          <a:p>
            <a:pPr eaLnBrk="1" hangingPunct="1"/>
            <a:endParaRPr lang="en-US" dirty="0">
              <a:latin typeface="Times New Roman" pitchFamily="-107" charset="0"/>
            </a:endParaRPr>
          </a:p>
        </p:txBody>
      </p:sp>
    </p:spTree>
    <p:extLst>
      <p:ext uri="{BB962C8B-B14F-4D97-AF65-F5344CB8AC3E}">
        <p14:creationId xmlns:p14="http://schemas.microsoft.com/office/powerpoint/2010/main" val="2743178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27129391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689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689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The adjusting entry to </a:t>
            </a:r>
            <a:r>
              <a:rPr lang="en-US" altLang="en-US" b="1" dirty="0"/>
              <a:t>accrue</a:t>
            </a:r>
            <a:r>
              <a:rPr lang="en-US" altLang="en-US" dirty="0"/>
              <a:t> </a:t>
            </a:r>
            <a:r>
              <a:rPr lang="en-US" altLang="en-US" b="1" dirty="0"/>
              <a:t>revenues</a:t>
            </a:r>
            <a:r>
              <a:rPr lang="en-US" altLang="en-US" dirty="0"/>
              <a:t> is needed because many firms have delivered a product or provided a service but have not recorded the revenue in the current period. In our example, a company completes a consulting engagement. The company has earned the revenue, but has not recorded it at year-end. The company has earned interest that will not be paid until the next period as well.</a:t>
            </a:r>
          </a:p>
          <a:p>
            <a:endParaRPr lang="en-US" altLang="en-US" dirty="0"/>
          </a:p>
          <a:p>
            <a:r>
              <a:rPr lang="en-US" altLang="en-US" b="1" dirty="0"/>
              <a:t>Accrued revenues </a:t>
            </a:r>
            <a:r>
              <a:rPr lang="en-US" altLang="en-US" dirty="0"/>
              <a:t>are revenues earned in a period that are both unrecorded and not yet received in cash (or other assets).</a:t>
            </a:r>
          </a:p>
          <a:p>
            <a:endParaRPr lang="en-US" altLang="en-US" dirty="0"/>
          </a:p>
          <a:p>
            <a:r>
              <a:rPr lang="en-US" altLang="en-US" dirty="0"/>
              <a:t>The adjusting entries to record accrued revenue will always debit, or increase, an asset account and credit, or increase, a revenue account. </a:t>
            </a:r>
          </a:p>
          <a:p>
            <a:endParaRPr lang="en-US" altLang="en-US" dirty="0"/>
          </a:p>
        </p:txBody>
      </p:sp>
    </p:spTree>
    <p:extLst>
      <p:ext uri="{BB962C8B-B14F-4D97-AF65-F5344CB8AC3E}">
        <p14:creationId xmlns:p14="http://schemas.microsoft.com/office/powerpoint/2010/main" val="2909110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1: On 12/12, FastForward’s customer agreed to pay $2,700 on 1/10 of the next year for future services over the next 30 days.</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2: On 12/31, 20 days worth of services have been provided and earned which totals $1,800 ($2,700 </a:t>
            </a:r>
            <a:r>
              <a:rPr lang="en-US" sz="1200" dirty="0">
                <a:ea typeface="ＭＳ ゴシック"/>
                <a:cs typeface="Calibri"/>
              </a:rPr>
              <a:t>× </a:t>
            </a:r>
            <a:r>
              <a:rPr lang="en-US" sz="1200" dirty="0"/>
              <a:t>20/30 days).</a:t>
            </a:r>
          </a:p>
          <a:p>
            <a:pPr marL="447675" indent="-447675" eaLnBrk="1" hangingPunct="1">
              <a:lnSpc>
                <a:spcPct val="90000"/>
              </a:lnSpc>
              <a:spcBef>
                <a:spcPct val="20000"/>
              </a:spcBef>
              <a:buClr>
                <a:schemeClr val="accent1"/>
              </a:buClr>
              <a:buSzPct val="70000"/>
              <a:buFont typeface="Wingdings" pitchFamily="2" charset="2"/>
              <a:buNone/>
              <a:defRPr/>
            </a:pPr>
            <a:endParaRPr lang="en-US" sz="1200" dirty="0"/>
          </a:p>
          <a:p>
            <a:pPr marL="447675" indent="-447675" eaLnBrk="1" hangingPunct="1">
              <a:lnSpc>
                <a:spcPct val="90000"/>
              </a:lnSpc>
              <a:spcBef>
                <a:spcPct val="20000"/>
              </a:spcBef>
              <a:buClr>
                <a:schemeClr val="accent1"/>
              </a:buClr>
              <a:buSzPct val="70000"/>
              <a:buFont typeface="Wingdings" pitchFamily="2" charset="2"/>
              <a:buNone/>
              <a:defRPr/>
            </a:pPr>
            <a:r>
              <a:rPr lang="en-US" sz="1200" dirty="0"/>
              <a:t>Step 3: Adjusting entry increases an asset, Accounts Receivable, and increases the Consulting Revenue account for $1,800.</a:t>
            </a:r>
          </a:p>
        </p:txBody>
      </p:sp>
    </p:spTree>
    <p:extLst>
      <p:ext uri="{BB962C8B-B14F-4D97-AF65-F5344CB8AC3E}">
        <p14:creationId xmlns:p14="http://schemas.microsoft.com/office/powerpoint/2010/main" val="312591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336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3369"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To provide timely information, accounting systems prepare reports at regular intervals. The </a:t>
            </a:r>
            <a:r>
              <a:rPr lang="en-US" altLang="en-US" b="1" dirty="0"/>
              <a:t>time period assumption </a:t>
            </a:r>
            <a:r>
              <a:rPr lang="en-US" altLang="en-US" dirty="0"/>
              <a:t>presumes that an organization’s activities can be divided into specific time periods such as a month, a three-month quarter, a six-month interval, or a year. Most organizations use a year as their primary accounting period. Many organizations also prepare </a:t>
            </a:r>
            <a:r>
              <a:rPr lang="en-US" altLang="en-US" b="1" dirty="0"/>
              <a:t>interim financial statements </a:t>
            </a:r>
            <a:r>
              <a:rPr lang="en-US" altLang="en-US" dirty="0"/>
              <a:t>covering one, three, or six months of activity. Reports covering a one-year period are known as </a:t>
            </a:r>
            <a:r>
              <a:rPr lang="en-US" altLang="en-US" b="1" dirty="0"/>
              <a:t>annual financial statements</a:t>
            </a:r>
            <a:r>
              <a:rPr lang="en-US" altLang="en-US" dirty="0"/>
              <a:t>.</a:t>
            </a:r>
          </a:p>
          <a:p>
            <a:endParaRPr lang="en-US" altLang="en-US" dirty="0"/>
          </a:p>
          <a:p>
            <a:r>
              <a:rPr lang="en-US" altLang="en-US" dirty="0"/>
              <a:t>An organization can use a </a:t>
            </a:r>
            <a:r>
              <a:rPr lang="en-US" altLang="en-US" b="1" dirty="0"/>
              <a:t>fiscal year </a:t>
            </a:r>
            <a:r>
              <a:rPr lang="en-US" altLang="en-US" dirty="0"/>
              <a:t>which consists of any 12 consecutive months, or 52 weeks.  A </a:t>
            </a:r>
            <a:r>
              <a:rPr lang="en-US" altLang="en-US" b="1" dirty="0"/>
              <a:t>natural business year </a:t>
            </a:r>
            <a:r>
              <a:rPr lang="en-US" altLang="en-US" dirty="0"/>
              <a:t>end is when sales for a company are at their lowest level for the year.</a:t>
            </a:r>
          </a:p>
          <a:p>
            <a:endParaRPr lang="en-US" altLang="en-US" dirty="0"/>
          </a:p>
        </p:txBody>
      </p:sp>
    </p:spTree>
    <p:extLst>
      <p:ext uri="{BB962C8B-B14F-4D97-AF65-F5344CB8AC3E}">
        <p14:creationId xmlns:p14="http://schemas.microsoft.com/office/powerpoint/2010/main" val="730869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a:t>
            </a:r>
            <a:r>
              <a:rPr lang="en-US" baseline="0" dirty="0"/>
              <a:t>r the adjustment, the Accounts Receivable account will show the correct balance of $1,800 on the Balance Sheet and the Consulting Revenue account will report the correct amount of revenue earned on the Income Statement.</a:t>
            </a:r>
            <a:endParaRPr lang="en-US" dirty="0"/>
          </a:p>
        </p:txBody>
      </p:sp>
    </p:spTree>
    <p:extLst>
      <p:ext uri="{BB962C8B-B14F-4D97-AF65-F5344CB8AC3E}">
        <p14:creationId xmlns:p14="http://schemas.microsoft.com/office/powerpoint/2010/main" val="10103550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7" name="Rectangle 4"/>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8" name="Rectangle 5"/>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59" name="Rectangle 6"/>
          <p:cNvSpPr>
            <a:spLocks noChangeArrowheads="1"/>
          </p:cNvSpPr>
          <p:nvPr/>
        </p:nvSpPr>
        <p:spPr bwMode="auto">
          <a:xfrm>
            <a:off x="4009702"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1" name="Rectangle 8"/>
          <p:cNvSpPr>
            <a:spLocks noChangeArrowheads="1"/>
          </p:cNvSpPr>
          <p:nvPr/>
        </p:nvSpPr>
        <p:spPr bwMode="auto">
          <a:xfrm>
            <a:off x="0" y="8894921"/>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2" name="Rectangle 9"/>
          <p:cNvSpPr>
            <a:spLocks noChangeArrowheads="1"/>
          </p:cNvSpPr>
          <p:nvPr/>
        </p:nvSpPr>
        <p:spPr bwMode="auto">
          <a:xfrm>
            <a:off x="0" y="0"/>
            <a:ext cx="3067374" cy="468154"/>
          </a:xfrm>
          <a:prstGeom prst="rect">
            <a:avLst/>
          </a:prstGeom>
          <a:noFill/>
          <a:ln w="12700">
            <a:noFill/>
            <a:miter lim="800000"/>
            <a:headEnd/>
            <a:tailEnd/>
          </a:ln>
        </p:spPr>
        <p:txBody>
          <a:bodyPr wrap="none" anchor="ctr"/>
          <a:lstStyle/>
          <a:p>
            <a:endParaRPr lang="en-US" dirty="0">
              <a:solidFill>
                <a:prstClr val="black"/>
              </a:solidFill>
            </a:endParaRPr>
          </a:p>
        </p:txBody>
      </p:sp>
      <p:sp>
        <p:nvSpPr>
          <p:cNvPr id="74763" name="Rectangle 10"/>
          <p:cNvSpPr>
            <a:spLocks noGrp="1" noRot="1" noChangeAspect="1" noChangeArrowheads="1" noTextEdit="1"/>
          </p:cNvSpPr>
          <p:nvPr>
            <p:ph type="sldImg"/>
          </p:nvPr>
        </p:nvSpPr>
        <p:spPr>
          <a:xfrm>
            <a:off x="1206500" y="708025"/>
            <a:ext cx="4664075" cy="3498850"/>
          </a:xfrm>
          <a:ln w="12700" cap="flat">
            <a:solidFill>
              <a:schemeClr val="tx1"/>
            </a:solidFill>
          </a:ln>
        </p:spPr>
      </p:sp>
      <p:sp>
        <p:nvSpPr>
          <p:cNvPr id="74764" name="Rectangle 11"/>
          <p:cNvSpPr>
            <a:spLocks noGrp="1" noChangeArrowheads="1"/>
          </p:cNvSpPr>
          <p:nvPr>
            <p:ph type="body" idx="1"/>
          </p:nvPr>
        </p:nvSpPr>
        <p:spPr>
          <a:xfrm>
            <a:off x="943932" y="4447461"/>
            <a:ext cx="5189214" cy="4213384"/>
          </a:xfrm>
          <a:noFill/>
          <a:ln/>
        </p:spPr>
        <p:txBody>
          <a:bodyPr lIns="92777" tIns="45575" rIns="92777" bIns="45575"/>
          <a:lstStyle/>
          <a:p>
            <a:pPr eaLnBrk="1" hangingPunct="1"/>
            <a:r>
              <a:rPr lang="en-US" sz="1200" b="0" i="0" kern="1200" dirty="0">
                <a:solidFill>
                  <a:schemeClr val="tx1"/>
                </a:solidFill>
                <a:effectLst/>
                <a:latin typeface="+mn-lt"/>
                <a:ea typeface="MS PGothic" pitchFamily="34" charset="-128"/>
                <a:cs typeface="ＭＳ Ｐゴシック" pitchFamily="-107" charset="-128"/>
              </a:rPr>
              <a:t>FastForward made an adjusting entry for $1,800 to record 20 days’ accrued revenue earned from its consulting contract. When FastForward receives $2,700 cash on January 10 for the entire contract amount, it makes the following entry to remove the accrued asset (accounts receivable) and recognize the revenue earned in January. The $2,700 debit reflects the cash received. The $1,800 credit reflects the removal of </a:t>
            </a:r>
            <a:r>
              <a:rPr lang="en-US" dirty="0"/>
              <a:t>the</a:t>
            </a:r>
            <a:r>
              <a:rPr lang="en-US" sz="1200" b="0" i="0" kern="1200" dirty="0">
                <a:solidFill>
                  <a:schemeClr val="tx1"/>
                </a:solidFill>
                <a:effectLst/>
                <a:latin typeface="+mn-lt"/>
                <a:ea typeface="MS PGothic" pitchFamily="34" charset="-128"/>
                <a:cs typeface="ＭＳ Ｐゴシック" pitchFamily="-107" charset="-128"/>
              </a:rPr>
              <a:t> receivable, and the $900 credit records the revenue earned in J</a:t>
            </a:r>
            <a:r>
              <a:rPr lang="en-US" dirty="0"/>
              <a:t>anua</a:t>
            </a:r>
            <a:r>
              <a:rPr lang="en-US" sz="1200" b="0" i="0" kern="1200" dirty="0">
                <a:solidFill>
                  <a:schemeClr val="tx1"/>
                </a:solidFill>
                <a:effectLst/>
                <a:latin typeface="+mn-lt"/>
                <a:ea typeface="MS PGothic" pitchFamily="34" charset="-128"/>
                <a:cs typeface="ＭＳ Ｐゴシック" pitchFamily="-107" charset="-128"/>
              </a:rPr>
              <a:t>ry.</a:t>
            </a:r>
          </a:p>
          <a:p>
            <a:pPr eaLnBrk="1" hangingPunct="1"/>
            <a:endParaRPr lang="en-US" dirty="0">
              <a:latin typeface="Times New Roman" pitchFamily="-107" charset="0"/>
            </a:endParaRPr>
          </a:p>
        </p:txBody>
      </p:sp>
    </p:spTree>
    <p:extLst>
      <p:ext uri="{BB962C8B-B14F-4D97-AF65-F5344CB8AC3E}">
        <p14:creationId xmlns:p14="http://schemas.microsoft.com/office/powerpoint/2010/main" val="1718631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7408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7408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74085" name="Rectangle 6"/>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This summary will prove very useful. Here is how we read the table. Before we adjust a prepaid expense, the assets of the company are overstated and the expenses are understated in the current period. The proper adjusting entry is to debit, or increase, an expense account and credit, or decrease, an asset account. </a:t>
            </a:r>
            <a:r>
              <a:rPr lang="en-US" dirty="0"/>
              <a:t>Remember that each adjusting entry affects one or more income statement (revenue or expense) accounts and one or more balance sheet (asset or liability) accounts, but never the Cash account.</a:t>
            </a:r>
            <a:endParaRPr lang="en-US" altLang="en-US" dirty="0"/>
          </a:p>
          <a:p>
            <a:endParaRPr lang="en-US" altLang="en-US" dirty="0"/>
          </a:p>
          <a:p>
            <a:r>
              <a:rPr lang="en-US" altLang="en-US" dirty="0"/>
              <a:t>Take a few minutes to go over the remaining three types of adjusting entries before going to the next slide where we will use a spreadsheet to prepare the adjusting entries and financial statements.</a:t>
            </a:r>
          </a:p>
          <a:p>
            <a:endParaRPr lang="en-US" altLang="en-US" dirty="0"/>
          </a:p>
        </p:txBody>
      </p:sp>
      <p:sp>
        <p:nvSpPr>
          <p:cNvPr id="174086"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Tree>
    <p:extLst>
      <p:ext uri="{BB962C8B-B14F-4D97-AF65-F5344CB8AC3E}">
        <p14:creationId xmlns:p14="http://schemas.microsoft.com/office/powerpoint/2010/main" val="2954205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1601130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a:lstStyle/>
          <a:p>
            <a:r>
              <a:rPr lang="en-US" altLang="en-US" dirty="0"/>
              <a:t>An </a:t>
            </a:r>
            <a:r>
              <a:rPr lang="en-US" altLang="en-US" b="1" dirty="0"/>
              <a:t>Unadjusted Trial Balance </a:t>
            </a:r>
            <a:r>
              <a:rPr lang="en-US" altLang="en-US" dirty="0"/>
              <a:t>is a list of accounts and balances prepared </a:t>
            </a:r>
            <a:r>
              <a:rPr lang="en-US" altLang="en-US" i="1" dirty="0"/>
              <a:t>before </a:t>
            </a:r>
            <a:r>
              <a:rPr lang="en-US" altLang="en-US" dirty="0"/>
              <a:t>adjustments are recorded. An </a:t>
            </a:r>
            <a:r>
              <a:rPr lang="en-US" altLang="en-US" b="1" dirty="0"/>
              <a:t>Adjusted Trial Balance </a:t>
            </a:r>
            <a:r>
              <a:rPr lang="en-US" altLang="en-US" dirty="0"/>
              <a:t>is a list of accounts and balances prepared </a:t>
            </a:r>
            <a:r>
              <a:rPr lang="en-US" altLang="en-US" i="1" dirty="0"/>
              <a:t>after </a:t>
            </a:r>
            <a:r>
              <a:rPr lang="en-US" altLang="en-US" dirty="0"/>
              <a:t>adjusting entries have been recorded and posted to the ledger. Here we show both the unadjusted and the adjusted trial balances for FastForward at December 31, 2021. The order of accounts in the trial balance is usually set up to match the order in the chart of accounts. Several new accounts arise from the adjusting entries.</a:t>
            </a:r>
          </a:p>
          <a:p>
            <a:endParaRPr lang="en-US" altLang="en-US" dirty="0"/>
          </a:p>
          <a:p>
            <a:r>
              <a:rPr lang="en-US" altLang="en-US" dirty="0"/>
              <a:t>Each adjustment (see middle columns) is identified by a letter in parentheses that links it to an adjusting entry explained earlier. Each amount in the Adjusted Trial Balance columns is computed by taking that account’s amount from the Unadjusted Trial Balance columns and adding or subtracting any adjustment(s).</a:t>
            </a:r>
          </a:p>
          <a:p>
            <a:endParaRPr lang="en-US" altLang="en-US" dirty="0"/>
          </a:p>
          <a:p>
            <a:r>
              <a:rPr lang="en-US" altLang="en-US" dirty="0"/>
              <a:t>Next, we will look at how to prepare financial statements from the adjusted trial balance.</a:t>
            </a:r>
          </a:p>
          <a:p>
            <a:endParaRPr lang="en-US" altLang="en-US" dirty="0"/>
          </a:p>
        </p:txBody>
      </p:sp>
    </p:spTree>
    <p:extLst>
      <p:ext uri="{BB962C8B-B14F-4D97-AF65-F5344CB8AC3E}">
        <p14:creationId xmlns:p14="http://schemas.microsoft.com/office/powerpoint/2010/main" val="15435427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7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solidFill>
                <a:srgbClr val="000000"/>
              </a:solidFill>
              <a:ea typeface="MS PGothic" pitchFamily="34" charset="-128"/>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7818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We can prepare financial statements directly from information in the adjusted trial balance. An </a:t>
            </a:r>
            <a:r>
              <a:rPr lang="en-US" altLang="en-US" b="1" dirty="0"/>
              <a:t>Adjusted Trial Balance </a:t>
            </a:r>
            <a:r>
              <a:rPr lang="en-US" altLang="en-US" dirty="0"/>
              <a:t>includes all accounts and balances appearing in financial statements and is easier to work from than the entire ledger when preparing financial statements.</a:t>
            </a:r>
          </a:p>
          <a:p>
            <a:endParaRPr lang="en-US" altLang="en-US" dirty="0"/>
          </a:p>
          <a:p>
            <a:r>
              <a:rPr lang="en-US" altLang="en-US" b="1" dirty="0"/>
              <a:t>Steps to Prepare Financial Statements</a:t>
            </a:r>
            <a:endParaRPr lang="en-US" altLang="en-US" dirty="0"/>
          </a:p>
          <a:p>
            <a:r>
              <a:rPr lang="en-US" altLang="en-US" dirty="0"/>
              <a:t/>
            </a:r>
            <a:br>
              <a:rPr lang="en-US" altLang="en-US" dirty="0"/>
            </a:br>
            <a:r>
              <a:rPr lang="en-US" altLang="en-US" b="1" dirty="0">
                <a:solidFill>
                  <a:schemeClr val="tx1"/>
                </a:solidFill>
              </a:rPr>
              <a:t>Step 1   </a:t>
            </a:r>
            <a:r>
              <a:rPr lang="en-US" altLang="en-US" dirty="0">
                <a:solidFill>
                  <a:schemeClr val="tx1"/>
                </a:solidFill>
              </a:rPr>
              <a:t>Prepare income statement using revenue and expense accounts from trial balance.</a:t>
            </a:r>
          </a:p>
          <a:p>
            <a:r>
              <a:rPr lang="en-US" altLang="en-US" b="1" dirty="0">
                <a:solidFill>
                  <a:schemeClr val="tx1"/>
                </a:solidFill>
              </a:rPr>
              <a:t>Step 2   </a:t>
            </a:r>
            <a:r>
              <a:rPr lang="en-US" altLang="en-US" sz="1200" b="0" dirty="0">
                <a:solidFill>
                  <a:schemeClr val="tx1"/>
                </a:solidFill>
                <a:ea typeface="ＭＳ Ｐゴシック" pitchFamily="-107" charset="-128"/>
              </a:rPr>
              <a:t>Prepare statement of retained earnings using retained earnings and dividends from trial balance; and pull net income from step 1.</a:t>
            </a:r>
            <a:endParaRPr lang="en-US" altLang="en-US" b="0" dirty="0">
              <a:solidFill>
                <a:schemeClr val="tx1"/>
              </a:solidFill>
            </a:endParaRPr>
          </a:p>
          <a:p>
            <a:r>
              <a:rPr lang="en-US" altLang="en-US" b="1" dirty="0">
                <a:solidFill>
                  <a:schemeClr val="tx1"/>
                </a:solidFill>
              </a:rPr>
              <a:t>Step 3   </a:t>
            </a:r>
            <a:r>
              <a:rPr lang="en-US" altLang="en-US" dirty="0">
                <a:solidFill>
                  <a:schemeClr val="tx1"/>
                </a:solidFill>
              </a:rPr>
              <a:t>Prepare balance sheet using asset and liability accounts along with common stock from trial balance; and pull updated retained earnings balance from</a:t>
            </a:r>
            <a:r>
              <a:rPr lang="en-US" altLang="en-US" baseline="0" dirty="0">
                <a:solidFill>
                  <a:schemeClr val="tx1"/>
                </a:solidFill>
              </a:rPr>
              <a:t> step 2.</a:t>
            </a:r>
            <a:endParaRPr lang="en-US" altLang="en-US" dirty="0">
              <a:solidFill>
                <a:schemeClr val="tx1"/>
              </a:solidFill>
            </a:endParaRPr>
          </a:p>
          <a:p>
            <a:r>
              <a:rPr lang="en-US" altLang="en-US" b="1" dirty="0">
                <a:solidFill>
                  <a:schemeClr val="tx1"/>
                </a:solidFill>
              </a:rPr>
              <a:t>Step 4</a:t>
            </a:r>
            <a:r>
              <a:rPr lang="en-US" altLang="en-US" dirty="0">
                <a:solidFill>
                  <a:schemeClr val="tx1"/>
                </a:solidFill>
              </a:rPr>
              <a:t>   Prepare statement of cash flows from changes in cash flows for the period (illustrated later in the book).</a:t>
            </a:r>
          </a:p>
          <a:p>
            <a:endParaRPr lang="en-US" altLang="en-US" dirty="0">
              <a:solidFill>
                <a:schemeClr val="tx1"/>
              </a:solidFill>
            </a:endParaRPr>
          </a:p>
          <a:p>
            <a:endParaRPr lang="en-US" altLang="en-US" dirty="0"/>
          </a:p>
        </p:txBody>
      </p:sp>
    </p:spTree>
    <p:extLst>
      <p:ext uri="{BB962C8B-B14F-4D97-AF65-F5344CB8AC3E}">
        <p14:creationId xmlns:p14="http://schemas.microsoft.com/office/powerpoint/2010/main" val="16659435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7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1" name="Rectangle 6"/>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2" name="Rectangle 8"/>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3" name="Rectangle 9"/>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601" tIns="45800" rIns="91601" bIns="45800" anchor="ctr"/>
          <a:lstStyle>
            <a:lvl1pPr eaLnBrk="0" hangingPunct="0">
              <a:spcBef>
                <a:spcPct val="30000"/>
              </a:spcBef>
              <a:defRPr sz="1200">
                <a:solidFill>
                  <a:schemeClr val="tx1"/>
                </a:solidFill>
                <a:latin typeface="Calibri" pitchFamily="-107" charset="0"/>
                <a:ea typeface="MS PGothic" pitchFamily="34" charset="-128"/>
              </a:defRPr>
            </a:lvl1pPr>
            <a:lvl2pPr marL="742950" indent="-285750" eaLnBrk="0" hangingPunct="0">
              <a:spcBef>
                <a:spcPct val="30000"/>
              </a:spcBef>
              <a:defRPr sz="1200">
                <a:solidFill>
                  <a:schemeClr val="tx1"/>
                </a:solidFill>
                <a:latin typeface="Calibri" pitchFamily="-107" charset="0"/>
                <a:ea typeface="MS PGothic" pitchFamily="34" charset="-128"/>
              </a:defRPr>
            </a:lvl2pPr>
            <a:lvl3pPr marL="1143000" indent="-228600" eaLnBrk="0" hangingPunct="0">
              <a:spcBef>
                <a:spcPct val="30000"/>
              </a:spcBef>
              <a:defRPr sz="1200">
                <a:solidFill>
                  <a:schemeClr val="tx1"/>
                </a:solidFill>
                <a:latin typeface="Calibri" pitchFamily="-107" charset="0"/>
                <a:ea typeface="MS PGothic" pitchFamily="34" charset="-128"/>
              </a:defRPr>
            </a:lvl3pPr>
            <a:lvl4pPr marL="1600200" indent="-228600" eaLnBrk="0" hangingPunct="0">
              <a:spcBef>
                <a:spcPct val="30000"/>
              </a:spcBef>
              <a:defRPr sz="1200">
                <a:solidFill>
                  <a:schemeClr val="tx1"/>
                </a:solidFill>
                <a:latin typeface="Calibri" pitchFamily="-107" charset="0"/>
                <a:ea typeface="MS PGothic" pitchFamily="34" charset="-128"/>
              </a:defRPr>
            </a:lvl4pPr>
            <a:lvl5pPr marL="2057400" indent="-228600" eaLnBrk="0" hangingPunct="0">
              <a:spcBef>
                <a:spcPct val="30000"/>
              </a:spcBef>
              <a:defRPr sz="1200">
                <a:solidFill>
                  <a:schemeClr val="tx1"/>
                </a:solidFill>
                <a:latin typeface="Calibri" pitchFamily="-107"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107"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107"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107"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107" charset="0"/>
                <a:ea typeface="MS PGothic" pitchFamily="34" charset="-128"/>
              </a:defRPr>
            </a:lvl9pPr>
          </a:lstStyle>
          <a:p>
            <a:pPr eaLnBrk="1" hangingPunct="1">
              <a:spcBef>
                <a:spcPct val="0"/>
              </a:spcBef>
            </a:pPr>
            <a:endParaRPr lang="en-US" altLang="en-US" sz="1800" dirty="0">
              <a:solidFill>
                <a:srgbClr val="000000"/>
              </a:solidFill>
              <a:latin typeface="Arial" charset="0"/>
            </a:endParaRPr>
          </a:p>
        </p:txBody>
      </p:sp>
      <p:sp>
        <p:nvSpPr>
          <p:cNvPr id="17818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78185" name="Rectangle 11"/>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41" tIns="45655" rIns="92941" bIns="45655"/>
          <a:lstStyle/>
          <a:p>
            <a:r>
              <a:rPr lang="en-US" altLang="en-US" dirty="0"/>
              <a:t>The four steps to prepare financial statements are shown in this slide.</a:t>
            </a:r>
          </a:p>
          <a:p>
            <a:r>
              <a:rPr lang="en-US" altLang="en-US" dirty="0"/>
              <a:t/>
            </a:r>
            <a:br>
              <a:rPr lang="en-US" altLang="en-US" dirty="0"/>
            </a:br>
            <a:r>
              <a:rPr lang="en-US" altLang="en-US" b="1" dirty="0"/>
              <a:t>Step 1   </a:t>
            </a:r>
            <a:r>
              <a:rPr lang="en-US" altLang="en-US" dirty="0"/>
              <a:t>Prepare income statement using revenue and expense accounts from trial balance.</a:t>
            </a:r>
          </a:p>
          <a:p>
            <a:r>
              <a:rPr lang="en-US" altLang="en-US" b="1" dirty="0"/>
              <a:t>Step 2   </a:t>
            </a:r>
            <a:r>
              <a:rPr lang="en-US" altLang="en-US" dirty="0"/>
              <a:t>Prepare statement of retained earnings, using retained earnings and dividends from trial balance; pull net income from step 1.</a:t>
            </a:r>
          </a:p>
          <a:p>
            <a:r>
              <a:rPr lang="en-US" altLang="en-US" b="1" dirty="0"/>
              <a:t>Step 3   </a:t>
            </a:r>
            <a:r>
              <a:rPr lang="en-US" altLang="en-US" dirty="0"/>
              <a:t>Prepare balance sheet using asset and liability along with common stock from trial balance; pull updated retained earnings from step 2.</a:t>
            </a:r>
          </a:p>
          <a:p>
            <a:r>
              <a:rPr lang="en-US" altLang="en-US" b="1" dirty="0"/>
              <a:t>Step 4</a:t>
            </a:r>
            <a:r>
              <a:rPr lang="en-US" altLang="en-US" dirty="0"/>
              <a:t>   Prepare statement of cash flows from changes in cash flows for the period (illustrated later in the book).</a:t>
            </a:r>
          </a:p>
          <a:p>
            <a:endParaRPr lang="en-US" altLang="en-US" dirty="0"/>
          </a:p>
        </p:txBody>
      </p:sp>
    </p:spTree>
    <p:extLst>
      <p:ext uri="{BB962C8B-B14F-4D97-AF65-F5344CB8AC3E}">
        <p14:creationId xmlns:p14="http://schemas.microsoft.com/office/powerpoint/2010/main" val="4166979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4998772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a:t>
            </a:r>
            <a:r>
              <a:rPr lang="en-US" altLang="en-US" b="1" dirty="0"/>
              <a:t>closing process </a:t>
            </a:r>
            <a:r>
              <a:rPr lang="en-US" altLang="en-US" dirty="0"/>
              <a:t>occurs at the end of an accounting period </a:t>
            </a:r>
            <a:r>
              <a:rPr lang="en-US" altLang="en-US" i="1" dirty="0"/>
              <a:t>after </a:t>
            </a:r>
            <a:r>
              <a:rPr lang="en-US" altLang="en-US" dirty="0"/>
              <a:t>financial statements are completed. In the closing process we (1) identify accounts for closing, (2) record and post the closing entries, and (3) prepare a post-closing trial balance. </a:t>
            </a:r>
          </a:p>
          <a:p>
            <a:endParaRPr lang="en-US" altLang="en-US" dirty="0"/>
          </a:p>
          <a:p>
            <a:r>
              <a:rPr lang="en-US" altLang="en-US" dirty="0"/>
              <a:t>The closing process has two purposes:</a:t>
            </a:r>
          </a:p>
          <a:p>
            <a:r>
              <a:rPr lang="en-US" altLang="en-US" dirty="0"/>
              <a:t>First, it resets revenue, expense, and dividends account balances to zero at the end of each period. This is done so that these accounts can properly measure income and dividends for the next period. </a:t>
            </a:r>
          </a:p>
          <a:p>
            <a:endParaRPr lang="en-US" altLang="en-US" dirty="0"/>
          </a:p>
          <a:p>
            <a:r>
              <a:rPr lang="en-US" dirty="0"/>
              <a:t>Second, it updates the balance of the Retained Earnings account, which matches that reported in the balance sheet and the statement of retained earnings.</a:t>
            </a:r>
            <a:endParaRPr lang="en-US" altLang="en-US" dirty="0"/>
          </a:p>
        </p:txBody>
      </p:sp>
    </p:spTree>
    <p:extLst>
      <p:ext uri="{BB962C8B-B14F-4D97-AF65-F5344CB8AC3E}">
        <p14:creationId xmlns:p14="http://schemas.microsoft.com/office/powerpoint/2010/main" val="30874913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Temporary accounts </a:t>
            </a:r>
            <a:r>
              <a:rPr lang="en-US" altLang="en-US" dirty="0"/>
              <a:t>accumulate data related to one accounting period. They include all income statement accounts, the Dividends account, and the Income Summary account. They are temporary because such accounts are used for a period and then closed at the period-end. </a:t>
            </a:r>
            <a:r>
              <a:rPr lang="en-US" altLang="en-US" i="1" dirty="0"/>
              <a:t>The closing process applies only to temporary accounts</a:t>
            </a:r>
            <a:r>
              <a:rPr lang="en-US" altLang="en-US" dirty="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1" dirty="0"/>
              <a:t>Permanent accounts </a:t>
            </a:r>
            <a:r>
              <a:rPr lang="en-US" altLang="en-US" dirty="0"/>
              <a:t>report on activities related to one or more future accounting periods. They include asset, liability, common stock, and retained earnings accounts (all balance sheet accounts).</a:t>
            </a:r>
            <a:r>
              <a:rPr lang="en-US" altLang="en-US" baseline="0" dirty="0"/>
              <a:t>  Permanent accounts</a:t>
            </a:r>
            <a:r>
              <a:rPr lang="en-US" altLang="en-US" dirty="0"/>
              <a:t> are not closed each</a:t>
            </a:r>
            <a:r>
              <a:rPr lang="en-US" altLang="en-US" baseline="0" dirty="0"/>
              <a:t> period and carry their ending balance into future periods</a:t>
            </a:r>
            <a:r>
              <a:rPr lang="en-US" altLang="en-US" dirty="0"/>
              <a:t>. </a:t>
            </a:r>
          </a:p>
        </p:txBody>
      </p:sp>
    </p:spTree>
    <p:extLst>
      <p:ext uri="{BB962C8B-B14F-4D97-AF65-F5344CB8AC3E}">
        <p14:creationId xmlns:p14="http://schemas.microsoft.com/office/powerpoint/2010/main" val="134431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541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541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sz="1200" b="1" i="0" u="none" strike="noStrike" kern="1200" baseline="0" dirty="0">
                <a:solidFill>
                  <a:schemeClr val="tx1"/>
                </a:solidFill>
                <a:latin typeface="+mn-lt"/>
                <a:ea typeface="MS PGothic" pitchFamily="34" charset="-128"/>
                <a:cs typeface="ＭＳ Ｐゴシック" pitchFamily="-107" charset="-128"/>
              </a:rPr>
              <a:t>Accrual basis accounting </a:t>
            </a:r>
            <a:r>
              <a:rPr lang="en-US" sz="1200" b="0" i="0" u="none" strike="noStrike" kern="1200" baseline="0" dirty="0">
                <a:solidFill>
                  <a:schemeClr val="tx1"/>
                </a:solidFill>
                <a:latin typeface="+mn-lt"/>
                <a:ea typeface="MS PGothic" pitchFamily="34" charset="-128"/>
                <a:cs typeface="ＭＳ Ｐゴシック" pitchFamily="-107" charset="-128"/>
              </a:rPr>
              <a:t>records revenues when services and products are delivered, and records expenses when incurred (matched with revenues).</a:t>
            </a:r>
          </a:p>
          <a:p>
            <a:endParaRPr lang="en-US" altLang="en-US" sz="1200" b="0" i="0" u="none" strike="noStrike" kern="1200" baseline="0" dirty="0">
              <a:solidFill>
                <a:schemeClr val="tx1"/>
              </a:solidFill>
              <a:latin typeface="+mn-lt"/>
              <a:ea typeface="MS PGothic" pitchFamily="34" charset="-128"/>
            </a:endParaRPr>
          </a:p>
          <a:p>
            <a:r>
              <a:rPr lang="en-US" sz="1200" b="1" i="0" u="none" strike="noStrike" kern="1200" baseline="0" dirty="0">
                <a:solidFill>
                  <a:schemeClr val="tx1"/>
                </a:solidFill>
                <a:latin typeface="+mn-lt"/>
                <a:ea typeface="MS PGothic" pitchFamily="34" charset="-128"/>
                <a:cs typeface="ＭＳ Ｐゴシック" pitchFamily="-107" charset="-128"/>
              </a:rPr>
              <a:t>Cash basis accounting </a:t>
            </a:r>
            <a:r>
              <a:rPr lang="en-US" sz="1200" b="0" i="0" u="none" strike="noStrike" kern="1200" baseline="0" dirty="0">
                <a:solidFill>
                  <a:schemeClr val="tx1"/>
                </a:solidFill>
                <a:latin typeface="+mn-lt"/>
                <a:ea typeface="MS PGothic" pitchFamily="34" charset="-128"/>
                <a:cs typeface="ＭＳ Ｐゴシック" pitchFamily="-107" charset="-128"/>
              </a:rPr>
              <a:t>records revenues when cash is received and records expenses when cash is paid. Cash basis income is cash receipts minus cash payments.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Most agree that accrual accounting better reflects business performance than cash basis accounting. Accrual accounting also increases the comparability of financial statements from period to period.</a:t>
            </a:r>
            <a:endParaRPr lang="en-US" altLang="en-US" dirty="0"/>
          </a:p>
          <a:p>
            <a:endParaRPr lang="en-US" altLang="en-US" dirty="0"/>
          </a:p>
        </p:txBody>
      </p:sp>
    </p:spTree>
    <p:extLst>
      <p:ext uri="{BB962C8B-B14F-4D97-AF65-F5344CB8AC3E}">
        <p14:creationId xmlns:p14="http://schemas.microsoft.com/office/powerpoint/2010/main" val="5372826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p:txBody>
          <a:bodyPr>
            <a:normAutofit/>
          </a:bodyPr>
          <a:lstStyle/>
          <a:p>
            <a:pPr>
              <a:defRPr/>
            </a:pPr>
            <a:r>
              <a:rPr lang="en-US" dirty="0"/>
              <a:t>Closing entries transfer the end-of-period balances in revenue, expense, and dividends accounts to the permanent retained earnings account. Closing entries are necessary at the end of each period after financial statements are prepared because: revenue, expense, and dividends accounts must begin each period with zero balances and retained earnings must reflect prior periods’ revenues, expenses, and dividends.</a:t>
            </a:r>
          </a:p>
          <a:p>
            <a:pPr>
              <a:defRPr/>
            </a:pPr>
            <a:endParaRPr lang="en-US" dirty="0"/>
          </a:p>
          <a:p>
            <a:pPr>
              <a:defRPr/>
            </a:pPr>
            <a:r>
              <a:rPr lang="en-US" dirty="0"/>
              <a:t>An income statement reports revenues and expenses for an accounting period. Owner dividends are also reported for an accounting period. Because revenue, expense, and dividends accounts record information separately for each period, they must start each period with zero balances. Exhibit 3.15 uses the adjusted account balances of FastForward (from the Adjusted Trial Balance columns of Exhibit 3.14 or from the left side of Exhibit 3.16) to show the four steps to close its temporary accounts. To close revenue and expense accounts, we transfer their balances to Income Summary. Income Summary is a temporary account only used for the closing process that contains a credit for total revenues (and gains) and a debit for total expenses (and losses).</a:t>
            </a:r>
            <a:endParaRPr lang="en-US" altLang="en-US" dirty="0"/>
          </a:p>
        </p:txBody>
      </p:sp>
    </p:spTree>
    <p:extLst>
      <p:ext uri="{BB962C8B-B14F-4D97-AF65-F5344CB8AC3E}">
        <p14:creationId xmlns:p14="http://schemas.microsoft.com/office/powerpoint/2010/main" val="11135522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noChangeArrowheads="1"/>
          </p:cNvSpPr>
          <p:nvPr>
            <p:ph type="body" idx="1"/>
          </p:nvPr>
        </p:nvSpPr>
        <p:spPr bwMode="auto"/>
        <p:txBody>
          <a:bodyPr>
            <a:normAutofit lnSpcReduction="10000"/>
          </a:bodyPr>
          <a:lstStyle/>
          <a:p>
            <a:pPr>
              <a:defRPr/>
            </a:pPr>
            <a:r>
              <a:rPr lang="en-US" altLang="en-US" sz="1100" dirty="0"/>
              <a:t>Here are the four steps in the closing process for FastForward: </a:t>
            </a:r>
          </a:p>
          <a:p>
            <a:pPr>
              <a:defRPr/>
            </a:pPr>
            <a:endParaRPr lang="en-US" altLang="en-US" sz="1100" b="1" dirty="0"/>
          </a:p>
          <a:p>
            <a:pPr>
              <a:defRPr/>
            </a:pPr>
            <a:r>
              <a:rPr lang="en-US" altLang="en-US" sz="1100" b="1" dirty="0"/>
              <a:t>Step 1: Close Credit Balances in Revenue Accounts to Income Summary </a:t>
            </a:r>
            <a:r>
              <a:rPr lang="en-US" altLang="en-US" sz="1100" dirty="0"/>
              <a:t>First, we close revenues to Income Summary. We bring accounts with credit balances to zero by debiting them.  The $8,150</a:t>
            </a:r>
            <a:r>
              <a:rPr lang="en-US" altLang="en-US" sz="1100" baseline="0" dirty="0"/>
              <a:t> credit entry to Income Summary equals total revenues for the period.</a:t>
            </a:r>
          </a:p>
          <a:p>
            <a:pPr>
              <a:defRPr/>
            </a:pPr>
            <a:endParaRPr lang="en-US" altLang="en-US" sz="1100" dirty="0"/>
          </a:p>
          <a:p>
            <a:pPr>
              <a:defRPr/>
            </a:pPr>
            <a:r>
              <a:rPr lang="en-US" altLang="en-US" sz="1100" b="1" dirty="0"/>
              <a:t>Step 2: Close Debit Balances in Expense Accounts to Income Summary </a:t>
            </a:r>
            <a:r>
              <a:rPr lang="en-US" altLang="en-US" sz="1100" dirty="0"/>
              <a:t>Second, we close expenses to Income Summary. We bring expense accounts’ debit balances to zero by crediting them. With a balance of zero, these accounts are ready to accumulate a record of expenses for the next period.   Total expenses for FastForward are $4,365.</a:t>
            </a:r>
          </a:p>
          <a:p>
            <a:pPr>
              <a:defRPr/>
            </a:pPr>
            <a:endParaRPr lang="en-US" altLang="en-US" sz="1100" dirty="0"/>
          </a:p>
          <a:p>
            <a:pPr>
              <a:defRPr/>
            </a:pPr>
            <a:r>
              <a:rPr lang="en-US" altLang="en-US" sz="1100" b="1" dirty="0"/>
              <a:t>Step 3: Close Income Summary to Retained Earnings </a:t>
            </a:r>
            <a:r>
              <a:rPr lang="en-US" altLang="en-US" sz="1100" dirty="0"/>
              <a:t>After steps 1 and 2, the balance of Income Summary equals the period’s net income, $3,785</a:t>
            </a:r>
            <a:r>
              <a:rPr lang="en-US" altLang="en-US" sz="1100" baseline="0" dirty="0"/>
              <a:t> ($8,150 credit less $4,365 debit) for FastForward</a:t>
            </a:r>
            <a:r>
              <a:rPr lang="en-US" altLang="en-US" sz="1100" dirty="0"/>
              <a:t>.  The third closing entry transfers the balance of the Income Summary account to the retained earnings account. This entry closes the Income Summary account. (If a net loss occurred because expenses exceeded revenues, the third entry is reversed: debit retained earnings and credit income summary.)</a:t>
            </a:r>
          </a:p>
          <a:p>
            <a:pPr>
              <a:defRPr/>
            </a:pPr>
            <a:endParaRPr lang="en-US" altLang="en-US" sz="1100" dirty="0"/>
          </a:p>
          <a:p>
            <a:pPr>
              <a:defRPr/>
            </a:pPr>
            <a:r>
              <a:rPr lang="en-US" altLang="en-US" sz="1100" b="1" dirty="0"/>
              <a:t>Step 4: Close Dividends Account to Retained Earnings </a:t>
            </a:r>
            <a:r>
              <a:rPr lang="en-US" altLang="en-US" sz="1100" dirty="0"/>
              <a:t>The fourth closing entry transfers the debit balance in the dividends account to the retained earnings account. This entry gives the dividends account a zero balance, and the account is now ready to record next period’s dividends. Retained earnings </a:t>
            </a:r>
            <a:r>
              <a:rPr lang="en-US" altLang="en-US" sz="1100" baseline="0" dirty="0"/>
              <a:t>is debited for $200. The balance in the Retained earnings account is now $3,585.</a:t>
            </a:r>
            <a:endParaRPr lang="en-US" altLang="en-US" dirty="0"/>
          </a:p>
        </p:txBody>
      </p:sp>
    </p:spTree>
    <p:extLst>
      <p:ext uri="{BB962C8B-B14F-4D97-AF65-F5344CB8AC3E}">
        <p14:creationId xmlns:p14="http://schemas.microsoft.com/office/powerpoint/2010/main" val="3631371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all four of our closing entries have been made, we prepare a post-closing trial balance. A </a:t>
            </a:r>
            <a:r>
              <a:rPr lang="en-US" altLang="en-US" b="1" dirty="0"/>
              <a:t>post-closing trial balance </a:t>
            </a:r>
            <a:r>
              <a:rPr lang="en-US" altLang="en-US" dirty="0"/>
              <a:t>is a list of permanent accounts and their balances after all closing entries have been journalized and posted. Only balance sheet accounts are on a post-closing trial balance. These accounts comprise a company’s assets, liabilities, and equity. A post-closing trial balance verifies that (1) total debits equal total credits for permanent accounts and (2) all temporary accounts have zero balances. The post-closing trial balance usually is the last step in the accounting process.</a:t>
            </a:r>
          </a:p>
        </p:txBody>
      </p:sp>
    </p:spTree>
    <p:extLst>
      <p:ext uri="{BB962C8B-B14F-4D97-AF65-F5344CB8AC3E}">
        <p14:creationId xmlns:p14="http://schemas.microsoft.com/office/powerpoint/2010/main" val="4499799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FastForward’s post-closing trial balance is shown in this slide. The post-closing trial balance usually is the last step in the accounting process.</a:t>
            </a:r>
          </a:p>
          <a:p>
            <a:endParaRPr lang="en-US" altLang="en-US" dirty="0"/>
          </a:p>
        </p:txBody>
      </p:sp>
    </p:spTree>
    <p:extLst>
      <p:ext uri="{BB962C8B-B14F-4D97-AF65-F5344CB8AC3E}">
        <p14:creationId xmlns:p14="http://schemas.microsoft.com/office/powerpoint/2010/main" val="2943352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t>The accounting cycle is the steps in preparing financial statements. It is called a cycle because the steps are repeated each reporting period. There are ten steps in the cycle which include:</a:t>
            </a:r>
          </a:p>
          <a:p>
            <a:pPr>
              <a:lnSpc>
                <a:spcPct val="90000"/>
              </a:lnSpc>
            </a:pPr>
            <a:endParaRPr lang="en-US" altLang="en-US" dirty="0"/>
          </a:p>
          <a:p>
            <a:r>
              <a:rPr lang="en-US" altLang="en-US" dirty="0"/>
              <a:t>1.  Analyze transactions--Analyze transactions to prepare for journalizing.</a:t>
            </a:r>
          </a:p>
          <a:p>
            <a:r>
              <a:rPr lang="en-US" altLang="en-US" dirty="0"/>
              <a:t>2.  Journalize--Record accounts, including debits and credits, in a journal.</a:t>
            </a:r>
          </a:p>
          <a:p>
            <a:r>
              <a:rPr lang="en-US" altLang="en-US" dirty="0"/>
              <a:t>3.  Post--Transfer debits and credits from the journal to the ledger.</a:t>
            </a:r>
          </a:p>
          <a:p>
            <a:r>
              <a:rPr lang="en-US" altLang="en-US" dirty="0"/>
              <a:t>4.  Prepare unadjusted trial balance--Summarize unadjusted ledger accounts and amounts.</a:t>
            </a:r>
          </a:p>
          <a:p>
            <a:r>
              <a:rPr lang="en-US" altLang="en-US" dirty="0"/>
              <a:t>5.  Adjust and Post--Record adjustments to bring account balances up to date; then journalize and post.</a:t>
            </a:r>
          </a:p>
          <a:p>
            <a:r>
              <a:rPr lang="en-US" altLang="en-US" dirty="0"/>
              <a:t>6.  Prepare adjusted trial balance--Summarize adjusted ledger accounts and amounts.</a:t>
            </a:r>
          </a:p>
          <a:p>
            <a:r>
              <a:rPr lang="en-US" altLang="en-US" dirty="0"/>
              <a:t>7.  Prepare financial statements--Use adjusted trial balance to prepare financial statements.</a:t>
            </a:r>
          </a:p>
          <a:p>
            <a:r>
              <a:rPr lang="en-US" altLang="en-US" dirty="0"/>
              <a:t>8.  Close accounts--Journalize and post entries to close temporary accounts.</a:t>
            </a:r>
          </a:p>
          <a:p>
            <a:r>
              <a:rPr lang="en-US" altLang="en-US" dirty="0"/>
              <a:t>9.  Prepare post-closing trial balance--Test clerical accuracy of the closing procedures.</a:t>
            </a:r>
          </a:p>
          <a:p>
            <a:r>
              <a:rPr lang="en-US" altLang="en-US" dirty="0"/>
              <a:t>10. Optional: Reverse and post --Reverse certain adjustments in the next period—optional step; see Appendix 3C.</a:t>
            </a:r>
          </a:p>
          <a:p>
            <a:pPr>
              <a:lnSpc>
                <a:spcPct val="90000"/>
              </a:lnSpc>
            </a:pPr>
            <a:endParaRPr lang="en-US" altLang="en-US" dirty="0"/>
          </a:p>
          <a:p>
            <a:pPr>
              <a:lnSpc>
                <a:spcPct val="90000"/>
              </a:lnSpc>
            </a:pPr>
            <a:endParaRPr lang="en-US" altLang="en-US" dirty="0"/>
          </a:p>
        </p:txBody>
      </p:sp>
    </p:spTree>
    <p:extLst>
      <p:ext uri="{BB962C8B-B14F-4D97-AF65-F5344CB8AC3E}">
        <p14:creationId xmlns:p14="http://schemas.microsoft.com/office/powerpoint/2010/main" val="31274222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389536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a:t>
            </a:r>
            <a:r>
              <a:rPr lang="en-US" altLang="en-US" b="1" dirty="0"/>
              <a:t>classified balance sheet </a:t>
            </a:r>
            <a:r>
              <a:rPr lang="en-US" altLang="en-US" dirty="0"/>
              <a:t>organizes assets and liabilities into subgroups that provide more information to decision makers.</a:t>
            </a:r>
          </a:p>
          <a:p>
            <a:endParaRPr lang="en-US" altLang="en-US" dirty="0"/>
          </a:p>
          <a:p>
            <a:r>
              <a:rPr lang="en-US" altLang="en-US" dirty="0"/>
              <a:t>On the asset side of the balance sheet, we group assets as current (short-term) or noncurrent (long-term). A current asset is one that is expected to be converted into cash in one year or the company’s normal operating cycle, whichever is longer.</a:t>
            </a:r>
          </a:p>
          <a:p>
            <a:endParaRPr lang="en-US" altLang="en-US" dirty="0"/>
          </a:p>
          <a:p>
            <a:r>
              <a:rPr lang="en-US" altLang="en-US" dirty="0"/>
              <a:t>The operating cycle of a company is the time it takes to acquire inventory, sell the inventory, and collect cash from the sale of goods and services. </a:t>
            </a:r>
            <a:r>
              <a:rPr lang="en-US" altLang="en-US" baseline="0" dirty="0"/>
              <a:t> Most </a:t>
            </a:r>
            <a:r>
              <a:rPr lang="en-US" altLang="en-US" dirty="0"/>
              <a:t>operating cycles are less than one year which means that most companies use a one-year period to classify current and noncurrent items. </a:t>
            </a:r>
          </a:p>
          <a:p>
            <a:endParaRPr lang="en-US" altLang="en-US" dirty="0"/>
          </a:p>
          <a:p>
            <a:r>
              <a:rPr lang="en-US" altLang="en-US" dirty="0"/>
              <a:t>On the liabilities plus equity side of the balance sheet, we divide liabilities between current and noncurrent.  </a:t>
            </a:r>
          </a:p>
          <a:p>
            <a:endParaRPr lang="en-US" altLang="en-US" dirty="0"/>
          </a:p>
          <a:p>
            <a:r>
              <a:rPr lang="en-US" altLang="en-US" dirty="0"/>
              <a:t>Current assets and current liabilities are listed in order of how quickly they will be converted to, or paid in, cash.</a:t>
            </a:r>
          </a:p>
          <a:p>
            <a:endParaRPr lang="en-US" altLang="en-US" dirty="0"/>
          </a:p>
          <a:p>
            <a:r>
              <a:rPr lang="en-US" altLang="en-US" dirty="0"/>
              <a:t>Let’s see how new classifications appear on the balance sheet.</a:t>
            </a:r>
          </a:p>
        </p:txBody>
      </p:sp>
    </p:spTree>
    <p:extLst>
      <p:ext uri="{BB962C8B-B14F-4D97-AF65-F5344CB8AC3E}">
        <p14:creationId xmlns:p14="http://schemas.microsoft.com/office/powerpoint/2010/main" val="29382157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 </a:t>
            </a:r>
            <a:r>
              <a:rPr lang="en-US" altLang="en-US" b="1" dirty="0"/>
              <a:t>classified balance sheet </a:t>
            </a:r>
            <a:r>
              <a:rPr lang="en-US" altLang="en-US" dirty="0"/>
              <a:t>organizes assets and liabilities into subgroups that provide more information to decision makers.</a:t>
            </a:r>
          </a:p>
        </p:txBody>
      </p:sp>
    </p:spTree>
    <p:extLst>
      <p:ext uri="{BB962C8B-B14F-4D97-AF65-F5344CB8AC3E}">
        <p14:creationId xmlns:p14="http://schemas.microsoft.com/office/powerpoint/2010/main" val="28995953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Current assets </a:t>
            </a:r>
            <a:r>
              <a:rPr lang="en-US" altLang="en-US" dirty="0"/>
              <a:t>are cash and other resources that are expected to expected to come</a:t>
            </a:r>
            <a:r>
              <a:rPr lang="en-US" altLang="en-US" baseline="0" dirty="0"/>
              <a:t> due (collected) </a:t>
            </a:r>
            <a:r>
              <a:rPr lang="en-US" altLang="en-US" dirty="0"/>
              <a:t>within one year or the company’s operating cycle, whichever is longer. Examples are cash, short-term investments, accounts receivable, short-term notes receivable, merchandise inventory (goods for sale), and prepaid expenses. </a:t>
            </a:r>
          </a:p>
          <a:p>
            <a:endParaRPr lang="en-US" altLang="en-US" dirty="0"/>
          </a:p>
        </p:txBody>
      </p:sp>
    </p:spTree>
    <p:extLst>
      <p:ext uri="{BB962C8B-B14F-4D97-AF65-F5344CB8AC3E}">
        <p14:creationId xmlns:p14="http://schemas.microsoft.com/office/powerpoint/2010/main" val="1444293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Long-term </a:t>
            </a:r>
            <a:r>
              <a:rPr lang="en-US" altLang="en-US" dirty="0"/>
              <a:t>(or </a:t>
            </a:r>
            <a:r>
              <a:rPr lang="en-US" altLang="en-US" i="1" dirty="0"/>
              <a:t>noncurrent</a:t>
            </a:r>
            <a:r>
              <a:rPr lang="en-US" altLang="en-US" dirty="0"/>
              <a:t>) </a:t>
            </a:r>
            <a:r>
              <a:rPr lang="en-US" altLang="en-US" b="1" dirty="0"/>
              <a:t>investments. </a:t>
            </a:r>
            <a:r>
              <a:rPr lang="en-US" altLang="en-US" dirty="0"/>
              <a:t>Notes receivable and investments include stocks and bonds and are long-term assets when they are expected to be held for more than the longer of one year or the operating cycle. </a:t>
            </a:r>
          </a:p>
        </p:txBody>
      </p:sp>
    </p:spTree>
    <p:extLst>
      <p:ext uri="{BB962C8B-B14F-4D97-AF65-F5344CB8AC3E}">
        <p14:creationId xmlns:p14="http://schemas.microsoft.com/office/powerpoint/2010/main" val="1907413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3"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4"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5"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6"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7"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8488"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8489" name="Rectangle 11"/>
          <p:cNvSpPr>
            <a:spLocks noGrp="1" noChangeArrowheads="1"/>
          </p:cNvSpPr>
          <p:nvPr>
            <p:ph type="body" idx="1"/>
          </p:nvPr>
        </p:nvSpPr>
        <p:spPr bwMode="auto">
          <a:xfrm>
            <a:off x="942975" y="4448175"/>
            <a:ext cx="5191125" cy="4213225"/>
          </a:xfrm>
          <a:noFill/>
        </p:spPr>
        <p:txBody>
          <a:bodyPr lIns="92941" tIns="45655" rIns="92941" bIns="45655"/>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In our first transaction, FastForward paid $2,400 for 24 months’ of a business insurance policy that began on December 1, 2021.</a:t>
            </a:r>
          </a:p>
          <a:p>
            <a:endParaRPr lang="en-US" altLang="en-US" dirty="0"/>
          </a:p>
          <a:p>
            <a:r>
              <a:rPr lang="en-US" altLang="en-US" dirty="0"/>
              <a:t>On the </a:t>
            </a:r>
            <a:r>
              <a:rPr lang="en-US" altLang="en-US" i="1" dirty="0"/>
              <a:t>accrual basis,</a:t>
            </a:r>
            <a:r>
              <a:rPr lang="en-US" altLang="en-US" dirty="0"/>
              <a:t> we would record $100 of insurance expense in the month of December, 2021, $100 for each month in 2022, and $100 for the months January through November in 2023. We match the expense with the periods benefited by the insurance coverage. We believe this is a better cost matching of revenues and expenses. </a:t>
            </a:r>
          </a:p>
          <a:p>
            <a:endParaRPr lang="en-US" altLang="en-US" dirty="0"/>
          </a:p>
        </p:txBody>
      </p:sp>
    </p:spTree>
    <p:extLst>
      <p:ext uri="{BB962C8B-B14F-4D97-AF65-F5344CB8AC3E}">
        <p14:creationId xmlns:p14="http://schemas.microsoft.com/office/powerpoint/2010/main" val="34708142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Plant assets </a:t>
            </a:r>
            <a:r>
              <a:rPr lang="en-US" altLang="en-US" dirty="0"/>
              <a:t>are tangible assets that are both </a:t>
            </a:r>
            <a:r>
              <a:rPr lang="en-US" altLang="en-US" i="1" dirty="0"/>
              <a:t>long-lived </a:t>
            </a:r>
            <a:r>
              <a:rPr lang="en-US" altLang="en-US" dirty="0"/>
              <a:t>and </a:t>
            </a:r>
            <a:r>
              <a:rPr lang="en-US" altLang="en-US" i="1" dirty="0"/>
              <a:t>used to produce or sell products and services</a:t>
            </a:r>
            <a:r>
              <a:rPr lang="en-US" altLang="en-US" dirty="0"/>
              <a:t>. Examples are equipment, machinery, buildings, and land that are used to produce or sell products and services. Plant assets are called property, plant, and equipment (PP&amp;E) or fixed assets. </a:t>
            </a:r>
          </a:p>
        </p:txBody>
      </p:sp>
    </p:spTree>
    <p:extLst>
      <p:ext uri="{BB962C8B-B14F-4D97-AF65-F5344CB8AC3E}">
        <p14:creationId xmlns:p14="http://schemas.microsoft.com/office/powerpoint/2010/main" val="20135664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Intangible assets </a:t>
            </a:r>
            <a:r>
              <a:rPr lang="en-US" altLang="en-US" dirty="0"/>
              <a:t>are long-term assets that benefit business operations, and usually lack physical form. Examples are patents, trademarks, copyrights, franchises, and goodwill. Their value comes from the privileges or rights granted to or held by the owner. </a:t>
            </a:r>
          </a:p>
        </p:txBody>
      </p:sp>
    </p:spTree>
    <p:extLst>
      <p:ext uri="{BB962C8B-B14F-4D97-AF65-F5344CB8AC3E}">
        <p14:creationId xmlns:p14="http://schemas.microsoft.com/office/powerpoint/2010/main" val="196547444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Current liabilities </a:t>
            </a:r>
            <a:r>
              <a:rPr lang="en-US" altLang="en-US" dirty="0"/>
              <a:t>are liabilities due to be paid or settled within one year or the operating cycle, whichever is longer. They are usually settled by paying out cash. Current liabilities often include accounts payable, wages payable, taxes payable, interest payable, and unearned revenues. Also, any portion of a long-term liability due to be paid within one year or the operating cycle, whichever is longer, is a current liability. </a:t>
            </a:r>
          </a:p>
        </p:txBody>
      </p:sp>
    </p:spTree>
    <p:extLst>
      <p:ext uri="{BB962C8B-B14F-4D97-AF65-F5344CB8AC3E}">
        <p14:creationId xmlns:p14="http://schemas.microsoft.com/office/powerpoint/2010/main" val="258428762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Long-term liabilities </a:t>
            </a:r>
            <a:r>
              <a:rPr lang="en-US" altLang="en-US" dirty="0"/>
              <a:t>are liabilities </a:t>
            </a:r>
            <a:r>
              <a:rPr lang="en-US" altLang="en-US" i="1" dirty="0"/>
              <a:t>not </a:t>
            </a:r>
            <a:r>
              <a:rPr lang="en-US" altLang="en-US" dirty="0"/>
              <a:t>due within one year or the operating cycle, whichever is longer. Notes payable, mortgages payable, bonds payable, and lease obligations are common long-term liabilities. </a:t>
            </a:r>
          </a:p>
        </p:txBody>
      </p:sp>
    </p:spTree>
    <p:extLst>
      <p:ext uri="{BB962C8B-B14F-4D97-AF65-F5344CB8AC3E}">
        <p14:creationId xmlns:p14="http://schemas.microsoft.com/office/powerpoint/2010/main" val="3714643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Equity</a:t>
            </a:r>
            <a:r>
              <a:rPr lang="en-US" altLang="en-US" dirty="0"/>
              <a:t> is the owner’s claim on assets. For a corporation, this claim is reported in the equity section as common stock and retained earnings. </a:t>
            </a:r>
            <a:r>
              <a:rPr lang="en-US" sz="1200" dirty="0">
                <a:latin typeface="Calibri" pitchFamily="-84" charset="0"/>
                <a:ea typeface="ＭＳ Ｐゴシック" pitchFamily="-84" charset="-128"/>
              </a:rPr>
              <a:t>Equity is not separated into current and noncurrent categories.</a:t>
            </a:r>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9702071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3418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5347" name="Rectangle 3"/>
          <p:cNvSpPr>
            <a:spLocks noGrp="1" noChangeArrowheads="1"/>
          </p:cNvSpPr>
          <p:nvPr>
            <p:ph type="body" idx="1"/>
          </p:nvPr>
        </p:nvSpPr>
        <p:spPr bwMode="auto">
          <a:noFill/>
        </p:spPr>
        <p:txBody>
          <a:bodyPr/>
          <a:lstStyle/>
          <a:p>
            <a:r>
              <a:rPr lang="en-US" altLang="en-US" b="1" dirty="0"/>
              <a:t>Profit margin </a:t>
            </a:r>
            <a:r>
              <a:rPr lang="en-US" altLang="en-US" dirty="0"/>
              <a:t>is a useful measure of a company’s operating results. It tells us about the relationship between net income and net sales. We calculate the ratio by dividing net income for the period by net sales. </a:t>
            </a:r>
          </a:p>
          <a:p>
            <a:endParaRPr lang="en-US" altLang="en-US" dirty="0"/>
          </a:p>
          <a:p>
            <a:r>
              <a:rPr lang="en-US" dirty="0"/>
              <a:t>Visa’s profit margins are shown for a three-year period. Visa’s profit margin is better than Mastercard in each of the last three years. For Mastercard to improve its profit margin, it must either reduce expenses, or increase revenues at a relatively greater amount than expenses.</a:t>
            </a:r>
            <a:endParaRPr lang="en-US" altLang="en-US" dirty="0"/>
          </a:p>
        </p:txBody>
      </p:sp>
    </p:spTree>
    <p:extLst>
      <p:ext uri="{BB962C8B-B14F-4D97-AF65-F5344CB8AC3E}">
        <p14:creationId xmlns:p14="http://schemas.microsoft.com/office/powerpoint/2010/main" val="35866792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An important use of financial statements is to help assess a company’s ability to pay its debts in the near future. Such analysis affects decisions by suppliers when allowing a company to buy on credit. It also affects decisions by creditors when lending money to a company, including loan terms such as interest rate and due date. The </a:t>
            </a:r>
            <a:r>
              <a:rPr lang="en-US" altLang="en-US" b="1" dirty="0"/>
              <a:t>current ratio </a:t>
            </a:r>
            <a:r>
              <a:rPr lang="en-US" altLang="en-US" dirty="0"/>
              <a:t>is one measure of a company’s ability to pay its short-term obligations. It is defined above as current assets divided by current liabilities.</a:t>
            </a:r>
          </a:p>
          <a:p>
            <a:endParaRPr lang="en-US" altLang="en-US" dirty="0"/>
          </a:p>
          <a:p>
            <a:r>
              <a:rPr lang="en-US" altLang="en-US" dirty="0"/>
              <a:t>Costco’s </a:t>
            </a:r>
            <a:r>
              <a:rPr lang="en-US" dirty="0"/>
              <a:t>current ratio for each of the last three years is in Exhibit 3.25. A current ratio of over 1.0 means that current obligations can be covered with current assets. For the most recent three years, Costco’s current ratio has been slightly below  or slightly above 1.0. This means Costco could face challenges in covering current liabilities. Although Costco has a better ratio than Walmart in each of the last three years, management must continue to monitor current assets and liabilities.</a:t>
            </a:r>
            <a:endParaRPr lang="en-US" altLang="en-US" dirty="0"/>
          </a:p>
        </p:txBody>
      </p:sp>
    </p:spTree>
    <p:extLst>
      <p:ext uri="{BB962C8B-B14F-4D97-AF65-F5344CB8AC3E}">
        <p14:creationId xmlns:p14="http://schemas.microsoft.com/office/powerpoint/2010/main" val="21733872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5074518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5" name="Rectangle 3"/>
          <p:cNvSpPr>
            <a:spLocks noGrp="1" noChangeArrowheads="1"/>
          </p:cNvSpPr>
          <p:nvPr>
            <p:ph type="body" idx="1"/>
          </p:nvPr>
        </p:nvSpPr>
        <p:spPr bwMode="auto">
          <a:noFill/>
        </p:spPr>
        <p:txBody>
          <a:bodyPr/>
          <a:lstStyle/>
          <a:p>
            <a:r>
              <a:rPr lang="en-US" altLang="en-US" dirty="0"/>
              <a:t>An alternative method is to record all prepaid expenses with debits to expense accounts. If any prepaids remain unused or unexpired at the end of an accounting period, then adjusting entries must transfer the cost of the unused portions from expense accounts to prepaid expense (asset) accounts. This alternative method is acceptable. The financial statements are identical under either method, but the adjusting entries are different. To illustrate the differences between these two methods, let’s look at FastForward’s cash payment of December 1 for 24 months of insurance coverage beginning on December 1. FastForward recorded that payment with a debit to an asset account, but it could have recorded a debit to an expense account. These alternatives are shown on this slide in the first graphic.</a:t>
            </a:r>
          </a:p>
          <a:p>
            <a:endParaRPr lang="en-US" altLang="en-US" dirty="0"/>
          </a:p>
          <a:p>
            <a:r>
              <a:rPr lang="en-US" altLang="en-US" dirty="0"/>
              <a:t>At the end of its accounting period on December 31, insurance protection for one month has expired. This means $100 ($2,400/24 months) of insurance coverage has expired and is an expense for December. The adjusting entry depends on how the original payment was recorded. This is shown on this slide in the second graphic. </a:t>
            </a:r>
          </a:p>
        </p:txBody>
      </p:sp>
    </p:spTree>
    <p:extLst>
      <p:ext uri="{BB962C8B-B14F-4D97-AF65-F5344CB8AC3E}">
        <p14:creationId xmlns:p14="http://schemas.microsoft.com/office/powerpoint/2010/main" val="265026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59"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0"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1"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2"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3"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7464"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7465"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In our first transaction, on December 1, 2021, FastForward paid $2,400 cash for a 24 month business insurance policy.</a:t>
            </a:r>
          </a:p>
          <a:p>
            <a:endParaRPr lang="en-US" altLang="en-US" dirty="0"/>
          </a:p>
          <a:p>
            <a:r>
              <a:rPr lang="en-US" altLang="en-US" dirty="0"/>
              <a:t>On the </a:t>
            </a:r>
            <a:r>
              <a:rPr lang="en-US" altLang="en-US" i="1" dirty="0"/>
              <a:t>cash basis,</a:t>
            </a:r>
            <a:r>
              <a:rPr lang="en-US" altLang="en-US" dirty="0"/>
              <a:t> the entire $2,400 would be recognized as an expense in 2021 even though the policy provides protection for 2021, 2022, and part of 2023. </a:t>
            </a:r>
          </a:p>
        </p:txBody>
      </p:sp>
    </p:spTree>
    <p:extLst>
      <p:ext uri="{BB962C8B-B14F-4D97-AF65-F5344CB8AC3E}">
        <p14:creationId xmlns:p14="http://schemas.microsoft.com/office/powerpoint/2010/main" val="11885680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a:lstStyle/>
          <a:p>
            <a:r>
              <a:rPr lang="en-US" altLang="en-US" dirty="0"/>
              <a:t>When the entries are posted to the accounts in the ledger, we can see that these two methods give identical ending balances. The December 31 adjusted account balances show Prepaid Insurance of $2,300 and Insurance Expense of $100 for both methods.</a:t>
            </a:r>
          </a:p>
        </p:txBody>
      </p:sp>
    </p:spTree>
    <p:extLst>
      <p:ext uri="{BB962C8B-B14F-4D97-AF65-F5344CB8AC3E}">
        <p14:creationId xmlns:p14="http://schemas.microsoft.com/office/powerpoint/2010/main" val="500328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9443" name="Rectangle 3"/>
          <p:cNvSpPr>
            <a:spLocks noGrp="1" noChangeArrowheads="1"/>
          </p:cNvSpPr>
          <p:nvPr>
            <p:ph type="body" idx="1"/>
          </p:nvPr>
        </p:nvSpPr>
        <p:spPr bwMode="auto">
          <a:noFill/>
        </p:spPr>
        <p:txBody>
          <a:bodyPr/>
          <a:lstStyle/>
          <a:p>
            <a:r>
              <a:rPr lang="en-US" altLang="en-US" dirty="0"/>
              <a:t>An alternative method is to record </a:t>
            </a:r>
            <a:r>
              <a:rPr lang="en-US" altLang="en-US" i="1" dirty="0"/>
              <a:t>all </a:t>
            </a:r>
            <a:r>
              <a:rPr lang="en-US" altLang="en-US" dirty="0"/>
              <a:t>unearned revenues with credits to revenue accounts. If any revenues are unearned at the end of an accounting period, then adjusting entries must transfer the unearned portions from revenue accounts to unearned revenue (liability) accounts. This alternative method is acceptable. The adjusting entries are different for these two alternatives, but the financial statements are identical.</a:t>
            </a:r>
          </a:p>
          <a:p>
            <a:endParaRPr lang="en-US" altLang="en-US" dirty="0"/>
          </a:p>
          <a:p>
            <a:r>
              <a:rPr lang="en-US" altLang="en-US" dirty="0"/>
              <a:t>Assume FastForward’s December 26 receipt of $3,000 for consulting services covering the period December 27 to February 24. FastForward recorded this transaction with a credit to a liability account. The alternative is to record it with a credit to a revenue account.</a:t>
            </a:r>
          </a:p>
          <a:p>
            <a:endParaRPr lang="en-US" altLang="en-US" dirty="0"/>
          </a:p>
          <a:p>
            <a:r>
              <a:rPr lang="en-US" altLang="en-US" dirty="0"/>
              <a:t>By the end of its accounting period on December 31, FastForward has earned $250 of this revenue. This means $250 of the liability has been satisfied. Depending on how the initial receipt is recorded, the adjusting entry is as shown.</a:t>
            </a:r>
          </a:p>
        </p:txBody>
      </p:sp>
    </p:spTree>
    <p:extLst>
      <p:ext uri="{BB962C8B-B14F-4D97-AF65-F5344CB8AC3E}">
        <p14:creationId xmlns:p14="http://schemas.microsoft.com/office/powerpoint/2010/main" val="40910835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a:lstStyle/>
          <a:p>
            <a:r>
              <a:rPr lang="en-US" altLang="en-US" dirty="0"/>
              <a:t>When the entries are posted, we can see that these two methods give identical ending balances. </a:t>
            </a:r>
            <a:r>
              <a:rPr lang="en-US" altLang="en-US" dirty="0">
                <a:solidFill>
                  <a:srgbClr val="000000"/>
                </a:solidFill>
              </a:rPr>
              <a:t>The December 31 adjusted account balances show Unearned Consulting Revenue of $2,750 and Consulting Revenue of $250 for both methods.</a:t>
            </a:r>
            <a:endParaRPr lang="en-US" altLang="en-US" dirty="0"/>
          </a:p>
        </p:txBody>
      </p:sp>
    </p:spTree>
    <p:extLst>
      <p:ext uri="{BB962C8B-B14F-4D97-AF65-F5344CB8AC3E}">
        <p14:creationId xmlns:p14="http://schemas.microsoft.com/office/powerpoint/2010/main" val="306417440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78738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lstStyle/>
          <a:p>
            <a:pPr>
              <a:defRPr/>
            </a:pPr>
            <a:r>
              <a:rPr lang="en-US" dirty="0"/>
              <a:t>A work sheet is </a:t>
            </a:r>
            <a:r>
              <a:rPr lang="en-US" i="0" dirty="0"/>
              <a:t>a</a:t>
            </a:r>
            <a:r>
              <a:rPr lang="en-US" i="0" baseline="0" dirty="0"/>
              <a:t> document that is used internally by companies to help with adjusting and closing accounts and with preparing financial statements</a:t>
            </a:r>
            <a:r>
              <a:rPr lang="en-US" dirty="0"/>
              <a:t>. Specifically, a work sheet:</a:t>
            </a:r>
          </a:p>
          <a:p>
            <a:pPr>
              <a:defRPr/>
            </a:pPr>
            <a:endParaRPr lang="en-US" dirty="0"/>
          </a:p>
          <a:p>
            <a:pPr>
              <a:defRPr/>
            </a:pPr>
            <a:r>
              <a:rPr lang="en-US" dirty="0"/>
              <a:t>1.   Helps in preparing financial statements.</a:t>
            </a:r>
          </a:p>
          <a:p>
            <a:pPr marL="234841" indent="-234841">
              <a:buFontTx/>
              <a:buAutoNum type="arabicPeriod" startAt="2"/>
              <a:defRPr/>
            </a:pPr>
            <a:r>
              <a:rPr lang="en-US" dirty="0"/>
              <a:t>Reduces the risk of errors when working with many accounts and adjustments. </a:t>
            </a:r>
          </a:p>
          <a:p>
            <a:pPr marL="234841" indent="-234841">
              <a:buFontTx/>
              <a:buAutoNum type="arabicPeriod" startAt="2"/>
              <a:defRPr/>
            </a:pPr>
            <a:r>
              <a:rPr lang="en-US" dirty="0"/>
              <a:t>Links accounts and adjustments to financial statements.</a:t>
            </a:r>
          </a:p>
          <a:p>
            <a:pPr marL="228600" marR="0" indent="-228600" algn="l" defTabSz="914400" rtl="0" eaLnBrk="0" fontAlgn="base" latinLnBrk="0" hangingPunct="0">
              <a:lnSpc>
                <a:spcPct val="100000"/>
              </a:lnSpc>
              <a:spcBef>
                <a:spcPct val="30000"/>
              </a:spcBef>
              <a:spcAft>
                <a:spcPct val="0"/>
              </a:spcAft>
              <a:buClrTx/>
              <a:buSzTx/>
              <a:buFontTx/>
              <a:buAutoNum type="arabicPeriod" startAt="4"/>
              <a:tabLst/>
              <a:defRPr/>
            </a:pPr>
            <a:r>
              <a:rPr lang="en-US" dirty="0"/>
              <a:t>Shows the effects of proposed or “what-if” transactions.</a:t>
            </a:r>
          </a:p>
          <a:p>
            <a:pPr>
              <a:defRPr/>
            </a:pPr>
            <a:endParaRPr lang="en-US" altLang="en-US" dirty="0"/>
          </a:p>
        </p:txBody>
      </p:sp>
    </p:spTree>
    <p:extLst>
      <p:ext uri="{BB962C8B-B14F-4D97-AF65-F5344CB8AC3E}">
        <p14:creationId xmlns:p14="http://schemas.microsoft.com/office/powerpoint/2010/main" val="37217884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normAutofit/>
          </a:bodyPr>
          <a:lstStyle/>
          <a:p>
            <a:pPr marL="0" indent="0">
              <a:buFontTx/>
              <a:buNone/>
              <a:defRPr/>
            </a:pPr>
            <a:r>
              <a:rPr lang="en-US" sz="1200" b="0" i="0" u="none" strike="noStrike" kern="1200" baseline="0" dirty="0">
                <a:solidFill>
                  <a:schemeClr val="tx1"/>
                </a:solidFill>
                <a:latin typeface="+mn-lt"/>
                <a:ea typeface="ＭＳ Ｐゴシック" pitchFamily="-84" charset="-128"/>
                <a:cs typeface="ＭＳ Ｐゴシック" pitchFamily="-84" charset="-128"/>
              </a:rPr>
              <a:t>When a work sheet is used to prepare financial statements, it is constructed at the end of a period before the adjusting process. Preparing the work sheet has five steps. </a:t>
            </a:r>
          </a:p>
          <a:p>
            <a:pPr marL="0" indent="0">
              <a:buFontTx/>
              <a:buNone/>
              <a:defRPr/>
            </a:pPr>
            <a:r>
              <a:rPr lang="en-US" sz="1200" b="0" i="0" u="none" strike="noStrike" kern="1200" baseline="0" dirty="0">
                <a:solidFill>
                  <a:schemeClr val="tx1"/>
                </a:solidFill>
                <a:latin typeface="+mn-lt"/>
                <a:ea typeface="ＭＳ Ｐゴシック" pitchFamily="-84" charset="-128"/>
                <a:cs typeface="ＭＳ Ｐゴシック" pitchFamily="-84" charset="-128"/>
              </a:rPr>
              <a:t>Step 1: The first step in preparing a work sheet is to list the title of each account and its account number. This includes all accounts in the ledger plus expected ones from adjusting entries. The unadjusted balance for each account is then entered in the correct Debit or Credit column of the unadjusted trial balance columns. The totals of these two columns must be equal. </a:t>
            </a:r>
          </a:p>
          <a:p>
            <a:pPr marL="0" indent="0">
              <a:buFontTx/>
              <a:buNone/>
              <a:defRPr/>
            </a:pPr>
            <a:r>
              <a:rPr lang="en-US" sz="1200" b="0" i="0" u="none" strike="noStrike" kern="1200" baseline="0" dirty="0">
                <a:solidFill>
                  <a:schemeClr val="tx1"/>
                </a:solidFill>
                <a:latin typeface="+mn-lt"/>
                <a:ea typeface="ＭＳ Ｐゴシック" pitchFamily="-84" charset="-128"/>
              </a:rPr>
              <a:t>Step 2: T</a:t>
            </a:r>
            <a:r>
              <a:rPr lang="en-US" sz="1200" b="0" i="0" u="none" strike="noStrike" kern="1200" baseline="0" dirty="0">
                <a:solidFill>
                  <a:schemeClr val="tx1"/>
                </a:solidFill>
                <a:latin typeface="+mn-lt"/>
                <a:ea typeface="ＭＳ Ｐゴシック" pitchFamily="-84" charset="-128"/>
                <a:cs typeface="ＭＳ Ｐゴシック" pitchFamily="-84" charset="-128"/>
              </a:rPr>
              <a:t>he second step is to enter adjustments in the Adjustments columns. </a:t>
            </a:r>
          </a:p>
          <a:p>
            <a:pPr marL="0" indent="0">
              <a:buFontTx/>
              <a:buNone/>
              <a:defRPr/>
            </a:pPr>
            <a:r>
              <a:rPr lang="en-US" sz="1200" b="0" i="0" u="none" strike="noStrike" kern="1200" baseline="0" dirty="0">
                <a:solidFill>
                  <a:schemeClr val="tx1"/>
                </a:solidFill>
                <a:latin typeface="+mn-lt"/>
                <a:ea typeface="ＭＳ Ｐゴシック" pitchFamily="-84" charset="-128"/>
              </a:rPr>
              <a:t>Step 3: </a:t>
            </a:r>
            <a:r>
              <a:rPr lang="en-US" sz="1200" b="0" i="0" u="none" strike="noStrike" kern="1200" baseline="0" dirty="0">
                <a:solidFill>
                  <a:schemeClr val="tx1"/>
                </a:solidFill>
                <a:latin typeface="+mn-lt"/>
                <a:ea typeface="ＭＳ Ｐゴシック" pitchFamily="-84" charset="-128"/>
                <a:cs typeface="ＭＳ Ｐゴシック" pitchFamily="-84" charset="-128"/>
              </a:rPr>
              <a:t>The adjusted trial balance is prepared by combining the adjustments with the unadjusted balances for each account. </a:t>
            </a:r>
          </a:p>
          <a:p>
            <a:pPr marL="0" indent="0">
              <a:buFontTx/>
              <a:buNone/>
              <a:defRPr/>
            </a:pPr>
            <a:r>
              <a:rPr lang="en-US" sz="1200" b="0" i="0" u="none" strike="noStrike" kern="1200" baseline="0" dirty="0">
                <a:solidFill>
                  <a:schemeClr val="tx1"/>
                </a:solidFill>
                <a:latin typeface="+mn-lt"/>
                <a:ea typeface="ＭＳ Ｐゴシック" pitchFamily="-84" charset="-128"/>
              </a:rPr>
              <a:t>Step 4: </a:t>
            </a:r>
            <a:r>
              <a:rPr lang="en-US" sz="1200" b="0" i="0" u="none" strike="noStrike" kern="1200" baseline="0" dirty="0">
                <a:solidFill>
                  <a:schemeClr val="tx1"/>
                </a:solidFill>
                <a:latin typeface="+mn-lt"/>
                <a:ea typeface="ＭＳ Ｐゴシック" pitchFamily="-84" charset="-128"/>
                <a:cs typeface="ＭＳ Ｐゴシック" pitchFamily="-84" charset="-128"/>
              </a:rPr>
              <a:t>This step involves sorting account balances from the adjusted trial balance to their proper financial statement columns. Expenses go to the Income Statement Debit column and revenues to the Income Statement Credit column. Assets and dividends go to the Balance Sheet &amp; Statement of Retained Earnings Debit column. Liabilities and owner’s capital go to the Balance Sheet &amp; Statement of Retained Earnings Credit column. </a:t>
            </a:r>
          </a:p>
          <a:p>
            <a:pPr marL="0" indent="0">
              <a:buFontTx/>
              <a:buNone/>
              <a:defRPr/>
            </a:pPr>
            <a:r>
              <a:rPr lang="en-US" sz="1200" b="0" i="0" u="none" strike="noStrike" kern="1200" baseline="0" dirty="0">
                <a:solidFill>
                  <a:schemeClr val="tx1"/>
                </a:solidFill>
                <a:latin typeface="+mn-lt"/>
                <a:ea typeface="ＭＳ Ｐゴシック" pitchFamily="-84" charset="-128"/>
              </a:rPr>
              <a:t>Step 5: </a:t>
            </a:r>
            <a:r>
              <a:rPr lang="en-US" sz="1200" b="0" i="0" u="none" strike="noStrike" kern="1200" baseline="0" dirty="0">
                <a:solidFill>
                  <a:schemeClr val="tx1"/>
                </a:solidFill>
                <a:latin typeface="+mn-lt"/>
                <a:ea typeface="ＭＳ Ｐゴシック" pitchFamily="-84" charset="-128"/>
                <a:cs typeface="ＭＳ Ｐゴシック" pitchFamily="-84" charset="-128"/>
              </a:rPr>
              <a:t>Each financial statement column (from step 4) is totaled. The difference between the Debit and Credit column totals of the Income Statement columns is net income or net loss. This occurs because revenues are entered in the Credit column and expenses in the Debit column. If the Credit total exceeds the Debit total, there is net income. If the Debit total exceeds the Credit total, there is a net loss. </a:t>
            </a:r>
            <a:endParaRPr lang="en-US" altLang="en-US" dirty="0"/>
          </a:p>
        </p:txBody>
      </p:sp>
    </p:spTree>
    <p:extLst>
      <p:ext uri="{BB962C8B-B14F-4D97-AF65-F5344CB8AC3E}">
        <p14:creationId xmlns:p14="http://schemas.microsoft.com/office/powerpoint/2010/main" val="18070914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Rectangle 3"/>
          <p:cNvSpPr>
            <a:spLocks noGrp="1" noChangeArrowheads="1"/>
          </p:cNvSpPr>
          <p:nvPr>
            <p:ph type="body" idx="1"/>
          </p:nvPr>
        </p:nvSpPr>
        <p:spPr bwMode="auto"/>
        <p:txBody>
          <a:bodyPr>
            <a:normAutofit/>
          </a:bodyPr>
          <a:lstStyle/>
          <a:p>
            <a:r>
              <a:rPr lang="en-US" dirty="0"/>
              <a:t>A worksheet organizes information used to prepare adjusting entries, financial statements, and closing entries. </a:t>
            </a:r>
            <a:r>
              <a:rPr lang="en-US" sz="1200" b="0" i="0" u="none" strike="noStrike" kern="1200" baseline="0" dirty="0">
                <a:solidFill>
                  <a:schemeClr val="tx1"/>
                </a:solidFill>
                <a:latin typeface="+mn-lt"/>
                <a:ea typeface="ＭＳ Ｐゴシック" pitchFamily="-84" charset="-128"/>
                <a:cs typeface="ＭＳ Ｐゴシック" pitchFamily="-84" charset="-128"/>
              </a:rPr>
              <a:t>A work sheet does not substitute for financial statements. It is a tool we use to help prepare financial statements. </a:t>
            </a:r>
            <a:endParaRPr lang="en-US" dirty="0"/>
          </a:p>
          <a:p>
            <a:pPr>
              <a:defRPr/>
            </a:pPr>
            <a:endParaRPr lang="en-US" altLang="en-US" dirty="0"/>
          </a:p>
          <a:p>
            <a:pPr>
              <a:defRPr/>
            </a:pPr>
            <a:endParaRPr lang="en-US" altLang="en-US" dirty="0"/>
          </a:p>
        </p:txBody>
      </p:sp>
    </p:spTree>
    <p:extLst>
      <p:ext uri="{BB962C8B-B14F-4D97-AF65-F5344CB8AC3E}">
        <p14:creationId xmlns:p14="http://schemas.microsoft.com/office/powerpoint/2010/main" val="1901563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888570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8899"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8900"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8901" name="Rectangle 6"/>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b="1" dirty="0"/>
              <a:t>Reversing entries </a:t>
            </a:r>
            <a:r>
              <a:rPr lang="en-US" altLang="en-US" dirty="0"/>
              <a:t>are optional. They are dated the first day of the next accounting period, and they reverse the debits and credits of adjusting entries using the same accounts and amounts. Reversing entries are used for adjusting entries involving accrued revenues and accrued expenses. The purpose of reversing entries is to simplify recordkeeping.</a:t>
            </a:r>
          </a:p>
          <a:p>
            <a:endParaRPr lang="en-US" altLang="en-US" dirty="0"/>
          </a:p>
          <a:p>
            <a:r>
              <a:rPr lang="en-US" altLang="en-US" dirty="0"/>
              <a:t>Let’s see how the accounting for our payroll accrual will be handled with and without reversing entries.</a:t>
            </a:r>
          </a:p>
        </p:txBody>
      </p:sp>
      <p:sp>
        <p:nvSpPr>
          <p:cNvPr id="208902"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773597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solidFill>
                <a:srgbClr val="000000"/>
              </a:solidFill>
              <a:latin typeface="Arial" charset="0"/>
            </a:endParaRPr>
          </a:p>
        </p:txBody>
      </p:sp>
      <p:sp>
        <p:nvSpPr>
          <p:cNvPr id="209923"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solidFill>
                <a:srgbClr val="000000"/>
              </a:solidFill>
              <a:latin typeface="Arial" charset="0"/>
            </a:endParaRPr>
          </a:p>
        </p:txBody>
      </p:sp>
      <p:sp>
        <p:nvSpPr>
          <p:cNvPr id="209924"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solidFill>
                <a:srgbClr val="000000"/>
              </a:solidFill>
              <a:latin typeface="Arial" charset="0"/>
            </a:endParaRPr>
          </a:p>
        </p:txBody>
      </p:sp>
      <p:sp>
        <p:nvSpPr>
          <p:cNvPr id="209925" name="Rectangle 6"/>
          <p:cNvSpPr>
            <a:spLocks noGrp="1" noChangeArrowheads="1"/>
          </p:cNvSpPr>
          <p:nvPr>
            <p:ph type="body" idx="1"/>
          </p:nvPr>
        </p:nvSpPr>
        <p:spPr bwMode="auto">
          <a:xfrm>
            <a:off x="942975" y="4448175"/>
            <a:ext cx="5191125" cy="421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3" tIns="45661" rIns="92953" bIns="45661"/>
          <a:lstStyle/>
          <a:p>
            <a:r>
              <a:rPr lang="en-US" altLang="en-US" dirty="0"/>
              <a:t>The purpose of reversing entries is to simplify a company’s recordkeeping. This slide shows an example of FastForward’s reversing entries. The top of the exhibit shows the adjusting entry FastForward recorded on December 31 for its employee’s earned but unpaid salary. The entry recorded three days’ salary of $210, which increased December’s total salary expense to $1,610. The entry also recognized a liability of $210. The expense is reported on December’s income statement. The expense account is then closed. The ledger on January 1, 2022, shows a $210 liability and a zero balance in the Salaries Expense account. At this point, the choice is made between using or not using reversing entries.</a:t>
            </a:r>
          </a:p>
        </p:txBody>
      </p:sp>
      <p:sp>
        <p:nvSpPr>
          <p:cNvPr id="209926"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0694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07"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08"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09"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10"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11"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49512"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49513"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sz="1200" b="0" i="0" u="none" strike="noStrike" kern="1200" baseline="0" dirty="0">
                <a:solidFill>
                  <a:schemeClr val="tx1"/>
                </a:solidFill>
                <a:latin typeface="+mn-lt"/>
                <a:ea typeface="MS PGothic" pitchFamily="34" charset="-128"/>
                <a:cs typeface="ＭＳ Ｐゴシック" pitchFamily="-107" charset="-128"/>
              </a:rPr>
              <a:t>We rely on two principles in the adjusting process: </a:t>
            </a:r>
            <a:r>
              <a:rPr lang="en-US" sz="1200" b="1" i="0" u="none" strike="noStrike" kern="1200" baseline="0" dirty="0">
                <a:solidFill>
                  <a:schemeClr val="tx1"/>
                </a:solidFill>
                <a:latin typeface="+mn-lt"/>
                <a:ea typeface="MS PGothic" pitchFamily="34" charset="-128"/>
                <a:cs typeface="ＭＳ Ｐゴシック" pitchFamily="-107" charset="-128"/>
              </a:rPr>
              <a:t>revenue recognition principle </a:t>
            </a:r>
            <a:r>
              <a:rPr lang="en-US" sz="1200" b="0" i="0" u="none" strike="noStrike" kern="1200" baseline="0" dirty="0">
                <a:solidFill>
                  <a:schemeClr val="tx1"/>
                </a:solidFill>
                <a:latin typeface="+mn-lt"/>
                <a:ea typeface="MS PGothic" pitchFamily="34" charset="-128"/>
                <a:cs typeface="ＭＳ Ｐゴシック" pitchFamily="-107" charset="-128"/>
              </a:rPr>
              <a:t>and expense recognition principle (the latter is often referred to as </a:t>
            </a:r>
            <a:r>
              <a:rPr lang="en-US" sz="1200" b="0" i="1" u="none" strike="noStrike" kern="1200" baseline="0" dirty="0">
                <a:solidFill>
                  <a:schemeClr val="tx1"/>
                </a:solidFill>
                <a:latin typeface="+mn-lt"/>
                <a:ea typeface="MS PGothic" pitchFamily="34" charset="-128"/>
                <a:cs typeface="ＭＳ Ｐゴシック" pitchFamily="-107" charset="-128"/>
              </a:rPr>
              <a:t>matching</a:t>
            </a:r>
            <a:r>
              <a:rPr lang="en-US" sz="1200" b="0" i="0" u="none" strike="noStrike" kern="1200" baseline="0" dirty="0">
                <a:solidFill>
                  <a:schemeClr val="tx1"/>
                </a:solidFill>
                <a:latin typeface="+mn-lt"/>
                <a:ea typeface="MS PGothic" pitchFamily="34" charset="-128"/>
                <a:cs typeface="ＭＳ Ｐゴシック" pitchFamily="-107" charset="-128"/>
              </a:rPr>
              <a:t>). </a:t>
            </a:r>
            <a:r>
              <a:rPr lang="en-US" sz="1200" b="0" i="1" u="none" strike="noStrike" kern="1200" baseline="0" dirty="0">
                <a:solidFill>
                  <a:schemeClr val="tx1"/>
                </a:solidFill>
                <a:latin typeface="+mn-lt"/>
                <a:ea typeface="MS PGothic" pitchFamily="34" charset="-128"/>
                <a:cs typeface="ＭＳ Ｐゴシック" pitchFamily="-107" charset="-128"/>
              </a:rPr>
              <a:t>Revenue recognition principle </a:t>
            </a:r>
            <a:r>
              <a:rPr lang="en-US" sz="1200" b="0" i="0" u="none" strike="noStrike" kern="1200" baseline="0" dirty="0">
                <a:solidFill>
                  <a:schemeClr val="tx1"/>
                </a:solidFill>
                <a:latin typeface="+mn-lt"/>
                <a:ea typeface="MS PGothic" pitchFamily="34" charset="-128"/>
                <a:cs typeface="ＭＳ Ｐゴシック" pitchFamily="-107" charset="-128"/>
              </a:rPr>
              <a:t>requires that revenue be recorded when goods or services are provided to customers and at an amount expected to be received from customers. A major goal of the adjusting process is to have revenue recognized (reported) in the time period when those services and products are delivered.</a:t>
            </a:r>
            <a:endParaRPr lang="en-US" altLang="en-US" dirty="0"/>
          </a:p>
        </p:txBody>
      </p:sp>
    </p:spTree>
    <p:extLst>
      <p:ext uri="{BB962C8B-B14F-4D97-AF65-F5344CB8AC3E}">
        <p14:creationId xmlns:p14="http://schemas.microsoft.com/office/powerpoint/2010/main" val="22535306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4010025"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10947" name="Rectangle 4"/>
          <p:cNvSpPr>
            <a:spLocks noChangeArrowheads="1"/>
          </p:cNvSpPr>
          <p:nvPr/>
        </p:nvSpPr>
        <p:spPr bwMode="auto">
          <a:xfrm>
            <a:off x="0"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10948" name="Rectangle 5"/>
          <p:cNvSpPr>
            <a:spLocks noChangeArrowheads="1"/>
          </p:cNvSpPr>
          <p:nvPr/>
        </p:nvSpPr>
        <p:spPr bwMode="auto">
          <a:xfrm>
            <a:off x="0" y="0"/>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931" tIns="46966" rIns="93931" bIns="46966" anchor="ctr"/>
          <a:lstStyle>
            <a:lvl1pPr eaLnBrk="0" hangingPunct="0">
              <a:spcBef>
                <a:spcPct val="30000"/>
              </a:spcBef>
              <a:defRPr sz="1200">
                <a:solidFill>
                  <a:schemeClr val="tx1"/>
                </a:solidFill>
                <a:latin typeface="Calibri" pitchFamily="-84" charset="0"/>
                <a:ea typeface="ＭＳ Ｐゴシック" pitchFamily="-84" charset="-128"/>
              </a:defRPr>
            </a:lvl1pPr>
            <a:lvl2pPr marL="742950" indent="-285750" eaLnBrk="0" hangingPunct="0">
              <a:spcBef>
                <a:spcPct val="30000"/>
              </a:spcBef>
              <a:defRPr sz="1200">
                <a:solidFill>
                  <a:schemeClr val="tx1"/>
                </a:solidFill>
                <a:latin typeface="Calibri" pitchFamily="-84" charset="0"/>
                <a:ea typeface="ＭＳ Ｐゴシック" pitchFamily="-84" charset="-128"/>
              </a:defRPr>
            </a:lvl2pPr>
            <a:lvl3pPr marL="1143000" indent="-228600" eaLnBrk="0" hangingPunct="0">
              <a:spcBef>
                <a:spcPct val="30000"/>
              </a:spcBef>
              <a:defRPr sz="1200">
                <a:solidFill>
                  <a:schemeClr val="tx1"/>
                </a:solidFill>
                <a:latin typeface="Calibri" pitchFamily="-84" charset="0"/>
                <a:ea typeface="ＭＳ Ｐゴシック" pitchFamily="-84" charset="-128"/>
              </a:defRPr>
            </a:lvl3pPr>
            <a:lvl4pPr marL="1600200" indent="-228600" eaLnBrk="0" hangingPunct="0">
              <a:spcBef>
                <a:spcPct val="30000"/>
              </a:spcBef>
              <a:defRPr sz="1200">
                <a:solidFill>
                  <a:schemeClr val="tx1"/>
                </a:solidFill>
                <a:latin typeface="Calibri" pitchFamily="-84" charset="0"/>
                <a:ea typeface="ＭＳ Ｐゴシック" pitchFamily="-84" charset="-128"/>
              </a:defRPr>
            </a:lvl4pPr>
            <a:lvl5pPr marL="2057400" indent="-228600" eaLnBrk="0" hangingPunct="0">
              <a:spcBef>
                <a:spcPct val="30000"/>
              </a:spcBef>
              <a:defRPr sz="1200">
                <a:solidFill>
                  <a:schemeClr val="tx1"/>
                </a:solidFill>
                <a:latin typeface="Calibri" pitchFamily="-84" charset="0"/>
                <a:ea typeface="ＭＳ Ｐゴシック" pitchFamily="-84" charset="-128"/>
              </a:defRPr>
            </a:lvl5pPr>
            <a:lvl6pPr marL="25146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6pPr>
            <a:lvl7pPr marL="29718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7pPr>
            <a:lvl8pPr marL="34290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8pPr>
            <a:lvl9pPr marL="3886200" indent="-228600" eaLnBrk="0" fontAlgn="base" hangingPunct="0">
              <a:spcBef>
                <a:spcPct val="30000"/>
              </a:spcBef>
              <a:spcAft>
                <a:spcPct val="0"/>
              </a:spcAft>
              <a:defRPr sz="1200">
                <a:solidFill>
                  <a:schemeClr val="tx1"/>
                </a:solidFill>
                <a:latin typeface="Calibri" pitchFamily="-84" charset="0"/>
                <a:ea typeface="ＭＳ Ｐゴシック" pitchFamily="-84" charset="-128"/>
              </a:defRPr>
            </a:lvl9pPr>
          </a:lstStyle>
          <a:p>
            <a:pPr eaLnBrk="1" hangingPunct="1">
              <a:spcBef>
                <a:spcPct val="0"/>
              </a:spcBef>
            </a:pPr>
            <a:endParaRPr lang="en-US" altLang="en-US" sz="1800" dirty="0">
              <a:latin typeface="Arial" charset="0"/>
            </a:endParaRPr>
          </a:p>
        </p:txBody>
      </p:sp>
      <p:sp>
        <p:nvSpPr>
          <p:cNvPr id="206853" name="Rectangle 6"/>
          <p:cNvSpPr>
            <a:spLocks noGrp="1" noChangeArrowheads="1"/>
          </p:cNvSpPr>
          <p:nvPr>
            <p:ph type="body" idx="1"/>
          </p:nvPr>
        </p:nvSpPr>
        <p:spPr bwMode="auto">
          <a:xfrm>
            <a:off x="942975" y="4448175"/>
            <a:ext cx="5191125" cy="4213225"/>
          </a:xfrm>
        </p:spPr>
        <p:txBody>
          <a:bodyPr lIns="92953" tIns="45661" rIns="92953" bIns="45661">
            <a:normAutofit/>
          </a:bodyPr>
          <a:lstStyle/>
          <a:p>
            <a:pPr>
              <a:defRPr/>
            </a:pPr>
            <a:r>
              <a:rPr lang="en-US" altLang="en-US" sz="1100" b="1" dirty="0"/>
              <a:t>Accounting </a:t>
            </a:r>
            <a:r>
              <a:rPr lang="en-US" altLang="en-US" sz="1100" b="1" i="1" dirty="0"/>
              <a:t>without </a:t>
            </a:r>
            <a:r>
              <a:rPr lang="en-US" altLang="en-US" sz="1100" b="1" dirty="0"/>
              <a:t>Reversing Entries </a:t>
            </a:r>
            <a:r>
              <a:rPr lang="en-US" altLang="en-US" sz="1100" dirty="0"/>
              <a:t>The path down the left side is described in the chapter. To summarize here, when the next payday occurs on January 9, we record payment with a compound entry that debits both the expense and liability accounts and credits Cash. Posting that entry creates a $490 balance in the expense account and reduces the liability account balance to zero because the payable has been settled. </a:t>
            </a:r>
          </a:p>
          <a:p>
            <a:pPr>
              <a:defRPr/>
            </a:pPr>
            <a:r>
              <a:rPr lang="en-US" altLang="en-US" sz="1100" dirty="0"/>
              <a:t> </a:t>
            </a:r>
          </a:p>
          <a:p>
            <a:pPr>
              <a:defRPr/>
            </a:pPr>
            <a:r>
              <a:rPr lang="en-US" altLang="en-US" sz="1100" b="1" dirty="0"/>
              <a:t>Accounting </a:t>
            </a:r>
            <a:r>
              <a:rPr lang="en-US" altLang="en-US" sz="1100" b="1" i="1" dirty="0"/>
              <a:t>with </a:t>
            </a:r>
            <a:r>
              <a:rPr lang="en-US" altLang="en-US" sz="1100" b="1" dirty="0"/>
              <a:t>Reversing Entries </a:t>
            </a:r>
            <a:r>
              <a:rPr lang="en-US" altLang="en-US" sz="1100" dirty="0"/>
              <a:t>The right side shows reversing entries. A reversing entry is the exact opposite of an adjusting entry. For FastForward, the Salaries Payable liability account is debited for $210, meaning that this account now has a zero balance after the entry on January 1 is posted. The Salaries Payable account temporarily understates the liability, but this is not a problem since financial statements are not prepared before the liability is settled on January 9. The credit to the Salaries Expense account is unusual because it gives the account an </a:t>
            </a:r>
            <a:r>
              <a:rPr lang="en-US" altLang="en-US" sz="1100" i="1" dirty="0"/>
              <a:t>abnormal credit balance. </a:t>
            </a:r>
            <a:r>
              <a:rPr lang="en-US" altLang="en-US" sz="1100" dirty="0"/>
              <a:t>We highlight an abnormal balance by circling it. Because of the reversing entry, the January 9 entry to record payment debits the Salaries Expense account and credits Cash for the full $700 paid. It is the same as all other entries made to record 10 days’ salary for the employee. Notice that after the payment entry is posted, the Salaries Expense account has a $490 balance that reflects seven days’ salary of $70 per day.  The zero balance in the Salaries Payable account is now correct. The lower section shows that the expense and liability accounts have exactly the same balances whether reversing entries are used or not. </a:t>
            </a:r>
          </a:p>
        </p:txBody>
      </p:sp>
      <p:sp>
        <p:nvSpPr>
          <p:cNvPr id="210950" name="Rectangle 7"/>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519280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205928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1" name="Rectangle 4"/>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2" name="Rectangle 5"/>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3" name="Rectangle 6"/>
          <p:cNvSpPr>
            <a:spLocks noChangeArrowheads="1"/>
          </p:cNvSpPr>
          <p:nvPr/>
        </p:nvSpPr>
        <p:spPr bwMode="auto">
          <a:xfrm>
            <a:off x="4010025"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4" name="Rectangle 8"/>
          <p:cNvSpPr>
            <a:spLocks noChangeArrowheads="1"/>
          </p:cNvSpPr>
          <p:nvPr/>
        </p:nvSpPr>
        <p:spPr bwMode="auto">
          <a:xfrm>
            <a:off x="0" y="8894763"/>
            <a:ext cx="3067050" cy="468312"/>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5" name="Rectangle 9"/>
          <p:cNvSpPr>
            <a:spLocks noChangeArrowheads="1"/>
          </p:cNvSpPr>
          <p:nvPr/>
        </p:nvSpPr>
        <p:spPr bwMode="auto">
          <a:xfrm>
            <a:off x="0" y="0"/>
            <a:ext cx="3067050" cy="468313"/>
          </a:xfrm>
          <a:prstGeom prst="rect">
            <a:avLst/>
          </a:prstGeom>
          <a:noFill/>
          <a:ln w="12700">
            <a:noFill/>
            <a:miter lim="800000"/>
            <a:headEnd/>
            <a:tailEnd/>
          </a:ln>
        </p:spPr>
        <p:txBody>
          <a:bodyPr wrap="none" lIns="91601" tIns="45800" rIns="91601" bIns="45800" anchor="ctr"/>
          <a:lstStyle/>
          <a:p>
            <a:endParaRPr lang="en-US" altLang="en-US" dirty="0">
              <a:ea typeface="MS PGothic" pitchFamily="34" charset="-128"/>
            </a:endParaRPr>
          </a:p>
        </p:txBody>
      </p:sp>
      <p:sp>
        <p:nvSpPr>
          <p:cNvPr id="150536" name="Rectangle 10"/>
          <p:cNvSpPr>
            <a:spLocks noGrp="1" noRot="1" noChangeAspect="1" noChangeArrowheads="1" noTextEdit="1"/>
          </p:cNvSpPr>
          <p:nvPr>
            <p:ph type="sldImg"/>
          </p:nvPr>
        </p:nvSpPr>
        <p:spPr bwMode="auto">
          <a:xfrm>
            <a:off x="1206500" y="708025"/>
            <a:ext cx="4665663" cy="3498850"/>
          </a:xfrm>
          <a:noFill/>
          <a:ln cap="flat">
            <a:solidFill>
              <a:schemeClr val="tx1"/>
            </a:solidFill>
            <a:miter lim="800000"/>
            <a:headEnd/>
            <a:tailEnd/>
          </a:ln>
        </p:spPr>
      </p:sp>
      <p:sp>
        <p:nvSpPr>
          <p:cNvPr id="150537" name="Rectangle 11"/>
          <p:cNvSpPr>
            <a:spLocks noGrp="1" noChangeArrowheads="1"/>
          </p:cNvSpPr>
          <p:nvPr>
            <p:ph type="body" idx="1"/>
          </p:nvPr>
        </p:nvSpPr>
        <p:spPr bwMode="auto">
          <a:xfrm>
            <a:off x="942975" y="4448175"/>
            <a:ext cx="5191125" cy="4213225"/>
          </a:xfrm>
          <a:noFill/>
        </p:spPr>
        <p:txBody>
          <a:bodyPr lIns="92941" tIns="45655" rIns="92941" bIns="45655"/>
          <a:lstStyle/>
          <a:p>
            <a:r>
              <a:rPr lang="en-US" altLang="en-US" dirty="0"/>
              <a:t>The </a:t>
            </a:r>
            <a:r>
              <a:rPr lang="en-US" altLang="en-US" b="1" dirty="0"/>
              <a:t>expense recognition </a:t>
            </a:r>
            <a:r>
              <a:rPr lang="en-US" altLang="en-US" dirty="0"/>
              <a:t>or matching principle aims to record expenses in the same accounting period as the revenues that are recognized as a result of those expenses. This matching of expenses with the revenue benefits is a major part of the adjusting process.</a:t>
            </a:r>
          </a:p>
        </p:txBody>
      </p:sp>
    </p:spTree>
    <p:extLst>
      <p:ext uri="{BB962C8B-B14F-4D97-AF65-F5344CB8AC3E}">
        <p14:creationId xmlns:p14="http://schemas.microsoft.com/office/powerpoint/2010/main" val="213184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79F156-1ECE-450D-8286-1BF7E1C8FC88}" type="datetime1">
              <a:rPr lang="en-US"/>
              <a:pPr>
                <a:defRPr/>
              </a:pPr>
              <a:t>30-Jun-21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3DEAEB9-8D99-4F38-A76E-2A2748BBA342}" type="slidenum">
              <a:rPr lang="en-US"/>
              <a:pPr>
                <a:defRPr/>
              </a:pPr>
              <a:t>‹#›</a:t>
            </a:fld>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EA53DEE-77DF-48C1-9F0A-50696E68BA0E}" type="datetime1">
              <a:rPr lang="en-US"/>
              <a:pPr>
                <a:defRPr/>
              </a:pPr>
              <a:t>30-Jun-21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3E1EC67-5E2A-4DE8-BEDD-6E9D8821C6C4}"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D426A9-9842-4CA8-9457-AFBB2E2AF0E3}" type="datetime1">
              <a:rPr lang="en-US"/>
              <a:pPr>
                <a:defRPr/>
              </a:pPr>
              <a:t>30-Jun-21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AC94F7A-D279-4F20-BAF9-1ED3B3A3513F}" type="slidenum">
              <a:rPr lang="en-US"/>
              <a:pPr>
                <a:defRPr/>
              </a:pPr>
              <a:t>‹#›</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14D98BB-66F3-44D2-BAC8-1DFA71095052}" type="datetime1">
              <a:rPr lang="en-US"/>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E31113C-3257-4FE4-B8AA-C769A3CB3959}"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B392A70-6312-4295-B045-8A3A0643FC4B}" type="datetime1">
              <a:rPr lang="en-US"/>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A12E07D-6177-4BA4-8EF4-EE0B0B1559AA}"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8805AB3-E1D2-4ACD-BB79-B920CAA1BA93}" type="datetime1">
              <a:rPr lang="en-US"/>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5F2549B-4111-4893-A8D2-D6CB03B52D75}"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1983C50-EF80-4DD2-A584-704FB34909CB}" type="datetime1">
              <a:rPr lang="en-US"/>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272F3BB-194D-40BC-BA89-ABD1B7AF9930}"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12FE2B4-5D67-4F07-AAE5-C8BA7F18DB40}" type="datetime1">
              <a:rPr lang="en-US"/>
              <a:pPr>
                <a:defRPr/>
              </a:pPr>
              <a:t>30-Jun-21</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1ABC9E4-9941-4EE9-9B39-AFADD39CB3A0}"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A0F97A4-E327-45A9-95BE-FE7A3B020AA0}" type="datetime1">
              <a:rPr lang="en-US" smtClean="0"/>
              <a:pPr>
                <a:defRPr/>
              </a:pPr>
              <a:t>30-Jun-21</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2021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6872082-83D2-4448-82C8-3CAAF2CDBF7D}"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3890B25-195E-4B81-958B-7A4800E08A65}" type="datetime1">
              <a:rPr lang="en-US"/>
              <a:pPr>
                <a:defRPr/>
              </a:pPr>
              <a:t>30-Jun-21</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2021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7D97E22-8C1B-465E-93A8-794C86A7B2FD}"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DE4E43-B7EF-40EB-9464-A5E906CAF876}" type="datetime1">
              <a:rPr lang="en-US"/>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2021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153BC36-9CDA-4321-AFBA-D387AEA3940F}"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51F764-F496-4CDC-997D-2155912861C0}" type="datetime1">
              <a:rPr lang="en-US"/>
              <a:pPr>
                <a:defRPr/>
              </a:pPr>
              <a:t>30-Jun-21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8EC639C-1F37-414E-BB4A-3574D25F5B5E}" type="slidenum">
              <a:rPr lang="en-US"/>
              <a:pPr>
                <a:defRPr/>
              </a:pPr>
              <a:t>‹#›</a:t>
            </a:fld>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B2E6FE-0204-49AE-B0F9-4BD8B9E00BE9}" type="datetime1">
              <a:rPr lang="en-US"/>
              <a:pPr>
                <a:defRPr/>
              </a:pPr>
              <a:t>30-Jun-21</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2021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7204512-3216-4F74-A244-FF8B4602F1B7}"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EF019AF-A0B8-4E79-9D5C-C7637CCE2E05}" type="datetime1">
              <a:rPr lang="en-US"/>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2021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44B5EEF-0F83-4BB3-930E-0DE72454CF74}"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2F3B574-3766-43D5-912E-155E82CC673D}" type="datetime1">
              <a:rPr lang="en-US"/>
              <a:pPr>
                <a:defRPr/>
              </a:pPr>
              <a:t>30-Jun-21</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dirty="0"/>
              <a:t>Copyright @ 2021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7F282A6-1606-4186-92CB-B53ED2BD9CEA}"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49B496D-E27A-44DB-8E54-9BF0C4F6BCC7}" type="datetime1">
              <a:rPr lang="en-US"/>
              <a:pPr>
                <a:defRPr/>
              </a:pPr>
              <a:t>30-Jun-21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1D860C5-D977-4F5A-B581-4EBBD7A1D701}"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76C6E9E-9901-45B6-8927-254AB9481034}" type="datetime1">
              <a:rPr lang="en-US"/>
              <a:pPr>
                <a:defRPr/>
              </a:pPr>
              <a:t>30-Jun-21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67C431-FE75-4C5E-A3BC-6EF85AAB40B8}"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2E6A54E-1682-4E70-8DAA-909DB5D7435E}" type="datetime1">
              <a:rPr lang="en-US"/>
              <a:pPr>
                <a:defRPr/>
              </a:pPr>
              <a:t>30-Jun-21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3C83A44-75E2-4BA8-B190-E22BB57897DD}"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721D2E-35FD-44C6-8450-6028C80E1758}" type="datetime1">
              <a:rPr lang="en-US"/>
              <a:pPr>
                <a:defRPr/>
              </a:pPr>
              <a:t>30-Jun-21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2CD3F29-306C-4493-A0AB-A6FF84C875CE}"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70168E6-7BC8-4CC3-851F-5A937F1F117C}" type="datetime1">
              <a:rPr lang="en-US"/>
              <a:pPr>
                <a:defRPr/>
              </a:pPr>
              <a:t>30-Jun-21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7E93A15-804F-410D-9B2F-4FBFE3C23EBF}"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531695B-B378-4B0E-B71C-F21347194F51}" type="datetime1">
              <a:rPr lang="en-US"/>
              <a:pPr>
                <a:defRPr/>
              </a:pPr>
              <a:t>30-Jun-21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EE7E30-6DAA-4A8A-850E-381CC88F5EBB}"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539F132-380A-47AD-A832-B6365CAFFA9E}" type="datetime1">
              <a:rPr lang="en-US"/>
              <a:pPr>
                <a:defRPr/>
              </a:pPr>
              <a:t>30-Jun-21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base">
              <a:spcBef>
                <a:spcPct val="0"/>
              </a:spcBef>
              <a:spcAft>
                <a:spcPct val="0"/>
              </a:spcAft>
              <a:defRPr>
                <a:latin typeface="Arial" charset="0"/>
                <a:cs typeface="Arial" charset="0"/>
              </a:defRPr>
            </a:lvl1pPr>
          </a:lstStyle>
          <a:p>
            <a:pPr>
              <a:defRPr/>
            </a:pPr>
            <a:r>
              <a:rPr lang="en-US" dirty="0"/>
              <a:t>Copyright @ 2015 McGraw 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296F57-F125-4ABF-99B1-2AA20D1A5374}"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482BC8A-A725-4F8B-8A18-DAC60B33C972}" type="datetime1">
              <a:rPr lang="en-US"/>
              <a:pPr>
                <a:defRPr/>
              </a:pPr>
              <a:t>30-Jun-21</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C3A84A32-6FF1-4414-A5D9-02E688D1C8BD}" type="slidenum">
              <a:rPr lang="en-US"/>
              <a:pPr>
                <a:defRPr/>
              </a:pPr>
              <a:t>‹#›</a:t>
            </a:fld>
            <a:endParaRPr lang="en-US" dirty="0"/>
          </a:p>
        </p:txBody>
      </p:sp>
      <p:sp>
        <p:nvSpPr>
          <p:cNvPr id="3" name="Footer Placeholder 2">
            <a:extLst>
              <a:ext uri="{FF2B5EF4-FFF2-40B4-BE49-F238E27FC236}">
                <a16:creationId xmlns:a16="http://schemas.microsoft.com/office/drawing/2014/main" xmlns="" id="{C2A2F82A-41AB-F341-8EC5-F47C5B0067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7332" r:id="rId1"/>
    <p:sldLayoutId id="2147487333" r:id="rId2"/>
    <p:sldLayoutId id="2147487334" r:id="rId3"/>
    <p:sldLayoutId id="2147487335" r:id="rId4"/>
    <p:sldLayoutId id="2147487336" r:id="rId5"/>
    <p:sldLayoutId id="2147487337" r:id="rId6"/>
    <p:sldLayoutId id="2147487338" r:id="rId7"/>
    <p:sldLayoutId id="2147487339" r:id="rId8"/>
    <p:sldLayoutId id="2147487340" r:id="rId9"/>
    <p:sldLayoutId id="2147487341" r:id="rId10"/>
    <p:sldLayoutId id="214748734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F75F5C6-7517-4124-A632-48980010DCC6}" type="datetime1">
              <a:rPr lang="en-US"/>
              <a:pPr>
                <a:defRPr/>
              </a:pPr>
              <a:t>30-Jun-21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dirty="0"/>
              <a:t>Copyright @ 2015 McGraw 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A1E1EB9C-7444-46E2-9D87-17681330E86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7343" r:id="rId1"/>
    <p:sldLayoutId id="2147487344" r:id="rId2"/>
    <p:sldLayoutId id="2147487345" r:id="rId3"/>
    <p:sldLayoutId id="2147487346" r:id="rId4"/>
    <p:sldLayoutId id="2147487347" r:id="rId5"/>
    <p:sldLayoutId id="2147487348" r:id="rId6"/>
    <p:sldLayoutId id="2147487349" r:id="rId7"/>
    <p:sldLayoutId id="2147487350" r:id="rId8"/>
    <p:sldLayoutId id="2147487351" r:id="rId9"/>
    <p:sldLayoutId id="2147487352" r:id="rId10"/>
    <p:sldLayoutId id="2147487353" r:id="rId11"/>
    <p:sldLayoutId id="2147487354" r:id="rId12"/>
    <p:sldLayoutId id="2147487355" r:id="rId13"/>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6.xml"/><Relationship Id="rId7" Type="http://schemas.openxmlformats.org/officeDocument/2006/relationships/image" Target="../media/image8.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9.xml"/><Relationship Id="rId7" Type="http://schemas.openxmlformats.org/officeDocument/2006/relationships/image" Target="../media/image11.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emf"/><Relationship Id="rId4" Type="http://schemas.openxmlformats.org/officeDocument/2006/relationships/oleObject" Target="../embeddings/oleObject4.bin"/><Relationship Id="rId9"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7.xml"/><Relationship Id="rId1" Type="http://schemas.openxmlformats.org/officeDocument/2006/relationships/vmlDrawing" Target="../drawings/vmlDrawing4.vml"/><Relationship Id="rId5" Type="http://schemas.openxmlformats.org/officeDocument/2006/relationships/image" Target="../media/image16.e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7.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oleObject10.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21.e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7.xml"/><Relationship Id="rId1" Type="http://schemas.openxmlformats.org/officeDocument/2006/relationships/vmlDrawing" Target="../drawings/vmlDrawing8.vml"/><Relationship Id="rId5" Type="http://schemas.openxmlformats.org/officeDocument/2006/relationships/image" Target="../media/image23.e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embeddings/oleObject13.bin"/></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9.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0.xml"/><Relationship Id="rId1" Type="http://schemas.openxmlformats.org/officeDocument/2006/relationships/slideLayout" Target="../slideLayouts/slideLayout17.xml"/><Relationship Id="rId4" Type="http://schemas.openxmlformats.org/officeDocument/2006/relationships/image" Target="../media/image38.png"/></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1.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2.xml"/><Relationship Id="rId1" Type="http://schemas.openxmlformats.org/officeDocument/2006/relationships/slideLayout" Target="../slideLayouts/slideLayout17.xml"/><Relationship Id="rId4" Type="http://schemas.openxmlformats.org/officeDocument/2006/relationships/image" Target="../media/image4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0.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1.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ctrTitle"/>
          </p:nvPr>
        </p:nvSpPr>
        <p:spPr>
          <a:xfrm>
            <a:off x="685800" y="609600"/>
            <a:ext cx="7772400" cy="1524000"/>
          </a:xfrm>
        </p:spPr>
        <p:txBody>
          <a:bodyPr/>
          <a:lstStyle/>
          <a:p>
            <a:pPr algn="l" eaLnBrk="1" hangingPunct="1"/>
            <a:r>
              <a:rPr lang="en-US" altLang="en-US" b="1" dirty="0"/>
              <a:t>Adjusting Accounts For </a:t>
            </a:r>
            <a:br>
              <a:rPr lang="en-US" altLang="en-US" b="1" dirty="0"/>
            </a:br>
            <a:r>
              <a:rPr lang="en-US" altLang="en-US" b="1" dirty="0"/>
              <a:t>Financial Statements</a:t>
            </a:r>
          </a:p>
        </p:txBody>
      </p:sp>
      <p:sp>
        <p:nvSpPr>
          <p:cNvPr id="89091" name="Subtitle 2"/>
          <p:cNvSpPr>
            <a:spLocks noGrp="1"/>
          </p:cNvSpPr>
          <p:nvPr>
            <p:ph type="subTitle" idx="1"/>
          </p:nvPr>
        </p:nvSpPr>
        <p:spPr>
          <a:xfrm>
            <a:off x="685800" y="2286000"/>
            <a:ext cx="4724400" cy="914400"/>
          </a:xfrm>
        </p:spPr>
        <p:txBody>
          <a:bodyPr/>
          <a:lstStyle/>
          <a:p>
            <a:pPr algn="l" eaLnBrk="1" hangingPunct="1">
              <a:buFont typeface="Wingdings" pitchFamily="-107" charset="2"/>
              <a:buNone/>
            </a:pPr>
            <a:r>
              <a:rPr lang="en-US" altLang="en-US" dirty="0">
                <a:solidFill>
                  <a:srgbClr val="898989"/>
                </a:solidFill>
              </a:rPr>
              <a:t>Chapter 3</a:t>
            </a:r>
          </a:p>
          <a:p>
            <a:pPr algn="l" eaLnBrk="1" hangingPunct="1">
              <a:buFont typeface="Wingdings" pitchFamily="-107" charset="2"/>
              <a:buNone/>
            </a:pPr>
            <a:endParaRPr lang="en-US" altLang="en-US" dirty="0">
              <a:solidFill>
                <a:srgbClr val="898989"/>
              </a:solidFill>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Rectangle 3"/>
          <p:cNvSpPr txBox="1">
            <a:spLocks noChangeArrowheads="1"/>
          </p:cNvSpPr>
          <p:nvPr/>
        </p:nvSpPr>
        <p:spPr bwMode="auto">
          <a:xfrm>
            <a:off x="762000" y="3928147"/>
            <a:ext cx="7315200" cy="2183094"/>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latin typeface="Calibri" panose="020F0502020204030204" pitchFamily="34" charset="0"/>
                <a:ea typeface="ＭＳ Ｐゴシック" pitchFamily="34" charset="-128"/>
              </a:rPr>
              <a:t>Wild and Shaw</a:t>
            </a:r>
          </a:p>
          <a:p>
            <a:pPr algn="l" eaLnBrk="1" hangingPunct="1">
              <a:defRPr/>
            </a:pPr>
            <a:r>
              <a:rPr lang="en-US" sz="2800" b="1" dirty="0">
                <a:solidFill>
                  <a:srgbClr val="002060"/>
                </a:solidFill>
                <a:latin typeface="Calibri" panose="020F0502020204030204" pitchFamily="34" charset="0"/>
                <a:ea typeface="ＭＳ Ｐゴシック" pitchFamily="34" charset="-128"/>
              </a:rPr>
              <a:t>Financial and </a:t>
            </a:r>
            <a:r>
              <a:rPr lang="en-US" sz="2800" b="1">
                <a:solidFill>
                  <a:srgbClr val="002060"/>
                </a:solidFill>
                <a:latin typeface="Calibri" panose="020F0502020204030204" pitchFamily="34" charset="0"/>
                <a:ea typeface="ＭＳ Ｐゴシック" pitchFamily="34" charset="-128"/>
              </a:rPr>
              <a:t>Managerial </a:t>
            </a:r>
            <a:r>
              <a:rPr lang="en-US" sz="2800" b="1" smtClean="0">
                <a:solidFill>
                  <a:srgbClr val="002060"/>
                </a:solidFill>
                <a:latin typeface="Calibri" panose="020F0502020204030204" pitchFamily="34" charset="0"/>
                <a:ea typeface="ＭＳ Ｐゴシック" pitchFamily="34" charset="-128"/>
              </a:rPr>
              <a:t>Accounting</a:t>
            </a:r>
            <a:endParaRPr lang="en-US" sz="2800" b="1" dirty="0">
              <a:solidFill>
                <a:srgbClr val="002060"/>
              </a:solidFill>
              <a:latin typeface="Calibri" panose="020F0502020204030204" pitchFamily="34" charset="0"/>
              <a:ea typeface="ＭＳ Ｐゴシック" pitchFamily="34" charset="-128"/>
            </a:endParaRPr>
          </a:p>
          <a:p>
            <a:pPr algn="l" eaLnBrk="1" hangingPunct="1">
              <a:defRPr/>
            </a:pPr>
            <a:r>
              <a:rPr lang="en-US" sz="2800" b="1" dirty="0">
                <a:solidFill>
                  <a:srgbClr val="002060"/>
                </a:solidFill>
                <a:latin typeface="Calibri" panose="020F0502020204030204" pitchFamily="34" charset="0"/>
                <a:ea typeface="ＭＳ Ｐゴシック" pitchFamily="34" charset="-128"/>
              </a:rPr>
              <a:t>9th Edition</a:t>
            </a: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13" name="Text Placeholder 8"/>
          <p:cNvSpPr txBox="1">
            <a:spLocks/>
          </p:cNvSpPr>
          <p:nvPr/>
        </p:nvSpPr>
        <p:spPr>
          <a:xfrm>
            <a:off x="438912" y="6287436"/>
            <a:ext cx="8458200" cy="502951"/>
          </a:xfrm>
          <a:prstGeom prst="rect">
            <a:avLst/>
          </a:prstGeom>
        </p:spPr>
        <p:txBody>
          <a:bodyPr vert="horz" lIns="91440" tIns="45720" rIns="91440" bIns="45720" rtlCol="0" anchor="ctr">
            <a:noAutofit/>
          </a:bodyPr>
          <a:lstStyle>
            <a:lvl1pPr marL="365125" marR="0" indent="-282575" algn="l" defTabSz="914400" rtl="0" eaLnBrk="0" fontAlgn="base" latinLnBrk="0" hangingPunct="0">
              <a:lnSpc>
                <a:spcPct val="100000"/>
              </a:lnSpc>
              <a:spcBef>
                <a:spcPts val="600"/>
              </a:spcBef>
              <a:spcAft>
                <a:spcPct val="0"/>
              </a:spcAft>
              <a:buClr>
                <a:srgbClr val="D16349"/>
              </a:buClr>
              <a:buSzPct val="80000"/>
              <a:buFont typeface="Wingdings 2" pitchFamily="18" charset="2"/>
              <a:buChar char=""/>
              <a:tabLst/>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39763" marR="0" indent="-236538" algn="l" defTabSz="914400" rtl="0" eaLnBrk="0" fontAlgn="base" latinLnBrk="0" hangingPunct="0">
              <a:lnSpc>
                <a:spcPct val="100000"/>
              </a:lnSpc>
              <a:spcBef>
                <a:spcPts val="550"/>
              </a:spcBef>
              <a:spcAft>
                <a:spcPct val="0"/>
              </a:spcAft>
              <a:buClr>
                <a:srgbClr val="D16349"/>
              </a:buClr>
              <a:buSzTx/>
              <a:buFont typeface="Verdana" pitchFamily="34" charset="0"/>
              <a:buChar char="◦"/>
              <a:tabLst/>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885825" marR="0" indent="-228600" algn="l" defTabSz="914400" rtl="0" eaLnBrk="0" fontAlgn="base" latinLnBrk="0" hangingPunct="0">
              <a:lnSpc>
                <a:spcPct val="100000"/>
              </a:lnSpc>
              <a:spcBef>
                <a:spcPct val="20000"/>
              </a:spcBef>
              <a:spcAft>
                <a:spcPct val="0"/>
              </a:spcAft>
              <a:buClr>
                <a:srgbClr val="CCB400"/>
              </a:buClr>
              <a:buSzTx/>
              <a:buFont typeface="Wingdings 2" pitchFamily="18" charset="2"/>
              <a:buChar char=""/>
              <a:tabLst/>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rgbClr val="77315D"/>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rgbClr val="77315D"/>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100" i="1" dirty="0">
                <a:latin typeface="Arial" panose="020B0604020202020204" pitchFamily="34" charset="0"/>
                <a:cs typeface="Arial" panose="020B0604020202020204" pitchFamily="34" charset="0"/>
              </a:rPr>
              <a:t>Copyright ©2022 McGraw-Hill Education. All rights reserved. No reproduction or distribution without the prior written consent of McGraw-Hill Education.</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ChangeArrowheads="1"/>
          </p:cNvSpPr>
          <p:nvPr/>
        </p:nvSpPr>
        <p:spPr bwMode="auto">
          <a:xfrm>
            <a:off x="304800" y="1524000"/>
            <a:ext cx="8458200" cy="1066800"/>
          </a:xfrm>
          <a:prstGeom prst="rect">
            <a:avLst/>
          </a:prstGeom>
          <a:noFill/>
          <a:ln w="9525">
            <a:noFill/>
            <a:miter lim="800000"/>
            <a:headEnd/>
            <a:tailEnd/>
          </a:ln>
        </p:spPr>
        <p:txBody>
          <a:bodyPr lIns="90488" tIns="44450" rIns="90488" bIns="44450"/>
          <a:lstStyle/>
          <a:p>
            <a:pPr marL="342900" indent="-342900">
              <a:spcBef>
                <a:spcPct val="20000"/>
              </a:spcBef>
            </a:pPr>
            <a:endParaRPr lang="en-US" altLang="en-US" sz="2800" dirty="0">
              <a:latin typeface="Calibri" pitchFamily="-107" charset="0"/>
            </a:endParaRPr>
          </a:p>
        </p:txBody>
      </p:sp>
      <p:sp>
        <p:nvSpPr>
          <p:cNvPr id="100355" name="Rectangle 4"/>
          <p:cNvSpPr>
            <a:spLocks noGrp="1" noChangeArrowheads="1"/>
          </p:cNvSpPr>
          <p:nvPr>
            <p:ph type="title"/>
          </p:nvPr>
        </p:nvSpPr>
        <p:spPr>
          <a:xfrm>
            <a:off x="457200" y="381000"/>
            <a:ext cx="8229600" cy="1036638"/>
          </a:xfrm>
        </p:spPr>
        <p:txBody>
          <a:bodyPr/>
          <a:lstStyle/>
          <a:p>
            <a:pPr eaLnBrk="1" hangingPunct="1"/>
            <a:r>
              <a:rPr lang="en-US" altLang="en-US" b="1" dirty="0"/>
              <a:t>Framework for Adjustments</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035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6CB02F63-86AA-493C-9D3A-707645CD77DC}" type="slidenum">
              <a:rPr lang="en-US" altLang="en-US" sz="1100" smtClean="0">
                <a:solidFill>
                  <a:srgbClr val="898989"/>
                </a:solidFill>
              </a:rPr>
              <a:pPr/>
              <a:t>10</a:t>
            </a:fld>
            <a:endParaRPr lang="en-US" altLang="en-US" sz="1100" dirty="0">
              <a:solidFill>
                <a:srgbClr val="898989"/>
              </a:solidFill>
            </a:endParaRPr>
          </a:p>
        </p:txBody>
      </p:sp>
      <p:sp>
        <p:nvSpPr>
          <p:cNvPr id="10" name="Rectangle 3"/>
          <p:cNvSpPr>
            <a:spLocks noChangeArrowheads="1"/>
          </p:cNvSpPr>
          <p:nvPr/>
        </p:nvSpPr>
        <p:spPr bwMode="auto">
          <a:xfrm>
            <a:off x="304800" y="1524000"/>
            <a:ext cx="845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lvl1pPr marL="342900" indent="-342900"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buFontTx/>
              <a:buNone/>
            </a:pPr>
            <a:endParaRPr lang="en-US" altLang="en-US" sz="2800" dirty="0"/>
          </a:p>
        </p:txBody>
      </p:sp>
      <p:sp>
        <p:nvSpPr>
          <p:cNvPr id="11" name="Rectangle 1"/>
          <p:cNvSpPr>
            <a:spLocks noChangeArrowheads="1"/>
          </p:cNvSpPr>
          <p:nvPr/>
        </p:nvSpPr>
        <p:spPr bwMode="auto">
          <a:xfrm>
            <a:off x="571500" y="1371600"/>
            <a:ext cx="8305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800" dirty="0">
                <a:latin typeface="+mn-lt"/>
              </a:rPr>
              <a:t>There are four types of adjustments for transactions that extend over more than one period.</a:t>
            </a:r>
          </a:p>
        </p:txBody>
      </p:sp>
      <p:sp>
        <p:nvSpPr>
          <p:cNvPr id="12" name="Rectangle 1"/>
          <p:cNvSpPr>
            <a:spLocks noChangeArrowheads="1"/>
          </p:cNvSpPr>
          <p:nvPr/>
        </p:nvSpPr>
        <p:spPr bwMode="auto">
          <a:xfrm>
            <a:off x="152400" y="3240918"/>
            <a:ext cx="8861852" cy="20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2700" dirty="0">
                <a:latin typeface="+mn-lt"/>
              </a:rPr>
              <a:t>Adjustments are made using a 3-step process:</a:t>
            </a:r>
          </a:p>
          <a:p>
            <a:pPr eaLnBrk="1" hangingPunct="1">
              <a:spcBef>
                <a:spcPct val="0"/>
              </a:spcBef>
              <a:buFontTx/>
              <a:buNone/>
            </a:pPr>
            <a:r>
              <a:rPr lang="en-US" altLang="en-US" sz="2500" dirty="0">
                <a:latin typeface="+mn-lt"/>
              </a:rPr>
              <a:t>Step 1: Determine what the current account balance </a:t>
            </a:r>
            <a:r>
              <a:rPr lang="en-US" altLang="en-US" sz="2500" i="1" dirty="0">
                <a:latin typeface="+mn-lt"/>
              </a:rPr>
              <a:t>equals</a:t>
            </a:r>
            <a:r>
              <a:rPr lang="en-US" altLang="en-US" sz="2500" dirty="0">
                <a:latin typeface="+mn-lt"/>
              </a:rPr>
              <a:t>.</a:t>
            </a:r>
          </a:p>
          <a:p>
            <a:pPr eaLnBrk="1" hangingPunct="1">
              <a:spcBef>
                <a:spcPct val="0"/>
              </a:spcBef>
              <a:buFontTx/>
              <a:buNone/>
            </a:pPr>
            <a:r>
              <a:rPr lang="en-US" altLang="en-US" sz="2500" dirty="0">
                <a:latin typeface="+mn-lt"/>
              </a:rPr>
              <a:t>Step 2: Determine what the current account balance </a:t>
            </a:r>
            <a:r>
              <a:rPr lang="en-US" altLang="en-US" sz="2500" i="1" dirty="0">
                <a:latin typeface="+mn-lt"/>
              </a:rPr>
              <a:t>should</a:t>
            </a:r>
            <a:r>
              <a:rPr lang="en-US" altLang="en-US" sz="2500" dirty="0">
                <a:latin typeface="+mn-lt"/>
              </a:rPr>
              <a:t/>
            </a:r>
            <a:br>
              <a:rPr lang="en-US" altLang="en-US" sz="2500" dirty="0">
                <a:latin typeface="+mn-lt"/>
              </a:rPr>
            </a:br>
            <a:r>
              <a:rPr lang="en-US" altLang="en-US" sz="2500" dirty="0">
                <a:latin typeface="+mn-lt"/>
              </a:rPr>
              <a:t>             </a:t>
            </a:r>
            <a:r>
              <a:rPr lang="en-US" altLang="en-US" sz="2500" i="1" dirty="0">
                <a:latin typeface="+mn-lt"/>
              </a:rPr>
              <a:t>equal</a:t>
            </a:r>
            <a:r>
              <a:rPr lang="en-US" altLang="en-US" sz="2500" dirty="0">
                <a:latin typeface="+mn-lt"/>
              </a:rPr>
              <a:t>.</a:t>
            </a:r>
          </a:p>
          <a:p>
            <a:pPr eaLnBrk="1" hangingPunct="1">
              <a:spcBef>
                <a:spcPct val="0"/>
              </a:spcBef>
              <a:buFontTx/>
              <a:buNone/>
            </a:pPr>
            <a:r>
              <a:rPr lang="en-US" altLang="en-US" sz="2500" dirty="0">
                <a:latin typeface="+mn-lt"/>
              </a:rPr>
              <a:t>Step 3: Record an adjusting entry to get from step 1 to step 2.</a:t>
            </a:r>
          </a:p>
        </p:txBody>
      </p:sp>
      <p:sp>
        <p:nvSpPr>
          <p:cNvPr id="15" name="Rectangle 1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pic>
        <p:nvPicPr>
          <p:cNvPr id="2" name="Picture 1"/>
          <p:cNvPicPr>
            <a:picLocks noChangeAspect="1"/>
          </p:cNvPicPr>
          <p:nvPr/>
        </p:nvPicPr>
        <p:blipFill>
          <a:blip r:embed="rId3"/>
          <a:stretch>
            <a:fillRect/>
          </a:stretch>
        </p:blipFill>
        <p:spPr>
          <a:xfrm>
            <a:off x="304800" y="2381294"/>
            <a:ext cx="8617804" cy="632731"/>
          </a:xfrm>
          <a:prstGeom prst="rect">
            <a:avLst/>
          </a:prstGeom>
        </p:spPr>
      </p:pic>
      <p:sp>
        <p:nvSpPr>
          <p:cNvPr id="13" name="Rounded Rectangle 6">
            <a:extLst>
              <a:ext uri="{FF2B5EF4-FFF2-40B4-BE49-F238E27FC236}">
                <a16:creationId xmlns:a16="http://schemas.microsoft.com/office/drawing/2014/main" xmlns="" id="{4ED0290E-8763-4DBF-9DEF-FA49F07228E1}"/>
              </a:ext>
            </a:extLst>
          </p:cNvPr>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deferral of expenses.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306C3256-9C88-487C-8151-3B4355C9E17E}" type="slidenum">
              <a:rPr lang="en-US" altLang="en-US" sz="1100" smtClean="0">
                <a:solidFill>
                  <a:srgbClr val="898989"/>
                </a:solidFill>
              </a:rPr>
              <a:pPr/>
              <a:t>11</a:t>
            </a:fld>
            <a:endParaRPr lang="en-US" altLang="en-US" sz="1100"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P1</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4"/>
          <p:cNvSpPr>
            <a:spLocks noGrp="1" noChangeArrowheads="1"/>
          </p:cNvSpPr>
          <p:nvPr>
            <p:ph type="title"/>
          </p:nvPr>
        </p:nvSpPr>
        <p:spPr>
          <a:xfrm>
            <a:off x="228600" y="762000"/>
            <a:ext cx="8458200" cy="960438"/>
          </a:xfrm>
        </p:spPr>
        <p:txBody>
          <a:bodyPr/>
          <a:lstStyle/>
          <a:p>
            <a:pPr eaLnBrk="1" hangingPunct="1"/>
            <a:r>
              <a:rPr lang="en-US" altLang="en-US" b="1" dirty="0"/>
              <a:t>Prepaid (Deferred) Expenses</a:t>
            </a:r>
            <a:endParaRPr lang="en-US" altLang="en-US" sz="2800" dirty="0"/>
          </a:p>
        </p:txBody>
      </p:sp>
      <p:sp>
        <p:nvSpPr>
          <p:cNvPr id="10240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12</a:t>
            </a:fld>
            <a:endParaRPr lang="en-US" altLang="en-US" sz="1100" dirty="0">
              <a:solidFill>
                <a:srgbClr val="898989"/>
              </a:solidFill>
            </a:endParaRPr>
          </a:p>
        </p:txBody>
      </p:sp>
      <p:sp>
        <p:nvSpPr>
          <p:cNvPr id="8" name="Rectangle 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ounded Rectangle 8"/>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1" name="TextBox 10"/>
          <p:cNvSpPr txBox="1"/>
          <p:nvPr/>
        </p:nvSpPr>
        <p:spPr>
          <a:xfrm>
            <a:off x="7503319" y="421788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3.5</a:t>
            </a:r>
          </a:p>
        </p:txBody>
      </p:sp>
      <p:sp>
        <p:nvSpPr>
          <p:cNvPr id="12" name="Text Box 5"/>
          <p:cNvSpPr txBox="1">
            <a:spLocks noChangeArrowheads="1"/>
          </p:cNvSpPr>
          <p:nvPr/>
        </p:nvSpPr>
        <p:spPr bwMode="auto">
          <a:xfrm>
            <a:off x="573881" y="1717792"/>
            <a:ext cx="7996238" cy="1654299"/>
          </a:xfrm>
          <a:prstGeom prst="rect">
            <a:avLst/>
          </a:prstGeom>
          <a:solidFill>
            <a:srgbClr val="77933C"/>
          </a:solidFill>
          <a:ln w="12700">
            <a:solidFill>
              <a:srgbClr val="77933C"/>
            </a:solidFill>
            <a:miter lim="800000"/>
            <a:headEnd/>
            <a:tailEnd/>
          </a:ln>
          <a:effectLst>
            <a:outerShdw blurRad="63500" dist="38100" dir="2700000" algn="tl" rotWithShape="0">
              <a:srgbClr val="000000">
                <a:alpha val="39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50000"/>
              </a:spcBef>
              <a:defRPr/>
            </a:pPr>
            <a:r>
              <a:rPr lang="en-US" sz="2900" dirty="0">
                <a:solidFill>
                  <a:schemeClr val="bg1"/>
                </a:solidFill>
                <a:latin typeface="+mn-lt"/>
                <a:ea typeface="ＭＳ Ｐゴシック" pitchFamily="-107" charset="-128"/>
              </a:rPr>
              <a:t>Prepaid expenses are assets paid for in advance of receiving their benefits.</a:t>
            </a:r>
          </a:p>
          <a:p>
            <a:pPr algn="ctr" eaLnBrk="1" hangingPunct="1">
              <a:spcBef>
                <a:spcPct val="50000"/>
              </a:spcBef>
              <a:defRPr/>
            </a:pPr>
            <a:r>
              <a:rPr lang="en-US" sz="2900" dirty="0">
                <a:solidFill>
                  <a:schemeClr val="bg1"/>
                </a:solidFill>
                <a:latin typeface="+mn-lt"/>
                <a:ea typeface="ＭＳ Ｐゴシック" pitchFamily="-107" charset="-128"/>
              </a:rPr>
              <a:t>Examples: Prepaid Insurance, Prepaid Rent, Supplies</a:t>
            </a:r>
          </a:p>
        </p:txBody>
      </p:sp>
      <p:sp>
        <p:nvSpPr>
          <p:cNvPr id="14" name="Rectangle 13"/>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pic>
        <p:nvPicPr>
          <p:cNvPr id="3" name="Picture 2">
            <a:extLst>
              <a:ext uri="{FF2B5EF4-FFF2-40B4-BE49-F238E27FC236}">
                <a16:creationId xmlns:a16="http://schemas.microsoft.com/office/drawing/2014/main" xmlns="" id="{3DC4A99A-9BBD-4F56-BCD8-5794082CC5F5}"/>
              </a:ext>
            </a:extLst>
          </p:cNvPr>
          <p:cNvPicPr>
            <a:picLocks noChangeAspect="1"/>
          </p:cNvPicPr>
          <p:nvPr/>
        </p:nvPicPr>
        <p:blipFill>
          <a:blip r:embed="rId3"/>
          <a:stretch>
            <a:fillRect/>
          </a:stretch>
        </p:blipFill>
        <p:spPr>
          <a:xfrm>
            <a:off x="1524000" y="3773040"/>
            <a:ext cx="5299903" cy="2232435"/>
          </a:xfrm>
          <a:prstGeom prst="rect">
            <a:avLst/>
          </a:prstGeom>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745331" y="699566"/>
            <a:ext cx="7729538" cy="879475"/>
          </a:xfrm>
        </p:spPr>
        <p:txBody>
          <a:bodyPr/>
          <a:lstStyle/>
          <a:p>
            <a:pPr algn="ctr" eaLnBrk="1" hangingPunct="1"/>
            <a:r>
              <a:rPr lang="en-US" b="1" dirty="0"/>
              <a:t>Adjusting for Prepaid Insurance Step 1</a:t>
            </a:r>
          </a:p>
        </p:txBody>
      </p:sp>
      <p:sp>
        <p:nvSpPr>
          <p:cNvPr id="32771" name="Line 4"/>
          <p:cNvSpPr>
            <a:spLocks noChangeShapeType="1"/>
          </p:cNvSpPr>
          <p:nvPr/>
        </p:nvSpPr>
        <p:spPr bwMode="auto">
          <a:xfrm>
            <a:off x="2514600" y="4419600"/>
            <a:ext cx="4419600" cy="0"/>
          </a:xfrm>
          <a:prstGeom prst="line">
            <a:avLst/>
          </a:prstGeom>
          <a:noFill/>
          <a:ln w="9525">
            <a:solidFill>
              <a:schemeClr val="tx1"/>
            </a:solidFill>
            <a:round/>
            <a:headEnd/>
            <a:tailEnd/>
          </a:ln>
        </p:spPr>
        <p:txBody>
          <a:bodyPr wrap="none" anchor="ctr"/>
          <a:lstStyle/>
          <a:p>
            <a:endParaRPr lang="en-US" dirty="0"/>
          </a:p>
        </p:txBody>
      </p:sp>
      <p:sp>
        <p:nvSpPr>
          <p:cNvPr id="32772" name="Line 5"/>
          <p:cNvSpPr>
            <a:spLocks noChangeShapeType="1"/>
          </p:cNvSpPr>
          <p:nvPr/>
        </p:nvSpPr>
        <p:spPr bwMode="auto">
          <a:xfrm>
            <a:off x="4572000" y="4419600"/>
            <a:ext cx="0" cy="1066800"/>
          </a:xfrm>
          <a:prstGeom prst="line">
            <a:avLst/>
          </a:prstGeom>
          <a:noFill/>
          <a:ln w="9525">
            <a:solidFill>
              <a:schemeClr val="tx1"/>
            </a:solidFill>
            <a:round/>
            <a:headEnd/>
            <a:tailEnd/>
          </a:ln>
        </p:spPr>
        <p:txBody>
          <a:bodyPr wrap="none" anchor="ctr"/>
          <a:lstStyle/>
          <a:p>
            <a:endParaRPr lang="en-US" dirty="0"/>
          </a:p>
        </p:txBody>
      </p:sp>
      <p:sp>
        <p:nvSpPr>
          <p:cNvPr id="168966" name="Text Box 6"/>
          <p:cNvSpPr txBox="1">
            <a:spLocks noChangeArrowheads="1"/>
          </p:cNvSpPr>
          <p:nvPr/>
        </p:nvSpPr>
        <p:spPr bwMode="auto">
          <a:xfrm>
            <a:off x="2514600" y="3952875"/>
            <a:ext cx="44196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07" charset="0"/>
              </a:rPr>
              <a:t>PREPAID INSURANCE</a:t>
            </a:r>
          </a:p>
        </p:txBody>
      </p:sp>
      <p:sp>
        <p:nvSpPr>
          <p:cNvPr id="168967" name="Text Box 7"/>
          <p:cNvSpPr txBox="1">
            <a:spLocks noChangeArrowheads="1"/>
          </p:cNvSpPr>
          <p:nvPr/>
        </p:nvSpPr>
        <p:spPr bwMode="auto">
          <a:xfrm>
            <a:off x="2628900" y="4448175"/>
            <a:ext cx="1981200" cy="579438"/>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$2,400</a:t>
            </a:r>
          </a:p>
        </p:txBody>
      </p:sp>
      <p:sp>
        <p:nvSpPr>
          <p:cNvPr id="168968" name="AutoShape 8"/>
          <p:cNvSpPr>
            <a:spLocks noChangeArrowheads="1"/>
          </p:cNvSpPr>
          <p:nvPr/>
        </p:nvSpPr>
        <p:spPr bwMode="auto">
          <a:xfrm>
            <a:off x="365760" y="4214463"/>
            <a:ext cx="2285999" cy="1162049"/>
          </a:xfrm>
          <a:prstGeom prst="rightArrow">
            <a:avLst>
              <a:gd name="adj1" fmla="val 50000"/>
              <a:gd name="adj2" fmla="val 42391"/>
            </a:avLst>
          </a:prstGeom>
          <a:solidFill>
            <a:srgbClr val="FF0000"/>
          </a:solidFill>
          <a:ln w="9525">
            <a:solidFill>
              <a:schemeClr val="tx1"/>
            </a:solidFill>
            <a:miter lim="800000"/>
            <a:headEnd/>
            <a:tailEnd/>
          </a:ln>
        </p:spPr>
        <p:txBody>
          <a:bodyPr wrap="none" anchor="ctr"/>
          <a:lstStyle/>
          <a:p>
            <a:pPr algn="ctr"/>
            <a:r>
              <a:rPr lang="en-US" sz="2000" b="1" dirty="0">
                <a:solidFill>
                  <a:schemeClr val="bg1"/>
                </a:solidFill>
                <a:latin typeface="Times New Roman" pitchFamily="-107" charset="0"/>
              </a:rPr>
              <a:t>24-month policy</a:t>
            </a:r>
          </a:p>
          <a:p>
            <a:pPr algn="ctr"/>
            <a:r>
              <a:rPr lang="en-US" sz="2000" b="1" dirty="0">
                <a:solidFill>
                  <a:schemeClr val="bg1"/>
                </a:solidFill>
                <a:latin typeface="Times New Roman" pitchFamily="-107" charset="0"/>
              </a:rPr>
              <a:t>Beginning 12/01</a:t>
            </a:r>
          </a:p>
        </p:txBody>
      </p:sp>
      <p:sp>
        <p:nvSpPr>
          <p:cNvPr id="168970" name="Rectangle 10"/>
          <p:cNvSpPr>
            <a:spLocks noChangeArrowheads="1"/>
          </p:cNvSpPr>
          <p:nvPr/>
        </p:nvSpPr>
        <p:spPr bwMode="auto">
          <a:xfrm>
            <a:off x="266700" y="1803053"/>
            <a:ext cx="8610600" cy="1939924"/>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eaLnBrk="1" hangingPunct="1">
              <a:lnSpc>
                <a:spcPct val="90000"/>
              </a:lnSpc>
              <a:spcBef>
                <a:spcPct val="20000"/>
              </a:spcBef>
              <a:buClr>
                <a:schemeClr val="accent1"/>
              </a:buClr>
              <a:buSzPct val="70000"/>
              <a:defRPr/>
            </a:pPr>
            <a:r>
              <a:rPr lang="en-US" sz="2400" dirty="0">
                <a:latin typeface="+mn-lt"/>
              </a:rPr>
              <a:t>Step 1: Determine current balance:</a:t>
            </a:r>
          </a:p>
          <a:p>
            <a:pPr marL="914400" lvl="1" indent="-457200">
              <a:lnSpc>
                <a:spcPct val="90000"/>
              </a:lnSpc>
              <a:spcBef>
                <a:spcPct val="20000"/>
              </a:spcBef>
              <a:buClr>
                <a:schemeClr val="accent1"/>
              </a:buClr>
              <a:buSzPct val="70000"/>
              <a:buFont typeface="Arial" panose="020B0604020202020204" pitchFamily="34" charset="0"/>
              <a:buChar char="•"/>
              <a:defRPr/>
            </a:pPr>
            <a:r>
              <a:rPr lang="en-US" sz="2400" dirty="0">
                <a:latin typeface="+mn-lt"/>
              </a:rPr>
              <a:t>FastForward paid $2,400 to cover insurance for 24 months that began on December 1, 2021.  </a:t>
            </a:r>
          </a:p>
          <a:p>
            <a:pPr marL="914400" lvl="1" indent="-457200">
              <a:lnSpc>
                <a:spcPct val="90000"/>
              </a:lnSpc>
              <a:spcBef>
                <a:spcPct val="20000"/>
              </a:spcBef>
              <a:buClr>
                <a:schemeClr val="accent1"/>
              </a:buClr>
              <a:buSzPct val="70000"/>
              <a:buFont typeface="Arial" panose="020B0604020202020204" pitchFamily="34" charset="0"/>
              <a:buChar char="•"/>
              <a:defRPr/>
            </a:pPr>
            <a:r>
              <a:rPr lang="en-US" sz="2400" dirty="0">
                <a:latin typeface="+mn-lt"/>
              </a:rPr>
              <a:t>FastForward recorded the expenditure as </a:t>
            </a:r>
            <a:r>
              <a:rPr lang="en-US" sz="2400" i="1" dirty="0">
                <a:latin typeface="+mn-lt"/>
              </a:rPr>
              <a:t>Prepaid Insurance</a:t>
            </a:r>
            <a:r>
              <a:rPr lang="en-US" sz="2400" dirty="0">
                <a:latin typeface="+mn-lt"/>
              </a:rPr>
              <a:t> on December 1. </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2" name="Slide Number Placeholder 3"/>
          <p:cNvSpPr>
            <a:spLocks noGrp="1"/>
          </p:cNvSpPr>
          <p:nvPr>
            <p:ph type="sldNum" sz="quarter" idx="12"/>
          </p:nvPr>
        </p:nvSpPr>
        <p:spPr bwMode="auto">
          <a:xfrm>
            <a:off x="6553200" y="6556375"/>
            <a:ext cx="2133600" cy="195262"/>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13</a:t>
            </a:fld>
            <a:endParaRPr lang="en-US" altLang="en-US" sz="1100" dirty="0">
              <a:solidFill>
                <a:srgbClr val="898989"/>
              </a:solidFill>
            </a:endParaRPr>
          </a:p>
        </p:txBody>
      </p:sp>
      <p:sp>
        <p:nvSpPr>
          <p:cNvPr id="15" name="Rectangle 14"/>
          <p:cNvSpPr>
            <a:spLocks noGrp="1" noChangeArrowheads="1"/>
          </p:cNvSpPr>
          <p:nvPr/>
        </p:nvSpPr>
        <p:spPr bwMode="auto">
          <a:xfrm>
            <a:off x="6400800" y="652303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
        <p:nvSpPr>
          <p:cNvPr id="13" name="Rounded Rectangle 12"/>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2000" fill="hold"/>
                                        <p:tgtEl>
                                          <p:spTgt spid="168966"/>
                                        </p:tgtEl>
                                        <p:attrNameLst>
                                          <p:attrName>ppt_w</p:attrName>
                                        </p:attrNameLst>
                                      </p:cBhvr>
                                      <p:tavLst>
                                        <p:tav tm="0">
                                          <p:val>
                                            <p:fltVal val="0"/>
                                          </p:val>
                                        </p:tav>
                                        <p:tav tm="100000">
                                          <p:val>
                                            <p:strVal val="#ppt_w"/>
                                          </p:val>
                                        </p:tav>
                                      </p:tavLst>
                                    </p:anim>
                                    <p:anim calcmode="lin" valueType="num">
                                      <p:cBhvr>
                                        <p:cTn id="8" dur="2000" fill="hold"/>
                                        <p:tgtEl>
                                          <p:spTgt spid="1689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7"/>
                                        </p:tgtEl>
                                        <p:attrNameLst>
                                          <p:attrName>style.visibility</p:attrName>
                                        </p:attrNameLst>
                                      </p:cBhvr>
                                      <p:to>
                                        <p:strVal val="visible"/>
                                      </p:to>
                                    </p:set>
                                    <p:anim calcmode="lin" valueType="num">
                                      <p:cBhvr additive="base">
                                        <p:cTn id="13" dur="1000" fill="hold"/>
                                        <p:tgtEl>
                                          <p:spTgt spid="168967"/>
                                        </p:tgtEl>
                                        <p:attrNameLst>
                                          <p:attrName>ppt_x</p:attrName>
                                        </p:attrNameLst>
                                      </p:cBhvr>
                                      <p:tavLst>
                                        <p:tav tm="0">
                                          <p:val>
                                            <p:strVal val="0-#ppt_w/2"/>
                                          </p:val>
                                        </p:tav>
                                        <p:tav tm="100000">
                                          <p:val>
                                            <p:strVal val="#ppt_x"/>
                                          </p:val>
                                        </p:tav>
                                      </p:tavLst>
                                    </p:anim>
                                    <p:anim calcmode="lin" valueType="num">
                                      <p:cBhvr additive="base">
                                        <p:cTn id="14" dur="1000" fill="hold"/>
                                        <p:tgtEl>
                                          <p:spTgt spid="16896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68968"/>
                                        </p:tgtEl>
                                        <p:attrNameLst>
                                          <p:attrName>style.visibility</p:attrName>
                                        </p:attrNameLst>
                                      </p:cBhvr>
                                      <p:to>
                                        <p:strVal val="visible"/>
                                      </p:to>
                                    </p:set>
                                    <p:anim calcmode="lin" valueType="num">
                                      <p:cBhvr>
                                        <p:cTn id="18" dur="1000" fill="hold"/>
                                        <p:tgtEl>
                                          <p:spTgt spid="168968"/>
                                        </p:tgtEl>
                                        <p:attrNameLst>
                                          <p:attrName>ppt_x</p:attrName>
                                        </p:attrNameLst>
                                      </p:cBhvr>
                                      <p:tavLst>
                                        <p:tav tm="0">
                                          <p:val>
                                            <p:strVal val="#ppt_x-#ppt_w/2"/>
                                          </p:val>
                                        </p:tav>
                                        <p:tav tm="100000">
                                          <p:val>
                                            <p:strVal val="#ppt_x"/>
                                          </p:val>
                                        </p:tav>
                                      </p:tavLst>
                                    </p:anim>
                                    <p:anim calcmode="lin" valueType="num">
                                      <p:cBhvr>
                                        <p:cTn id="19" dur="1000" fill="hold"/>
                                        <p:tgtEl>
                                          <p:spTgt spid="168968"/>
                                        </p:tgtEl>
                                        <p:attrNameLst>
                                          <p:attrName>ppt_y</p:attrName>
                                        </p:attrNameLst>
                                      </p:cBhvr>
                                      <p:tavLst>
                                        <p:tav tm="0">
                                          <p:val>
                                            <p:strVal val="#ppt_y"/>
                                          </p:val>
                                        </p:tav>
                                        <p:tav tm="100000">
                                          <p:val>
                                            <p:strVal val="#ppt_y"/>
                                          </p:val>
                                        </p:tav>
                                      </p:tavLst>
                                    </p:anim>
                                    <p:anim calcmode="lin" valueType="num">
                                      <p:cBhvr>
                                        <p:cTn id="20" dur="1000" fill="hold"/>
                                        <p:tgtEl>
                                          <p:spTgt spid="168968"/>
                                        </p:tgtEl>
                                        <p:attrNameLst>
                                          <p:attrName>ppt_w</p:attrName>
                                        </p:attrNameLst>
                                      </p:cBhvr>
                                      <p:tavLst>
                                        <p:tav tm="0">
                                          <p:val>
                                            <p:fltVal val="0"/>
                                          </p:val>
                                        </p:tav>
                                        <p:tav tm="100000">
                                          <p:val>
                                            <p:strVal val="#ppt_w"/>
                                          </p:val>
                                        </p:tav>
                                      </p:tavLst>
                                    </p:anim>
                                    <p:anim calcmode="lin" valueType="num">
                                      <p:cBhvr>
                                        <p:cTn id="21" dur="1000" fill="hold"/>
                                        <p:tgtEl>
                                          <p:spTgt spid="168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autoUpdateAnimBg="0"/>
      <p:bldP spid="168967" grpId="0" autoUpdateAnimBg="0"/>
      <p:bldP spid="16896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1568"/>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6" name="Slide Number Placeholder 3"/>
          <p:cNvSpPr>
            <a:spLocks noGrp="1"/>
          </p:cNvSpPr>
          <p:nvPr>
            <p:ph type="sldNum" sz="quarter" idx="12"/>
          </p:nvPr>
        </p:nvSpPr>
        <p:spPr bwMode="auto">
          <a:xfrm>
            <a:off x="6801291" y="6412705"/>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14</a:t>
            </a:fld>
            <a:endParaRPr lang="en-US" altLang="en-US" sz="1100" dirty="0">
              <a:solidFill>
                <a:srgbClr val="898989"/>
              </a:solidFill>
            </a:endParaRPr>
          </a:p>
        </p:txBody>
      </p:sp>
      <p:sp>
        <p:nvSpPr>
          <p:cNvPr id="19" name="Rectangle 2"/>
          <p:cNvSpPr>
            <a:spLocks noGrp="1" noChangeArrowheads="1"/>
          </p:cNvSpPr>
          <p:nvPr>
            <p:ph type="title"/>
          </p:nvPr>
        </p:nvSpPr>
        <p:spPr>
          <a:xfrm>
            <a:off x="590173" y="656717"/>
            <a:ext cx="8229600" cy="1143000"/>
          </a:xfrm>
        </p:spPr>
        <p:txBody>
          <a:bodyPr/>
          <a:lstStyle/>
          <a:p>
            <a:pPr algn="ctr" eaLnBrk="1" hangingPunct="1"/>
            <a:r>
              <a:rPr lang="en-US" b="1" dirty="0"/>
              <a:t>Adjusting for Prepaid Insurance Step 2</a:t>
            </a:r>
          </a:p>
        </p:txBody>
      </p:sp>
      <p:sp>
        <p:nvSpPr>
          <p:cNvPr id="22" name="Line 3"/>
          <p:cNvSpPr>
            <a:spLocks noChangeShapeType="1"/>
          </p:cNvSpPr>
          <p:nvPr/>
        </p:nvSpPr>
        <p:spPr bwMode="auto">
          <a:xfrm>
            <a:off x="437773" y="3513895"/>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3" name="Line 4"/>
          <p:cNvSpPr>
            <a:spLocks noChangeShapeType="1"/>
          </p:cNvSpPr>
          <p:nvPr/>
        </p:nvSpPr>
        <p:spPr bwMode="auto">
          <a:xfrm>
            <a:off x="2266573" y="3513895"/>
            <a:ext cx="0" cy="1112838"/>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4" name="Text Box 5"/>
          <p:cNvSpPr txBox="1">
            <a:spLocks noChangeArrowheads="1"/>
          </p:cNvSpPr>
          <p:nvPr/>
        </p:nvSpPr>
        <p:spPr bwMode="auto">
          <a:xfrm>
            <a:off x="132973" y="3056695"/>
            <a:ext cx="44958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PREPAID INSURANCE</a:t>
            </a:r>
          </a:p>
        </p:txBody>
      </p:sp>
      <p:sp>
        <p:nvSpPr>
          <p:cNvPr id="25" name="Text Box 6"/>
          <p:cNvSpPr txBox="1">
            <a:spLocks noChangeArrowheads="1"/>
          </p:cNvSpPr>
          <p:nvPr/>
        </p:nvSpPr>
        <p:spPr bwMode="auto">
          <a:xfrm>
            <a:off x="713998" y="3485320"/>
            <a:ext cx="1704975"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$2,400</a:t>
            </a:r>
          </a:p>
        </p:txBody>
      </p:sp>
      <p:sp>
        <p:nvSpPr>
          <p:cNvPr id="26" name="Text Box 7"/>
          <p:cNvSpPr txBox="1">
            <a:spLocks noChangeArrowheads="1"/>
          </p:cNvSpPr>
          <p:nvPr/>
        </p:nvSpPr>
        <p:spPr bwMode="auto">
          <a:xfrm>
            <a:off x="2799973" y="4047295"/>
            <a:ext cx="1524000" cy="579438"/>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$100</a:t>
            </a:r>
          </a:p>
        </p:txBody>
      </p:sp>
      <p:sp>
        <p:nvSpPr>
          <p:cNvPr id="27" name="Line 8"/>
          <p:cNvSpPr>
            <a:spLocks noChangeShapeType="1"/>
          </p:cNvSpPr>
          <p:nvPr/>
        </p:nvSpPr>
        <p:spPr bwMode="auto">
          <a:xfrm>
            <a:off x="6762373" y="3523420"/>
            <a:ext cx="0" cy="1103313"/>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8" name="Line 9"/>
          <p:cNvSpPr>
            <a:spLocks noChangeShapeType="1"/>
          </p:cNvSpPr>
          <p:nvPr/>
        </p:nvSpPr>
        <p:spPr bwMode="auto">
          <a:xfrm>
            <a:off x="4704973" y="3513895"/>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9" name="Text Box 10"/>
          <p:cNvSpPr txBox="1">
            <a:spLocks noChangeArrowheads="1"/>
          </p:cNvSpPr>
          <p:nvPr/>
        </p:nvSpPr>
        <p:spPr bwMode="auto">
          <a:xfrm>
            <a:off x="4552573" y="3066220"/>
            <a:ext cx="42672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INSURANCE EXPENSE</a:t>
            </a:r>
            <a:endParaRPr lang="en-US" sz="2400" dirty="0">
              <a:solidFill>
                <a:prstClr val="black"/>
              </a:solidFill>
              <a:latin typeface="Times New Roman" pitchFamily="-107" charset="0"/>
            </a:endParaRPr>
          </a:p>
        </p:txBody>
      </p:sp>
      <p:sp>
        <p:nvSpPr>
          <p:cNvPr id="30" name="Text Box 11"/>
          <p:cNvSpPr txBox="1">
            <a:spLocks noChangeArrowheads="1"/>
          </p:cNvSpPr>
          <p:nvPr/>
        </p:nvSpPr>
        <p:spPr bwMode="auto">
          <a:xfrm>
            <a:off x="5314573" y="3628195"/>
            <a:ext cx="1371600" cy="579438"/>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$100</a:t>
            </a:r>
          </a:p>
        </p:txBody>
      </p:sp>
      <p:sp>
        <p:nvSpPr>
          <p:cNvPr id="31" name="AutoShape 12"/>
          <p:cNvSpPr>
            <a:spLocks noChangeArrowheads="1"/>
          </p:cNvSpPr>
          <p:nvPr/>
        </p:nvSpPr>
        <p:spPr bwMode="auto">
          <a:xfrm>
            <a:off x="437774" y="5108155"/>
            <a:ext cx="8505502" cy="1191057"/>
          </a:xfrm>
          <a:prstGeom prst="wedgeRoundRectCallout">
            <a:avLst>
              <a:gd name="adj1" fmla="val 48837"/>
              <a:gd name="adj2" fmla="val -34632"/>
              <a:gd name="adj3" fmla="val 16667"/>
            </a:avLst>
          </a:prstGeom>
          <a:solidFill>
            <a:schemeClr val="bg2">
              <a:lumMod val="75000"/>
            </a:schemeClr>
          </a:solidFill>
          <a:ln w="9525">
            <a:solidFill>
              <a:schemeClr val="tx1"/>
            </a:solidFill>
            <a:miter lim="800000"/>
            <a:headEnd/>
            <a:tailEnd/>
          </a:ln>
        </p:spPr>
        <p:txBody>
          <a:bodyPr wrap="none" anchor="ctr"/>
          <a:lstStyle/>
          <a:p>
            <a:r>
              <a:rPr lang="en-US" sz="2000" b="1" i="1" dirty="0">
                <a:solidFill>
                  <a:prstClr val="black"/>
                </a:solidFill>
                <a:latin typeface="Times New Roman" pitchFamily="-107" charset="0"/>
              </a:rPr>
              <a:t>Insurance Expense</a:t>
            </a:r>
            <a:r>
              <a:rPr lang="en-US" sz="2000" b="1" dirty="0">
                <a:solidFill>
                  <a:prstClr val="black"/>
                </a:solidFill>
                <a:latin typeface="Times New Roman" pitchFamily="-107" charset="0"/>
              </a:rPr>
              <a:t> is debited $100 to recognize the amount of insurance </a:t>
            </a:r>
          </a:p>
          <a:p>
            <a:r>
              <a:rPr lang="en-US" sz="2000" b="1" dirty="0">
                <a:solidFill>
                  <a:prstClr val="black"/>
                </a:solidFill>
                <a:latin typeface="Times New Roman" pitchFamily="-107" charset="0"/>
              </a:rPr>
              <a:t>coverage for December and </a:t>
            </a:r>
            <a:r>
              <a:rPr lang="en-US" sz="2000" b="1" i="1" dirty="0">
                <a:solidFill>
                  <a:prstClr val="black"/>
                </a:solidFill>
                <a:latin typeface="Times New Roman" pitchFamily="-107" charset="0"/>
              </a:rPr>
              <a:t>Prepaid Insurance </a:t>
            </a:r>
            <a:r>
              <a:rPr lang="en-US" sz="2000" b="1" dirty="0">
                <a:solidFill>
                  <a:prstClr val="black"/>
                </a:solidFill>
                <a:latin typeface="Times New Roman" pitchFamily="-107" charset="0"/>
              </a:rPr>
              <a:t>is credited for $100 to reduce</a:t>
            </a:r>
          </a:p>
          <a:p>
            <a:r>
              <a:rPr lang="en-US" sz="2000" b="1" dirty="0">
                <a:solidFill>
                  <a:prstClr val="black"/>
                </a:solidFill>
                <a:latin typeface="Times New Roman" pitchFamily="-107" charset="0"/>
              </a:rPr>
              <a:t>it’s balance to $2,300.</a:t>
            </a:r>
          </a:p>
        </p:txBody>
      </p:sp>
      <p:sp>
        <p:nvSpPr>
          <p:cNvPr id="32" name="Text Box 9"/>
          <p:cNvSpPr txBox="1">
            <a:spLocks noChangeArrowheads="1"/>
          </p:cNvSpPr>
          <p:nvPr/>
        </p:nvSpPr>
        <p:spPr bwMode="auto">
          <a:xfrm>
            <a:off x="4599878" y="4432685"/>
            <a:ext cx="4343400" cy="457200"/>
          </a:xfrm>
          <a:prstGeom prst="rect">
            <a:avLst/>
          </a:prstGeom>
          <a:solidFill>
            <a:schemeClr val="bg2">
              <a:lumMod val="50000"/>
            </a:schemeClr>
          </a:solidFill>
          <a:ln w="9525">
            <a:noFill/>
            <a:miter lim="800000"/>
            <a:headEnd/>
            <a:tailEnd/>
          </a:ln>
        </p:spPr>
        <p:txBody>
          <a:bodyPr>
            <a:spAutoFit/>
          </a:bodyPr>
          <a:lstStyle/>
          <a:p>
            <a:pPr algn="ctr">
              <a:spcBef>
                <a:spcPct val="50000"/>
              </a:spcBef>
            </a:pPr>
            <a:r>
              <a:rPr lang="en-US" sz="2400" b="1" dirty="0">
                <a:solidFill>
                  <a:prstClr val="white"/>
                </a:solidFill>
              </a:rPr>
              <a:t>$2,400/24 months = $100</a:t>
            </a:r>
          </a:p>
        </p:txBody>
      </p:sp>
      <p:sp>
        <p:nvSpPr>
          <p:cNvPr id="34" name="Rectangle 10"/>
          <p:cNvSpPr>
            <a:spLocks noChangeArrowheads="1"/>
          </p:cNvSpPr>
          <p:nvPr/>
        </p:nvSpPr>
        <p:spPr bwMode="auto">
          <a:xfrm>
            <a:off x="255636" y="1910598"/>
            <a:ext cx="8687642" cy="111276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400" dirty="0">
                <a:latin typeface="+mn-lt"/>
              </a:rPr>
              <a:t>Step 2: Balance in prepaid insurance should equal $2,300.</a:t>
            </a:r>
          </a:p>
          <a:p>
            <a:pPr marL="447675" indent="-447675">
              <a:lnSpc>
                <a:spcPct val="90000"/>
              </a:lnSpc>
              <a:spcBef>
                <a:spcPct val="20000"/>
              </a:spcBef>
              <a:buClr>
                <a:srgbClr val="4F81BD"/>
              </a:buClr>
              <a:buSzPct val="70000"/>
              <a:defRPr/>
            </a:pPr>
            <a:r>
              <a:rPr lang="en-US" sz="2400" dirty="0">
                <a:latin typeface="+mn-lt"/>
              </a:rPr>
              <a:t>On 12/31, $100 for one month’s worth of insurance has expired. </a:t>
            </a:r>
          </a:p>
          <a:p>
            <a:pPr marL="447675" indent="-447675">
              <a:lnSpc>
                <a:spcPct val="90000"/>
              </a:lnSpc>
              <a:spcBef>
                <a:spcPct val="20000"/>
              </a:spcBef>
              <a:buClr>
                <a:srgbClr val="4F81BD"/>
              </a:buClr>
              <a:buSzPct val="70000"/>
              <a:buFont typeface="Wingdings" pitchFamily="2" charset="2"/>
              <a:buNone/>
              <a:defRPr/>
            </a:pPr>
            <a:endParaRPr lang="en-US" sz="2400" b="1" dirty="0">
              <a:latin typeface="Arial Narrow" pitchFamily="34" charset="0"/>
            </a:endParaRPr>
          </a:p>
        </p:txBody>
      </p:sp>
      <p:sp>
        <p:nvSpPr>
          <p:cNvPr id="20" name="Rectangle 19"/>
          <p:cNvSpPr>
            <a:spLocks noGrp="1" noChangeArrowheads="1"/>
          </p:cNvSpPr>
          <p:nvPr/>
        </p:nvSpPr>
        <p:spPr bwMode="auto">
          <a:xfrm>
            <a:off x="6521570" y="6480969"/>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
        <p:nvSpPr>
          <p:cNvPr id="33" name="Rounded Rectangle 32"/>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
                                        </p:tgtEl>
                                        <p:attrNameLst>
                                          <p:attrName>style.visibility</p:attrName>
                                        </p:attrNameLst>
                                      </p:cBhvr>
                                      <p:to>
                                        <p:strVal val="visible"/>
                                      </p:to>
                                    </p:set>
                                    <p:anim calcmode="discrete" valueType="clr">
                                      <p:cBhvr override="childStyle">
                                        <p:cTn id="7"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
                                        </p:tgtEl>
                                        <p:attrNameLst>
                                          <p:attrName>fillcolor</p:attrName>
                                        </p:attrNameLst>
                                      </p:cBhvr>
                                      <p:tavLst>
                                        <p:tav tm="0">
                                          <p:val>
                                            <p:clrVal>
                                              <a:schemeClr val="accent2"/>
                                            </p:clrVal>
                                          </p:val>
                                        </p:tav>
                                        <p:tav tm="50000">
                                          <p:val>
                                            <p:clrVal>
                                              <a:schemeClr val="hlink"/>
                                            </p:clrVal>
                                          </p:val>
                                        </p:tav>
                                      </p:tavLst>
                                    </p:anim>
                                    <p:set>
                                      <p:cBhvr>
                                        <p:cTn id="9" dur="80"/>
                                        <p:tgtEl>
                                          <p:spTgt spid="32"/>
                                        </p:tgtEl>
                                        <p:attrNameLst>
                                          <p:attrName>fill.type</p:attrName>
                                        </p:attrNameLst>
                                      </p:cBhvr>
                                      <p:to>
                                        <p:strVal val="solid"/>
                                      </p:to>
                                    </p:set>
                                  </p:childTnLst>
                                </p:cTn>
                              </p:par>
                            </p:childTnLst>
                          </p:cTn>
                        </p:par>
                        <p:par>
                          <p:cTn id="10" fill="hold">
                            <p:stCondLst>
                              <p:cond delay="840"/>
                            </p:stCondLst>
                            <p:childTnLst>
                              <p:par>
                                <p:cTn id="11" presetID="17" presetClass="entr" presetSubtype="8" fill="hold" grpId="0" nodeType="after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ppt_x</p:attrName>
                                        </p:attrNameLst>
                                      </p:cBhvr>
                                      <p:tavLst>
                                        <p:tav tm="0">
                                          <p:val>
                                            <p:strVal val="#ppt_x-#ppt_w/2"/>
                                          </p:val>
                                        </p:tav>
                                        <p:tav tm="100000">
                                          <p:val>
                                            <p:strVal val="#ppt_x"/>
                                          </p:val>
                                        </p:tav>
                                      </p:tavLst>
                                    </p:anim>
                                    <p:anim calcmode="lin" valueType="num">
                                      <p:cBhvr>
                                        <p:cTn id="14" dur="500" fill="hold"/>
                                        <p:tgtEl>
                                          <p:spTgt spid="31"/>
                                        </p:tgtEl>
                                        <p:attrNameLst>
                                          <p:attrName>ppt_y</p:attrName>
                                        </p:attrNameLst>
                                      </p:cBhvr>
                                      <p:tavLst>
                                        <p:tav tm="0">
                                          <p:val>
                                            <p:strVal val="#ppt_y"/>
                                          </p:val>
                                        </p:tav>
                                        <p:tav tm="100000">
                                          <p:val>
                                            <p:strVal val="#ppt_y"/>
                                          </p:val>
                                        </p:tav>
                                      </p:tavLst>
                                    </p:anim>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1+#ppt_w/2"/>
                                          </p:val>
                                        </p:tav>
                                        <p:tav tm="100000">
                                          <p:val>
                                            <p:strVal val="#ppt_x"/>
                                          </p:val>
                                        </p:tav>
                                      </p:tavLst>
                                    </p:anim>
                                    <p:anim calcmode="lin" valueType="num">
                                      <p:cBhvr additive="base">
                                        <p:cTn id="22" dur="1000" fill="hold"/>
                                        <p:tgtEl>
                                          <p:spTgt spid="30"/>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6"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0" fill="hold"/>
                                        <p:tgtEl>
                                          <p:spTgt spid="26"/>
                                        </p:tgtEl>
                                        <p:attrNameLst>
                                          <p:attrName>ppt_x</p:attrName>
                                        </p:attrNameLst>
                                      </p:cBhvr>
                                      <p:tavLst>
                                        <p:tav tm="0">
                                          <p:val>
                                            <p:strVal val="1+#ppt_w/2"/>
                                          </p:val>
                                        </p:tav>
                                        <p:tav tm="100000">
                                          <p:val>
                                            <p:strVal val="#ppt_x"/>
                                          </p:val>
                                        </p:tav>
                                      </p:tavLst>
                                    </p:anim>
                                    <p:anim calcmode="lin" valueType="num">
                                      <p:cBhvr additive="base">
                                        <p:cTn id="27"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utoUpdateAnimBg="0"/>
      <p:bldP spid="31" grpId="0" animBg="1" autoUpdateAnimBg="0"/>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Line 3"/>
          <p:cNvSpPr>
            <a:spLocks noChangeShapeType="1"/>
          </p:cNvSpPr>
          <p:nvPr/>
        </p:nvSpPr>
        <p:spPr bwMode="auto">
          <a:xfrm>
            <a:off x="347546" y="2592687"/>
            <a:ext cx="3962400" cy="0"/>
          </a:xfrm>
          <a:prstGeom prst="line">
            <a:avLst/>
          </a:prstGeom>
          <a:noFill/>
          <a:ln w="9525">
            <a:solidFill>
              <a:schemeClr val="tx1"/>
            </a:solidFill>
            <a:round/>
            <a:headEnd/>
            <a:tailEnd/>
          </a:ln>
        </p:spPr>
        <p:txBody>
          <a:bodyPr wrap="none" anchor="ctr"/>
          <a:lstStyle/>
          <a:p>
            <a:endParaRPr lang="en-US" dirty="0"/>
          </a:p>
        </p:txBody>
      </p:sp>
      <p:sp>
        <p:nvSpPr>
          <p:cNvPr id="36868" name="Line 4"/>
          <p:cNvSpPr>
            <a:spLocks noChangeShapeType="1"/>
          </p:cNvSpPr>
          <p:nvPr/>
        </p:nvSpPr>
        <p:spPr bwMode="auto">
          <a:xfrm>
            <a:off x="2176346" y="2592687"/>
            <a:ext cx="0" cy="2667000"/>
          </a:xfrm>
          <a:prstGeom prst="line">
            <a:avLst/>
          </a:prstGeom>
          <a:noFill/>
          <a:ln w="9525">
            <a:solidFill>
              <a:schemeClr val="tx1"/>
            </a:solidFill>
            <a:round/>
            <a:headEnd/>
            <a:tailEnd/>
          </a:ln>
        </p:spPr>
        <p:txBody>
          <a:bodyPr wrap="none" anchor="ctr"/>
          <a:lstStyle/>
          <a:p>
            <a:endParaRPr lang="en-US" dirty="0"/>
          </a:p>
        </p:txBody>
      </p:sp>
      <p:sp>
        <p:nvSpPr>
          <p:cNvPr id="36869" name="Text Box 5"/>
          <p:cNvSpPr txBox="1">
            <a:spLocks noChangeArrowheads="1"/>
          </p:cNvSpPr>
          <p:nvPr/>
        </p:nvSpPr>
        <p:spPr bwMode="auto">
          <a:xfrm>
            <a:off x="42746" y="2135487"/>
            <a:ext cx="44958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07" charset="0"/>
              </a:rPr>
              <a:t>PREPAID INSURANCE</a:t>
            </a:r>
          </a:p>
        </p:txBody>
      </p:sp>
      <p:sp>
        <p:nvSpPr>
          <p:cNvPr id="36870" name="Text Box 6"/>
          <p:cNvSpPr txBox="1">
            <a:spLocks noChangeArrowheads="1"/>
          </p:cNvSpPr>
          <p:nvPr/>
        </p:nvSpPr>
        <p:spPr bwMode="auto">
          <a:xfrm>
            <a:off x="499946" y="2592687"/>
            <a:ext cx="1828800" cy="579438"/>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$2,400</a:t>
            </a:r>
          </a:p>
        </p:txBody>
      </p:sp>
      <p:sp>
        <p:nvSpPr>
          <p:cNvPr id="36871" name="Text Box 7"/>
          <p:cNvSpPr txBox="1">
            <a:spLocks noChangeArrowheads="1"/>
          </p:cNvSpPr>
          <p:nvPr/>
        </p:nvSpPr>
        <p:spPr bwMode="auto">
          <a:xfrm>
            <a:off x="2328746" y="3278487"/>
            <a:ext cx="2286000" cy="579438"/>
          </a:xfrm>
          <a:prstGeom prst="rect">
            <a:avLst/>
          </a:prstGeom>
          <a:noFill/>
          <a:ln w="9525">
            <a:noFill/>
            <a:miter lim="800000"/>
            <a:headEnd/>
            <a:tailEnd/>
          </a:ln>
        </p:spPr>
        <p:txBody>
          <a:bodyPr>
            <a:spAutoFit/>
          </a:bodyPr>
          <a:lstStyle/>
          <a:p>
            <a:pPr>
              <a:spcBef>
                <a:spcPct val="50000"/>
              </a:spcBef>
            </a:pPr>
            <a:r>
              <a:rPr lang="en-US" sz="3200" b="1" dirty="0">
                <a:latin typeface="Times New Roman" pitchFamily="-107" charset="0"/>
              </a:rPr>
              <a:t>$100 adj.</a:t>
            </a:r>
          </a:p>
        </p:txBody>
      </p:sp>
      <p:sp>
        <p:nvSpPr>
          <p:cNvPr id="36872" name="Line 8"/>
          <p:cNvSpPr>
            <a:spLocks noChangeShapeType="1"/>
          </p:cNvSpPr>
          <p:nvPr/>
        </p:nvSpPr>
        <p:spPr bwMode="auto">
          <a:xfrm>
            <a:off x="6672146" y="2602212"/>
            <a:ext cx="0" cy="2743200"/>
          </a:xfrm>
          <a:prstGeom prst="line">
            <a:avLst/>
          </a:prstGeom>
          <a:noFill/>
          <a:ln w="9525">
            <a:solidFill>
              <a:schemeClr val="tx1"/>
            </a:solidFill>
            <a:round/>
            <a:headEnd/>
            <a:tailEnd/>
          </a:ln>
        </p:spPr>
        <p:txBody>
          <a:bodyPr wrap="none" anchor="ctr"/>
          <a:lstStyle/>
          <a:p>
            <a:endParaRPr lang="en-US" dirty="0"/>
          </a:p>
        </p:txBody>
      </p:sp>
      <p:sp>
        <p:nvSpPr>
          <p:cNvPr id="36873" name="Line 9"/>
          <p:cNvSpPr>
            <a:spLocks noChangeShapeType="1"/>
          </p:cNvSpPr>
          <p:nvPr/>
        </p:nvSpPr>
        <p:spPr bwMode="auto">
          <a:xfrm>
            <a:off x="4614746" y="2592687"/>
            <a:ext cx="3962400" cy="0"/>
          </a:xfrm>
          <a:prstGeom prst="line">
            <a:avLst/>
          </a:prstGeom>
          <a:noFill/>
          <a:ln w="9525">
            <a:solidFill>
              <a:schemeClr val="tx1"/>
            </a:solidFill>
            <a:round/>
            <a:headEnd/>
            <a:tailEnd/>
          </a:ln>
        </p:spPr>
        <p:txBody>
          <a:bodyPr wrap="none" anchor="ctr"/>
          <a:lstStyle/>
          <a:p>
            <a:endParaRPr lang="en-US" dirty="0"/>
          </a:p>
        </p:txBody>
      </p:sp>
      <p:sp>
        <p:nvSpPr>
          <p:cNvPr id="36874" name="Text Box 10"/>
          <p:cNvSpPr txBox="1">
            <a:spLocks noChangeArrowheads="1"/>
          </p:cNvSpPr>
          <p:nvPr/>
        </p:nvSpPr>
        <p:spPr bwMode="auto">
          <a:xfrm>
            <a:off x="4462346" y="2145012"/>
            <a:ext cx="4267200" cy="519113"/>
          </a:xfrm>
          <a:prstGeom prst="rect">
            <a:avLst/>
          </a:prstGeom>
          <a:noFill/>
          <a:ln w="9525">
            <a:noFill/>
            <a:miter lim="800000"/>
            <a:headEnd/>
            <a:tailEnd/>
          </a:ln>
        </p:spPr>
        <p:txBody>
          <a:bodyPr>
            <a:spAutoFit/>
          </a:bodyPr>
          <a:lstStyle/>
          <a:p>
            <a:pPr algn="ctr">
              <a:spcBef>
                <a:spcPct val="50000"/>
              </a:spcBef>
            </a:pPr>
            <a:r>
              <a:rPr lang="en-US" sz="2800" b="1" dirty="0">
                <a:latin typeface="Times New Roman" pitchFamily="-107" charset="0"/>
              </a:rPr>
              <a:t>INSURANCE EXPENSE</a:t>
            </a:r>
            <a:endParaRPr lang="en-US" sz="2400" dirty="0">
              <a:latin typeface="Times New Roman" pitchFamily="-107" charset="0"/>
            </a:endParaRPr>
          </a:p>
        </p:txBody>
      </p:sp>
      <p:sp>
        <p:nvSpPr>
          <p:cNvPr id="36875" name="Text Box 11"/>
          <p:cNvSpPr txBox="1">
            <a:spLocks noChangeArrowheads="1"/>
          </p:cNvSpPr>
          <p:nvPr/>
        </p:nvSpPr>
        <p:spPr bwMode="auto">
          <a:xfrm>
            <a:off x="4767146" y="2668887"/>
            <a:ext cx="2209800" cy="579438"/>
          </a:xfrm>
          <a:prstGeom prst="rect">
            <a:avLst/>
          </a:prstGeom>
          <a:noFill/>
          <a:ln w="9525">
            <a:noFill/>
            <a:miter lim="800000"/>
            <a:headEnd/>
            <a:tailEnd/>
          </a:ln>
        </p:spPr>
        <p:txBody>
          <a:bodyPr>
            <a:spAutoFit/>
          </a:bodyPr>
          <a:lstStyle/>
          <a:p>
            <a:pPr>
              <a:spcBef>
                <a:spcPct val="50000"/>
              </a:spcBef>
            </a:pPr>
            <a:r>
              <a:rPr lang="en-US" sz="3200" b="1" dirty="0">
                <a:latin typeface="Times New Roman" pitchFamily="-107" charset="0"/>
              </a:rPr>
              <a:t>adj. $100</a:t>
            </a:r>
            <a:endParaRPr lang="en-US" sz="3200" b="1" dirty="0">
              <a:solidFill>
                <a:schemeClr val="accent2"/>
              </a:solidFill>
              <a:latin typeface="Times New Roman" pitchFamily="-107" charset="0"/>
            </a:endParaRPr>
          </a:p>
        </p:txBody>
      </p:sp>
      <p:sp>
        <p:nvSpPr>
          <p:cNvPr id="174092" name="Line 12"/>
          <p:cNvSpPr>
            <a:spLocks noChangeShapeType="1"/>
          </p:cNvSpPr>
          <p:nvPr/>
        </p:nvSpPr>
        <p:spPr bwMode="auto">
          <a:xfrm>
            <a:off x="347546" y="3811887"/>
            <a:ext cx="3962400" cy="0"/>
          </a:xfrm>
          <a:prstGeom prst="line">
            <a:avLst/>
          </a:prstGeom>
          <a:noFill/>
          <a:ln w="9525">
            <a:solidFill>
              <a:schemeClr val="tx1"/>
            </a:solidFill>
            <a:round/>
            <a:headEnd/>
            <a:tailEnd/>
          </a:ln>
        </p:spPr>
        <p:txBody>
          <a:bodyPr wrap="none" anchor="ctr"/>
          <a:lstStyle/>
          <a:p>
            <a:endParaRPr lang="en-US" dirty="0"/>
          </a:p>
        </p:txBody>
      </p:sp>
      <p:sp>
        <p:nvSpPr>
          <p:cNvPr id="174093" name="Text Box 13"/>
          <p:cNvSpPr txBox="1">
            <a:spLocks noChangeArrowheads="1"/>
          </p:cNvSpPr>
          <p:nvPr/>
        </p:nvSpPr>
        <p:spPr bwMode="auto">
          <a:xfrm>
            <a:off x="-33454" y="3888087"/>
            <a:ext cx="838200" cy="45720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07" charset="0"/>
              </a:rPr>
              <a:t>Bal.</a:t>
            </a:r>
          </a:p>
        </p:txBody>
      </p:sp>
      <p:sp>
        <p:nvSpPr>
          <p:cNvPr id="174094" name="Text Box 14"/>
          <p:cNvSpPr txBox="1">
            <a:spLocks noChangeArrowheads="1"/>
          </p:cNvSpPr>
          <p:nvPr/>
        </p:nvSpPr>
        <p:spPr bwMode="auto">
          <a:xfrm>
            <a:off x="785696" y="3811887"/>
            <a:ext cx="1600200" cy="579438"/>
          </a:xfrm>
          <a:prstGeom prst="rect">
            <a:avLst/>
          </a:prstGeom>
          <a:noFill/>
          <a:ln w="9525">
            <a:noFill/>
            <a:miter lim="800000"/>
            <a:headEnd/>
            <a:tailEnd/>
          </a:ln>
        </p:spPr>
        <p:txBody>
          <a:bodyPr>
            <a:spAutoFit/>
          </a:bodyPr>
          <a:lstStyle/>
          <a:p>
            <a:pPr>
              <a:spcBef>
                <a:spcPct val="50000"/>
              </a:spcBef>
            </a:pPr>
            <a:r>
              <a:rPr lang="en-US" sz="3200" b="1" dirty="0">
                <a:solidFill>
                  <a:schemeClr val="tx2"/>
                </a:solidFill>
                <a:latin typeface="Times New Roman" pitchFamily="-107" charset="0"/>
              </a:rPr>
              <a:t>$2,300</a:t>
            </a:r>
            <a:endParaRPr lang="en-US" sz="2400" dirty="0">
              <a:solidFill>
                <a:schemeClr val="tx2"/>
              </a:solidFill>
              <a:latin typeface="Times New Roman" pitchFamily="-107" charset="0"/>
            </a:endParaRPr>
          </a:p>
        </p:txBody>
      </p:sp>
      <p:sp>
        <p:nvSpPr>
          <p:cNvPr id="19" name="Rectangle 18"/>
          <p:cNvSpPr/>
          <p:nvPr/>
        </p:nvSpPr>
        <p:spPr>
          <a:xfrm>
            <a:off x="0" y="22408"/>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 name="Title 1"/>
          <p:cNvSpPr>
            <a:spLocks noGrp="1"/>
          </p:cNvSpPr>
          <p:nvPr>
            <p:ph type="title"/>
          </p:nvPr>
        </p:nvSpPr>
        <p:spPr>
          <a:xfrm>
            <a:off x="499946" y="764830"/>
            <a:ext cx="8229600" cy="1472140"/>
          </a:xfrm>
        </p:spPr>
        <p:txBody>
          <a:bodyPr/>
          <a:lstStyle/>
          <a:p>
            <a:r>
              <a:rPr lang="en-US" b="1" dirty="0"/>
              <a:t>Adjusting for Prepaid Insurance Step 3</a:t>
            </a:r>
            <a:br>
              <a:rPr lang="en-US" b="1" dirty="0"/>
            </a:br>
            <a:endParaRPr lang="en-US" dirty="0"/>
          </a:p>
        </p:txBody>
      </p:sp>
      <p:sp>
        <p:nvSpPr>
          <p:cNvPr id="2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15</a:t>
            </a:fld>
            <a:endParaRPr lang="en-US" altLang="en-US" sz="1100" dirty="0">
              <a:solidFill>
                <a:srgbClr val="898989"/>
              </a:solidFill>
            </a:endParaRPr>
          </a:p>
        </p:txBody>
      </p:sp>
      <p:sp>
        <p:nvSpPr>
          <p:cNvPr id="25" name="Text Box 16"/>
          <p:cNvSpPr txBox="1">
            <a:spLocks noChangeArrowheads="1"/>
          </p:cNvSpPr>
          <p:nvPr/>
        </p:nvSpPr>
        <p:spPr bwMode="auto">
          <a:xfrm>
            <a:off x="1109546" y="183068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26" name="Text Box 17"/>
          <p:cNvSpPr txBox="1">
            <a:spLocks noChangeArrowheads="1"/>
          </p:cNvSpPr>
          <p:nvPr/>
        </p:nvSpPr>
        <p:spPr bwMode="auto">
          <a:xfrm>
            <a:off x="5452946" y="183068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27" name="AutoShape 15"/>
          <p:cNvSpPr>
            <a:spLocks noChangeArrowheads="1"/>
          </p:cNvSpPr>
          <p:nvPr/>
        </p:nvSpPr>
        <p:spPr bwMode="auto">
          <a:xfrm>
            <a:off x="460643" y="4946223"/>
            <a:ext cx="4648200" cy="1371600"/>
          </a:xfrm>
          <a:prstGeom prst="wedgeRoundRectCallout">
            <a:avLst>
              <a:gd name="adj1" fmla="val -28365"/>
              <a:gd name="adj2" fmla="val -92425"/>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$2,300 (23 months) of </a:t>
            </a:r>
          </a:p>
          <a:p>
            <a:pPr algn="ctr"/>
            <a:r>
              <a:rPr lang="en-US" sz="2400" dirty="0">
                <a:solidFill>
                  <a:prstClr val="black"/>
                </a:solidFill>
                <a:latin typeface="Arial Narrow" pitchFamily="34" charset="0"/>
              </a:rPr>
              <a:t>Prepaid Insurance remaining!</a:t>
            </a:r>
          </a:p>
        </p:txBody>
      </p:sp>
      <p:sp>
        <p:nvSpPr>
          <p:cNvPr id="28" name="AutoShape 18"/>
          <p:cNvSpPr>
            <a:spLocks noChangeArrowheads="1"/>
          </p:cNvSpPr>
          <p:nvPr/>
        </p:nvSpPr>
        <p:spPr bwMode="auto">
          <a:xfrm>
            <a:off x="5529146" y="4345287"/>
            <a:ext cx="3352800" cy="1905000"/>
          </a:xfrm>
          <a:prstGeom prst="wedgeRoundRectCallout">
            <a:avLst>
              <a:gd name="adj1" fmla="val -40056"/>
              <a:gd name="adj2" fmla="val -104167"/>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$100 (1 month) of </a:t>
            </a:r>
          </a:p>
          <a:p>
            <a:pPr algn="ctr"/>
            <a:r>
              <a:rPr lang="en-US" sz="2400" dirty="0">
                <a:solidFill>
                  <a:prstClr val="black"/>
                </a:solidFill>
                <a:latin typeface="Arial Narrow" pitchFamily="34" charset="0"/>
              </a:rPr>
              <a:t>insurance expired!</a:t>
            </a:r>
          </a:p>
        </p:txBody>
      </p:sp>
      <p:sp>
        <p:nvSpPr>
          <p:cNvPr id="30" name="Rectangle 2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 </a:t>
            </a:r>
          </a:p>
        </p:txBody>
      </p:sp>
      <p:sp>
        <p:nvSpPr>
          <p:cNvPr id="24" name="Rounded Rectangle 23"/>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1"/>
                                          </p:val>
                                        </p:tav>
                                        <p:tav tm="100000">
                                          <p:val>
                                            <p:strVal val="#ppt_x"/>
                                          </p:val>
                                        </p:tav>
                                      </p:tavLst>
                                    </p:anim>
                                    <p:anim calcmode="lin" valueType="num">
                                      <p:cBhvr>
                                        <p:cTn id="25" dur="1000" fill="hold"/>
                                        <p:tgtEl>
                                          <p:spTgt spid="25"/>
                                        </p:tgtEl>
                                        <p:attrNameLst>
                                          <p:attrName>ppt_y</p:attrName>
                                        </p:attrNameLst>
                                      </p:cBhvr>
                                      <p:tavLst>
                                        <p:tav tm="0">
                                          <p:val>
                                            <p:strVal val="#ppt_y"/>
                                          </p:val>
                                        </p:tav>
                                        <p:tav tm="100000">
                                          <p:val>
                                            <p:strVal val="#ppt_y"/>
                                          </p:val>
                                        </p:tav>
                                      </p:tavLst>
                                    </p:anim>
                                  </p:childTnLst>
                                </p:cTn>
                              </p:par>
                            </p:childTnLst>
                          </p:cTn>
                        </p:par>
                        <p:par>
                          <p:cTn id="26" fill="hold">
                            <p:stCondLst>
                              <p:cond delay="2800"/>
                            </p:stCondLst>
                            <p:childTnLst>
                              <p:par>
                                <p:cTn id="27" presetID="40" presetClass="entr" presetSubtype="0" fill="hold" grpId="0" nodeType="afterEffect">
                                  <p:stCondLst>
                                    <p:cond delay="0"/>
                                  </p:stCondLst>
                                  <p:iterate type="lt">
                                    <p:tmPct val="10000"/>
                                  </p:iterate>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1"/>
                                          </p:val>
                                        </p:tav>
                                        <p:tav tm="100000">
                                          <p:val>
                                            <p:strVal val="#ppt_x"/>
                                          </p:val>
                                        </p:tav>
                                      </p:tavLst>
                                    </p:anim>
                                    <p:anim calcmode="lin" valueType="num">
                                      <p:cBhvr>
                                        <p:cTn id="3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ppt_h/2"/>
                                          </p:val>
                                        </p:tav>
                                        <p:tav tm="100000">
                                          <p:val>
                                            <p:strVal val="#ppt_y"/>
                                          </p:val>
                                        </p:tav>
                                      </p:tavLst>
                                    </p:anim>
                                    <p:anim calcmode="lin" valueType="num">
                                      <p:cBhvr>
                                        <p:cTn id="46" dur="500" fill="hold"/>
                                        <p:tgtEl>
                                          <p:spTgt spid="28"/>
                                        </p:tgtEl>
                                        <p:attrNameLst>
                                          <p:attrName>ppt_w</p:attrName>
                                        </p:attrNameLst>
                                      </p:cBhvr>
                                      <p:tavLst>
                                        <p:tav tm="0">
                                          <p:val>
                                            <p:strVal val="#ppt_w"/>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25" grpId="0" animBg="1"/>
      <p:bldP spid="26" grpId="0" animBg="1"/>
      <p:bldP spid="27" grpId="0" animBg="1" autoUpdateAnimBg="0"/>
      <p:bldP spid="2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685800"/>
            <a:ext cx="8610600" cy="838200"/>
          </a:xfrm>
        </p:spPr>
        <p:txBody>
          <a:bodyPr/>
          <a:lstStyle/>
          <a:p>
            <a:pPr algn="ctr" eaLnBrk="1" hangingPunct="1"/>
            <a:r>
              <a:rPr lang="en-US" b="1" dirty="0"/>
              <a:t>Adjusting Entry –  </a:t>
            </a:r>
            <a:br>
              <a:rPr lang="en-US" b="1" dirty="0"/>
            </a:br>
            <a:r>
              <a:rPr lang="en-US" b="1" dirty="0"/>
              <a:t>Prepaid Insurance</a:t>
            </a:r>
          </a:p>
        </p:txBody>
      </p:sp>
      <p:graphicFrame>
        <p:nvGraphicFramePr>
          <p:cNvPr id="27652" name="Object 4"/>
          <p:cNvGraphicFramePr>
            <a:graphicFrameLocks noChangeAspect="1"/>
          </p:cNvGraphicFramePr>
          <p:nvPr>
            <p:extLst>
              <p:ext uri="{D42A27DB-BD31-4B8C-83A1-F6EECF244321}">
                <p14:modId xmlns:p14="http://schemas.microsoft.com/office/powerpoint/2010/main" val="1981839524"/>
              </p:ext>
            </p:extLst>
          </p:nvPr>
        </p:nvGraphicFramePr>
        <p:xfrm>
          <a:off x="800100" y="4808542"/>
          <a:ext cx="7696200" cy="1454150"/>
        </p:xfrm>
        <a:graphic>
          <a:graphicData uri="http://schemas.openxmlformats.org/presentationml/2006/ole">
            <mc:AlternateContent xmlns:mc="http://schemas.openxmlformats.org/markup-compatibility/2006">
              <mc:Choice xmlns:v="urn:schemas-microsoft-com:vml" Requires="v">
                <p:oleObj spid="_x0000_s1026" name="Worksheet" r:id="rId4" imgW="3114904" imgH="495096" progId="Excel.Sheet.8">
                  <p:embed/>
                </p:oleObj>
              </mc:Choice>
              <mc:Fallback>
                <p:oleObj name="Worksheet" r:id="rId4" imgW="3114904" imgH="49509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 y="4808542"/>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304800" y="3352802"/>
            <a:ext cx="8396288" cy="1252538"/>
            <a:chOff x="240" y="3148"/>
            <a:chExt cx="5289" cy="789"/>
          </a:xfrm>
        </p:grpSpPr>
        <p:grpSp>
          <p:nvGrpSpPr>
            <p:cNvPr id="3" name="Group 6"/>
            <p:cNvGrpSpPr>
              <a:grpSpLocks/>
            </p:cNvGrpSpPr>
            <p:nvPr/>
          </p:nvGrpSpPr>
          <p:grpSpPr bwMode="auto">
            <a:xfrm>
              <a:off x="240" y="3148"/>
              <a:ext cx="2462" cy="789"/>
              <a:chOff x="240" y="3148"/>
              <a:chExt cx="2462" cy="789"/>
            </a:xfrm>
          </p:grpSpPr>
          <p:graphicFrame>
            <p:nvGraphicFramePr>
              <p:cNvPr id="7172" name="Object 7"/>
              <p:cNvGraphicFramePr>
                <a:graphicFrameLocks noChangeAspect="1"/>
              </p:cNvGraphicFramePr>
              <p:nvPr>
                <p:extLst>
                  <p:ext uri="{D42A27DB-BD31-4B8C-83A1-F6EECF244321}">
                    <p14:modId xmlns:p14="http://schemas.microsoft.com/office/powerpoint/2010/main" val="3044687511"/>
                  </p:ext>
                </p:extLst>
              </p:nvPr>
            </p:nvGraphicFramePr>
            <p:xfrm>
              <a:off x="240" y="3168"/>
              <a:ext cx="2462" cy="769"/>
            </p:xfrm>
            <a:graphic>
              <a:graphicData uri="http://schemas.openxmlformats.org/presentationml/2006/ole">
                <mc:AlternateContent xmlns:mc="http://schemas.openxmlformats.org/markup-compatibility/2006">
                  <mc:Choice xmlns:v="urn:schemas-microsoft-com:vml" Requires="v">
                    <p:oleObj spid="_x0000_s1027" name="Worksheet" r:id="rId6" imgW="2104800" imgH="657118" progId="Excel.Sheet.8">
                      <p:embed/>
                    </p:oleObj>
                  </mc:Choice>
                  <mc:Fallback>
                    <p:oleObj name="Worksheet" r:id="rId6" imgW="2104800" imgH="657118" progId="Excel.Sheet.8">
                      <p:embed/>
                      <p:pic>
                        <p:nvPicPr>
                          <p:cNvPr id="0" name="Object 7"/>
                          <p:cNvPicPr>
                            <a:picLocks noChangeAspect="1" noChangeArrowheads="1"/>
                          </p:cNvPicPr>
                          <p:nvPr/>
                        </p:nvPicPr>
                        <p:blipFill>
                          <a:blip r:embed="rId7"/>
                          <a:srcRect/>
                          <a:stretch>
                            <a:fillRect/>
                          </a:stretch>
                        </p:blipFill>
                        <p:spPr bwMode="auto">
                          <a:xfrm>
                            <a:off x="240" y="3168"/>
                            <a:ext cx="2462"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1" name="Text Box 8"/>
              <p:cNvSpPr txBox="1">
                <a:spLocks noChangeArrowheads="1"/>
              </p:cNvSpPr>
              <p:nvPr/>
            </p:nvSpPr>
            <p:spPr bwMode="auto">
              <a:xfrm>
                <a:off x="2304" y="3148"/>
                <a:ext cx="384" cy="212"/>
              </a:xfrm>
              <a:prstGeom prst="rect">
                <a:avLst/>
              </a:prstGeom>
              <a:noFill/>
              <a:ln w="12700">
                <a:noFill/>
                <a:miter lim="800000"/>
                <a:headEnd/>
                <a:tailEnd/>
              </a:ln>
            </p:spPr>
            <p:txBody>
              <a:bodyPr>
                <a:spAutoFit/>
              </a:bodyPr>
              <a:lstStyle/>
              <a:p>
                <a:pPr>
                  <a:spcBef>
                    <a:spcPct val="50000"/>
                  </a:spcBef>
                </a:pPr>
                <a:r>
                  <a:rPr lang="en-US" sz="1600" b="1" dirty="0">
                    <a:solidFill>
                      <a:schemeClr val="bg1"/>
                    </a:solidFill>
                  </a:rPr>
                  <a:t>128</a:t>
                </a:r>
              </a:p>
            </p:txBody>
          </p:sp>
        </p:grpSp>
        <p:grpSp>
          <p:nvGrpSpPr>
            <p:cNvPr id="4" name="Group 9"/>
            <p:cNvGrpSpPr>
              <a:grpSpLocks/>
            </p:cNvGrpSpPr>
            <p:nvPr/>
          </p:nvGrpSpPr>
          <p:grpSpPr bwMode="auto">
            <a:xfrm>
              <a:off x="2976" y="3148"/>
              <a:ext cx="2553" cy="611"/>
              <a:chOff x="2976" y="3148"/>
              <a:chExt cx="2553" cy="611"/>
            </a:xfrm>
          </p:grpSpPr>
          <p:graphicFrame>
            <p:nvGraphicFramePr>
              <p:cNvPr id="7171" name="Object 10"/>
              <p:cNvGraphicFramePr>
                <a:graphicFrameLocks noChangeAspect="1"/>
              </p:cNvGraphicFramePr>
              <p:nvPr>
                <p:extLst>
                  <p:ext uri="{D42A27DB-BD31-4B8C-83A1-F6EECF244321}">
                    <p14:modId xmlns:p14="http://schemas.microsoft.com/office/powerpoint/2010/main" val="1817784890"/>
                  </p:ext>
                </p:extLst>
              </p:nvPr>
            </p:nvGraphicFramePr>
            <p:xfrm>
              <a:off x="2976" y="3159"/>
              <a:ext cx="2553" cy="600"/>
            </p:xfrm>
            <a:graphic>
              <a:graphicData uri="http://schemas.openxmlformats.org/presentationml/2006/ole">
                <mc:AlternateContent xmlns:mc="http://schemas.openxmlformats.org/markup-compatibility/2006">
                  <mc:Choice xmlns:v="urn:schemas-microsoft-com:vml" Requires="v">
                    <p:oleObj spid="_x0000_s1028" name="Worksheet" r:id="rId8" imgW="2104800" imgH="495122" progId="Excel.Sheet.8">
                      <p:embed/>
                    </p:oleObj>
                  </mc:Choice>
                  <mc:Fallback>
                    <p:oleObj name="Worksheet" r:id="rId8" imgW="2104800" imgH="495122" progId="Excel.Sheet.8">
                      <p:embed/>
                      <p:pic>
                        <p:nvPicPr>
                          <p:cNvPr id="0" name="Object 10"/>
                          <p:cNvPicPr>
                            <a:picLocks noChangeAspect="1" noChangeArrowheads="1"/>
                          </p:cNvPicPr>
                          <p:nvPr/>
                        </p:nvPicPr>
                        <p:blipFill>
                          <a:blip r:embed="rId9"/>
                          <a:srcRect/>
                          <a:stretch>
                            <a:fillRect/>
                          </a:stretch>
                        </p:blipFill>
                        <p:spPr bwMode="auto">
                          <a:xfrm>
                            <a:off x="2976" y="3159"/>
                            <a:ext cx="2553"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1"/>
              <p:cNvSpPr txBox="1">
                <a:spLocks noChangeArrowheads="1"/>
              </p:cNvSpPr>
              <p:nvPr/>
            </p:nvSpPr>
            <p:spPr bwMode="auto">
              <a:xfrm>
                <a:off x="5088" y="3148"/>
                <a:ext cx="432" cy="212"/>
              </a:xfrm>
              <a:prstGeom prst="rect">
                <a:avLst/>
              </a:prstGeom>
              <a:noFill/>
              <a:ln w="12700">
                <a:noFill/>
                <a:miter lim="800000"/>
                <a:headEnd/>
                <a:tailEnd/>
              </a:ln>
            </p:spPr>
            <p:txBody>
              <a:bodyPr>
                <a:spAutoFit/>
              </a:bodyPr>
              <a:lstStyle/>
              <a:p>
                <a:pPr algn="r">
                  <a:spcBef>
                    <a:spcPct val="50000"/>
                  </a:spcBef>
                </a:pPr>
                <a:r>
                  <a:rPr lang="en-US" sz="1600" b="1" dirty="0">
                    <a:solidFill>
                      <a:schemeClr val="bg1"/>
                    </a:solidFill>
                  </a:rPr>
                  <a:t>637</a:t>
                </a:r>
              </a:p>
            </p:txBody>
          </p:sp>
        </p:grpSp>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16</a:t>
            </a:fld>
            <a:endParaRPr lang="en-US" altLang="en-US" sz="1100" dirty="0">
              <a:solidFill>
                <a:srgbClr val="898989"/>
              </a:solidFill>
            </a:endParaRPr>
          </a:p>
        </p:txBody>
      </p:sp>
      <p:sp>
        <p:nvSpPr>
          <p:cNvPr id="17" name="Rectangle 13"/>
          <p:cNvSpPr>
            <a:spLocks noChangeArrowheads="1"/>
          </p:cNvSpPr>
          <p:nvPr/>
        </p:nvSpPr>
        <p:spPr bwMode="auto">
          <a:xfrm>
            <a:off x="685800" y="1862534"/>
            <a:ext cx="7620000" cy="1148559"/>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mn-lt"/>
              </a:rPr>
              <a:t>The general journal adjustment on Dec. 31 and general ledger account balances are as follows:</a:t>
            </a:r>
          </a:p>
        </p:txBody>
      </p:sp>
      <p:sp>
        <p:nvSpPr>
          <p:cNvPr id="19" name="Rectangle 1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
        <p:nvSpPr>
          <p:cNvPr id="16" name="Rounded Rectangle 1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strips(downRight)">
                                      <p:cBhvr>
                                        <p:cTn id="12"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81829" y="707643"/>
            <a:ext cx="7158038" cy="879475"/>
          </a:xfrm>
        </p:spPr>
        <p:txBody>
          <a:bodyPr/>
          <a:lstStyle/>
          <a:p>
            <a:pPr algn="ctr" eaLnBrk="1" hangingPunct="1"/>
            <a:r>
              <a:rPr lang="en-US" b="1" dirty="0"/>
              <a:t>Adjusting for Supplies</a:t>
            </a:r>
            <a:br>
              <a:rPr lang="en-US" b="1" dirty="0"/>
            </a:br>
            <a:r>
              <a:rPr lang="en-US" b="1" dirty="0"/>
              <a:t>Steps 1 and 2</a:t>
            </a:r>
          </a:p>
        </p:txBody>
      </p:sp>
      <p:sp>
        <p:nvSpPr>
          <p:cNvPr id="32771" name="Line 4"/>
          <p:cNvSpPr>
            <a:spLocks noChangeShapeType="1"/>
          </p:cNvSpPr>
          <p:nvPr/>
        </p:nvSpPr>
        <p:spPr bwMode="auto">
          <a:xfrm>
            <a:off x="2530118" y="4707128"/>
            <a:ext cx="44196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2772" name="Line 5"/>
          <p:cNvSpPr>
            <a:spLocks noChangeShapeType="1"/>
          </p:cNvSpPr>
          <p:nvPr/>
        </p:nvSpPr>
        <p:spPr bwMode="auto">
          <a:xfrm>
            <a:off x="4572000" y="4733925"/>
            <a:ext cx="0" cy="910389"/>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68966" name="Text Box 6"/>
          <p:cNvSpPr txBox="1">
            <a:spLocks noChangeArrowheads="1"/>
          </p:cNvSpPr>
          <p:nvPr/>
        </p:nvSpPr>
        <p:spPr bwMode="auto">
          <a:xfrm>
            <a:off x="2514600" y="4267200"/>
            <a:ext cx="44196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a:t>
            </a:r>
          </a:p>
        </p:txBody>
      </p:sp>
      <p:sp>
        <p:nvSpPr>
          <p:cNvPr id="168967" name="Text Box 7"/>
          <p:cNvSpPr txBox="1">
            <a:spLocks noChangeArrowheads="1"/>
          </p:cNvSpPr>
          <p:nvPr/>
        </p:nvSpPr>
        <p:spPr bwMode="auto">
          <a:xfrm>
            <a:off x="2628900" y="4762500"/>
            <a:ext cx="19812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$9,720</a:t>
            </a:r>
          </a:p>
        </p:txBody>
      </p:sp>
      <p:sp>
        <p:nvSpPr>
          <p:cNvPr id="168968" name="AutoShape 8"/>
          <p:cNvSpPr>
            <a:spLocks noChangeArrowheads="1"/>
          </p:cNvSpPr>
          <p:nvPr/>
        </p:nvSpPr>
        <p:spPr bwMode="auto">
          <a:xfrm>
            <a:off x="152400" y="4553182"/>
            <a:ext cx="2819400" cy="1138989"/>
          </a:xfrm>
          <a:prstGeom prst="rightArrow">
            <a:avLst>
              <a:gd name="adj1" fmla="val 50000"/>
              <a:gd name="adj2" fmla="val 42391"/>
            </a:avLst>
          </a:prstGeom>
          <a:solidFill>
            <a:schemeClr val="bg2">
              <a:lumMod val="90000"/>
            </a:schemeClr>
          </a:solidFill>
          <a:ln w="9525">
            <a:solidFill>
              <a:schemeClr val="tx1"/>
            </a:solidFill>
            <a:miter lim="800000"/>
            <a:headEnd/>
            <a:tailEnd/>
          </a:ln>
        </p:spPr>
        <p:txBody>
          <a:bodyPr wrap="none" anchor="ctr"/>
          <a:lstStyle/>
          <a:p>
            <a:pPr algn="ctr"/>
            <a:r>
              <a:rPr lang="en-US" dirty="0">
                <a:solidFill>
                  <a:prstClr val="black"/>
                </a:solidFill>
                <a:latin typeface="Times New Roman" pitchFamily="-107" charset="0"/>
              </a:rPr>
              <a:t>Purchases during December</a:t>
            </a:r>
          </a:p>
        </p:txBody>
      </p:sp>
      <p:sp>
        <p:nvSpPr>
          <p:cNvPr id="168970" name="Rectangle 10"/>
          <p:cNvSpPr>
            <a:spLocks noChangeArrowheads="1"/>
          </p:cNvSpPr>
          <p:nvPr/>
        </p:nvSpPr>
        <p:spPr bwMode="auto">
          <a:xfrm>
            <a:off x="255548" y="1815718"/>
            <a:ext cx="8686800" cy="2073286"/>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1: FastForward purchased $9,720 of supplies in December. Some of these supplies were used during December.</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2: A physical count performed on 12/31 shows that unused supplies equal $8,670.</a:t>
            </a:r>
          </a:p>
        </p:txBody>
      </p:sp>
      <p:sp>
        <p:nvSpPr>
          <p:cNvPr id="10" name="Rectangle 9"/>
          <p:cNvSpPr/>
          <p:nvPr/>
        </p:nvSpPr>
        <p:spPr>
          <a:xfrm>
            <a:off x="-26670" y="-45721"/>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17</a:t>
            </a:fld>
            <a:endParaRPr lang="en-US" altLang="en-US" sz="1100" dirty="0">
              <a:solidFill>
                <a:srgbClr val="898989"/>
              </a:solidFill>
            </a:endParaRPr>
          </a:p>
        </p:txBody>
      </p:sp>
      <p:sp>
        <p:nvSpPr>
          <p:cNvPr id="15" name="Rectangle 1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3" name="Rounded Rectangle 12"/>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375300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2000" fill="hold"/>
                                        <p:tgtEl>
                                          <p:spTgt spid="168966"/>
                                        </p:tgtEl>
                                        <p:attrNameLst>
                                          <p:attrName>ppt_w</p:attrName>
                                        </p:attrNameLst>
                                      </p:cBhvr>
                                      <p:tavLst>
                                        <p:tav tm="0">
                                          <p:val>
                                            <p:fltVal val="0"/>
                                          </p:val>
                                        </p:tav>
                                        <p:tav tm="100000">
                                          <p:val>
                                            <p:strVal val="#ppt_w"/>
                                          </p:val>
                                        </p:tav>
                                      </p:tavLst>
                                    </p:anim>
                                    <p:anim calcmode="lin" valueType="num">
                                      <p:cBhvr>
                                        <p:cTn id="8" dur="2000" fill="hold"/>
                                        <p:tgtEl>
                                          <p:spTgt spid="1689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8967"/>
                                        </p:tgtEl>
                                        <p:attrNameLst>
                                          <p:attrName>style.visibility</p:attrName>
                                        </p:attrNameLst>
                                      </p:cBhvr>
                                      <p:to>
                                        <p:strVal val="visible"/>
                                      </p:to>
                                    </p:set>
                                    <p:anim calcmode="lin" valueType="num">
                                      <p:cBhvr additive="base">
                                        <p:cTn id="13" dur="1000" fill="hold"/>
                                        <p:tgtEl>
                                          <p:spTgt spid="168967"/>
                                        </p:tgtEl>
                                        <p:attrNameLst>
                                          <p:attrName>ppt_x</p:attrName>
                                        </p:attrNameLst>
                                      </p:cBhvr>
                                      <p:tavLst>
                                        <p:tav tm="0">
                                          <p:val>
                                            <p:strVal val="0-#ppt_w/2"/>
                                          </p:val>
                                        </p:tav>
                                        <p:tav tm="100000">
                                          <p:val>
                                            <p:strVal val="#ppt_x"/>
                                          </p:val>
                                        </p:tav>
                                      </p:tavLst>
                                    </p:anim>
                                    <p:anim calcmode="lin" valueType="num">
                                      <p:cBhvr additive="base">
                                        <p:cTn id="14" dur="1000" fill="hold"/>
                                        <p:tgtEl>
                                          <p:spTgt spid="168967"/>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168968"/>
                                        </p:tgtEl>
                                        <p:attrNameLst>
                                          <p:attrName>style.visibility</p:attrName>
                                        </p:attrNameLst>
                                      </p:cBhvr>
                                      <p:to>
                                        <p:strVal val="visible"/>
                                      </p:to>
                                    </p:set>
                                    <p:anim calcmode="lin" valueType="num">
                                      <p:cBhvr>
                                        <p:cTn id="18" dur="1000" fill="hold"/>
                                        <p:tgtEl>
                                          <p:spTgt spid="168968"/>
                                        </p:tgtEl>
                                        <p:attrNameLst>
                                          <p:attrName>ppt_x</p:attrName>
                                        </p:attrNameLst>
                                      </p:cBhvr>
                                      <p:tavLst>
                                        <p:tav tm="0">
                                          <p:val>
                                            <p:strVal val="#ppt_x-#ppt_w/2"/>
                                          </p:val>
                                        </p:tav>
                                        <p:tav tm="100000">
                                          <p:val>
                                            <p:strVal val="#ppt_x"/>
                                          </p:val>
                                        </p:tav>
                                      </p:tavLst>
                                    </p:anim>
                                    <p:anim calcmode="lin" valueType="num">
                                      <p:cBhvr>
                                        <p:cTn id="19" dur="1000" fill="hold"/>
                                        <p:tgtEl>
                                          <p:spTgt spid="168968"/>
                                        </p:tgtEl>
                                        <p:attrNameLst>
                                          <p:attrName>ppt_y</p:attrName>
                                        </p:attrNameLst>
                                      </p:cBhvr>
                                      <p:tavLst>
                                        <p:tav tm="0">
                                          <p:val>
                                            <p:strVal val="#ppt_y"/>
                                          </p:val>
                                        </p:tav>
                                        <p:tav tm="100000">
                                          <p:val>
                                            <p:strVal val="#ppt_y"/>
                                          </p:val>
                                        </p:tav>
                                      </p:tavLst>
                                    </p:anim>
                                    <p:anim calcmode="lin" valueType="num">
                                      <p:cBhvr>
                                        <p:cTn id="20" dur="1000" fill="hold"/>
                                        <p:tgtEl>
                                          <p:spTgt spid="168968"/>
                                        </p:tgtEl>
                                        <p:attrNameLst>
                                          <p:attrName>ppt_w</p:attrName>
                                        </p:attrNameLst>
                                      </p:cBhvr>
                                      <p:tavLst>
                                        <p:tav tm="0">
                                          <p:val>
                                            <p:fltVal val="0"/>
                                          </p:val>
                                        </p:tav>
                                        <p:tav tm="100000">
                                          <p:val>
                                            <p:strVal val="#ppt_w"/>
                                          </p:val>
                                        </p:tav>
                                      </p:tavLst>
                                    </p:anim>
                                    <p:anim calcmode="lin" valueType="num">
                                      <p:cBhvr>
                                        <p:cTn id="21" dur="1000" fill="hold"/>
                                        <p:tgtEl>
                                          <p:spTgt spid="1689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autoUpdateAnimBg="0"/>
      <p:bldP spid="168967" grpId="0" autoUpdateAnimBg="0"/>
      <p:bldP spid="16896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11320" y="475506"/>
            <a:ext cx="7772400" cy="685800"/>
          </a:xfrm>
        </p:spPr>
        <p:txBody>
          <a:bodyPr/>
          <a:lstStyle/>
          <a:p>
            <a:pPr eaLnBrk="1" hangingPunct="1"/>
            <a:r>
              <a:rPr lang="en-US" sz="4000" b="1" dirty="0"/>
              <a:t>Adjusting for Supplies Step 3</a:t>
            </a:r>
          </a:p>
        </p:txBody>
      </p:sp>
      <p:sp>
        <p:nvSpPr>
          <p:cNvPr id="36867" name="Line 3"/>
          <p:cNvSpPr>
            <a:spLocks noChangeShapeType="1"/>
          </p:cNvSpPr>
          <p:nvPr/>
        </p:nvSpPr>
        <p:spPr bwMode="auto">
          <a:xfrm>
            <a:off x="273170" y="287481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101970" y="2874817"/>
            <a:ext cx="0" cy="1867186"/>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31630" y="2417617"/>
            <a:ext cx="44958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a:t>
            </a:r>
          </a:p>
        </p:txBody>
      </p:sp>
      <p:sp>
        <p:nvSpPr>
          <p:cNvPr id="36870" name="Text Box 6"/>
          <p:cNvSpPr txBox="1">
            <a:spLocks noChangeArrowheads="1"/>
          </p:cNvSpPr>
          <p:nvPr/>
        </p:nvSpPr>
        <p:spPr bwMode="auto">
          <a:xfrm>
            <a:off x="425570" y="2874817"/>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$9,720</a:t>
            </a:r>
          </a:p>
        </p:txBody>
      </p:sp>
      <p:sp>
        <p:nvSpPr>
          <p:cNvPr id="36871" name="Text Box 7"/>
          <p:cNvSpPr txBox="1">
            <a:spLocks noChangeArrowheads="1"/>
          </p:cNvSpPr>
          <p:nvPr/>
        </p:nvSpPr>
        <p:spPr bwMode="auto">
          <a:xfrm>
            <a:off x="2254370" y="3560617"/>
            <a:ext cx="2286000" cy="579438"/>
          </a:xfrm>
          <a:prstGeom prst="rect">
            <a:avLst/>
          </a:prstGeom>
          <a:noFill/>
          <a:ln w="9525">
            <a:noFill/>
            <a:miter lim="800000"/>
            <a:headEnd/>
            <a:tailEnd/>
          </a:ln>
        </p:spPr>
        <p:txBody>
          <a:bodyPr>
            <a:spAutoFit/>
          </a:bodyPr>
          <a:lstStyle/>
          <a:p>
            <a:pPr>
              <a:spcBef>
                <a:spcPct val="50000"/>
              </a:spcBef>
            </a:pPr>
            <a:r>
              <a:rPr lang="en-US" sz="3200" b="1" dirty="0">
                <a:solidFill>
                  <a:prstClr val="black"/>
                </a:solidFill>
                <a:latin typeface="Times New Roman" pitchFamily="-107" charset="0"/>
              </a:rPr>
              <a:t>$1,050 adj.</a:t>
            </a:r>
          </a:p>
        </p:txBody>
      </p:sp>
      <p:sp>
        <p:nvSpPr>
          <p:cNvPr id="36872" name="Line 8"/>
          <p:cNvSpPr>
            <a:spLocks noChangeShapeType="1"/>
          </p:cNvSpPr>
          <p:nvPr/>
        </p:nvSpPr>
        <p:spPr bwMode="auto">
          <a:xfrm>
            <a:off x="6597770" y="2884342"/>
            <a:ext cx="0" cy="1285875"/>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540370" y="287481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387970" y="2427142"/>
            <a:ext cx="4267200" cy="519113"/>
          </a:xfrm>
          <a:prstGeom prst="rect">
            <a:avLst/>
          </a:prstGeom>
          <a:noFill/>
          <a:ln w="9525">
            <a:noFill/>
            <a:miter lim="800000"/>
            <a:headEnd/>
            <a:tailEnd/>
          </a:ln>
        </p:spPr>
        <p:txBody>
          <a:bodyPr>
            <a:spAutoFit/>
          </a:bodyPr>
          <a:lstStyle/>
          <a:p>
            <a:pPr algn="ctr">
              <a:spcBef>
                <a:spcPct val="50000"/>
              </a:spcBef>
            </a:pPr>
            <a:r>
              <a:rPr lang="en-US" sz="2800" b="1" dirty="0">
                <a:solidFill>
                  <a:prstClr val="black"/>
                </a:solidFill>
                <a:latin typeface="Times New Roman" pitchFamily="-107" charset="0"/>
              </a:rPr>
              <a:t>SUPPLIES EXPENSE</a:t>
            </a:r>
            <a:endParaRPr lang="en-US" sz="2400" dirty="0">
              <a:solidFill>
                <a:prstClr val="black"/>
              </a:solidFill>
              <a:latin typeface="Times New Roman" pitchFamily="-107" charset="0"/>
            </a:endParaRPr>
          </a:p>
        </p:txBody>
      </p:sp>
      <p:sp>
        <p:nvSpPr>
          <p:cNvPr id="36875" name="Text Box 11"/>
          <p:cNvSpPr txBox="1">
            <a:spLocks noChangeArrowheads="1"/>
          </p:cNvSpPr>
          <p:nvPr/>
        </p:nvSpPr>
        <p:spPr bwMode="auto">
          <a:xfrm>
            <a:off x="4540369" y="2927349"/>
            <a:ext cx="2089029" cy="579438"/>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adj. $1,050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273170" y="409401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44571" y="4155136"/>
            <a:ext cx="838200" cy="457200"/>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711320" y="4094017"/>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$8,670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222990" y="5168609"/>
            <a:ext cx="4164980" cy="738333"/>
          </a:xfrm>
          <a:prstGeom prst="wedgeRoundRectCallout">
            <a:avLst>
              <a:gd name="adj1" fmla="val -22444"/>
              <a:gd name="adj2" fmla="val -117870"/>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Balance Sheet will show</a:t>
            </a:r>
          </a:p>
          <a:p>
            <a:pPr algn="ctr"/>
            <a:r>
              <a:rPr lang="en-US" sz="2400" dirty="0">
                <a:solidFill>
                  <a:prstClr val="black"/>
                </a:solidFill>
                <a:latin typeface="+mn-lt"/>
              </a:rPr>
              <a:t>$8,670 of supplies remaining!</a:t>
            </a:r>
          </a:p>
        </p:txBody>
      </p:sp>
      <p:sp>
        <p:nvSpPr>
          <p:cNvPr id="174096" name="Text Box 16"/>
          <p:cNvSpPr txBox="1">
            <a:spLocks noChangeArrowheads="1"/>
          </p:cNvSpPr>
          <p:nvPr/>
        </p:nvSpPr>
        <p:spPr bwMode="auto">
          <a:xfrm>
            <a:off x="1035170" y="211281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378570" y="2112817"/>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4867472" y="4772072"/>
            <a:ext cx="3657600" cy="1127271"/>
          </a:xfrm>
          <a:prstGeom prst="wedgeRoundRectCallout">
            <a:avLst>
              <a:gd name="adj1" fmla="val -22199"/>
              <a:gd name="adj2" fmla="val -154387"/>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Income Statement will </a:t>
            </a:r>
          </a:p>
          <a:p>
            <a:pPr algn="ctr"/>
            <a:r>
              <a:rPr lang="en-US" sz="2400" dirty="0">
                <a:solidFill>
                  <a:prstClr val="black"/>
                </a:solidFill>
                <a:latin typeface="+mn-lt"/>
              </a:rPr>
              <a:t>show $1,050 (1 month) of </a:t>
            </a:r>
          </a:p>
          <a:p>
            <a:pPr algn="ctr"/>
            <a:r>
              <a:rPr lang="en-US" sz="2400" dirty="0">
                <a:solidFill>
                  <a:prstClr val="black"/>
                </a:solidFill>
                <a:latin typeface="+mn-lt"/>
              </a:rPr>
              <a:t>Supplies expired!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18</a:t>
            </a:fld>
            <a:endParaRPr lang="en-US" altLang="en-US" sz="1100" dirty="0">
              <a:solidFill>
                <a:srgbClr val="898989"/>
              </a:solidFill>
            </a:endParaRPr>
          </a:p>
        </p:txBody>
      </p:sp>
      <p:sp>
        <p:nvSpPr>
          <p:cNvPr id="25" name="Rectangle 2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
        <p:nvSpPr>
          <p:cNvPr id="2" name="TextBox 1"/>
          <p:cNvSpPr txBox="1"/>
          <p:nvPr/>
        </p:nvSpPr>
        <p:spPr>
          <a:xfrm>
            <a:off x="273170" y="1121487"/>
            <a:ext cx="8667750" cy="830997"/>
          </a:xfrm>
          <a:prstGeom prst="rect">
            <a:avLst/>
          </a:prstGeom>
          <a:solidFill>
            <a:srgbClr val="DDD9C3"/>
          </a:solidFill>
        </p:spPr>
        <p:txBody>
          <a:bodyPr wrap="square" rtlCol="0">
            <a:spAutoFit/>
          </a:bodyPr>
          <a:lstStyle/>
          <a:p>
            <a:r>
              <a:rPr lang="en-US" sz="2400" dirty="0">
                <a:solidFill>
                  <a:prstClr val="black"/>
                </a:solidFill>
                <a:latin typeface="+mn-lt"/>
              </a:rPr>
              <a:t>Step 3: Adjusting entry reduces Supplies by $1,050 or the difference between the beginning balance and the physical count on 12/31. </a:t>
            </a:r>
            <a:endParaRPr lang="en-US" sz="2400" dirty="0">
              <a:latin typeface="+mn-lt"/>
            </a:endParaRPr>
          </a:p>
        </p:txBody>
      </p:sp>
      <p:sp>
        <p:nvSpPr>
          <p:cNvPr id="26" name="Rounded Rectangle 2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7557856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620000" cy="838200"/>
          </a:xfrm>
        </p:spPr>
        <p:txBody>
          <a:bodyPr/>
          <a:lstStyle/>
          <a:p>
            <a:pPr algn="ctr" eaLnBrk="1" hangingPunct="1"/>
            <a:r>
              <a:rPr lang="en-US" b="1" dirty="0"/>
              <a:t>Adjusting Entry – Supplies</a:t>
            </a:r>
          </a:p>
        </p:txBody>
      </p:sp>
      <p:graphicFrame>
        <p:nvGraphicFramePr>
          <p:cNvPr id="27652" name="Object 4"/>
          <p:cNvGraphicFramePr>
            <a:graphicFrameLocks noChangeAspect="1"/>
          </p:cNvGraphicFramePr>
          <p:nvPr>
            <p:extLst>
              <p:ext uri="{D42A27DB-BD31-4B8C-83A1-F6EECF244321}">
                <p14:modId xmlns:p14="http://schemas.microsoft.com/office/powerpoint/2010/main" val="840522209"/>
              </p:ext>
            </p:extLst>
          </p:nvPr>
        </p:nvGraphicFramePr>
        <p:xfrm>
          <a:off x="914400" y="4876800"/>
          <a:ext cx="7696200" cy="1454150"/>
        </p:xfrm>
        <a:graphic>
          <a:graphicData uri="http://schemas.openxmlformats.org/presentationml/2006/ole">
            <mc:AlternateContent xmlns:mc="http://schemas.openxmlformats.org/markup-compatibility/2006">
              <mc:Choice xmlns:v="urn:schemas-microsoft-com:vml" Requires="v">
                <p:oleObj spid="_x0000_s2050" name="Worksheet" r:id="rId4" imgW="3114720" imgH="495122" progId="Excel.Sheet.8">
                  <p:embed/>
                </p:oleObj>
              </mc:Choice>
              <mc:Fallback>
                <p:oleObj name="Worksheet" r:id="rId4" imgW="3114720" imgH="495122" progId="Excel.Sheet.8">
                  <p:embed/>
                  <p:pic>
                    <p:nvPicPr>
                      <p:cNvPr id="0" name=""/>
                      <p:cNvPicPr>
                        <a:picLocks noChangeAspect="1" noChangeArrowheads="1"/>
                      </p:cNvPicPr>
                      <p:nvPr/>
                    </p:nvPicPr>
                    <p:blipFill>
                      <a:blip r:embed="rId5"/>
                      <a:srcRect/>
                      <a:stretch>
                        <a:fillRect/>
                      </a:stretch>
                    </p:blipFill>
                    <p:spPr bwMode="auto">
                      <a:xfrm>
                        <a:off x="914400" y="4876800"/>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5"/>
          <p:cNvGrpSpPr>
            <a:grpSpLocks/>
          </p:cNvGrpSpPr>
          <p:nvPr/>
        </p:nvGrpSpPr>
        <p:grpSpPr bwMode="auto">
          <a:xfrm>
            <a:off x="297656" y="3157540"/>
            <a:ext cx="8548688" cy="1447800"/>
            <a:chOff x="240" y="3148"/>
            <a:chExt cx="5289" cy="789"/>
          </a:xfrm>
        </p:grpSpPr>
        <p:grpSp>
          <p:nvGrpSpPr>
            <p:cNvPr id="3" name="Group 6"/>
            <p:cNvGrpSpPr>
              <a:grpSpLocks/>
            </p:cNvGrpSpPr>
            <p:nvPr/>
          </p:nvGrpSpPr>
          <p:grpSpPr bwMode="auto">
            <a:xfrm>
              <a:off x="240" y="3148"/>
              <a:ext cx="2462" cy="789"/>
              <a:chOff x="240" y="3148"/>
              <a:chExt cx="2462" cy="789"/>
            </a:xfrm>
          </p:grpSpPr>
          <p:graphicFrame>
            <p:nvGraphicFramePr>
              <p:cNvPr id="7172" name="Object 7"/>
              <p:cNvGraphicFramePr>
                <a:graphicFrameLocks noChangeAspect="1"/>
              </p:cNvGraphicFramePr>
              <p:nvPr/>
            </p:nvGraphicFramePr>
            <p:xfrm>
              <a:off x="240" y="3168"/>
              <a:ext cx="2462" cy="769"/>
            </p:xfrm>
            <a:graphic>
              <a:graphicData uri="http://schemas.openxmlformats.org/presentationml/2006/ole">
                <mc:AlternateContent xmlns:mc="http://schemas.openxmlformats.org/markup-compatibility/2006">
                  <mc:Choice xmlns:v="urn:schemas-microsoft-com:vml" Requires="v">
                    <p:oleObj spid="_x0000_s2051" name="Worksheet" r:id="rId6" imgW="2104856" imgH="657237" progId="Excel.Sheet.8">
                      <p:embed/>
                    </p:oleObj>
                  </mc:Choice>
                  <mc:Fallback>
                    <p:oleObj name="Worksheet" r:id="rId6" imgW="2104856" imgH="657237" progId="Excel.Sheet.8">
                      <p:embed/>
                      <p:pic>
                        <p:nvPicPr>
                          <p:cNvPr id="0" name=""/>
                          <p:cNvPicPr>
                            <a:picLocks noChangeAspect="1" noChangeArrowheads="1"/>
                          </p:cNvPicPr>
                          <p:nvPr/>
                        </p:nvPicPr>
                        <p:blipFill>
                          <a:blip r:embed="rId7"/>
                          <a:srcRect/>
                          <a:stretch>
                            <a:fillRect/>
                          </a:stretch>
                        </p:blipFill>
                        <p:spPr bwMode="auto">
                          <a:xfrm>
                            <a:off x="240" y="3168"/>
                            <a:ext cx="2462" cy="769"/>
                          </a:xfrm>
                          <a:prstGeom prst="rect">
                            <a:avLst/>
                          </a:prstGeom>
                          <a:noFill/>
                          <a:ln>
                            <a:noFill/>
                          </a:ln>
                          <a:effectLst/>
                        </p:spPr>
                      </p:pic>
                    </p:oleObj>
                  </mc:Fallback>
                </mc:AlternateContent>
              </a:graphicData>
            </a:graphic>
          </p:graphicFrame>
          <p:sp>
            <p:nvSpPr>
              <p:cNvPr id="7181" name="Text Box 8"/>
              <p:cNvSpPr txBox="1">
                <a:spLocks noChangeArrowheads="1"/>
              </p:cNvSpPr>
              <p:nvPr/>
            </p:nvSpPr>
            <p:spPr bwMode="auto">
              <a:xfrm>
                <a:off x="2304" y="3148"/>
                <a:ext cx="384" cy="212"/>
              </a:xfrm>
              <a:prstGeom prst="rect">
                <a:avLst/>
              </a:prstGeom>
              <a:noFill/>
              <a:ln w="12700">
                <a:noFill/>
                <a:miter lim="800000"/>
                <a:headEnd/>
                <a:tailEnd/>
              </a:ln>
            </p:spPr>
            <p:txBody>
              <a:bodyPr>
                <a:spAutoFit/>
              </a:bodyPr>
              <a:lstStyle/>
              <a:p>
                <a:pPr>
                  <a:spcBef>
                    <a:spcPct val="50000"/>
                  </a:spcBef>
                </a:pPr>
                <a:r>
                  <a:rPr lang="en-US" sz="1600" b="1" dirty="0">
                    <a:solidFill>
                      <a:prstClr val="white"/>
                    </a:solidFill>
                  </a:rPr>
                  <a:t>126</a:t>
                </a:r>
              </a:p>
            </p:txBody>
          </p:sp>
        </p:grpSp>
        <p:grpSp>
          <p:nvGrpSpPr>
            <p:cNvPr id="4" name="Group 9"/>
            <p:cNvGrpSpPr>
              <a:grpSpLocks/>
            </p:cNvGrpSpPr>
            <p:nvPr/>
          </p:nvGrpSpPr>
          <p:grpSpPr bwMode="auto">
            <a:xfrm>
              <a:off x="2976" y="3148"/>
              <a:ext cx="2553" cy="611"/>
              <a:chOff x="2976" y="3148"/>
              <a:chExt cx="2553" cy="611"/>
            </a:xfrm>
          </p:grpSpPr>
          <p:graphicFrame>
            <p:nvGraphicFramePr>
              <p:cNvPr id="7171" name="Object 10"/>
              <p:cNvGraphicFramePr>
                <a:graphicFrameLocks noChangeAspect="1"/>
              </p:cNvGraphicFramePr>
              <p:nvPr/>
            </p:nvGraphicFramePr>
            <p:xfrm>
              <a:off x="2976" y="3159"/>
              <a:ext cx="2553" cy="600"/>
            </p:xfrm>
            <a:graphic>
              <a:graphicData uri="http://schemas.openxmlformats.org/presentationml/2006/ole">
                <mc:AlternateContent xmlns:mc="http://schemas.openxmlformats.org/markup-compatibility/2006">
                  <mc:Choice xmlns:v="urn:schemas-microsoft-com:vml" Requires="v">
                    <p:oleObj spid="_x0000_s2052" name="Worksheet" r:id="rId8" imgW="2104856" imgH="495473" progId="Excel.Sheet.8">
                      <p:embed/>
                    </p:oleObj>
                  </mc:Choice>
                  <mc:Fallback>
                    <p:oleObj name="Worksheet" r:id="rId8" imgW="2104856" imgH="495473" progId="Excel.Sheet.8">
                      <p:embed/>
                      <p:pic>
                        <p:nvPicPr>
                          <p:cNvPr id="0" name=""/>
                          <p:cNvPicPr>
                            <a:picLocks noChangeAspect="1" noChangeArrowheads="1"/>
                          </p:cNvPicPr>
                          <p:nvPr/>
                        </p:nvPicPr>
                        <p:blipFill>
                          <a:blip r:embed="rId9"/>
                          <a:srcRect/>
                          <a:stretch>
                            <a:fillRect/>
                          </a:stretch>
                        </p:blipFill>
                        <p:spPr bwMode="auto">
                          <a:xfrm>
                            <a:off x="2976" y="3159"/>
                            <a:ext cx="2553" cy="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80" name="Text Box 11"/>
              <p:cNvSpPr txBox="1">
                <a:spLocks noChangeArrowheads="1"/>
              </p:cNvSpPr>
              <p:nvPr/>
            </p:nvSpPr>
            <p:spPr bwMode="auto">
              <a:xfrm>
                <a:off x="5088" y="3148"/>
                <a:ext cx="432" cy="212"/>
              </a:xfrm>
              <a:prstGeom prst="rect">
                <a:avLst/>
              </a:prstGeom>
              <a:noFill/>
              <a:ln w="12700">
                <a:noFill/>
                <a:miter lim="800000"/>
                <a:headEnd/>
                <a:tailEnd/>
              </a:ln>
            </p:spPr>
            <p:txBody>
              <a:bodyPr>
                <a:spAutoFit/>
              </a:bodyPr>
              <a:lstStyle/>
              <a:p>
                <a:pPr algn="r">
                  <a:spcBef>
                    <a:spcPct val="50000"/>
                  </a:spcBef>
                </a:pPr>
                <a:r>
                  <a:rPr lang="en-US" sz="1600" b="1" dirty="0">
                    <a:solidFill>
                      <a:prstClr val="white"/>
                    </a:solidFill>
                  </a:rPr>
                  <a:t>652</a:t>
                </a:r>
              </a:p>
            </p:txBody>
          </p:sp>
        </p:grpSp>
      </p:grpSp>
      <p:sp>
        <p:nvSpPr>
          <p:cNvPr id="27661" name="Rectangle 13"/>
          <p:cNvSpPr>
            <a:spLocks noChangeArrowheads="1"/>
          </p:cNvSpPr>
          <p:nvPr/>
        </p:nvSpPr>
        <p:spPr bwMode="auto">
          <a:xfrm>
            <a:off x="838200" y="1600200"/>
            <a:ext cx="7467600" cy="1447800"/>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mn-lt"/>
              </a:rPr>
              <a:t>We’ve seen the adjustment in the T-accounts but we need to record the adjustment on Dec. 31 in the </a:t>
            </a:r>
            <a:r>
              <a:rPr lang="en-US" sz="3200" i="1" dirty="0">
                <a:solidFill>
                  <a:prstClr val="black"/>
                </a:solidFill>
                <a:latin typeface="+mn-lt"/>
              </a:rPr>
              <a:t>General Journal</a:t>
            </a:r>
            <a:endParaRPr lang="en-US" sz="2800" dirty="0">
              <a:solidFill>
                <a:prstClr val="black"/>
              </a:solidFill>
              <a:latin typeface="+mn-lt"/>
            </a:endParaRP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19</a:t>
            </a:fld>
            <a:endParaRPr lang="en-US" altLang="en-US" sz="1100" dirty="0">
              <a:solidFill>
                <a:srgbClr val="898989"/>
              </a:solidFill>
            </a:endParaRPr>
          </a:p>
        </p:txBody>
      </p:sp>
      <p:sp>
        <p:nvSpPr>
          <p:cNvPr id="18" name="Rectangle 17"/>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
        <p:nvSpPr>
          <p:cNvPr id="16" name="Rounded Rectangle 1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756704970"/>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strips(downRight)">
                                      <p:cBhvr>
                                        <p:cTn id="12"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14400" y="1828800"/>
            <a:ext cx="7696200" cy="3124200"/>
          </a:xfrm>
        </p:spPr>
        <p:txBody>
          <a:bodyPr/>
          <a:lstStyle/>
          <a:p>
            <a:r>
              <a:rPr lang="en-US" altLang="en-US" dirty="0"/>
              <a:t/>
            </a:r>
            <a:br>
              <a:rPr lang="en-US" altLang="en-US" dirty="0"/>
            </a:br>
            <a:r>
              <a:rPr lang="en-US" altLang="en-US" dirty="0"/>
              <a:t/>
            </a:r>
            <a:br>
              <a:rPr lang="en-US" altLang="en-US" dirty="0"/>
            </a:br>
            <a:r>
              <a:rPr lang="en-US" dirty="0"/>
              <a:t/>
            </a:r>
            <a:br>
              <a:rPr 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endParaRPr>
          </a:p>
        </p:txBody>
      </p:sp>
      <p:pic>
        <p:nvPicPr>
          <p:cNvPr id="166917" name="Picture 2"/>
          <p:cNvPicPr>
            <a:picLocks noChangeAspect="1" noChangeArrowheads="1"/>
          </p:cNvPicPr>
          <p:nvPr/>
        </p:nvPicPr>
        <p:blipFill>
          <a:blip r:embed="rId3" cstate="print"/>
          <a:srcRect/>
          <a:stretch>
            <a:fillRect/>
          </a:stretch>
        </p:blipFill>
        <p:spPr bwMode="auto">
          <a:xfrm>
            <a:off x="838200" y="1376121"/>
            <a:ext cx="7315200" cy="87312"/>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r>
              <a:rPr lang="en-US" sz="1100" dirty="0"/>
              <a:t>3-</a:t>
            </a:r>
            <a:fld id="{389021C6-BF4E-47D5-A0FD-A156D54A87E1}" type="slidenum">
              <a:rPr lang="en-US" sz="1100" smtClean="0"/>
              <a:pPr>
                <a:defRPr/>
              </a:pPr>
              <a:t>2</a:t>
            </a:fld>
            <a:endParaRPr lang="en-US" sz="1100" dirty="0"/>
          </a:p>
        </p:txBody>
      </p:sp>
      <p:sp>
        <p:nvSpPr>
          <p:cNvPr id="9" name="TextBox 8"/>
          <p:cNvSpPr txBox="1"/>
          <p:nvPr/>
        </p:nvSpPr>
        <p:spPr>
          <a:xfrm>
            <a:off x="762000" y="639715"/>
            <a:ext cx="7391400" cy="769441"/>
          </a:xfrm>
          <a:prstGeom prst="rect">
            <a:avLst/>
          </a:prstGeom>
          <a:noFill/>
        </p:spPr>
        <p:txBody>
          <a:bodyPr wrap="square" rtlCol="0">
            <a:spAutoFit/>
          </a:bodyPr>
          <a:lstStyle/>
          <a:p>
            <a:r>
              <a:rPr lang="en-US" altLang="en-US" sz="4400" b="1" dirty="0">
                <a:solidFill>
                  <a:prstClr val="black"/>
                </a:solidFill>
                <a:latin typeface="Calibri"/>
              </a:rPr>
              <a:t>Chapter 3 Learning Objectives</a:t>
            </a:r>
            <a:endParaRPr lang="en-US" sz="4400" dirty="0">
              <a:solidFill>
                <a:prstClr val="black"/>
              </a:solidFill>
              <a:latin typeface="Calibri"/>
            </a:endParaRPr>
          </a:p>
        </p:txBody>
      </p:sp>
      <p:sp>
        <p:nvSpPr>
          <p:cNvPr id="10" name="Rectangle 9"/>
          <p:cNvSpPr/>
          <p:nvPr/>
        </p:nvSpPr>
        <p:spPr>
          <a:xfrm>
            <a:off x="762000" y="1515471"/>
            <a:ext cx="8382000" cy="4524315"/>
          </a:xfrm>
          <a:prstGeom prst="rect">
            <a:avLst/>
          </a:prstGeom>
        </p:spPr>
        <p:txBody>
          <a:bodyPr wrap="square">
            <a:spAutoFit/>
          </a:bodyPr>
          <a:lstStyle/>
          <a:p>
            <a:r>
              <a:rPr lang="en-US" sz="1600" b="1" dirty="0">
                <a:solidFill>
                  <a:prstClr val="black"/>
                </a:solidFill>
                <a:latin typeface="Calibri"/>
              </a:rPr>
              <a:t>CONCEPTUAL</a:t>
            </a:r>
          </a:p>
          <a:p>
            <a:r>
              <a:rPr lang="en-US" sz="1600" b="1" dirty="0">
                <a:solidFill>
                  <a:prstClr val="black"/>
                </a:solidFill>
                <a:latin typeface="Calibri"/>
              </a:rPr>
              <a:t>C1  </a:t>
            </a:r>
            <a:r>
              <a:rPr lang="en-US" sz="1600" dirty="0">
                <a:solidFill>
                  <a:prstClr val="black"/>
                </a:solidFill>
              </a:rPr>
              <a:t>Explain the importance of periodic reporting and the role of accrual accounting.</a:t>
            </a:r>
          </a:p>
          <a:p>
            <a:r>
              <a:rPr lang="en-US" sz="1600" b="1" dirty="0">
                <a:solidFill>
                  <a:prstClr val="black"/>
                </a:solidFill>
                <a:latin typeface="Calibri"/>
              </a:rPr>
              <a:t>C2  </a:t>
            </a:r>
            <a:r>
              <a:rPr lang="en-US" sz="1600" dirty="0"/>
              <a:t>Explain and prepare a classified balance sheet.</a:t>
            </a:r>
            <a:r>
              <a:rPr lang="en-US" sz="1600" dirty="0">
                <a:solidFill>
                  <a:prstClr val="black"/>
                </a:solidFill>
              </a:rPr>
              <a:t/>
            </a:r>
            <a:br>
              <a:rPr lang="en-US" sz="1600" dirty="0">
                <a:solidFill>
                  <a:prstClr val="black"/>
                </a:solidFill>
              </a:rPr>
            </a:br>
            <a:endParaRPr lang="en-US" sz="1600" dirty="0">
              <a:solidFill>
                <a:prstClr val="black"/>
              </a:solidFill>
            </a:endParaRPr>
          </a:p>
          <a:p>
            <a:r>
              <a:rPr lang="en-US" sz="1600" b="1" dirty="0">
                <a:solidFill>
                  <a:prstClr val="black"/>
                </a:solidFill>
                <a:latin typeface="Calibri"/>
              </a:rPr>
              <a:t>ANALYTICAL</a:t>
            </a:r>
          </a:p>
          <a:p>
            <a:r>
              <a:rPr lang="en-US" sz="1600" b="1" dirty="0">
                <a:solidFill>
                  <a:prstClr val="black"/>
                </a:solidFill>
                <a:latin typeface="Calibri"/>
              </a:rPr>
              <a:t>A1 </a:t>
            </a:r>
            <a:r>
              <a:rPr lang="en-US" sz="1600" dirty="0">
                <a:solidFill>
                  <a:prstClr val="black"/>
                </a:solidFill>
              </a:rPr>
              <a:t>Compute and analyze profit margin and current ratio.</a:t>
            </a:r>
            <a:br>
              <a:rPr lang="en-US" sz="1600" dirty="0">
                <a:solidFill>
                  <a:prstClr val="black"/>
                </a:solidFill>
              </a:rPr>
            </a:br>
            <a:endParaRPr lang="en-US" sz="1600" dirty="0">
              <a:solidFill>
                <a:prstClr val="black"/>
              </a:solidFill>
            </a:endParaRPr>
          </a:p>
          <a:p>
            <a:r>
              <a:rPr lang="en-US" sz="1600" b="1" dirty="0">
                <a:solidFill>
                  <a:prstClr val="black"/>
                </a:solidFill>
                <a:latin typeface="Calibri"/>
              </a:rPr>
              <a:t>PROCEDURAL</a:t>
            </a:r>
          </a:p>
          <a:p>
            <a:r>
              <a:rPr lang="en-US" sz="1600" b="1" dirty="0">
                <a:solidFill>
                  <a:prstClr val="black"/>
                </a:solidFill>
                <a:latin typeface="Calibri"/>
              </a:rPr>
              <a:t>P1  </a:t>
            </a:r>
            <a:r>
              <a:rPr lang="en-US" sz="1600" dirty="0">
                <a:solidFill>
                  <a:prstClr val="black"/>
                </a:solidFill>
              </a:rPr>
              <a:t>Prepare adjusting entries for deferral of expenses.</a:t>
            </a:r>
          </a:p>
          <a:p>
            <a:r>
              <a:rPr lang="en-US" sz="1600" b="1" dirty="0">
                <a:solidFill>
                  <a:prstClr val="black"/>
                </a:solidFill>
                <a:latin typeface="Calibri"/>
              </a:rPr>
              <a:t>P2</a:t>
            </a:r>
            <a:r>
              <a:rPr lang="en-US" sz="1600" dirty="0">
                <a:solidFill>
                  <a:prstClr val="black"/>
                </a:solidFill>
              </a:rPr>
              <a:t>  Prepare adjusting entries for deferral of revenues.</a:t>
            </a:r>
          </a:p>
          <a:p>
            <a:r>
              <a:rPr lang="en-US" sz="1600" b="1" dirty="0">
                <a:solidFill>
                  <a:prstClr val="black"/>
                </a:solidFill>
                <a:latin typeface="Calibri"/>
              </a:rPr>
              <a:t>P3</a:t>
            </a:r>
            <a:r>
              <a:rPr lang="en-US" sz="1600" dirty="0">
                <a:solidFill>
                  <a:prstClr val="black"/>
                </a:solidFill>
              </a:rPr>
              <a:t>  Prepare adjusting entries for accrued expenses.</a:t>
            </a:r>
          </a:p>
          <a:p>
            <a:r>
              <a:rPr lang="en-US" sz="1600" b="1" dirty="0">
                <a:solidFill>
                  <a:prstClr val="black"/>
                </a:solidFill>
                <a:latin typeface="Calibri"/>
              </a:rPr>
              <a:t>P4</a:t>
            </a:r>
            <a:r>
              <a:rPr lang="en-US" sz="1600" dirty="0">
                <a:solidFill>
                  <a:prstClr val="black"/>
                </a:solidFill>
              </a:rPr>
              <a:t>  Prepare adjusting entries for accrued revenues.</a:t>
            </a:r>
          </a:p>
          <a:p>
            <a:r>
              <a:rPr lang="en-US" sz="1600" b="1" dirty="0">
                <a:solidFill>
                  <a:prstClr val="black"/>
                </a:solidFill>
                <a:latin typeface="Calibri"/>
              </a:rPr>
              <a:t>P5  </a:t>
            </a:r>
            <a:r>
              <a:rPr lang="en-US" sz="1600" dirty="0">
                <a:solidFill>
                  <a:prstClr val="black"/>
                </a:solidFill>
              </a:rPr>
              <a:t>Prepare financial statements from an adjusted trial balance</a:t>
            </a:r>
            <a:r>
              <a:rPr lang="en-US" sz="1600" dirty="0">
                <a:solidFill>
                  <a:prstClr val="black"/>
                </a:solidFill>
                <a:latin typeface="Calibri"/>
              </a:rPr>
              <a:t>.</a:t>
            </a:r>
          </a:p>
          <a:p>
            <a:r>
              <a:rPr lang="en-US" sz="1600" b="1" dirty="0">
                <a:solidFill>
                  <a:prstClr val="black"/>
                </a:solidFill>
                <a:latin typeface="Calibri"/>
              </a:rPr>
              <a:t>P6</a:t>
            </a:r>
            <a:r>
              <a:rPr lang="en-US" sz="1600" dirty="0">
                <a:solidFill>
                  <a:prstClr val="black"/>
                </a:solidFill>
                <a:latin typeface="Calibri"/>
              </a:rPr>
              <a:t>  Prepare closing entries and a post-closing trial balance.</a:t>
            </a:r>
          </a:p>
          <a:p>
            <a:r>
              <a:rPr lang="en-US" sz="1600" b="1" dirty="0">
                <a:solidFill>
                  <a:prstClr val="black"/>
                </a:solidFill>
                <a:latin typeface="Calibri"/>
              </a:rPr>
              <a:t>P7  </a:t>
            </a:r>
            <a:r>
              <a:rPr lang="en-US" sz="1600" i="1" dirty="0">
                <a:solidFill>
                  <a:prstClr val="black"/>
                </a:solidFill>
                <a:latin typeface="Calibri"/>
              </a:rPr>
              <a:t>Appendix 3A </a:t>
            </a:r>
            <a:r>
              <a:rPr lang="en-US" sz="1600" dirty="0">
                <a:solidFill>
                  <a:prstClr val="black"/>
                </a:solidFill>
              </a:rPr>
              <a:t>Explain the alternatives in accounting for prepaids.</a:t>
            </a:r>
          </a:p>
          <a:p>
            <a:r>
              <a:rPr lang="en-US" sz="1600" b="1" dirty="0">
                <a:solidFill>
                  <a:prstClr val="black"/>
                </a:solidFill>
                <a:latin typeface="Calibri"/>
              </a:rPr>
              <a:t>P8</a:t>
            </a:r>
            <a:r>
              <a:rPr lang="en-US" sz="1600" dirty="0">
                <a:solidFill>
                  <a:prstClr val="black"/>
                </a:solidFill>
              </a:rPr>
              <a:t> </a:t>
            </a:r>
            <a:r>
              <a:rPr lang="en-US" sz="1600" i="1" dirty="0">
                <a:solidFill>
                  <a:prstClr val="black"/>
                </a:solidFill>
                <a:latin typeface="Calibri"/>
              </a:rPr>
              <a:t>Appendix 3B </a:t>
            </a:r>
            <a:r>
              <a:rPr lang="en-US" sz="1600" dirty="0"/>
              <a:t>Prepare a work sheet and explain its usefulness.</a:t>
            </a:r>
          </a:p>
          <a:p>
            <a:r>
              <a:rPr lang="en-US" sz="1600" b="1" dirty="0">
                <a:solidFill>
                  <a:prstClr val="black"/>
                </a:solidFill>
                <a:latin typeface="Calibri"/>
              </a:rPr>
              <a:t>P9</a:t>
            </a:r>
            <a:r>
              <a:rPr lang="en-US" sz="1600" dirty="0"/>
              <a:t> </a:t>
            </a:r>
            <a:r>
              <a:rPr lang="en-US" sz="1600" i="1" dirty="0">
                <a:solidFill>
                  <a:prstClr val="black"/>
                </a:solidFill>
                <a:latin typeface="Calibri"/>
              </a:rPr>
              <a:t>Appendix 3C</a:t>
            </a:r>
            <a:r>
              <a:rPr lang="en-US" sz="1600" dirty="0"/>
              <a:t> Prepare reversing entries and explain their purpose.</a:t>
            </a:r>
          </a:p>
          <a:p>
            <a:endParaRPr lang="en-US" sz="1600" dirty="0">
              <a:solidFill>
                <a:prstClr val="black"/>
              </a:solidFill>
            </a:endParaRPr>
          </a:p>
        </p:txBody>
      </p:sp>
      <p:sp>
        <p:nvSpPr>
          <p:cNvPr id="12" name="Rectangle 11"/>
          <p:cNvSpPr>
            <a:spLocks noGrp="1" noChangeArrowheads="1"/>
          </p:cNvSpPr>
          <p:nvPr/>
        </p:nvSpPr>
        <p:spPr bwMode="auto">
          <a:xfrm>
            <a:off x="6521570" y="6384322"/>
            <a:ext cx="2165230" cy="245078"/>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defRPr/>
            </a:pPr>
            <a:r>
              <a:rPr lang="en-US" dirty="0"/>
              <a:t> </a:t>
            </a:r>
            <a:r>
              <a:rPr lang="en-US" sz="1100" dirty="0"/>
              <a:t>© McGraw-Hill Education </a:t>
            </a:r>
          </a:p>
        </p:txBody>
      </p:sp>
    </p:spTree>
    <p:extLst>
      <p:ext uri="{BB962C8B-B14F-4D97-AF65-F5344CB8AC3E}">
        <p14:creationId xmlns:p14="http://schemas.microsoft.com/office/powerpoint/2010/main" val="88170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47351" y="4701834"/>
            <a:ext cx="6969126" cy="1154113"/>
            <a:chOff x="528" y="2142"/>
            <a:chExt cx="4390" cy="727"/>
          </a:xfrm>
        </p:grpSpPr>
        <p:sp>
          <p:nvSpPr>
            <p:cNvPr id="37895" name="Rectangle 3"/>
            <p:cNvSpPr>
              <a:spLocks noChangeArrowheads="1"/>
            </p:cNvSpPr>
            <p:nvPr/>
          </p:nvSpPr>
          <p:spPr bwMode="auto">
            <a:xfrm>
              <a:off x="528" y="2142"/>
              <a:ext cx="1310" cy="522"/>
            </a:xfrm>
            <a:prstGeom prst="rect">
              <a:avLst/>
            </a:prstGeom>
            <a:noFill/>
            <a:ln w="12700">
              <a:noFill/>
              <a:miter lim="800000"/>
              <a:headEnd/>
              <a:tailEnd/>
            </a:ln>
          </p:spPr>
          <p:txBody>
            <a:bodyPr wrap="none" lIns="90488" tIns="44450" rIns="90488" bIns="44450">
              <a:spAutoFit/>
            </a:bodyPr>
            <a:lstStyle/>
            <a:p>
              <a:r>
                <a:rPr lang="en-US" sz="2400" b="1" dirty="0">
                  <a:solidFill>
                    <a:schemeClr val="bg2">
                      <a:lumMod val="25000"/>
                    </a:schemeClr>
                  </a:solidFill>
                </a:rPr>
                <a:t>Straight-Line</a:t>
              </a:r>
            </a:p>
            <a:p>
              <a:r>
                <a:rPr lang="en-US" sz="2400" b="1" dirty="0">
                  <a:solidFill>
                    <a:schemeClr val="bg2">
                      <a:lumMod val="25000"/>
                    </a:schemeClr>
                  </a:solidFill>
                </a:rPr>
                <a:t>Depreciation</a:t>
              </a:r>
            </a:p>
          </p:txBody>
        </p:sp>
        <p:sp>
          <p:nvSpPr>
            <p:cNvPr id="37896" name="Rectangle 4"/>
            <p:cNvSpPr>
              <a:spLocks noChangeArrowheads="1"/>
            </p:cNvSpPr>
            <p:nvPr/>
          </p:nvSpPr>
          <p:spPr bwMode="auto">
            <a:xfrm>
              <a:off x="1838" y="2355"/>
              <a:ext cx="228" cy="289"/>
            </a:xfrm>
            <a:prstGeom prst="rect">
              <a:avLst/>
            </a:prstGeom>
            <a:noFill/>
            <a:ln w="12700">
              <a:noFill/>
              <a:miter lim="800000"/>
              <a:headEnd/>
              <a:tailEnd/>
            </a:ln>
          </p:spPr>
          <p:txBody>
            <a:bodyPr wrap="none" lIns="90488" tIns="44450" rIns="90488" bIns="44450">
              <a:spAutoFit/>
            </a:bodyPr>
            <a:lstStyle/>
            <a:p>
              <a:r>
                <a:rPr lang="en-US" sz="2400" b="1" dirty="0">
                  <a:solidFill>
                    <a:schemeClr val="bg2">
                      <a:lumMod val="25000"/>
                    </a:schemeClr>
                  </a:solidFill>
                </a:rPr>
                <a:t>=</a:t>
              </a:r>
            </a:p>
          </p:txBody>
        </p:sp>
        <p:sp>
          <p:nvSpPr>
            <p:cNvPr id="37897" name="Rectangle 5"/>
            <p:cNvSpPr>
              <a:spLocks noChangeArrowheads="1"/>
            </p:cNvSpPr>
            <p:nvPr/>
          </p:nvSpPr>
          <p:spPr bwMode="auto">
            <a:xfrm>
              <a:off x="2011" y="2184"/>
              <a:ext cx="2907" cy="685"/>
            </a:xfrm>
            <a:prstGeom prst="rect">
              <a:avLst/>
            </a:prstGeom>
            <a:noFill/>
            <a:ln w="12700">
              <a:noFill/>
              <a:miter lim="800000"/>
              <a:headEnd/>
              <a:tailEnd/>
            </a:ln>
          </p:spPr>
          <p:txBody>
            <a:bodyPr wrap="none" lIns="90488" tIns="44450" rIns="90488" bIns="44450">
              <a:spAutoFit/>
            </a:bodyPr>
            <a:lstStyle/>
            <a:p>
              <a:pPr algn="ctr">
                <a:lnSpc>
                  <a:spcPct val="90000"/>
                </a:lnSpc>
              </a:pPr>
              <a:r>
                <a:rPr lang="en-US" sz="2400" b="1" dirty="0">
                  <a:solidFill>
                    <a:srgbClr val="0033CC"/>
                  </a:solidFill>
                </a:rPr>
                <a:t>  </a:t>
              </a:r>
              <a:r>
                <a:rPr lang="en-US" sz="2400" b="1" dirty="0">
                  <a:solidFill>
                    <a:schemeClr val="bg2">
                      <a:lumMod val="25000"/>
                    </a:schemeClr>
                  </a:solidFill>
                </a:rPr>
                <a:t>Asset Cost  -  Salvage Value  </a:t>
              </a:r>
            </a:p>
            <a:p>
              <a:pPr algn="ctr">
                <a:lnSpc>
                  <a:spcPct val="90000"/>
                </a:lnSpc>
              </a:pPr>
              <a:endParaRPr lang="en-US" sz="2400" b="1" dirty="0">
                <a:solidFill>
                  <a:schemeClr val="bg2">
                    <a:lumMod val="25000"/>
                  </a:schemeClr>
                </a:solidFill>
              </a:endParaRPr>
            </a:p>
            <a:p>
              <a:pPr algn="ctr">
                <a:lnSpc>
                  <a:spcPct val="90000"/>
                </a:lnSpc>
              </a:pPr>
              <a:r>
                <a:rPr lang="en-US" sz="2400" b="1" dirty="0">
                  <a:solidFill>
                    <a:schemeClr val="bg2">
                      <a:lumMod val="25000"/>
                    </a:schemeClr>
                  </a:solidFill>
                </a:rPr>
                <a:t>Useful Life</a:t>
              </a:r>
            </a:p>
          </p:txBody>
        </p:sp>
        <p:sp>
          <p:nvSpPr>
            <p:cNvPr id="37898" name="Line 6"/>
            <p:cNvSpPr>
              <a:spLocks noChangeShapeType="1"/>
            </p:cNvSpPr>
            <p:nvPr/>
          </p:nvSpPr>
          <p:spPr bwMode="auto">
            <a:xfrm>
              <a:off x="2160" y="2496"/>
              <a:ext cx="2688" cy="0"/>
            </a:xfrm>
            <a:prstGeom prst="line">
              <a:avLst/>
            </a:prstGeom>
            <a:noFill/>
            <a:ln w="50800">
              <a:solidFill>
                <a:schemeClr val="bg2">
                  <a:lumMod val="25000"/>
                </a:schemeClr>
              </a:solidFill>
              <a:round/>
              <a:headEnd/>
              <a:tailEnd/>
            </a:ln>
          </p:spPr>
          <p:txBody>
            <a:bodyPr wrap="none" anchor="ctr"/>
            <a:lstStyle/>
            <a:p>
              <a:endParaRPr lang="en-US" dirty="0"/>
            </a:p>
          </p:txBody>
        </p:sp>
      </p:grpSp>
      <p:sp>
        <p:nvSpPr>
          <p:cNvPr id="31751" name="Rectangle 7"/>
          <p:cNvSpPr>
            <a:spLocks noGrp="1" noChangeArrowheads="1"/>
          </p:cNvSpPr>
          <p:nvPr>
            <p:ph type="title"/>
          </p:nvPr>
        </p:nvSpPr>
        <p:spPr>
          <a:xfrm>
            <a:off x="0" y="634505"/>
            <a:ext cx="9144000" cy="936625"/>
          </a:xfrm>
          <a:noFill/>
        </p:spPr>
        <p:txBody>
          <a:bodyPr/>
          <a:lstStyle/>
          <a:p>
            <a:pPr algn="ctr" eaLnBrk="1" hangingPunct="1"/>
            <a:r>
              <a:rPr lang="en-US" b="1" dirty="0"/>
              <a:t>Depreciation</a:t>
            </a:r>
          </a:p>
        </p:txBody>
      </p:sp>
      <p:sp>
        <p:nvSpPr>
          <p:cNvPr id="37892" name="Rectangle 8"/>
          <p:cNvSpPr>
            <a:spLocks noGrp="1" noChangeArrowheads="1"/>
          </p:cNvSpPr>
          <p:nvPr>
            <p:ph type="body" idx="1"/>
          </p:nvPr>
        </p:nvSpPr>
        <p:spPr>
          <a:xfrm>
            <a:off x="679451" y="1567431"/>
            <a:ext cx="7204075" cy="2362200"/>
          </a:xfrm>
        </p:spPr>
        <p:txBody>
          <a:bodyPr/>
          <a:lstStyle/>
          <a:p>
            <a:pPr eaLnBrk="1" hangingPunct="1">
              <a:buFont typeface="Wingdings" pitchFamily="-107" charset="2"/>
              <a:buNone/>
            </a:pPr>
            <a:r>
              <a:rPr lang="en-US" sz="2800" dirty="0"/>
              <a:t>     Instead of expensing the cost of a </a:t>
            </a:r>
            <a:r>
              <a:rPr lang="en-US" sz="2800" b="1" dirty="0"/>
              <a:t>plant</a:t>
            </a:r>
            <a:r>
              <a:rPr lang="en-US" sz="2800" dirty="0"/>
              <a:t> </a:t>
            </a:r>
            <a:r>
              <a:rPr lang="en-US" sz="2800" b="1" dirty="0"/>
              <a:t>asset</a:t>
            </a:r>
            <a:r>
              <a:rPr lang="en-US" sz="2800" dirty="0"/>
              <a:t> (equipment, building, cars, etc.) in the year it is purchased we </a:t>
            </a:r>
            <a:r>
              <a:rPr lang="en-US" sz="2800" u="sng" dirty="0"/>
              <a:t>allocate, or spread out, </a:t>
            </a:r>
            <a:r>
              <a:rPr lang="en-US" sz="2800" dirty="0"/>
              <a:t>the cost over their expected </a:t>
            </a:r>
            <a:r>
              <a:rPr lang="en-US" sz="2800" u="sng" dirty="0"/>
              <a:t>useful</a:t>
            </a:r>
            <a:r>
              <a:rPr lang="en-US" sz="2800" dirty="0"/>
              <a:t> lives. This is called depreciation.</a:t>
            </a:r>
          </a:p>
          <a:p>
            <a:pPr algn="ctr" eaLnBrk="1" hangingPunct="1">
              <a:buFont typeface="Wingdings" pitchFamily="-107" charset="2"/>
              <a:buNone/>
            </a:pPr>
            <a:endParaRPr lang="en-US" sz="2400" dirty="0"/>
          </a:p>
        </p:txBody>
      </p:sp>
      <p:sp>
        <p:nvSpPr>
          <p:cNvPr id="37894" name="Text Box 11"/>
          <p:cNvSpPr txBox="1">
            <a:spLocks noChangeArrowheads="1"/>
          </p:cNvSpPr>
          <p:nvPr/>
        </p:nvSpPr>
        <p:spPr bwMode="auto">
          <a:xfrm>
            <a:off x="1371600" y="4016000"/>
            <a:ext cx="6172200" cy="457200"/>
          </a:xfrm>
          <a:prstGeom prst="rect">
            <a:avLst/>
          </a:prstGeom>
          <a:solidFill>
            <a:srgbClr val="FFFF00"/>
          </a:solidFill>
          <a:ln w="9525">
            <a:noFill/>
            <a:miter lim="800000"/>
            <a:headEnd/>
            <a:tailEnd/>
          </a:ln>
        </p:spPr>
        <p:txBody>
          <a:bodyPr>
            <a:spAutoFit/>
          </a:bodyPr>
          <a:lstStyle/>
          <a:p>
            <a:pPr>
              <a:spcBef>
                <a:spcPct val="50000"/>
              </a:spcBef>
            </a:pPr>
            <a:r>
              <a:rPr lang="en-US" sz="2400" dirty="0"/>
              <a:t>The formula for </a:t>
            </a:r>
            <a:r>
              <a:rPr lang="en-US" sz="2400" i="1" dirty="0"/>
              <a:t>straight-line</a:t>
            </a:r>
            <a:r>
              <a:rPr lang="en-US" sz="2400" dirty="0"/>
              <a:t> depreciation is:</a:t>
            </a:r>
          </a:p>
        </p:txBody>
      </p:sp>
      <p:sp>
        <p:nvSpPr>
          <p:cNvPr id="11" name="Rectangle 10"/>
          <p:cNvSpPr/>
          <p:nvPr/>
        </p:nvSpPr>
        <p:spPr>
          <a:xfrm>
            <a:off x="0" y="-7948"/>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4"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20</a:t>
            </a:fld>
            <a:endParaRPr lang="en-US" altLang="en-US" sz="1100" dirty="0">
              <a:solidFill>
                <a:srgbClr val="898989"/>
              </a:solidFill>
            </a:endParaRPr>
          </a:p>
        </p:txBody>
      </p:sp>
      <p:sp>
        <p:nvSpPr>
          <p:cNvPr id="17" name="Rectangle 16"/>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
        <p:nvSpPr>
          <p:cNvPr id="15" name="Rounded Rectangle 14"/>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dissolve">
                                      <p:cBhvr>
                                        <p:cTn id="7" dur="500"/>
                                        <p:tgtEl>
                                          <p:spTgt spid="3789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ppt_x</p:attrName>
                                        </p:attrNameLst>
                                      </p:cBhvr>
                                      <p:tavLst>
                                        <p:tav tm="0">
                                          <p:val>
                                            <p:strVal val="#ppt_x"/>
                                          </p:val>
                                        </p:tav>
                                        <p:tav tm="100000">
                                          <p:val>
                                            <p:strVal val="#ppt_x"/>
                                          </p:val>
                                        </p:tav>
                                      </p:tavLst>
                                    </p:anim>
                                    <p:anim calcmode="lin" valueType="num">
                                      <p:cBhvr>
                                        <p:cTn id="13"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4800" y="274638"/>
            <a:ext cx="8382000" cy="1143000"/>
          </a:xfrm>
        </p:spPr>
        <p:txBody>
          <a:bodyPr/>
          <a:lstStyle/>
          <a:p>
            <a:pPr eaLnBrk="1" hangingPunct="1"/>
            <a:r>
              <a:rPr lang="en-US" b="1" dirty="0"/>
              <a:t>Adjusting for Depreciation – Step 1 </a:t>
            </a:r>
          </a:p>
        </p:txBody>
      </p:sp>
      <p:sp>
        <p:nvSpPr>
          <p:cNvPr id="189443" name="Text Box 3"/>
          <p:cNvSpPr txBox="1">
            <a:spLocks noChangeArrowheads="1"/>
          </p:cNvSpPr>
          <p:nvPr/>
        </p:nvSpPr>
        <p:spPr bwMode="auto">
          <a:xfrm>
            <a:off x="304800" y="1219200"/>
            <a:ext cx="8153400" cy="3754874"/>
          </a:xfrm>
          <a:prstGeom prst="rect">
            <a:avLst/>
          </a:prstGeom>
          <a:solidFill>
            <a:schemeClr val="accent1">
              <a:lumMod val="20000"/>
              <a:lumOff val="80000"/>
            </a:schemeClr>
          </a:solidFill>
          <a:ln w="9525">
            <a:noFill/>
            <a:miter lim="800000"/>
            <a:headEnd/>
            <a:tailEnd/>
          </a:ln>
        </p:spPr>
        <p:txBody>
          <a:bodyPr wrap="square">
            <a:spAutoFit/>
          </a:bodyPr>
          <a:lstStyle/>
          <a:p>
            <a:pPr marL="457200" indent="-457200">
              <a:spcBef>
                <a:spcPct val="50000"/>
              </a:spcBef>
              <a:buFont typeface="Arial" panose="020B0604020202020204" pitchFamily="34" charset="0"/>
              <a:buChar char="•"/>
            </a:pPr>
            <a:r>
              <a:rPr lang="en-US" sz="2800" dirty="0">
                <a:latin typeface="+mn-lt"/>
              </a:rPr>
              <a:t>FastForward purchased equipment on Dec. 1 for $26,000. </a:t>
            </a:r>
          </a:p>
          <a:p>
            <a:pPr marL="457200" indent="-457200">
              <a:spcBef>
                <a:spcPct val="50000"/>
              </a:spcBef>
              <a:buFont typeface="Arial" panose="020B0604020202020204" pitchFamily="34" charset="0"/>
              <a:buChar char="•"/>
            </a:pPr>
            <a:r>
              <a:rPr lang="en-US" sz="2800" dirty="0">
                <a:latin typeface="+mn-lt"/>
              </a:rPr>
              <a:t>It has an estimated useful life of five years. </a:t>
            </a:r>
          </a:p>
          <a:p>
            <a:pPr marL="457200" indent="-457200">
              <a:spcBef>
                <a:spcPct val="50000"/>
              </a:spcBef>
              <a:buFont typeface="Arial" panose="020B0604020202020204" pitchFamily="34" charset="0"/>
              <a:buChar char="•"/>
            </a:pPr>
            <a:r>
              <a:rPr lang="en-US" sz="2800" dirty="0">
                <a:latin typeface="+mn-lt"/>
              </a:rPr>
              <a:t>The equipment is expected to be worth about $8,000 at the end of five years. </a:t>
            </a:r>
          </a:p>
          <a:p>
            <a:pPr marL="457200" indent="-457200">
              <a:spcBef>
                <a:spcPct val="50000"/>
              </a:spcBef>
              <a:buFont typeface="Arial" panose="020B0604020202020204" pitchFamily="34" charset="0"/>
              <a:buChar char="•"/>
            </a:pPr>
            <a:r>
              <a:rPr lang="en-US" sz="2800" dirty="0">
                <a:latin typeface="+mn-lt"/>
              </a:rPr>
              <a:t>They purchased the equipment on Dec. 1 but it is now Dec. 31. </a:t>
            </a:r>
          </a:p>
        </p:txBody>
      </p:sp>
      <p:sp>
        <p:nvSpPr>
          <p:cNvPr id="189444" name="AutoShape 4"/>
          <p:cNvSpPr>
            <a:spLocks noChangeArrowheads="1"/>
          </p:cNvSpPr>
          <p:nvPr/>
        </p:nvSpPr>
        <p:spPr bwMode="auto">
          <a:xfrm>
            <a:off x="421888" y="5073791"/>
            <a:ext cx="8534400" cy="1350821"/>
          </a:xfrm>
          <a:prstGeom prst="wedgeRoundRectCallout">
            <a:avLst>
              <a:gd name="adj1" fmla="val -47686"/>
              <a:gd name="adj2" fmla="val 38157"/>
              <a:gd name="adj3" fmla="val 16667"/>
            </a:avLst>
          </a:prstGeom>
          <a:solidFill>
            <a:schemeClr val="bg2">
              <a:lumMod val="75000"/>
            </a:schemeClr>
          </a:solidFill>
          <a:ln w="9525">
            <a:solidFill>
              <a:schemeClr val="tx1"/>
            </a:solidFill>
            <a:miter lim="800000"/>
            <a:headEnd/>
            <a:tailEnd/>
          </a:ln>
        </p:spPr>
        <p:txBody>
          <a:bodyPr wrap="none" anchor="ctr"/>
          <a:lstStyle/>
          <a:p>
            <a:r>
              <a:rPr lang="en-US" sz="2400" b="1" dirty="0">
                <a:latin typeface="Arial Narrow" pitchFamily="34" charset="0"/>
              </a:rPr>
              <a:t>Because FastForward expects the equipment to be worth $8,000 </a:t>
            </a:r>
          </a:p>
          <a:p>
            <a:r>
              <a:rPr lang="en-US" sz="2400" b="1" dirty="0">
                <a:latin typeface="Arial Narrow" pitchFamily="34" charset="0"/>
              </a:rPr>
              <a:t>when the five years are over, only $18,000 of the cost will be </a:t>
            </a:r>
          </a:p>
          <a:p>
            <a:r>
              <a:rPr lang="en-US" sz="2400" b="1" u="sng" dirty="0">
                <a:latin typeface="Arial Narrow" pitchFamily="34" charset="0"/>
              </a:rPr>
              <a:t>spread over the next 5 years (60 months)</a:t>
            </a:r>
            <a:r>
              <a:rPr lang="en-US" sz="2400" b="1" dirty="0">
                <a:latin typeface="Arial Narrow" pitchFamily="34" charset="0"/>
              </a:rPr>
              <a: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8" name="Slide Number Placeholder 3"/>
          <p:cNvSpPr>
            <a:spLocks noGrp="1"/>
          </p:cNvSpPr>
          <p:nvPr>
            <p:ph type="sldNum" sz="quarter" idx="12"/>
          </p:nvPr>
        </p:nvSpPr>
        <p:spPr bwMode="auto">
          <a:xfrm>
            <a:off x="6400800" y="6356350"/>
            <a:ext cx="22860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21</a:t>
            </a:fld>
            <a:endParaRPr lang="en-US" altLang="en-US" sz="1100" dirty="0">
              <a:solidFill>
                <a:srgbClr val="898989"/>
              </a:solidFill>
            </a:endParaRPr>
          </a:p>
        </p:txBody>
      </p:sp>
      <p:sp>
        <p:nvSpPr>
          <p:cNvPr id="11" name="Rectangle 10"/>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
        <p:nvSpPr>
          <p:cNvPr id="9" name="Rounded Rectangle 8"/>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p:cTn id="7" dur="1000" fill="hold"/>
                                        <p:tgtEl>
                                          <p:spTgt spid="189444"/>
                                        </p:tgtEl>
                                        <p:attrNameLst>
                                          <p:attrName>ppt_x</p:attrName>
                                        </p:attrNameLst>
                                      </p:cBhvr>
                                      <p:tavLst>
                                        <p:tav tm="0">
                                          <p:val>
                                            <p:strVal val="#ppt_x-#ppt_w/2"/>
                                          </p:val>
                                        </p:tav>
                                        <p:tav tm="100000">
                                          <p:val>
                                            <p:strVal val="#ppt_x"/>
                                          </p:val>
                                        </p:tav>
                                      </p:tavLst>
                                    </p:anim>
                                    <p:anim calcmode="lin" valueType="num">
                                      <p:cBhvr>
                                        <p:cTn id="8" dur="1000" fill="hold"/>
                                        <p:tgtEl>
                                          <p:spTgt spid="189444"/>
                                        </p:tgtEl>
                                        <p:attrNameLst>
                                          <p:attrName>ppt_y</p:attrName>
                                        </p:attrNameLst>
                                      </p:cBhvr>
                                      <p:tavLst>
                                        <p:tav tm="0">
                                          <p:val>
                                            <p:strVal val="#ppt_y"/>
                                          </p:val>
                                        </p:tav>
                                        <p:tav tm="100000">
                                          <p:val>
                                            <p:strVal val="#ppt_y"/>
                                          </p:val>
                                        </p:tav>
                                      </p:tavLst>
                                    </p:anim>
                                    <p:anim calcmode="lin" valueType="num">
                                      <p:cBhvr>
                                        <p:cTn id="9" dur="1000" fill="hold"/>
                                        <p:tgtEl>
                                          <p:spTgt spid="189444"/>
                                        </p:tgtEl>
                                        <p:attrNameLst>
                                          <p:attrName>ppt_w</p:attrName>
                                        </p:attrNameLst>
                                      </p:cBhvr>
                                      <p:tavLst>
                                        <p:tav tm="0">
                                          <p:val>
                                            <p:fltVal val="0"/>
                                          </p:val>
                                        </p:tav>
                                        <p:tav tm="100000">
                                          <p:val>
                                            <p:strVal val="#ppt_w"/>
                                          </p:val>
                                        </p:tav>
                                      </p:tavLst>
                                    </p:anim>
                                    <p:anim calcmode="lin" valueType="num">
                                      <p:cBhvr>
                                        <p:cTn id="10" dur="1000" fill="hold"/>
                                        <p:tgtEl>
                                          <p:spTgt spid="18944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508407"/>
            <a:ext cx="8229600" cy="1143000"/>
          </a:xfrm>
        </p:spPr>
        <p:txBody>
          <a:bodyPr/>
          <a:lstStyle/>
          <a:p>
            <a:pPr eaLnBrk="1" hangingPunct="1"/>
            <a:r>
              <a:rPr lang="en-US" b="1" dirty="0"/>
              <a:t>Straight-Line Depreciation</a:t>
            </a:r>
          </a:p>
        </p:txBody>
      </p:sp>
      <p:sp>
        <p:nvSpPr>
          <p:cNvPr id="190467" name="Text Box 3"/>
          <p:cNvSpPr txBox="1">
            <a:spLocks noChangeArrowheads="1"/>
          </p:cNvSpPr>
          <p:nvPr/>
        </p:nvSpPr>
        <p:spPr bwMode="auto">
          <a:xfrm>
            <a:off x="666750" y="2697163"/>
            <a:ext cx="2971800" cy="579437"/>
          </a:xfrm>
          <a:prstGeom prst="rect">
            <a:avLst/>
          </a:prstGeom>
          <a:noFill/>
          <a:ln w="9525">
            <a:noFill/>
            <a:miter lim="800000"/>
            <a:headEnd/>
            <a:tailEnd/>
          </a:ln>
        </p:spPr>
        <p:txBody>
          <a:bodyPr>
            <a:spAutoFit/>
          </a:bodyPr>
          <a:lstStyle/>
          <a:p>
            <a:pPr>
              <a:spcBef>
                <a:spcPct val="50000"/>
              </a:spcBef>
            </a:pPr>
            <a:r>
              <a:rPr lang="en-US" sz="3200" b="1" dirty="0">
                <a:solidFill>
                  <a:srgbClr val="FF0000"/>
                </a:solidFill>
                <a:latin typeface="Times New Roman" pitchFamily="-107" charset="0"/>
              </a:rPr>
              <a:t>FORMULA:</a:t>
            </a:r>
            <a:endParaRPr lang="en-US" sz="3200" b="1" dirty="0">
              <a:latin typeface="Times New Roman" pitchFamily="-107" charset="0"/>
            </a:endParaRPr>
          </a:p>
        </p:txBody>
      </p:sp>
      <p:sp>
        <p:nvSpPr>
          <p:cNvPr id="190468" name="Text Box 4"/>
          <p:cNvSpPr txBox="1">
            <a:spLocks noChangeArrowheads="1"/>
          </p:cNvSpPr>
          <p:nvPr/>
        </p:nvSpPr>
        <p:spPr bwMode="auto">
          <a:xfrm>
            <a:off x="642589" y="1495137"/>
            <a:ext cx="7696200" cy="1815882"/>
          </a:xfrm>
          <a:prstGeom prst="rect">
            <a:avLst/>
          </a:prstGeom>
          <a:solidFill>
            <a:schemeClr val="accent1">
              <a:lumMod val="20000"/>
              <a:lumOff val="80000"/>
            </a:schemeClr>
          </a:solidFill>
          <a:ln w="9525">
            <a:noFill/>
            <a:miter lim="800000"/>
            <a:headEnd/>
            <a:tailEnd/>
          </a:ln>
        </p:spPr>
        <p:txBody>
          <a:bodyPr>
            <a:spAutoFit/>
          </a:bodyPr>
          <a:lstStyle/>
          <a:p>
            <a:pPr>
              <a:spcBef>
                <a:spcPct val="50000"/>
              </a:spcBef>
            </a:pPr>
            <a:r>
              <a:rPr lang="en-US" sz="3200" b="1" dirty="0">
                <a:latin typeface="Times New Roman" pitchFamily="-107" charset="0"/>
              </a:rPr>
              <a:t>Step 1: FastForward purchased equipment on December 1 for $26,000.</a:t>
            </a:r>
          </a:p>
          <a:p>
            <a:pPr>
              <a:spcBef>
                <a:spcPct val="50000"/>
              </a:spcBef>
            </a:pPr>
            <a:r>
              <a:rPr lang="en-US" sz="3200" b="1" dirty="0">
                <a:latin typeface="Times New Roman" pitchFamily="-107" charset="0"/>
              </a:rPr>
              <a:t>Calculate </a:t>
            </a:r>
            <a:r>
              <a:rPr lang="en-US" sz="3200" b="1" i="1" dirty="0">
                <a:latin typeface="Times New Roman" pitchFamily="-107" charset="0"/>
              </a:rPr>
              <a:t>Net Cost </a:t>
            </a:r>
            <a:r>
              <a:rPr lang="en-US" sz="3200" b="1" dirty="0">
                <a:latin typeface="Times New Roman" pitchFamily="-107" charset="0"/>
              </a:rPr>
              <a:t>(amount to depreciate).</a:t>
            </a:r>
            <a:endParaRPr lang="en-US" sz="2400" dirty="0">
              <a:latin typeface="Times New Roman" pitchFamily="-107" charset="0"/>
            </a:endParaRPr>
          </a:p>
        </p:txBody>
      </p:sp>
      <p:sp>
        <p:nvSpPr>
          <p:cNvPr id="190469" name="Text Box 5"/>
          <p:cNvSpPr txBox="1">
            <a:spLocks noChangeArrowheads="1"/>
          </p:cNvSpPr>
          <p:nvPr/>
        </p:nvSpPr>
        <p:spPr bwMode="auto">
          <a:xfrm>
            <a:off x="685800" y="3457575"/>
            <a:ext cx="1828800" cy="1066800"/>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Original Cost</a:t>
            </a:r>
            <a:endParaRPr lang="en-US" sz="2400" dirty="0">
              <a:latin typeface="Times New Roman" pitchFamily="-107" charset="0"/>
            </a:endParaRPr>
          </a:p>
        </p:txBody>
      </p:sp>
      <p:sp>
        <p:nvSpPr>
          <p:cNvPr id="190470" name="Line 6"/>
          <p:cNvSpPr>
            <a:spLocks noChangeShapeType="1"/>
          </p:cNvSpPr>
          <p:nvPr/>
        </p:nvSpPr>
        <p:spPr bwMode="auto">
          <a:xfrm>
            <a:off x="2667000" y="4038600"/>
            <a:ext cx="381000" cy="0"/>
          </a:xfrm>
          <a:prstGeom prst="line">
            <a:avLst/>
          </a:prstGeom>
          <a:noFill/>
          <a:ln w="57150">
            <a:solidFill>
              <a:schemeClr val="tx1"/>
            </a:solidFill>
            <a:round/>
            <a:headEnd/>
            <a:tailEnd/>
          </a:ln>
        </p:spPr>
        <p:txBody>
          <a:bodyPr wrap="none" anchor="ctr"/>
          <a:lstStyle/>
          <a:p>
            <a:endParaRPr lang="en-US" dirty="0"/>
          </a:p>
        </p:txBody>
      </p:sp>
      <p:sp>
        <p:nvSpPr>
          <p:cNvPr id="190471" name="Text Box 7"/>
          <p:cNvSpPr txBox="1">
            <a:spLocks noChangeArrowheads="1"/>
          </p:cNvSpPr>
          <p:nvPr/>
        </p:nvSpPr>
        <p:spPr bwMode="auto">
          <a:xfrm>
            <a:off x="3352800" y="3448050"/>
            <a:ext cx="1524000" cy="1066800"/>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Salvage Value</a:t>
            </a:r>
            <a:endParaRPr lang="en-US" sz="2400" dirty="0">
              <a:latin typeface="Times New Roman" pitchFamily="-107" charset="0"/>
            </a:endParaRPr>
          </a:p>
        </p:txBody>
      </p:sp>
      <p:sp>
        <p:nvSpPr>
          <p:cNvPr id="190472" name="Text Box 8"/>
          <p:cNvSpPr txBox="1">
            <a:spLocks noChangeArrowheads="1"/>
          </p:cNvSpPr>
          <p:nvPr/>
        </p:nvSpPr>
        <p:spPr bwMode="auto">
          <a:xfrm>
            <a:off x="5000625" y="3629025"/>
            <a:ext cx="685800" cy="762000"/>
          </a:xfrm>
          <a:prstGeom prst="rect">
            <a:avLst/>
          </a:prstGeom>
          <a:noFill/>
          <a:ln w="9525">
            <a:noFill/>
            <a:miter lim="800000"/>
            <a:headEnd/>
            <a:tailEnd/>
          </a:ln>
        </p:spPr>
        <p:txBody>
          <a:bodyPr>
            <a:spAutoFit/>
          </a:bodyPr>
          <a:lstStyle/>
          <a:p>
            <a:pPr>
              <a:spcBef>
                <a:spcPct val="50000"/>
              </a:spcBef>
            </a:pPr>
            <a:r>
              <a:rPr lang="en-US" sz="4400" b="1" dirty="0">
                <a:latin typeface="Times New Roman" pitchFamily="-107" charset="0"/>
              </a:rPr>
              <a:t>=</a:t>
            </a:r>
            <a:endParaRPr lang="en-US" sz="3200" b="1" dirty="0">
              <a:latin typeface="Times New Roman" pitchFamily="-107" charset="0"/>
            </a:endParaRPr>
          </a:p>
        </p:txBody>
      </p:sp>
      <p:sp>
        <p:nvSpPr>
          <p:cNvPr id="190473" name="Text Box 9"/>
          <p:cNvSpPr txBox="1">
            <a:spLocks noChangeArrowheads="1"/>
          </p:cNvSpPr>
          <p:nvPr/>
        </p:nvSpPr>
        <p:spPr bwMode="auto">
          <a:xfrm>
            <a:off x="5715000" y="3457575"/>
            <a:ext cx="2286000" cy="584775"/>
          </a:xfrm>
          <a:prstGeom prst="rect">
            <a:avLst/>
          </a:prstGeom>
          <a:noFill/>
          <a:ln w="9525">
            <a:noFill/>
            <a:miter lim="800000"/>
            <a:headEnd/>
            <a:tailEnd/>
          </a:ln>
        </p:spPr>
        <p:txBody>
          <a:bodyPr>
            <a:spAutoFit/>
          </a:bodyPr>
          <a:lstStyle/>
          <a:p>
            <a:pPr algn="ctr">
              <a:spcBef>
                <a:spcPct val="50000"/>
              </a:spcBef>
            </a:pPr>
            <a:r>
              <a:rPr lang="en-US" sz="3200" b="1" dirty="0">
                <a:latin typeface="Times New Roman" pitchFamily="-107" charset="0"/>
              </a:rPr>
              <a:t>Net Cost</a:t>
            </a:r>
            <a:endParaRPr lang="en-US" sz="2400" dirty="0">
              <a:latin typeface="Times New Roman" pitchFamily="-107" charset="0"/>
            </a:endParaRPr>
          </a:p>
        </p:txBody>
      </p:sp>
      <p:sp>
        <p:nvSpPr>
          <p:cNvPr id="190474" name="Text Box 10"/>
          <p:cNvSpPr txBox="1">
            <a:spLocks noChangeArrowheads="1"/>
          </p:cNvSpPr>
          <p:nvPr/>
        </p:nvSpPr>
        <p:spPr bwMode="auto">
          <a:xfrm>
            <a:off x="838200" y="4678363"/>
            <a:ext cx="1447800" cy="523220"/>
          </a:xfrm>
          <a:prstGeom prst="rect">
            <a:avLst/>
          </a:prstGeom>
          <a:solidFill>
            <a:schemeClr val="bg2">
              <a:lumMod val="25000"/>
            </a:schemeClr>
          </a:solidFill>
          <a:ln w="9525">
            <a:noFill/>
            <a:miter lim="800000"/>
            <a:headEnd/>
            <a:tailEnd/>
          </a:ln>
        </p:spPr>
        <p:txBody>
          <a:bodyPr>
            <a:spAutoFit/>
          </a:bodyPr>
          <a:lstStyle/>
          <a:p>
            <a:pPr>
              <a:spcBef>
                <a:spcPct val="50000"/>
              </a:spcBef>
            </a:pPr>
            <a:r>
              <a:rPr lang="en-US" sz="2800" b="1" dirty="0">
                <a:solidFill>
                  <a:schemeClr val="bg1"/>
                </a:solidFill>
                <a:latin typeface="Times New Roman" pitchFamily="-107" charset="0"/>
              </a:rPr>
              <a:t>$26,000</a:t>
            </a:r>
            <a:endParaRPr lang="en-US" sz="2800" dirty="0">
              <a:solidFill>
                <a:schemeClr val="bg1"/>
              </a:solidFill>
              <a:latin typeface="Times New Roman" pitchFamily="-107" charset="0"/>
            </a:endParaRPr>
          </a:p>
        </p:txBody>
      </p:sp>
      <p:sp>
        <p:nvSpPr>
          <p:cNvPr id="190475" name="Line 11"/>
          <p:cNvSpPr>
            <a:spLocks noChangeShapeType="1"/>
          </p:cNvSpPr>
          <p:nvPr/>
        </p:nvSpPr>
        <p:spPr bwMode="auto">
          <a:xfrm>
            <a:off x="2667000" y="4972050"/>
            <a:ext cx="381000" cy="0"/>
          </a:xfrm>
          <a:prstGeom prst="line">
            <a:avLst/>
          </a:prstGeom>
          <a:noFill/>
          <a:ln w="57150">
            <a:solidFill>
              <a:schemeClr val="tx1"/>
            </a:solidFill>
            <a:round/>
            <a:headEnd/>
            <a:tailEnd/>
          </a:ln>
        </p:spPr>
        <p:txBody>
          <a:bodyPr wrap="none" anchor="ctr"/>
          <a:lstStyle/>
          <a:p>
            <a:endParaRPr lang="en-US" dirty="0"/>
          </a:p>
        </p:txBody>
      </p:sp>
      <p:sp>
        <p:nvSpPr>
          <p:cNvPr id="190476" name="Text Box 12"/>
          <p:cNvSpPr txBox="1">
            <a:spLocks noChangeArrowheads="1"/>
          </p:cNvSpPr>
          <p:nvPr/>
        </p:nvSpPr>
        <p:spPr bwMode="auto">
          <a:xfrm>
            <a:off x="3657600" y="4657725"/>
            <a:ext cx="1295400" cy="523220"/>
          </a:xfrm>
          <a:prstGeom prst="rect">
            <a:avLst/>
          </a:prstGeom>
          <a:solidFill>
            <a:schemeClr val="bg2">
              <a:lumMod val="25000"/>
            </a:schemeClr>
          </a:solidFill>
          <a:ln w="9525">
            <a:noFill/>
            <a:miter lim="800000"/>
            <a:headEnd/>
            <a:tailEnd/>
          </a:ln>
        </p:spPr>
        <p:txBody>
          <a:bodyPr wrap="square">
            <a:spAutoFit/>
          </a:bodyPr>
          <a:lstStyle/>
          <a:p>
            <a:pPr>
              <a:spcBef>
                <a:spcPct val="50000"/>
              </a:spcBef>
            </a:pPr>
            <a:r>
              <a:rPr lang="en-US" sz="2800" b="1" dirty="0">
                <a:solidFill>
                  <a:schemeClr val="bg1"/>
                </a:solidFill>
                <a:latin typeface="Times New Roman" pitchFamily="-107" charset="0"/>
              </a:rPr>
              <a:t>$8,000</a:t>
            </a:r>
          </a:p>
        </p:txBody>
      </p:sp>
      <p:sp>
        <p:nvSpPr>
          <p:cNvPr id="190477" name="Text Box 13"/>
          <p:cNvSpPr txBox="1">
            <a:spLocks noChangeArrowheads="1"/>
          </p:cNvSpPr>
          <p:nvPr/>
        </p:nvSpPr>
        <p:spPr bwMode="auto">
          <a:xfrm>
            <a:off x="5019675" y="4591050"/>
            <a:ext cx="685800" cy="762000"/>
          </a:xfrm>
          <a:prstGeom prst="rect">
            <a:avLst/>
          </a:prstGeom>
          <a:noFill/>
          <a:ln w="9525">
            <a:noFill/>
            <a:miter lim="800000"/>
            <a:headEnd/>
            <a:tailEnd/>
          </a:ln>
        </p:spPr>
        <p:txBody>
          <a:bodyPr>
            <a:spAutoFit/>
          </a:bodyPr>
          <a:lstStyle/>
          <a:p>
            <a:pPr>
              <a:spcBef>
                <a:spcPct val="50000"/>
              </a:spcBef>
            </a:pPr>
            <a:r>
              <a:rPr lang="en-US" sz="4400" b="1" dirty="0">
                <a:latin typeface="Times New Roman" pitchFamily="-107" charset="0"/>
              </a:rPr>
              <a:t>=</a:t>
            </a:r>
            <a:endParaRPr lang="en-US" sz="3200" b="1" dirty="0">
              <a:latin typeface="Times New Roman" pitchFamily="-107" charset="0"/>
            </a:endParaRPr>
          </a:p>
        </p:txBody>
      </p:sp>
      <p:sp>
        <p:nvSpPr>
          <p:cNvPr id="190478" name="Text Box 14"/>
          <p:cNvSpPr txBox="1">
            <a:spLocks noChangeArrowheads="1"/>
          </p:cNvSpPr>
          <p:nvPr/>
        </p:nvSpPr>
        <p:spPr bwMode="auto">
          <a:xfrm>
            <a:off x="6096000" y="4678363"/>
            <a:ext cx="1371600" cy="523220"/>
          </a:xfrm>
          <a:prstGeom prst="rect">
            <a:avLst/>
          </a:prstGeom>
          <a:solidFill>
            <a:schemeClr val="bg2">
              <a:lumMod val="25000"/>
            </a:schemeClr>
          </a:solidFill>
          <a:ln w="9525">
            <a:noFill/>
            <a:miter lim="800000"/>
            <a:headEnd/>
            <a:tailEnd/>
          </a:ln>
        </p:spPr>
        <p:txBody>
          <a:bodyPr>
            <a:spAutoFit/>
          </a:bodyPr>
          <a:lstStyle/>
          <a:p>
            <a:pPr>
              <a:spcBef>
                <a:spcPct val="50000"/>
              </a:spcBef>
            </a:pPr>
            <a:r>
              <a:rPr lang="en-US" sz="2800" b="1" dirty="0">
                <a:solidFill>
                  <a:schemeClr val="bg1"/>
                </a:solidFill>
                <a:latin typeface="Times New Roman" pitchFamily="-107" charset="0"/>
              </a:rPr>
              <a:t>$18,000</a:t>
            </a:r>
            <a:endParaRPr lang="en-US" sz="2800" dirty="0">
              <a:solidFill>
                <a:schemeClr val="bg1"/>
              </a:solidFill>
              <a:latin typeface="Times New Roman" pitchFamily="-107" charset="0"/>
            </a:endParaRP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22</a:t>
            </a:fld>
            <a:endParaRPr lang="en-US" altLang="en-US" sz="1100" dirty="0">
              <a:solidFill>
                <a:srgbClr val="898989"/>
              </a:solidFill>
            </a:endParaRPr>
          </a:p>
        </p:txBody>
      </p:sp>
      <p:sp>
        <p:nvSpPr>
          <p:cNvPr id="20" name="Rectangle 1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21" name="Rounded Rectangle 20"/>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90474"/>
                                        </p:tgtEl>
                                        <p:attrNameLst>
                                          <p:attrName>style.visibility</p:attrName>
                                        </p:attrNameLst>
                                      </p:cBhvr>
                                      <p:to>
                                        <p:strVal val="visible"/>
                                      </p:to>
                                    </p:set>
                                    <p:anim calcmode="lin" valueType="num">
                                      <p:cBhvr additive="base">
                                        <p:cTn id="7" dur="500" fill="hold"/>
                                        <p:tgtEl>
                                          <p:spTgt spid="190474"/>
                                        </p:tgtEl>
                                        <p:attrNameLst>
                                          <p:attrName>ppt_x</p:attrName>
                                        </p:attrNameLst>
                                      </p:cBhvr>
                                      <p:tavLst>
                                        <p:tav tm="0">
                                          <p:val>
                                            <p:strVal val="0-#ppt_w/2"/>
                                          </p:val>
                                        </p:tav>
                                        <p:tav tm="100000">
                                          <p:val>
                                            <p:strVal val="#ppt_x"/>
                                          </p:val>
                                        </p:tav>
                                      </p:tavLst>
                                    </p:anim>
                                    <p:anim calcmode="lin" valueType="num">
                                      <p:cBhvr additive="base">
                                        <p:cTn id="8" dur="500" fill="hold"/>
                                        <p:tgtEl>
                                          <p:spTgt spid="19047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90475"/>
                                        </p:tgtEl>
                                        <p:attrNameLst>
                                          <p:attrName>style.visibility</p:attrName>
                                        </p:attrNameLst>
                                      </p:cBhvr>
                                      <p:to>
                                        <p:strVal val="visible"/>
                                      </p:to>
                                    </p:set>
                                    <p:anim calcmode="lin" valueType="num">
                                      <p:cBhvr additive="base">
                                        <p:cTn id="12" dur="500" fill="hold"/>
                                        <p:tgtEl>
                                          <p:spTgt spid="190475"/>
                                        </p:tgtEl>
                                        <p:attrNameLst>
                                          <p:attrName>ppt_x</p:attrName>
                                        </p:attrNameLst>
                                      </p:cBhvr>
                                      <p:tavLst>
                                        <p:tav tm="0">
                                          <p:val>
                                            <p:strVal val="1+#ppt_w/2"/>
                                          </p:val>
                                        </p:tav>
                                        <p:tav tm="100000">
                                          <p:val>
                                            <p:strVal val="#ppt_x"/>
                                          </p:val>
                                        </p:tav>
                                      </p:tavLst>
                                    </p:anim>
                                    <p:anim calcmode="lin" valueType="num">
                                      <p:cBhvr additive="base">
                                        <p:cTn id="13" dur="500" fill="hold"/>
                                        <p:tgtEl>
                                          <p:spTgt spid="19047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6" fill="hold" grpId="0" nodeType="afterEffect">
                                  <p:stCondLst>
                                    <p:cond delay="0"/>
                                  </p:stCondLst>
                                  <p:childTnLst>
                                    <p:set>
                                      <p:cBhvr>
                                        <p:cTn id="16" dur="1" fill="hold">
                                          <p:stCondLst>
                                            <p:cond delay="0"/>
                                          </p:stCondLst>
                                        </p:cTn>
                                        <p:tgtEl>
                                          <p:spTgt spid="190476"/>
                                        </p:tgtEl>
                                        <p:attrNameLst>
                                          <p:attrName>style.visibility</p:attrName>
                                        </p:attrNameLst>
                                      </p:cBhvr>
                                      <p:to>
                                        <p:strVal val="visible"/>
                                      </p:to>
                                    </p:set>
                                    <p:anim calcmode="lin" valueType="num">
                                      <p:cBhvr additive="base">
                                        <p:cTn id="17" dur="500" fill="hold"/>
                                        <p:tgtEl>
                                          <p:spTgt spid="190476"/>
                                        </p:tgtEl>
                                        <p:attrNameLst>
                                          <p:attrName>ppt_x</p:attrName>
                                        </p:attrNameLst>
                                      </p:cBhvr>
                                      <p:tavLst>
                                        <p:tav tm="0">
                                          <p:val>
                                            <p:strVal val="1+#ppt_w/2"/>
                                          </p:val>
                                        </p:tav>
                                        <p:tav tm="100000">
                                          <p:val>
                                            <p:strVal val="#ppt_x"/>
                                          </p:val>
                                        </p:tav>
                                      </p:tavLst>
                                    </p:anim>
                                    <p:anim calcmode="lin" valueType="num">
                                      <p:cBhvr additive="base">
                                        <p:cTn id="18" dur="500" fill="hold"/>
                                        <p:tgtEl>
                                          <p:spTgt spid="19047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0477"/>
                                        </p:tgtEl>
                                        <p:attrNameLst>
                                          <p:attrName>style.visibility</p:attrName>
                                        </p:attrNameLst>
                                      </p:cBhvr>
                                      <p:to>
                                        <p:strVal val="visible"/>
                                      </p:to>
                                    </p:set>
                                    <p:anim calcmode="lin" valueType="num">
                                      <p:cBhvr additive="base">
                                        <p:cTn id="22" dur="500" fill="hold"/>
                                        <p:tgtEl>
                                          <p:spTgt spid="190477"/>
                                        </p:tgtEl>
                                        <p:attrNameLst>
                                          <p:attrName>ppt_x</p:attrName>
                                        </p:attrNameLst>
                                      </p:cBhvr>
                                      <p:tavLst>
                                        <p:tav tm="0">
                                          <p:val>
                                            <p:strVal val="1+#ppt_w/2"/>
                                          </p:val>
                                        </p:tav>
                                        <p:tav tm="100000">
                                          <p:val>
                                            <p:strVal val="#ppt_x"/>
                                          </p:val>
                                        </p:tav>
                                      </p:tavLst>
                                    </p:anim>
                                    <p:anim calcmode="lin" valueType="num">
                                      <p:cBhvr additive="base">
                                        <p:cTn id="23" dur="500" fill="hold"/>
                                        <p:tgtEl>
                                          <p:spTgt spid="19047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6" fill="hold" grpId="0" nodeType="afterEffect">
                                  <p:stCondLst>
                                    <p:cond delay="0"/>
                                  </p:stCondLst>
                                  <p:childTnLst>
                                    <p:set>
                                      <p:cBhvr>
                                        <p:cTn id="26" dur="1" fill="hold">
                                          <p:stCondLst>
                                            <p:cond delay="0"/>
                                          </p:stCondLst>
                                        </p:cTn>
                                        <p:tgtEl>
                                          <p:spTgt spid="190478"/>
                                        </p:tgtEl>
                                        <p:attrNameLst>
                                          <p:attrName>style.visibility</p:attrName>
                                        </p:attrNameLst>
                                      </p:cBhvr>
                                      <p:to>
                                        <p:strVal val="visible"/>
                                      </p:to>
                                    </p:set>
                                    <p:anim calcmode="lin" valueType="num">
                                      <p:cBhvr additive="base">
                                        <p:cTn id="27" dur="500" fill="hold"/>
                                        <p:tgtEl>
                                          <p:spTgt spid="190478"/>
                                        </p:tgtEl>
                                        <p:attrNameLst>
                                          <p:attrName>ppt_x</p:attrName>
                                        </p:attrNameLst>
                                      </p:cBhvr>
                                      <p:tavLst>
                                        <p:tav tm="0">
                                          <p:val>
                                            <p:strVal val="1+#ppt_w/2"/>
                                          </p:val>
                                        </p:tav>
                                        <p:tav tm="100000">
                                          <p:val>
                                            <p:strVal val="#ppt_x"/>
                                          </p:val>
                                        </p:tav>
                                      </p:tavLst>
                                    </p:anim>
                                    <p:anim calcmode="lin" valueType="num">
                                      <p:cBhvr additive="base">
                                        <p:cTn id="28" dur="500" fill="hold"/>
                                        <p:tgtEl>
                                          <p:spTgt spid="1904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74" grpId="0" animBg="1" autoUpdateAnimBg="0"/>
      <p:bldP spid="190475" grpId="0" animBg="1"/>
      <p:bldP spid="190476" grpId="0" animBg="1" autoUpdateAnimBg="0"/>
      <p:bldP spid="190477" grpId="0" autoUpdateAnimBg="0"/>
      <p:bldP spid="190478"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43573"/>
            <a:ext cx="8839200" cy="1022090"/>
          </a:xfrm>
        </p:spPr>
        <p:txBody>
          <a:bodyPr/>
          <a:lstStyle/>
          <a:p>
            <a:pPr eaLnBrk="1" hangingPunct="1"/>
            <a:r>
              <a:rPr lang="en-US" b="1" dirty="0"/>
              <a:t>Adjusting for Depreciation – Step 2</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7" name="Slide Number Placeholder 3"/>
          <p:cNvSpPr>
            <a:spLocks noGrp="1"/>
          </p:cNvSpPr>
          <p:nvPr>
            <p:ph type="sldNum" sz="quarter" idx="12"/>
          </p:nvPr>
        </p:nvSpPr>
        <p:spPr bwMode="auto">
          <a:xfrm>
            <a:off x="6781800" y="6448422"/>
            <a:ext cx="2057400" cy="204789"/>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23</a:t>
            </a:fld>
            <a:endParaRPr lang="en-US" altLang="en-US" sz="1100" dirty="0">
              <a:solidFill>
                <a:srgbClr val="898989"/>
              </a:solidFill>
            </a:endParaRPr>
          </a:p>
        </p:txBody>
      </p:sp>
      <p:sp>
        <p:nvSpPr>
          <p:cNvPr id="19" name="Text Box 3"/>
          <p:cNvSpPr txBox="1">
            <a:spLocks noChangeArrowheads="1"/>
          </p:cNvSpPr>
          <p:nvPr/>
        </p:nvSpPr>
        <p:spPr bwMode="auto">
          <a:xfrm>
            <a:off x="304800" y="1981200"/>
            <a:ext cx="8534400" cy="2677656"/>
          </a:xfrm>
          <a:prstGeom prst="rect">
            <a:avLst/>
          </a:prstGeom>
          <a:solidFill>
            <a:schemeClr val="bg2">
              <a:lumMod val="75000"/>
            </a:schemeClr>
          </a:solidFill>
          <a:ln w="9525">
            <a:noFill/>
            <a:miter lim="800000"/>
            <a:headEnd/>
            <a:tailEnd/>
          </a:ln>
        </p:spPr>
        <p:txBody>
          <a:bodyPr wrap="square">
            <a:spAutoFit/>
          </a:bodyPr>
          <a:lstStyle/>
          <a:p>
            <a:pPr marL="457200" indent="-457200">
              <a:spcBef>
                <a:spcPct val="50000"/>
              </a:spcBef>
              <a:buFont typeface="Arial" panose="020B0604020202020204" pitchFamily="34" charset="0"/>
              <a:buChar char="•"/>
            </a:pPr>
            <a:r>
              <a:rPr lang="en-US" sz="2800" dirty="0">
                <a:solidFill>
                  <a:prstClr val="black"/>
                </a:solidFill>
                <a:latin typeface="+mn-lt"/>
              </a:rPr>
              <a:t>Equipment has a useful life of 5 years. The equipment is expected to be worth $8,000 at the end of five years. FastForward is using straight-line depreciation. $18,000 ($26,000 – $8,000) of the cost needs to be spread over the next 60 months. </a:t>
            </a:r>
            <a:br>
              <a:rPr lang="en-US" sz="2800" dirty="0">
                <a:solidFill>
                  <a:prstClr val="black"/>
                </a:solidFill>
                <a:latin typeface="+mn-lt"/>
              </a:rPr>
            </a:br>
            <a:r>
              <a:rPr lang="en-US" sz="2800" dirty="0">
                <a:solidFill>
                  <a:prstClr val="black"/>
                </a:solidFill>
                <a:latin typeface="+mn-lt"/>
              </a:rPr>
              <a:t>One month = $18,000 / 60 = $300.</a:t>
            </a:r>
          </a:p>
        </p:txBody>
      </p:sp>
      <p:sp>
        <p:nvSpPr>
          <p:cNvPr id="8" name="Rectangle 7"/>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
        <p:nvSpPr>
          <p:cNvPr id="10" name="Rounded Rectangle 9"/>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rrowheads="1"/>
          </p:cNvSpPr>
          <p:nvPr>
            <p:ph type="title"/>
          </p:nvPr>
        </p:nvSpPr>
        <p:spPr>
          <a:xfrm>
            <a:off x="609600" y="1256578"/>
            <a:ext cx="8077200" cy="990600"/>
          </a:xfrm>
          <a:solidFill>
            <a:schemeClr val="accent1">
              <a:lumMod val="20000"/>
              <a:lumOff val="80000"/>
            </a:schemeClr>
          </a:solidFill>
        </p:spPr>
        <p:txBody>
          <a:bodyPr/>
          <a:lstStyle/>
          <a:p>
            <a:pPr algn="ctr" eaLnBrk="1" hangingPunct="1"/>
            <a:r>
              <a:rPr lang="en-US" sz="3200" b="1" dirty="0"/>
              <a:t>Depreciation adjustment reflected in our </a:t>
            </a:r>
            <a:br>
              <a:rPr lang="en-US" sz="3200" b="1" dirty="0"/>
            </a:br>
            <a:r>
              <a:rPr lang="en-US" sz="3200" b="1" dirty="0"/>
              <a:t>T-accounts looks like this:</a:t>
            </a:r>
          </a:p>
        </p:txBody>
      </p:sp>
      <p:sp>
        <p:nvSpPr>
          <p:cNvPr id="17" name="Rectangle 1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44042" name="Line 9"/>
          <p:cNvSpPr>
            <a:spLocks noChangeShapeType="1"/>
          </p:cNvSpPr>
          <p:nvPr/>
        </p:nvSpPr>
        <p:spPr bwMode="auto">
          <a:xfrm>
            <a:off x="4500834" y="4126778"/>
            <a:ext cx="0" cy="704850"/>
          </a:xfrm>
          <a:prstGeom prst="line">
            <a:avLst/>
          </a:prstGeom>
          <a:noFill/>
          <a:ln w="50800">
            <a:solidFill>
              <a:schemeClr val="tx1"/>
            </a:solidFill>
            <a:round/>
            <a:headEnd/>
            <a:tailEnd/>
          </a:ln>
        </p:spPr>
        <p:txBody>
          <a:bodyPr wrap="none" anchor="ctr"/>
          <a:lstStyle/>
          <a:p>
            <a:endParaRPr lang="en-US" dirty="0"/>
          </a:p>
        </p:txBody>
      </p:sp>
      <p:grpSp>
        <p:nvGrpSpPr>
          <p:cNvPr id="20" name="Group 19"/>
          <p:cNvGrpSpPr/>
          <p:nvPr/>
        </p:nvGrpSpPr>
        <p:grpSpPr>
          <a:xfrm>
            <a:off x="902984" y="2366699"/>
            <a:ext cx="7216899" cy="2211723"/>
            <a:chOff x="845634" y="2207877"/>
            <a:chExt cx="7216899" cy="2211723"/>
          </a:xfrm>
        </p:grpSpPr>
        <p:sp>
          <p:nvSpPr>
            <p:cNvPr id="44036" name="Line 3"/>
            <p:cNvSpPr>
              <a:spLocks noChangeShapeType="1"/>
            </p:cNvSpPr>
            <p:nvPr/>
          </p:nvSpPr>
          <p:spPr bwMode="auto">
            <a:xfrm>
              <a:off x="2355850" y="2565400"/>
              <a:ext cx="0" cy="863600"/>
            </a:xfrm>
            <a:prstGeom prst="line">
              <a:avLst/>
            </a:prstGeom>
            <a:noFill/>
            <a:ln w="50800">
              <a:solidFill>
                <a:schemeClr val="tx1"/>
              </a:solidFill>
              <a:round/>
              <a:headEnd/>
              <a:tailEnd/>
            </a:ln>
          </p:spPr>
          <p:txBody>
            <a:bodyPr wrap="none" anchor="ctr"/>
            <a:lstStyle/>
            <a:p>
              <a:endParaRPr lang="en-US" dirty="0"/>
            </a:p>
          </p:txBody>
        </p:sp>
        <p:sp>
          <p:nvSpPr>
            <p:cNvPr id="44037" name="Line 4"/>
            <p:cNvSpPr>
              <a:spLocks noChangeShapeType="1"/>
            </p:cNvSpPr>
            <p:nvPr/>
          </p:nvSpPr>
          <p:spPr bwMode="auto">
            <a:xfrm>
              <a:off x="6851650" y="2565400"/>
              <a:ext cx="0" cy="781050"/>
            </a:xfrm>
            <a:prstGeom prst="line">
              <a:avLst/>
            </a:prstGeom>
            <a:noFill/>
            <a:ln w="50800">
              <a:solidFill>
                <a:schemeClr val="tx1"/>
              </a:solidFill>
              <a:round/>
              <a:headEnd/>
              <a:tailEnd/>
            </a:ln>
          </p:spPr>
          <p:txBody>
            <a:bodyPr wrap="none" anchor="ctr"/>
            <a:lstStyle/>
            <a:p>
              <a:endParaRPr lang="en-US" dirty="0"/>
            </a:p>
          </p:txBody>
        </p:sp>
        <p:sp>
          <p:nvSpPr>
            <p:cNvPr id="44038" name="Rectangle 5"/>
            <p:cNvSpPr>
              <a:spLocks noChangeArrowheads="1"/>
            </p:cNvSpPr>
            <p:nvPr/>
          </p:nvSpPr>
          <p:spPr bwMode="auto">
            <a:xfrm>
              <a:off x="914400" y="2209800"/>
              <a:ext cx="2819400" cy="393700"/>
            </a:xfrm>
            <a:prstGeom prst="rect">
              <a:avLst/>
            </a:prstGeom>
            <a:solidFill>
              <a:schemeClr val="bg2">
                <a:lumMod val="90000"/>
              </a:schemeClr>
            </a:solidFill>
            <a:ln w="12700">
              <a:noFill/>
              <a:miter lim="800000"/>
              <a:headEnd/>
              <a:tailEnd/>
            </a:ln>
          </p:spPr>
          <p:txBody>
            <a:bodyPr lIns="90488" tIns="44450" rIns="90488" bIns="44450">
              <a:spAutoFit/>
            </a:bodyPr>
            <a:lstStyle/>
            <a:p>
              <a:pPr algn="ctr"/>
              <a:r>
                <a:rPr lang="en-US" sz="2000" dirty="0"/>
                <a:t>Equipment</a:t>
              </a:r>
            </a:p>
          </p:txBody>
        </p:sp>
        <p:sp>
          <p:nvSpPr>
            <p:cNvPr id="44039" name="Rectangle 6"/>
            <p:cNvSpPr>
              <a:spLocks noChangeArrowheads="1"/>
            </p:cNvSpPr>
            <p:nvPr/>
          </p:nvSpPr>
          <p:spPr bwMode="auto">
            <a:xfrm>
              <a:off x="5369487" y="2207877"/>
              <a:ext cx="2693046"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Depreciation Expense</a:t>
              </a:r>
            </a:p>
          </p:txBody>
        </p:sp>
        <p:sp>
          <p:nvSpPr>
            <p:cNvPr id="44040" name="Rectangle 7"/>
            <p:cNvSpPr>
              <a:spLocks noChangeArrowheads="1"/>
            </p:cNvSpPr>
            <p:nvPr/>
          </p:nvSpPr>
          <p:spPr bwMode="auto">
            <a:xfrm>
              <a:off x="845634" y="2647950"/>
              <a:ext cx="1529266" cy="366767"/>
            </a:xfrm>
            <a:prstGeom prst="rect">
              <a:avLst/>
            </a:prstGeom>
            <a:noFill/>
            <a:ln w="12700">
              <a:noFill/>
              <a:miter lim="800000"/>
              <a:headEnd/>
              <a:tailEnd/>
            </a:ln>
          </p:spPr>
          <p:txBody>
            <a:bodyPr wrap="none" lIns="90488" tIns="44450" rIns="90488" bIns="44450">
              <a:spAutoFit/>
            </a:bodyPr>
            <a:lstStyle/>
            <a:p>
              <a:pPr algn="r"/>
              <a:r>
                <a:rPr lang="en-US" b="1" dirty="0"/>
                <a:t>12/1   26,000</a:t>
              </a:r>
            </a:p>
          </p:txBody>
        </p:sp>
        <p:sp>
          <p:nvSpPr>
            <p:cNvPr id="44041" name="Rectangle 8"/>
            <p:cNvSpPr>
              <a:spLocks noChangeArrowheads="1"/>
            </p:cNvSpPr>
            <p:nvPr/>
          </p:nvSpPr>
          <p:spPr bwMode="auto">
            <a:xfrm>
              <a:off x="5506380" y="2657474"/>
              <a:ext cx="1272785" cy="366767"/>
            </a:xfrm>
            <a:prstGeom prst="rect">
              <a:avLst/>
            </a:prstGeom>
            <a:noFill/>
            <a:ln w="12700">
              <a:noFill/>
              <a:miter lim="800000"/>
              <a:headEnd/>
              <a:tailEnd/>
            </a:ln>
          </p:spPr>
          <p:txBody>
            <a:bodyPr wrap="none" lIns="90488" tIns="44450" rIns="90488" bIns="44450">
              <a:spAutoFit/>
            </a:bodyPr>
            <a:lstStyle/>
            <a:p>
              <a:pPr algn="r"/>
              <a:r>
                <a:rPr lang="en-US" b="1" dirty="0"/>
                <a:t>12/31  300</a:t>
              </a:r>
            </a:p>
          </p:txBody>
        </p:sp>
        <p:sp>
          <p:nvSpPr>
            <p:cNvPr id="44043" name="Rectangle 10"/>
            <p:cNvSpPr>
              <a:spLocks noChangeArrowheads="1"/>
            </p:cNvSpPr>
            <p:nvPr/>
          </p:nvSpPr>
          <p:spPr bwMode="auto">
            <a:xfrm>
              <a:off x="2959100" y="3619500"/>
              <a:ext cx="3177153"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Accumulated Depreciation</a:t>
              </a:r>
            </a:p>
          </p:txBody>
        </p:sp>
        <p:sp>
          <p:nvSpPr>
            <p:cNvPr id="44044" name="Rectangle 11"/>
            <p:cNvSpPr>
              <a:spLocks noChangeArrowheads="1"/>
            </p:cNvSpPr>
            <p:nvPr/>
          </p:nvSpPr>
          <p:spPr bwMode="auto">
            <a:xfrm>
              <a:off x="4548188" y="3987800"/>
              <a:ext cx="1978025" cy="363538"/>
            </a:xfrm>
            <a:prstGeom prst="rect">
              <a:avLst/>
            </a:prstGeom>
            <a:noFill/>
            <a:ln w="12700">
              <a:noFill/>
              <a:miter lim="800000"/>
              <a:headEnd/>
              <a:tailEnd/>
            </a:ln>
          </p:spPr>
          <p:txBody>
            <a:bodyPr lIns="90488" tIns="44450" rIns="90488" bIns="44450">
              <a:spAutoFit/>
            </a:bodyPr>
            <a:lstStyle/>
            <a:p>
              <a:r>
                <a:rPr lang="en-US" b="1" dirty="0"/>
                <a:t>12/31  300</a:t>
              </a:r>
            </a:p>
          </p:txBody>
        </p:sp>
        <p:sp>
          <p:nvSpPr>
            <p:cNvPr id="37905" name="Oval 17"/>
            <p:cNvSpPr>
              <a:spLocks noChangeArrowheads="1"/>
            </p:cNvSpPr>
            <p:nvPr/>
          </p:nvSpPr>
          <p:spPr bwMode="auto">
            <a:xfrm>
              <a:off x="4559300" y="3962400"/>
              <a:ext cx="1524000" cy="457200"/>
            </a:xfrm>
            <a:prstGeom prst="ellipse">
              <a:avLst/>
            </a:prstGeom>
            <a:noFill/>
            <a:ln w="38100">
              <a:solidFill>
                <a:schemeClr val="tx1"/>
              </a:solidFill>
              <a:round/>
              <a:headEnd/>
              <a:tailEnd/>
            </a:ln>
          </p:spPr>
          <p:txBody>
            <a:bodyPr wrap="none" anchor="ctr"/>
            <a:lstStyle/>
            <a:p>
              <a:endParaRPr lang="en-US" dirty="0"/>
            </a:p>
          </p:txBody>
        </p:sp>
        <p:sp>
          <p:nvSpPr>
            <p:cNvPr id="18" name="Oval 17"/>
            <p:cNvSpPr>
              <a:spLocks noChangeArrowheads="1"/>
            </p:cNvSpPr>
            <p:nvPr/>
          </p:nvSpPr>
          <p:spPr bwMode="auto">
            <a:xfrm>
              <a:off x="5336943" y="2612257"/>
              <a:ext cx="1524000" cy="457200"/>
            </a:xfrm>
            <a:prstGeom prst="ellipse">
              <a:avLst/>
            </a:prstGeom>
            <a:noFill/>
            <a:ln w="38100">
              <a:solidFill>
                <a:schemeClr val="tx1"/>
              </a:solidFill>
              <a:round/>
              <a:headEnd/>
              <a:tailEnd/>
            </a:ln>
          </p:spPr>
          <p:txBody>
            <a:bodyPr wrap="none" anchor="ctr"/>
            <a:lstStyle/>
            <a:p>
              <a:endParaRPr lang="en-US" dirty="0"/>
            </a:p>
          </p:txBody>
        </p:sp>
      </p:grpSp>
      <p:sp>
        <p:nvSpPr>
          <p:cNvPr id="21" name="Slide Number Placeholder 3"/>
          <p:cNvSpPr>
            <a:spLocks noGrp="1"/>
          </p:cNvSpPr>
          <p:nvPr>
            <p:ph type="sldNum" sz="quarter" idx="12"/>
          </p:nvPr>
        </p:nvSpPr>
        <p:spPr bwMode="auto">
          <a:xfrm>
            <a:off x="6528816" y="6409379"/>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24</a:t>
            </a:fld>
            <a:endParaRPr lang="en-US" altLang="en-US" sz="1100" dirty="0">
              <a:solidFill>
                <a:srgbClr val="898989"/>
              </a:solidFill>
            </a:endParaRPr>
          </a:p>
        </p:txBody>
      </p:sp>
      <p:sp>
        <p:nvSpPr>
          <p:cNvPr id="23" name="Rectangle 22"/>
          <p:cNvSpPr>
            <a:spLocks noGrp="1" noChangeArrowheads="1"/>
          </p:cNvSpPr>
          <p:nvPr/>
        </p:nvSpPr>
        <p:spPr bwMode="auto">
          <a:xfrm>
            <a:off x="6511276" y="645186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
        <p:nvSpPr>
          <p:cNvPr id="22" name="Rectangle 2"/>
          <p:cNvSpPr txBox="1">
            <a:spLocks noChangeArrowheads="1"/>
          </p:cNvSpPr>
          <p:nvPr/>
        </p:nvSpPr>
        <p:spPr bwMode="auto">
          <a:xfrm>
            <a:off x="440008" y="720097"/>
            <a:ext cx="8399191" cy="3078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a:lstStyle>
          <a:p>
            <a:pPr eaLnBrk="1" hangingPunct="1"/>
            <a:r>
              <a:rPr lang="en-US" b="1" dirty="0"/>
              <a:t>Adjusting for Depreciation – Step 3 </a:t>
            </a:r>
          </a:p>
        </p:txBody>
      </p:sp>
      <p:sp>
        <p:nvSpPr>
          <p:cNvPr id="2" name="Rectangle 1"/>
          <p:cNvSpPr/>
          <p:nvPr/>
        </p:nvSpPr>
        <p:spPr>
          <a:xfrm>
            <a:off x="304800" y="4934545"/>
            <a:ext cx="8075341" cy="1554480"/>
          </a:xfrm>
          <a:prstGeom prst="rect">
            <a:avLst/>
          </a:prstGeom>
          <a:solidFill>
            <a:schemeClr val="accent1">
              <a:lumMod val="20000"/>
              <a:lumOff val="80000"/>
            </a:schemeClr>
          </a:solidFill>
          <a:ln>
            <a:solidFill>
              <a:schemeClr val="accent1"/>
            </a:solidFill>
          </a:ln>
        </p:spPr>
        <p:txBody>
          <a:bodyPr wrap="square">
            <a:spAutoFit/>
          </a:bodyPr>
          <a:lstStyle/>
          <a:p>
            <a:pPr marL="342900" indent="-342900">
              <a:buFont typeface="Arial" panose="020B0604020202020204" pitchFamily="34" charset="0"/>
              <a:buChar char="•"/>
            </a:pPr>
            <a:r>
              <a:rPr lang="en-US" sz="2400" dirty="0">
                <a:solidFill>
                  <a:prstClr val="black"/>
                </a:solidFill>
              </a:rPr>
              <a:t>Record adjusting entry for $300 for one month.</a:t>
            </a:r>
          </a:p>
          <a:p>
            <a:pPr marL="342900" indent="-342900">
              <a:buFont typeface="Arial" panose="020B0604020202020204" pitchFamily="34" charset="0"/>
              <a:buChar char="•"/>
            </a:pPr>
            <a:r>
              <a:rPr lang="en-US" sz="2400" dirty="0"/>
              <a:t>The depreciation amount of $300 is credited to the </a:t>
            </a:r>
            <a:r>
              <a:rPr lang="en-US" sz="2400" b="1" dirty="0"/>
              <a:t>Accumulated Depreciation</a:t>
            </a:r>
            <a:r>
              <a:rPr lang="en-US" sz="2400" dirty="0"/>
              <a:t> account instead of the asset account</a:t>
            </a:r>
            <a:r>
              <a:rPr lang="en-US" sz="2400" b="1" dirty="0">
                <a:latin typeface="Arial Narrow" pitchFamily="34" charset="0"/>
              </a:rPr>
              <a:t>. </a:t>
            </a:r>
            <a:endParaRPr lang="en-US" sz="2400" dirty="0">
              <a:latin typeface="Arial Narrow" pitchFamily="34" charset="0"/>
            </a:endParaRPr>
          </a:p>
          <a:p>
            <a:endParaRPr lang="en-US" dirty="0"/>
          </a:p>
        </p:txBody>
      </p:sp>
      <p:sp>
        <p:nvSpPr>
          <p:cNvPr id="25" name="Rounded Rectangle 24"/>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p:blinds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grpSp>
        <p:nvGrpSpPr>
          <p:cNvPr id="11" name="Group 10"/>
          <p:cNvGrpSpPr/>
          <p:nvPr/>
        </p:nvGrpSpPr>
        <p:grpSpPr>
          <a:xfrm>
            <a:off x="864684" y="1931550"/>
            <a:ext cx="7195700" cy="2211387"/>
            <a:chOff x="845634" y="2208213"/>
            <a:chExt cx="7195700" cy="2211387"/>
          </a:xfrm>
        </p:grpSpPr>
        <p:sp>
          <p:nvSpPr>
            <p:cNvPr id="12" name="Line 3"/>
            <p:cNvSpPr>
              <a:spLocks noChangeShapeType="1"/>
            </p:cNvSpPr>
            <p:nvPr/>
          </p:nvSpPr>
          <p:spPr bwMode="auto">
            <a:xfrm>
              <a:off x="2355850" y="2565400"/>
              <a:ext cx="0" cy="863600"/>
            </a:xfrm>
            <a:prstGeom prst="line">
              <a:avLst/>
            </a:prstGeom>
            <a:noFill/>
            <a:ln w="50800">
              <a:solidFill>
                <a:schemeClr val="tx1"/>
              </a:solidFill>
              <a:round/>
              <a:headEnd/>
              <a:tailEnd/>
            </a:ln>
          </p:spPr>
          <p:txBody>
            <a:bodyPr wrap="none" anchor="ctr"/>
            <a:lstStyle/>
            <a:p>
              <a:endParaRPr lang="en-US" dirty="0"/>
            </a:p>
          </p:txBody>
        </p:sp>
        <p:sp>
          <p:nvSpPr>
            <p:cNvPr id="13" name="Line 4"/>
            <p:cNvSpPr>
              <a:spLocks noChangeShapeType="1"/>
            </p:cNvSpPr>
            <p:nvPr/>
          </p:nvSpPr>
          <p:spPr bwMode="auto">
            <a:xfrm>
              <a:off x="6851650" y="2565400"/>
              <a:ext cx="0" cy="781050"/>
            </a:xfrm>
            <a:prstGeom prst="line">
              <a:avLst/>
            </a:prstGeom>
            <a:noFill/>
            <a:ln w="50800">
              <a:solidFill>
                <a:schemeClr val="tx1"/>
              </a:solidFill>
              <a:round/>
              <a:headEnd/>
              <a:tailEnd/>
            </a:ln>
          </p:spPr>
          <p:txBody>
            <a:bodyPr wrap="none" anchor="ctr"/>
            <a:lstStyle/>
            <a:p>
              <a:endParaRPr lang="en-US" dirty="0"/>
            </a:p>
          </p:txBody>
        </p:sp>
        <p:sp>
          <p:nvSpPr>
            <p:cNvPr id="14" name="Rectangle 5"/>
            <p:cNvSpPr>
              <a:spLocks noChangeArrowheads="1"/>
            </p:cNvSpPr>
            <p:nvPr/>
          </p:nvSpPr>
          <p:spPr bwMode="auto">
            <a:xfrm>
              <a:off x="914400" y="2209800"/>
              <a:ext cx="2819400" cy="393700"/>
            </a:xfrm>
            <a:prstGeom prst="rect">
              <a:avLst/>
            </a:prstGeom>
            <a:solidFill>
              <a:schemeClr val="bg2">
                <a:lumMod val="90000"/>
              </a:schemeClr>
            </a:solidFill>
            <a:ln w="12700">
              <a:noFill/>
              <a:miter lim="800000"/>
              <a:headEnd/>
              <a:tailEnd/>
            </a:ln>
          </p:spPr>
          <p:txBody>
            <a:bodyPr lIns="90488" tIns="44450" rIns="90488" bIns="44450">
              <a:spAutoFit/>
            </a:bodyPr>
            <a:lstStyle/>
            <a:p>
              <a:pPr algn="ctr"/>
              <a:r>
                <a:rPr lang="en-US" sz="2000" dirty="0"/>
                <a:t>Equipment</a:t>
              </a:r>
            </a:p>
          </p:txBody>
        </p:sp>
        <p:sp>
          <p:nvSpPr>
            <p:cNvPr id="15" name="Rectangle 6"/>
            <p:cNvSpPr>
              <a:spLocks noChangeArrowheads="1"/>
            </p:cNvSpPr>
            <p:nvPr/>
          </p:nvSpPr>
          <p:spPr bwMode="auto">
            <a:xfrm>
              <a:off x="5348288" y="2208213"/>
              <a:ext cx="2693046"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Depreciation Expense</a:t>
              </a:r>
            </a:p>
          </p:txBody>
        </p:sp>
        <p:sp>
          <p:nvSpPr>
            <p:cNvPr id="16" name="Rectangle 7"/>
            <p:cNvSpPr>
              <a:spLocks noChangeArrowheads="1"/>
            </p:cNvSpPr>
            <p:nvPr/>
          </p:nvSpPr>
          <p:spPr bwMode="auto">
            <a:xfrm>
              <a:off x="845634" y="2647950"/>
              <a:ext cx="1529266" cy="366767"/>
            </a:xfrm>
            <a:prstGeom prst="rect">
              <a:avLst/>
            </a:prstGeom>
            <a:noFill/>
            <a:ln w="12700">
              <a:noFill/>
              <a:miter lim="800000"/>
              <a:headEnd/>
              <a:tailEnd/>
            </a:ln>
          </p:spPr>
          <p:txBody>
            <a:bodyPr wrap="none" lIns="90488" tIns="44450" rIns="90488" bIns="44450">
              <a:spAutoFit/>
            </a:bodyPr>
            <a:lstStyle/>
            <a:p>
              <a:pPr algn="r"/>
              <a:r>
                <a:rPr lang="en-US" b="1" dirty="0"/>
                <a:t>12/1   26,000</a:t>
              </a:r>
            </a:p>
          </p:txBody>
        </p:sp>
        <p:sp>
          <p:nvSpPr>
            <p:cNvPr id="17" name="Rectangle 8"/>
            <p:cNvSpPr>
              <a:spLocks noChangeArrowheads="1"/>
            </p:cNvSpPr>
            <p:nvPr/>
          </p:nvSpPr>
          <p:spPr bwMode="auto">
            <a:xfrm>
              <a:off x="5597915" y="2657475"/>
              <a:ext cx="1272785" cy="366767"/>
            </a:xfrm>
            <a:prstGeom prst="rect">
              <a:avLst/>
            </a:prstGeom>
            <a:noFill/>
            <a:ln w="12700">
              <a:noFill/>
              <a:miter lim="800000"/>
              <a:headEnd/>
              <a:tailEnd/>
            </a:ln>
          </p:spPr>
          <p:txBody>
            <a:bodyPr wrap="none" lIns="90488" tIns="44450" rIns="90488" bIns="44450">
              <a:spAutoFit/>
            </a:bodyPr>
            <a:lstStyle/>
            <a:p>
              <a:pPr algn="r"/>
              <a:r>
                <a:rPr lang="en-US" b="1" dirty="0"/>
                <a:t>12/31  300</a:t>
              </a:r>
            </a:p>
          </p:txBody>
        </p:sp>
        <p:sp>
          <p:nvSpPr>
            <p:cNvPr id="18" name="Rectangle 10"/>
            <p:cNvSpPr>
              <a:spLocks noChangeArrowheads="1"/>
            </p:cNvSpPr>
            <p:nvPr/>
          </p:nvSpPr>
          <p:spPr bwMode="auto">
            <a:xfrm>
              <a:off x="2438400" y="3581400"/>
              <a:ext cx="4488409" cy="397545"/>
            </a:xfrm>
            <a:prstGeom prst="rect">
              <a:avLst/>
            </a:prstGeom>
            <a:solidFill>
              <a:schemeClr val="bg2">
                <a:lumMod val="90000"/>
              </a:schemeClr>
            </a:solidFill>
            <a:ln w="12700">
              <a:noFill/>
              <a:miter lim="800000"/>
              <a:headEnd/>
              <a:tailEnd/>
            </a:ln>
          </p:spPr>
          <p:txBody>
            <a:bodyPr wrap="none" lIns="90488" tIns="44450" rIns="90488" bIns="44450">
              <a:spAutoFit/>
            </a:bodyPr>
            <a:lstStyle/>
            <a:p>
              <a:r>
                <a:rPr lang="en-US" sz="2000" dirty="0"/>
                <a:t>Accumulated Depreciation-Equipment</a:t>
              </a:r>
            </a:p>
          </p:txBody>
        </p:sp>
        <p:sp>
          <p:nvSpPr>
            <p:cNvPr id="19" name="Rectangle 11"/>
            <p:cNvSpPr>
              <a:spLocks noChangeArrowheads="1"/>
            </p:cNvSpPr>
            <p:nvPr/>
          </p:nvSpPr>
          <p:spPr bwMode="auto">
            <a:xfrm>
              <a:off x="4548188" y="3987800"/>
              <a:ext cx="1978025" cy="363538"/>
            </a:xfrm>
            <a:prstGeom prst="rect">
              <a:avLst/>
            </a:prstGeom>
            <a:noFill/>
            <a:ln w="12700">
              <a:noFill/>
              <a:miter lim="800000"/>
              <a:headEnd/>
              <a:tailEnd/>
            </a:ln>
          </p:spPr>
          <p:txBody>
            <a:bodyPr lIns="90488" tIns="44450" rIns="90488" bIns="44450">
              <a:spAutoFit/>
            </a:bodyPr>
            <a:lstStyle/>
            <a:p>
              <a:r>
                <a:rPr lang="en-US" b="1" dirty="0"/>
                <a:t>12/31  300</a:t>
              </a:r>
            </a:p>
          </p:txBody>
        </p:sp>
        <p:sp>
          <p:nvSpPr>
            <p:cNvPr id="20" name="Oval 17"/>
            <p:cNvSpPr>
              <a:spLocks noChangeArrowheads="1"/>
            </p:cNvSpPr>
            <p:nvPr/>
          </p:nvSpPr>
          <p:spPr bwMode="auto">
            <a:xfrm>
              <a:off x="4559300" y="3962400"/>
              <a:ext cx="1524000" cy="457200"/>
            </a:xfrm>
            <a:prstGeom prst="ellipse">
              <a:avLst/>
            </a:prstGeom>
            <a:noFill/>
            <a:ln w="38100">
              <a:solidFill>
                <a:schemeClr val="tx1"/>
              </a:solidFill>
              <a:round/>
              <a:headEnd/>
              <a:tailEnd/>
            </a:ln>
          </p:spPr>
          <p:txBody>
            <a:bodyPr wrap="none" anchor="ctr"/>
            <a:lstStyle/>
            <a:p>
              <a:endParaRPr lang="en-US" dirty="0"/>
            </a:p>
          </p:txBody>
        </p:sp>
        <p:sp>
          <p:nvSpPr>
            <p:cNvPr id="21" name="Oval 20"/>
            <p:cNvSpPr>
              <a:spLocks noChangeArrowheads="1"/>
            </p:cNvSpPr>
            <p:nvPr/>
          </p:nvSpPr>
          <p:spPr bwMode="auto">
            <a:xfrm>
              <a:off x="5410200" y="2590800"/>
              <a:ext cx="1524000" cy="457200"/>
            </a:xfrm>
            <a:prstGeom prst="ellipse">
              <a:avLst/>
            </a:prstGeom>
            <a:noFill/>
            <a:ln w="38100">
              <a:solidFill>
                <a:schemeClr val="tx1"/>
              </a:solidFill>
              <a:round/>
              <a:headEnd/>
              <a:tailEnd/>
            </a:ln>
          </p:spPr>
          <p:txBody>
            <a:bodyPr wrap="none" anchor="ctr"/>
            <a:lstStyle/>
            <a:p>
              <a:endParaRPr lang="en-US" dirty="0"/>
            </a:p>
          </p:txBody>
        </p:sp>
      </p:grpSp>
      <p:sp>
        <p:nvSpPr>
          <p:cNvPr id="22" name="Line 9"/>
          <p:cNvSpPr>
            <a:spLocks noChangeShapeType="1"/>
          </p:cNvSpPr>
          <p:nvPr/>
        </p:nvSpPr>
        <p:spPr bwMode="auto">
          <a:xfrm>
            <a:off x="4584700" y="3723837"/>
            <a:ext cx="0" cy="704850"/>
          </a:xfrm>
          <a:prstGeom prst="line">
            <a:avLst/>
          </a:prstGeom>
          <a:noFill/>
          <a:ln w="50800">
            <a:solidFill>
              <a:schemeClr val="tx1"/>
            </a:solidFill>
            <a:round/>
            <a:headEnd/>
            <a:tailEnd/>
          </a:ln>
        </p:spPr>
        <p:txBody>
          <a:bodyPr wrap="none" anchor="ctr"/>
          <a:lstStyle/>
          <a:p>
            <a:endParaRPr lang="en-US" dirty="0"/>
          </a:p>
        </p:txBody>
      </p:sp>
      <p:graphicFrame>
        <p:nvGraphicFramePr>
          <p:cNvPr id="35844" name="Object 4"/>
          <p:cNvGraphicFramePr>
            <a:graphicFrameLocks noChangeAspect="1"/>
          </p:cNvGraphicFramePr>
          <p:nvPr>
            <p:extLst>
              <p:ext uri="{D42A27DB-BD31-4B8C-83A1-F6EECF244321}">
                <p14:modId xmlns:p14="http://schemas.microsoft.com/office/powerpoint/2010/main" val="4215911146"/>
              </p:ext>
            </p:extLst>
          </p:nvPr>
        </p:nvGraphicFramePr>
        <p:xfrm>
          <a:off x="291306" y="4835046"/>
          <a:ext cx="8586788" cy="1295400"/>
        </p:xfrm>
        <a:graphic>
          <a:graphicData uri="http://schemas.openxmlformats.org/presentationml/2006/ole">
            <mc:AlternateContent xmlns:mc="http://schemas.openxmlformats.org/markup-compatibility/2006">
              <mc:Choice xmlns:v="urn:schemas-microsoft-com:vml" Requires="v">
                <p:oleObj spid="_x0000_s3074" name="Worksheet" r:id="rId4" imgW="4419752" imgH="495096" progId="Excel.Sheet.8">
                  <p:embed/>
                </p:oleObj>
              </mc:Choice>
              <mc:Fallback>
                <p:oleObj name="Worksheet" r:id="rId4" imgW="4419752" imgH="495096"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306" y="4835046"/>
                        <a:ext cx="8586788" cy="12954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457200" y="274638"/>
            <a:ext cx="8229600" cy="2103916"/>
          </a:xfrm>
        </p:spPr>
        <p:txBody>
          <a:bodyPr/>
          <a:lstStyle/>
          <a:p>
            <a:r>
              <a:rPr lang="en-US" b="1" dirty="0"/>
              <a:t>Adjusting Entry – Depreciation </a:t>
            </a:r>
            <a:br>
              <a:rPr lang="en-US" b="1" dirty="0"/>
            </a:br>
            <a:endParaRPr lang="en-US" dirty="0"/>
          </a:p>
        </p:txBody>
      </p:sp>
      <p:sp>
        <p:nvSpPr>
          <p:cNvPr id="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25</a:t>
            </a:fld>
            <a:endParaRPr lang="en-US" altLang="en-US" sz="1100" dirty="0">
              <a:solidFill>
                <a:srgbClr val="898989"/>
              </a:solidFill>
            </a:endParaRPr>
          </a:p>
        </p:txBody>
      </p:sp>
      <p:sp>
        <p:nvSpPr>
          <p:cNvPr id="26" name="Rectangle 25"/>
          <p:cNvSpPr>
            <a:spLocks noGrp="1" noChangeArrowheads="1"/>
          </p:cNvSpPr>
          <p:nvPr/>
        </p:nvSpPr>
        <p:spPr bwMode="auto">
          <a:xfrm>
            <a:off x="6518522" y="642461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25" name="Rounded Rectangle 24"/>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strips(downRight)">
                                      <p:cBhvr>
                                        <p:cTn id="7"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457200" y="1961466"/>
            <a:ext cx="8458200" cy="1815882"/>
          </a:xfrm>
          <a:prstGeom prst="rect">
            <a:avLst/>
          </a:prstGeom>
          <a:noFill/>
          <a:ln w="12700">
            <a:noFill/>
            <a:miter lim="800000"/>
            <a:headEnd/>
            <a:tailEnd/>
          </a:ln>
        </p:spPr>
        <p:txBody>
          <a:bodyPr wrap="square">
            <a:spAutoFit/>
          </a:bodyPr>
          <a:lstStyle/>
          <a:p>
            <a:pPr algn="ctr">
              <a:spcBef>
                <a:spcPct val="50000"/>
              </a:spcBef>
            </a:pPr>
            <a:r>
              <a:rPr lang="en-US" sz="2800" dirty="0">
                <a:latin typeface="+mn-lt"/>
              </a:rPr>
              <a:t>On February 28, 2022, after three months of depreciation have been taken, the Equipment is shown at its $25,100 book value, or net of accumulated depreciation.</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2" name="Title 1"/>
          <p:cNvSpPr>
            <a:spLocks noGrp="1"/>
          </p:cNvSpPr>
          <p:nvPr>
            <p:ph type="title"/>
          </p:nvPr>
        </p:nvSpPr>
        <p:spPr>
          <a:xfrm>
            <a:off x="457200" y="914400"/>
            <a:ext cx="8229600" cy="503238"/>
          </a:xfrm>
        </p:spPr>
        <p:txBody>
          <a:bodyPr/>
          <a:lstStyle/>
          <a:p>
            <a:r>
              <a:rPr lang="en-US" b="1" dirty="0"/>
              <a:t>Depreciation – Balance Sheet</a:t>
            </a:r>
            <a:br>
              <a:rPr lang="en-US" b="1" dirty="0"/>
            </a:br>
            <a:endParaRPr lang="en-US" dirty="0"/>
          </a:p>
        </p:txBody>
      </p:sp>
      <p:sp>
        <p:nvSpPr>
          <p:cNvPr id="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26</a:t>
            </a:fld>
            <a:endParaRPr lang="en-US" altLang="en-US" sz="1100" dirty="0">
              <a:solidFill>
                <a:srgbClr val="898989"/>
              </a:solidFill>
            </a:endParaRPr>
          </a:p>
        </p:txBody>
      </p:sp>
      <p:sp>
        <p:nvSpPr>
          <p:cNvPr id="13" name="TextBox 12"/>
          <p:cNvSpPr txBox="1"/>
          <p:nvPr/>
        </p:nvSpPr>
        <p:spPr>
          <a:xfrm>
            <a:off x="7620000" y="1258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3.7</a:t>
            </a:r>
          </a:p>
        </p:txBody>
      </p:sp>
      <p:sp>
        <p:nvSpPr>
          <p:cNvPr id="15" name="Rectangle 14"/>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
        <p:nvSpPr>
          <p:cNvPr id="16" name="Rounded Rectangle 15"/>
          <p:cNvSpPr/>
          <p:nvPr/>
        </p:nvSpPr>
        <p:spPr>
          <a:xfrm>
            <a:off x="1524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solidFill>
                  <a:prstClr val="black"/>
                </a:solidFill>
              </a:rPr>
              <a:t>Prepare adjusting entries for deferral of expenses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a:extLst>
              <a:ext uri="{FF2B5EF4-FFF2-40B4-BE49-F238E27FC236}">
                <a16:creationId xmlns:a16="http://schemas.microsoft.com/office/drawing/2014/main" xmlns="" id="{E329F47A-8AC0-40F4-B9DD-C500753CE1F4}"/>
              </a:ext>
            </a:extLst>
          </p:cNvPr>
          <p:cNvPicPr>
            <a:picLocks noChangeAspect="1"/>
          </p:cNvPicPr>
          <p:nvPr/>
        </p:nvPicPr>
        <p:blipFill>
          <a:blip r:embed="rId3"/>
          <a:stretch>
            <a:fillRect/>
          </a:stretch>
        </p:blipFill>
        <p:spPr>
          <a:xfrm>
            <a:off x="937560" y="3733800"/>
            <a:ext cx="7268880" cy="1076325"/>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1000" fill="hold"/>
                                        <p:tgtEl>
                                          <p:spTgt spid="39940"/>
                                        </p:tgtEl>
                                        <p:attrNameLst>
                                          <p:attrName>ppt_w</p:attrName>
                                        </p:attrNameLst>
                                      </p:cBhvr>
                                      <p:tavLst>
                                        <p:tav tm="0">
                                          <p:val>
                                            <p:strVal val="#ppt_w*0.70"/>
                                          </p:val>
                                        </p:tav>
                                        <p:tav tm="100000">
                                          <p:val>
                                            <p:strVal val="#ppt_w"/>
                                          </p:val>
                                        </p:tav>
                                      </p:tavLst>
                                    </p:anim>
                                    <p:anim calcmode="lin" valueType="num">
                                      <p:cBhvr>
                                        <p:cTn id="8" dur="1000" fill="hold"/>
                                        <p:tgtEl>
                                          <p:spTgt spid="39940"/>
                                        </p:tgtEl>
                                        <p:attrNameLst>
                                          <p:attrName>ppt_h</p:attrName>
                                        </p:attrNameLst>
                                      </p:cBhvr>
                                      <p:tavLst>
                                        <p:tav tm="0">
                                          <p:val>
                                            <p:strVal val="#ppt_h"/>
                                          </p:val>
                                        </p:tav>
                                        <p:tav tm="100000">
                                          <p:val>
                                            <p:strVal val="#ppt_h"/>
                                          </p:val>
                                        </p:tav>
                                      </p:tavLst>
                                    </p:anim>
                                    <p:animEffect transition="in" filter="fade">
                                      <p:cBhvr>
                                        <p:cTn id="9"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deferral of revenues.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306C3256-9C88-487C-8151-3B4355C9E17E}" type="slidenum">
              <a:rPr lang="en-US" altLang="en-US" sz="1100" smtClean="0">
                <a:solidFill>
                  <a:srgbClr val="898989"/>
                </a:solidFill>
              </a:rPr>
              <a:pPr/>
              <a:t>27</a:t>
            </a:fld>
            <a:endParaRPr lang="en-US" altLang="en-US" sz="1100"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P2</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Tree>
    <p:extLst>
      <p:ext uri="{BB962C8B-B14F-4D97-AF65-F5344CB8AC3E}">
        <p14:creationId xmlns:p14="http://schemas.microsoft.com/office/powerpoint/2010/main" val="1163812589"/>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9"/>
          <p:cNvSpPr>
            <a:spLocks noGrp="1" noChangeArrowheads="1"/>
          </p:cNvSpPr>
          <p:nvPr>
            <p:ph type="title"/>
          </p:nvPr>
        </p:nvSpPr>
        <p:spPr>
          <a:xfrm>
            <a:off x="478250" y="520700"/>
            <a:ext cx="8410575" cy="1066800"/>
          </a:xfrm>
        </p:spPr>
        <p:txBody>
          <a:bodyPr rtlCol="0">
            <a:noAutofit/>
          </a:bodyPr>
          <a:lstStyle/>
          <a:p>
            <a:pPr eaLnBrk="1" fontAlgn="auto" hangingPunct="1">
              <a:spcAft>
                <a:spcPts val="0"/>
              </a:spcAft>
              <a:defRPr/>
            </a:pPr>
            <a:r>
              <a:rPr lang="en-US" b="1" dirty="0"/>
              <a:t>Deferral of Revenue</a:t>
            </a:r>
          </a:p>
        </p:txBody>
      </p:sp>
      <p:sp>
        <p:nvSpPr>
          <p:cNvPr id="18" name="TextBox 17"/>
          <p:cNvSpPr txBox="1">
            <a:spLocks noChangeArrowheads="1"/>
          </p:cNvSpPr>
          <p:nvPr/>
        </p:nvSpPr>
        <p:spPr bwMode="auto">
          <a:xfrm>
            <a:off x="1143000" y="1527010"/>
            <a:ext cx="6858000" cy="954107"/>
          </a:xfrm>
          <a:prstGeom prst="rect">
            <a:avLst/>
          </a:prstGeom>
          <a:solidFill>
            <a:schemeClr val="bg2">
              <a:lumMod val="75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b="1" dirty="0">
                <a:latin typeface="Calibri" pitchFamily="-107" charset="0"/>
                <a:ea typeface="ＭＳ Ｐゴシック" pitchFamily="-107" charset="-128"/>
              </a:rPr>
              <a:t>Unearned revenue </a:t>
            </a:r>
            <a:r>
              <a:rPr lang="en-US" sz="2800" dirty="0">
                <a:latin typeface="Calibri" pitchFamily="-107" charset="0"/>
                <a:ea typeface="ＭＳ Ｐゴシック" pitchFamily="-107" charset="-128"/>
              </a:rPr>
              <a:t>is cash received in advance of providing products or services.</a:t>
            </a:r>
          </a:p>
        </p:txBody>
      </p:sp>
      <p:sp>
        <p:nvSpPr>
          <p:cNvPr id="10" name="Rectangle 9"/>
          <p:cNvSpPr/>
          <p:nvPr/>
        </p:nvSpPr>
        <p:spPr>
          <a:xfrm>
            <a:off x="0" y="-635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10855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D388E543-32A1-4A47-B312-29DBFB30ED97}" type="slidenum">
              <a:rPr lang="en-US" altLang="en-US" sz="1100" smtClean="0">
                <a:solidFill>
                  <a:srgbClr val="898989"/>
                </a:solidFill>
              </a:rPr>
              <a:pPr/>
              <a:t>28</a:t>
            </a:fld>
            <a:endParaRPr lang="en-US" altLang="en-US" sz="1100" dirty="0">
              <a:solidFill>
                <a:srgbClr val="898989"/>
              </a:solidFill>
            </a:endParaRPr>
          </a:p>
        </p:txBody>
      </p:sp>
      <p:sp>
        <p:nvSpPr>
          <p:cNvPr id="11" name="TextBox 10"/>
          <p:cNvSpPr txBox="1"/>
          <p:nvPr/>
        </p:nvSpPr>
        <p:spPr>
          <a:xfrm>
            <a:off x="7772400" y="310984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3.8</a:t>
            </a:r>
          </a:p>
        </p:txBody>
      </p:sp>
      <p:sp>
        <p:nvSpPr>
          <p:cNvPr id="13" name="Rectangle 12"/>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4" name="Rounded Rectangle 8">
            <a:extLst>
              <a:ext uri="{FF2B5EF4-FFF2-40B4-BE49-F238E27FC236}">
                <a16:creationId xmlns:a16="http://schemas.microsoft.com/office/drawing/2014/main" xmlns=""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a:extLst>
              <a:ext uri="{FF2B5EF4-FFF2-40B4-BE49-F238E27FC236}">
                <a16:creationId xmlns:a16="http://schemas.microsoft.com/office/drawing/2014/main" xmlns="" id="{8D6F9424-628F-4758-BA17-E9AB96FFB37D}"/>
              </a:ext>
            </a:extLst>
          </p:cNvPr>
          <p:cNvPicPr>
            <a:picLocks noChangeAspect="1"/>
          </p:cNvPicPr>
          <p:nvPr/>
        </p:nvPicPr>
        <p:blipFill>
          <a:blip r:embed="rId3"/>
          <a:stretch>
            <a:fillRect/>
          </a:stretch>
        </p:blipFill>
        <p:spPr>
          <a:xfrm>
            <a:off x="609600" y="2744498"/>
            <a:ext cx="7141750" cy="2883736"/>
          </a:xfrm>
          <a:prstGeom prst="rect">
            <a:avLst/>
          </a:prstGeom>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52400" y="539433"/>
            <a:ext cx="9220200" cy="990600"/>
          </a:xfrm>
        </p:spPr>
        <p:txBody>
          <a:bodyPr/>
          <a:lstStyle/>
          <a:p>
            <a:pPr algn="ctr" eaLnBrk="1" hangingPunct="1"/>
            <a:r>
              <a:rPr lang="en-US" sz="3600" b="1" dirty="0"/>
              <a:t>Adjusting for Unearned Revenues </a:t>
            </a:r>
            <a:br>
              <a:rPr lang="en-US" sz="3600" b="1" dirty="0"/>
            </a:br>
            <a:r>
              <a:rPr lang="en-US" sz="3600" b="1" dirty="0"/>
              <a:t>Steps 1 and 2</a:t>
            </a:r>
          </a:p>
        </p:txBody>
      </p:sp>
      <p:sp>
        <p:nvSpPr>
          <p:cNvPr id="168970" name="Rectangle 10"/>
          <p:cNvSpPr>
            <a:spLocks noChangeArrowheads="1"/>
          </p:cNvSpPr>
          <p:nvPr/>
        </p:nvSpPr>
        <p:spPr bwMode="auto">
          <a:xfrm>
            <a:off x="152398" y="1620654"/>
            <a:ext cx="8839201" cy="91440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1: FastForward’s client paid a 60-day fee in advance covering the period from 12/27 – 2/24 and recorded:</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87554"/>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29</a:t>
            </a:fld>
            <a:endParaRPr lang="en-US" altLang="en-US" sz="1100" dirty="0">
              <a:solidFill>
                <a:srgbClr val="898989"/>
              </a:solidFill>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2079527971"/>
              </p:ext>
            </p:extLst>
          </p:nvPr>
        </p:nvGraphicFramePr>
        <p:xfrm>
          <a:off x="152398" y="2634526"/>
          <a:ext cx="8839201" cy="1339850"/>
        </p:xfrm>
        <a:graphic>
          <a:graphicData uri="http://schemas.openxmlformats.org/presentationml/2006/ole">
            <mc:AlternateContent xmlns:mc="http://schemas.openxmlformats.org/markup-compatibility/2006">
              <mc:Choice xmlns:v="urn:schemas-microsoft-com:vml" Requires="v">
                <p:oleObj spid="_x0000_s4098" name="Worksheet" r:id="rId4" imgW="3581470" imgH="495473" progId="Excel.Sheet.8">
                  <p:embed/>
                </p:oleObj>
              </mc:Choice>
              <mc:Fallback>
                <p:oleObj name="Worksheet" r:id="rId4" imgW="3581470" imgH="495473" progId="Excel.Sheet.8">
                  <p:embed/>
                  <p:pic>
                    <p:nvPicPr>
                      <p:cNvPr id="0" name=""/>
                      <p:cNvPicPr>
                        <a:picLocks noChangeAspect="1" noChangeArrowheads="1"/>
                      </p:cNvPicPr>
                      <p:nvPr/>
                    </p:nvPicPr>
                    <p:blipFill>
                      <a:blip r:embed="rId5"/>
                      <a:srcRect/>
                      <a:stretch>
                        <a:fillRect/>
                      </a:stretch>
                    </p:blipFill>
                    <p:spPr bwMode="auto">
                      <a:xfrm>
                        <a:off x="152398" y="2634526"/>
                        <a:ext cx="8839201" cy="1339850"/>
                      </a:xfrm>
                      <a:prstGeom prst="rect">
                        <a:avLst/>
                      </a:prstGeom>
                      <a:noFill/>
                      <a:ln w="12700">
                        <a:solidFill>
                          <a:schemeClr val="tx1"/>
                        </a:solidFill>
                        <a:miter lim="800000"/>
                        <a:headEnd/>
                        <a:tailEnd/>
                      </a:ln>
                      <a:effectLst/>
                    </p:spPr>
                  </p:pic>
                </p:oleObj>
              </mc:Fallback>
            </mc:AlternateContent>
          </a:graphicData>
        </a:graphic>
      </p:graphicFrame>
      <p:sp>
        <p:nvSpPr>
          <p:cNvPr id="8" name="Rectangle 10"/>
          <p:cNvSpPr>
            <a:spLocks noChangeArrowheads="1"/>
          </p:cNvSpPr>
          <p:nvPr/>
        </p:nvSpPr>
        <p:spPr bwMode="auto">
          <a:xfrm>
            <a:off x="152400" y="4073847"/>
            <a:ext cx="8839200" cy="2396799"/>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2: FastForward earns payment as time passes. </a:t>
            </a:r>
            <a:br>
              <a:rPr lang="en-US" sz="2800" dirty="0">
                <a:solidFill>
                  <a:prstClr val="black"/>
                </a:solidFill>
                <a:latin typeface="+mn-lt"/>
              </a:rPr>
            </a:br>
            <a:r>
              <a:rPr lang="en-US" sz="2800" dirty="0">
                <a:solidFill>
                  <a:prstClr val="black"/>
                </a:solidFill>
                <a:latin typeface="+mn-lt"/>
              </a:rPr>
              <a:t>At 12/31, 5 days’ service is earned, 5/60 </a:t>
            </a:r>
            <a:r>
              <a:rPr lang="en-US" sz="2800" dirty="0">
                <a:latin typeface="Calibri"/>
                <a:ea typeface="ＭＳ ゴシック"/>
                <a:cs typeface="Calibri"/>
              </a:rPr>
              <a:t>×</a:t>
            </a:r>
            <a:r>
              <a:rPr lang="en-US" sz="2800" dirty="0">
                <a:solidFill>
                  <a:prstClr val="black"/>
                </a:solidFill>
                <a:latin typeface="+mn-lt"/>
              </a:rPr>
              <a:t> $3,000 = $250.</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3: Adjusting entry reduces liability, Unearned Consulting Revenue, by $250 for 5 days’ of revenue. Consulting Revenue of $250 is earned.</a:t>
            </a:r>
          </a:p>
        </p:txBody>
      </p:sp>
      <p:sp>
        <p:nvSpPr>
          <p:cNvPr id="11" name="Rectangle 10"/>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3" name="Rounded Rectangle 8">
            <a:extLst>
              <a:ext uri="{FF2B5EF4-FFF2-40B4-BE49-F238E27FC236}">
                <a16:creationId xmlns:a16="http://schemas.microsoft.com/office/drawing/2014/main" xmlns=""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64718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ctrTitle"/>
          </p:nvPr>
        </p:nvSpPr>
        <p:spPr>
          <a:xfrm>
            <a:off x="819665" y="1945542"/>
            <a:ext cx="7315200" cy="3124200"/>
          </a:xfrm>
        </p:spPr>
        <p:txBody>
          <a:bodyPr/>
          <a:lstStyle/>
          <a:p>
            <a:r>
              <a:rPr lang="en-US" altLang="en-US" dirty="0"/>
              <a:t/>
            </a:r>
            <a:br>
              <a:rPr lang="en-US" altLang="en-US" dirty="0"/>
            </a:br>
            <a:r>
              <a:rPr lang="en-US" altLang="en-US" dirty="0"/>
              <a:t/>
            </a:r>
            <a:br>
              <a:rPr lang="en-US" altLang="en-US" dirty="0"/>
            </a:br>
            <a:r>
              <a:rPr lang="en-US" altLang="en-US" dirty="0"/>
              <a:t>Explain the importance of periodic reporting and the role of accrual accounting.</a:t>
            </a:r>
            <a:br>
              <a:rPr lang="en-US" altLang="en-US" dirty="0"/>
            </a:br>
            <a:r>
              <a:rPr lang="en-US" altLang="en-US" dirty="0"/>
              <a:t/>
            </a:r>
            <a:br>
              <a:rPr lang="en-US" altLang="en-US" dirty="0"/>
            </a:br>
            <a:endParaRPr lang="en-US" altLang="en-US" dirty="0"/>
          </a:p>
        </p:txBody>
      </p:sp>
      <p:sp>
        <p:nvSpPr>
          <p:cNvPr id="9011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725A3252-36F9-4062-8A36-A4A08F930FC2}" type="slidenum">
              <a:rPr lang="en-US" altLang="en-US" sz="1100" smtClean="0">
                <a:solidFill>
                  <a:srgbClr val="898989"/>
                </a:solidFill>
              </a:rPr>
              <a:pPr/>
              <a:t>3</a:t>
            </a:fld>
            <a:endParaRPr lang="en-US" altLang="en-US" sz="1100"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0117" name="Picture 2"/>
          <p:cNvPicPr>
            <a:picLocks noChangeAspect="1" noChangeArrowheads="1"/>
          </p:cNvPicPr>
          <p:nvPr/>
        </p:nvPicPr>
        <p:blipFill>
          <a:blip r:embed="rId3" cstate="print"/>
          <a:srcRect/>
          <a:stretch>
            <a:fillRect/>
          </a:stretch>
        </p:blipFill>
        <p:spPr bwMode="auto">
          <a:xfrm>
            <a:off x="838200" y="1828800"/>
            <a:ext cx="7315200" cy="87312"/>
          </a:xfrm>
          <a:prstGeom prst="rect">
            <a:avLst/>
          </a:prstGeom>
          <a:noFill/>
          <a:ln w="9525">
            <a:noFill/>
            <a:miter lim="800000"/>
            <a:headEnd/>
            <a:tailEnd/>
          </a:ln>
        </p:spPr>
      </p:pic>
      <p:pic>
        <p:nvPicPr>
          <p:cNvPr id="90118" name="Picture 2"/>
          <p:cNvPicPr>
            <a:picLocks noChangeAspect="1" noChangeArrowheads="1"/>
          </p:cNvPicPr>
          <p:nvPr/>
        </p:nvPicPr>
        <p:blipFill>
          <a:blip r:embed="rId3" cstate="print"/>
          <a:srcRect/>
          <a:stretch>
            <a:fillRect/>
          </a:stretch>
        </p:blipFill>
        <p:spPr bwMode="auto">
          <a:xfrm>
            <a:off x="914400" y="4953000"/>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C1</a:t>
            </a:r>
            <a:endParaRPr lang="en-US" sz="4400" dirty="0">
              <a:latin typeface="+mj-lt"/>
            </a:endParaRPr>
          </a:p>
        </p:txBody>
      </p:sp>
      <p:sp>
        <p:nvSpPr>
          <p:cNvPr id="10" name="Rectangle 9"/>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722026"/>
            <a:ext cx="7772400" cy="685800"/>
          </a:xfrm>
        </p:spPr>
        <p:txBody>
          <a:bodyPr/>
          <a:lstStyle/>
          <a:p>
            <a:pPr eaLnBrk="1" hangingPunct="1"/>
            <a:r>
              <a:rPr lang="en-US" sz="3600" b="1" dirty="0"/>
              <a:t>Adjusting for Unearned Revenue  </a:t>
            </a:r>
            <a:br>
              <a:rPr lang="en-US" sz="3600" b="1" dirty="0"/>
            </a:br>
            <a:r>
              <a:rPr lang="en-US" sz="3600" b="1" dirty="0"/>
              <a:t>Step 3</a:t>
            </a:r>
          </a:p>
        </p:txBody>
      </p:sp>
      <p:sp>
        <p:nvSpPr>
          <p:cNvPr id="36867" name="Line 3"/>
          <p:cNvSpPr>
            <a:spLocks noChangeShapeType="1"/>
          </p:cNvSpPr>
          <p:nvPr/>
        </p:nvSpPr>
        <p:spPr bwMode="auto">
          <a:xfrm>
            <a:off x="304800" y="2664172"/>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133600" y="2664172"/>
            <a:ext cx="0" cy="26670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304800" y="1981200"/>
            <a:ext cx="3848100" cy="707886"/>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UNEARNED CONSULTING REVENUE</a:t>
            </a:r>
          </a:p>
        </p:txBody>
      </p:sp>
      <p:sp>
        <p:nvSpPr>
          <p:cNvPr id="36870" name="Text Box 6"/>
          <p:cNvSpPr txBox="1">
            <a:spLocks noChangeArrowheads="1"/>
          </p:cNvSpPr>
          <p:nvPr/>
        </p:nvSpPr>
        <p:spPr bwMode="auto">
          <a:xfrm>
            <a:off x="2095777" y="2670486"/>
            <a:ext cx="1487357"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$3,000</a:t>
            </a:r>
          </a:p>
        </p:txBody>
      </p:sp>
      <p:sp>
        <p:nvSpPr>
          <p:cNvPr id="36871" name="Text Box 7"/>
          <p:cNvSpPr txBox="1">
            <a:spLocks noChangeArrowheads="1"/>
          </p:cNvSpPr>
          <p:nvPr/>
        </p:nvSpPr>
        <p:spPr bwMode="auto">
          <a:xfrm>
            <a:off x="296927" y="3374797"/>
            <a:ext cx="1865246"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000" dirty="0">
                <a:solidFill>
                  <a:prstClr val="black"/>
                </a:solidFill>
                <a:latin typeface="Times New Roman" pitchFamily="-107" charset="0"/>
              </a:rPr>
              <a:t>12/31</a:t>
            </a:r>
            <a:r>
              <a:rPr lang="en-US" sz="2000" b="1" dirty="0">
                <a:solidFill>
                  <a:prstClr val="black"/>
                </a:solidFill>
                <a:latin typeface="Times New Roman" pitchFamily="-107" charset="0"/>
              </a:rPr>
              <a:t> </a:t>
            </a:r>
            <a:r>
              <a:rPr lang="en-US" sz="3200" b="1" dirty="0">
                <a:solidFill>
                  <a:prstClr val="black"/>
                </a:solidFill>
                <a:latin typeface="Times New Roman" pitchFamily="-107" charset="0"/>
              </a:rPr>
              <a:t> $250</a:t>
            </a:r>
          </a:p>
        </p:txBody>
      </p:sp>
      <p:sp>
        <p:nvSpPr>
          <p:cNvPr id="36872" name="Line 8"/>
          <p:cNvSpPr>
            <a:spLocks noChangeShapeType="1"/>
          </p:cNvSpPr>
          <p:nvPr/>
        </p:nvSpPr>
        <p:spPr bwMode="auto">
          <a:xfrm>
            <a:off x="6629400" y="2673697"/>
            <a:ext cx="0" cy="27432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572000" y="2664172"/>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419600" y="2216497"/>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CONSULTING REVENUE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7145446" y="3625688"/>
            <a:ext cx="1846154"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250 </a:t>
            </a:r>
            <a:r>
              <a:rPr lang="en-US" sz="2000" dirty="0">
                <a:solidFill>
                  <a:prstClr val="black"/>
                </a:solidFill>
                <a:latin typeface="Times New Roman" pitchFamily="-107" charset="0"/>
              </a:rPr>
              <a:t>12/31</a:t>
            </a:r>
            <a:endParaRPr lang="en-US" sz="3200" dirty="0">
              <a:solidFill>
                <a:srgbClr val="C0504D"/>
              </a:solidFill>
              <a:latin typeface="Times New Roman" pitchFamily="-107" charset="0"/>
            </a:endParaRPr>
          </a:p>
        </p:txBody>
      </p:sp>
      <p:sp>
        <p:nvSpPr>
          <p:cNvPr id="174092" name="Line 12"/>
          <p:cNvSpPr>
            <a:spLocks noChangeShapeType="1"/>
          </p:cNvSpPr>
          <p:nvPr/>
        </p:nvSpPr>
        <p:spPr bwMode="auto">
          <a:xfrm>
            <a:off x="304800" y="3883372"/>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3505201" y="3963722"/>
            <a:ext cx="1371596" cy="461665"/>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12/31 Bal</a:t>
            </a:r>
            <a:r>
              <a:rPr lang="en-US" sz="2400" dirty="0">
                <a:solidFill>
                  <a:prstClr val="black"/>
                </a:solidFill>
                <a:latin typeface="Times New Roman" pitchFamily="-107" charset="0"/>
              </a:rPr>
              <a:t>.</a:t>
            </a:r>
          </a:p>
        </p:txBody>
      </p:sp>
      <p:sp>
        <p:nvSpPr>
          <p:cNvPr id="174094" name="Text Box 14"/>
          <p:cNvSpPr txBox="1">
            <a:spLocks noChangeArrowheads="1"/>
          </p:cNvSpPr>
          <p:nvPr/>
        </p:nvSpPr>
        <p:spPr bwMode="auto">
          <a:xfrm>
            <a:off x="2228849" y="3852401"/>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$2,750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228600" y="5017700"/>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$2,750 of Unearned Consulting </a:t>
            </a:r>
            <a:br>
              <a:rPr lang="en-US" sz="2400" dirty="0">
                <a:solidFill>
                  <a:prstClr val="black"/>
                </a:solidFill>
                <a:latin typeface="Arial Narrow" pitchFamily="34" charset="0"/>
              </a:rPr>
            </a:br>
            <a:r>
              <a:rPr lang="en-US" sz="2400" dirty="0">
                <a:solidFill>
                  <a:prstClr val="black"/>
                </a:solidFill>
                <a:latin typeface="Arial Narrow" pitchFamily="34" charset="0"/>
              </a:rPr>
              <a:t>Revenue unearned.</a:t>
            </a:r>
          </a:p>
        </p:txBody>
      </p:sp>
      <p:sp>
        <p:nvSpPr>
          <p:cNvPr id="174096" name="Text Box 16"/>
          <p:cNvSpPr txBox="1">
            <a:spLocks noChangeArrowheads="1"/>
          </p:cNvSpPr>
          <p:nvPr/>
        </p:nvSpPr>
        <p:spPr bwMode="auto">
          <a:xfrm>
            <a:off x="1123949" y="1600200"/>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460029" y="1600200"/>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05400" y="5047862"/>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$6,050 total Consulting</a:t>
            </a:r>
            <a:br>
              <a:rPr lang="en-US" sz="2400" dirty="0">
                <a:solidFill>
                  <a:prstClr val="black"/>
                </a:solidFill>
                <a:latin typeface="Arial Narrow" pitchFamily="34" charset="0"/>
              </a:rPr>
            </a:br>
            <a:r>
              <a:rPr lang="en-US" sz="2400" dirty="0">
                <a:solidFill>
                  <a:prstClr val="black"/>
                </a:solidFill>
                <a:latin typeface="Arial Narrow" pitchFamily="34" charset="0"/>
              </a:rPr>
              <a:t>Revenue earned.</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40080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30</a:t>
            </a:fld>
            <a:endParaRPr lang="en-US" altLang="en-US" sz="1100" dirty="0">
              <a:solidFill>
                <a:srgbClr val="898989"/>
              </a:solidFill>
            </a:endParaRPr>
          </a:p>
        </p:txBody>
      </p:sp>
      <p:sp>
        <p:nvSpPr>
          <p:cNvPr id="24" name="Text Box 14"/>
          <p:cNvSpPr txBox="1">
            <a:spLocks noChangeArrowheads="1"/>
          </p:cNvSpPr>
          <p:nvPr/>
        </p:nvSpPr>
        <p:spPr bwMode="auto">
          <a:xfrm>
            <a:off x="6627796" y="4221964"/>
            <a:ext cx="1600200" cy="579438"/>
          </a:xfrm>
          <a:prstGeom prst="rect">
            <a:avLst/>
          </a:prstGeom>
          <a:noFill/>
          <a:ln w="9525">
            <a:noFill/>
            <a:miter lim="800000"/>
            <a:headEnd/>
            <a:tailEnd/>
          </a:ln>
        </p:spPr>
        <p:txBody>
          <a:bodyPr>
            <a:spAutoFit/>
          </a:bodyPr>
          <a:lstStyle/>
          <a:p>
            <a:pPr>
              <a:spcBef>
                <a:spcPct val="50000"/>
              </a:spcBef>
            </a:pPr>
            <a:r>
              <a:rPr lang="en-US" sz="3200" b="1" dirty="0">
                <a:solidFill>
                  <a:srgbClr val="1F497D"/>
                </a:solidFill>
                <a:latin typeface="Times New Roman" pitchFamily="-107" charset="0"/>
              </a:rPr>
              <a:t>$6,050</a:t>
            </a:r>
            <a:endParaRPr lang="en-US" sz="2400" dirty="0">
              <a:solidFill>
                <a:srgbClr val="1F497D"/>
              </a:solidFill>
              <a:latin typeface="Times New Roman" pitchFamily="-107" charset="0"/>
            </a:endParaRPr>
          </a:p>
        </p:txBody>
      </p:sp>
      <p:sp>
        <p:nvSpPr>
          <p:cNvPr id="26" name="Text Box 6"/>
          <p:cNvSpPr txBox="1">
            <a:spLocks noChangeArrowheads="1"/>
          </p:cNvSpPr>
          <p:nvPr/>
        </p:nvSpPr>
        <p:spPr bwMode="auto">
          <a:xfrm>
            <a:off x="6564929" y="2687708"/>
            <a:ext cx="1640305"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$4,200</a:t>
            </a:r>
            <a:br>
              <a:rPr lang="en-US" sz="3200" b="1" dirty="0">
                <a:solidFill>
                  <a:prstClr val="black"/>
                </a:solidFill>
                <a:latin typeface="Times New Roman" pitchFamily="-107" charset="0"/>
              </a:rPr>
            </a:br>
            <a:r>
              <a:rPr lang="en-US" sz="3200" b="1" dirty="0">
                <a:solidFill>
                  <a:prstClr val="black"/>
                </a:solidFill>
                <a:latin typeface="Times New Roman" pitchFamily="-107" charset="0"/>
              </a:rPr>
              <a:t>  1,600</a:t>
            </a:r>
          </a:p>
        </p:txBody>
      </p:sp>
      <p:sp>
        <p:nvSpPr>
          <p:cNvPr id="27" name="Line 12"/>
          <p:cNvSpPr>
            <a:spLocks noChangeShapeType="1"/>
          </p:cNvSpPr>
          <p:nvPr/>
        </p:nvSpPr>
        <p:spPr bwMode="auto">
          <a:xfrm flipV="1">
            <a:off x="4800600" y="4280849"/>
            <a:ext cx="3810000" cy="33413"/>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9" name="Rectangle 2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28" name="Rounded Rectangle 8">
            <a:extLst>
              <a:ext uri="{FF2B5EF4-FFF2-40B4-BE49-F238E27FC236}">
                <a16:creationId xmlns:a16="http://schemas.microsoft.com/office/drawing/2014/main" xmlns=""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2" name="TextBox 1">
            <a:extLst>
              <a:ext uri="{FF2B5EF4-FFF2-40B4-BE49-F238E27FC236}">
                <a16:creationId xmlns:a16="http://schemas.microsoft.com/office/drawing/2014/main" xmlns="" id="{B96EA04F-E955-4F5F-B4CD-2F37765463BC}"/>
              </a:ext>
            </a:extLst>
          </p:cNvPr>
          <p:cNvSpPr txBox="1"/>
          <p:nvPr/>
        </p:nvSpPr>
        <p:spPr>
          <a:xfrm>
            <a:off x="3477133" y="2820933"/>
            <a:ext cx="819147" cy="369332"/>
          </a:xfrm>
          <a:prstGeom prst="rect">
            <a:avLst/>
          </a:prstGeom>
          <a:noFill/>
        </p:spPr>
        <p:txBody>
          <a:bodyPr wrap="square" rtlCol="0">
            <a:spAutoFit/>
          </a:bodyPr>
          <a:lstStyle/>
          <a:p>
            <a:r>
              <a:rPr lang="en-US" dirty="0"/>
              <a:t>12/26</a:t>
            </a:r>
          </a:p>
        </p:txBody>
      </p:sp>
      <p:sp>
        <p:nvSpPr>
          <p:cNvPr id="30" name="Text Box 13">
            <a:extLst>
              <a:ext uri="{FF2B5EF4-FFF2-40B4-BE49-F238E27FC236}">
                <a16:creationId xmlns:a16="http://schemas.microsoft.com/office/drawing/2014/main" xmlns="" id="{AEBC8E70-9CF7-4600-8EA1-D8B0C15408E8}"/>
              </a:ext>
            </a:extLst>
          </p:cNvPr>
          <p:cNvSpPr txBox="1">
            <a:spLocks noChangeArrowheads="1"/>
          </p:cNvSpPr>
          <p:nvPr/>
        </p:nvSpPr>
        <p:spPr bwMode="auto">
          <a:xfrm>
            <a:off x="7863263" y="4280850"/>
            <a:ext cx="1371596" cy="461665"/>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12/31 Bal</a:t>
            </a:r>
            <a:r>
              <a:rPr lang="en-US" sz="2400" dirty="0">
                <a:solidFill>
                  <a:prstClr val="black"/>
                </a:solidFill>
                <a:latin typeface="Times New Roman" pitchFamily="-107" charset="0"/>
              </a:rPr>
              <a:t>.</a:t>
            </a:r>
          </a:p>
        </p:txBody>
      </p:sp>
      <p:sp>
        <p:nvSpPr>
          <p:cNvPr id="31" name="Text Box 13">
            <a:extLst>
              <a:ext uri="{FF2B5EF4-FFF2-40B4-BE49-F238E27FC236}">
                <a16:creationId xmlns:a16="http://schemas.microsoft.com/office/drawing/2014/main" xmlns="" id="{D51042B4-AE71-4D57-8F31-41C6DE31729F}"/>
              </a:ext>
            </a:extLst>
          </p:cNvPr>
          <p:cNvSpPr txBox="1">
            <a:spLocks noChangeArrowheads="1"/>
          </p:cNvSpPr>
          <p:nvPr/>
        </p:nvSpPr>
        <p:spPr bwMode="auto">
          <a:xfrm>
            <a:off x="7934332" y="2845812"/>
            <a:ext cx="85774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12/5</a:t>
            </a:r>
          </a:p>
        </p:txBody>
      </p:sp>
      <p:sp>
        <p:nvSpPr>
          <p:cNvPr id="32" name="Text Box 13">
            <a:extLst>
              <a:ext uri="{FF2B5EF4-FFF2-40B4-BE49-F238E27FC236}">
                <a16:creationId xmlns:a16="http://schemas.microsoft.com/office/drawing/2014/main" xmlns="" id="{8952BDA7-A10F-4BE7-BE8C-9C345506EB1E}"/>
              </a:ext>
            </a:extLst>
          </p:cNvPr>
          <p:cNvSpPr txBox="1">
            <a:spLocks noChangeArrowheads="1"/>
          </p:cNvSpPr>
          <p:nvPr/>
        </p:nvSpPr>
        <p:spPr bwMode="auto">
          <a:xfrm>
            <a:off x="7953130" y="3301617"/>
            <a:ext cx="857747"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12/12</a:t>
            </a:r>
          </a:p>
        </p:txBody>
      </p:sp>
    </p:spTree>
    <p:extLst>
      <p:ext uri="{BB962C8B-B14F-4D97-AF65-F5344CB8AC3E}">
        <p14:creationId xmlns:p14="http://schemas.microsoft.com/office/powerpoint/2010/main" val="1973138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par>
                          <p:cTn id="59" fill="hold">
                            <p:stCondLst>
                              <p:cond delay="1000"/>
                            </p:stCondLst>
                            <p:childTnLst>
                              <p:par>
                                <p:cTn id="60" presetID="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1500"/>
                            </p:stCondLst>
                            <p:childTnLst>
                              <p:par>
                                <p:cTn id="65" presetID="2" presetClass="entr" presetSubtype="8"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additive="base">
                                        <p:cTn id="67" dur="500" fill="hold"/>
                                        <p:tgtEl>
                                          <p:spTgt spid="31"/>
                                        </p:tgtEl>
                                        <p:attrNameLst>
                                          <p:attrName>ppt_x</p:attrName>
                                        </p:attrNameLst>
                                      </p:cBhvr>
                                      <p:tavLst>
                                        <p:tav tm="0">
                                          <p:val>
                                            <p:strVal val="0-#ppt_w/2"/>
                                          </p:val>
                                        </p:tav>
                                        <p:tav tm="100000">
                                          <p:val>
                                            <p:strVal val="#ppt_x"/>
                                          </p:val>
                                        </p:tav>
                                      </p:tavLst>
                                    </p:anim>
                                    <p:anim calcmode="lin" valueType="num">
                                      <p:cBhvr additive="base">
                                        <p:cTn id="68" dur="500" fill="hold"/>
                                        <p:tgtEl>
                                          <p:spTgt spid="31"/>
                                        </p:tgtEl>
                                        <p:attrNameLst>
                                          <p:attrName>ppt_y</p:attrName>
                                        </p:attrNameLst>
                                      </p:cBhvr>
                                      <p:tavLst>
                                        <p:tav tm="0">
                                          <p:val>
                                            <p:strVal val="#ppt_y"/>
                                          </p:val>
                                        </p:tav>
                                        <p:tav tm="100000">
                                          <p:val>
                                            <p:strVal val="#ppt_y"/>
                                          </p:val>
                                        </p:tav>
                                      </p:tavLst>
                                    </p:anim>
                                  </p:childTnLst>
                                </p:cTn>
                              </p:par>
                            </p:childTnLst>
                          </p:cTn>
                        </p:par>
                        <p:par>
                          <p:cTn id="69" fill="hold">
                            <p:stCondLst>
                              <p:cond delay="2000"/>
                            </p:stCondLst>
                            <p:childTnLst>
                              <p:par>
                                <p:cTn id="70" presetID="2" presetClass="entr" presetSubtype="8"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0-#ppt_w/2"/>
                                          </p:val>
                                        </p:tav>
                                        <p:tav tm="100000">
                                          <p:val>
                                            <p:strVal val="#ppt_x"/>
                                          </p:val>
                                        </p:tav>
                                      </p:tavLst>
                                    </p:anim>
                                    <p:anim calcmode="lin" valueType="num">
                                      <p:cBhvr additive="base">
                                        <p:cTn id="7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7" grpId="0" animBg="1"/>
      <p:bldP spid="30" grpId="0" autoUpdateAnimBg="0"/>
      <p:bldP spid="31" grpId="0" autoUpdateAnimBg="0"/>
      <p:bldP spid="3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685800"/>
            <a:ext cx="7620000" cy="838200"/>
          </a:xfrm>
        </p:spPr>
        <p:txBody>
          <a:bodyPr/>
          <a:lstStyle/>
          <a:p>
            <a:pPr algn="ctr" eaLnBrk="1" hangingPunct="1"/>
            <a:r>
              <a:rPr lang="en-US" sz="3600" b="1" dirty="0"/>
              <a:t>Adjusting Entry – Unearned Revenue</a:t>
            </a:r>
          </a:p>
        </p:txBody>
      </p:sp>
      <p:graphicFrame>
        <p:nvGraphicFramePr>
          <p:cNvPr id="27652" name="Object 4"/>
          <p:cNvGraphicFramePr>
            <a:graphicFrameLocks noChangeAspect="1"/>
          </p:cNvGraphicFramePr>
          <p:nvPr/>
        </p:nvGraphicFramePr>
        <p:xfrm>
          <a:off x="762000" y="3124200"/>
          <a:ext cx="7696200" cy="1454150"/>
        </p:xfrm>
        <a:graphic>
          <a:graphicData uri="http://schemas.openxmlformats.org/presentationml/2006/ole">
            <mc:AlternateContent xmlns:mc="http://schemas.openxmlformats.org/markup-compatibility/2006">
              <mc:Choice xmlns:v="urn:schemas-microsoft-com:vml" Requires="v">
                <p:oleObj spid="_x0000_s5122" name="Worksheet" r:id="rId4" imgW="3114733" imgH="495473" progId="Excel.Sheet.8">
                  <p:embed/>
                </p:oleObj>
              </mc:Choice>
              <mc:Fallback>
                <p:oleObj name="Worksheet" r:id="rId4" imgW="3114733" imgH="495473" progId="Excel.Sheet.8">
                  <p:embed/>
                  <p:pic>
                    <p:nvPicPr>
                      <p:cNvPr id="0" name=""/>
                      <p:cNvPicPr>
                        <a:picLocks noChangeAspect="1" noChangeArrowheads="1"/>
                      </p:cNvPicPr>
                      <p:nvPr/>
                    </p:nvPicPr>
                    <p:blipFill>
                      <a:blip r:embed="rId5"/>
                      <a:srcRect/>
                      <a:stretch>
                        <a:fillRect/>
                      </a:stretch>
                    </p:blipFill>
                    <p:spPr bwMode="auto">
                      <a:xfrm>
                        <a:off x="762000" y="3124200"/>
                        <a:ext cx="7696200" cy="14541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1" name="Rectangle 13"/>
          <p:cNvSpPr>
            <a:spLocks noChangeArrowheads="1"/>
          </p:cNvSpPr>
          <p:nvPr/>
        </p:nvSpPr>
        <p:spPr bwMode="auto">
          <a:xfrm>
            <a:off x="762000" y="1587500"/>
            <a:ext cx="7848600" cy="1295400"/>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lgn="ctr">
              <a:spcBef>
                <a:spcPct val="20000"/>
              </a:spcBef>
              <a:buClr>
                <a:srgbClr val="4F81BD"/>
              </a:buClr>
              <a:buSzPct val="70000"/>
              <a:buFont typeface="Wingdings" pitchFamily="2" charset="2"/>
              <a:buNone/>
              <a:defRPr/>
            </a:pPr>
            <a:r>
              <a:rPr lang="en-US" sz="2800" dirty="0">
                <a:solidFill>
                  <a:prstClr val="black"/>
                </a:solidFill>
                <a:latin typeface="+mn-lt"/>
              </a:rPr>
              <a:t>Adjusting entry recorded on Dec. 31 transfers $250 from unearned to earned consulting revenue.</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31</a:t>
            </a:fld>
            <a:endParaRPr lang="en-US" altLang="en-US" sz="1100" dirty="0">
              <a:solidFill>
                <a:srgbClr val="898989"/>
              </a:solidFill>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1" name="Rounded Rectangle 8">
            <a:extLst>
              <a:ext uri="{FF2B5EF4-FFF2-40B4-BE49-F238E27FC236}">
                <a16:creationId xmlns:a16="http://schemas.microsoft.com/office/drawing/2014/main" xmlns="" id="{C67195B6-9180-439C-8AD0-59C4DA15F2F4}"/>
              </a:ext>
            </a:extLst>
          </p:cNvPr>
          <p:cNvSpPr/>
          <p:nvPr/>
        </p:nvSpPr>
        <p:spPr>
          <a:xfrm>
            <a:off x="76200" y="6538911"/>
            <a:ext cx="45720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deferral of revenues</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8826383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accrued expenses.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306C3256-9C88-487C-8151-3B4355C9E17E}" type="slidenum">
              <a:rPr lang="en-US" altLang="en-US" sz="1100" smtClean="0">
                <a:solidFill>
                  <a:srgbClr val="898989"/>
                </a:solidFill>
              </a:rPr>
              <a:pPr/>
              <a:t>32</a:t>
            </a:fld>
            <a:endParaRPr lang="en-US" altLang="en-US" sz="1100"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P3</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Tree>
    <p:extLst>
      <p:ext uri="{BB962C8B-B14F-4D97-AF65-F5344CB8AC3E}">
        <p14:creationId xmlns:p14="http://schemas.microsoft.com/office/powerpoint/2010/main" val="2975689211"/>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1295400" y="1397119"/>
            <a:ext cx="6553200" cy="1382430"/>
          </a:xfrm>
          <a:prstGeom prst="rect">
            <a:avLst/>
          </a:prstGeom>
          <a:solidFill>
            <a:schemeClr val="bg2">
              <a:lumMod val="90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lIns="90488" tIns="44450" rIns="90488" bIns="44450">
            <a:spAutoFit/>
          </a:bodyPr>
          <a:lstStyle/>
          <a:p>
            <a:pPr algn="ctr">
              <a:defRPr/>
            </a:pPr>
            <a:r>
              <a:rPr lang="en-US" sz="2800" dirty="0">
                <a:solidFill>
                  <a:srgbClr val="000000"/>
                </a:solidFill>
                <a:latin typeface="Calibri" pitchFamily="-107" charset="0"/>
                <a:ea typeface="ＭＳ Ｐゴシック" pitchFamily="-107" charset="-128"/>
              </a:rPr>
              <a:t>Accrued expenses are costs incurred in a period that are</a:t>
            </a:r>
          </a:p>
          <a:p>
            <a:pPr algn="ctr">
              <a:defRPr/>
            </a:pPr>
            <a:r>
              <a:rPr lang="en-US" sz="2800" dirty="0">
                <a:solidFill>
                  <a:srgbClr val="000000"/>
                </a:solidFill>
                <a:latin typeface="Calibri" pitchFamily="-107" charset="0"/>
                <a:ea typeface="ＭＳ Ｐゴシック" pitchFamily="-107" charset="-128"/>
              </a:rPr>
              <a:t>both unpaid and unrecorded.</a:t>
            </a:r>
          </a:p>
        </p:txBody>
      </p:sp>
      <p:sp>
        <p:nvSpPr>
          <p:cNvPr id="112643" name="Rectangle 6"/>
          <p:cNvSpPr>
            <a:spLocks noGrp="1" noChangeArrowheads="1"/>
          </p:cNvSpPr>
          <p:nvPr>
            <p:ph type="title"/>
          </p:nvPr>
        </p:nvSpPr>
        <p:spPr>
          <a:xfrm>
            <a:off x="419100" y="266700"/>
            <a:ext cx="8229600" cy="1143000"/>
          </a:xfrm>
        </p:spPr>
        <p:txBody>
          <a:bodyPr/>
          <a:lstStyle/>
          <a:p>
            <a:pPr eaLnBrk="1" hangingPunct="1"/>
            <a:r>
              <a:rPr lang="en-US" altLang="en-US" b="1" dirty="0"/>
              <a:t>Accrued Expense</a:t>
            </a:r>
          </a:p>
        </p:txBody>
      </p:sp>
      <p:pic>
        <p:nvPicPr>
          <p:cNvPr id="112646" name="Picture 22"/>
          <p:cNvPicPr>
            <a:picLocks noChangeAspect="1" noChangeArrowheads="1"/>
          </p:cNvPicPr>
          <p:nvPr/>
        </p:nvPicPr>
        <p:blipFill>
          <a:blip r:embed="rId3" cstate="print"/>
          <a:srcRect/>
          <a:stretch>
            <a:fillRect/>
          </a:stretch>
        </p:blipFill>
        <p:spPr bwMode="auto">
          <a:xfrm>
            <a:off x="-49213" y="0"/>
            <a:ext cx="9169401" cy="560388"/>
          </a:xfrm>
          <a:prstGeom prst="rect">
            <a:avLst/>
          </a:prstGeom>
          <a:noFill/>
          <a:ln w="9525">
            <a:noFill/>
            <a:miter lim="800000"/>
            <a:headEnd/>
            <a:tailEnd/>
          </a:ln>
        </p:spPr>
      </p:pic>
      <p:sp>
        <p:nvSpPr>
          <p:cNvPr id="11264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71006CB-1765-4EB3-BF8A-18FC14548E7D}" type="slidenum">
              <a:rPr lang="en-US" altLang="en-US" sz="1100" smtClean="0">
                <a:solidFill>
                  <a:srgbClr val="898989"/>
                </a:solidFill>
              </a:rPr>
              <a:pPr/>
              <a:t>33</a:t>
            </a:fld>
            <a:endParaRPr lang="en-US" altLang="en-US" sz="1100" dirty="0">
              <a:solidFill>
                <a:srgbClr val="898989"/>
              </a:solidFill>
            </a:endParaRPr>
          </a:p>
        </p:txBody>
      </p:sp>
      <p:sp>
        <p:nvSpPr>
          <p:cNvPr id="9" name="TextBox 8"/>
          <p:cNvSpPr txBox="1"/>
          <p:nvPr/>
        </p:nvSpPr>
        <p:spPr>
          <a:xfrm>
            <a:off x="7543800" y="335580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3.9</a:t>
            </a:r>
          </a:p>
        </p:txBody>
      </p:sp>
      <p:sp>
        <p:nvSpPr>
          <p:cNvPr id="12" name="Rectangle 11"/>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1" name="Rounded Rectangle 8">
            <a:extLst>
              <a:ext uri="{FF2B5EF4-FFF2-40B4-BE49-F238E27FC236}">
                <a16:creationId xmlns:a16="http://schemas.microsoft.com/office/drawing/2014/main" xmlns=""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a:extLst>
              <a:ext uri="{FF2B5EF4-FFF2-40B4-BE49-F238E27FC236}">
                <a16:creationId xmlns:a16="http://schemas.microsoft.com/office/drawing/2014/main" xmlns="" id="{E3EF1A44-64E8-4959-8A89-30EABF540743}"/>
              </a:ext>
            </a:extLst>
          </p:cNvPr>
          <p:cNvPicPr>
            <a:picLocks noChangeAspect="1"/>
          </p:cNvPicPr>
          <p:nvPr/>
        </p:nvPicPr>
        <p:blipFill>
          <a:blip r:embed="rId4"/>
          <a:stretch>
            <a:fillRect/>
          </a:stretch>
        </p:blipFill>
        <p:spPr>
          <a:xfrm>
            <a:off x="457200" y="3135422"/>
            <a:ext cx="6934200" cy="2859232"/>
          </a:xfrm>
          <a:prstGeom prst="rect">
            <a:avLst/>
          </a:prstGeom>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992981" y="557769"/>
            <a:ext cx="7158038" cy="879475"/>
          </a:xfrm>
        </p:spPr>
        <p:txBody>
          <a:bodyPr/>
          <a:lstStyle/>
          <a:p>
            <a:pPr algn="ctr" eaLnBrk="1" hangingPunct="1"/>
            <a:r>
              <a:rPr lang="en-US" sz="3600" b="1" dirty="0"/>
              <a:t>Adjusting for Accrued Salaries </a:t>
            </a:r>
            <a:br>
              <a:rPr lang="en-US" sz="3600" b="1" dirty="0"/>
            </a:br>
            <a:r>
              <a:rPr lang="en-US" sz="3600" b="1" dirty="0"/>
              <a:t>Steps 1, 2, and 3</a:t>
            </a:r>
          </a:p>
        </p:txBody>
      </p:sp>
      <p:sp>
        <p:nvSpPr>
          <p:cNvPr id="168970" name="Rectangle 10"/>
          <p:cNvSpPr>
            <a:spLocks noChangeArrowheads="1"/>
          </p:cNvSpPr>
          <p:nvPr/>
        </p:nvSpPr>
        <p:spPr bwMode="auto">
          <a:xfrm>
            <a:off x="304800" y="1489414"/>
            <a:ext cx="8382000" cy="3412788"/>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1: FastForward pays its employee $70 per day, or $350 for a five-day work week. Salaries are paid every two weeks on a Friday.</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2: 12/31 is a Wednesday, so three day’s salaries are owed at year end which equals $70 </a:t>
            </a:r>
            <a:r>
              <a:rPr lang="en-US" sz="2800" dirty="0">
                <a:latin typeface="Calibri"/>
                <a:ea typeface="ＭＳ ゴシック"/>
                <a:cs typeface="Calibri"/>
              </a:rPr>
              <a:t>×</a:t>
            </a:r>
            <a:r>
              <a:rPr lang="en-US" sz="2800" dirty="0">
                <a:solidFill>
                  <a:prstClr val="black"/>
                </a:solidFill>
                <a:latin typeface="+mn-lt"/>
              </a:rPr>
              <a:t> 3 = $210.</a:t>
            </a:r>
          </a:p>
          <a:p>
            <a:pPr marL="447675" indent="-447675">
              <a:lnSpc>
                <a:spcPct val="90000"/>
              </a:lnSpc>
              <a:spcBef>
                <a:spcPct val="20000"/>
              </a:spcBef>
              <a:buClr>
                <a:srgbClr val="4F81BD"/>
              </a:buClr>
              <a:buSzPct val="70000"/>
              <a:buFont typeface="Wingdings" pitchFamily="2" charset="2"/>
              <a:buNone/>
              <a:defRPr/>
            </a:pPr>
            <a:r>
              <a:rPr lang="en-US" sz="2800" dirty="0">
                <a:solidFill>
                  <a:prstClr val="black"/>
                </a:solidFill>
                <a:latin typeface="+mn-lt"/>
              </a:rPr>
              <a:t>Step 3: Adjusting entry increases a liability, Salaries Payable, and increases Salaries Expense for $210 with the following journal entry:</a:t>
            </a: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34</a:t>
            </a:fld>
            <a:endParaRPr lang="en-US" altLang="en-US" sz="1100" dirty="0">
              <a:solidFill>
                <a:srgbClr val="898989"/>
              </a:solidFill>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2843164949"/>
              </p:ext>
            </p:extLst>
          </p:nvPr>
        </p:nvGraphicFramePr>
        <p:xfrm>
          <a:off x="934244" y="5050631"/>
          <a:ext cx="7197725" cy="1339850"/>
        </p:xfrm>
        <a:graphic>
          <a:graphicData uri="http://schemas.openxmlformats.org/presentationml/2006/ole">
            <mc:AlternateContent xmlns:mc="http://schemas.openxmlformats.org/markup-compatibility/2006">
              <mc:Choice xmlns:v="urn:schemas-microsoft-com:vml" Requires="v">
                <p:oleObj spid="_x0000_s6146" name="Worksheet" r:id="rId4" imgW="3162390" imgH="495473" progId="Excel.Sheet.8">
                  <p:embed/>
                </p:oleObj>
              </mc:Choice>
              <mc:Fallback>
                <p:oleObj name="Worksheet" r:id="rId4" imgW="3162390" imgH="495473" progId="Excel.Sheet.8">
                  <p:embed/>
                  <p:pic>
                    <p:nvPicPr>
                      <p:cNvPr id="0" name=""/>
                      <p:cNvPicPr>
                        <a:picLocks noChangeAspect="1" noChangeArrowheads="1"/>
                      </p:cNvPicPr>
                      <p:nvPr/>
                    </p:nvPicPr>
                    <p:blipFill>
                      <a:blip r:embed="rId5"/>
                      <a:srcRect/>
                      <a:stretch>
                        <a:fillRect/>
                      </a:stretch>
                    </p:blipFill>
                    <p:spPr bwMode="auto">
                      <a:xfrm>
                        <a:off x="934244" y="5050631"/>
                        <a:ext cx="7197725" cy="1339850"/>
                      </a:xfrm>
                      <a:prstGeom prst="rect">
                        <a:avLst/>
                      </a:prstGeom>
                      <a:noFill/>
                      <a:ln w="12700">
                        <a:solidFill>
                          <a:schemeClr val="tx1"/>
                        </a:solidFill>
                        <a:miter lim="800000"/>
                        <a:headEnd/>
                        <a:tailEnd/>
                      </a:ln>
                      <a:effectLst/>
                    </p:spPr>
                  </p:pic>
                </p:oleObj>
              </mc:Fallback>
            </mc:AlternateContent>
          </a:graphicData>
        </a:graphic>
      </p:graphicFrame>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
        <p:nvSpPr>
          <p:cNvPr id="13" name="Rounded Rectangle 8">
            <a:extLst>
              <a:ext uri="{FF2B5EF4-FFF2-40B4-BE49-F238E27FC236}">
                <a16:creationId xmlns:a16="http://schemas.microsoft.com/office/drawing/2014/main" xmlns=""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068929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680183"/>
            <a:ext cx="7772400" cy="685800"/>
          </a:xfrm>
        </p:spPr>
        <p:txBody>
          <a:bodyPr/>
          <a:lstStyle/>
          <a:p>
            <a:pPr eaLnBrk="1" hangingPunct="1"/>
            <a:r>
              <a:rPr lang="en-US" sz="3600" b="1" dirty="0"/>
              <a:t>Adjusting for Accrued Salaries –  Financial Statements</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800100" y="1946605"/>
            <a:ext cx="323850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SALARIES PAYABLE</a:t>
            </a:r>
          </a:p>
        </p:txBody>
      </p:sp>
      <p:sp>
        <p:nvSpPr>
          <p:cNvPr id="36870" name="Text Box 6"/>
          <p:cNvSpPr txBox="1">
            <a:spLocks noChangeArrowheads="1"/>
          </p:cNvSpPr>
          <p:nvPr/>
        </p:nvSpPr>
        <p:spPr bwMode="auto">
          <a:xfrm>
            <a:off x="1910253" y="2334845"/>
            <a:ext cx="1828800" cy="579438"/>
          </a:xfrm>
          <a:prstGeom prst="rect">
            <a:avLst/>
          </a:prstGeom>
          <a:noFill/>
          <a:ln w="9525">
            <a:noFill/>
            <a:miter lim="800000"/>
            <a:headEnd/>
            <a:tailEnd/>
          </a:ln>
        </p:spPr>
        <p:txBody>
          <a:bodyPr>
            <a:spAutoFit/>
          </a:bodyPr>
          <a:lstStyle/>
          <a:p>
            <a:pPr algn="ctr">
              <a:spcBef>
                <a:spcPct val="50000"/>
              </a:spcBef>
            </a:pPr>
            <a:r>
              <a:rPr lang="en-US" sz="3200" b="1" dirty="0">
                <a:solidFill>
                  <a:prstClr val="black"/>
                </a:solidFill>
                <a:latin typeface="Times New Roman" pitchFamily="-107" charset="0"/>
              </a:rPr>
              <a:t>$210</a:t>
            </a: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495800" y="1914525"/>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SALARIES EXPENSE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5830441" y="3287229"/>
            <a:ext cx="995511"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210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42308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3241968" y="3524299"/>
            <a:ext cx="1348589"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12/31 Bal.</a:t>
            </a:r>
          </a:p>
        </p:txBody>
      </p:sp>
      <p:sp>
        <p:nvSpPr>
          <p:cNvPr id="174094" name="Text Box 14"/>
          <p:cNvSpPr txBox="1">
            <a:spLocks noChangeArrowheads="1"/>
          </p:cNvSpPr>
          <p:nvPr/>
        </p:nvSpPr>
        <p:spPr bwMode="auto">
          <a:xfrm>
            <a:off x="2307128" y="3461986"/>
            <a:ext cx="1276352"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$210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304800" y="4715728"/>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Balance Sheet will show</a:t>
            </a:r>
          </a:p>
          <a:p>
            <a:pPr algn="ctr"/>
            <a:r>
              <a:rPr lang="en-US" sz="2400" dirty="0">
                <a:solidFill>
                  <a:prstClr val="black"/>
                </a:solidFill>
                <a:latin typeface="Arial Narrow" pitchFamily="34" charset="0"/>
              </a:rPr>
              <a:t>$210 of Salaries Payable owed.</a:t>
            </a:r>
          </a:p>
        </p:txBody>
      </p:sp>
      <p:sp>
        <p:nvSpPr>
          <p:cNvPr id="174096" name="Text Box 16"/>
          <p:cNvSpPr txBox="1">
            <a:spLocks noChangeArrowheads="1"/>
          </p:cNvSpPr>
          <p:nvPr/>
        </p:nvSpPr>
        <p:spPr bwMode="auto">
          <a:xfrm>
            <a:off x="1269029" y="1567384"/>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536229" y="1548054"/>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81600" y="4745890"/>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Arial Narrow" pitchFamily="34" charset="0"/>
              </a:rPr>
              <a:t>The Income Statement will </a:t>
            </a:r>
          </a:p>
          <a:p>
            <a:pPr algn="ctr"/>
            <a:r>
              <a:rPr lang="en-US" sz="2400" dirty="0">
                <a:solidFill>
                  <a:prstClr val="black"/>
                </a:solidFill>
                <a:latin typeface="Arial Narrow" pitchFamily="34" charset="0"/>
              </a:rPr>
              <a:t>show $1,610 total Salaries</a:t>
            </a:r>
            <a:br>
              <a:rPr lang="en-US" sz="2400" dirty="0">
                <a:solidFill>
                  <a:prstClr val="black"/>
                </a:solidFill>
                <a:latin typeface="Arial Narrow" pitchFamily="34" charset="0"/>
              </a:rPr>
            </a:br>
            <a:r>
              <a:rPr lang="en-US" sz="2400" dirty="0">
                <a:solidFill>
                  <a:prstClr val="black"/>
                </a:solidFill>
                <a:latin typeface="Arial Narrow" pitchFamily="34" charset="0"/>
              </a:rPr>
              <a:t>Expense.</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35</a:t>
            </a:fld>
            <a:endParaRPr lang="en-US" altLang="en-US" sz="1100" dirty="0">
              <a:solidFill>
                <a:srgbClr val="898989"/>
              </a:solidFill>
            </a:endParaRPr>
          </a:p>
        </p:txBody>
      </p:sp>
      <p:sp>
        <p:nvSpPr>
          <p:cNvPr id="24" name="Text Box 14"/>
          <p:cNvSpPr txBox="1">
            <a:spLocks noChangeArrowheads="1"/>
          </p:cNvSpPr>
          <p:nvPr/>
        </p:nvSpPr>
        <p:spPr bwMode="auto">
          <a:xfrm>
            <a:off x="5357777" y="3781669"/>
            <a:ext cx="1392848"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$1,610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4249045" y="3883431"/>
            <a:ext cx="1276348"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12/31 Bal.</a:t>
            </a:r>
          </a:p>
        </p:txBody>
      </p:sp>
      <p:sp>
        <p:nvSpPr>
          <p:cNvPr id="26" name="Text Box 6"/>
          <p:cNvSpPr txBox="1">
            <a:spLocks noChangeArrowheads="1"/>
          </p:cNvSpPr>
          <p:nvPr/>
        </p:nvSpPr>
        <p:spPr bwMode="auto">
          <a:xfrm>
            <a:off x="5301646" y="2370797"/>
            <a:ext cx="1640305" cy="107721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$700</a:t>
            </a:r>
            <a:br>
              <a:rPr lang="en-US" sz="3200" b="1" dirty="0">
                <a:solidFill>
                  <a:prstClr val="black"/>
                </a:solidFill>
                <a:latin typeface="Times New Roman" pitchFamily="-107" charset="0"/>
              </a:rPr>
            </a:br>
            <a:r>
              <a:rPr lang="en-US" sz="3200" b="1" dirty="0">
                <a:solidFill>
                  <a:prstClr val="black"/>
                </a:solidFill>
                <a:latin typeface="Times New Roman" pitchFamily="-107" charset="0"/>
              </a:rPr>
              <a:t>  700</a:t>
            </a:r>
          </a:p>
        </p:txBody>
      </p:sp>
      <p:sp>
        <p:nvSpPr>
          <p:cNvPr id="27" name="Line 12"/>
          <p:cNvSpPr>
            <a:spLocks noChangeShapeType="1"/>
          </p:cNvSpPr>
          <p:nvPr/>
        </p:nvSpPr>
        <p:spPr bwMode="auto">
          <a:xfrm>
            <a:off x="4769425" y="3885436"/>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8" name="Text Box 7"/>
          <p:cNvSpPr txBox="1">
            <a:spLocks noChangeArrowheads="1"/>
          </p:cNvSpPr>
          <p:nvPr/>
        </p:nvSpPr>
        <p:spPr bwMode="auto">
          <a:xfrm>
            <a:off x="4553966" y="3461986"/>
            <a:ext cx="1348589"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12/31 adj.</a:t>
            </a:r>
            <a:endParaRPr lang="en-US" sz="2000" b="1" dirty="0">
              <a:solidFill>
                <a:prstClr val="black"/>
              </a:solidFill>
              <a:latin typeface="Times New Roman" pitchFamily="-107" charset="0"/>
            </a:endParaRPr>
          </a:p>
        </p:txBody>
      </p:sp>
      <p:sp>
        <p:nvSpPr>
          <p:cNvPr id="30" name="Rectangle 2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
        <p:nvSpPr>
          <p:cNvPr id="31" name="Rounded Rectangle 8">
            <a:extLst>
              <a:ext uri="{FF2B5EF4-FFF2-40B4-BE49-F238E27FC236}">
                <a16:creationId xmlns:a16="http://schemas.microsoft.com/office/drawing/2014/main" xmlns=""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29" name="Text Box 7">
            <a:extLst>
              <a:ext uri="{FF2B5EF4-FFF2-40B4-BE49-F238E27FC236}">
                <a16:creationId xmlns:a16="http://schemas.microsoft.com/office/drawing/2014/main" xmlns="" id="{204002B8-30AF-41D7-8DDB-8668968A6FA5}"/>
              </a:ext>
            </a:extLst>
          </p:cNvPr>
          <p:cNvSpPr txBox="1">
            <a:spLocks noChangeArrowheads="1"/>
          </p:cNvSpPr>
          <p:nvPr/>
        </p:nvSpPr>
        <p:spPr bwMode="auto">
          <a:xfrm>
            <a:off x="3345826" y="2424509"/>
            <a:ext cx="1348589" cy="400110"/>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12/31 adj.</a:t>
            </a:r>
            <a:endParaRPr lang="en-US" sz="2000" b="1" dirty="0">
              <a:solidFill>
                <a:prstClr val="black"/>
              </a:solidFill>
              <a:latin typeface="Times New Roman" pitchFamily="-107" charset="0"/>
            </a:endParaRPr>
          </a:p>
        </p:txBody>
      </p:sp>
      <p:sp>
        <p:nvSpPr>
          <p:cNvPr id="32" name="Text Box 7">
            <a:extLst>
              <a:ext uri="{FF2B5EF4-FFF2-40B4-BE49-F238E27FC236}">
                <a16:creationId xmlns:a16="http://schemas.microsoft.com/office/drawing/2014/main" xmlns="" id="{072102F1-EC58-4A4A-B24B-716E70E335A1}"/>
              </a:ext>
            </a:extLst>
          </p:cNvPr>
          <p:cNvSpPr txBox="1">
            <a:spLocks noChangeArrowheads="1"/>
          </p:cNvSpPr>
          <p:nvPr/>
        </p:nvSpPr>
        <p:spPr bwMode="auto">
          <a:xfrm>
            <a:off x="4610681" y="2456893"/>
            <a:ext cx="1348589" cy="1169551"/>
          </a:xfrm>
          <a:prstGeom prst="rect">
            <a:avLst/>
          </a:prstGeom>
          <a:noFill/>
          <a:ln w="9525">
            <a:noFill/>
            <a:miter lim="800000"/>
            <a:headEnd/>
            <a:tailEnd/>
          </a:ln>
        </p:spPr>
        <p:txBody>
          <a:bodyPr wrap="square">
            <a:spAutoFit/>
          </a:bodyPr>
          <a:lstStyle/>
          <a:p>
            <a:pPr>
              <a:spcBef>
                <a:spcPct val="50000"/>
              </a:spcBef>
            </a:pPr>
            <a:r>
              <a:rPr lang="en-US" sz="2000" dirty="0">
                <a:solidFill>
                  <a:prstClr val="black"/>
                </a:solidFill>
                <a:latin typeface="Times New Roman" pitchFamily="-107" charset="0"/>
              </a:rPr>
              <a:t>12/12</a:t>
            </a:r>
          </a:p>
          <a:p>
            <a:pPr>
              <a:spcBef>
                <a:spcPct val="50000"/>
              </a:spcBef>
            </a:pPr>
            <a:r>
              <a:rPr lang="en-US" sz="2000" dirty="0">
                <a:solidFill>
                  <a:prstClr val="black"/>
                </a:solidFill>
                <a:latin typeface="Times New Roman" pitchFamily="-107" charset="0"/>
              </a:rPr>
              <a:t>12/26</a:t>
            </a:r>
            <a:br>
              <a:rPr lang="en-US" sz="2000" dirty="0">
                <a:solidFill>
                  <a:prstClr val="black"/>
                </a:solidFill>
                <a:latin typeface="Times New Roman" pitchFamily="-107" charset="0"/>
              </a:rPr>
            </a:br>
            <a:endParaRPr lang="en-US" sz="2000" b="1" dirty="0">
              <a:solidFill>
                <a:prstClr val="black"/>
              </a:solidFill>
              <a:latin typeface="Times New Roman" pitchFamily="-107" charset="0"/>
            </a:endParaRPr>
          </a:p>
        </p:txBody>
      </p:sp>
    </p:spTree>
    <p:extLst>
      <p:ext uri="{BB962C8B-B14F-4D97-AF65-F5344CB8AC3E}">
        <p14:creationId xmlns:p14="http://schemas.microsoft.com/office/powerpoint/2010/main" val="679346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97005" y="361950"/>
            <a:ext cx="8839200" cy="838200"/>
          </a:xfrm>
        </p:spPr>
        <p:txBody>
          <a:bodyPr/>
          <a:lstStyle/>
          <a:p>
            <a:pPr algn="ctr" eaLnBrk="1" hangingPunct="1"/>
            <a:r>
              <a:rPr lang="en-US" sz="3600" b="1" dirty="0"/>
              <a:t>Future Cash Payment of Accrued Expenses</a:t>
            </a:r>
          </a:p>
        </p:txBody>
      </p:sp>
      <p:graphicFrame>
        <p:nvGraphicFramePr>
          <p:cNvPr id="27652" name="Object 4"/>
          <p:cNvGraphicFramePr>
            <a:graphicFrameLocks noChangeAspect="1"/>
          </p:cNvGraphicFramePr>
          <p:nvPr/>
        </p:nvGraphicFramePr>
        <p:xfrm>
          <a:off x="800100" y="4495715"/>
          <a:ext cx="7467600" cy="1871521"/>
        </p:xfrm>
        <a:graphic>
          <a:graphicData uri="http://schemas.openxmlformats.org/presentationml/2006/ole">
            <mc:AlternateContent xmlns:mc="http://schemas.openxmlformats.org/markup-compatibility/2006">
              <mc:Choice xmlns:v="urn:schemas-microsoft-com:vml" Requires="v">
                <p:oleObj spid="_x0000_s7170" name="Worksheet" r:id="rId4" imgW="3114733" imgH="657237" progId="Excel.Sheet.8">
                  <p:embed/>
                </p:oleObj>
              </mc:Choice>
              <mc:Fallback>
                <p:oleObj name="Worksheet" r:id="rId4" imgW="3114733" imgH="657237" progId="Excel.Sheet.8">
                  <p:embed/>
                  <p:pic>
                    <p:nvPicPr>
                      <p:cNvPr id="0" name=""/>
                      <p:cNvPicPr>
                        <a:picLocks noChangeAspect="1" noChangeArrowheads="1"/>
                      </p:cNvPicPr>
                      <p:nvPr/>
                    </p:nvPicPr>
                    <p:blipFill>
                      <a:blip r:embed="rId5"/>
                      <a:srcRect/>
                      <a:stretch>
                        <a:fillRect/>
                      </a:stretch>
                    </p:blipFill>
                    <p:spPr bwMode="auto">
                      <a:xfrm>
                        <a:off x="800100" y="4495715"/>
                        <a:ext cx="7467600" cy="1871521"/>
                      </a:xfrm>
                      <a:prstGeom prst="rect">
                        <a:avLst/>
                      </a:prstGeom>
                      <a:noFill/>
                      <a:ln w="12700">
                        <a:solidFill>
                          <a:schemeClr val="tx1"/>
                        </a:solidFill>
                        <a:miter lim="800000"/>
                        <a:headEnd/>
                        <a:tailEnd/>
                      </a:ln>
                      <a:effectLst/>
                    </p:spPr>
                  </p:pic>
                </p:oleObj>
              </mc:Fallback>
            </mc:AlternateContent>
          </a:graphicData>
        </a:graphic>
      </p:graphicFrame>
      <p:sp>
        <p:nvSpPr>
          <p:cNvPr id="27661" name="Rectangle 13"/>
          <p:cNvSpPr>
            <a:spLocks noChangeArrowheads="1"/>
          </p:cNvSpPr>
          <p:nvPr/>
        </p:nvSpPr>
        <p:spPr bwMode="auto">
          <a:xfrm>
            <a:off x="380999" y="1162979"/>
            <a:ext cx="8305801" cy="3161061"/>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spcBef>
                <a:spcPct val="20000"/>
              </a:spcBef>
              <a:buClr>
                <a:srgbClr val="4F81BD"/>
              </a:buClr>
              <a:buSzPct val="70000"/>
              <a:buFont typeface="Wingdings" pitchFamily="2" charset="2"/>
              <a:buNone/>
              <a:defRPr/>
            </a:pPr>
            <a:r>
              <a:rPr lang="en-US" sz="2800" dirty="0">
                <a:solidFill>
                  <a:prstClr val="black"/>
                </a:solidFill>
                <a:latin typeface="+mn-lt"/>
              </a:rPr>
              <a:t>Accrued expenses at the end of one period result in a cash payment in a future period.</a:t>
            </a:r>
          </a:p>
          <a:p>
            <a:pPr marL="447675" indent="-447675">
              <a:spcBef>
                <a:spcPct val="20000"/>
              </a:spcBef>
              <a:buClr>
                <a:srgbClr val="4F81BD"/>
              </a:buClr>
              <a:buSzPct val="70000"/>
              <a:buFont typeface="Wingdings" pitchFamily="2" charset="2"/>
              <a:buNone/>
              <a:defRPr/>
            </a:pPr>
            <a:r>
              <a:rPr lang="en-US" sz="2800" dirty="0">
                <a:solidFill>
                  <a:prstClr val="black"/>
                </a:solidFill>
                <a:latin typeface="+mn-lt"/>
              </a:rPr>
              <a:t>On 12/31, FastForward recorded accrued salaries of $210.</a:t>
            </a:r>
          </a:p>
          <a:p>
            <a:pPr marL="447675" indent="-447675">
              <a:spcBef>
                <a:spcPct val="20000"/>
              </a:spcBef>
              <a:buClr>
                <a:srgbClr val="4F81BD"/>
              </a:buClr>
              <a:buSzPct val="70000"/>
              <a:buFont typeface="Wingdings" pitchFamily="2" charset="2"/>
              <a:buNone/>
              <a:defRPr/>
            </a:pPr>
            <a:r>
              <a:rPr lang="en-US" sz="2800" dirty="0">
                <a:solidFill>
                  <a:prstClr val="black"/>
                </a:solidFill>
                <a:latin typeface="+mn-lt"/>
              </a:rPr>
              <a:t>On 1/9 of the next year, the following entry will reduce the accrued liability, salaries payable, and record the expense for 7 days of work in January.</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36</a:t>
            </a:fld>
            <a:endParaRPr lang="en-US" altLang="en-US" sz="1100" dirty="0">
              <a:solidFill>
                <a:srgbClr val="898989"/>
              </a:solidFill>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 </a:t>
            </a:r>
          </a:p>
        </p:txBody>
      </p:sp>
      <p:sp>
        <p:nvSpPr>
          <p:cNvPr id="11" name="Rounded Rectangle 8">
            <a:extLst>
              <a:ext uri="{FF2B5EF4-FFF2-40B4-BE49-F238E27FC236}">
                <a16:creationId xmlns:a16="http://schemas.microsoft.com/office/drawing/2014/main" xmlns="" id="{7384B877-FBE6-4E0D-A4AC-D975CC1146AC}"/>
              </a:ext>
            </a:extLst>
          </p:cNvPr>
          <p:cNvSpPr/>
          <p:nvPr/>
        </p:nvSpPr>
        <p:spPr>
          <a:xfrm>
            <a:off x="76200" y="6538911"/>
            <a:ext cx="44958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expenses.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06285017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p:cNvSpPr>
            <a:spLocks noGrp="1"/>
          </p:cNvSpPr>
          <p:nvPr>
            <p:ph type="ctrTitle"/>
          </p:nvPr>
        </p:nvSpPr>
        <p:spPr>
          <a:xfrm>
            <a:off x="914400" y="1828800"/>
            <a:ext cx="7391400" cy="3124200"/>
          </a:xfrm>
        </p:spPr>
        <p:txBody>
          <a:bodyPr/>
          <a:lstStyle/>
          <a:p>
            <a:r>
              <a:rPr lang="en-US" altLang="en-US" dirty="0"/>
              <a:t/>
            </a:r>
            <a:br>
              <a:rPr lang="en-US" altLang="en-US" dirty="0"/>
            </a:br>
            <a:r>
              <a:rPr lang="en-US" altLang="en-US" dirty="0"/>
              <a:t/>
            </a:r>
            <a:br>
              <a:rPr lang="en-US" altLang="en-US" dirty="0"/>
            </a:br>
            <a:r>
              <a:rPr lang="en-US" altLang="en-US" dirty="0"/>
              <a:t>Prepare adjusting entries for accrued revenues.</a:t>
            </a:r>
            <a:br>
              <a:rPr lang="en-US" altLang="en-US" dirty="0"/>
            </a:br>
            <a:r>
              <a:rPr lang="en-US" altLang="en-US" dirty="0"/>
              <a:t/>
            </a:r>
            <a:br>
              <a:rPr lang="en-US" altLang="en-US" dirty="0"/>
            </a:br>
            <a:endParaRPr lang="en-US" altLang="en-US" dirty="0"/>
          </a:p>
        </p:txBody>
      </p:sp>
      <p:sp>
        <p:nvSpPr>
          <p:cNvPr id="993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306C3256-9C88-487C-8151-3B4355C9E17E}" type="slidenum">
              <a:rPr lang="en-US" altLang="en-US" sz="1100" smtClean="0">
                <a:solidFill>
                  <a:srgbClr val="898989"/>
                </a:solidFill>
              </a:rPr>
              <a:pPr/>
              <a:t>37</a:t>
            </a:fld>
            <a:endParaRPr lang="en-US" altLang="en-US" sz="1100"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9333" name="Picture 2"/>
          <p:cNvPicPr>
            <a:picLocks noChangeAspect="1" noChangeArrowheads="1"/>
          </p:cNvPicPr>
          <p:nvPr/>
        </p:nvPicPr>
        <p:blipFill>
          <a:blip r:embed="rId3" cstate="print"/>
          <a:srcRect/>
          <a:stretch>
            <a:fillRect/>
          </a:stretch>
        </p:blipFill>
        <p:spPr bwMode="auto">
          <a:xfrm>
            <a:off x="914400" y="2255796"/>
            <a:ext cx="7315200" cy="87312"/>
          </a:xfrm>
          <a:prstGeom prst="rect">
            <a:avLst/>
          </a:prstGeom>
          <a:noFill/>
          <a:ln w="9525">
            <a:noFill/>
            <a:miter lim="800000"/>
            <a:headEnd/>
            <a:tailEnd/>
          </a:ln>
        </p:spPr>
      </p:pic>
      <p:pic>
        <p:nvPicPr>
          <p:cNvPr id="99334"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057400" y="1060070"/>
            <a:ext cx="5257800" cy="769441"/>
          </a:xfrm>
          <a:prstGeom prst="rect">
            <a:avLst/>
          </a:prstGeom>
          <a:noFill/>
        </p:spPr>
        <p:txBody>
          <a:bodyPr wrap="square" rtlCol="0">
            <a:spAutoFit/>
          </a:bodyPr>
          <a:lstStyle/>
          <a:p>
            <a:r>
              <a:rPr lang="en-US" altLang="en-US" sz="4400" b="1" dirty="0">
                <a:latin typeface="+mj-lt"/>
              </a:rPr>
              <a:t>Learning Objective P4</a:t>
            </a:r>
            <a:endParaRPr lang="en-US" sz="4400" dirty="0">
              <a:latin typeface="+mj-lt"/>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 </a:t>
            </a:r>
          </a:p>
        </p:txBody>
      </p:sp>
    </p:spTree>
    <p:extLst>
      <p:ext uri="{BB962C8B-B14F-4D97-AF65-F5344CB8AC3E}">
        <p14:creationId xmlns:p14="http://schemas.microsoft.com/office/powerpoint/2010/main" val="368902039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title"/>
          </p:nvPr>
        </p:nvSpPr>
        <p:spPr/>
        <p:txBody>
          <a:bodyPr/>
          <a:lstStyle/>
          <a:p>
            <a:pPr eaLnBrk="1" hangingPunct="1"/>
            <a:r>
              <a:rPr lang="en-US" altLang="en-US" b="1" dirty="0"/>
              <a:t>Accrued Revenue</a:t>
            </a:r>
          </a:p>
        </p:txBody>
      </p:sp>
      <p:sp>
        <p:nvSpPr>
          <p:cNvPr id="54276" name="Text Box 4"/>
          <p:cNvSpPr txBox="1">
            <a:spLocks noChangeArrowheads="1"/>
          </p:cNvSpPr>
          <p:nvPr/>
        </p:nvSpPr>
        <p:spPr bwMode="auto">
          <a:xfrm>
            <a:off x="609599" y="1451474"/>
            <a:ext cx="7924801" cy="1292662"/>
          </a:xfrm>
          <a:prstGeom prst="rect">
            <a:avLst/>
          </a:prstGeom>
          <a:solidFill>
            <a:schemeClr val="bg2">
              <a:lumMod val="90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600" b="1" dirty="0">
                <a:latin typeface="Calibri" pitchFamily="-107" charset="0"/>
                <a:ea typeface="ＭＳ Ｐゴシック" pitchFamily="-107" charset="-128"/>
              </a:rPr>
              <a:t>Accrued</a:t>
            </a:r>
            <a:r>
              <a:rPr lang="en-US" sz="2600" dirty="0">
                <a:latin typeface="Calibri" pitchFamily="-107" charset="0"/>
                <a:ea typeface="ＭＳ Ｐゴシック" pitchFamily="-107" charset="-128"/>
              </a:rPr>
              <a:t> </a:t>
            </a:r>
            <a:r>
              <a:rPr lang="en-US" sz="2600" b="1" dirty="0">
                <a:latin typeface="Calibri" pitchFamily="-107" charset="0"/>
                <a:ea typeface="ＭＳ Ｐゴシック" pitchFamily="-107" charset="-128"/>
              </a:rPr>
              <a:t>revenues</a:t>
            </a:r>
            <a:r>
              <a:rPr lang="en-US" sz="2600" dirty="0">
                <a:latin typeface="Calibri" pitchFamily="-107" charset="0"/>
                <a:ea typeface="ＭＳ Ｐゴシック" pitchFamily="-107" charset="-128"/>
              </a:rPr>
              <a:t> are revenues earned in a period that are both unrecorded and not yet received in cash or other assets.</a:t>
            </a:r>
          </a:p>
        </p:txBody>
      </p:sp>
      <p:pic>
        <p:nvPicPr>
          <p:cNvPr id="116742" name="Picture 8"/>
          <p:cNvPicPr>
            <a:picLocks noChangeAspect="1" noChangeArrowheads="1"/>
          </p:cNvPicPr>
          <p:nvPr/>
        </p:nvPicPr>
        <p:blipFill>
          <a:blip r:embed="rId3" cstate="print"/>
          <a:srcRect/>
          <a:stretch>
            <a:fillRect/>
          </a:stretch>
        </p:blipFill>
        <p:spPr bwMode="auto">
          <a:xfrm>
            <a:off x="0" y="4763"/>
            <a:ext cx="9169400" cy="560387"/>
          </a:xfrm>
          <a:prstGeom prst="rect">
            <a:avLst/>
          </a:prstGeom>
          <a:noFill/>
          <a:ln w="9525">
            <a:noFill/>
            <a:miter lim="800000"/>
            <a:headEnd/>
            <a:tailEnd/>
          </a:ln>
        </p:spPr>
      </p:pic>
      <p:sp>
        <p:nvSpPr>
          <p:cNvPr id="1167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953329D5-3539-4532-ACD0-537D40A13683}" type="slidenum">
              <a:rPr lang="en-US" altLang="en-US" sz="1100" smtClean="0">
                <a:solidFill>
                  <a:srgbClr val="898989"/>
                </a:solidFill>
              </a:rPr>
              <a:pPr/>
              <a:t>38</a:t>
            </a:fld>
            <a:endParaRPr lang="en-US" altLang="en-US" sz="1100" dirty="0">
              <a:solidFill>
                <a:srgbClr val="898989"/>
              </a:solidFill>
            </a:endParaRPr>
          </a:p>
        </p:txBody>
      </p:sp>
      <p:sp>
        <p:nvSpPr>
          <p:cNvPr id="9" name="TextBox 8"/>
          <p:cNvSpPr txBox="1"/>
          <p:nvPr/>
        </p:nvSpPr>
        <p:spPr>
          <a:xfrm>
            <a:off x="7620000" y="340580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3.11</a:t>
            </a:r>
          </a:p>
        </p:txBody>
      </p:sp>
      <p:sp>
        <p:nvSpPr>
          <p:cNvPr id="12" name="Rectangle 11"/>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1" name="Rounded Rectangle 8">
            <a:extLst>
              <a:ext uri="{FF2B5EF4-FFF2-40B4-BE49-F238E27FC236}">
                <a16:creationId xmlns:a16="http://schemas.microsoft.com/office/drawing/2014/main" xmlns=""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pic>
        <p:nvPicPr>
          <p:cNvPr id="3" name="Picture 2">
            <a:extLst>
              <a:ext uri="{FF2B5EF4-FFF2-40B4-BE49-F238E27FC236}">
                <a16:creationId xmlns:a16="http://schemas.microsoft.com/office/drawing/2014/main" xmlns="" id="{520AE70F-381E-456F-A44D-80D85C419F63}"/>
              </a:ext>
            </a:extLst>
          </p:cNvPr>
          <p:cNvPicPr>
            <a:picLocks noChangeAspect="1"/>
          </p:cNvPicPr>
          <p:nvPr/>
        </p:nvPicPr>
        <p:blipFill>
          <a:blip r:embed="rId4"/>
          <a:stretch>
            <a:fillRect/>
          </a:stretch>
        </p:blipFill>
        <p:spPr>
          <a:xfrm>
            <a:off x="741349" y="3239903"/>
            <a:ext cx="6726251" cy="2582011"/>
          </a:xfrm>
          <a:prstGeom prst="rect">
            <a:avLst/>
          </a:prstGeom>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838200" y="583925"/>
            <a:ext cx="7158038" cy="879475"/>
          </a:xfrm>
        </p:spPr>
        <p:txBody>
          <a:bodyPr/>
          <a:lstStyle/>
          <a:p>
            <a:pPr algn="ctr" eaLnBrk="1" hangingPunct="1"/>
            <a:r>
              <a:rPr lang="en-US" sz="3200" b="1" dirty="0"/>
              <a:t>Adjusting for Accrued Services Revenue  </a:t>
            </a:r>
            <a:br>
              <a:rPr lang="en-US" sz="3200" b="1" dirty="0"/>
            </a:br>
            <a:r>
              <a:rPr lang="en-US" sz="3200" b="1" dirty="0"/>
              <a:t>Steps 1, 2, and 3</a:t>
            </a:r>
          </a:p>
        </p:txBody>
      </p:sp>
      <p:sp>
        <p:nvSpPr>
          <p:cNvPr id="168970" name="Rectangle 10"/>
          <p:cNvSpPr>
            <a:spLocks noChangeArrowheads="1"/>
          </p:cNvSpPr>
          <p:nvPr/>
        </p:nvSpPr>
        <p:spPr bwMode="auto">
          <a:xfrm>
            <a:off x="457200" y="1600200"/>
            <a:ext cx="8382000" cy="3364950"/>
          </a:xfrm>
          <a:prstGeom prst="rect">
            <a:avLst/>
          </a:prstGeom>
          <a:solidFill>
            <a:schemeClr val="bg2"/>
          </a:solidFill>
          <a:ln w="9525">
            <a:solidFill>
              <a:schemeClr val="tx1"/>
            </a:solidFill>
            <a:miter lim="800000"/>
            <a:headEnd/>
            <a:tailEnd/>
          </a:ln>
          <a:effectLst>
            <a:outerShdw dist="35921" dir="2700000" algn="ctr" rotWithShape="0">
              <a:schemeClr val="bg2"/>
            </a:outerShdw>
          </a:effectLst>
        </p:spPr>
        <p:txBody>
          <a:bodyPr/>
          <a:lstStyle/>
          <a:p>
            <a:pPr marL="447675" indent="-447675">
              <a:lnSpc>
                <a:spcPct val="90000"/>
              </a:lnSpc>
              <a:spcBef>
                <a:spcPct val="20000"/>
              </a:spcBef>
              <a:buClr>
                <a:srgbClr val="4F81BD"/>
              </a:buClr>
              <a:buSzPct val="70000"/>
              <a:buFont typeface="Wingdings" pitchFamily="2" charset="2"/>
              <a:buNone/>
              <a:defRPr/>
            </a:pPr>
            <a:r>
              <a:rPr lang="en-US" sz="2600" dirty="0">
                <a:solidFill>
                  <a:prstClr val="black"/>
                </a:solidFill>
                <a:latin typeface="+mn-lt"/>
              </a:rPr>
              <a:t>Step 1: On 12/12, FastForward’s customer agreed to pay $2,700 on 1/10 of the next year for future services over the next 30 days.</a:t>
            </a:r>
          </a:p>
          <a:p>
            <a:pPr marL="447675" indent="-447675">
              <a:lnSpc>
                <a:spcPct val="90000"/>
              </a:lnSpc>
              <a:spcBef>
                <a:spcPct val="20000"/>
              </a:spcBef>
              <a:buClr>
                <a:srgbClr val="4F81BD"/>
              </a:buClr>
              <a:buSzPct val="70000"/>
              <a:buFont typeface="Wingdings" pitchFamily="2" charset="2"/>
              <a:buNone/>
              <a:defRPr/>
            </a:pPr>
            <a:r>
              <a:rPr lang="en-US" sz="2600" dirty="0">
                <a:solidFill>
                  <a:prstClr val="black"/>
                </a:solidFill>
                <a:latin typeface="+mn-lt"/>
              </a:rPr>
              <a:t>Step 2: On 12/31, 20 days worth of services have been provided and earned which totals $1,800 ($2,700 </a:t>
            </a:r>
            <a:r>
              <a:rPr lang="en-US" sz="2400" dirty="0">
                <a:latin typeface="Calibri"/>
                <a:ea typeface="ＭＳ ゴシック"/>
                <a:cs typeface="Calibri"/>
              </a:rPr>
              <a:t>×</a:t>
            </a:r>
            <a:r>
              <a:rPr lang="en-US" sz="2600" dirty="0">
                <a:solidFill>
                  <a:prstClr val="black"/>
                </a:solidFill>
                <a:latin typeface="+mn-lt"/>
              </a:rPr>
              <a:t> 20/30 days).</a:t>
            </a:r>
          </a:p>
          <a:p>
            <a:pPr marL="447675" indent="-447675">
              <a:lnSpc>
                <a:spcPct val="90000"/>
              </a:lnSpc>
              <a:spcBef>
                <a:spcPct val="20000"/>
              </a:spcBef>
              <a:buClr>
                <a:srgbClr val="4F81BD"/>
              </a:buClr>
              <a:buSzPct val="70000"/>
              <a:buFont typeface="Wingdings" pitchFamily="2" charset="2"/>
              <a:buNone/>
              <a:defRPr/>
            </a:pPr>
            <a:r>
              <a:rPr lang="en-US" sz="2600" dirty="0">
                <a:solidFill>
                  <a:prstClr val="black"/>
                </a:solidFill>
                <a:latin typeface="+mn-lt"/>
              </a:rPr>
              <a:t>Step 3: Adjusting entry increases an asset, Accounts Receivable, and increases the Consulting Revenue account for $1,800 with the following journal entry:</a:t>
            </a: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a:p>
            <a:pPr marL="447675" indent="-447675">
              <a:lnSpc>
                <a:spcPct val="90000"/>
              </a:lnSpc>
              <a:spcBef>
                <a:spcPct val="20000"/>
              </a:spcBef>
              <a:buClr>
                <a:srgbClr val="4F81BD"/>
              </a:buClr>
              <a:buSzPct val="70000"/>
              <a:buFont typeface="Wingdings" pitchFamily="2" charset="2"/>
              <a:buNone/>
              <a:defRPr/>
            </a:pPr>
            <a:endParaRPr lang="en-US" sz="2800" dirty="0">
              <a:solidFill>
                <a:prstClr val="black"/>
              </a:solidFill>
              <a:latin typeface="Arial Narrow" pitchFamily="34" charset="0"/>
            </a:endParaRP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39</a:t>
            </a:fld>
            <a:endParaRPr lang="en-US" altLang="en-US" sz="1100" dirty="0">
              <a:solidFill>
                <a:srgbClr val="898989"/>
              </a:solidFill>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2873875581"/>
              </p:ext>
            </p:extLst>
          </p:nvPr>
        </p:nvGraphicFramePr>
        <p:xfrm>
          <a:off x="1049337" y="5063664"/>
          <a:ext cx="7197725" cy="1339850"/>
        </p:xfrm>
        <a:graphic>
          <a:graphicData uri="http://schemas.openxmlformats.org/presentationml/2006/ole">
            <mc:AlternateContent xmlns:mc="http://schemas.openxmlformats.org/markup-compatibility/2006">
              <mc:Choice xmlns:v="urn:schemas-microsoft-com:vml" Requires="v">
                <p:oleObj spid="_x0000_s8194" name="Worksheet" r:id="rId4" imgW="3162390" imgH="495473" progId="Excel.Sheet.8">
                  <p:embed/>
                </p:oleObj>
              </mc:Choice>
              <mc:Fallback>
                <p:oleObj name="Worksheet" r:id="rId4" imgW="3162390" imgH="495473" progId="Excel.Sheet.8">
                  <p:embed/>
                  <p:pic>
                    <p:nvPicPr>
                      <p:cNvPr id="0" name=""/>
                      <p:cNvPicPr>
                        <a:picLocks noChangeAspect="1" noChangeArrowheads="1"/>
                      </p:cNvPicPr>
                      <p:nvPr/>
                    </p:nvPicPr>
                    <p:blipFill>
                      <a:blip r:embed="rId5"/>
                      <a:srcRect/>
                      <a:stretch>
                        <a:fillRect/>
                      </a:stretch>
                    </p:blipFill>
                    <p:spPr bwMode="auto">
                      <a:xfrm>
                        <a:off x="1049337" y="5063664"/>
                        <a:ext cx="7197725" cy="1339850"/>
                      </a:xfrm>
                      <a:prstGeom prst="rect">
                        <a:avLst/>
                      </a:prstGeom>
                      <a:noFill/>
                      <a:ln w="12700">
                        <a:solidFill>
                          <a:schemeClr val="tx1"/>
                        </a:solidFill>
                        <a:miter lim="800000"/>
                        <a:headEnd/>
                        <a:tailEnd/>
                      </a:ln>
                      <a:effectLst/>
                    </p:spPr>
                  </p:pic>
                </p:oleObj>
              </mc:Fallback>
            </mc:AlternateContent>
          </a:graphicData>
        </a:graphic>
      </p:graphicFrame>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
        <p:nvSpPr>
          <p:cNvPr id="13" name="Rounded Rectangle 8">
            <a:extLst>
              <a:ext uri="{FF2B5EF4-FFF2-40B4-BE49-F238E27FC236}">
                <a16:creationId xmlns:a16="http://schemas.microsoft.com/office/drawing/2014/main" xmlns=""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64951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Right)">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6"/>
          <p:cNvSpPr>
            <a:spLocks noGrp="1" noChangeArrowheads="1"/>
          </p:cNvSpPr>
          <p:nvPr>
            <p:ph type="title"/>
          </p:nvPr>
        </p:nvSpPr>
        <p:spPr>
          <a:xfrm>
            <a:off x="762000" y="381000"/>
            <a:ext cx="8229600" cy="1143000"/>
          </a:xfrm>
        </p:spPr>
        <p:txBody>
          <a:bodyPr/>
          <a:lstStyle/>
          <a:p>
            <a:pPr eaLnBrk="1" hangingPunct="1"/>
            <a:r>
              <a:rPr lang="en-US" altLang="en-US" b="1" dirty="0"/>
              <a:t>The Accounting Period</a:t>
            </a:r>
          </a:p>
        </p:txBody>
      </p:sp>
      <p:pic>
        <p:nvPicPr>
          <p:cNvPr id="91139" name="Picture 59" descr="Chapter 3 Time Frame Graphic.png"/>
          <p:cNvPicPr>
            <a:picLocks noChangeAspect="1"/>
          </p:cNvPicPr>
          <p:nvPr/>
        </p:nvPicPr>
        <p:blipFill>
          <a:blip r:embed="rId3" cstate="print"/>
          <a:srcRect/>
          <a:stretch>
            <a:fillRect/>
          </a:stretch>
        </p:blipFill>
        <p:spPr bwMode="auto">
          <a:xfrm>
            <a:off x="152400" y="2014113"/>
            <a:ext cx="8839200" cy="2878561"/>
          </a:xfrm>
          <a:prstGeom prst="rect">
            <a:avLst/>
          </a:prstGeom>
          <a:noFill/>
          <a:ln w="9525">
            <a:noFill/>
            <a:miter lim="800000"/>
            <a:headEnd/>
            <a:tailEnd/>
          </a:ln>
        </p:spPr>
      </p:pic>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114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E45CED3-7123-41A8-BC76-D9ED176B9FC7}" type="slidenum">
              <a:rPr lang="en-US" altLang="en-US" sz="1100" smtClean="0">
                <a:solidFill>
                  <a:srgbClr val="898989"/>
                </a:solidFill>
              </a:rPr>
              <a:pPr/>
              <a:t>4</a:t>
            </a:fld>
            <a:endParaRPr lang="en-US" altLang="en-US" sz="1100" dirty="0">
              <a:solidFill>
                <a:srgbClr val="898989"/>
              </a:solidFill>
            </a:endParaRPr>
          </a:p>
        </p:txBody>
      </p:sp>
      <p:sp>
        <p:nvSpPr>
          <p:cNvPr id="7" name="Rounded Rectangle 6"/>
          <p:cNvSpPr/>
          <p:nvPr/>
        </p:nvSpPr>
        <p:spPr>
          <a:xfrm>
            <a:off x="18288" y="6556755"/>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620000" y="120083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a:t>
            </a: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62000" y="678303"/>
            <a:ext cx="7772400" cy="685800"/>
          </a:xfrm>
        </p:spPr>
        <p:txBody>
          <a:bodyPr/>
          <a:lstStyle/>
          <a:p>
            <a:pPr eaLnBrk="1" hangingPunct="1"/>
            <a:r>
              <a:rPr lang="en-US" sz="3600" b="1" dirty="0"/>
              <a:t>Adjusting for Accrued Services Revenue – Financial Statements</a:t>
            </a:r>
          </a:p>
        </p:txBody>
      </p:sp>
      <p:sp>
        <p:nvSpPr>
          <p:cNvPr id="36867" name="Line 3"/>
          <p:cNvSpPr>
            <a:spLocks noChangeShapeType="1"/>
          </p:cNvSpPr>
          <p:nvPr/>
        </p:nvSpPr>
        <p:spPr bwMode="auto">
          <a:xfrm>
            <a:off x="3810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8" name="Line 4"/>
          <p:cNvSpPr>
            <a:spLocks noChangeShapeType="1"/>
          </p:cNvSpPr>
          <p:nvPr/>
        </p:nvSpPr>
        <p:spPr bwMode="auto">
          <a:xfrm>
            <a:off x="2209800" y="2362200"/>
            <a:ext cx="0" cy="26670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69" name="Text Box 5"/>
          <p:cNvSpPr txBox="1">
            <a:spLocks noChangeArrowheads="1"/>
          </p:cNvSpPr>
          <p:nvPr/>
        </p:nvSpPr>
        <p:spPr bwMode="auto">
          <a:xfrm>
            <a:off x="800100" y="1946605"/>
            <a:ext cx="3375590" cy="400110"/>
          </a:xfrm>
          <a:prstGeom prst="rect">
            <a:avLst/>
          </a:prstGeom>
          <a:noFill/>
          <a:ln w="9525">
            <a:noFill/>
            <a:miter lim="800000"/>
            <a:headEnd/>
            <a:tailEnd/>
          </a:ln>
        </p:spPr>
        <p:txBody>
          <a:bodyPr wrap="square">
            <a:spAutoFit/>
          </a:bodyPr>
          <a:lstStyle/>
          <a:p>
            <a:pPr algn="ctr">
              <a:spcBef>
                <a:spcPct val="50000"/>
              </a:spcBef>
            </a:pPr>
            <a:r>
              <a:rPr lang="en-US" sz="2000" b="1" dirty="0">
                <a:solidFill>
                  <a:prstClr val="black"/>
                </a:solidFill>
                <a:latin typeface="Times New Roman" pitchFamily="-107" charset="0"/>
              </a:rPr>
              <a:t>ACCOUNTS RECEIVABLE</a:t>
            </a:r>
          </a:p>
        </p:txBody>
      </p:sp>
      <p:sp>
        <p:nvSpPr>
          <p:cNvPr id="36870" name="Text Box 6"/>
          <p:cNvSpPr txBox="1">
            <a:spLocks noChangeArrowheads="1"/>
          </p:cNvSpPr>
          <p:nvPr/>
        </p:nvSpPr>
        <p:spPr bwMode="auto">
          <a:xfrm>
            <a:off x="785723" y="2370240"/>
            <a:ext cx="1447800"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$1,800</a:t>
            </a:r>
          </a:p>
        </p:txBody>
      </p:sp>
      <p:sp>
        <p:nvSpPr>
          <p:cNvPr id="36871" name="Text Box 7"/>
          <p:cNvSpPr txBox="1">
            <a:spLocks noChangeArrowheads="1"/>
          </p:cNvSpPr>
          <p:nvPr/>
        </p:nvSpPr>
        <p:spPr bwMode="auto">
          <a:xfrm>
            <a:off x="192956" y="2297124"/>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6872" name="Line 8"/>
          <p:cNvSpPr>
            <a:spLocks noChangeShapeType="1"/>
          </p:cNvSpPr>
          <p:nvPr/>
        </p:nvSpPr>
        <p:spPr bwMode="auto">
          <a:xfrm>
            <a:off x="6705600" y="2371725"/>
            <a:ext cx="0" cy="274320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3" name="Line 9"/>
          <p:cNvSpPr>
            <a:spLocks noChangeShapeType="1"/>
          </p:cNvSpPr>
          <p:nvPr/>
        </p:nvSpPr>
        <p:spPr bwMode="auto">
          <a:xfrm>
            <a:off x="4648200" y="2362200"/>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36874" name="Text Box 10"/>
          <p:cNvSpPr txBox="1">
            <a:spLocks noChangeArrowheads="1"/>
          </p:cNvSpPr>
          <p:nvPr/>
        </p:nvSpPr>
        <p:spPr bwMode="auto">
          <a:xfrm>
            <a:off x="4495800" y="1914525"/>
            <a:ext cx="4267200" cy="400110"/>
          </a:xfrm>
          <a:prstGeom prst="rect">
            <a:avLst/>
          </a:prstGeom>
          <a:noFill/>
          <a:ln w="9525">
            <a:noFill/>
            <a:miter lim="800000"/>
            <a:headEnd/>
            <a:tailEnd/>
          </a:ln>
        </p:spPr>
        <p:txBody>
          <a:bodyPr>
            <a:spAutoFit/>
          </a:bodyPr>
          <a:lstStyle/>
          <a:p>
            <a:pPr algn="ctr">
              <a:spcBef>
                <a:spcPct val="50000"/>
              </a:spcBef>
            </a:pPr>
            <a:r>
              <a:rPr lang="en-US" sz="2000" b="1" dirty="0">
                <a:solidFill>
                  <a:prstClr val="black"/>
                </a:solidFill>
                <a:latin typeface="Times New Roman" pitchFamily="-107" charset="0"/>
              </a:rPr>
              <a:t>CONSULTING REVENUE</a:t>
            </a:r>
            <a:endParaRPr lang="en-US" sz="2000" dirty="0">
              <a:solidFill>
                <a:prstClr val="black"/>
              </a:solidFill>
              <a:latin typeface="Times New Roman" pitchFamily="-107" charset="0"/>
            </a:endParaRPr>
          </a:p>
        </p:txBody>
      </p:sp>
      <p:sp>
        <p:nvSpPr>
          <p:cNvPr id="36875" name="Text Box 11"/>
          <p:cNvSpPr txBox="1">
            <a:spLocks noChangeArrowheads="1"/>
          </p:cNvSpPr>
          <p:nvPr/>
        </p:nvSpPr>
        <p:spPr bwMode="auto">
          <a:xfrm>
            <a:off x="7035085" y="2889138"/>
            <a:ext cx="1145455"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1,800</a:t>
            </a:r>
            <a:endParaRPr lang="en-US" sz="3200" b="1" dirty="0">
              <a:solidFill>
                <a:srgbClr val="C0504D"/>
              </a:solidFill>
              <a:latin typeface="Times New Roman" pitchFamily="-107" charset="0"/>
            </a:endParaRPr>
          </a:p>
        </p:txBody>
      </p:sp>
      <p:sp>
        <p:nvSpPr>
          <p:cNvPr id="174092" name="Line 12"/>
          <p:cNvSpPr>
            <a:spLocks noChangeShapeType="1"/>
          </p:cNvSpPr>
          <p:nvPr/>
        </p:nvSpPr>
        <p:spPr bwMode="auto">
          <a:xfrm>
            <a:off x="381000" y="3423087"/>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174093" name="Text Box 13"/>
          <p:cNvSpPr txBox="1">
            <a:spLocks noChangeArrowheads="1"/>
          </p:cNvSpPr>
          <p:nvPr/>
        </p:nvSpPr>
        <p:spPr bwMode="auto">
          <a:xfrm>
            <a:off x="229576" y="3508496"/>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174094" name="Text Box 14"/>
          <p:cNvSpPr txBox="1">
            <a:spLocks noChangeArrowheads="1"/>
          </p:cNvSpPr>
          <p:nvPr/>
        </p:nvSpPr>
        <p:spPr bwMode="auto">
          <a:xfrm>
            <a:off x="882924" y="3463550"/>
            <a:ext cx="1425617"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$1,800</a:t>
            </a:r>
            <a:endParaRPr lang="en-US" sz="2400" dirty="0">
              <a:solidFill>
                <a:srgbClr val="1F497D"/>
              </a:solidFill>
              <a:latin typeface="Times New Roman" pitchFamily="-107" charset="0"/>
            </a:endParaRPr>
          </a:p>
        </p:txBody>
      </p:sp>
      <p:sp>
        <p:nvSpPr>
          <p:cNvPr id="174095" name="AutoShape 15"/>
          <p:cNvSpPr>
            <a:spLocks noChangeArrowheads="1"/>
          </p:cNvSpPr>
          <p:nvPr/>
        </p:nvSpPr>
        <p:spPr bwMode="auto">
          <a:xfrm>
            <a:off x="304800" y="4715728"/>
            <a:ext cx="4191000" cy="1371600"/>
          </a:xfrm>
          <a:prstGeom prst="wedgeRoundRectCallout">
            <a:avLst>
              <a:gd name="adj1" fmla="val -25466"/>
              <a:gd name="adj2" fmla="val -47513"/>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Balance Sheet will show</a:t>
            </a:r>
          </a:p>
          <a:p>
            <a:pPr algn="ctr"/>
            <a:r>
              <a:rPr lang="en-US" sz="2400" dirty="0">
                <a:solidFill>
                  <a:prstClr val="black"/>
                </a:solidFill>
                <a:latin typeface="+mn-lt"/>
              </a:rPr>
              <a:t>$1,800 of Accounts Receivable.</a:t>
            </a:r>
          </a:p>
        </p:txBody>
      </p:sp>
      <p:sp>
        <p:nvSpPr>
          <p:cNvPr id="174096" name="Text Box 16"/>
          <p:cNvSpPr txBox="1">
            <a:spLocks noChangeArrowheads="1"/>
          </p:cNvSpPr>
          <p:nvPr/>
        </p:nvSpPr>
        <p:spPr bwMode="auto">
          <a:xfrm>
            <a:off x="1203641" y="1544512"/>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(Balance Sheet)</a:t>
            </a:r>
          </a:p>
        </p:txBody>
      </p:sp>
      <p:sp>
        <p:nvSpPr>
          <p:cNvPr id="174097" name="Text Box 17"/>
          <p:cNvSpPr txBox="1">
            <a:spLocks noChangeArrowheads="1"/>
          </p:cNvSpPr>
          <p:nvPr/>
        </p:nvSpPr>
        <p:spPr bwMode="auto">
          <a:xfrm>
            <a:off x="5482570" y="1516203"/>
            <a:ext cx="2209800" cy="396875"/>
          </a:xfrm>
          <a:prstGeom prst="rect">
            <a:avLst/>
          </a:prstGeom>
          <a:solidFill>
            <a:schemeClr val="bg2">
              <a:lumMod val="75000"/>
            </a:schemeClr>
          </a:solidFill>
          <a:ln w="9525" algn="ctr">
            <a:solidFill>
              <a:schemeClr val="accent1"/>
            </a:solidFill>
            <a:prstDash val="sysDot"/>
            <a:miter lim="800000"/>
            <a:headEnd/>
            <a:tailEnd/>
          </a:ln>
        </p:spPr>
        <p:txBody>
          <a:bodyPr>
            <a:spAutoFit/>
          </a:bodyPr>
          <a:lstStyle/>
          <a:p>
            <a:pPr algn="ctr">
              <a:spcBef>
                <a:spcPct val="50000"/>
              </a:spcBef>
            </a:pPr>
            <a:r>
              <a:rPr lang="en-US" sz="2000" b="1" dirty="0">
                <a:solidFill>
                  <a:prstClr val="black"/>
                </a:solidFill>
                <a:latin typeface="Arial Narrow" pitchFamily="34" charset="0"/>
              </a:rPr>
              <a:t>(Income Statement)</a:t>
            </a:r>
          </a:p>
        </p:txBody>
      </p:sp>
      <p:sp>
        <p:nvSpPr>
          <p:cNvPr id="174098" name="AutoShape 18"/>
          <p:cNvSpPr>
            <a:spLocks noChangeArrowheads="1"/>
          </p:cNvSpPr>
          <p:nvPr/>
        </p:nvSpPr>
        <p:spPr bwMode="auto">
          <a:xfrm>
            <a:off x="5181600" y="4745890"/>
            <a:ext cx="3733800" cy="1341437"/>
          </a:xfrm>
          <a:prstGeom prst="wedgeRoundRectCallout">
            <a:avLst>
              <a:gd name="adj1" fmla="val -7328"/>
              <a:gd name="adj2" fmla="val -34946"/>
              <a:gd name="adj3" fmla="val 16667"/>
            </a:avLst>
          </a:prstGeom>
          <a:solidFill>
            <a:schemeClr val="bg2">
              <a:lumMod val="90000"/>
            </a:schemeClr>
          </a:solidFill>
          <a:ln w="9525">
            <a:solidFill>
              <a:schemeClr val="tx1"/>
            </a:solidFill>
            <a:miter lim="800000"/>
            <a:headEnd/>
            <a:tailEnd/>
          </a:ln>
        </p:spPr>
        <p:txBody>
          <a:bodyPr wrap="none" anchor="ctr"/>
          <a:lstStyle/>
          <a:p>
            <a:pPr algn="ctr"/>
            <a:r>
              <a:rPr lang="en-US" sz="2400" dirty="0">
                <a:solidFill>
                  <a:prstClr val="black"/>
                </a:solidFill>
                <a:latin typeface="+mn-lt"/>
              </a:rPr>
              <a:t>The Income Statement will </a:t>
            </a:r>
          </a:p>
          <a:p>
            <a:pPr algn="ctr"/>
            <a:r>
              <a:rPr lang="en-US" sz="2400" dirty="0">
                <a:solidFill>
                  <a:prstClr val="black"/>
                </a:solidFill>
                <a:latin typeface="+mn-lt"/>
              </a:rPr>
              <a:t>show $7,850 total </a:t>
            </a:r>
            <a:br>
              <a:rPr lang="en-US" sz="2400" dirty="0">
                <a:solidFill>
                  <a:prstClr val="black"/>
                </a:solidFill>
                <a:latin typeface="+mn-lt"/>
              </a:rPr>
            </a:br>
            <a:r>
              <a:rPr lang="en-US" sz="2400" dirty="0">
                <a:solidFill>
                  <a:prstClr val="black"/>
                </a:solidFill>
                <a:latin typeface="+mn-lt"/>
              </a:rPr>
              <a:t>Consulting Revenue</a:t>
            </a:r>
          </a:p>
        </p:txBody>
      </p:sp>
      <p:sp>
        <p:nvSpPr>
          <p:cNvPr id="19" name="Rectangle 1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2"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40</a:t>
            </a:fld>
            <a:endParaRPr lang="en-US" altLang="en-US" sz="1100" dirty="0">
              <a:solidFill>
                <a:srgbClr val="898989"/>
              </a:solidFill>
            </a:endParaRPr>
          </a:p>
        </p:txBody>
      </p:sp>
      <p:sp>
        <p:nvSpPr>
          <p:cNvPr id="24" name="Text Box 14"/>
          <p:cNvSpPr txBox="1">
            <a:spLocks noChangeArrowheads="1"/>
          </p:cNvSpPr>
          <p:nvPr/>
        </p:nvSpPr>
        <p:spPr bwMode="auto">
          <a:xfrm>
            <a:off x="6845562" y="3405981"/>
            <a:ext cx="1524499" cy="579438"/>
          </a:xfrm>
          <a:prstGeom prst="rect">
            <a:avLst/>
          </a:prstGeom>
          <a:noFill/>
          <a:ln w="9525">
            <a:noFill/>
            <a:miter lim="800000"/>
            <a:headEnd/>
            <a:tailEnd/>
          </a:ln>
        </p:spPr>
        <p:txBody>
          <a:bodyPr wrap="square">
            <a:spAutoFit/>
          </a:bodyPr>
          <a:lstStyle/>
          <a:p>
            <a:pPr>
              <a:spcBef>
                <a:spcPct val="50000"/>
              </a:spcBef>
            </a:pPr>
            <a:r>
              <a:rPr lang="en-US" sz="3200" b="1" dirty="0">
                <a:solidFill>
                  <a:srgbClr val="1F497D"/>
                </a:solidFill>
                <a:latin typeface="Times New Roman" pitchFamily="-107" charset="0"/>
              </a:rPr>
              <a:t>$7,850</a:t>
            </a:r>
            <a:endParaRPr lang="en-US" sz="2400" dirty="0">
              <a:solidFill>
                <a:srgbClr val="1F497D"/>
              </a:solidFill>
              <a:latin typeface="Times New Roman" pitchFamily="-107" charset="0"/>
            </a:endParaRPr>
          </a:p>
        </p:txBody>
      </p:sp>
      <p:sp>
        <p:nvSpPr>
          <p:cNvPr id="25" name="Text Box 13"/>
          <p:cNvSpPr txBox="1">
            <a:spLocks noChangeArrowheads="1"/>
          </p:cNvSpPr>
          <p:nvPr/>
        </p:nvSpPr>
        <p:spPr bwMode="auto">
          <a:xfrm>
            <a:off x="8029573" y="3467894"/>
            <a:ext cx="742949" cy="457200"/>
          </a:xfrm>
          <a:prstGeom prst="rect">
            <a:avLst/>
          </a:prstGeom>
          <a:noFill/>
          <a:ln w="9525">
            <a:noFill/>
            <a:miter lim="800000"/>
            <a:headEnd/>
            <a:tailEnd/>
          </a:ln>
        </p:spPr>
        <p:txBody>
          <a:bodyPr wrap="square">
            <a:spAutoFit/>
          </a:bodyPr>
          <a:lstStyle/>
          <a:p>
            <a:pPr>
              <a:spcBef>
                <a:spcPct val="50000"/>
              </a:spcBef>
            </a:pPr>
            <a:r>
              <a:rPr lang="en-US" sz="2400" dirty="0">
                <a:solidFill>
                  <a:prstClr val="black"/>
                </a:solidFill>
                <a:latin typeface="Times New Roman" pitchFamily="-107" charset="0"/>
              </a:rPr>
              <a:t>Bal.</a:t>
            </a:r>
          </a:p>
        </p:txBody>
      </p:sp>
      <p:sp>
        <p:nvSpPr>
          <p:cNvPr id="26" name="Text Box 6"/>
          <p:cNvSpPr txBox="1">
            <a:spLocks noChangeArrowheads="1"/>
          </p:cNvSpPr>
          <p:nvPr/>
        </p:nvSpPr>
        <p:spPr bwMode="auto">
          <a:xfrm>
            <a:off x="6641129" y="2385736"/>
            <a:ext cx="1640305" cy="579438"/>
          </a:xfrm>
          <a:prstGeom prst="rect">
            <a:avLst/>
          </a:prstGeom>
          <a:noFill/>
          <a:ln w="9525">
            <a:noFill/>
            <a:miter lim="800000"/>
            <a:headEnd/>
            <a:tailEnd/>
          </a:ln>
        </p:spPr>
        <p:txBody>
          <a:bodyPr wrap="square">
            <a:spAutoFit/>
          </a:bodyPr>
          <a:lstStyle/>
          <a:p>
            <a:pPr algn="ctr">
              <a:spcBef>
                <a:spcPct val="50000"/>
              </a:spcBef>
            </a:pPr>
            <a:r>
              <a:rPr lang="en-US" sz="3200" b="1" dirty="0">
                <a:solidFill>
                  <a:prstClr val="black"/>
                </a:solidFill>
                <a:latin typeface="Times New Roman" pitchFamily="-107" charset="0"/>
              </a:rPr>
              <a:t>$6,050</a:t>
            </a:r>
          </a:p>
        </p:txBody>
      </p:sp>
      <p:sp>
        <p:nvSpPr>
          <p:cNvPr id="27" name="Line 12"/>
          <p:cNvSpPr>
            <a:spLocks noChangeShapeType="1"/>
          </p:cNvSpPr>
          <p:nvPr/>
        </p:nvSpPr>
        <p:spPr bwMode="auto">
          <a:xfrm>
            <a:off x="4722796" y="3405981"/>
            <a:ext cx="3962400" cy="0"/>
          </a:xfrm>
          <a:prstGeom prst="line">
            <a:avLst/>
          </a:prstGeom>
          <a:noFill/>
          <a:ln w="9525">
            <a:solidFill>
              <a:schemeClr val="tx1"/>
            </a:solidFill>
            <a:round/>
            <a:headEnd/>
            <a:tailEnd/>
          </a:ln>
        </p:spPr>
        <p:txBody>
          <a:bodyPr wrap="none" anchor="ctr"/>
          <a:lstStyle/>
          <a:p>
            <a:endParaRPr lang="en-US" dirty="0">
              <a:solidFill>
                <a:prstClr val="black"/>
              </a:solidFill>
            </a:endParaRPr>
          </a:p>
        </p:txBody>
      </p:sp>
      <p:sp>
        <p:nvSpPr>
          <p:cNvPr id="28" name="Text Box 7"/>
          <p:cNvSpPr txBox="1">
            <a:spLocks noChangeArrowheads="1"/>
          </p:cNvSpPr>
          <p:nvPr/>
        </p:nvSpPr>
        <p:spPr bwMode="auto">
          <a:xfrm>
            <a:off x="7953844" y="2852163"/>
            <a:ext cx="800100" cy="584775"/>
          </a:xfrm>
          <a:prstGeom prst="rect">
            <a:avLst/>
          </a:prstGeom>
          <a:noFill/>
          <a:ln w="9525">
            <a:noFill/>
            <a:miter lim="800000"/>
            <a:headEnd/>
            <a:tailEnd/>
          </a:ln>
        </p:spPr>
        <p:txBody>
          <a:bodyPr wrap="square">
            <a:spAutoFit/>
          </a:bodyPr>
          <a:lstStyle/>
          <a:p>
            <a:pPr>
              <a:spcBef>
                <a:spcPct val="50000"/>
              </a:spcBef>
            </a:pPr>
            <a:r>
              <a:rPr lang="en-US" sz="3200" b="1" dirty="0">
                <a:solidFill>
                  <a:prstClr val="black"/>
                </a:solidFill>
                <a:latin typeface="Times New Roman" pitchFamily="-107" charset="0"/>
              </a:rPr>
              <a:t> </a:t>
            </a:r>
            <a:r>
              <a:rPr lang="en-US" sz="2400" dirty="0">
                <a:solidFill>
                  <a:prstClr val="black"/>
                </a:solidFill>
                <a:latin typeface="Times New Roman" pitchFamily="-107" charset="0"/>
              </a:rPr>
              <a:t>adj.</a:t>
            </a:r>
            <a:endParaRPr lang="en-US" sz="3200" b="1" dirty="0">
              <a:solidFill>
                <a:prstClr val="black"/>
              </a:solidFill>
              <a:latin typeface="Times New Roman" pitchFamily="-107" charset="0"/>
            </a:endParaRPr>
          </a:p>
        </p:txBody>
      </p:sp>
      <p:sp>
        <p:nvSpPr>
          <p:cNvPr id="30" name="Rectangle 2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31" name="Rounded Rectangle 8">
            <a:extLst>
              <a:ext uri="{FF2B5EF4-FFF2-40B4-BE49-F238E27FC236}">
                <a16:creationId xmlns:a16="http://schemas.microsoft.com/office/drawing/2014/main" xmlns=""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2099186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74093"/>
                                        </p:tgtEl>
                                        <p:attrNameLst>
                                          <p:attrName>style.visibility</p:attrName>
                                        </p:attrNameLst>
                                      </p:cBhvr>
                                      <p:to>
                                        <p:strVal val="visible"/>
                                      </p:to>
                                    </p:set>
                                    <p:anim calcmode="lin" valueType="num">
                                      <p:cBhvr additive="base">
                                        <p:cTn id="12" dur="500" fill="hold"/>
                                        <p:tgtEl>
                                          <p:spTgt spid="174093"/>
                                        </p:tgtEl>
                                        <p:attrNameLst>
                                          <p:attrName>ppt_x</p:attrName>
                                        </p:attrNameLst>
                                      </p:cBhvr>
                                      <p:tavLst>
                                        <p:tav tm="0">
                                          <p:val>
                                            <p:strVal val="0-#ppt_w/2"/>
                                          </p:val>
                                        </p:tav>
                                        <p:tav tm="100000">
                                          <p:val>
                                            <p:strVal val="#ppt_x"/>
                                          </p:val>
                                        </p:tav>
                                      </p:tavLst>
                                    </p:anim>
                                    <p:anim calcmode="lin" valueType="num">
                                      <p:cBhvr additive="base">
                                        <p:cTn id="13" dur="500" fill="hold"/>
                                        <p:tgtEl>
                                          <p:spTgt spid="17409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174094"/>
                                        </p:tgtEl>
                                        <p:attrNameLst>
                                          <p:attrName>style.visibility</p:attrName>
                                        </p:attrNameLst>
                                      </p:cBhvr>
                                      <p:to>
                                        <p:strVal val="visible"/>
                                      </p:to>
                                    </p:set>
                                    <p:anim calcmode="lin" valueType="num">
                                      <p:cBhvr additive="base">
                                        <p:cTn id="18" dur="500" fill="hold"/>
                                        <p:tgtEl>
                                          <p:spTgt spid="174094"/>
                                        </p:tgtEl>
                                        <p:attrNameLst>
                                          <p:attrName>ppt_x</p:attrName>
                                        </p:attrNameLst>
                                      </p:cBhvr>
                                      <p:tavLst>
                                        <p:tav tm="0">
                                          <p:val>
                                            <p:strVal val="0-#ppt_w/2"/>
                                          </p:val>
                                        </p:tav>
                                        <p:tav tm="100000">
                                          <p:val>
                                            <p:strVal val="#ppt_x"/>
                                          </p:val>
                                        </p:tav>
                                      </p:tavLst>
                                    </p:anim>
                                    <p:anim calcmode="lin" valueType="num">
                                      <p:cBhvr additive="base">
                                        <p:cTn id="19" dur="500" fill="hold"/>
                                        <p:tgtEl>
                                          <p:spTgt spid="174094"/>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174096"/>
                                        </p:tgtEl>
                                        <p:attrNameLst>
                                          <p:attrName>style.visibility</p:attrName>
                                        </p:attrNameLst>
                                      </p:cBhvr>
                                      <p:to>
                                        <p:strVal val="visible"/>
                                      </p:to>
                                    </p:set>
                                    <p:animEffect transition="in" filter="fade">
                                      <p:cBhvr>
                                        <p:cTn id="23" dur="1000"/>
                                        <p:tgtEl>
                                          <p:spTgt spid="174096"/>
                                        </p:tgtEl>
                                      </p:cBhvr>
                                    </p:animEffect>
                                    <p:anim calcmode="lin" valueType="num">
                                      <p:cBhvr>
                                        <p:cTn id="24" dur="1000" fill="hold"/>
                                        <p:tgtEl>
                                          <p:spTgt spid="174096"/>
                                        </p:tgtEl>
                                        <p:attrNameLst>
                                          <p:attrName>ppt_x</p:attrName>
                                        </p:attrNameLst>
                                      </p:cBhvr>
                                      <p:tavLst>
                                        <p:tav tm="0">
                                          <p:val>
                                            <p:strVal val="#ppt_x-.1"/>
                                          </p:val>
                                        </p:tav>
                                        <p:tav tm="100000">
                                          <p:val>
                                            <p:strVal val="#ppt_x"/>
                                          </p:val>
                                        </p:tav>
                                      </p:tavLst>
                                    </p:anim>
                                    <p:anim calcmode="lin" valueType="num">
                                      <p:cBhvr>
                                        <p:cTn id="25" dur="1000" fill="hold"/>
                                        <p:tgtEl>
                                          <p:spTgt spid="17409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174095"/>
                                        </p:tgtEl>
                                        <p:attrNameLst>
                                          <p:attrName>style.visibility</p:attrName>
                                        </p:attrNameLst>
                                      </p:cBhvr>
                                      <p:to>
                                        <p:strVal val="visible"/>
                                      </p:to>
                                    </p:set>
                                    <p:anim calcmode="lin" valueType="num">
                                      <p:cBhvr>
                                        <p:cTn id="30" dur="500" fill="hold"/>
                                        <p:tgtEl>
                                          <p:spTgt spid="174095"/>
                                        </p:tgtEl>
                                        <p:attrNameLst>
                                          <p:attrName>ppt_x</p:attrName>
                                        </p:attrNameLst>
                                      </p:cBhvr>
                                      <p:tavLst>
                                        <p:tav tm="0">
                                          <p:val>
                                            <p:strVal val="#ppt_x"/>
                                          </p:val>
                                        </p:tav>
                                        <p:tav tm="100000">
                                          <p:val>
                                            <p:strVal val="#ppt_x"/>
                                          </p:val>
                                        </p:tav>
                                      </p:tavLst>
                                    </p:anim>
                                    <p:anim calcmode="lin" valueType="num">
                                      <p:cBhvr>
                                        <p:cTn id="31" dur="500" fill="hold"/>
                                        <p:tgtEl>
                                          <p:spTgt spid="174095"/>
                                        </p:tgtEl>
                                        <p:attrNameLst>
                                          <p:attrName>ppt_y</p:attrName>
                                        </p:attrNameLst>
                                      </p:cBhvr>
                                      <p:tavLst>
                                        <p:tav tm="0">
                                          <p:val>
                                            <p:strVal val="#ppt_y-#ppt_h/2"/>
                                          </p:val>
                                        </p:tav>
                                        <p:tav tm="100000">
                                          <p:val>
                                            <p:strVal val="#ppt_y"/>
                                          </p:val>
                                        </p:tav>
                                      </p:tavLst>
                                    </p:anim>
                                    <p:anim calcmode="lin" valueType="num">
                                      <p:cBhvr>
                                        <p:cTn id="32" dur="500" fill="hold"/>
                                        <p:tgtEl>
                                          <p:spTgt spid="174095"/>
                                        </p:tgtEl>
                                        <p:attrNameLst>
                                          <p:attrName>ppt_w</p:attrName>
                                        </p:attrNameLst>
                                      </p:cBhvr>
                                      <p:tavLst>
                                        <p:tav tm="0">
                                          <p:val>
                                            <p:strVal val="#ppt_w"/>
                                          </p:val>
                                        </p:tav>
                                        <p:tav tm="100000">
                                          <p:val>
                                            <p:strVal val="#ppt_w"/>
                                          </p:val>
                                        </p:tav>
                                      </p:tavLst>
                                    </p:anim>
                                    <p:anim calcmode="lin" valueType="num">
                                      <p:cBhvr>
                                        <p:cTn id="33" dur="500" fill="hold"/>
                                        <p:tgtEl>
                                          <p:spTgt spid="174095"/>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40" presetClass="entr" presetSubtype="0" fill="hold" grpId="0" nodeType="afterEffect">
                                  <p:stCondLst>
                                    <p:cond delay="0"/>
                                  </p:stCondLst>
                                  <p:iterate type="lt">
                                    <p:tmPct val="10000"/>
                                  </p:iterate>
                                  <p:childTnLst>
                                    <p:set>
                                      <p:cBhvr>
                                        <p:cTn id="36" dur="1" fill="hold">
                                          <p:stCondLst>
                                            <p:cond delay="0"/>
                                          </p:stCondLst>
                                        </p:cTn>
                                        <p:tgtEl>
                                          <p:spTgt spid="174097"/>
                                        </p:tgtEl>
                                        <p:attrNameLst>
                                          <p:attrName>style.visibility</p:attrName>
                                        </p:attrNameLst>
                                      </p:cBhvr>
                                      <p:to>
                                        <p:strVal val="visible"/>
                                      </p:to>
                                    </p:set>
                                    <p:animEffect transition="in" filter="fade">
                                      <p:cBhvr>
                                        <p:cTn id="37" dur="1000"/>
                                        <p:tgtEl>
                                          <p:spTgt spid="174097"/>
                                        </p:tgtEl>
                                      </p:cBhvr>
                                    </p:animEffect>
                                    <p:anim calcmode="lin" valueType="num">
                                      <p:cBhvr>
                                        <p:cTn id="38" dur="1000" fill="hold"/>
                                        <p:tgtEl>
                                          <p:spTgt spid="174097"/>
                                        </p:tgtEl>
                                        <p:attrNameLst>
                                          <p:attrName>ppt_x</p:attrName>
                                        </p:attrNameLst>
                                      </p:cBhvr>
                                      <p:tavLst>
                                        <p:tav tm="0">
                                          <p:val>
                                            <p:strVal val="#ppt_x-.1"/>
                                          </p:val>
                                        </p:tav>
                                        <p:tav tm="100000">
                                          <p:val>
                                            <p:strVal val="#ppt_x"/>
                                          </p:val>
                                        </p:tav>
                                      </p:tavLst>
                                    </p:anim>
                                    <p:anim calcmode="lin" valueType="num">
                                      <p:cBhvr>
                                        <p:cTn id="39" dur="1000" fill="hold"/>
                                        <p:tgtEl>
                                          <p:spTgt spid="174097"/>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 fill="hold" grpId="0" nodeType="clickEffect">
                                  <p:stCondLst>
                                    <p:cond delay="0"/>
                                  </p:stCondLst>
                                  <p:childTnLst>
                                    <p:set>
                                      <p:cBhvr>
                                        <p:cTn id="43" dur="1" fill="hold">
                                          <p:stCondLst>
                                            <p:cond delay="0"/>
                                          </p:stCondLst>
                                        </p:cTn>
                                        <p:tgtEl>
                                          <p:spTgt spid="174098"/>
                                        </p:tgtEl>
                                        <p:attrNameLst>
                                          <p:attrName>style.visibility</p:attrName>
                                        </p:attrNameLst>
                                      </p:cBhvr>
                                      <p:to>
                                        <p:strVal val="visible"/>
                                      </p:to>
                                    </p:set>
                                    <p:anim calcmode="lin" valueType="num">
                                      <p:cBhvr>
                                        <p:cTn id="44" dur="500" fill="hold"/>
                                        <p:tgtEl>
                                          <p:spTgt spid="174098"/>
                                        </p:tgtEl>
                                        <p:attrNameLst>
                                          <p:attrName>ppt_x</p:attrName>
                                        </p:attrNameLst>
                                      </p:cBhvr>
                                      <p:tavLst>
                                        <p:tav tm="0">
                                          <p:val>
                                            <p:strVal val="#ppt_x"/>
                                          </p:val>
                                        </p:tav>
                                        <p:tav tm="100000">
                                          <p:val>
                                            <p:strVal val="#ppt_x"/>
                                          </p:val>
                                        </p:tav>
                                      </p:tavLst>
                                    </p:anim>
                                    <p:anim calcmode="lin" valueType="num">
                                      <p:cBhvr>
                                        <p:cTn id="45" dur="500" fill="hold"/>
                                        <p:tgtEl>
                                          <p:spTgt spid="174098"/>
                                        </p:tgtEl>
                                        <p:attrNameLst>
                                          <p:attrName>ppt_y</p:attrName>
                                        </p:attrNameLst>
                                      </p:cBhvr>
                                      <p:tavLst>
                                        <p:tav tm="0">
                                          <p:val>
                                            <p:strVal val="#ppt_y-#ppt_h/2"/>
                                          </p:val>
                                        </p:tav>
                                        <p:tav tm="100000">
                                          <p:val>
                                            <p:strVal val="#ppt_y"/>
                                          </p:val>
                                        </p:tav>
                                      </p:tavLst>
                                    </p:anim>
                                    <p:anim calcmode="lin" valueType="num">
                                      <p:cBhvr>
                                        <p:cTn id="46" dur="500" fill="hold"/>
                                        <p:tgtEl>
                                          <p:spTgt spid="174098"/>
                                        </p:tgtEl>
                                        <p:attrNameLst>
                                          <p:attrName>ppt_w</p:attrName>
                                        </p:attrNameLst>
                                      </p:cBhvr>
                                      <p:tavLst>
                                        <p:tav tm="0">
                                          <p:val>
                                            <p:strVal val="#ppt_w"/>
                                          </p:val>
                                        </p:tav>
                                        <p:tav tm="100000">
                                          <p:val>
                                            <p:strVal val="#ppt_w"/>
                                          </p:val>
                                        </p:tav>
                                      </p:tavLst>
                                    </p:anim>
                                    <p:anim calcmode="lin" valueType="num">
                                      <p:cBhvr>
                                        <p:cTn id="47" dur="500" fill="hold"/>
                                        <p:tgtEl>
                                          <p:spTgt spid="174098"/>
                                        </p:tgtEl>
                                        <p:attrNameLst>
                                          <p:attrName>ppt_h</p:attrName>
                                        </p:attrNameLst>
                                      </p:cBhvr>
                                      <p:tavLst>
                                        <p:tav tm="0">
                                          <p:val>
                                            <p:fltVal val="0"/>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0-#ppt_w/2"/>
                                          </p:val>
                                        </p:tav>
                                        <p:tav tm="100000">
                                          <p:val>
                                            <p:strVal val="#ppt_x"/>
                                          </p:val>
                                        </p:tav>
                                      </p:tavLst>
                                    </p:anim>
                                    <p:anim calcmode="lin" valueType="num">
                                      <p:cBhvr additive="base">
                                        <p:cTn id="58" dur="500" fill="hold"/>
                                        <p:tgtEl>
                                          <p:spTgt spid="25"/>
                                        </p:tgtEl>
                                        <p:attrNameLst>
                                          <p:attrName>ppt_y</p:attrName>
                                        </p:attrNameLst>
                                      </p:cBhvr>
                                      <p:tavLst>
                                        <p:tav tm="0">
                                          <p:val>
                                            <p:strVal val="#ppt_y"/>
                                          </p:val>
                                        </p:tav>
                                        <p:tav tm="100000">
                                          <p:val>
                                            <p:strVal val="#ppt_y"/>
                                          </p:val>
                                        </p:tav>
                                      </p:tavLst>
                                    </p:anim>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ppt_x"/>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2" grpId="0" animBg="1"/>
      <p:bldP spid="174093" grpId="0" autoUpdateAnimBg="0"/>
      <p:bldP spid="174094" grpId="0" autoUpdateAnimBg="0"/>
      <p:bldP spid="174095" grpId="0" animBg="1" autoUpdateAnimBg="0"/>
      <p:bldP spid="174096" grpId="0" animBg="1"/>
      <p:bldP spid="174097" grpId="0" animBg="1"/>
      <p:bldP spid="174098" grpId="0" animBg="1" autoUpdateAnimBg="0"/>
      <p:bldP spid="24" grpId="0" autoUpdateAnimBg="0"/>
      <p:bldP spid="25" grpId="0" autoUpdateAnimBg="0"/>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569061"/>
            <a:ext cx="8839200" cy="838200"/>
          </a:xfrm>
        </p:spPr>
        <p:txBody>
          <a:bodyPr/>
          <a:lstStyle/>
          <a:p>
            <a:pPr algn="ctr" eaLnBrk="1" hangingPunct="1"/>
            <a:r>
              <a:rPr lang="en-US" sz="3600" b="1" dirty="0"/>
              <a:t>Future Cash Receipt of Accrued Revenues</a:t>
            </a:r>
          </a:p>
        </p:txBody>
      </p:sp>
      <p:graphicFrame>
        <p:nvGraphicFramePr>
          <p:cNvPr id="27652" name="Object 4"/>
          <p:cNvGraphicFramePr>
            <a:graphicFrameLocks noChangeAspect="1"/>
          </p:cNvGraphicFramePr>
          <p:nvPr>
            <p:extLst>
              <p:ext uri="{D42A27DB-BD31-4B8C-83A1-F6EECF244321}">
                <p14:modId xmlns:p14="http://schemas.microsoft.com/office/powerpoint/2010/main" val="2141920211"/>
              </p:ext>
            </p:extLst>
          </p:nvPr>
        </p:nvGraphicFramePr>
        <p:xfrm>
          <a:off x="914400" y="4416425"/>
          <a:ext cx="7378700" cy="1844675"/>
        </p:xfrm>
        <a:graphic>
          <a:graphicData uri="http://schemas.openxmlformats.org/presentationml/2006/ole">
            <mc:AlternateContent xmlns:mc="http://schemas.openxmlformats.org/markup-compatibility/2006">
              <mc:Choice xmlns:v="urn:schemas-microsoft-com:vml" Requires="v">
                <p:oleObj spid="_x0000_s9218" name="Worksheet" r:id="rId4" imgW="3078338" imgH="647708" progId="Excel.Sheet.8">
                  <p:embed/>
                </p:oleObj>
              </mc:Choice>
              <mc:Fallback>
                <p:oleObj name="Worksheet" r:id="rId4" imgW="3078338" imgH="647708" progId="Excel.Sheet.8">
                  <p:embed/>
                  <p:pic>
                    <p:nvPicPr>
                      <p:cNvPr id="0" name=""/>
                      <p:cNvPicPr>
                        <a:picLocks noChangeAspect="1" noChangeArrowheads="1"/>
                      </p:cNvPicPr>
                      <p:nvPr/>
                    </p:nvPicPr>
                    <p:blipFill>
                      <a:blip r:embed="rId5"/>
                      <a:srcRect/>
                      <a:stretch>
                        <a:fillRect/>
                      </a:stretch>
                    </p:blipFill>
                    <p:spPr bwMode="auto">
                      <a:xfrm>
                        <a:off x="914400" y="4416425"/>
                        <a:ext cx="7378700" cy="1844675"/>
                      </a:xfrm>
                      <a:prstGeom prst="rect">
                        <a:avLst/>
                      </a:prstGeom>
                      <a:noFill/>
                      <a:ln w="12700">
                        <a:solidFill>
                          <a:schemeClr val="tx1"/>
                        </a:solidFill>
                        <a:miter lim="800000"/>
                        <a:headEnd/>
                        <a:tailEnd/>
                      </a:ln>
                      <a:effectLst/>
                    </p:spPr>
                  </p:pic>
                </p:oleObj>
              </mc:Fallback>
            </mc:AlternateContent>
          </a:graphicData>
        </a:graphic>
      </p:graphicFrame>
      <p:sp>
        <p:nvSpPr>
          <p:cNvPr id="27661" name="Rectangle 13"/>
          <p:cNvSpPr>
            <a:spLocks noChangeArrowheads="1"/>
          </p:cNvSpPr>
          <p:nvPr/>
        </p:nvSpPr>
        <p:spPr bwMode="auto">
          <a:xfrm>
            <a:off x="609600" y="1386931"/>
            <a:ext cx="8219492" cy="2757486"/>
          </a:xfrm>
          <a:prstGeom prst="rect">
            <a:avLst/>
          </a:prstGeom>
          <a:solidFill>
            <a:schemeClr val="bg2">
              <a:lumMod val="75000"/>
            </a:schemeClr>
          </a:solidFill>
          <a:ln w="9525">
            <a:solidFill>
              <a:schemeClr val="tx1"/>
            </a:solidFill>
            <a:miter lim="800000"/>
            <a:headEnd/>
            <a:tailEnd/>
          </a:ln>
          <a:effectLst>
            <a:outerShdw dist="35921" dir="2700000" algn="ctr" rotWithShape="0">
              <a:schemeClr val="bg2"/>
            </a:outerShdw>
          </a:effectLst>
        </p:spPr>
        <p:txBody>
          <a:bodyPr/>
          <a:lstStyle/>
          <a:p>
            <a:pPr marL="447675" indent="-447675">
              <a:spcBef>
                <a:spcPct val="20000"/>
              </a:spcBef>
              <a:buClr>
                <a:srgbClr val="4F81BD"/>
              </a:buClr>
              <a:buSzPct val="70000"/>
              <a:buFont typeface="Wingdings" pitchFamily="2" charset="2"/>
              <a:buNone/>
              <a:defRPr/>
            </a:pPr>
            <a:r>
              <a:rPr lang="en-US" sz="2400" dirty="0">
                <a:solidFill>
                  <a:prstClr val="black"/>
                </a:solidFill>
                <a:latin typeface="+mn-lt"/>
              </a:rPr>
              <a:t>Accrued revenue at the end of one period results in a cash receipt in a future period.</a:t>
            </a:r>
          </a:p>
          <a:p>
            <a:pPr marL="447675" indent="-447675">
              <a:spcBef>
                <a:spcPct val="20000"/>
              </a:spcBef>
              <a:buClr>
                <a:srgbClr val="4F81BD"/>
              </a:buClr>
              <a:buSzPct val="70000"/>
              <a:buFont typeface="Wingdings" pitchFamily="2" charset="2"/>
              <a:buNone/>
              <a:defRPr/>
            </a:pPr>
            <a:r>
              <a:rPr lang="en-US" sz="2400" dirty="0">
                <a:solidFill>
                  <a:prstClr val="black"/>
                </a:solidFill>
                <a:latin typeface="+mn-lt"/>
              </a:rPr>
              <a:t>On 12/31, FastForward recorded accrued revenue earned of $1,800.</a:t>
            </a:r>
          </a:p>
          <a:p>
            <a:pPr marL="447675" indent="-447675">
              <a:spcBef>
                <a:spcPct val="20000"/>
              </a:spcBef>
              <a:buClr>
                <a:srgbClr val="4F81BD"/>
              </a:buClr>
              <a:buSzPct val="70000"/>
              <a:buFont typeface="Wingdings" pitchFamily="2" charset="2"/>
              <a:buNone/>
              <a:defRPr/>
            </a:pPr>
            <a:r>
              <a:rPr lang="en-US" sz="2400" dirty="0">
                <a:solidFill>
                  <a:prstClr val="black"/>
                </a:solidFill>
                <a:latin typeface="+mn-lt"/>
              </a:rPr>
              <a:t>On 1/10 of the next year, the following entry will reduce the accounts receivable, record revenue earned for 10 days and receipt of $2,700 cash.</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5" name="Slide Number Placeholder 3"/>
          <p:cNvSpPr>
            <a:spLocks noGrp="1"/>
          </p:cNvSpPr>
          <p:nvPr>
            <p:ph type="sldNum" sz="quarter" idx="12"/>
          </p:nvPr>
        </p:nvSpPr>
        <p:spPr bwMode="auto">
          <a:xfrm>
            <a:off x="6553200" y="6356350"/>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46A08342-654D-40A4-AD58-FD9E39689834}" type="slidenum">
              <a:rPr lang="en-US" altLang="en-US" sz="1100" smtClean="0">
                <a:solidFill>
                  <a:srgbClr val="898989"/>
                </a:solidFill>
              </a:rPr>
              <a:pPr/>
              <a:t>41</a:t>
            </a:fld>
            <a:endParaRPr lang="en-US" altLang="en-US" sz="1100" dirty="0">
              <a:solidFill>
                <a:srgbClr val="898989"/>
              </a:solidFill>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1" name="Rounded Rectangle 8">
            <a:extLst>
              <a:ext uri="{FF2B5EF4-FFF2-40B4-BE49-F238E27FC236}">
                <a16:creationId xmlns:a16="http://schemas.microsoft.com/office/drawing/2014/main" xmlns=""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60887113"/>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strips(downRight)">
                                      <p:cBhvr>
                                        <p:cTn id="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title"/>
          </p:nvPr>
        </p:nvSpPr>
        <p:spPr>
          <a:xfrm>
            <a:off x="457200" y="434720"/>
            <a:ext cx="8229600" cy="1143000"/>
          </a:xfrm>
        </p:spPr>
        <p:txBody>
          <a:bodyPr/>
          <a:lstStyle/>
          <a:p>
            <a:pPr eaLnBrk="1" hangingPunct="1"/>
            <a:r>
              <a:rPr lang="en-US" altLang="en-US" b="1" dirty="0"/>
              <a:t>Links to Financial Statements</a:t>
            </a:r>
          </a:p>
        </p:txBody>
      </p:sp>
      <p:pic>
        <p:nvPicPr>
          <p:cNvPr id="121861" name="Picture 5"/>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2186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79843547-4BD4-46BE-B773-D4753B598F55}" type="slidenum">
              <a:rPr lang="en-US" altLang="en-US" sz="1100" smtClean="0">
                <a:solidFill>
                  <a:srgbClr val="898989"/>
                </a:solidFill>
              </a:rPr>
              <a:pPr/>
              <a:t>42</a:t>
            </a:fld>
            <a:endParaRPr lang="en-US" altLang="en-US" sz="1100" dirty="0">
              <a:solidFill>
                <a:srgbClr val="898989"/>
              </a:solidFill>
            </a:endParaRPr>
          </a:p>
        </p:txBody>
      </p:sp>
      <p:sp>
        <p:nvSpPr>
          <p:cNvPr id="9" name="Rectangle 8"/>
          <p:cNvSpPr>
            <a:spLocks noGrp="1" noChangeArrowheads="1"/>
          </p:cNvSpPr>
          <p:nvPr/>
        </p:nvSpPr>
        <p:spPr bwMode="auto">
          <a:xfrm>
            <a:off x="6172200" y="6411850"/>
            <a:ext cx="320040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McGraw-Hill Education</a:t>
            </a:r>
            <a:r>
              <a:rPr lang="en-US" dirty="0"/>
              <a:t> </a:t>
            </a:r>
            <a:endParaRPr lang="en-US" sz="1600" dirty="0"/>
          </a:p>
        </p:txBody>
      </p:sp>
      <p:sp>
        <p:nvSpPr>
          <p:cNvPr id="10" name="Rounded Rectangle 8">
            <a:extLst>
              <a:ext uri="{FF2B5EF4-FFF2-40B4-BE49-F238E27FC236}">
                <a16:creationId xmlns:a16="http://schemas.microsoft.com/office/drawing/2014/main" xmlns="" id="{A51D0840-5DD7-4859-B7FA-10BE2F5E83F9}"/>
              </a:ext>
            </a:extLst>
          </p:cNvPr>
          <p:cNvSpPr/>
          <p:nvPr/>
        </p:nvSpPr>
        <p:spPr>
          <a:xfrm>
            <a:off x="76200" y="6538911"/>
            <a:ext cx="4419600" cy="182564"/>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solidFill>
                  <a:prstClr val="black"/>
                </a:solidFill>
              </a:rPr>
              <a:t>Prepare adjusting entries for accrued revenues.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1" name="TextBox 10">
            <a:extLst>
              <a:ext uri="{FF2B5EF4-FFF2-40B4-BE49-F238E27FC236}">
                <a16:creationId xmlns:a16="http://schemas.microsoft.com/office/drawing/2014/main" xmlns="" id="{87202B97-0043-4C6B-BD8B-6144E645523F}"/>
              </a:ext>
            </a:extLst>
          </p:cNvPr>
          <p:cNvSpPr txBox="1"/>
          <p:nvPr/>
        </p:nvSpPr>
        <p:spPr>
          <a:xfrm>
            <a:off x="7239000" y="145491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3.12</a:t>
            </a:r>
          </a:p>
        </p:txBody>
      </p:sp>
      <p:pic>
        <p:nvPicPr>
          <p:cNvPr id="2" name="Picture 1">
            <a:extLst>
              <a:ext uri="{FF2B5EF4-FFF2-40B4-BE49-F238E27FC236}">
                <a16:creationId xmlns:a16="http://schemas.microsoft.com/office/drawing/2014/main" xmlns="" id="{8A8385B9-3CF6-4E49-AC9F-2AF1C828C141}"/>
              </a:ext>
            </a:extLst>
          </p:cNvPr>
          <p:cNvPicPr>
            <a:picLocks noChangeAspect="1"/>
          </p:cNvPicPr>
          <p:nvPr/>
        </p:nvPicPr>
        <p:blipFill>
          <a:blip r:embed="rId4"/>
          <a:stretch>
            <a:fillRect/>
          </a:stretch>
        </p:blipFill>
        <p:spPr>
          <a:xfrm>
            <a:off x="715601" y="2438400"/>
            <a:ext cx="7897625" cy="3356839"/>
          </a:xfrm>
          <a:prstGeom prst="rect">
            <a:avLst/>
          </a:prstGeom>
        </p:spPr>
      </p:pic>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Prepare financial statements from an adjusted trial balance.</a:t>
            </a:r>
            <a:br>
              <a:rPr lang="en-US" altLang="en-US" dirty="0"/>
            </a:br>
            <a:r>
              <a:rPr lang="en-US" altLang="en-US" dirty="0"/>
              <a:t/>
            </a:r>
            <a:br>
              <a:rPr lang="en-US" altLang="en-US" dirty="0"/>
            </a:br>
            <a:endParaRPr lang="en-US" altLang="en-US" dirty="0"/>
          </a:p>
        </p:txBody>
      </p:sp>
      <p:sp>
        <p:nvSpPr>
          <p:cNvPr id="122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3722874B-0626-4409-B66A-DFAF73AE172E}" type="slidenum">
              <a:rPr lang="en-US" altLang="en-US" sz="1100" smtClean="0">
                <a:solidFill>
                  <a:srgbClr val="898989"/>
                </a:solidFill>
              </a:rPr>
              <a:pPr/>
              <a:t>43</a:t>
            </a:fld>
            <a:endParaRPr lang="en-US" altLang="en-US" sz="1100"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2885" name="Picture 2"/>
          <p:cNvPicPr>
            <a:picLocks noChangeAspect="1" noChangeArrowheads="1"/>
          </p:cNvPicPr>
          <p:nvPr/>
        </p:nvPicPr>
        <p:blipFill>
          <a:blip r:embed="rId3" cstate="print"/>
          <a:srcRect/>
          <a:stretch>
            <a:fillRect/>
          </a:stretch>
        </p:blipFill>
        <p:spPr bwMode="auto">
          <a:xfrm>
            <a:off x="942109" y="2130612"/>
            <a:ext cx="7315200" cy="87312"/>
          </a:xfrm>
          <a:prstGeom prst="rect">
            <a:avLst/>
          </a:prstGeom>
          <a:noFill/>
          <a:ln w="9525">
            <a:noFill/>
            <a:miter lim="800000"/>
            <a:headEnd/>
            <a:tailEnd/>
          </a:ln>
        </p:spPr>
      </p:pic>
      <p:pic>
        <p:nvPicPr>
          <p:cNvPr id="122886" name="Picture 2"/>
          <p:cNvPicPr>
            <a:picLocks noChangeAspect="1" noChangeArrowheads="1"/>
          </p:cNvPicPr>
          <p:nvPr/>
        </p:nvPicPr>
        <p:blipFill>
          <a:blip r:embed="rId3" cstate="print"/>
          <a:srcRect/>
          <a:stretch>
            <a:fillRect/>
          </a:stretch>
        </p:blipFill>
        <p:spPr bwMode="auto">
          <a:xfrm>
            <a:off x="895597" y="4823917"/>
            <a:ext cx="7315200" cy="87313"/>
          </a:xfrm>
          <a:prstGeom prst="rect">
            <a:avLst/>
          </a:prstGeom>
          <a:noFill/>
          <a:ln w="9525">
            <a:noFill/>
            <a:miter lim="800000"/>
            <a:headEnd/>
            <a:tailEnd/>
          </a:ln>
        </p:spPr>
      </p:pic>
      <p:sp>
        <p:nvSpPr>
          <p:cNvPr id="8" name="TextBox 7"/>
          <p:cNvSpPr txBox="1"/>
          <p:nvPr/>
        </p:nvSpPr>
        <p:spPr>
          <a:xfrm>
            <a:off x="2250743" y="940544"/>
            <a:ext cx="5257800" cy="769441"/>
          </a:xfrm>
          <a:prstGeom prst="rect">
            <a:avLst/>
          </a:prstGeom>
          <a:noFill/>
        </p:spPr>
        <p:txBody>
          <a:bodyPr wrap="square" rtlCol="0">
            <a:spAutoFit/>
          </a:bodyPr>
          <a:lstStyle/>
          <a:p>
            <a:r>
              <a:rPr lang="en-US" altLang="en-US" sz="4400" b="1" dirty="0">
                <a:latin typeface="+mj-lt"/>
              </a:rPr>
              <a:t>Learning Objective P5</a:t>
            </a:r>
            <a:endParaRPr lang="en-US" sz="4400" dirty="0">
              <a:latin typeface="+mj-lt"/>
            </a:endParaRPr>
          </a:p>
        </p:txBody>
      </p:sp>
      <p:sp>
        <p:nvSpPr>
          <p:cNvPr id="10" name="Rectangle 9"/>
          <p:cNvSpPr>
            <a:spLocks noGrp="1" noChangeArrowheads="1"/>
          </p:cNvSpPr>
          <p:nvPr/>
        </p:nvSpPr>
        <p:spPr bwMode="auto">
          <a:xfrm>
            <a:off x="6506330" y="639414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eaLnBrk="1" hangingPunct="1"/>
            <a:r>
              <a:rPr lang="en-US" altLang="en-US" b="1" dirty="0"/>
              <a:t>Adjusted Trial Balance</a:t>
            </a:r>
          </a:p>
        </p:txBody>
      </p:sp>
      <p:sp>
        <p:nvSpPr>
          <p:cNvPr id="123907" name="Slide Number Placeholder 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98472C51-58E0-4B9E-9251-DC7ED3FE7DB4}" type="slidenum">
              <a:rPr lang="en-US" altLang="en-US" sz="1100" smtClean="0">
                <a:solidFill>
                  <a:srgbClr val="898989"/>
                </a:solidFill>
              </a:rPr>
              <a:pPr/>
              <a:t>44</a:t>
            </a:fld>
            <a:endParaRPr lang="en-US" altLang="en-US" sz="1100" dirty="0">
              <a:solidFill>
                <a:srgbClr val="898989"/>
              </a:solidFill>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7" name="Rounded Rectangle 6"/>
          <p:cNvSpPr/>
          <p:nvPr/>
        </p:nvSpPr>
        <p:spPr>
          <a:xfrm>
            <a:off x="152400" y="6553200"/>
            <a:ext cx="4876800" cy="22859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Prepare financial statements from an </a:t>
            </a:r>
            <a:r>
              <a:rPr lang="en-US" sz="1100" dirty="0">
                <a:solidFill>
                  <a:prstClr val="black"/>
                </a:solidFill>
              </a:rPr>
              <a:t>adjusted trial balance</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TextBox 9"/>
          <p:cNvSpPr txBox="1"/>
          <p:nvPr/>
        </p:nvSpPr>
        <p:spPr>
          <a:xfrm>
            <a:off x="7707135" y="13914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3.13</a:t>
            </a:r>
          </a:p>
        </p:txBody>
      </p:sp>
      <p:sp>
        <p:nvSpPr>
          <p:cNvPr id="11" name="Rectangle 10"/>
          <p:cNvSpPr>
            <a:spLocks noGrp="1" noChangeArrowheads="1"/>
          </p:cNvSpPr>
          <p:nvPr/>
        </p:nvSpPr>
        <p:spPr bwMode="auto">
          <a:xfrm>
            <a:off x="6521570" y="6400799"/>
            <a:ext cx="2133600" cy="365125"/>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pic>
        <p:nvPicPr>
          <p:cNvPr id="3" name="Picture 2">
            <a:extLst>
              <a:ext uri="{FF2B5EF4-FFF2-40B4-BE49-F238E27FC236}">
                <a16:creationId xmlns:a16="http://schemas.microsoft.com/office/drawing/2014/main" xmlns="" id="{C2AF403A-00DB-42B5-967D-3025048C287E}"/>
              </a:ext>
            </a:extLst>
          </p:cNvPr>
          <p:cNvPicPr>
            <a:picLocks noChangeAspect="1"/>
          </p:cNvPicPr>
          <p:nvPr/>
        </p:nvPicPr>
        <p:blipFill>
          <a:blip r:embed="rId3"/>
          <a:stretch>
            <a:fillRect/>
          </a:stretch>
        </p:blipFill>
        <p:spPr>
          <a:xfrm>
            <a:off x="1219200" y="1295400"/>
            <a:ext cx="6175874" cy="4814660"/>
          </a:xfrm>
          <a:prstGeom prst="rect">
            <a:avLst/>
          </a:prstGeom>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title"/>
          </p:nvPr>
        </p:nvSpPr>
        <p:spPr>
          <a:xfrm>
            <a:off x="457200" y="827088"/>
            <a:ext cx="8229600" cy="1382712"/>
          </a:xfrm>
        </p:spPr>
        <p:txBody>
          <a:bodyPr/>
          <a:lstStyle/>
          <a:p>
            <a:pPr eaLnBrk="1" hangingPunct="1"/>
            <a:r>
              <a:rPr lang="en-US" altLang="en-US" b="1" dirty="0"/>
              <a:t>Steps for Preparing Financial Statements from an Adjusted Trial Balance</a:t>
            </a:r>
          </a:p>
        </p:txBody>
      </p:sp>
      <p:sp>
        <p:nvSpPr>
          <p:cNvPr id="100356" name="TextBox 1"/>
          <p:cNvSpPr txBox="1">
            <a:spLocks noChangeArrowheads="1"/>
          </p:cNvSpPr>
          <p:nvPr/>
        </p:nvSpPr>
        <p:spPr bwMode="auto">
          <a:xfrm>
            <a:off x="342900" y="2216191"/>
            <a:ext cx="8458200" cy="4154984"/>
          </a:xfrm>
          <a:prstGeom prst="rect">
            <a:avLst/>
          </a:prstGeom>
          <a:noFill/>
          <a:ln>
            <a:noFill/>
          </a:ln>
        </p:spPr>
        <p:txBody>
          <a:bodyPr wrap="square">
            <a:spAutoFit/>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 typeface="Arial" charset="0"/>
              <a:buNone/>
              <a:defRPr/>
            </a:pPr>
            <a:endParaRPr lang="en-US" altLang="en-US" sz="2400" b="1" dirty="0">
              <a:ea typeface="ＭＳ Ｐゴシック" pitchFamily="-107" charset="-128"/>
            </a:endParaRPr>
          </a:p>
          <a:p>
            <a:pPr marL="1139825" indent="-1139825" eaLnBrk="1" hangingPunct="1">
              <a:spcBef>
                <a:spcPct val="0"/>
              </a:spcBef>
              <a:buFont typeface="Arial" charset="0"/>
              <a:buNone/>
              <a:defRPr/>
            </a:pPr>
            <a:r>
              <a:rPr lang="en-US" altLang="en-US" sz="2400" b="1" dirty="0">
                <a:ea typeface="ＭＳ Ｐゴシック" pitchFamily="-107" charset="-128"/>
              </a:rPr>
              <a:t>Step 1— Prepare income statement using revenue and expense accounts from adjusted trial balance.</a:t>
            </a:r>
          </a:p>
          <a:p>
            <a:pPr marL="1139825" indent="-1139825" eaLnBrk="1" hangingPunct="1">
              <a:spcBef>
                <a:spcPct val="0"/>
              </a:spcBef>
              <a:buFont typeface="Arial" charset="0"/>
              <a:buNone/>
              <a:defRPr/>
            </a:pPr>
            <a:r>
              <a:rPr lang="en-US" altLang="en-US" sz="2400" b="1" dirty="0">
                <a:ea typeface="ＭＳ Ｐゴシック" pitchFamily="-107" charset="-128"/>
              </a:rPr>
              <a:t>Step 2—Prepare statement of retained earnings using retained earnings and dividends from trial balance; and pull net income from step 1.</a:t>
            </a:r>
          </a:p>
          <a:p>
            <a:pPr marL="1139825" indent="-1139825" eaLnBrk="1" hangingPunct="1">
              <a:spcBef>
                <a:spcPct val="0"/>
              </a:spcBef>
              <a:buFont typeface="Arial" charset="0"/>
              <a:buNone/>
              <a:defRPr/>
            </a:pPr>
            <a:r>
              <a:rPr lang="en-US" altLang="en-US" sz="2400" b="1" dirty="0">
                <a:ea typeface="ＭＳ Ｐゴシック" pitchFamily="-107" charset="-128"/>
              </a:rPr>
              <a:t>Step 3—Prepare balance sheet using asset and liability accounts along with common stock from trial balance; and pull updated retained earnings balance from step 2.</a:t>
            </a:r>
          </a:p>
          <a:p>
            <a:pPr marL="1139825" indent="-1139825" eaLnBrk="1" hangingPunct="1">
              <a:spcBef>
                <a:spcPct val="0"/>
              </a:spcBef>
              <a:buFont typeface="Arial" charset="0"/>
              <a:buNone/>
              <a:defRPr/>
            </a:pPr>
            <a:r>
              <a:rPr lang="en-US" altLang="en-US" sz="2400" b="1" dirty="0">
                <a:ea typeface="ＭＳ Ｐゴシック" pitchFamily="-107" charset="-128"/>
              </a:rPr>
              <a:t>Step 4—Prepare statement of cash flows from changes in cash flows for the period (illustrated later in the book).</a:t>
            </a:r>
            <a:endParaRPr lang="en-US" altLang="en-US" sz="2400" b="1" dirty="0">
              <a:solidFill>
                <a:srgbClr val="0070C0"/>
              </a:solidFill>
              <a:ea typeface="ＭＳ Ｐゴシック" pitchFamily="-107"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595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34A0206F-13FE-48AC-9611-79708F4F5E81}" type="slidenum">
              <a:rPr lang="en-US" altLang="en-US" sz="1100" smtClean="0">
                <a:solidFill>
                  <a:srgbClr val="898989"/>
                </a:solidFill>
              </a:rPr>
              <a:pPr/>
              <a:t>45</a:t>
            </a:fld>
            <a:endParaRPr lang="en-US" altLang="en-US" sz="1100" dirty="0">
              <a:solidFill>
                <a:srgbClr val="898989"/>
              </a:solidFill>
            </a:endParaRPr>
          </a:p>
        </p:txBody>
      </p:sp>
      <p:sp>
        <p:nvSpPr>
          <p:cNvPr id="7" name="Rounded Rectangle 6"/>
          <p:cNvSpPr/>
          <p:nvPr/>
        </p:nvSpPr>
        <p:spPr>
          <a:xfrm>
            <a:off x="152400" y="6553200"/>
            <a:ext cx="5257800" cy="176212"/>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r>
              <a:rPr lang="en-US" sz="1100" dirty="0">
                <a:solidFill>
                  <a:prstClr val="black"/>
                </a:solidFill>
                <a:latin typeface="Calibri"/>
              </a:rPr>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Rectangle 8"/>
          <p:cNvSpPr>
            <a:spLocks noGrp="1" noChangeArrowheads="1"/>
          </p:cNvSpPr>
          <p:nvPr/>
        </p:nvSpPr>
        <p:spPr bwMode="auto">
          <a:xfrm>
            <a:off x="6438900" y="6390208"/>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59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107" charset="0"/>
              </a:defRPr>
            </a:lvl1pPr>
            <a:lvl2pPr marL="742950" indent="-285750" eaLnBrk="0" hangingPunct="0">
              <a:spcBef>
                <a:spcPct val="20000"/>
              </a:spcBef>
              <a:buFont typeface="Arial" charset="0"/>
              <a:buChar char="–"/>
              <a:defRPr sz="2800">
                <a:solidFill>
                  <a:schemeClr val="tx1"/>
                </a:solidFill>
                <a:latin typeface="Calibri" pitchFamily="-107" charset="0"/>
              </a:defRPr>
            </a:lvl2pPr>
            <a:lvl3pPr marL="1143000" indent="-228600" eaLnBrk="0" hangingPunct="0">
              <a:spcBef>
                <a:spcPct val="20000"/>
              </a:spcBef>
              <a:buFont typeface="Arial" charset="0"/>
              <a:buChar char="•"/>
              <a:defRPr sz="2400">
                <a:solidFill>
                  <a:schemeClr val="tx1"/>
                </a:solidFill>
                <a:latin typeface="Calibri" pitchFamily="-107" charset="0"/>
              </a:defRPr>
            </a:lvl3pPr>
            <a:lvl4pPr marL="1600200" indent="-228600" eaLnBrk="0" hangingPunct="0">
              <a:spcBef>
                <a:spcPct val="20000"/>
              </a:spcBef>
              <a:buFont typeface="Arial" charset="0"/>
              <a:buChar char="–"/>
              <a:defRPr sz="2000">
                <a:solidFill>
                  <a:schemeClr val="tx1"/>
                </a:solidFill>
                <a:latin typeface="Calibri" pitchFamily="-107" charset="0"/>
              </a:defRPr>
            </a:lvl4pPr>
            <a:lvl5pPr marL="2057400" indent="-228600" eaLnBrk="0" hangingPunct="0">
              <a:spcBef>
                <a:spcPct val="20000"/>
              </a:spcBef>
              <a:buFont typeface="Arial" charset="0"/>
              <a:buChar char="»"/>
              <a:defRPr sz="2000">
                <a:solidFill>
                  <a:schemeClr val="tx1"/>
                </a:solidFill>
                <a:latin typeface="Calibri" pitchFamily="-107"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107"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107"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107"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107" charset="0"/>
              </a:defRPr>
            </a:lvl9pPr>
          </a:lstStyle>
          <a:p>
            <a:pPr eaLnBrk="1" hangingPunct="1">
              <a:spcBef>
                <a:spcPct val="0"/>
              </a:spcBef>
              <a:buFontTx/>
              <a:buNone/>
            </a:pPr>
            <a:r>
              <a:rPr lang="en-US" altLang="en-US" sz="1100" dirty="0">
                <a:solidFill>
                  <a:srgbClr val="898989"/>
                </a:solidFill>
                <a:latin typeface="Arial" charset="0"/>
              </a:rPr>
              <a:t>3-</a:t>
            </a:r>
            <a:fld id="{A2CBD496-63C5-4612-BF93-130104D6CABC}" type="slidenum">
              <a:rPr lang="en-US" altLang="en-US" sz="1100" smtClean="0">
                <a:solidFill>
                  <a:srgbClr val="898989"/>
                </a:solidFill>
                <a:latin typeface="Arial" charset="0"/>
              </a:rPr>
              <a:pPr eaLnBrk="1" hangingPunct="1">
                <a:spcBef>
                  <a:spcPct val="0"/>
                </a:spcBef>
                <a:buFontTx/>
                <a:buNone/>
              </a:pPr>
              <a:t>46</a:t>
            </a:fld>
            <a:endParaRPr lang="en-US" altLang="en-US" sz="1100" dirty="0">
              <a:solidFill>
                <a:srgbClr val="898989"/>
              </a:solidFill>
              <a:latin typeface="Arial" charset="0"/>
            </a:endParaRPr>
          </a:p>
        </p:txBody>
      </p:sp>
      <p:sp>
        <p:nvSpPr>
          <p:cNvPr id="7" name="Rounded Rectangle 6"/>
          <p:cNvSpPr/>
          <p:nvPr/>
        </p:nvSpPr>
        <p:spPr>
          <a:xfrm>
            <a:off x="152400" y="6477000"/>
            <a:ext cx="5257800" cy="261938"/>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P5</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altLang="en-US" sz="1100" dirty="0"/>
              <a:t>Prepare financial statements from an adjusted trial balance.</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TextBox 8"/>
          <p:cNvSpPr txBox="1"/>
          <p:nvPr/>
        </p:nvSpPr>
        <p:spPr>
          <a:xfrm>
            <a:off x="7772400" y="81687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3.14</a:t>
            </a:r>
          </a:p>
        </p:txBody>
      </p:sp>
      <p:sp>
        <p:nvSpPr>
          <p:cNvPr id="125954" name="Rectangle 5"/>
          <p:cNvSpPr>
            <a:spLocks noGrp="1" noChangeArrowheads="1"/>
          </p:cNvSpPr>
          <p:nvPr>
            <p:ph type="title"/>
          </p:nvPr>
        </p:nvSpPr>
        <p:spPr>
          <a:xfrm>
            <a:off x="381000" y="-52974"/>
            <a:ext cx="8458200" cy="738774"/>
          </a:xfrm>
        </p:spPr>
        <p:txBody>
          <a:bodyPr/>
          <a:lstStyle/>
          <a:p>
            <a:pPr eaLnBrk="1" hangingPunct="1"/>
            <a:r>
              <a:rPr lang="en-US" altLang="en-US" sz="2000" b="1" dirty="0">
                <a:solidFill>
                  <a:schemeClr val="bg1"/>
                </a:solidFill>
              </a:rPr>
              <a:t>Preparing Financial Statements from an Adjusted Trial Balance</a:t>
            </a:r>
          </a:p>
        </p:txBody>
      </p:sp>
      <p:sp>
        <p:nvSpPr>
          <p:cNvPr id="10" name="Rectangle 9"/>
          <p:cNvSpPr>
            <a:spLocks noGrp="1" noChangeArrowheads="1"/>
          </p:cNvSpPr>
          <p:nvPr/>
        </p:nvSpPr>
        <p:spPr bwMode="auto">
          <a:xfrm>
            <a:off x="6484994" y="638154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pic>
        <p:nvPicPr>
          <p:cNvPr id="3" name="Picture 2">
            <a:extLst>
              <a:ext uri="{FF2B5EF4-FFF2-40B4-BE49-F238E27FC236}">
                <a16:creationId xmlns:a16="http://schemas.microsoft.com/office/drawing/2014/main" xmlns="" id="{6C5DC0CB-F92D-483D-872D-0BFFB70714BF}"/>
              </a:ext>
            </a:extLst>
          </p:cNvPr>
          <p:cNvPicPr>
            <a:picLocks noChangeAspect="1"/>
          </p:cNvPicPr>
          <p:nvPr/>
        </p:nvPicPr>
        <p:blipFill>
          <a:blip r:embed="rId3"/>
          <a:stretch>
            <a:fillRect/>
          </a:stretch>
        </p:blipFill>
        <p:spPr>
          <a:xfrm>
            <a:off x="2362200" y="704088"/>
            <a:ext cx="5123691" cy="5590829"/>
          </a:xfrm>
          <a:prstGeom prst="rect">
            <a:avLst/>
          </a:prstGeom>
        </p:spPr>
      </p:pic>
    </p:spTree>
    <p:extLst>
      <p:ext uri="{BB962C8B-B14F-4D97-AF65-F5344CB8AC3E}">
        <p14:creationId xmlns:p14="http://schemas.microsoft.com/office/powerpoint/2010/main" val="327982168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4"/>
          <p:cNvSpPr>
            <a:spLocks noGrp="1"/>
          </p:cNvSpPr>
          <p:nvPr>
            <p:ph type="ctrTitle"/>
          </p:nvPr>
        </p:nvSpPr>
        <p:spPr>
          <a:xfrm>
            <a:off x="914400" y="1828800"/>
            <a:ext cx="7315200" cy="3124200"/>
          </a:xfrm>
        </p:spPr>
        <p:txBody>
          <a:bodyPr/>
          <a:lstStyle/>
          <a:p>
            <a:r>
              <a:rPr lang="en-US" altLang="en-US" dirty="0"/>
              <a:t> Prepare closing entries and a post-closing trial balance.</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92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499" y="1979720"/>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38628"/>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57400" y="864340"/>
            <a:ext cx="5257800" cy="769441"/>
          </a:xfrm>
          <a:prstGeom prst="rect">
            <a:avLst/>
          </a:prstGeom>
          <a:noFill/>
        </p:spPr>
        <p:txBody>
          <a:bodyPr wrap="square" rtlCol="0">
            <a:spAutoFit/>
          </a:bodyPr>
          <a:lstStyle/>
          <a:p>
            <a:r>
              <a:rPr lang="en-US" altLang="en-US" sz="4400" b="1" dirty="0">
                <a:latin typeface="+mj-lt"/>
              </a:rPr>
              <a:t>Learning Objective P6</a:t>
            </a:r>
            <a:endParaRPr lang="en-US" sz="4400" dirty="0">
              <a:latin typeface="+mj-lt"/>
            </a:endParaRPr>
          </a:p>
        </p:txBody>
      </p:sp>
      <p:sp>
        <p:nvSpPr>
          <p:cNvPr id="10" name="Rectangle 9">
            <a:extLst>
              <a:ext uri="{FF2B5EF4-FFF2-40B4-BE49-F238E27FC236}">
                <a16:creationId xmlns:a16="http://schemas.microsoft.com/office/drawing/2014/main" xmlns="" id="{8B766769-B2C2-0C47-8C0C-49C5A4731A4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E767DB84-3505-C644-9ABE-3C45718004CB}"/>
              </a:ext>
            </a:extLst>
          </p:cNvPr>
          <p:cNvSpPr txBox="1">
            <a:spLocks/>
          </p:cNvSpPr>
          <p:nvPr/>
        </p:nvSpPr>
        <p:spPr>
          <a:xfrm>
            <a:off x="6781800" y="6406478"/>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47</a:t>
            </a:fld>
            <a:endParaRPr lang="en-US" sz="1100" dirty="0">
              <a:solidFill>
                <a:schemeClr val="tx1">
                  <a:lumMod val="50000"/>
                  <a:lumOff val="50000"/>
                </a:schemeClr>
              </a:solidFill>
            </a:endParaRPr>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9939" y="1787525"/>
            <a:ext cx="906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eaLnBrk="1" hangingPunct="1">
              <a:spcBef>
                <a:spcPct val="0"/>
              </a:spcBef>
              <a:buFontTx/>
              <a:buNone/>
            </a:pPr>
            <a:endParaRPr lang="en-US" altLang="en-US" sz="1800" dirty="0">
              <a:latin typeface="Arial" charset="0"/>
            </a:endParaRPr>
          </a:p>
        </p:txBody>
      </p:sp>
      <p:sp>
        <p:nvSpPr>
          <p:cNvPr id="140291" name="Rectangle 25"/>
          <p:cNvSpPr>
            <a:spLocks noGrp="1" noChangeArrowheads="1"/>
          </p:cNvSpPr>
          <p:nvPr>
            <p:ph type="title"/>
          </p:nvPr>
        </p:nvSpPr>
        <p:spPr>
          <a:xfrm>
            <a:off x="467139" y="157163"/>
            <a:ext cx="8229600" cy="1143000"/>
          </a:xfrm>
        </p:spPr>
        <p:txBody>
          <a:bodyPr/>
          <a:lstStyle/>
          <a:p>
            <a:r>
              <a:rPr lang="en-US" altLang="en-US" b="1" dirty="0"/>
              <a:t>Closing Process</a:t>
            </a:r>
          </a:p>
        </p:txBody>
      </p:sp>
      <p:sp>
        <p:nvSpPr>
          <p:cNvPr id="140292" name="Rectangle 3"/>
          <p:cNvSpPr>
            <a:spLocks noGrp="1" noChangeArrowheads="1"/>
          </p:cNvSpPr>
          <p:nvPr>
            <p:ph type="body" sz="half" idx="4294967295"/>
          </p:nvPr>
        </p:nvSpPr>
        <p:spPr>
          <a:xfrm>
            <a:off x="202027" y="998538"/>
            <a:ext cx="3886200" cy="5257800"/>
          </a:xfrm>
        </p:spPr>
        <p:txBody>
          <a:bodyPr lIns="90488" tIns="44450" rIns="90488" bIns="44450"/>
          <a:lstStyle/>
          <a:p>
            <a:pPr marL="514350" indent="-514350">
              <a:spcBef>
                <a:spcPct val="100000"/>
              </a:spcBef>
              <a:buClr>
                <a:srgbClr val="C00000"/>
              </a:buClr>
              <a:buFont typeface="Calibri" pitchFamily="-84" charset="0"/>
              <a:buAutoNum type="arabicPeriod"/>
            </a:pPr>
            <a:r>
              <a:rPr lang="en-US" altLang="en-US" sz="2800" dirty="0">
                <a:cs typeface="Arial" charset="0"/>
              </a:rPr>
              <a:t>Resets revenue, expense, and dividends account balances to zero at the end of the period.</a:t>
            </a:r>
          </a:p>
          <a:p>
            <a:pPr marL="514350" indent="-514350">
              <a:spcBef>
                <a:spcPct val="100000"/>
              </a:spcBef>
              <a:buClr>
                <a:srgbClr val="C00000"/>
              </a:buClr>
              <a:buFont typeface="Calibri" pitchFamily="-84" charset="0"/>
              <a:buAutoNum type="arabicPeriod"/>
            </a:pPr>
            <a:r>
              <a:rPr lang="en-US" altLang="en-US" sz="2800" dirty="0">
                <a:cs typeface="Arial" charset="0"/>
              </a:rPr>
              <a:t>Updates Retained Earnings account to match that reported in the balance sheet and statement of retained earnings.</a:t>
            </a:r>
          </a:p>
        </p:txBody>
      </p:sp>
      <p:grpSp>
        <p:nvGrpSpPr>
          <p:cNvPr id="2" name="Group 4"/>
          <p:cNvGrpSpPr>
            <a:grpSpLocks/>
          </p:cNvGrpSpPr>
          <p:nvPr/>
        </p:nvGrpSpPr>
        <p:grpSpPr bwMode="auto">
          <a:xfrm>
            <a:off x="4308889" y="1219200"/>
            <a:ext cx="4664075" cy="1830388"/>
            <a:chOff x="2708" y="1022"/>
            <a:chExt cx="2938" cy="1153"/>
          </a:xfrm>
        </p:grpSpPr>
        <p:grpSp>
          <p:nvGrpSpPr>
            <p:cNvPr id="140311" name="Group 5"/>
            <p:cNvGrpSpPr>
              <a:grpSpLocks/>
            </p:cNvGrpSpPr>
            <p:nvPr/>
          </p:nvGrpSpPr>
          <p:grpSpPr bwMode="auto">
            <a:xfrm>
              <a:off x="2708" y="1022"/>
              <a:ext cx="2938" cy="1153"/>
              <a:chOff x="2708" y="1022"/>
              <a:chExt cx="2938" cy="1153"/>
            </a:xfrm>
          </p:grpSpPr>
          <p:sp>
            <p:nvSpPr>
              <p:cNvPr id="140313" name="Freeform 6"/>
              <p:cNvSpPr>
                <a:spLocks/>
              </p:cNvSpPr>
              <p:nvPr/>
            </p:nvSpPr>
            <p:spPr bwMode="auto">
              <a:xfrm>
                <a:off x="2708" y="1317"/>
                <a:ext cx="99" cy="858"/>
              </a:xfrm>
              <a:custGeom>
                <a:avLst/>
                <a:gdLst>
                  <a:gd name="T0" fmla="*/ 98 w 99"/>
                  <a:gd name="T1" fmla="*/ 71 h 858"/>
                  <a:gd name="T2" fmla="*/ 98 w 99"/>
                  <a:gd name="T3" fmla="*/ 857 h 858"/>
                  <a:gd name="T4" fmla="*/ 0 w 99"/>
                  <a:gd name="T5" fmla="*/ 782 h 858"/>
                  <a:gd name="T6" fmla="*/ 0 w 99"/>
                  <a:gd name="T7" fmla="*/ 0 h 858"/>
                  <a:gd name="T8" fmla="*/ 98 w 99"/>
                  <a:gd name="T9" fmla="*/ 71 h 858"/>
                  <a:gd name="T10" fmla="*/ 0 60000 65536"/>
                  <a:gd name="T11" fmla="*/ 0 60000 65536"/>
                  <a:gd name="T12" fmla="*/ 0 60000 65536"/>
                  <a:gd name="T13" fmla="*/ 0 60000 65536"/>
                  <a:gd name="T14" fmla="*/ 0 60000 65536"/>
                  <a:gd name="T15" fmla="*/ 0 w 99"/>
                  <a:gd name="T16" fmla="*/ 0 h 858"/>
                  <a:gd name="T17" fmla="*/ 99 w 99"/>
                  <a:gd name="T18" fmla="*/ 858 h 858"/>
                </a:gdLst>
                <a:ahLst/>
                <a:cxnLst>
                  <a:cxn ang="T10">
                    <a:pos x="T0" y="T1"/>
                  </a:cxn>
                  <a:cxn ang="T11">
                    <a:pos x="T2" y="T3"/>
                  </a:cxn>
                  <a:cxn ang="T12">
                    <a:pos x="T4" y="T5"/>
                  </a:cxn>
                  <a:cxn ang="T13">
                    <a:pos x="T6" y="T7"/>
                  </a:cxn>
                  <a:cxn ang="T14">
                    <a:pos x="T8" y="T9"/>
                  </a:cxn>
                </a:cxnLst>
                <a:rect l="T15" t="T16" r="T17" b="T18"/>
                <a:pathLst>
                  <a:path w="99" h="858">
                    <a:moveTo>
                      <a:pt x="98" y="71"/>
                    </a:moveTo>
                    <a:lnTo>
                      <a:pt x="98" y="857"/>
                    </a:lnTo>
                    <a:lnTo>
                      <a:pt x="0" y="782"/>
                    </a:lnTo>
                    <a:lnTo>
                      <a:pt x="0" y="0"/>
                    </a:lnTo>
                    <a:lnTo>
                      <a:pt x="98" y="71"/>
                    </a:lnTo>
                  </a:path>
                </a:pathLst>
              </a:custGeom>
              <a:solidFill>
                <a:srgbClr val="800000"/>
              </a:solidFill>
              <a:ln w="12700" cap="rnd">
                <a:solidFill>
                  <a:srgbClr val="000000"/>
                </a:solidFill>
                <a:round/>
                <a:headEnd/>
                <a:tailEnd/>
              </a:ln>
            </p:spPr>
            <p:txBody>
              <a:bodyPr/>
              <a:lstStyle/>
              <a:p>
                <a:endParaRPr lang="en-GB" dirty="0"/>
              </a:p>
            </p:txBody>
          </p:sp>
          <p:sp>
            <p:nvSpPr>
              <p:cNvPr id="140314" name="Freeform 7"/>
              <p:cNvSpPr>
                <a:spLocks/>
              </p:cNvSpPr>
              <p:nvPr/>
            </p:nvSpPr>
            <p:spPr bwMode="auto">
              <a:xfrm>
                <a:off x="2708" y="1023"/>
                <a:ext cx="1508" cy="366"/>
              </a:xfrm>
              <a:custGeom>
                <a:avLst/>
                <a:gdLst>
                  <a:gd name="T0" fmla="*/ 0 w 1508"/>
                  <a:gd name="T1" fmla="*/ 294 h 366"/>
                  <a:gd name="T2" fmla="*/ 98 w 1508"/>
                  <a:gd name="T3" fmla="*/ 365 h 366"/>
                  <a:gd name="T4" fmla="*/ 1507 w 1508"/>
                  <a:gd name="T5" fmla="*/ 63 h 366"/>
                  <a:gd name="T6" fmla="*/ 1429 w 1508"/>
                  <a:gd name="T7" fmla="*/ 0 h 366"/>
                  <a:gd name="T8" fmla="*/ 0 w 1508"/>
                  <a:gd name="T9" fmla="*/ 294 h 366"/>
                  <a:gd name="T10" fmla="*/ 0 60000 65536"/>
                  <a:gd name="T11" fmla="*/ 0 60000 65536"/>
                  <a:gd name="T12" fmla="*/ 0 60000 65536"/>
                  <a:gd name="T13" fmla="*/ 0 60000 65536"/>
                  <a:gd name="T14" fmla="*/ 0 60000 65536"/>
                  <a:gd name="T15" fmla="*/ 0 w 1508"/>
                  <a:gd name="T16" fmla="*/ 0 h 366"/>
                  <a:gd name="T17" fmla="*/ 1508 w 1508"/>
                  <a:gd name="T18" fmla="*/ 366 h 366"/>
                </a:gdLst>
                <a:ahLst/>
                <a:cxnLst>
                  <a:cxn ang="T10">
                    <a:pos x="T0" y="T1"/>
                  </a:cxn>
                  <a:cxn ang="T11">
                    <a:pos x="T2" y="T3"/>
                  </a:cxn>
                  <a:cxn ang="T12">
                    <a:pos x="T4" y="T5"/>
                  </a:cxn>
                  <a:cxn ang="T13">
                    <a:pos x="T6" y="T7"/>
                  </a:cxn>
                  <a:cxn ang="T14">
                    <a:pos x="T8" y="T9"/>
                  </a:cxn>
                </a:cxnLst>
                <a:rect l="T15" t="T16" r="T17" b="T18"/>
                <a:pathLst>
                  <a:path w="1508" h="366">
                    <a:moveTo>
                      <a:pt x="0" y="294"/>
                    </a:moveTo>
                    <a:lnTo>
                      <a:pt x="98" y="365"/>
                    </a:lnTo>
                    <a:lnTo>
                      <a:pt x="1507" y="63"/>
                    </a:lnTo>
                    <a:lnTo>
                      <a:pt x="1429" y="0"/>
                    </a:lnTo>
                    <a:lnTo>
                      <a:pt x="0" y="294"/>
                    </a:lnTo>
                  </a:path>
                </a:pathLst>
              </a:custGeom>
              <a:solidFill>
                <a:srgbClr val="FF5F7F"/>
              </a:solidFill>
              <a:ln w="12700" cap="rnd">
                <a:solidFill>
                  <a:srgbClr val="000000"/>
                </a:solidFill>
                <a:round/>
                <a:headEnd/>
                <a:tailEnd/>
              </a:ln>
            </p:spPr>
            <p:txBody>
              <a:bodyPr/>
              <a:lstStyle/>
              <a:p>
                <a:endParaRPr lang="en-GB" dirty="0"/>
              </a:p>
            </p:txBody>
          </p:sp>
          <p:sp>
            <p:nvSpPr>
              <p:cNvPr id="140315" name="Freeform 8"/>
              <p:cNvSpPr>
                <a:spLocks/>
              </p:cNvSpPr>
              <p:nvPr/>
            </p:nvSpPr>
            <p:spPr bwMode="auto">
              <a:xfrm>
                <a:off x="4134" y="1022"/>
                <a:ext cx="1512" cy="359"/>
              </a:xfrm>
              <a:custGeom>
                <a:avLst/>
                <a:gdLst>
                  <a:gd name="T0" fmla="*/ 0 w 1512"/>
                  <a:gd name="T1" fmla="*/ 0 h 359"/>
                  <a:gd name="T2" fmla="*/ 79 w 1512"/>
                  <a:gd name="T3" fmla="*/ 64 h 359"/>
                  <a:gd name="T4" fmla="*/ 1511 w 1512"/>
                  <a:gd name="T5" fmla="*/ 358 h 359"/>
                  <a:gd name="T6" fmla="*/ 1417 w 1512"/>
                  <a:gd name="T7" fmla="*/ 289 h 359"/>
                  <a:gd name="T8" fmla="*/ 0 w 1512"/>
                  <a:gd name="T9" fmla="*/ 0 h 359"/>
                  <a:gd name="T10" fmla="*/ 0 60000 65536"/>
                  <a:gd name="T11" fmla="*/ 0 60000 65536"/>
                  <a:gd name="T12" fmla="*/ 0 60000 65536"/>
                  <a:gd name="T13" fmla="*/ 0 60000 65536"/>
                  <a:gd name="T14" fmla="*/ 0 60000 65536"/>
                  <a:gd name="T15" fmla="*/ 0 w 1512"/>
                  <a:gd name="T16" fmla="*/ 0 h 359"/>
                  <a:gd name="T17" fmla="*/ 1512 w 1512"/>
                  <a:gd name="T18" fmla="*/ 359 h 359"/>
                </a:gdLst>
                <a:ahLst/>
                <a:cxnLst>
                  <a:cxn ang="T10">
                    <a:pos x="T0" y="T1"/>
                  </a:cxn>
                  <a:cxn ang="T11">
                    <a:pos x="T2" y="T3"/>
                  </a:cxn>
                  <a:cxn ang="T12">
                    <a:pos x="T4" y="T5"/>
                  </a:cxn>
                  <a:cxn ang="T13">
                    <a:pos x="T6" y="T7"/>
                  </a:cxn>
                  <a:cxn ang="T14">
                    <a:pos x="T8" y="T9"/>
                  </a:cxn>
                </a:cxnLst>
                <a:rect l="T15" t="T16" r="T17" b="T18"/>
                <a:pathLst>
                  <a:path w="1512" h="359">
                    <a:moveTo>
                      <a:pt x="0" y="0"/>
                    </a:moveTo>
                    <a:lnTo>
                      <a:pt x="79" y="64"/>
                    </a:lnTo>
                    <a:lnTo>
                      <a:pt x="1511" y="358"/>
                    </a:lnTo>
                    <a:lnTo>
                      <a:pt x="1417" y="289"/>
                    </a:lnTo>
                    <a:lnTo>
                      <a:pt x="0" y="0"/>
                    </a:lnTo>
                  </a:path>
                </a:pathLst>
              </a:custGeom>
              <a:solidFill>
                <a:srgbClr val="FF7F9F"/>
              </a:solidFill>
              <a:ln w="12700" cap="rnd">
                <a:solidFill>
                  <a:srgbClr val="000000"/>
                </a:solidFill>
                <a:round/>
                <a:headEnd/>
                <a:tailEnd/>
              </a:ln>
            </p:spPr>
            <p:txBody>
              <a:bodyPr/>
              <a:lstStyle/>
              <a:p>
                <a:endParaRPr lang="en-GB" dirty="0"/>
              </a:p>
            </p:txBody>
          </p:sp>
          <p:sp>
            <p:nvSpPr>
              <p:cNvPr id="140316" name="Freeform 9"/>
              <p:cNvSpPr>
                <a:spLocks/>
              </p:cNvSpPr>
              <p:nvPr/>
            </p:nvSpPr>
            <p:spPr bwMode="auto">
              <a:xfrm>
                <a:off x="2806" y="1086"/>
                <a:ext cx="2840" cy="1089"/>
              </a:xfrm>
              <a:custGeom>
                <a:avLst/>
                <a:gdLst>
                  <a:gd name="T0" fmla="*/ 0 w 2840"/>
                  <a:gd name="T1" fmla="*/ 302 h 1089"/>
                  <a:gd name="T2" fmla="*/ 0 w 2840"/>
                  <a:gd name="T3" fmla="*/ 1088 h 1089"/>
                  <a:gd name="T4" fmla="*/ 1416 w 2840"/>
                  <a:gd name="T5" fmla="*/ 793 h 1089"/>
                  <a:gd name="T6" fmla="*/ 2839 w 2840"/>
                  <a:gd name="T7" fmla="*/ 1088 h 1089"/>
                  <a:gd name="T8" fmla="*/ 2839 w 2840"/>
                  <a:gd name="T9" fmla="*/ 294 h 1089"/>
                  <a:gd name="T10" fmla="*/ 1407 w 2840"/>
                  <a:gd name="T11" fmla="*/ 0 h 1089"/>
                  <a:gd name="T12" fmla="*/ 0 w 2840"/>
                  <a:gd name="T13" fmla="*/ 302 h 1089"/>
                  <a:gd name="T14" fmla="*/ 0 60000 65536"/>
                  <a:gd name="T15" fmla="*/ 0 60000 65536"/>
                  <a:gd name="T16" fmla="*/ 0 60000 65536"/>
                  <a:gd name="T17" fmla="*/ 0 60000 65536"/>
                  <a:gd name="T18" fmla="*/ 0 60000 65536"/>
                  <a:gd name="T19" fmla="*/ 0 60000 65536"/>
                  <a:gd name="T20" fmla="*/ 0 60000 65536"/>
                  <a:gd name="T21" fmla="*/ 0 w 2840"/>
                  <a:gd name="T22" fmla="*/ 0 h 1089"/>
                  <a:gd name="T23" fmla="*/ 2840 w 2840"/>
                  <a:gd name="T24" fmla="*/ 1089 h 10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0" h="1089">
                    <a:moveTo>
                      <a:pt x="0" y="302"/>
                    </a:moveTo>
                    <a:lnTo>
                      <a:pt x="0" y="1088"/>
                    </a:lnTo>
                    <a:lnTo>
                      <a:pt x="1416" y="793"/>
                    </a:lnTo>
                    <a:lnTo>
                      <a:pt x="2839" y="1088"/>
                    </a:lnTo>
                    <a:lnTo>
                      <a:pt x="2839" y="294"/>
                    </a:lnTo>
                    <a:lnTo>
                      <a:pt x="1407" y="0"/>
                    </a:lnTo>
                    <a:lnTo>
                      <a:pt x="0" y="302"/>
                    </a:lnTo>
                  </a:path>
                </a:pathLst>
              </a:custGeom>
              <a:solidFill>
                <a:srgbClr val="DF1F3F"/>
              </a:solidFill>
              <a:ln w="12700" cap="rnd">
                <a:solidFill>
                  <a:srgbClr val="000000"/>
                </a:solidFill>
                <a:round/>
                <a:headEnd/>
                <a:tailEnd/>
              </a:ln>
            </p:spPr>
            <p:txBody>
              <a:bodyPr/>
              <a:lstStyle/>
              <a:p>
                <a:endParaRPr lang="en-GB" dirty="0"/>
              </a:p>
            </p:txBody>
          </p:sp>
        </p:grpSp>
        <p:sp>
          <p:nvSpPr>
            <p:cNvPr id="140312" name="Rectangle 10"/>
            <p:cNvSpPr>
              <a:spLocks noChangeArrowheads="1"/>
            </p:cNvSpPr>
            <p:nvPr/>
          </p:nvSpPr>
          <p:spPr bwMode="auto">
            <a:xfrm>
              <a:off x="2925" y="1293"/>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dirty="0">
                  <a:solidFill>
                    <a:srgbClr val="F4F4A3"/>
                  </a:solidFill>
                  <a:latin typeface="Arial" charset="0"/>
                </a:rPr>
                <a:t>Identify accounts</a:t>
              </a:r>
              <a:br>
                <a:rPr lang="en-US" altLang="en-US" sz="2800" dirty="0">
                  <a:solidFill>
                    <a:srgbClr val="F4F4A3"/>
                  </a:solidFill>
                  <a:latin typeface="Arial" charset="0"/>
                </a:rPr>
              </a:br>
              <a:r>
                <a:rPr lang="en-US" altLang="en-US" sz="2800" dirty="0">
                  <a:solidFill>
                    <a:srgbClr val="F4F4A3"/>
                  </a:solidFill>
                  <a:latin typeface="Arial" charset="0"/>
                </a:rPr>
                <a:t>for closing.</a:t>
              </a:r>
            </a:p>
          </p:txBody>
        </p:sp>
      </p:grpSp>
      <p:grpSp>
        <p:nvGrpSpPr>
          <p:cNvPr id="4" name="Group 11"/>
          <p:cNvGrpSpPr>
            <a:grpSpLocks/>
          </p:cNvGrpSpPr>
          <p:nvPr/>
        </p:nvGrpSpPr>
        <p:grpSpPr bwMode="auto">
          <a:xfrm>
            <a:off x="4294602" y="2778125"/>
            <a:ext cx="4665662" cy="1831975"/>
            <a:chOff x="2699" y="1929"/>
            <a:chExt cx="2939" cy="1154"/>
          </a:xfrm>
        </p:grpSpPr>
        <p:grpSp>
          <p:nvGrpSpPr>
            <p:cNvPr id="140305" name="Group 12"/>
            <p:cNvGrpSpPr>
              <a:grpSpLocks/>
            </p:cNvGrpSpPr>
            <p:nvPr/>
          </p:nvGrpSpPr>
          <p:grpSpPr bwMode="auto">
            <a:xfrm>
              <a:off x="2699" y="1929"/>
              <a:ext cx="2939" cy="1154"/>
              <a:chOff x="2699" y="1929"/>
              <a:chExt cx="2939" cy="1154"/>
            </a:xfrm>
          </p:grpSpPr>
          <p:sp>
            <p:nvSpPr>
              <p:cNvPr id="140307" name="Freeform 13"/>
              <p:cNvSpPr>
                <a:spLocks/>
              </p:cNvSpPr>
              <p:nvPr/>
            </p:nvSpPr>
            <p:spPr bwMode="auto">
              <a:xfrm>
                <a:off x="2699" y="2226"/>
                <a:ext cx="100" cy="857"/>
              </a:xfrm>
              <a:custGeom>
                <a:avLst/>
                <a:gdLst>
                  <a:gd name="T0" fmla="*/ 99 w 100"/>
                  <a:gd name="T1" fmla="*/ 70 h 857"/>
                  <a:gd name="T2" fmla="*/ 99 w 100"/>
                  <a:gd name="T3" fmla="*/ 856 h 857"/>
                  <a:gd name="T4" fmla="*/ 0 w 100"/>
                  <a:gd name="T5" fmla="*/ 781 h 857"/>
                  <a:gd name="T6" fmla="*/ 0 w 100"/>
                  <a:gd name="T7" fmla="*/ 0 h 857"/>
                  <a:gd name="T8" fmla="*/ 99 w 100"/>
                  <a:gd name="T9" fmla="*/ 70 h 857"/>
                  <a:gd name="T10" fmla="*/ 0 60000 65536"/>
                  <a:gd name="T11" fmla="*/ 0 60000 65536"/>
                  <a:gd name="T12" fmla="*/ 0 60000 65536"/>
                  <a:gd name="T13" fmla="*/ 0 60000 65536"/>
                  <a:gd name="T14" fmla="*/ 0 60000 65536"/>
                  <a:gd name="T15" fmla="*/ 0 w 100"/>
                  <a:gd name="T16" fmla="*/ 0 h 857"/>
                  <a:gd name="T17" fmla="*/ 100 w 100"/>
                  <a:gd name="T18" fmla="*/ 857 h 857"/>
                </a:gdLst>
                <a:ahLst/>
                <a:cxnLst>
                  <a:cxn ang="T10">
                    <a:pos x="T0" y="T1"/>
                  </a:cxn>
                  <a:cxn ang="T11">
                    <a:pos x="T2" y="T3"/>
                  </a:cxn>
                  <a:cxn ang="T12">
                    <a:pos x="T4" y="T5"/>
                  </a:cxn>
                  <a:cxn ang="T13">
                    <a:pos x="T6" y="T7"/>
                  </a:cxn>
                  <a:cxn ang="T14">
                    <a:pos x="T8" y="T9"/>
                  </a:cxn>
                </a:cxnLst>
                <a:rect l="T15" t="T16" r="T17" b="T18"/>
                <a:pathLst>
                  <a:path w="100" h="857">
                    <a:moveTo>
                      <a:pt x="99" y="70"/>
                    </a:moveTo>
                    <a:lnTo>
                      <a:pt x="99" y="856"/>
                    </a:lnTo>
                    <a:lnTo>
                      <a:pt x="0" y="781"/>
                    </a:lnTo>
                    <a:lnTo>
                      <a:pt x="0" y="0"/>
                    </a:lnTo>
                    <a:lnTo>
                      <a:pt x="99" y="70"/>
                    </a:lnTo>
                  </a:path>
                </a:pathLst>
              </a:custGeom>
              <a:solidFill>
                <a:srgbClr val="BF3F00"/>
              </a:solidFill>
              <a:ln w="12700" cap="rnd">
                <a:solidFill>
                  <a:srgbClr val="000000"/>
                </a:solidFill>
                <a:round/>
                <a:headEnd/>
                <a:tailEnd/>
              </a:ln>
            </p:spPr>
            <p:txBody>
              <a:bodyPr/>
              <a:lstStyle/>
              <a:p>
                <a:endParaRPr lang="en-GB" dirty="0"/>
              </a:p>
            </p:txBody>
          </p:sp>
          <p:sp>
            <p:nvSpPr>
              <p:cNvPr id="140308" name="Freeform 14"/>
              <p:cNvSpPr>
                <a:spLocks/>
              </p:cNvSpPr>
              <p:nvPr/>
            </p:nvSpPr>
            <p:spPr bwMode="auto">
              <a:xfrm>
                <a:off x="2699" y="1931"/>
                <a:ext cx="1509" cy="366"/>
              </a:xfrm>
              <a:custGeom>
                <a:avLst/>
                <a:gdLst>
                  <a:gd name="T0" fmla="*/ 0 w 1509"/>
                  <a:gd name="T1" fmla="*/ 295 h 366"/>
                  <a:gd name="T2" fmla="*/ 99 w 1509"/>
                  <a:gd name="T3" fmla="*/ 365 h 366"/>
                  <a:gd name="T4" fmla="*/ 1508 w 1509"/>
                  <a:gd name="T5" fmla="*/ 63 h 366"/>
                  <a:gd name="T6" fmla="*/ 1430 w 1509"/>
                  <a:gd name="T7" fmla="*/ 0 h 366"/>
                  <a:gd name="T8" fmla="*/ 0 w 1509"/>
                  <a:gd name="T9" fmla="*/ 295 h 366"/>
                  <a:gd name="T10" fmla="*/ 0 60000 65536"/>
                  <a:gd name="T11" fmla="*/ 0 60000 65536"/>
                  <a:gd name="T12" fmla="*/ 0 60000 65536"/>
                  <a:gd name="T13" fmla="*/ 0 60000 65536"/>
                  <a:gd name="T14" fmla="*/ 0 60000 65536"/>
                  <a:gd name="T15" fmla="*/ 0 w 1509"/>
                  <a:gd name="T16" fmla="*/ 0 h 366"/>
                  <a:gd name="T17" fmla="*/ 1509 w 1509"/>
                  <a:gd name="T18" fmla="*/ 366 h 366"/>
                </a:gdLst>
                <a:ahLst/>
                <a:cxnLst>
                  <a:cxn ang="T10">
                    <a:pos x="T0" y="T1"/>
                  </a:cxn>
                  <a:cxn ang="T11">
                    <a:pos x="T2" y="T3"/>
                  </a:cxn>
                  <a:cxn ang="T12">
                    <a:pos x="T4" y="T5"/>
                  </a:cxn>
                  <a:cxn ang="T13">
                    <a:pos x="T6" y="T7"/>
                  </a:cxn>
                  <a:cxn ang="T14">
                    <a:pos x="T8" y="T9"/>
                  </a:cxn>
                </a:cxnLst>
                <a:rect l="T15" t="T16" r="T17" b="T18"/>
                <a:pathLst>
                  <a:path w="1509" h="366">
                    <a:moveTo>
                      <a:pt x="0" y="295"/>
                    </a:moveTo>
                    <a:lnTo>
                      <a:pt x="99" y="365"/>
                    </a:lnTo>
                    <a:lnTo>
                      <a:pt x="1508" y="63"/>
                    </a:lnTo>
                    <a:lnTo>
                      <a:pt x="1430" y="0"/>
                    </a:lnTo>
                    <a:lnTo>
                      <a:pt x="0" y="295"/>
                    </a:lnTo>
                  </a:path>
                </a:pathLst>
              </a:custGeom>
              <a:solidFill>
                <a:srgbClr val="FF5F1F"/>
              </a:solidFill>
              <a:ln w="12700" cap="rnd">
                <a:solidFill>
                  <a:srgbClr val="000000"/>
                </a:solidFill>
                <a:round/>
                <a:headEnd/>
                <a:tailEnd/>
              </a:ln>
            </p:spPr>
            <p:txBody>
              <a:bodyPr/>
              <a:lstStyle/>
              <a:p>
                <a:endParaRPr lang="en-GB" dirty="0"/>
              </a:p>
            </p:txBody>
          </p:sp>
          <p:sp>
            <p:nvSpPr>
              <p:cNvPr id="140309" name="Freeform 15"/>
              <p:cNvSpPr>
                <a:spLocks/>
              </p:cNvSpPr>
              <p:nvPr/>
            </p:nvSpPr>
            <p:spPr bwMode="auto">
              <a:xfrm>
                <a:off x="4126" y="1929"/>
                <a:ext cx="1512" cy="360"/>
              </a:xfrm>
              <a:custGeom>
                <a:avLst/>
                <a:gdLst>
                  <a:gd name="T0" fmla="*/ 0 w 1512"/>
                  <a:gd name="T1" fmla="*/ 0 h 360"/>
                  <a:gd name="T2" fmla="*/ 79 w 1512"/>
                  <a:gd name="T3" fmla="*/ 65 h 360"/>
                  <a:gd name="T4" fmla="*/ 1511 w 1512"/>
                  <a:gd name="T5" fmla="*/ 359 h 360"/>
                  <a:gd name="T6" fmla="*/ 1417 w 1512"/>
                  <a:gd name="T7" fmla="*/ 292 h 360"/>
                  <a:gd name="T8" fmla="*/ 0 w 1512"/>
                  <a:gd name="T9" fmla="*/ 0 h 360"/>
                  <a:gd name="T10" fmla="*/ 0 60000 65536"/>
                  <a:gd name="T11" fmla="*/ 0 60000 65536"/>
                  <a:gd name="T12" fmla="*/ 0 60000 65536"/>
                  <a:gd name="T13" fmla="*/ 0 60000 65536"/>
                  <a:gd name="T14" fmla="*/ 0 60000 65536"/>
                  <a:gd name="T15" fmla="*/ 0 w 1512"/>
                  <a:gd name="T16" fmla="*/ 0 h 360"/>
                  <a:gd name="T17" fmla="*/ 1512 w 1512"/>
                  <a:gd name="T18" fmla="*/ 360 h 360"/>
                </a:gdLst>
                <a:ahLst/>
                <a:cxnLst>
                  <a:cxn ang="T10">
                    <a:pos x="T0" y="T1"/>
                  </a:cxn>
                  <a:cxn ang="T11">
                    <a:pos x="T2" y="T3"/>
                  </a:cxn>
                  <a:cxn ang="T12">
                    <a:pos x="T4" y="T5"/>
                  </a:cxn>
                  <a:cxn ang="T13">
                    <a:pos x="T6" y="T7"/>
                  </a:cxn>
                  <a:cxn ang="T14">
                    <a:pos x="T8" y="T9"/>
                  </a:cxn>
                </a:cxnLst>
                <a:rect l="T15" t="T16" r="T17" b="T18"/>
                <a:pathLst>
                  <a:path w="1512" h="360">
                    <a:moveTo>
                      <a:pt x="0" y="0"/>
                    </a:moveTo>
                    <a:lnTo>
                      <a:pt x="79" y="65"/>
                    </a:lnTo>
                    <a:lnTo>
                      <a:pt x="1511" y="359"/>
                    </a:lnTo>
                    <a:lnTo>
                      <a:pt x="1417" y="292"/>
                    </a:lnTo>
                    <a:lnTo>
                      <a:pt x="0" y="0"/>
                    </a:lnTo>
                  </a:path>
                </a:pathLst>
              </a:custGeom>
              <a:solidFill>
                <a:srgbClr val="FF7F3F"/>
              </a:solidFill>
              <a:ln w="12700" cap="rnd">
                <a:solidFill>
                  <a:srgbClr val="000000"/>
                </a:solidFill>
                <a:round/>
                <a:headEnd/>
                <a:tailEnd/>
              </a:ln>
            </p:spPr>
            <p:txBody>
              <a:bodyPr/>
              <a:lstStyle/>
              <a:p>
                <a:endParaRPr lang="en-GB" dirty="0"/>
              </a:p>
            </p:txBody>
          </p:sp>
          <p:sp>
            <p:nvSpPr>
              <p:cNvPr id="140310" name="Freeform 16"/>
              <p:cNvSpPr>
                <a:spLocks/>
              </p:cNvSpPr>
              <p:nvPr/>
            </p:nvSpPr>
            <p:spPr bwMode="auto">
              <a:xfrm>
                <a:off x="2798" y="1994"/>
                <a:ext cx="2840" cy="1089"/>
              </a:xfrm>
              <a:custGeom>
                <a:avLst/>
                <a:gdLst>
                  <a:gd name="T0" fmla="*/ 0 w 2840"/>
                  <a:gd name="T1" fmla="*/ 302 h 1089"/>
                  <a:gd name="T2" fmla="*/ 0 w 2840"/>
                  <a:gd name="T3" fmla="*/ 1088 h 1089"/>
                  <a:gd name="T4" fmla="*/ 1415 w 2840"/>
                  <a:gd name="T5" fmla="*/ 793 h 1089"/>
                  <a:gd name="T6" fmla="*/ 2839 w 2840"/>
                  <a:gd name="T7" fmla="*/ 1088 h 1089"/>
                  <a:gd name="T8" fmla="*/ 2839 w 2840"/>
                  <a:gd name="T9" fmla="*/ 294 h 1089"/>
                  <a:gd name="T10" fmla="*/ 1407 w 2840"/>
                  <a:gd name="T11" fmla="*/ 0 h 1089"/>
                  <a:gd name="T12" fmla="*/ 0 w 2840"/>
                  <a:gd name="T13" fmla="*/ 302 h 1089"/>
                  <a:gd name="T14" fmla="*/ 0 60000 65536"/>
                  <a:gd name="T15" fmla="*/ 0 60000 65536"/>
                  <a:gd name="T16" fmla="*/ 0 60000 65536"/>
                  <a:gd name="T17" fmla="*/ 0 60000 65536"/>
                  <a:gd name="T18" fmla="*/ 0 60000 65536"/>
                  <a:gd name="T19" fmla="*/ 0 60000 65536"/>
                  <a:gd name="T20" fmla="*/ 0 60000 65536"/>
                  <a:gd name="T21" fmla="*/ 0 w 2840"/>
                  <a:gd name="T22" fmla="*/ 0 h 1089"/>
                  <a:gd name="T23" fmla="*/ 2840 w 2840"/>
                  <a:gd name="T24" fmla="*/ 1089 h 10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40" h="1089">
                    <a:moveTo>
                      <a:pt x="0" y="302"/>
                    </a:moveTo>
                    <a:lnTo>
                      <a:pt x="0" y="1088"/>
                    </a:lnTo>
                    <a:lnTo>
                      <a:pt x="1415" y="793"/>
                    </a:lnTo>
                    <a:lnTo>
                      <a:pt x="2839" y="1088"/>
                    </a:lnTo>
                    <a:lnTo>
                      <a:pt x="2839" y="294"/>
                    </a:lnTo>
                    <a:lnTo>
                      <a:pt x="1407" y="0"/>
                    </a:lnTo>
                    <a:lnTo>
                      <a:pt x="0" y="302"/>
                    </a:lnTo>
                  </a:path>
                </a:pathLst>
              </a:custGeom>
              <a:solidFill>
                <a:srgbClr val="FF5F00"/>
              </a:solidFill>
              <a:ln w="12700" cap="rnd">
                <a:solidFill>
                  <a:srgbClr val="000000"/>
                </a:solidFill>
                <a:round/>
                <a:headEnd/>
                <a:tailEnd/>
              </a:ln>
            </p:spPr>
            <p:txBody>
              <a:bodyPr/>
              <a:lstStyle/>
              <a:p>
                <a:endParaRPr lang="en-GB" dirty="0"/>
              </a:p>
            </p:txBody>
          </p:sp>
        </p:grpSp>
        <p:sp>
          <p:nvSpPr>
            <p:cNvPr id="140306" name="Rectangle 17"/>
            <p:cNvSpPr>
              <a:spLocks noChangeArrowheads="1"/>
            </p:cNvSpPr>
            <p:nvPr/>
          </p:nvSpPr>
          <p:spPr bwMode="auto">
            <a:xfrm>
              <a:off x="2925" y="2195"/>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dirty="0">
                  <a:solidFill>
                    <a:srgbClr val="F4F4A3"/>
                  </a:solidFill>
                  <a:latin typeface="Arial" charset="0"/>
                </a:rPr>
                <a:t>Record</a:t>
              </a:r>
              <a:r>
                <a:rPr lang="en-US" altLang="en-US" sz="2400" dirty="0">
                  <a:solidFill>
                    <a:srgbClr val="F4F4A3"/>
                  </a:solidFill>
                  <a:latin typeface="Arial" charset="0"/>
                </a:rPr>
                <a:t> </a:t>
              </a:r>
              <a:r>
                <a:rPr lang="en-US" altLang="en-US" sz="2800" dirty="0">
                  <a:solidFill>
                    <a:srgbClr val="F4F4A3"/>
                  </a:solidFill>
                  <a:latin typeface="Arial" charset="0"/>
                </a:rPr>
                <a:t>and post</a:t>
              </a:r>
              <a:br>
                <a:rPr lang="en-US" altLang="en-US" sz="2800" dirty="0">
                  <a:solidFill>
                    <a:srgbClr val="F4F4A3"/>
                  </a:solidFill>
                  <a:latin typeface="Arial" charset="0"/>
                </a:rPr>
              </a:br>
              <a:r>
                <a:rPr lang="en-US" altLang="en-US" sz="2800" dirty="0">
                  <a:solidFill>
                    <a:srgbClr val="F4F4A3"/>
                  </a:solidFill>
                  <a:latin typeface="Arial" charset="0"/>
                </a:rPr>
                <a:t>closing entries. </a:t>
              </a:r>
              <a:endParaRPr lang="en-US" altLang="en-US" sz="2400" dirty="0">
                <a:solidFill>
                  <a:srgbClr val="F4F4A3"/>
                </a:solidFill>
                <a:latin typeface="Arial" charset="0"/>
              </a:endParaRPr>
            </a:p>
          </p:txBody>
        </p:sp>
      </p:grpSp>
      <p:grpSp>
        <p:nvGrpSpPr>
          <p:cNvPr id="6" name="Group 18"/>
          <p:cNvGrpSpPr>
            <a:grpSpLocks/>
          </p:cNvGrpSpPr>
          <p:nvPr/>
        </p:nvGrpSpPr>
        <p:grpSpPr bwMode="auto">
          <a:xfrm>
            <a:off x="4294602" y="4338638"/>
            <a:ext cx="4665662" cy="1830387"/>
            <a:chOff x="2699" y="2829"/>
            <a:chExt cx="2939" cy="1153"/>
          </a:xfrm>
        </p:grpSpPr>
        <p:grpSp>
          <p:nvGrpSpPr>
            <p:cNvPr id="140299" name="Group 19"/>
            <p:cNvGrpSpPr>
              <a:grpSpLocks/>
            </p:cNvGrpSpPr>
            <p:nvPr/>
          </p:nvGrpSpPr>
          <p:grpSpPr bwMode="auto">
            <a:xfrm>
              <a:off x="2699" y="2829"/>
              <a:ext cx="2939" cy="1153"/>
              <a:chOff x="2699" y="2829"/>
              <a:chExt cx="2939" cy="1153"/>
            </a:xfrm>
          </p:grpSpPr>
          <p:sp>
            <p:nvSpPr>
              <p:cNvPr id="140301" name="Freeform 20"/>
              <p:cNvSpPr>
                <a:spLocks/>
              </p:cNvSpPr>
              <p:nvPr/>
            </p:nvSpPr>
            <p:spPr bwMode="auto">
              <a:xfrm>
                <a:off x="2699" y="3126"/>
                <a:ext cx="100" cy="856"/>
              </a:xfrm>
              <a:custGeom>
                <a:avLst/>
                <a:gdLst>
                  <a:gd name="T0" fmla="*/ 99 w 100"/>
                  <a:gd name="T1" fmla="*/ 71 h 856"/>
                  <a:gd name="T2" fmla="*/ 99 w 100"/>
                  <a:gd name="T3" fmla="*/ 855 h 856"/>
                  <a:gd name="T4" fmla="*/ 0 w 100"/>
                  <a:gd name="T5" fmla="*/ 780 h 856"/>
                  <a:gd name="T6" fmla="*/ 0 w 100"/>
                  <a:gd name="T7" fmla="*/ 0 h 856"/>
                  <a:gd name="T8" fmla="*/ 99 w 100"/>
                  <a:gd name="T9" fmla="*/ 71 h 856"/>
                  <a:gd name="T10" fmla="*/ 0 60000 65536"/>
                  <a:gd name="T11" fmla="*/ 0 60000 65536"/>
                  <a:gd name="T12" fmla="*/ 0 60000 65536"/>
                  <a:gd name="T13" fmla="*/ 0 60000 65536"/>
                  <a:gd name="T14" fmla="*/ 0 60000 65536"/>
                  <a:gd name="T15" fmla="*/ 0 w 100"/>
                  <a:gd name="T16" fmla="*/ 0 h 856"/>
                  <a:gd name="T17" fmla="*/ 100 w 100"/>
                  <a:gd name="T18" fmla="*/ 856 h 856"/>
                </a:gdLst>
                <a:ahLst/>
                <a:cxnLst>
                  <a:cxn ang="T10">
                    <a:pos x="T0" y="T1"/>
                  </a:cxn>
                  <a:cxn ang="T11">
                    <a:pos x="T2" y="T3"/>
                  </a:cxn>
                  <a:cxn ang="T12">
                    <a:pos x="T4" y="T5"/>
                  </a:cxn>
                  <a:cxn ang="T13">
                    <a:pos x="T6" y="T7"/>
                  </a:cxn>
                  <a:cxn ang="T14">
                    <a:pos x="T8" y="T9"/>
                  </a:cxn>
                </a:cxnLst>
                <a:rect l="T15" t="T16" r="T17" b="T18"/>
                <a:pathLst>
                  <a:path w="100" h="856">
                    <a:moveTo>
                      <a:pt x="99" y="71"/>
                    </a:moveTo>
                    <a:lnTo>
                      <a:pt x="99" y="855"/>
                    </a:lnTo>
                    <a:lnTo>
                      <a:pt x="0" y="780"/>
                    </a:lnTo>
                    <a:lnTo>
                      <a:pt x="0" y="0"/>
                    </a:lnTo>
                    <a:lnTo>
                      <a:pt x="99" y="71"/>
                    </a:lnTo>
                  </a:path>
                </a:pathLst>
              </a:custGeom>
              <a:solidFill>
                <a:srgbClr val="5F009F"/>
              </a:solidFill>
              <a:ln w="12700" cap="rnd">
                <a:solidFill>
                  <a:srgbClr val="000000"/>
                </a:solidFill>
                <a:round/>
                <a:headEnd/>
                <a:tailEnd/>
              </a:ln>
            </p:spPr>
            <p:txBody>
              <a:bodyPr/>
              <a:lstStyle/>
              <a:p>
                <a:endParaRPr lang="en-GB" dirty="0"/>
              </a:p>
            </p:txBody>
          </p:sp>
          <p:sp>
            <p:nvSpPr>
              <p:cNvPr id="140302" name="Freeform 21"/>
              <p:cNvSpPr>
                <a:spLocks/>
              </p:cNvSpPr>
              <p:nvPr/>
            </p:nvSpPr>
            <p:spPr bwMode="auto">
              <a:xfrm>
                <a:off x="2699" y="2830"/>
                <a:ext cx="1509" cy="368"/>
              </a:xfrm>
              <a:custGeom>
                <a:avLst/>
                <a:gdLst>
                  <a:gd name="T0" fmla="*/ 0 w 1509"/>
                  <a:gd name="T1" fmla="*/ 296 h 368"/>
                  <a:gd name="T2" fmla="*/ 99 w 1509"/>
                  <a:gd name="T3" fmla="*/ 367 h 368"/>
                  <a:gd name="T4" fmla="*/ 1508 w 1509"/>
                  <a:gd name="T5" fmla="*/ 63 h 368"/>
                  <a:gd name="T6" fmla="*/ 1430 w 1509"/>
                  <a:gd name="T7" fmla="*/ 0 h 368"/>
                  <a:gd name="T8" fmla="*/ 0 w 1509"/>
                  <a:gd name="T9" fmla="*/ 296 h 368"/>
                  <a:gd name="T10" fmla="*/ 0 60000 65536"/>
                  <a:gd name="T11" fmla="*/ 0 60000 65536"/>
                  <a:gd name="T12" fmla="*/ 0 60000 65536"/>
                  <a:gd name="T13" fmla="*/ 0 60000 65536"/>
                  <a:gd name="T14" fmla="*/ 0 60000 65536"/>
                  <a:gd name="T15" fmla="*/ 0 w 1509"/>
                  <a:gd name="T16" fmla="*/ 0 h 368"/>
                  <a:gd name="T17" fmla="*/ 1509 w 1509"/>
                  <a:gd name="T18" fmla="*/ 368 h 368"/>
                </a:gdLst>
                <a:ahLst/>
                <a:cxnLst>
                  <a:cxn ang="T10">
                    <a:pos x="T0" y="T1"/>
                  </a:cxn>
                  <a:cxn ang="T11">
                    <a:pos x="T2" y="T3"/>
                  </a:cxn>
                  <a:cxn ang="T12">
                    <a:pos x="T4" y="T5"/>
                  </a:cxn>
                  <a:cxn ang="T13">
                    <a:pos x="T6" y="T7"/>
                  </a:cxn>
                  <a:cxn ang="T14">
                    <a:pos x="T8" y="T9"/>
                  </a:cxn>
                </a:cxnLst>
                <a:rect l="T15" t="T16" r="T17" b="T18"/>
                <a:pathLst>
                  <a:path w="1509" h="368">
                    <a:moveTo>
                      <a:pt x="0" y="296"/>
                    </a:moveTo>
                    <a:lnTo>
                      <a:pt x="99" y="367"/>
                    </a:lnTo>
                    <a:lnTo>
                      <a:pt x="1508" y="63"/>
                    </a:lnTo>
                    <a:lnTo>
                      <a:pt x="1430" y="0"/>
                    </a:lnTo>
                    <a:lnTo>
                      <a:pt x="0" y="296"/>
                    </a:lnTo>
                  </a:path>
                </a:pathLst>
              </a:custGeom>
              <a:solidFill>
                <a:srgbClr val="9F3FDF"/>
              </a:solidFill>
              <a:ln w="12700" cap="rnd">
                <a:solidFill>
                  <a:srgbClr val="000000"/>
                </a:solidFill>
                <a:round/>
                <a:headEnd/>
                <a:tailEnd/>
              </a:ln>
            </p:spPr>
            <p:txBody>
              <a:bodyPr/>
              <a:lstStyle/>
              <a:p>
                <a:endParaRPr lang="en-GB" dirty="0"/>
              </a:p>
            </p:txBody>
          </p:sp>
          <p:sp>
            <p:nvSpPr>
              <p:cNvPr id="140303" name="Freeform 22"/>
              <p:cNvSpPr>
                <a:spLocks/>
              </p:cNvSpPr>
              <p:nvPr/>
            </p:nvSpPr>
            <p:spPr bwMode="auto">
              <a:xfrm>
                <a:off x="4126" y="2829"/>
                <a:ext cx="1512" cy="360"/>
              </a:xfrm>
              <a:custGeom>
                <a:avLst/>
                <a:gdLst>
                  <a:gd name="T0" fmla="*/ 0 w 1512"/>
                  <a:gd name="T1" fmla="*/ 0 h 360"/>
                  <a:gd name="T2" fmla="*/ 79 w 1512"/>
                  <a:gd name="T3" fmla="*/ 64 h 360"/>
                  <a:gd name="T4" fmla="*/ 1511 w 1512"/>
                  <a:gd name="T5" fmla="*/ 359 h 360"/>
                  <a:gd name="T6" fmla="*/ 1417 w 1512"/>
                  <a:gd name="T7" fmla="*/ 291 h 360"/>
                  <a:gd name="T8" fmla="*/ 0 w 1512"/>
                  <a:gd name="T9" fmla="*/ 0 h 360"/>
                  <a:gd name="T10" fmla="*/ 0 60000 65536"/>
                  <a:gd name="T11" fmla="*/ 0 60000 65536"/>
                  <a:gd name="T12" fmla="*/ 0 60000 65536"/>
                  <a:gd name="T13" fmla="*/ 0 60000 65536"/>
                  <a:gd name="T14" fmla="*/ 0 60000 65536"/>
                  <a:gd name="T15" fmla="*/ 0 w 1512"/>
                  <a:gd name="T16" fmla="*/ 0 h 360"/>
                  <a:gd name="T17" fmla="*/ 1512 w 1512"/>
                  <a:gd name="T18" fmla="*/ 360 h 360"/>
                </a:gdLst>
                <a:ahLst/>
                <a:cxnLst>
                  <a:cxn ang="T10">
                    <a:pos x="T0" y="T1"/>
                  </a:cxn>
                  <a:cxn ang="T11">
                    <a:pos x="T2" y="T3"/>
                  </a:cxn>
                  <a:cxn ang="T12">
                    <a:pos x="T4" y="T5"/>
                  </a:cxn>
                  <a:cxn ang="T13">
                    <a:pos x="T6" y="T7"/>
                  </a:cxn>
                  <a:cxn ang="T14">
                    <a:pos x="T8" y="T9"/>
                  </a:cxn>
                </a:cxnLst>
                <a:rect l="T15" t="T16" r="T17" b="T18"/>
                <a:pathLst>
                  <a:path w="1512" h="360">
                    <a:moveTo>
                      <a:pt x="0" y="0"/>
                    </a:moveTo>
                    <a:lnTo>
                      <a:pt x="79" y="64"/>
                    </a:lnTo>
                    <a:lnTo>
                      <a:pt x="1511" y="359"/>
                    </a:lnTo>
                    <a:lnTo>
                      <a:pt x="1417" y="291"/>
                    </a:lnTo>
                    <a:lnTo>
                      <a:pt x="0" y="0"/>
                    </a:lnTo>
                  </a:path>
                </a:pathLst>
              </a:custGeom>
              <a:solidFill>
                <a:srgbClr val="DF9FFF"/>
              </a:solidFill>
              <a:ln w="12700" cap="rnd">
                <a:solidFill>
                  <a:srgbClr val="000000"/>
                </a:solidFill>
                <a:round/>
                <a:headEnd/>
                <a:tailEnd/>
              </a:ln>
            </p:spPr>
            <p:txBody>
              <a:bodyPr/>
              <a:lstStyle/>
              <a:p>
                <a:endParaRPr lang="en-GB" dirty="0"/>
              </a:p>
            </p:txBody>
          </p:sp>
          <p:sp>
            <p:nvSpPr>
              <p:cNvPr id="140304" name="Freeform 23"/>
              <p:cNvSpPr>
                <a:spLocks/>
              </p:cNvSpPr>
              <p:nvPr/>
            </p:nvSpPr>
            <p:spPr bwMode="auto">
              <a:xfrm>
                <a:off x="2798" y="2893"/>
                <a:ext cx="2840" cy="1089"/>
              </a:xfrm>
              <a:custGeom>
                <a:avLst/>
                <a:gdLst>
                  <a:gd name="T0" fmla="*/ 0 w 2840"/>
                  <a:gd name="T1" fmla="*/ 304 h 1089"/>
                  <a:gd name="T2" fmla="*/ 0 w 2840"/>
                  <a:gd name="T3" fmla="*/ 1088 h 1089"/>
                  <a:gd name="T4" fmla="*/ 2839 w 2840"/>
                  <a:gd name="T5" fmla="*/ 1088 h 1089"/>
                  <a:gd name="T6" fmla="*/ 2839 w 2840"/>
                  <a:gd name="T7" fmla="*/ 295 h 1089"/>
                  <a:gd name="T8" fmla="*/ 1407 w 2840"/>
                  <a:gd name="T9" fmla="*/ 0 h 1089"/>
                  <a:gd name="T10" fmla="*/ 0 w 2840"/>
                  <a:gd name="T11" fmla="*/ 304 h 1089"/>
                  <a:gd name="T12" fmla="*/ 0 60000 65536"/>
                  <a:gd name="T13" fmla="*/ 0 60000 65536"/>
                  <a:gd name="T14" fmla="*/ 0 60000 65536"/>
                  <a:gd name="T15" fmla="*/ 0 60000 65536"/>
                  <a:gd name="T16" fmla="*/ 0 60000 65536"/>
                  <a:gd name="T17" fmla="*/ 0 60000 65536"/>
                  <a:gd name="T18" fmla="*/ 0 w 2840"/>
                  <a:gd name="T19" fmla="*/ 0 h 1089"/>
                  <a:gd name="T20" fmla="*/ 2840 w 2840"/>
                  <a:gd name="T21" fmla="*/ 1089 h 1089"/>
                </a:gdLst>
                <a:ahLst/>
                <a:cxnLst>
                  <a:cxn ang="T12">
                    <a:pos x="T0" y="T1"/>
                  </a:cxn>
                  <a:cxn ang="T13">
                    <a:pos x="T2" y="T3"/>
                  </a:cxn>
                  <a:cxn ang="T14">
                    <a:pos x="T4" y="T5"/>
                  </a:cxn>
                  <a:cxn ang="T15">
                    <a:pos x="T6" y="T7"/>
                  </a:cxn>
                  <a:cxn ang="T16">
                    <a:pos x="T8" y="T9"/>
                  </a:cxn>
                  <a:cxn ang="T17">
                    <a:pos x="T10" y="T11"/>
                  </a:cxn>
                </a:cxnLst>
                <a:rect l="T18" t="T19" r="T20" b="T21"/>
                <a:pathLst>
                  <a:path w="2840" h="1089">
                    <a:moveTo>
                      <a:pt x="0" y="304"/>
                    </a:moveTo>
                    <a:lnTo>
                      <a:pt x="0" y="1088"/>
                    </a:lnTo>
                    <a:lnTo>
                      <a:pt x="2839" y="1088"/>
                    </a:lnTo>
                    <a:lnTo>
                      <a:pt x="2839" y="295"/>
                    </a:lnTo>
                    <a:lnTo>
                      <a:pt x="1407" y="0"/>
                    </a:lnTo>
                    <a:lnTo>
                      <a:pt x="0" y="304"/>
                    </a:lnTo>
                  </a:path>
                </a:pathLst>
              </a:custGeom>
              <a:solidFill>
                <a:srgbClr val="7F00DF"/>
              </a:solidFill>
              <a:ln w="12700" cap="rnd">
                <a:solidFill>
                  <a:srgbClr val="000000"/>
                </a:solidFill>
                <a:round/>
                <a:headEnd/>
                <a:tailEnd/>
              </a:ln>
            </p:spPr>
            <p:txBody>
              <a:bodyPr/>
              <a:lstStyle/>
              <a:p>
                <a:endParaRPr lang="en-GB" dirty="0"/>
              </a:p>
            </p:txBody>
          </p:sp>
        </p:grpSp>
        <p:sp>
          <p:nvSpPr>
            <p:cNvPr id="140300" name="Rectangle 24"/>
            <p:cNvSpPr>
              <a:spLocks noChangeArrowheads="1"/>
            </p:cNvSpPr>
            <p:nvPr/>
          </p:nvSpPr>
          <p:spPr bwMode="auto">
            <a:xfrm>
              <a:off x="2925" y="3261"/>
              <a:ext cx="2598"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50000"/>
                </a:spcBef>
                <a:buFontTx/>
                <a:buNone/>
              </a:pPr>
              <a:r>
                <a:rPr lang="en-US" altLang="en-US" sz="2800" dirty="0">
                  <a:solidFill>
                    <a:srgbClr val="F4F4A3"/>
                  </a:solidFill>
                  <a:latin typeface="Arial" charset="0"/>
                </a:rPr>
                <a:t>Prepare post-closing</a:t>
              </a:r>
              <a:br>
                <a:rPr lang="en-US" altLang="en-US" sz="2800" dirty="0">
                  <a:solidFill>
                    <a:srgbClr val="F4F4A3"/>
                  </a:solidFill>
                  <a:latin typeface="Arial" charset="0"/>
                </a:rPr>
              </a:br>
              <a:r>
                <a:rPr lang="en-US" altLang="en-US" sz="2800" dirty="0">
                  <a:solidFill>
                    <a:srgbClr val="F4F4A3"/>
                  </a:solidFill>
                  <a:latin typeface="Arial" charset="0"/>
                </a:rPr>
                <a:t>trial balance.</a:t>
              </a:r>
            </a:p>
          </p:txBody>
        </p:sp>
      </p:grpSp>
      <p:sp>
        <p:nvSpPr>
          <p:cNvPr id="27" name="Rectangle 26"/>
          <p:cNvSpPr/>
          <p:nvPr/>
        </p:nvSpPr>
        <p:spPr>
          <a:xfrm>
            <a:off x="9939" y="-117475"/>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31" name="Rectangle 30">
            <a:extLst>
              <a:ext uri="{FF2B5EF4-FFF2-40B4-BE49-F238E27FC236}">
                <a16:creationId xmlns:a16="http://schemas.microsoft.com/office/drawing/2014/main" xmlns="" id="{E60F32A1-F695-7842-A881-1B02A43E4A4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2" name="Slide Number Placeholder 7">
            <a:extLst>
              <a:ext uri="{FF2B5EF4-FFF2-40B4-BE49-F238E27FC236}">
                <a16:creationId xmlns:a16="http://schemas.microsoft.com/office/drawing/2014/main" xmlns="" id="{71D3C1E0-BA46-3642-B16F-CC8CA1F53FFB}"/>
              </a:ext>
            </a:extLst>
          </p:cNvPr>
          <p:cNvSpPr txBox="1">
            <a:spLocks/>
          </p:cNvSpPr>
          <p:nvPr/>
        </p:nvSpPr>
        <p:spPr>
          <a:xfrm>
            <a:off x="6729847"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48</a:t>
            </a:fld>
            <a:endParaRPr lang="en-US" sz="1100" dirty="0">
              <a:solidFill>
                <a:schemeClr val="tx1">
                  <a:lumMod val="50000"/>
                  <a:lumOff val="50000"/>
                </a:schemeClr>
              </a:solidFill>
            </a:endParaRPr>
          </a:p>
        </p:txBody>
      </p:sp>
      <p:sp>
        <p:nvSpPr>
          <p:cNvPr id="33" name="Rounded Rectangle 28">
            <a:extLst>
              <a:ext uri="{FF2B5EF4-FFF2-40B4-BE49-F238E27FC236}">
                <a16:creationId xmlns:a16="http://schemas.microsoft.com/office/drawing/2014/main" xmlns="" id="{0CCE5ACD-8803-4C96-9A61-19B4A3E508A1}"/>
              </a:ext>
            </a:extLst>
          </p:cNvPr>
          <p:cNvSpPr/>
          <p:nvPr/>
        </p:nvSpPr>
        <p:spPr>
          <a:xfrm>
            <a:off x="138113" y="6573838"/>
            <a:ext cx="5043487" cy="1944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t>Prepare closing entries and a post-closing trial balance.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2" presetClass="entr" presetSubtype="1"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9687BB8-6CDE-4C93-87C7-75EE67C3A181}"/>
              </a:ext>
            </a:extLst>
          </p:cNvPr>
          <p:cNvPicPr>
            <a:picLocks noChangeAspect="1"/>
          </p:cNvPicPr>
          <p:nvPr/>
        </p:nvPicPr>
        <p:blipFill>
          <a:blip r:embed="rId3"/>
          <a:stretch>
            <a:fillRect/>
          </a:stretch>
        </p:blipFill>
        <p:spPr>
          <a:xfrm>
            <a:off x="2234895" y="1659604"/>
            <a:ext cx="4674209" cy="3302737"/>
          </a:xfrm>
          <a:prstGeom prst="rect">
            <a:avLst/>
          </a:prstGeom>
        </p:spPr>
      </p:pic>
      <p:sp>
        <p:nvSpPr>
          <p:cNvPr id="155670" name="Rectangle 22"/>
          <p:cNvSpPr>
            <a:spLocks noGrp="1" noChangeArrowheads="1"/>
          </p:cNvSpPr>
          <p:nvPr>
            <p:ph type="title"/>
          </p:nvPr>
        </p:nvSpPr>
        <p:spPr>
          <a:xfrm>
            <a:off x="457200" y="639762"/>
            <a:ext cx="8229600" cy="884238"/>
          </a:xfrm>
        </p:spPr>
        <p:txBody>
          <a:bodyPr>
            <a:normAutofit fontScale="90000"/>
          </a:bodyPr>
          <a:lstStyle/>
          <a:p>
            <a:pPr>
              <a:defRPr/>
            </a:pPr>
            <a:r>
              <a:rPr lang="en-US" sz="3600" b="1" dirty="0"/>
              <a:t>Temporary and</a:t>
            </a:r>
            <a:br>
              <a:rPr lang="en-US" sz="3600" b="1" dirty="0"/>
            </a:br>
            <a:r>
              <a:rPr lang="en-US" sz="3600" b="1" dirty="0"/>
              <a:t>Permanent Accounts</a:t>
            </a:r>
          </a:p>
        </p:txBody>
      </p:sp>
      <p:grpSp>
        <p:nvGrpSpPr>
          <p:cNvPr id="141318" name="Group 24"/>
          <p:cNvGrpSpPr>
            <a:grpSpLocks/>
          </p:cNvGrpSpPr>
          <p:nvPr/>
        </p:nvGrpSpPr>
        <p:grpSpPr bwMode="auto">
          <a:xfrm>
            <a:off x="1339465" y="4953000"/>
            <a:ext cx="6313488" cy="1265238"/>
            <a:chOff x="1339465" y="4548250"/>
            <a:chExt cx="6313488" cy="1659598"/>
          </a:xfrm>
        </p:grpSpPr>
        <p:sp>
          <p:nvSpPr>
            <p:cNvPr id="155669" name="Rectangle 21"/>
            <p:cNvSpPr>
              <a:spLocks noChangeArrowheads="1"/>
            </p:cNvSpPr>
            <p:nvPr/>
          </p:nvSpPr>
          <p:spPr bwMode="auto">
            <a:xfrm>
              <a:off x="1339465" y="5121202"/>
              <a:ext cx="6313488" cy="1086646"/>
            </a:xfrm>
            <a:prstGeom prst="rect">
              <a:avLst/>
            </a:prstGeom>
            <a:solidFill>
              <a:srgbClr val="254061"/>
            </a:solidFill>
            <a:ln w="38100" cmpd="dbl">
              <a:solidFill>
                <a:schemeClr val="tx1"/>
              </a:solidFill>
              <a:miter lim="800000"/>
              <a:headEnd/>
              <a:tailEnd/>
            </a:ln>
            <a:effectLst>
              <a:outerShdw blurRad="63500" dist="38100" dir="2700000" algn="tl" rotWithShape="0">
                <a:srgbClr val="000000">
                  <a:alpha val="39999"/>
                </a:srgbClr>
              </a:outerShdw>
            </a:effectLst>
          </p:spPr>
          <p:txBody>
            <a:bodyPr wrap="square" lIns="90488" tIns="44450" rIns="90488" bIns="44450">
              <a:spAutoFit/>
            </a:bodyPr>
            <a:lstStyle/>
            <a:p>
              <a:pPr algn="ctr">
                <a:spcBef>
                  <a:spcPct val="50000"/>
                </a:spcBef>
                <a:defRPr/>
              </a:pPr>
              <a:r>
                <a:rPr lang="en-US" sz="2400" dirty="0">
                  <a:solidFill>
                    <a:schemeClr val="bg1"/>
                  </a:solidFill>
                  <a:effectLst>
                    <a:outerShdw blurRad="38100" dist="38100" dir="2700000" algn="tl">
                      <a:srgbClr val="000000"/>
                    </a:outerShdw>
                  </a:effectLst>
                  <a:ea typeface="ＭＳ Ｐゴシック" pitchFamily="-84" charset="-128"/>
                </a:rPr>
                <a:t>The closing process applies only to temporary accounts.</a:t>
              </a:r>
            </a:p>
          </p:txBody>
        </p:sp>
        <p:cxnSp>
          <p:nvCxnSpPr>
            <p:cNvPr id="24" name="Straight Arrow Connector 23"/>
            <p:cNvCxnSpPr>
              <a:cxnSpLocks noChangeShapeType="1"/>
            </p:cNvCxnSpPr>
            <p:nvPr/>
          </p:nvCxnSpPr>
          <p:spPr bwMode="auto">
            <a:xfrm flipH="1" flipV="1">
              <a:off x="3505200" y="4548250"/>
              <a:ext cx="457200" cy="572952"/>
            </a:xfrm>
            <a:prstGeom prst="straightConnector1">
              <a:avLst/>
            </a:prstGeom>
            <a:noFill/>
            <a:ln w="38100">
              <a:solidFill>
                <a:srgbClr val="FF0000"/>
              </a:solidFill>
              <a:round/>
              <a:headEnd/>
              <a:tailEnd type="arrow" w="med" len="med"/>
            </a:ln>
            <a:effectLst>
              <a:outerShdw blurRad="63500" dist="38100" dir="2700000" algn="tl" rotWithShape="0">
                <a:srgbClr val="000000">
                  <a:alpha val="39999"/>
                </a:srgbClr>
              </a:outerShdw>
            </a:effectLst>
          </p:spPr>
        </p:cxnSp>
      </p:grpSp>
      <p:sp>
        <p:nvSpPr>
          <p:cNvPr id="27" name="Rectangle 2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29" name="Rounded Rectangle 28"/>
          <p:cNvSpPr/>
          <p:nvPr/>
        </p:nvSpPr>
        <p:spPr>
          <a:xfrm>
            <a:off x="138113" y="6573838"/>
            <a:ext cx="5043487" cy="19446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P6:  </a:t>
            </a:r>
            <a:r>
              <a:rPr lang="en-US" sz="1100" dirty="0"/>
              <a:t>Prepare closing entries and a post-closing trial balance.</a:t>
            </a:r>
          </a:p>
        </p:txBody>
      </p:sp>
      <p:sp>
        <p:nvSpPr>
          <p:cNvPr id="31" name="Rectangle 30">
            <a:extLst>
              <a:ext uri="{FF2B5EF4-FFF2-40B4-BE49-F238E27FC236}">
                <a16:creationId xmlns:a16="http://schemas.microsoft.com/office/drawing/2014/main" xmlns="" id="{D39FFD53-298D-2647-B610-BEA7B25592E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32" name="Slide Number Placeholder 7">
            <a:extLst>
              <a:ext uri="{FF2B5EF4-FFF2-40B4-BE49-F238E27FC236}">
                <a16:creationId xmlns:a16="http://schemas.microsoft.com/office/drawing/2014/main" xmlns="" id="{56BB09E5-4C9E-0A42-BBC5-8E8A349E0F03}"/>
              </a:ext>
            </a:extLst>
          </p:cNvPr>
          <p:cNvSpPr txBox="1">
            <a:spLocks/>
          </p:cNvSpPr>
          <p:nvPr/>
        </p:nvSpPr>
        <p:spPr>
          <a:xfrm>
            <a:off x="6727905" y="639878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49</a:t>
            </a:fld>
            <a:endParaRPr lang="en-US" sz="1100" dirty="0">
              <a:solidFill>
                <a:schemeClr val="tx1">
                  <a:lumMod val="50000"/>
                  <a:lumOff val="50000"/>
                </a:schemeClr>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0" y="617627"/>
            <a:ext cx="9144000" cy="1143000"/>
          </a:xfrm>
        </p:spPr>
        <p:txBody>
          <a:bodyPr rtlCol="0">
            <a:noAutofit/>
          </a:bodyPr>
          <a:lstStyle/>
          <a:p>
            <a:pPr eaLnBrk="1" fontAlgn="auto" hangingPunct="1">
              <a:spcAft>
                <a:spcPts val="0"/>
              </a:spcAft>
              <a:defRPr/>
            </a:pPr>
            <a:r>
              <a:rPr lang="en-US" b="1" dirty="0">
                <a:latin typeface="Arial" charset="0"/>
                <a:cs typeface="Arial" charset="0"/>
              </a:rPr>
              <a:t>Accrual Basis versus Cash Basis</a:t>
            </a:r>
          </a:p>
        </p:txBody>
      </p:sp>
      <p:sp>
        <p:nvSpPr>
          <p:cNvPr id="93187" name="Text Box 5"/>
          <p:cNvSpPr txBox="1">
            <a:spLocks noChangeArrowheads="1"/>
          </p:cNvSpPr>
          <p:nvPr/>
        </p:nvSpPr>
        <p:spPr bwMode="auto">
          <a:xfrm>
            <a:off x="381000" y="1799154"/>
            <a:ext cx="3810000" cy="2893100"/>
          </a:xfrm>
          <a:prstGeom prst="rect">
            <a:avLst/>
          </a:prstGeom>
          <a:gradFill rotWithShape="0">
            <a:gsLst>
              <a:gs pos="0">
                <a:srgbClr val="CCFFFF"/>
              </a:gs>
              <a:gs pos="100000">
                <a:schemeClr val="bg1"/>
              </a:gs>
            </a:gsLst>
            <a:path path="shape">
              <a:fillToRect l="50000" t="50000" r="50000" b="50000"/>
            </a:path>
          </a:gradFill>
          <a:ln w="12700">
            <a:noFill/>
            <a:miter lim="800000"/>
            <a:headEnd/>
            <a:tailEnd/>
          </a:ln>
        </p:spPr>
        <p:txBody>
          <a:bodyPr>
            <a:spAutoFit/>
          </a:bodyPr>
          <a:lstStyle/>
          <a:p>
            <a:pPr algn="ctr">
              <a:spcBef>
                <a:spcPct val="50000"/>
              </a:spcBef>
            </a:pPr>
            <a:r>
              <a:rPr lang="en-US" altLang="en-US" sz="2800" b="1" u="sng" dirty="0">
                <a:solidFill>
                  <a:srgbClr val="4F6228"/>
                </a:solidFill>
                <a:ea typeface="MS PGothic" pitchFamily="34" charset="-128"/>
              </a:rPr>
              <a:t>Accrual Basis</a:t>
            </a:r>
            <a:endParaRPr lang="en-US" altLang="en-US" sz="2800" b="1" dirty="0">
              <a:solidFill>
                <a:srgbClr val="4F6228"/>
              </a:solidFill>
              <a:ea typeface="MS PGothic" pitchFamily="34" charset="-128"/>
            </a:endParaRPr>
          </a:p>
          <a:p>
            <a:pPr>
              <a:spcBef>
                <a:spcPct val="50000"/>
              </a:spcBef>
            </a:pPr>
            <a:r>
              <a:rPr lang="en-US" altLang="en-US" sz="2800" b="1" dirty="0">
                <a:latin typeface="+mn-lt"/>
                <a:ea typeface="MS PGothic" pitchFamily="34" charset="-128"/>
              </a:rPr>
              <a:t>Revenues are recorded when products or services are delivered, and records expenses when incurred.</a:t>
            </a:r>
          </a:p>
        </p:txBody>
      </p:sp>
      <p:sp>
        <p:nvSpPr>
          <p:cNvPr id="93188" name="Text Box 6"/>
          <p:cNvSpPr txBox="1">
            <a:spLocks noChangeArrowheads="1"/>
          </p:cNvSpPr>
          <p:nvPr/>
        </p:nvSpPr>
        <p:spPr bwMode="auto">
          <a:xfrm>
            <a:off x="4800600" y="1831340"/>
            <a:ext cx="4267200" cy="2462213"/>
          </a:xfrm>
          <a:prstGeom prst="rect">
            <a:avLst/>
          </a:prstGeom>
          <a:solidFill>
            <a:schemeClr val="bg1"/>
          </a:solidFill>
          <a:ln w="12700">
            <a:noFill/>
            <a:miter lim="800000"/>
            <a:headEnd/>
            <a:tailEnd/>
          </a:ln>
        </p:spPr>
        <p:txBody>
          <a:bodyPr>
            <a:spAutoFit/>
          </a:bodyPr>
          <a:lstStyle/>
          <a:p>
            <a:pPr algn="ctr">
              <a:spcBef>
                <a:spcPct val="50000"/>
              </a:spcBef>
            </a:pPr>
            <a:r>
              <a:rPr lang="en-US" altLang="en-US" sz="2800" b="1" u="sng" dirty="0">
                <a:solidFill>
                  <a:srgbClr val="984807"/>
                </a:solidFill>
                <a:ea typeface="MS PGothic" pitchFamily="34" charset="-128"/>
              </a:rPr>
              <a:t>Cash Basis</a:t>
            </a:r>
            <a:endParaRPr lang="en-US" altLang="en-US" sz="2800" b="1" dirty="0">
              <a:solidFill>
                <a:srgbClr val="984807"/>
              </a:solidFill>
              <a:ea typeface="MS PGothic" pitchFamily="34" charset="-128"/>
            </a:endParaRPr>
          </a:p>
          <a:p>
            <a:pPr>
              <a:spcBef>
                <a:spcPct val="50000"/>
              </a:spcBef>
            </a:pPr>
            <a:r>
              <a:rPr lang="en-US" altLang="en-US" sz="2800" b="1" dirty="0">
                <a:latin typeface="+mn-lt"/>
                <a:ea typeface="MS PGothic" pitchFamily="34" charset="-128"/>
              </a:rPr>
              <a:t>Revenues are recorded when cash is received and expenses are recorded when cash is paid.</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31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3B115D70-6810-4CC1-B536-7230D24025A2}" type="slidenum">
              <a:rPr lang="en-US" altLang="en-US" sz="1100" smtClean="0">
                <a:solidFill>
                  <a:srgbClr val="898989"/>
                </a:solidFill>
              </a:rPr>
              <a:pPr/>
              <a:t>5</a:t>
            </a:fld>
            <a:endParaRPr lang="en-US" altLang="en-US" sz="1100" dirty="0">
              <a:solidFill>
                <a:srgbClr val="898989"/>
              </a:solidFill>
            </a:endParaRPr>
          </a:p>
        </p:txBody>
      </p:sp>
      <p:sp>
        <p:nvSpPr>
          <p:cNvPr id="8" name="Rounded Rectangle 7"/>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5"/>
          <p:cNvSpPr>
            <a:spLocks noGrp="1" noChangeArrowheads="1"/>
          </p:cNvSpPr>
          <p:nvPr>
            <p:ph type="title"/>
          </p:nvPr>
        </p:nvSpPr>
        <p:spPr>
          <a:xfrm>
            <a:off x="457200" y="381000"/>
            <a:ext cx="8229600" cy="1036638"/>
          </a:xfrm>
        </p:spPr>
        <p:txBody>
          <a:bodyPr/>
          <a:lstStyle/>
          <a:p>
            <a:r>
              <a:rPr lang="en-US" altLang="en-US" b="1" dirty="0"/>
              <a:t>Recording Closing Entries</a:t>
            </a:r>
          </a:p>
        </p:txBody>
      </p:sp>
      <p:sp>
        <p:nvSpPr>
          <p:cNvPr id="156678" name="Rectangle 6"/>
          <p:cNvSpPr>
            <a:spLocks noGrp="1" noChangeArrowheads="1"/>
          </p:cNvSpPr>
          <p:nvPr>
            <p:ph type="body" sz="half" idx="4294967295"/>
          </p:nvPr>
        </p:nvSpPr>
        <p:spPr>
          <a:xfrm>
            <a:off x="838200" y="1524000"/>
            <a:ext cx="7391400" cy="3352800"/>
          </a:xfrm>
          <a:solidFill>
            <a:schemeClr val="accent6">
              <a:lumMod val="60000"/>
              <a:lumOff val="40000"/>
            </a:schemeClr>
          </a:solidFill>
          <a:ln>
            <a:solidFill>
              <a:schemeClr val="accent3">
                <a:lumMod val="75000"/>
              </a:schemeClr>
            </a:solidFill>
          </a:ln>
        </p:spPr>
        <p:txBody>
          <a:bodyPr/>
          <a:lstStyle/>
          <a:p>
            <a:pPr marL="514350" indent="-514350">
              <a:lnSpc>
                <a:spcPct val="90000"/>
              </a:lnSpc>
              <a:buClr>
                <a:srgbClr val="984807"/>
              </a:buClr>
              <a:buSzPct val="105000"/>
              <a:buFont typeface="+mj-lt"/>
              <a:buAutoNum type="arabicPeriod"/>
              <a:defRPr/>
            </a:pPr>
            <a:r>
              <a:rPr lang="en-US" sz="2800" dirty="0"/>
              <a:t>Close Credit Balances in Revenue Accounts to Income Summary.</a:t>
            </a:r>
          </a:p>
          <a:p>
            <a:pPr marL="514350" indent="-514350">
              <a:lnSpc>
                <a:spcPct val="90000"/>
              </a:lnSpc>
              <a:buClr>
                <a:srgbClr val="984807"/>
              </a:buClr>
              <a:buSzPct val="105000"/>
              <a:buFont typeface="+mj-lt"/>
              <a:buAutoNum type="arabicPeriod"/>
              <a:defRPr/>
            </a:pPr>
            <a:r>
              <a:rPr lang="en-US" sz="2800" dirty="0"/>
              <a:t>Close Debit Balances in Expense accounts to Income Summary.</a:t>
            </a:r>
          </a:p>
          <a:p>
            <a:pPr marL="514350" indent="-514350">
              <a:lnSpc>
                <a:spcPct val="90000"/>
              </a:lnSpc>
              <a:buClr>
                <a:srgbClr val="984807"/>
              </a:buClr>
              <a:buSzPct val="105000"/>
              <a:buFont typeface="+mj-lt"/>
              <a:buAutoNum type="arabicPeriod"/>
              <a:defRPr/>
            </a:pPr>
            <a:r>
              <a:rPr lang="en-US" sz="2800" dirty="0"/>
              <a:t>Close Income Summary account to Retained Earnings.</a:t>
            </a:r>
          </a:p>
          <a:p>
            <a:pPr marL="514350" indent="-514350">
              <a:lnSpc>
                <a:spcPct val="90000"/>
              </a:lnSpc>
              <a:buClr>
                <a:srgbClr val="984807"/>
              </a:buClr>
              <a:buSzPct val="105000"/>
              <a:buFont typeface="+mj-lt"/>
              <a:buAutoNum type="arabicPeriod"/>
              <a:defRPr/>
            </a:pPr>
            <a:r>
              <a:rPr lang="en-US" sz="2800" dirty="0"/>
              <a:t>Close Dividends to Retained Earnings.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20850"/>
            <a:ext cx="4967287" cy="22859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closing entries and a post-closing trial balance. </a:t>
            </a:r>
          </a:p>
        </p:txBody>
      </p:sp>
      <p:sp>
        <p:nvSpPr>
          <p:cNvPr id="9" name="Rectangle 8">
            <a:extLst>
              <a:ext uri="{FF2B5EF4-FFF2-40B4-BE49-F238E27FC236}">
                <a16:creationId xmlns:a16="http://schemas.microsoft.com/office/drawing/2014/main" xmlns="" id="{25EB1A00-123B-6F44-8965-885187BE61F7}"/>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81ABAD0D-FF1C-5249-9485-E7F6339A97F7}"/>
              </a:ext>
            </a:extLst>
          </p:cNvPr>
          <p:cNvSpPr txBox="1">
            <a:spLocks/>
          </p:cNvSpPr>
          <p:nvPr/>
        </p:nvSpPr>
        <p:spPr>
          <a:xfrm>
            <a:off x="6869393"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50</a:t>
            </a:fld>
            <a:endParaRPr lang="en-US" sz="1100" dirty="0">
              <a:solidFill>
                <a:schemeClr val="tx1">
                  <a:lumMod val="50000"/>
                  <a:lumOff val="50000"/>
                </a:schemeClr>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6678">
                                            <p:txEl>
                                              <p:pRg st="0" end="0"/>
                                            </p:txEl>
                                          </p:spTgt>
                                        </p:tgtEl>
                                        <p:attrNameLst>
                                          <p:attrName>style.visibility</p:attrName>
                                        </p:attrNameLst>
                                      </p:cBhvr>
                                      <p:to>
                                        <p:strVal val="visible"/>
                                      </p:to>
                                    </p:set>
                                    <p:anim calcmode="lin" valueType="num">
                                      <p:cBhvr additive="base">
                                        <p:cTn id="7" dur="500" fill="hold"/>
                                        <p:tgtEl>
                                          <p:spTgt spid="1566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56678">
                                            <p:txEl>
                                              <p:pRg st="1" end="1"/>
                                            </p:txEl>
                                          </p:spTgt>
                                        </p:tgtEl>
                                        <p:attrNameLst>
                                          <p:attrName>style.visibility</p:attrName>
                                        </p:attrNameLst>
                                      </p:cBhvr>
                                      <p:to>
                                        <p:strVal val="visible"/>
                                      </p:to>
                                    </p:set>
                                    <p:anim calcmode="lin" valueType="num">
                                      <p:cBhvr additive="base">
                                        <p:cTn id="12" dur="500" fill="hold"/>
                                        <p:tgtEl>
                                          <p:spTgt spid="15667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6678">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56678">
                                            <p:txEl>
                                              <p:pRg st="2" end="2"/>
                                            </p:txEl>
                                          </p:spTgt>
                                        </p:tgtEl>
                                        <p:attrNameLst>
                                          <p:attrName>style.visibility</p:attrName>
                                        </p:attrNameLst>
                                      </p:cBhvr>
                                      <p:to>
                                        <p:strVal val="visible"/>
                                      </p:to>
                                    </p:set>
                                    <p:anim calcmode="lin" valueType="num">
                                      <p:cBhvr additive="base">
                                        <p:cTn id="17" dur="500" fill="hold"/>
                                        <p:tgtEl>
                                          <p:spTgt spid="15667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6678">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56678">
                                            <p:txEl>
                                              <p:pRg st="3" end="3"/>
                                            </p:txEl>
                                          </p:spTgt>
                                        </p:tgtEl>
                                        <p:attrNameLst>
                                          <p:attrName>style.visibility</p:attrName>
                                        </p:attrNameLst>
                                      </p:cBhvr>
                                      <p:to>
                                        <p:strVal val="visible"/>
                                      </p:to>
                                    </p:set>
                                    <p:anim calcmode="lin" valueType="num">
                                      <p:cBhvr additive="base">
                                        <p:cTn id="22" dur="500" fill="hold"/>
                                        <p:tgtEl>
                                          <p:spTgt spid="15667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5667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8" grpId="0" build="p" autoUpdateAnimBg="0" advAuto="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5"/>
          <p:cNvSpPr>
            <a:spLocks noGrp="1" noChangeArrowheads="1"/>
          </p:cNvSpPr>
          <p:nvPr>
            <p:ph type="title"/>
          </p:nvPr>
        </p:nvSpPr>
        <p:spPr>
          <a:xfrm>
            <a:off x="457200" y="649035"/>
            <a:ext cx="8229600" cy="1036638"/>
          </a:xfrm>
        </p:spPr>
        <p:txBody>
          <a:bodyPr/>
          <a:lstStyle/>
          <a:p>
            <a:r>
              <a:rPr lang="en-US" altLang="en-US" b="1" dirty="0"/>
              <a:t>Recording Closing Entries Example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TextBox 7"/>
          <p:cNvSpPr txBox="1"/>
          <p:nvPr/>
        </p:nvSpPr>
        <p:spPr>
          <a:xfrm>
            <a:off x="7924800" y="200878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3.15</a:t>
            </a:r>
          </a:p>
        </p:txBody>
      </p:sp>
      <p:sp>
        <p:nvSpPr>
          <p:cNvPr id="10" name="Rectangle 9">
            <a:extLst>
              <a:ext uri="{FF2B5EF4-FFF2-40B4-BE49-F238E27FC236}">
                <a16:creationId xmlns:a16="http://schemas.microsoft.com/office/drawing/2014/main" xmlns="" id="{DE0CDBBC-A9E5-EF45-84B5-28E043F7F2D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376451F-8313-894C-BD27-353FF96E90BB}"/>
              </a:ext>
            </a:extLst>
          </p:cNvPr>
          <p:cNvSpPr txBox="1">
            <a:spLocks/>
          </p:cNvSpPr>
          <p:nvPr/>
        </p:nvSpPr>
        <p:spPr>
          <a:xfrm>
            <a:off x="6781800" y="637941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51</a:t>
            </a:fld>
            <a:endParaRPr lang="en-US" sz="1100" dirty="0">
              <a:solidFill>
                <a:schemeClr val="tx1">
                  <a:lumMod val="50000"/>
                  <a:lumOff val="50000"/>
                </a:schemeClr>
              </a:solidFill>
            </a:endParaRPr>
          </a:p>
        </p:txBody>
      </p:sp>
      <p:sp>
        <p:nvSpPr>
          <p:cNvPr id="9" name="Rounded Rectangle 6">
            <a:extLst>
              <a:ext uri="{FF2B5EF4-FFF2-40B4-BE49-F238E27FC236}">
                <a16:creationId xmlns:a16="http://schemas.microsoft.com/office/drawing/2014/main" xmlns="" id="{81166ECB-7A5A-4B1F-8722-CD80AB55221B}"/>
              </a:ext>
            </a:extLst>
          </p:cNvPr>
          <p:cNvSpPr/>
          <p:nvPr/>
        </p:nvSpPr>
        <p:spPr>
          <a:xfrm>
            <a:off x="138113" y="6520850"/>
            <a:ext cx="4967287" cy="22859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closing entries and a post-closing trial balance. </a:t>
            </a:r>
          </a:p>
        </p:txBody>
      </p:sp>
      <p:pic>
        <p:nvPicPr>
          <p:cNvPr id="3" name="Picture 2">
            <a:extLst>
              <a:ext uri="{FF2B5EF4-FFF2-40B4-BE49-F238E27FC236}">
                <a16:creationId xmlns:a16="http://schemas.microsoft.com/office/drawing/2014/main" xmlns="" id="{E80CDF09-7BAB-42C8-B51B-CBE5D28C8AB0}"/>
              </a:ext>
            </a:extLst>
          </p:cNvPr>
          <p:cNvPicPr>
            <a:picLocks noChangeAspect="1"/>
          </p:cNvPicPr>
          <p:nvPr/>
        </p:nvPicPr>
        <p:blipFill>
          <a:blip r:embed="rId3"/>
          <a:stretch>
            <a:fillRect/>
          </a:stretch>
        </p:blipFill>
        <p:spPr>
          <a:xfrm>
            <a:off x="598446" y="1739714"/>
            <a:ext cx="7402554" cy="4444233"/>
          </a:xfrm>
          <a:prstGeom prst="rect">
            <a:avLst/>
          </a:prstGeom>
        </p:spPr>
      </p:pic>
    </p:spTree>
    <p:extLst>
      <p:ext uri="{BB962C8B-B14F-4D97-AF65-F5344CB8AC3E}">
        <p14:creationId xmlns:p14="http://schemas.microsoft.com/office/powerpoint/2010/main" val="35259035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title"/>
          </p:nvPr>
        </p:nvSpPr>
        <p:spPr>
          <a:xfrm>
            <a:off x="457200" y="457200"/>
            <a:ext cx="8229600" cy="1143000"/>
          </a:xfrm>
        </p:spPr>
        <p:txBody>
          <a:bodyPr/>
          <a:lstStyle/>
          <a:p>
            <a:r>
              <a:rPr lang="en-US" altLang="en-US" b="1" dirty="0"/>
              <a:t>Post-Closing Trial Balance</a:t>
            </a:r>
          </a:p>
        </p:txBody>
      </p:sp>
      <p:sp>
        <p:nvSpPr>
          <p:cNvPr id="177157" name="Rectangle 5"/>
          <p:cNvSpPr>
            <a:spLocks noGrp="1" noChangeArrowheads="1"/>
          </p:cNvSpPr>
          <p:nvPr>
            <p:ph type="body" sz="half" idx="4294967295"/>
          </p:nvPr>
        </p:nvSpPr>
        <p:spPr>
          <a:xfrm>
            <a:off x="762000" y="1600200"/>
            <a:ext cx="7620000" cy="3505200"/>
          </a:xfrm>
          <a:solidFill>
            <a:schemeClr val="accent6">
              <a:lumMod val="60000"/>
              <a:lumOff val="40000"/>
            </a:schemeClr>
          </a:solidFill>
          <a:ln>
            <a:solidFill>
              <a:srgbClr val="990099"/>
            </a:solidFill>
          </a:ln>
        </p:spPr>
        <p:txBody>
          <a:bodyPr/>
          <a:lstStyle/>
          <a:p>
            <a:pPr>
              <a:buClr>
                <a:srgbClr val="984807"/>
              </a:buClr>
              <a:buFont typeface="Wingdings" pitchFamily="-84" charset="2"/>
              <a:buChar char="§"/>
              <a:defRPr/>
            </a:pPr>
            <a:r>
              <a:rPr lang="en-US" dirty="0"/>
              <a:t>List of permanent accounts and their balances after posting closing entries.</a:t>
            </a:r>
          </a:p>
          <a:p>
            <a:pPr>
              <a:buClr>
                <a:srgbClr val="984807"/>
              </a:buClr>
              <a:buFont typeface="Wingdings" pitchFamily="-84" charset="2"/>
              <a:buChar char="§"/>
              <a:defRPr/>
            </a:pPr>
            <a:r>
              <a:rPr lang="en-US" dirty="0"/>
              <a:t>Total debits and credits must be equal.</a:t>
            </a:r>
          </a:p>
          <a:p>
            <a:pPr>
              <a:buClr>
                <a:srgbClr val="984807"/>
              </a:buClr>
              <a:buFont typeface="Wingdings" pitchFamily="-84" charset="2"/>
              <a:buChar char="§"/>
              <a:defRPr/>
            </a:pPr>
            <a:r>
              <a:rPr lang="en-US" dirty="0"/>
              <a:t>All temporary accounts have a zero balance.</a:t>
            </a: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10" name="Rectangle 9">
            <a:extLst>
              <a:ext uri="{FF2B5EF4-FFF2-40B4-BE49-F238E27FC236}">
                <a16:creationId xmlns:a16="http://schemas.microsoft.com/office/drawing/2014/main" xmlns="" id="{00F00025-617A-D14C-882D-A725C29B12F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088B6DE9-11D3-2945-B6B7-11DA0F73AC9C}"/>
              </a:ext>
            </a:extLst>
          </p:cNvPr>
          <p:cNvSpPr txBox="1">
            <a:spLocks/>
          </p:cNvSpPr>
          <p:nvPr/>
        </p:nvSpPr>
        <p:spPr>
          <a:xfrm>
            <a:off x="6846244"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52</a:t>
            </a:fld>
            <a:endParaRPr lang="en-US" sz="1100" dirty="0">
              <a:solidFill>
                <a:schemeClr val="tx1">
                  <a:lumMod val="50000"/>
                  <a:lumOff val="50000"/>
                </a:schemeClr>
              </a:solidFill>
            </a:endParaRPr>
          </a:p>
        </p:txBody>
      </p:sp>
      <p:sp>
        <p:nvSpPr>
          <p:cNvPr id="9" name="Rounded Rectangle 6">
            <a:extLst>
              <a:ext uri="{FF2B5EF4-FFF2-40B4-BE49-F238E27FC236}">
                <a16:creationId xmlns:a16="http://schemas.microsoft.com/office/drawing/2014/main" xmlns="" id="{582CB435-E9A1-448C-854F-64EA187166D3}"/>
              </a:ext>
            </a:extLst>
          </p:cNvPr>
          <p:cNvSpPr/>
          <p:nvPr/>
        </p:nvSpPr>
        <p:spPr>
          <a:xfrm>
            <a:off x="138113" y="6520850"/>
            <a:ext cx="4967287" cy="22859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closing entries and a post-closing trial balance. </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457200" y="661030"/>
            <a:ext cx="8229600" cy="1143000"/>
          </a:xfrm>
        </p:spPr>
        <p:txBody>
          <a:bodyPr/>
          <a:lstStyle/>
          <a:p>
            <a:r>
              <a:rPr lang="en-US" altLang="en-US" b="1" dirty="0"/>
              <a:t>Post-Closing Trial Balance Example</a:t>
            </a:r>
            <a:endParaRPr lang="en-US" altLang="en-US" sz="3200" b="1" dirty="0"/>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9" name="TextBox 8"/>
          <p:cNvSpPr txBox="1"/>
          <p:nvPr/>
        </p:nvSpPr>
        <p:spPr>
          <a:xfrm>
            <a:off x="7772400" y="2022669"/>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3.18</a:t>
            </a:r>
          </a:p>
        </p:txBody>
      </p:sp>
      <p:sp>
        <p:nvSpPr>
          <p:cNvPr id="11" name="Rectangle 10">
            <a:extLst>
              <a:ext uri="{FF2B5EF4-FFF2-40B4-BE49-F238E27FC236}">
                <a16:creationId xmlns:a16="http://schemas.microsoft.com/office/drawing/2014/main" xmlns="" id="{E975A8F3-9D56-D14F-8E6F-B63D11994C9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B36350AC-0080-554E-B797-94A964424A12}"/>
              </a:ext>
            </a:extLst>
          </p:cNvPr>
          <p:cNvSpPr txBox="1">
            <a:spLocks/>
          </p:cNvSpPr>
          <p:nvPr/>
        </p:nvSpPr>
        <p:spPr>
          <a:xfrm>
            <a:off x="6839492" y="637941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53</a:t>
            </a:fld>
            <a:endParaRPr lang="en-US" sz="1100" dirty="0">
              <a:solidFill>
                <a:schemeClr val="tx1">
                  <a:lumMod val="50000"/>
                  <a:lumOff val="50000"/>
                </a:schemeClr>
              </a:solidFill>
            </a:endParaRPr>
          </a:p>
        </p:txBody>
      </p:sp>
      <p:sp>
        <p:nvSpPr>
          <p:cNvPr id="10" name="Rounded Rectangle 6">
            <a:extLst>
              <a:ext uri="{FF2B5EF4-FFF2-40B4-BE49-F238E27FC236}">
                <a16:creationId xmlns:a16="http://schemas.microsoft.com/office/drawing/2014/main" xmlns="" id="{5E676B72-1165-4F0A-99BC-440696FF3E39}"/>
              </a:ext>
            </a:extLst>
          </p:cNvPr>
          <p:cNvSpPr/>
          <p:nvPr/>
        </p:nvSpPr>
        <p:spPr>
          <a:xfrm>
            <a:off x="138113" y="6520850"/>
            <a:ext cx="4967287" cy="22859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closing entries and a post-closing trial balance. </a:t>
            </a:r>
          </a:p>
        </p:txBody>
      </p:sp>
      <p:pic>
        <p:nvPicPr>
          <p:cNvPr id="2" name="Picture 1">
            <a:extLst>
              <a:ext uri="{FF2B5EF4-FFF2-40B4-BE49-F238E27FC236}">
                <a16:creationId xmlns:a16="http://schemas.microsoft.com/office/drawing/2014/main" xmlns="" id="{A071EC7B-52A2-4B5D-92D4-80DC6EA71F18}"/>
              </a:ext>
            </a:extLst>
          </p:cNvPr>
          <p:cNvPicPr>
            <a:picLocks noChangeAspect="1"/>
          </p:cNvPicPr>
          <p:nvPr/>
        </p:nvPicPr>
        <p:blipFill>
          <a:blip r:embed="rId3"/>
          <a:stretch>
            <a:fillRect/>
          </a:stretch>
        </p:blipFill>
        <p:spPr>
          <a:xfrm>
            <a:off x="1181492" y="1804030"/>
            <a:ext cx="6386299" cy="4251398"/>
          </a:xfrm>
          <a:prstGeom prst="rect">
            <a:avLst/>
          </a:prstGeom>
        </p:spPr>
      </p:pic>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457200" y="381000"/>
            <a:ext cx="8229600" cy="884238"/>
          </a:xfrm>
        </p:spPr>
        <p:txBody>
          <a:bodyPr/>
          <a:lstStyle/>
          <a:p>
            <a:r>
              <a:rPr lang="en-US" altLang="en-US" b="1" dirty="0"/>
              <a:t>Accounting Cycle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TextBox 8">
            <a:extLst>
              <a:ext uri="{FF2B5EF4-FFF2-40B4-BE49-F238E27FC236}">
                <a16:creationId xmlns:a16="http://schemas.microsoft.com/office/drawing/2014/main" xmlns="" id="{A66D6FC0-C659-4D06-83B0-E2349872AD35}"/>
              </a:ext>
            </a:extLst>
          </p:cNvPr>
          <p:cNvSpPr txBox="1"/>
          <p:nvPr/>
        </p:nvSpPr>
        <p:spPr>
          <a:xfrm>
            <a:off x="7668610" y="1472591"/>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3.19</a:t>
            </a:r>
          </a:p>
        </p:txBody>
      </p:sp>
      <p:sp>
        <p:nvSpPr>
          <p:cNvPr id="10" name="Rectangle 9">
            <a:extLst>
              <a:ext uri="{FF2B5EF4-FFF2-40B4-BE49-F238E27FC236}">
                <a16:creationId xmlns:a16="http://schemas.microsoft.com/office/drawing/2014/main" xmlns="" id="{44C6DF95-DD49-FA4A-9B1B-062104A106A1}"/>
              </a:ext>
            </a:extLst>
          </p:cNvPr>
          <p:cNvSpPr>
            <a:spLocks noGrp="1" noChangeArrowheads="1"/>
          </p:cNvSpPr>
          <p:nvPr/>
        </p:nvSpPr>
        <p:spPr bwMode="auto">
          <a:xfrm>
            <a:off x="6443697" y="645575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CFC9E47B-564B-7C40-AC58-DFE66B2872C6}"/>
              </a:ext>
            </a:extLst>
          </p:cNvPr>
          <p:cNvSpPr txBox="1">
            <a:spLocks/>
          </p:cNvSpPr>
          <p:nvPr/>
        </p:nvSpPr>
        <p:spPr>
          <a:xfrm>
            <a:off x="6781800" y="645575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54</a:t>
            </a:fld>
            <a:endParaRPr lang="en-US" sz="1100" dirty="0">
              <a:solidFill>
                <a:schemeClr val="tx1">
                  <a:lumMod val="50000"/>
                  <a:lumOff val="50000"/>
                </a:schemeClr>
              </a:solidFill>
            </a:endParaRPr>
          </a:p>
        </p:txBody>
      </p:sp>
      <p:sp>
        <p:nvSpPr>
          <p:cNvPr id="12" name="Rounded Rectangle 6">
            <a:extLst>
              <a:ext uri="{FF2B5EF4-FFF2-40B4-BE49-F238E27FC236}">
                <a16:creationId xmlns:a16="http://schemas.microsoft.com/office/drawing/2014/main" xmlns="" id="{CD9C4B93-CA02-4B44-BEB0-5072E2D4855D}"/>
              </a:ext>
            </a:extLst>
          </p:cNvPr>
          <p:cNvSpPr/>
          <p:nvPr/>
        </p:nvSpPr>
        <p:spPr>
          <a:xfrm>
            <a:off x="76200" y="6498622"/>
            <a:ext cx="4967287" cy="22859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P6</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closing entries and a post-closing trial balance. </a:t>
            </a:r>
          </a:p>
        </p:txBody>
      </p:sp>
      <p:pic>
        <p:nvPicPr>
          <p:cNvPr id="4" name="Picture 3">
            <a:extLst>
              <a:ext uri="{FF2B5EF4-FFF2-40B4-BE49-F238E27FC236}">
                <a16:creationId xmlns:a16="http://schemas.microsoft.com/office/drawing/2014/main" xmlns="" id="{38769BC9-7E24-4203-BB57-9B5C71C9E495}"/>
              </a:ext>
            </a:extLst>
          </p:cNvPr>
          <p:cNvPicPr>
            <a:picLocks noChangeAspect="1"/>
          </p:cNvPicPr>
          <p:nvPr/>
        </p:nvPicPr>
        <p:blipFill>
          <a:blip r:embed="rId3"/>
          <a:stretch>
            <a:fillRect/>
          </a:stretch>
        </p:blipFill>
        <p:spPr>
          <a:xfrm>
            <a:off x="1600200" y="1143000"/>
            <a:ext cx="5548483" cy="5190516"/>
          </a:xfrm>
          <a:prstGeom prst="rect">
            <a:avLst/>
          </a:prstGeom>
        </p:spPr>
      </p:pic>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Explain and prepare a classified balance sheet.</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525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190502"/>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824412"/>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57400" y="855490"/>
            <a:ext cx="5257800" cy="769441"/>
          </a:xfrm>
          <a:prstGeom prst="rect">
            <a:avLst/>
          </a:prstGeom>
          <a:noFill/>
        </p:spPr>
        <p:txBody>
          <a:bodyPr wrap="square" rtlCol="0">
            <a:spAutoFit/>
          </a:bodyPr>
          <a:lstStyle/>
          <a:p>
            <a:r>
              <a:rPr lang="en-US" altLang="en-US" sz="4400" b="1" dirty="0">
                <a:latin typeface="+mj-lt"/>
              </a:rPr>
              <a:t>Learning Objective C2</a:t>
            </a:r>
            <a:endParaRPr lang="en-US" sz="4400" dirty="0">
              <a:latin typeface="+mj-lt"/>
            </a:endParaRPr>
          </a:p>
        </p:txBody>
      </p:sp>
      <p:sp>
        <p:nvSpPr>
          <p:cNvPr id="10" name="Rectangle 9">
            <a:extLst>
              <a:ext uri="{FF2B5EF4-FFF2-40B4-BE49-F238E27FC236}">
                <a16:creationId xmlns:a16="http://schemas.microsoft.com/office/drawing/2014/main" xmlns="" id="{819785FB-6B84-1D48-8BA4-0354A5003051}"/>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C04A7A8-70B2-1143-A56D-4E0D1E7FBF59}"/>
              </a:ext>
            </a:extLst>
          </p:cNvPr>
          <p:cNvSpPr txBox="1">
            <a:spLocks/>
          </p:cNvSpPr>
          <p:nvPr/>
        </p:nvSpPr>
        <p:spPr>
          <a:xfrm>
            <a:off x="6858000" y="6201759"/>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en-US" dirty="0">
              <a:solidFill>
                <a:schemeClr val="tx1">
                  <a:lumMod val="50000"/>
                  <a:lumOff val="50000"/>
                </a:schemeClr>
              </a:solidFill>
            </a:endParaRPr>
          </a:p>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55</a:t>
            </a:fld>
            <a:endParaRPr lang="en-US" sz="1100" dirty="0">
              <a:solidFill>
                <a:schemeClr val="tx1">
                  <a:lumMod val="50000"/>
                  <a:lumOff val="50000"/>
                </a:schemeClr>
              </a:solidFill>
            </a:endParaRPr>
          </a:p>
        </p:txBody>
      </p:sp>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785813" y="3810000"/>
            <a:ext cx="7672387" cy="2490425"/>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wrap="square" lIns="90488" tIns="44450" rIns="90488" bIns="44450">
            <a:spAutoFit/>
          </a:bodyPr>
          <a:lstStyle/>
          <a:p>
            <a:pPr>
              <a:spcBef>
                <a:spcPct val="50000"/>
              </a:spcBef>
              <a:defRPr/>
            </a:pPr>
            <a:r>
              <a:rPr lang="en-US" sz="2400" dirty="0">
                <a:latin typeface="Calibri" pitchFamily="-84" charset="0"/>
                <a:ea typeface="ＭＳ Ｐゴシック" pitchFamily="-84" charset="-128"/>
              </a:rPr>
              <a:t>Current items are expected to come due (collected and owed) within the longer of one year or the company’s normal operating cycle.</a:t>
            </a:r>
          </a:p>
          <a:p>
            <a:pPr>
              <a:spcBef>
                <a:spcPct val="50000"/>
              </a:spcBef>
              <a:defRPr/>
            </a:pPr>
            <a:r>
              <a:rPr lang="en-US" sz="2400" dirty="0">
                <a:latin typeface="Calibri" pitchFamily="-84" charset="0"/>
                <a:ea typeface="ＭＳ Ｐゴシック" pitchFamily="-84" charset="-128"/>
              </a:rPr>
              <a:t>Most operating cycles are less than one year, so most companies use a one year period in deciding what assets and liabilities are current.</a:t>
            </a:r>
          </a:p>
        </p:txBody>
      </p:sp>
      <p:sp>
        <p:nvSpPr>
          <p:cNvPr id="153603" name="Rectangle 4"/>
          <p:cNvSpPr>
            <a:spLocks noGrp="1" noChangeArrowheads="1"/>
          </p:cNvSpPr>
          <p:nvPr>
            <p:ph type="title"/>
          </p:nvPr>
        </p:nvSpPr>
        <p:spPr>
          <a:xfrm>
            <a:off x="457200" y="457200"/>
            <a:ext cx="8229600" cy="960438"/>
          </a:xfrm>
        </p:spPr>
        <p:txBody>
          <a:bodyPr/>
          <a:lstStyle/>
          <a:p>
            <a:r>
              <a:rPr lang="en-US" altLang="en-US" b="1" dirty="0"/>
              <a:t>Classified Balance Sheet</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10" name="TextBox 9">
            <a:extLst>
              <a:ext uri="{FF2B5EF4-FFF2-40B4-BE49-F238E27FC236}">
                <a16:creationId xmlns:a16="http://schemas.microsoft.com/office/drawing/2014/main" xmlns="" id="{09CC4A04-ED6E-4F3B-B8AF-534F44D80288}"/>
              </a:ext>
            </a:extLst>
          </p:cNvPr>
          <p:cNvSpPr txBox="1"/>
          <p:nvPr/>
        </p:nvSpPr>
        <p:spPr>
          <a:xfrm>
            <a:off x="7162800" y="1615328"/>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3.20</a:t>
            </a:r>
          </a:p>
        </p:txBody>
      </p:sp>
      <p:sp>
        <p:nvSpPr>
          <p:cNvPr id="11" name="Rectangle 10">
            <a:extLst>
              <a:ext uri="{FF2B5EF4-FFF2-40B4-BE49-F238E27FC236}">
                <a16:creationId xmlns:a16="http://schemas.microsoft.com/office/drawing/2014/main" xmlns="" id="{84F308B9-4D71-4848-A417-94733C398966}"/>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CB285E51-491C-C94C-9D4B-CF266511CA57}"/>
              </a:ext>
            </a:extLst>
          </p:cNvPr>
          <p:cNvSpPr txBox="1">
            <a:spLocks/>
          </p:cNvSpPr>
          <p:nvPr/>
        </p:nvSpPr>
        <p:spPr>
          <a:xfrm>
            <a:off x="6781800" y="639589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56</a:t>
            </a:fld>
            <a:endParaRPr lang="en-US" sz="1100"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F6D20F6-6AA2-4F5F-A36E-DB5AF019CAAD}"/>
              </a:ext>
            </a:extLst>
          </p:cNvPr>
          <p:cNvPicPr>
            <a:picLocks noChangeAspect="1"/>
          </p:cNvPicPr>
          <p:nvPr/>
        </p:nvPicPr>
        <p:blipFill>
          <a:blip r:embed="rId3"/>
          <a:stretch>
            <a:fillRect/>
          </a:stretch>
        </p:blipFill>
        <p:spPr>
          <a:xfrm>
            <a:off x="1981200" y="1353434"/>
            <a:ext cx="5082674" cy="2308465"/>
          </a:xfrm>
          <a:prstGeom prst="rect">
            <a:avLst/>
          </a:prstGeom>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4"/>
          <p:cNvSpPr>
            <a:spLocks noGrp="1" noChangeArrowheads="1"/>
          </p:cNvSpPr>
          <p:nvPr>
            <p:ph type="title"/>
          </p:nvPr>
        </p:nvSpPr>
        <p:spPr>
          <a:xfrm>
            <a:off x="138113" y="457200"/>
            <a:ext cx="8853487" cy="960438"/>
          </a:xfrm>
        </p:spPr>
        <p:txBody>
          <a:bodyPr/>
          <a:lstStyle/>
          <a:p>
            <a:r>
              <a:rPr lang="en-US" altLang="en-US" b="1" dirty="0"/>
              <a:t>Classified Balance Sheet Example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sp>
        <p:nvSpPr>
          <p:cNvPr id="8" name="Rounded Rectangle 7"/>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10" name="TextBox 9">
            <a:extLst>
              <a:ext uri="{FF2B5EF4-FFF2-40B4-BE49-F238E27FC236}">
                <a16:creationId xmlns:a16="http://schemas.microsoft.com/office/drawing/2014/main" xmlns="" id="{09CC4A04-ED6E-4F3B-B8AF-534F44D80288}"/>
              </a:ext>
            </a:extLst>
          </p:cNvPr>
          <p:cNvSpPr txBox="1"/>
          <p:nvPr/>
        </p:nvSpPr>
        <p:spPr>
          <a:xfrm>
            <a:off x="7639050" y="160421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3.21</a:t>
            </a:r>
          </a:p>
        </p:txBody>
      </p:sp>
      <p:sp>
        <p:nvSpPr>
          <p:cNvPr id="11" name="Rectangle 10">
            <a:extLst>
              <a:ext uri="{FF2B5EF4-FFF2-40B4-BE49-F238E27FC236}">
                <a16:creationId xmlns:a16="http://schemas.microsoft.com/office/drawing/2014/main" xmlns="" id="{4DFEB15C-A818-EF47-9671-1659BECD14C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BF628FB2-29CB-634B-931D-E3107C0A5464}"/>
              </a:ext>
            </a:extLst>
          </p:cNvPr>
          <p:cNvSpPr txBox="1">
            <a:spLocks/>
          </p:cNvSpPr>
          <p:nvPr/>
        </p:nvSpPr>
        <p:spPr>
          <a:xfrm>
            <a:off x="6827134"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57</a:t>
            </a:fld>
            <a:endParaRPr lang="en-US" sz="1100"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D4190CBC-78E2-4C76-8B16-FE47DCB01073}"/>
              </a:ext>
            </a:extLst>
          </p:cNvPr>
          <p:cNvPicPr>
            <a:picLocks noChangeAspect="1"/>
          </p:cNvPicPr>
          <p:nvPr/>
        </p:nvPicPr>
        <p:blipFill>
          <a:blip r:embed="rId3"/>
          <a:stretch>
            <a:fillRect/>
          </a:stretch>
        </p:blipFill>
        <p:spPr>
          <a:xfrm>
            <a:off x="762000" y="1604216"/>
            <a:ext cx="6761580" cy="4233657"/>
          </a:xfrm>
          <a:prstGeom prst="rect">
            <a:avLst/>
          </a:prstGeom>
        </p:spPr>
      </p:pic>
    </p:spTree>
    <p:extLst>
      <p:ext uri="{BB962C8B-B14F-4D97-AF65-F5344CB8AC3E}">
        <p14:creationId xmlns:p14="http://schemas.microsoft.com/office/powerpoint/2010/main" val="759823277"/>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ChangeArrowheads="1"/>
          </p:cNvSpPr>
          <p:nvPr/>
        </p:nvSpPr>
        <p:spPr bwMode="auto">
          <a:xfrm>
            <a:off x="914400" y="1710796"/>
            <a:ext cx="7543800" cy="4275529"/>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3200" dirty="0">
                <a:latin typeface="Calibri" pitchFamily="-84" charset="0"/>
                <a:ea typeface="ＭＳ Ｐゴシック" pitchFamily="-84" charset="-128"/>
              </a:rPr>
              <a:t>Current assets are expected to be sold, collected, or used within one year or the company’s operating cycle, whichever is longer. </a:t>
            </a:r>
          </a:p>
          <a:p>
            <a:pPr algn="ctr">
              <a:spcBef>
                <a:spcPct val="50000"/>
              </a:spcBef>
              <a:defRPr/>
            </a:pPr>
            <a:r>
              <a:rPr lang="en-US" sz="3200" dirty="0">
                <a:latin typeface="Calibri" pitchFamily="-84" charset="0"/>
                <a:ea typeface="ＭＳ Ｐゴシック" pitchFamily="-84" charset="-128"/>
              </a:rPr>
              <a:t>Examples: cash, short-term investments, accounts receivable, short-term notes receivable, merchandise inventory, and prepaid expenses.</a:t>
            </a:r>
          </a:p>
        </p:txBody>
      </p:sp>
      <p:sp>
        <p:nvSpPr>
          <p:cNvPr id="154628" name="Title 3"/>
          <p:cNvSpPr>
            <a:spLocks noGrp="1"/>
          </p:cNvSpPr>
          <p:nvPr>
            <p:ph type="title"/>
          </p:nvPr>
        </p:nvSpPr>
        <p:spPr>
          <a:xfrm>
            <a:off x="457200" y="457200"/>
            <a:ext cx="8229600" cy="960438"/>
          </a:xfrm>
        </p:spPr>
        <p:txBody>
          <a:bodyPr/>
          <a:lstStyle/>
          <a:p>
            <a:r>
              <a:rPr lang="en-US" altLang="en-US" b="1" dirty="0"/>
              <a:t>Current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9" name="Rectangle 8">
            <a:extLst>
              <a:ext uri="{FF2B5EF4-FFF2-40B4-BE49-F238E27FC236}">
                <a16:creationId xmlns:a16="http://schemas.microsoft.com/office/drawing/2014/main" xmlns="" id="{57744EE6-8C21-9146-BF3A-BC443972E54D}"/>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8ADBC5C-43B1-E749-87C2-F078BD9DE91A}"/>
              </a:ext>
            </a:extLst>
          </p:cNvPr>
          <p:cNvSpPr txBox="1">
            <a:spLocks/>
          </p:cNvSpPr>
          <p:nvPr/>
        </p:nvSpPr>
        <p:spPr>
          <a:xfrm>
            <a:off x="6872287" y="636683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58</a:t>
            </a:fld>
            <a:endParaRPr lang="en-US" sz="1100" dirty="0">
              <a:solidFill>
                <a:schemeClr val="tx1">
                  <a:lumMod val="50000"/>
                  <a:lumOff val="50000"/>
                </a:schemeClr>
              </a:solidFill>
            </a:endParaRPr>
          </a:p>
        </p:txBody>
      </p:sp>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ChangeArrowheads="1"/>
          </p:cNvSpPr>
          <p:nvPr/>
        </p:nvSpPr>
        <p:spPr bwMode="auto">
          <a:xfrm>
            <a:off x="609600" y="2001838"/>
            <a:ext cx="7924800" cy="2459648"/>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Long-term investments are expected to be held for more than one year or the operating cycle.</a:t>
            </a:r>
          </a:p>
          <a:p>
            <a:pPr algn="ctr">
              <a:spcBef>
                <a:spcPct val="50000"/>
              </a:spcBef>
              <a:defRPr/>
            </a:pPr>
            <a:r>
              <a:rPr lang="en-US" sz="2800" dirty="0">
                <a:latin typeface="Calibri" pitchFamily="-84" charset="0"/>
                <a:ea typeface="ＭＳ Ｐゴシック" pitchFamily="-84" charset="-128"/>
              </a:rPr>
              <a:t>Examples: notes receivable and investments in stocks and bonds expected to be held for more than the longer of one year or the operating cycle.</a:t>
            </a:r>
          </a:p>
        </p:txBody>
      </p:sp>
      <p:sp>
        <p:nvSpPr>
          <p:cNvPr id="155652" name="Title 1"/>
          <p:cNvSpPr>
            <a:spLocks noGrp="1"/>
          </p:cNvSpPr>
          <p:nvPr>
            <p:ph type="title"/>
          </p:nvPr>
        </p:nvSpPr>
        <p:spPr>
          <a:xfrm>
            <a:off x="457200" y="381000"/>
            <a:ext cx="8229600" cy="1143000"/>
          </a:xfrm>
        </p:spPr>
        <p:txBody>
          <a:bodyPr/>
          <a:lstStyle/>
          <a:p>
            <a:r>
              <a:rPr lang="en-US" altLang="en-US" b="1" dirty="0"/>
              <a:t>Long-Term Investments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9" name="Rectangle 8">
            <a:extLst>
              <a:ext uri="{FF2B5EF4-FFF2-40B4-BE49-F238E27FC236}">
                <a16:creationId xmlns:a16="http://schemas.microsoft.com/office/drawing/2014/main" xmlns="" id="{DFA82019-7A6E-E747-805C-9E1B685F67D6}"/>
              </a:ext>
            </a:extLst>
          </p:cNvPr>
          <p:cNvSpPr>
            <a:spLocks noGrp="1" noChangeArrowheads="1"/>
          </p:cNvSpPr>
          <p:nvPr/>
        </p:nvSpPr>
        <p:spPr bwMode="auto">
          <a:xfrm>
            <a:off x="66294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86433F14-E17C-A94A-99BA-7E8D7176BD87}"/>
              </a:ext>
            </a:extLst>
          </p:cNvPr>
          <p:cNvSpPr txBox="1">
            <a:spLocks/>
          </p:cNvSpPr>
          <p:nvPr/>
        </p:nvSpPr>
        <p:spPr>
          <a:xfrm>
            <a:off x="684335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59</a:t>
            </a:fld>
            <a:endParaRPr lang="en-US" sz="1100" dirty="0">
              <a:solidFill>
                <a:schemeClr val="tx1">
                  <a:lumMod val="50000"/>
                  <a:lumOff val="50000"/>
                </a:schemeClr>
              </a:solidFil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533400" y="3771883"/>
            <a:ext cx="7239000" cy="2462213"/>
          </a:xfrm>
          <a:prstGeom prst="rect">
            <a:avLst/>
          </a:prstGeom>
          <a:solidFill>
            <a:schemeClr val="bg2">
              <a:lumMod val="90000"/>
            </a:schemeClr>
          </a:soli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eaLnBrk="1" hangingPunct="1">
              <a:spcBef>
                <a:spcPct val="50000"/>
              </a:spcBef>
              <a:defRPr/>
            </a:pPr>
            <a:r>
              <a:rPr lang="en-US" sz="2800" dirty="0">
                <a:latin typeface="Calibri" pitchFamily="-107" charset="0"/>
                <a:ea typeface="ＭＳ Ｐゴシック" pitchFamily="-107" charset="-128"/>
              </a:rPr>
              <a:t>On the accrual basis, $100 of insurance expense is recognized in 2021, $1,200 in 2022, and $1,100 in 2023. </a:t>
            </a:r>
          </a:p>
          <a:p>
            <a:pPr eaLnBrk="1" hangingPunct="1">
              <a:spcBef>
                <a:spcPct val="50000"/>
              </a:spcBef>
              <a:defRPr/>
            </a:pPr>
            <a:r>
              <a:rPr lang="en-US" sz="2800" dirty="0">
                <a:latin typeface="Calibri" pitchFamily="-107" charset="0"/>
                <a:ea typeface="ＭＳ Ｐゴシック" pitchFamily="-107" charset="-128"/>
              </a:rPr>
              <a:t>The expense is matched with the periods benefited by the insurance coverage.</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626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D9FDEAA6-7408-48A7-BE55-2E01AAF39815}" type="slidenum">
              <a:rPr lang="en-US" altLang="en-US" sz="1100" smtClean="0">
                <a:solidFill>
                  <a:srgbClr val="898989"/>
                </a:solidFill>
              </a:rPr>
              <a:pPr/>
              <a:t>6</a:t>
            </a:fld>
            <a:endParaRPr lang="en-US" altLang="en-US" sz="1100" dirty="0">
              <a:solidFill>
                <a:srgbClr val="898989"/>
              </a:solidFill>
            </a:endParaRPr>
          </a:p>
        </p:txBody>
      </p:sp>
      <p:sp>
        <p:nvSpPr>
          <p:cNvPr id="10" name="Rectangle 4"/>
          <p:cNvSpPr>
            <a:spLocks noGrp="1" noChangeArrowheads="1"/>
          </p:cNvSpPr>
          <p:nvPr>
            <p:ph type="title"/>
          </p:nvPr>
        </p:nvSpPr>
        <p:spPr>
          <a:xfrm>
            <a:off x="76200" y="730222"/>
            <a:ext cx="9067800" cy="884238"/>
          </a:xfrm>
        </p:spPr>
        <p:txBody>
          <a:bodyPr rtlCol="0">
            <a:noAutofit/>
          </a:bodyPr>
          <a:lstStyle/>
          <a:p>
            <a:pPr eaLnBrk="1" fontAlgn="auto" hangingPunct="1">
              <a:spcAft>
                <a:spcPts val="0"/>
              </a:spcAft>
              <a:defRPr/>
            </a:pPr>
            <a:r>
              <a:rPr lang="en-US" b="1" dirty="0">
                <a:latin typeface="Arial" charset="0"/>
                <a:cs typeface="Arial" charset="0"/>
              </a:rPr>
              <a:t>Accrual Basis versus Cash Basis</a:t>
            </a:r>
            <a:br>
              <a:rPr lang="en-US" b="1" dirty="0">
                <a:latin typeface="Arial" charset="0"/>
                <a:cs typeface="Arial" charset="0"/>
              </a:rPr>
            </a:br>
            <a:r>
              <a:rPr lang="en-US" b="1" dirty="0">
                <a:latin typeface="Arial" charset="0"/>
                <a:cs typeface="Arial" charset="0"/>
              </a:rPr>
              <a:t>Accrual Basis Example (1 of 2)</a:t>
            </a:r>
          </a:p>
        </p:txBody>
      </p:sp>
      <p:sp>
        <p:nvSpPr>
          <p:cNvPr id="11" name="Rounded Rectangle 10"/>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2" name="TextBox 11"/>
          <p:cNvSpPr txBox="1"/>
          <p:nvPr/>
        </p:nvSpPr>
        <p:spPr>
          <a:xfrm>
            <a:off x="7860356" y="2043572"/>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a:t>
            </a:r>
          </a:p>
        </p:txBody>
      </p:sp>
      <p:sp>
        <p:nvSpPr>
          <p:cNvPr id="14" name="Rectangle 13"/>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pic>
        <p:nvPicPr>
          <p:cNvPr id="3" name="Picture 2">
            <a:extLst>
              <a:ext uri="{FF2B5EF4-FFF2-40B4-BE49-F238E27FC236}">
                <a16:creationId xmlns:a16="http://schemas.microsoft.com/office/drawing/2014/main" xmlns="" id="{6C2EA870-0F5C-4231-B165-CFAEBD026172}"/>
              </a:ext>
            </a:extLst>
          </p:cNvPr>
          <p:cNvPicPr>
            <a:picLocks noChangeAspect="1"/>
          </p:cNvPicPr>
          <p:nvPr/>
        </p:nvPicPr>
        <p:blipFill>
          <a:blip r:embed="rId3"/>
          <a:stretch>
            <a:fillRect/>
          </a:stretch>
        </p:blipFill>
        <p:spPr>
          <a:xfrm>
            <a:off x="471947" y="1971764"/>
            <a:ext cx="7361905" cy="1400000"/>
          </a:xfrm>
          <a:prstGeom prst="rect">
            <a:avLst/>
          </a:prstGeom>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685800" y="2057400"/>
            <a:ext cx="7762875" cy="3105978"/>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Plant assets are tangible long-lived assets used to produce or sell products and services.</a:t>
            </a:r>
          </a:p>
          <a:p>
            <a:pPr algn="ctr">
              <a:spcBef>
                <a:spcPct val="50000"/>
              </a:spcBef>
              <a:defRPr/>
            </a:pPr>
            <a:r>
              <a:rPr lang="en-US" sz="2800" dirty="0">
                <a:latin typeface="Calibri" pitchFamily="-84" charset="0"/>
                <a:ea typeface="ＭＳ Ｐゴシック" pitchFamily="-84" charset="-128"/>
              </a:rPr>
              <a:t>Examples: equipment, machinery, buildings, and land that are used to sell products and services.</a:t>
            </a:r>
          </a:p>
          <a:p>
            <a:pPr algn="ctr">
              <a:spcBef>
                <a:spcPct val="50000"/>
              </a:spcBef>
              <a:defRPr/>
            </a:pPr>
            <a:r>
              <a:rPr lang="en-US" sz="2800" dirty="0">
                <a:latin typeface="Calibri" pitchFamily="-84" charset="0"/>
                <a:ea typeface="ＭＳ Ｐゴシック" pitchFamily="-84" charset="-128"/>
              </a:rPr>
              <a:t>Also called property, plant, and equipment (PP&amp;E) or fixed assets.</a:t>
            </a:r>
          </a:p>
        </p:txBody>
      </p:sp>
      <p:sp>
        <p:nvSpPr>
          <p:cNvPr id="156676" name="Title 1"/>
          <p:cNvSpPr>
            <a:spLocks noGrp="1"/>
          </p:cNvSpPr>
          <p:nvPr>
            <p:ph type="title"/>
          </p:nvPr>
        </p:nvSpPr>
        <p:spPr>
          <a:xfrm>
            <a:off x="457200" y="457200"/>
            <a:ext cx="8229600" cy="960438"/>
          </a:xfrm>
        </p:spPr>
        <p:txBody>
          <a:bodyPr/>
          <a:lstStyle/>
          <a:p>
            <a:r>
              <a:rPr lang="en-US" altLang="en-US" b="1" dirty="0"/>
              <a:t>Plant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9" name="Rectangle 8">
            <a:extLst>
              <a:ext uri="{FF2B5EF4-FFF2-40B4-BE49-F238E27FC236}">
                <a16:creationId xmlns:a16="http://schemas.microsoft.com/office/drawing/2014/main" xmlns="" id="{669CB4D8-20AE-464B-B71A-EB42585A61BD}"/>
              </a:ext>
            </a:extLst>
          </p:cNvPr>
          <p:cNvSpPr>
            <a:spLocks noGrp="1" noChangeArrowheads="1"/>
          </p:cNvSpPr>
          <p:nvPr/>
        </p:nvSpPr>
        <p:spPr bwMode="auto">
          <a:xfrm>
            <a:off x="6470649"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EE7FE98-793F-DC4D-BD0D-F71E4C321D92}"/>
              </a:ext>
            </a:extLst>
          </p:cNvPr>
          <p:cNvSpPr txBox="1">
            <a:spLocks/>
          </p:cNvSpPr>
          <p:nvPr/>
        </p:nvSpPr>
        <p:spPr>
          <a:xfrm>
            <a:off x="6872287"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60</a:t>
            </a:fld>
            <a:endParaRPr lang="en-US" sz="1100" dirty="0">
              <a:solidFill>
                <a:schemeClr val="tx1">
                  <a:lumMod val="50000"/>
                  <a:lumOff val="50000"/>
                </a:schemeClr>
              </a:solidFill>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838200" y="2057400"/>
            <a:ext cx="7481888" cy="2028761"/>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Intangible assets are long-term assets that benefit business </a:t>
            </a:r>
            <a:r>
              <a:rPr lang="en-US" sz="2800">
                <a:latin typeface="Calibri" pitchFamily="-84" charset="0"/>
                <a:ea typeface="ＭＳ Ｐゴシック" pitchFamily="-84" charset="-128"/>
              </a:rPr>
              <a:t>operations but lack </a:t>
            </a:r>
            <a:r>
              <a:rPr lang="en-US" sz="2800" dirty="0">
                <a:latin typeface="Calibri" pitchFamily="-84" charset="0"/>
                <a:ea typeface="ＭＳ Ｐゴシック" pitchFamily="-84" charset="-128"/>
              </a:rPr>
              <a:t>physical form.</a:t>
            </a:r>
          </a:p>
          <a:p>
            <a:pPr algn="ctr">
              <a:spcBef>
                <a:spcPct val="50000"/>
              </a:spcBef>
              <a:defRPr/>
            </a:pPr>
            <a:r>
              <a:rPr lang="en-US" sz="2800" dirty="0">
                <a:latin typeface="Calibri" pitchFamily="-84" charset="0"/>
                <a:ea typeface="ＭＳ Ｐゴシック" pitchFamily="-84" charset="-128"/>
              </a:rPr>
              <a:t>Examples: patents, trademarks, copyrights, franchises, and goodwill.</a:t>
            </a:r>
          </a:p>
        </p:txBody>
      </p:sp>
      <p:sp>
        <p:nvSpPr>
          <p:cNvPr id="157700" name="Title 1"/>
          <p:cNvSpPr>
            <a:spLocks noGrp="1"/>
          </p:cNvSpPr>
          <p:nvPr>
            <p:ph type="title"/>
          </p:nvPr>
        </p:nvSpPr>
        <p:spPr>
          <a:xfrm>
            <a:off x="457200" y="457200"/>
            <a:ext cx="8229600" cy="960438"/>
          </a:xfrm>
        </p:spPr>
        <p:txBody>
          <a:bodyPr/>
          <a:lstStyle/>
          <a:p>
            <a:r>
              <a:rPr lang="en-US" altLang="en-US" b="1" dirty="0"/>
              <a:t>Intangible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9" name="Rectangle 8">
            <a:extLst>
              <a:ext uri="{FF2B5EF4-FFF2-40B4-BE49-F238E27FC236}">
                <a16:creationId xmlns:a16="http://schemas.microsoft.com/office/drawing/2014/main" xmlns="" id="{972030F0-2EA2-B940-948E-6E8A185036AE}"/>
              </a:ext>
            </a:extLst>
          </p:cNvPr>
          <p:cNvSpPr>
            <a:spLocks noGrp="1" noChangeArrowheads="1"/>
          </p:cNvSpPr>
          <p:nvPr/>
        </p:nvSpPr>
        <p:spPr bwMode="auto">
          <a:xfrm>
            <a:off x="6483952"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02B5BAAB-866E-C14C-85F5-E3D00D31E6BD}"/>
              </a:ext>
            </a:extLst>
          </p:cNvPr>
          <p:cNvSpPr txBox="1">
            <a:spLocks/>
          </p:cNvSpPr>
          <p:nvPr/>
        </p:nvSpPr>
        <p:spPr>
          <a:xfrm>
            <a:off x="6872287"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61</a:t>
            </a:fld>
            <a:endParaRPr lang="en-US" sz="1100" dirty="0">
              <a:solidFill>
                <a:schemeClr val="tx1">
                  <a:lumMod val="50000"/>
                  <a:lumOff val="50000"/>
                </a:schemeClr>
              </a:solidFill>
            </a:endParaRP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ChangeArrowheads="1"/>
          </p:cNvSpPr>
          <p:nvPr/>
        </p:nvSpPr>
        <p:spPr bwMode="auto">
          <a:xfrm>
            <a:off x="346075" y="2133600"/>
            <a:ext cx="8458200" cy="2028761"/>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Current liabilities are liabilities due within the longer of one year or the company’s operating cycle.</a:t>
            </a:r>
          </a:p>
          <a:p>
            <a:pPr algn="ctr">
              <a:spcBef>
                <a:spcPct val="50000"/>
              </a:spcBef>
              <a:defRPr/>
            </a:pPr>
            <a:r>
              <a:rPr lang="en-US" sz="2800" dirty="0">
                <a:latin typeface="Calibri" pitchFamily="-84" charset="0"/>
                <a:ea typeface="ＭＳ Ｐゴシック" pitchFamily="-84" charset="-128"/>
              </a:rPr>
              <a:t>Examples: accounts payable, wages payable, taxes payable, interest payable, and unearned revenues.</a:t>
            </a:r>
          </a:p>
        </p:txBody>
      </p:sp>
      <p:sp>
        <p:nvSpPr>
          <p:cNvPr id="158723" name="Title 1"/>
          <p:cNvSpPr>
            <a:spLocks noGrp="1"/>
          </p:cNvSpPr>
          <p:nvPr>
            <p:ph type="title"/>
          </p:nvPr>
        </p:nvSpPr>
        <p:spPr>
          <a:xfrm>
            <a:off x="457200" y="457200"/>
            <a:ext cx="8229600" cy="960438"/>
          </a:xfrm>
        </p:spPr>
        <p:txBody>
          <a:bodyPr/>
          <a:lstStyle/>
          <a:p>
            <a:r>
              <a:rPr lang="en-US" altLang="en-US" b="1" dirty="0"/>
              <a:t>Current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9" name="Rectangle 8">
            <a:extLst>
              <a:ext uri="{FF2B5EF4-FFF2-40B4-BE49-F238E27FC236}">
                <a16:creationId xmlns:a16="http://schemas.microsoft.com/office/drawing/2014/main" xmlns="" id="{9D455D1C-6596-FA4D-85E8-02F5FBFD0D62}"/>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8957A91A-5BE6-004C-AADF-E6CA6FE7239C}"/>
              </a:ext>
            </a:extLst>
          </p:cNvPr>
          <p:cNvSpPr txBox="1">
            <a:spLocks/>
          </p:cNvSpPr>
          <p:nvPr/>
        </p:nvSpPr>
        <p:spPr>
          <a:xfrm>
            <a:off x="6872287"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62</a:t>
            </a:fld>
            <a:endParaRPr lang="en-US" sz="1100" dirty="0">
              <a:solidFill>
                <a:schemeClr val="tx1">
                  <a:lumMod val="50000"/>
                  <a:lumOff val="50000"/>
                </a:schemeClr>
              </a:solidFill>
            </a:endParaRPr>
          </a:p>
        </p:txBody>
      </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661988" y="2286000"/>
            <a:ext cx="7848600" cy="2028761"/>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Long-term liabilities are liabilities not due within the longer of one year or the company’s operating cycle.</a:t>
            </a:r>
          </a:p>
          <a:p>
            <a:pPr algn="ctr">
              <a:spcBef>
                <a:spcPct val="50000"/>
              </a:spcBef>
              <a:defRPr/>
            </a:pPr>
            <a:r>
              <a:rPr lang="en-US" sz="2800" dirty="0">
                <a:latin typeface="Calibri" pitchFamily="-84" charset="0"/>
                <a:ea typeface="ＭＳ Ｐゴシック" pitchFamily="-84" charset="-128"/>
              </a:rPr>
              <a:t>Examples: notes payable, mortgages payable, bonds payable, and lease obligations.</a:t>
            </a:r>
          </a:p>
        </p:txBody>
      </p:sp>
      <p:sp>
        <p:nvSpPr>
          <p:cNvPr id="159748" name="Title 1"/>
          <p:cNvSpPr>
            <a:spLocks noGrp="1"/>
          </p:cNvSpPr>
          <p:nvPr>
            <p:ph type="title"/>
          </p:nvPr>
        </p:nvSpPr>
        <p:spPr>
          <a:xfrm>
            <a:off x="457200" y="533400"/>
            <a:ext cx="8229600" cy="884238"/>
          </a:xfrm>
        </p:spPr>
        <p:txBody>
          <a:bodyPr/>
          <a:lstStyle/>
          <a:p>
            <a:r>
              <a:rPr lang="en-US" altLang="en-US" b="1" dirty="0"/>
              <a:t>Long-Term Liabilities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9" name="Rectangle 8">
            <a:extLst>
              <a:ext uri="{FF2B5EF4-FFF2-40B4-BE49-F238E27FC236}">
                <a16:creationId xmlns:a16="http://schemas.microsoft.com/office/drawing/2014/main" xmlns="" id="{F1787E5F-AED6-224B-B818-A7F5D2E9FB4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6DAD97EF-40E9-DD4D-B805-BF67E1B92CFA}"/>
              </a:ext>
            </a:extLst>
          </p:cNvPr>
          <p:cNvSpPr txBox="1">
            <a:spLocks/>
          </p:cNvSpPr>
          <p:nvPr/>
        </p:nvSpPr>
        <p:spPr>
          <a:xfrm>
            <a:off x="6872287"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63</a:t>
            </a:fld>
            <a:endParaRPr lang="en-US" sz="1100" dirty="0">
              <a:solidFill>
                <a:schemeClr val="tx1">
                  <a:lumMod val="50000"/>
                  <a:lumOff val="50000"/>
                </a:schemeClr>
              </a:solidFill>
            </a:endParaRPr>
          </a:p>
        </p:txBody>
      </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762000" y="2286000"/>
            <a:ext cx="7597775" cy="2675091"/>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90488" tIns="44450" rIns="90488" bIns="44450">
            <a:spAutoFit/>
          </a:bodyPr>
          <a:lstStyle/>
          <a:p>
            <a:pPr algn="ctr">
              <a:spcBef>
                <a:spcPct val="50000"/>
              </a:spcBef>
              <a:defRPr/>
            </a:pPr>
            <a:r>
              <a:rPr lang="en-US" sz="2800" dirty="0">
                <a:latin typeface="Calibri" pitchFamily="-84" charset="0"/>
                <a:ea typeface="ＭＳ Ｐゴシック" pitchFamily="-84" charset="-128"/>
              </a:rPr>
              <a:t>Equity is the owner’s claim on the assets.  </a:t>
            </a:r>
          </a:p>
          <a:p>
            <a:pPr algn="ctr">
              <a:spcBef>
                <a:spcPct val="50000"/>
              </a:spcBef>
              <a:defRPr/>
            </a:pPr>
            <a:r>
              <a:rPr lang="en-US" sz="2800" dirty="0">
                <a:latin typeface="Calibri" pitchFamily="-84" charset="0"/>
                <a:ea typeface="ＭＳ Ｐゴシック" pitchFamily="-84" charset="-128"/>
              </a:rPr>
              <a:t>For a corporation, reported in retained earnings and common stock accounts.</a:t>
            </a:r>
          </a:p>
          <a:p>
            <a:pPr algn="ctr">
              <a:spcBef>
                <a:spcPct val="50000"/>
              </a:spcBef>
              <a:defRPr/>
            </a:pPr>
            <a:r>
              <a:rPr lang="en-US" sz="2800" dirty="0">
                <a:latin typeface="Calibri" pitchFamily="-84" charset="0"/>
                <a:ea typeface="ＭＳ Ｐゴシック" pitchFamily="-84" charset="-128"/>
              </a:rPr>
              <a:t>Equity is not separated into current and noncurrent categories.</a:t>
            </a:r>
          </a:p>
        </p:txBody>
      </p:sp>
      <p:sp>
        <p:nvSpPr>
          <p:cNvPr id="160772" name="Title 1"/>
          <p:cNvSpPr>
            <a:spLocks noGrp="1"/>
          </p:cNvSpPr>
          <p:nvPr>
            <p:ph type="title"/>
          </p:nvPr>
        </p:nvSpPr>
        <p:spPr>
          <a:xfrm>
            <a:off x="457200" y="457200"/>
            <a:ext cx="8229600" cy="960438"/>
          </a:xfrm>
        </p:spPr>
        <p:txBody>
          <a:bodyPr/>
          <a:lstStyle/>
          <a:p>
            <a:r>
              <a:rPr lang="en-US" altLang="en-US" b="1" dirty="0"/>
              <a:t>Equity</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noProof="0" dirty="0">
                <a:solidFill>
                  <a:prstClr val="black"/>
                </a:solidFill>
                <a:latin typeface="Arial Narrow" pitchFamily="34" charset="0"/>
                <a:cs typeface="+mn-cs"/>
              </a:rPr>
              <a:t>C2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Explain and prepare a classified balance sheet.</a:t>
            </a:r>
            <a:endParaRPr lang="en-US" sz="1100" dirty="0"/>
          </a:p>
        </p:txBody>
      </p:sp>
      <p:sp>
        <p:nvSpPr>
          <p:cNvPr id="9" name="Rectangle 8">
            <a:extLst>
              <a:ext uri="{FF2B5EF4-FFF2-40B4-BE49-F238E27FC236}">
                <a16:creationId xmlns:a16="http://schemas.microsoft.com/office/drawing/2014/main" xmlns="" id="{500EF3E6-2BCF-F24B-BA87-4915F9420CAF}"/>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3854413F-175A-3B49-84B0-B9EC1E56B32A}"/>
              </a:ext>
            </a:extLst>
          </p:cNvPr>
          <p:cNvSpPr txBox="1">
            <a:spLocks/>
          </p:cNvSpPr>
          <p:nvPr/>
        </p:nvSpPr>
        <p:spPr>
          <a:xfrm>
            <a:off x="6805692"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a:t>
            </a:r>
            <a:fld id="{389021C6-BF4E-47D5-A0FD-A156D54A87E1}" type="slidenum">
              <a:rPr lang="en-US" sz="1100" smtClean="0">
                <a:solidFill>
                  <a:schemeClr val="tx1">
                    <a:lumMod val="50000"/>
                    <a:lumOff val="50000"/>
                  </a:schemeClr>
                </a:solidFill>
              </a:rPr>
              <a:pPr>
                <a:defRPr/>
              </a:pPr>
              <a:t>64</a:t>
            </a:fld>
            <a:endParaRPr lang="en-US" sz="1100" dirty="0">
              <a:solidFill>
                <a:schemeClr val="tx1">
                  <a:lumMod val="50000"/>
                  <a:lumOff val="50000"/>
                </a:schemeClr>
              </a:solidFill>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4"/>
          <p:cNvSpPr>
            <a:spLocks noGrp="1"/>
          </p:cNvSpPr>
          <p:nvPr>
            <p:ph type="ctrTitle"/>
          </p:nvPr>
        </p:nvSpPr>
        <p:spPr>
          <a:xfrm>
            <a:off x="914400" y="2177256"/>
            <a:ext cx="7315200" cy="3124200"/>
          </a:xfrm>
        </p:spPr>
        <p:txBody>
          <a:bodyPr/>
          <a:lstStyle/>
          <a:p>
            <a:r>
              <a:rPr lang="en-US" altLang="en-US" dirty="0"/>
              <a:t/>
            </a:r>
            <a:br>
              <a:rPr lang="en-US" altLang="en-US" dirty="0"/>
            </a:br>
            <a:r>
              <a:rPr lang="en-US" altLang="en-US" dirty="0"/>
              <a:t/>
            </a:r>
            <a:br>
              <a:rPr lang="en-US" altLang="en-US" dirty="0"/>
            </a:br>
            <a:r>
              <a:rPr lang="en-US" altLang="en-US" dirty="0"/>
              <a:t>Compute and analyze profit margin and current ratio.</a:t>
            </a:r>
            <a:br>
              <a:rPr lang="en-US" altLang="en-US" dirty="0"/>
            </a:br>
            <a:r>
              <a:rPr lang="en-US" altLang="en-US" dirty="0"/>
              <a:t/>
            </a:r>
            <a:br>
              <a:rPr lang="en-US" altLang="en-US" dirty="0"/>
            </a:br>
            <a:r>
              <a:rPr lang="en-US" altLang="en-US" dirty="0"/>
              <a:t/>
            </a:r>
            <a:br>
              <a:rPr lang="en-US" altLang="en-US" dirty="0"/>
            </a:br>
            <a:endParaRPr lang="en-US" altLang="en-US" dirty="0"/>
          </a:p>
        </p:txBody>
      </p:sp>
      <p:sp>
        <p:nvSpPr>
          <p:cNvPr id="164867" name="Slide Number Placeholder 3"/>
          <p:cNvSpPr>
            <a:spLocks noGrp="1"/>
          </p:cNvSpPr>
          <p:nvPr>
            <p:ph type="sldNum" sz="quarter" idx="12"/>
          </p:nvPr>
        </p:nvSpPr>
        <p:spPr bwMode="auto">
          <a:xfrm>
            <a:off x="6629400" y="635634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84" charset="0"/>
              </a:defRPr>
            </a:lvl1pPr>
            <a:lvl2pPr marL="742950" indent="-285750" eaLnBrk="0" hangingPunct="0">
              <a:spcBef>
                <a:spcPct val="20000"/>
              </a:spcBef>
              <a:buFont typeface="Arial" charset="0"/>
              <a:buChar char="–"/>
              <a:defRPr sz="2800">
                <a:solidFill>
                  <a:schemeClr val="tx1"/>
                </a:solidFill>
                <a:latin typeface="Calibri" pitchFamily="-84" charset="0"/>
              </a:defRPr>
            </a:lvl2pPr>
            <a:lvl3pPr marL="1143000" indent="-228600" eaLnBrk="0" hangingPunct="0">
              <a:spcBef>
                <a:spcPct val="20000"/>
              </a:spcBef>
              <a:buFont typeface="Arial" charset="0"/>
              <a:buChar char="•"/>
              <a:defRPr sz="2400">
                <a:solidFill>
                  <a:schemeClr val="tx1"/>
                </a:solidFill>
                <a:latin typeface="Calibri" pitchFamily="-84" charset="0"/>
              </a:defRPr>
            </a:lvl3pPr>
            <a:lvl4pPr marL="1600200" indent="-228600" eaLnBrk="0" hangingPunct="0">
              <a:spcBef>
                <a:spcPct val="20000"/>
              </a:spcBef>
              <a:buFont typeface="Arial" charset="0"/>
              <a:buChar char="–"/>
              <a:defRPr sz="2000">
                <a:solidFill>
                  <a:schemeClr val="tx1"/>
                </a:solidFill>
                <a:latin typeface="Calibri" pitchFamily="-84" charset="0"/>
              </a:defRPr>
            </a:lvl4pPr>
            <a:lvl5pPr marL="2057400" indent="-228600" eaLnBrk="0" hangingPunct="0">
              <a:spcBef>
                <a:spcPct val="20000"/>
              </a:spcBef>
              <a:buFont typeface="Arial" charset="0"/>
              <a:buChar char="»"/>
              <a:defRPr sz="2000">
                <a:solidFill>
                  <a:schemeClr val="tx1"/>
                </a:solidFill>
                <a:latin typeface="Calibri" pitchFamily="-8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defRPr>
            </a:lvl9pPr>
          </a:lstStyle>
          <a:p>
            <a:pPr eaLnBrk="1" hangingPunct="1">
              <a:spcBef>
                <a:spcPct val="0"/>
              </a:spcBef>
              <a:buFontTx/>
              <a:buNone/>
            </a:pPr>
            <a:r>
              <a:rPr lang="en-US" altLang="en-US" sz="1100" dirty="0">
                <a:solidFill>
                  <a:srgbClr val="898989"/>
                </a:solidFill>
                <a:latin typeface="Arial" charset="0"/>
                <a:ea typeface="ＭＳ Ｐゴシック" pitchFamily="-84" charset="-128"/>
              </a:rPr>
              <a:t>3-</a:t>
            </a:r>
            <a:fld id="{BA251817-1600-40F1-B1A9-8D3FAE829FC1}" type="slidenum">
              <a:rPr lang="en-US" altLang="en-US" sz="1100" smtClean="0">
                <a:solidFill>
                  <a:srgbClr val="898989"/>
                </a:solidFill>
                <a:latin typeface="Arial" charset="0"/>
              </a:rPr>
              <a:pPr eaLnBrk="1" hangingPunct="1">
                <a:spcBef>
                  <a:spcPct val="0"/>
                </a:spcBef>
                <a:buFontTx/>
                <a:buNone/>
              </a:pPr>
              <a:t>65</a:t>
            </a:fld>
            <a:endParaRPr lang="en-US" altLang="en-US" sz="1100" dirty="0">
              <a:solidFill>
                <a:srgbClr val="898989"/>
              </a:solidFill>
              <a:latin typeface="Arial"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48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826507"/>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5257800"/>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50742" y="940544"/>
            <a:ext cx="5369257" cy="769441"/>
          </a:xfrm>
          <a:prstGeom prst="rect">
            <a:avLst/>
          </a:prstGeom>
          <a:noFill/>
        </p:spPr>
        <p:txBody>
          <a:bodyPr wrap="square" rtlCol="0">
            <a:spAutoFit/>
          </a:bodyPr>
          <a:lstStyle/>
          <a:p>
            <a:r>
              <a:rPr lang="en-US" altLang="en-US" sz="4400" b="1" dirty="0">
                <a:latin typeface="+mj-lt"/>
              </a:rPr>
              <a:t>Learning Objective A1</a:t>
            </a:r>
            <a:endParaRPr lang="en-US" sz="4400" dirty="0">
              <a:latin typeface="+mj-lt"/>
            </a:endParaRPr>
          </a:p>
        </p:txBody>
      </p:sp>
      <p:sp>
        <p:nvSpPr>
          <p:cNvPr id="10" name="Rectangle 9"/>
          <p:cNvSpPr>
            <a:spLocks noGrp="1" noChangeArrowheads="1"/>
          </p:cNvSpPr>
          <p:nvPr/>
        </p:nvSpPr>
        <p:spPr bwMode="auto">
          <a:xfrm>
            <a:off x="6537384" y="637993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2"/>
          <p:cNvSpPr>
            <a:spLocks noGrp="1" noChangeArrowheads="1"/>
          </p:cNvSpPr>
          <p:nvPr>
            <p:ph type="title"/>
          </p:nvPr>
        </p:nvSpPr>
        <p:spPr>
          <a:xfrm>
            <a:off x="457200" y="419100"/>
            <a:ext cx="8229600" cy="1143000"/>
          </a:xfrm>
        </p:spPr>
        <p:txBody>
          <a:bodyPr/>
          <a:lstStyle/>
          <a:p>
            <a:pPr eaLnBrk="1" hangingPunct="1"/>
            <a:r>
              <a:rPr lang="en-US" altLang="en-US" b="1" dirty="0"/>
              <a:t>Profit Margin</a:t>
            </a:r>
          </a:p>
        </p:txBody>
      </p:sp>
      <p:sp>
        <p:nvSpPr>
          <p:cNvPr id="133123" name="Rectangle 2"/>
          <p:cNvSpPr>
            <a:spLocks noGrp="1" noChangeArrowheads="1"/>
          </p:cNvSpPr>
          <p:nvPr>
            <p:ph type="body" idx="4294967295"/>
          </p:nvPr>
        </p:nvSpPr>
        <p:spPr>
          <a:xfrm>
            <a:off x="0" y="1524000"/>
            <a:ext cx="8763000" cy="1066800"/>
          </a:xfrm>
          <a:noFill/>
        </p:spPr>
        <p:txBody>
          <a:bodyPr lIns="90488" tIns="44450" rIns="90488" bIns="44450"/>
          <a:lstStyle/>
          <a:p>
            <a:pPr algn="ctr" eaLnBrk="1" hangingPunct="1">
              <a:buFont typeface="Wingdings" pitchFamily="-107" charset="2"/>
              <a:buNone/>
            </a:pPr>
            <a:r>
              <a:rPr lang="en-US" altLang="en-US" sz="2800" dirty="0"/>
              <a:t>The </a:t>
            </a:r>
            <a:r>
              <a:rPr lang="en-US" altLang="en-US" sz="2800" b="1" dirty="0"/>
              <a:t>profit margin </a:t>
            </a:r>
            <a:r>
              <a:rPr lang="en-US" altLang="en-US" sz="2800" dirty="0"/>
              <a:t>ratio measures the company’s net income to net sales.</a:t>
            </a:r>
          </a:p>
        </p:txBody>
      </p:sp>
      <p:sp>
        <p:nvSpPr>
          <p:cNvPr id="39975" name="Rectangle 5"/>
          <p:cNvSpPr>
            <a:spLocks noChangeArrowheads="1"/>
          </p:cNvSpPr>
          <p:nvPr/>
        </p:nvSpPr>
        <p:spPr bwMode="auto">
          <a:xfrm>
            <a:off x="2514600" y="2581275"/>
            <a:ext cx="3656013" cy="1143000"/>
          </a:xfrm>
          <a:prstGeom prst="rect">
            <a:avLst/>
          </a:prstGeom>
          <a:solidFill>
            <a:schemeClr val="bg2">
              <a:lumMod val="75000"/>
            </a:schemeClr>
          </a:solidFill>
          <a:ln w="12700">
            <a:solidFill>
              <a:schemeClr val="tx1"/>
            </a:solidFill>
            <a:miter lim="800000"/>
            <a:headEnd/>
            <a:tailEnd/>
          </a:ln>
        </p:spPr>
        <p:txBody>
          <a:bodyPr wrap="none" anchor="ctr"/>
          <a:lstStyle/>
          <a:p>
            <a:pPr>
              <a:defRPr/>
            </a:pPr>
            <a:endParaRPr lang="en-US" dirty="0"/>
          </a:p>
        </p:txBody>
      </p:sp>
      <p:sp>
        <p:nvSpPr>
          <p:cNvPr id="133125" name="Rectangle 7"/>
          <p:cNvSpPr>
            <a:spLocks noChangeArrowheads="1"/>
          </p:cNvSpPr>
          <p:nvPr/>
        </p:nvSpPr>
        <p:spPr bwMode="auto">
          <a:xfrm>
            <a:off x="2817813" y="2581275"/>
            <a:ext cx="1125537" cy="828675"/>
          </a:xfrm>
          <a:prstGeom prst="rect">
            <a:avLst/>
          </a:prstGeom>
          <a:noFill/>
          <a:ln w="12700">
            <a:noFill/>
            <a:miter lim="800000"/>
            <a:headEnd/>
            <a:tailEnd/>
          </a:ln>
        </p:spPr>
        <p:txBody>
          <a:bodyPr wrap="none" lIns="90488" tIns="44450" rIns="90488" bIns="44450">
            <a:spAutoFit/>
          </a:bodyPr>
          <a:lstStyle/>
          <a:p>
            <a:r>
              <a:rPr lang="en-US" altLang="en-US" sz="2400" dirty="0"/>
              <a:t>Profit</a:t>
            </a:r>
          </a:p>
          <a:p>
            <a:r>
              <a:rPr lang="en-US" altLang="en-US" sz="2400" dirty="0"/>
              <a:t>Margin</a:t>
            </a:r>
          </a:p>
        </p:txBody>
      </p:sp>
      <p:sp>
        <p:nvSpPr>
          <p:cNvPr id="133126" name="Rectangle 9"/>
          <p:cNvSpPr>
            <a:spLocks noChangeArrowheads="1"/>
          </p:cNvSpPr>
          <p:nvPr/>
        </p:nvSpPr>
        <p:spPr bwMode="auto">
          <a:xfrm>
            <a:off x="3927475" y="2763838"/>
            <a:ext cx="358775" cy="454025"/>
          </a:xfrm>
          <a:prstGeom prst="rect">
            <a:avLst/>
          </a:prstGeom>
          <a:noFill/>
          <a:ln w="12700">
            <a:noFill/>
            <a:miter lim="800000"/>
            <a:headEnd/>
            <a:tailEnd/>
          </a:ln>
        </p:spPr>
        <p:txBody>
          <a:bodyPr wrap="none" lIns="90488" tIns="44450" rIns="90488" bIns="44450">
            <a:spAutoFit/>
          </a:bodyPr>
          <a:lstStyle/>
          <a:p>
            <a:r>
              <a:rPr lang="en-US" altLang="en-US" sz="2400" dirty="0"/>
              <a:t>=</a:t>
            </a:r>
          </a:p>
        </p:txBody>
      </p:sp>
      <p:sp>
        <p:nvSpPr>
          <p:cNvPr id="133127" name="Line 10"/>
          <p:cNvSpPr>
            <a:spLocks noChangeShapeType="1"/>
          </p:cNvSpPr>
          <p:nvPr/>
        </p:nvSpPr>
        <p:spPr bwMode="auto">
          <a:xfrm>
            <a:off x="1460500" y="4586288"/>
            <a:ext cx="2032000" cy="0"/>
          </a:xfrm>
          <a:prstGeom prst="line">
            <a:avLst/>
          </a:prstGeom>
          <a:noFill/>
          <a:ln w="25400">
            <a:noFill/>
            <a:round/>
            <a:headEnd/>
            <a:tailEnd/>
          </a:ln>
        </p:spPr>
        <p:txBody>
          <a:bodyPr wrap="none" anchor="ctr"/>
          <a:lstStyle/>
          <a:p>
            <a:endParaRPr lang="en-US" dirty="0"/>
          </a:p>
        </p:txBody>
      </p:sp>
      <p:sp>
        <p:nvSpPr>
          <p:cNvPr id="133129" name="TextBox 13"/>
          <p:cNvSpPr txBox="1">
            <a:spLocks noChangeArrowheads="1"/>
          </p:cNvSpPr>
          <p:nvPr/>
        </p:nvSpPr>
        <p:spPr bwMode="auto">
          <a:xfrm>
            <a:off x="2094705" y="3778221"/>
            <a:ext cx="4649787" cy="400110"/>
          </a:xfrm>
          <a:prstGeom prst="rect">
            <a:avLst/>
          </a:prstGeom>
          <a:noFill/>
          <a:ln w="9525">
            <a:noFill/>
            <a:miter lim="800000"/>
            <a:headEnd/>
            <a:tailEnd/>
          </a:ln>
        </p:spPr>
        <p:txBody>
          <a:bodyPr wrap="square">
            <a:spAutoFit/>
          </a:bodyPr>
          <a:lstStyle/>
          <a:p>
            <a:pPr algn="ctr"/>
            <a:r>
              <a:rPr lang="en-US" altLang="en-US" sz="2000" b="1" dirty="0">
                <a:solidFill>
                  <a:srgbClr val="953735"/>
                </a:solidFill>
              </a:rPr>
              <a:t>Visa and Mastercard’s Profit Margin</a:t>
            </a:r>
          </a:p>
        </p:txBody>
      </p:sp>
      <p:sp>
        <p:nvSpPr>
          <p:cNvPr id="133130" name="TextBox 1"/>
          <p:cNvSpPr txBox="1">
            <a:spLocks noChangeArrowheads="1"/>
          </p:cNvSpPr>
          <p:nvPr/>
        </p:nvSpPr>
        <p:spPr bwMode="auto">
          <a:xfrm>
            <a:off x="4286250" y="2590800"/>
            <a:ext cx="1884363" cy="830997"/>
          </a:xfrm>
          <a:prstGeom prst="rect">
            <a:avLst/>
          </a:prstGeom>
          <a:noFill/>
          <a:ln w="9525">
            <a:noFill/>
            <a:miter lim="800000"/>
            <a:headEnd/>
            <a:tailEnd/>
          </a:ln>
        </p:spPr>
        <p:txBody>
          <a:bodyPr>
            <a:spAutoFit/>
          </a:bodyPr>
          <a:lstStyle/>
          <a:p>
            <a:pPr algn="ctr"/>
            <a:r>
              <a:rPr lang="en-US" altLang="en-US" sz="2400" u="sng" dirty="0"/>
              <a:t>Net income</a:t>
            </a:r>
          </a:p>
          <a:p>
            <a:pPr algn="ctr"/>
            <a:r>
              <a:rPr lang="en-US" altLang="en-US" sz="2400" dirty="0"/>
              <a:t>Net sales</a:t>
            </a:r>
          </a:p>
        </p:txBody>
      </p:sp>
      <p:pic>
        <p:nvPicPr>
          <p:cNvPr id="133131"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331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ea typeface="ＭＳ Ｐゴシック" pitchFamily="-84" charset="-128"/>
              </a:rPr>
              <a:t>3-</a:t>
            </a:r>
            <a:fld id="{F5F8931D-CBF1-4F08-A1F6-E9E38A68BF1B}" type="slidenum">
              <a:rPr lang="en-US" altLang="en-US" sz="1100" smtClean="0">
                <a:solidFill>
                  <a:srgbClr val="898989"/>
                </a:solidFill>
              </a:rPr>
              <a:pPr/>
              <a:t>66</a:t>
            </a:fld>
            <a:endParaRPr lang="en-US" altLang="en-US" sz="1100" dirty="0">
              <a:solidFill>
                <a:srgbClr val="898989"/>
              </a:solidFill>
            </a:endParaRPr>
          </a:p>
        </p:txBody>
      </p:sp>
      <p:sp>
        <p:nvSpPr>
          <p:cNvPr id="14" name="Rounded Rectangle 13"/>
          <p:cNvSpPr/>
          <p:nvPr/>
        </p:nvSpPr>
        <p:spPr>
          <a:xfrm>
            <a:off x="76200" y="6619080"/>
            <a:ext cx="4800600" cy="20478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100" dirty="0"/>
              <a:t>Compute and analyze profit margin and current ratio.</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7" name="Rectangle 16"/>
          <p:cNvSpPr>
            <a:spLocks noGrp="1" noChangeArrowheads="1"/>
          </p:cNvSpPr>
          <p:nvPr/>
        </p:nvSpPr>
        <p:spPr bwMode="auto">
          <a:xfrm>
            <a:off x="6493563" y="638718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
        <p:nvSpPr>
          <p:cNvPr id="18" name="TextBox 17">
            <a:extLst>
              <a:ext uri="{FF2B5EF4-FFF2-40B4-BE49-F238E27FC236}">
                <a16:creationId xmlns:a16="http://schemas.microsoft.com/office/drawing/2014/main" xmlns="" id="{0B70FD68-C527-4F62-8F93-F77A2EAFEAD1}"/>
              </a:ext>
            </a:extLst>
          </p:cNvPr>
          <p:cNvSpPr txBox="1"/>
          <p:nvPr/>
        </p:nvSpPr>
        <p:spPr>
          <a:xfrm>
            <a:off x="7604185" y="4416263"/>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3.23</a:t>
            </a:r>
          </a:p>
        </p:txBody>
      </p:sp>
      <p:sp>
        <p:nvSpPr>
          <p:cNvPr id="16" name="TextBox 15">
            <a:extLst>
              <a:ext uri="{FF2B5EF4-FFF2-40B4-BE49-F238E27FC236}">
                <a16:creationId xmlns:a16="http://schemas.microsoft.com/office/drawing/2014/main" xmlns="" id="{7A5B1B54-4B30-4C5F-8506-48A43DF3225D}"/>
              </a:ext>
            </a:extLst>
          </p:cNvPr>
          <p:cNvSpPr txBox="1"/>
          <p:nvPr/>
        </p:nvSpPr>
        <p:spPr>
          <a:xfrm>
            <a:off x="7618997" y="2435026"/>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3.22</a:t>
            </a:r>
          </a:p>
        </p:txBody>
      </p:sp>
      <p:pic>
        <p:nvPicPr>
          <p:cNvPr id="2" name="Picture 1">
            <a:extLst>
              <a:ext uri="{FF2B5EF4-FFF2-40B4-BE49-F238E27FC236}">
                <a16:creationId xmlns:a16="http://schemas.microsoft.com/office/drawing/2014/main" xmlns="" id="{E3CAFF40-24D6-4F60-BD41-C363FAD1E543}"/>
              </a:ext>
            </a:extLst>
          </p:cNvPr>
          <p:cNvPicPr>
            <a:picLocks noChangeAspect="1"/>
          </p:cNvPicPr>
          <p:nvPr/>
        </p:nvPicPr>
        <p:blipFill>
          <a:blip r:embed="rId4"/>
          <a:stretch>
            <a:fillRect/>
          </a:stretch>
        </p:blipFill>
        <p:spPr>
          <a:xfrm>
            <a:off x="1023396" y="4325938"/>
            <a:ext cx="6444204" cy="1607187"/>
          </a:xfrm>
          <a:prstGeom prst="rect">
            <a:avLst/>
          </a:prstGeom>
        </p:spPr>
      </p:pic>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Grp="1" noChangeArrowheads="1"/>
          </p:cNvSpPr>
          <p:nvPr>
            <p:ph type="title"/>
          </p:nvPr>
        </p:nvSpPr>
        <p:spPr>
          <a:xfrm>
            <a:off x="609600" y="457200"/>
            <a:ext cx="8229600" cy="914400"/>
          </a:xfrm>
        </p:spPr>
        <p:txBody>
          <a:bodyPr/>
          <a:lstStyle/>
          <a:p>
            <a:r>
              <a:rPr lang="en-US" altLang="en-US" b="1" dirty="0"/>
              <a:t>Current Ratio</a:t>
            </a:r>
          </a:p>
        </p:txBody>
      </p:sp>
      <p:sp>
        <p:nvSpPr>
          <p:cNvPr id="39941" name="Text Box 5"/>
          <p:cNvSpPr txBox="1">
            <a:spLocks noChangeArrowheads="1"/>
          </p:cNvSpPr>
          <p:nvPr/>
        </p:nvSpPr>
        <p:spPr bwMode="auto">
          <a:xfrm>
            <a:off x="762000" y="1447800"/>
            <a:ext cx="7316788" cy="95410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spcBef>
                <a:spcPct val="20000"/>
              </a:spcBef>
              <a:buClr>
                <a:srgbClr val="9900CC"/>
              </a:buClr>
              <a:buFont typeface="Wingdings" pitchFamily="-84" charset="2"/>
              <a:buNone/>
              <a:defRPr/>
            </a:pPr>
            <a:r>
              <a:rPr lang="en-US" sz="2800" dirty="0">
                <a:latin typeface="Calibri" pitchFamily="-84" charset="0"/>
                <a:ea typeface="ＭＳ Ｐゴシック" pitchFamily="-84" charset="-128"/>
              </a:rPr>
              <a:t>Helps assess the company’s ability to pay its debts in the near future</a:t>
            </a:r>
          </a:p>
        </p:txBody>
      </p:sp>
      <p:graphicFrame>
        <p:nvGraphicFramePr>
          <p:cNvPr id="7" name="Table 6"/>
          <p:cNvGraphicFramePr>
            <a:graphicFrameLocks noGrp="1"/>
          </p:cNvGraphicFramePr>
          <p:nvPr/>
        </p:nvGraphicFramePr>
        <p:xfrm>
          <a:off x="1752600" y="2590800"/>
          <a:ext cx="5257801" cy="1680088"/>
        </p:xfrm>
        <a:graphic>
          <a:graphicData uri="http://schemas.openxmlformats.org/drawingml/2006/table">
            <a:tbl>
              <a:tblPr/>
              <a:tblGrid>
                <a:gridCol w="520100">
                  <a:extLst>
                    <a:ext uri="{9D8B030D-6E8A-4147-A177-3AD203B41FA5}">
                      <a16:colId xmlns:a16="http://schemas.microsoft.com/office/drawing/2014/main" xmlns="" val="20000"/>
                    </a:ext>
                  </a:extLst>
                </a:gridCol>
                <a:gridCol w="1663254">
                  <a:extLst>
                    <a:ext uri="{9D8B030D-6E8A-4147-A177-3AD203B41FA5}">
                      <a16:colId xmlns:a16="http://schemas.microsoft.com/office/drawing/2014/main" xmlns="" val="20001"/>
                    </a:ext>
                  </a:extLst>
                </a:gridCol>
                <a:gridCol w="370994">
                  <a:extLst>
                    <a:ext uri="{9D8B030D-6E8A-4147-A177-3AD203B41FA5}">
                      <a16:colId xmlns:a16="http://schemas.microsoft.com/office/drawing/2014/main" xmlns="" val="20002"/>
                    </a:ext>
                  </a:extLst>
                </a:gridCol>
                <a:gridCol w="2183354">
                  <a:extLst>
                    <a:ext uri="{9D8B030D-6E8A-4147-A177-3AD203B41FA5}">
                      <a16:colId xmlns:a16="http://schemas.microsoft.com/office/drawing/2014/main" xmlns="" val="20003"/>
                    </a:ext>
                  </a:extLst>
                </a:gridCol>
                <a:gridCol w="520099">
                  <a:extLst>
                    <a:ext uri="{9D8B030D-6E8A-4147-A177-3AD203B41FA5}">
                      <a16:colId xmlns:a16="http://schemas.microsoft.com/office/drawing/2014/main" xmlns="" val="20004"/>
                    </a:ext>
                  </a:extLst>
                </a:gridCol>
              </a:tblGrid>
              <a:tr h="4232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xmlns="" val="10000"/>
                  </a:ext>
                </a:extLst>
              </a:tr>
              <a:tr h="83363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Current ratio</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sng" strike="noStrike" cap="none" normalizeH="0" baseline="0" dirty="0">
                          <a:ln>
                            <a:noFill/>
                          </a:ln>
                          <a:solidFill>
                            <a:schemeClr val="tx1"/>
                          </a:solidFill>
                          <a:effectLst/>
                          <a:latin typeface="Calibri" pitchFamily="-84" charset="0"/>
                          <a:cs typeface="Arial" charset="0"/>
                        </a:rPr>
                        <a:t>Current assets</a:t>
                      </a:r>
                      <a:r>
                        <a:rPr kumimoji="0" lang="en-US" sz="2000" b="0" i="0" u="none" strike="noStrike" cap="none" normalizeH="0" baseline="0" dirty="0">
                          <a:ln>
                            <a:noFill/>
                          </a:ln>
                          <a:solidFill>
                            <a:schemeClr val="tx1"/>
                          </a:solidFill>
                          <a:effectLst/>
                          <a:latin typeface="Calibri" pitchFamily="-84" charset="0"/>
                          <a:cs typeface="Arial" charset="0"/>
                        </a:rPr>
                        <a:t> Current liabilities</a:t>
                      </a:r>
                      <a:endParaRPr kumimoji="0" lang="en-US" sz="2000" b="0" i="0" u="sng" strike="noStrike" cap="none" normalizeH="0" baseline="0" dirty="0">
                        <a:ln>
                          <a:noFill/>
                        </a:ln>
                        <a:solidFill>
                          <a:schemeClr val="tx1"/>
                        </a:solidFill>
                        <a:effectLst/>
                        <a:latin typeface="Calibri" pitchFamily="-84" charset="0"/>
                        <a:cs typeface="Arial" charset="0"/>
                      </a:endParaRPr>
                    </a:p>
                  </a:txBody>
                  <a:tcPr marL="9525" marR="9525" marT="9525"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extLst>
                  <a:ext uri="{0D108BD9-81ED-4DB2-BD59-A6C34878D82A}">
                    <a16:rowId xmlns:a16="http://schemas.microsoft.com/office/drawing/2014/main" xmlns="" val="10001"/>
                  </a:ext>
                </a:extLst>
              </a:tr>
              <a:tr h="42322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84" charset="0"/>
                          <a:cs typeface="Arial" charset="0"/>
                        </a:rPr>
                        <a:t> </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2"/>
                  </a:ext>
                </a:extLst>
              </a:tr>
            </a:tbl>
          </a:graphicData>
        </a:graphic>
      </p:graphicFrame>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TextBox 10"/>
          <p:cNvSpPr txBox="1"/>
          <p:nvPr/>
        </p:nvSpPr>
        <p:spPr>
          <a:xfrm>
            <a:off x="7696200" y="462863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3.25</a:t>
            </a:r>
          </a:p>
        </p:txBody>
      </p:sp>
      <p:sp>
        <p:nvSpPr>
          <p:cNvPr id="13" name="Rectangle 12">
            <a:extLst>
              <a:ext uri="{FF2B5EF4-FFF2-40B4-BE49-F238E27FC236}">
                <a16:creationId xmlns:a16="http://schemas.microsoft.com/office/drawing/2014/main" xmlns="" id="{27D0A4B1-B1BB-2241-8F9A-AFBB5BB592FD}"/>
              </a:ext>
            </a:extLst>
          </p:cNvPr>
          <p:cNvSpPr>
            <a:spLocks noGrp="1" noChangeArrowheads="1"/>
          </p:cNvSpPr>
          <p:nvPr/>
        </p:nvSpPr>
        <p:spPr bwMode="auto">
          <a:xfrm>
            <a:off x="6324600" y="6393423"/>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4" name="Slide Number Placeholder 7">
            <a:extLst>
              <a:ext uri="{FF2B5EF4-FFF2-40B4-BE49-F238E27FC236}">
                <a16:creationId xmlns:a16="http://schemas.microsoft.com/office/drawing/2014/main" xmlns="" id="{BC78EA61-A1EA-5E44-97E5-00F12BE3BB64}"/>
              </a:ext>
            </a:extLst>
          </p:cNvPr>
          <p:cNvSpPr txBox="1">
            <a:spLocks/>
          </p:cNvSpPr>
          <p:nvPr/>
        </p:nvSpPr>
        <p:spPr>
          <a:xfrm>
            <a:off x="652157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3-67</a:t>
            </a:r>
          </a:p>
        </p:txBody>
      </p:sp>
      <p:pic>
        <p:nvPicPr>
          <p:cNvPr id="2" name="Picture 1">
            <a:extLst>
              <a:ext uri="{FF2B5EF4-FFF2-40B4-BE49-F238E27FC236}">
                <a16:creationId xmlns:a16="http://schemas.microsoft.com/office/drawing/2014/main" xmlns="" id="{9FF34D5D-857C-4082-A79E-E973ECAA4AF5}"/>
              </a:ext>
            </a:extLst>
          </p:cNvPr>
          <p:cNvPicPr>
            <a:picLocks noChangeAspect="1"/>
          </p:cNvPicPr>
          <p:nvPr/>
        </p:nvPicPr>
        <p:blipFill>
          <a:blip r:embed="rId3"/>
          <a:stretch>
            <a:fillRect/>
          </a:stretch>
        </p:blipFill>
        <p:spPr>
          <a:xfrm>
            <a:off x="1143000" y="4476231"/>
            <a:ext cx="6303969" cy="1780666"/>
          </a:xfrm>
          <a:prstGeom prst="rect">
            <a:avLst/>
          </a:prstGeom>
        </p:spPr>
      </p:pic>
      <p:sp>
        <p:nvSpPr>
          <p:cNvPr id="12" name="TextBox 11">
            <a:extLst>
              <a:ext uri="{FF2B5EF4-FFF2-40B4-BE49-F238E27FC236}">
                <a16:creationId xmlns:a16="http://schemas.microsoft.com/office/drawing/2014/main" xmlns="" id="{6156AE1A-66BB-458B-9167-E4C74AB5413A}"/>
              </a:ext>
            </a:extLst>
          </p:cNvPr>
          <p:cNvSpPr txBox="1"/>
          <p:nvPr/>
        </p:nvSpPr>
        <p:spPr>
          <a:xfrm>
            <a:off x="7696200" y="2971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3.24</a:t>
            </a:r>
          </a:p>
        </p:txBody>
      </p:sp>
      <p:sp>
        <p:nvSpPr>
          <p:cNvPr id="15" name="Rounded Rectangle 13">
            <a:extLst>
              <a:ext uri="{FF2B5EF4-FFF2-40B4-BE49-F238E27FC236}">
                <a16:creationId xmlns:a16="http://schemas.microsoft.com/office/drawing/2014/main" xmlns="" id="{B65C0290-5394-4424-AF43-C19445C83679}"/>
              </a:ext>
            </a:extLst>
          </p:cNvPr>
          <p:cNvSpPr/>
          <p:nvPr/>
        </p:nvSpPr>
        <p:spPr>
          <a:xfrm>
            <a:off x="76200" y="6619080"/>
            <a:ext cx="4800600" cy="204789"/>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altLang="en-US" sz="1100" dirty="0"/>
              <a:t>Compute and analyze profit margin and current ratio.</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dirty="0"/>
              <a:t>Appendix 3A </a:t>
            </a:r>
            <a:br>
              <a:rPr lang="en-US" dirty="0"/>
            </a:br>
            <a:r>
              <a:rPr lang="en-US" dirty="0"/>
              <a:t>Explain the a</a:t>
            </a:r>
            <a:r>
              <a:rPr lang="en-US" altLang="en-US" dirty="0"/>
              <a:t>lternatives in accounting for prepaids. </a:t>
            </a:r>
            <a:br>
              <a:rPr lang="en-US" altLang="en-US" dirty="0"/>
            </a:br>
            <a:r>
              <a:rPr lang="en-US" altLang="en-US" dirty="0"/>
              <a:t/>
            </a:r>
            <a:br>
              <a:rPr lang="en-US" altLang="en-US" dirty="0"/>
            </a:br>
            <a:endParaRPr lang="en-US" altLang="en-US" dirty="0"/>
          </a:p>
        </p:txBody>
      </p:sp>
      <p:sp>
        <p:nvSpPr>
          <p:cNvPr id="134147" name="Slide Number Placeholder 3"/>
          <p:cNvSpPr>
            <a:spLocks noGrp="1"/>
          </p:cNvSpPr>
          <p:nvPr>
            <p:ph type="sldNum" sz="quarter" idx="12"/>
          </p:nvPr>
        </p:nvSpPr>
        <p:spPr bwMode="auto">
          <a:xfrm>
            <a:off x="6562344" y="6424612"/>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ea typeface="ＭＳ Ｐゴシック" pitchFamily="-84" charset="-128"/>
              </a:rPr>
              <a:t>3-</a:t>
            </a:r>
            <a:fld id="{2E0EA32C-EAE7-403B-B8B7-DA094D56BC67}" type="slidenum">
              <a:rPr lang="en-US" altLang="en-US" sz="1100" smtClean="0">
                <a:solidFill>
                  <a:srgbClr val="898989"/>
                </a:solidFill>
              </a:rPr>
              <a:pPr/>
              <a:t>68</a:t>
            </a:fld>
            <a:endParaRPr lang="en-US" altLang="en-US" sz="1100" dirty="0">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4149" name="Picture 2"/>
          <p:cNvPicPr>
            <a:picLocks noChangeAspect="1" noChangeArrowheads="1"/>
          </p:cNvPicPr>
          <p:nvPr/>
        </p:nvPicPr>
        <p:blipFill>
          <a:blip r:embed="rId3" cstate="print"/>
          <a:srcRect/>
          <a:stretch>
            <a:fillRect/>
          </a:stretch>
        </p:blipFill>
        <p:spPr bwMode="auto">
          <a:xfrm>
            <a:off x="914400" y="1981200"/>
            <a:ext cx="7315200" cy="87312"/>
          </a:xfrm>
          <a:prstGeom prst="rect">
            <a:avLst/>
          </a:prstGeom>
          <a:noFill/>
          <a:ln w="9525">
            <a:noFill/>
            <a:miter lim="800000"/>
            <a:headEnd/>
            <a:tailEnd/>
          </a:ln>
        </p:spPr>
      </p:pic>
      <p:pic>
        <p:nvPicPr>
          <p:cNvPr id="134150" name="Picture 2"/>
          <p:cNvPicPr>
            <a:picLocks noChangeAspect="1" noChangeArrowheads="1"/>
          </p:cNvPicPr>
          <p:nvPr/>
        </p:nvPicPr>
        <p:blipFill>
          <a:blip r:embed="rId3" cstate="print"/>
          <a:srcRect/>
          <a:stretch>
            <a:fillRect/>
          </a:stretch>
        </p:blipFill>
        <p:spPr bwMode="auto">
          <a:xfrm>
            <a:off x="914400" y="4876800"/>
            <a:ext cx="7315200" cy="87313"/>
          </a:xfrm>
          <a:prstGeom prst="rect">
            <a:avLst/>
          </a:prstGeom>
          <a:noFill/>
          <a:ln w="9525">
            <a:noFill/>
            <a:miter lim="800000"/>
            <a:headEnd/>
            <a:tailEnd/>
          </a:ln>
        </p:spPr>
      </p:pic>
      <p:sp>
        <p:nvSpPr>
          <p:cNvPr id="8" name="TextBox 7"/>
          <p:cNvSpPr txBox="1"/>
          <p:nvPr/>
        </p:nvSpPr>
        <p:spPr>
          <a:xfrm>
            <a:off x="2133600" y="948483"/>
            <a:ext cx="5257800" cy="769441"/>
          </a:xfrm>
          <a:prstGeom prst="rect">
            <a:avLst/>
          </a:prstGeom>
          <a:noFill/>
        </p:spPr>
        <p:txBody>
          <a:bodyPr wrap="square" rtlCol="0">
            <a:spAutoFit/>
          </a:bodyPr>
          <a:lstStyle/>
          <a:p>
            <a:r>
              <a:rPr lang="en-US" altLang="en-US" sz="4400" b="1" dirty="0">
                <a:latin typeface="+mj-lt"/>
              </a:rPr>
              <a:t>Learning Objective P7</a:t>
            </a:r>
            <a:endParaRPr lang="en-US" sz="4400" dirty="0">
              <a:latin typeface="+mj-lt"/>
            </a:endParaRPr>
          </a:p>
        </p:txBody>
      </p:sp>
      <p:sp>
        <p:nvSpPr>
          <p:cNvPr id="10" name="Rectangle 9"/>
          <p:cNvSpPr>
            <a:spLocks noGrp="1" noChangeArrowheads="1"/>
          </p:cNvSpPr>
          <p:nvPr/>
        </p:nvSpPr>
        <p:spPr bwMode="auto">
          <a:xfrm>
            <a:off x="6425928" y="6492874"/>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48035" y="3908269"/>
            <a:ext cx="8142287" cy="23622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8" name="Rectangle 17"/>
          <p:cNvSpPr/>
          <p:nvPr/>
        </p:nvSpPr>
        <p:spPr>
          <a:xfrm>
            <a:off x="455613" y="1546069"/>
            <a:ext cx="8142287" cy="2362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5172" name="Rectangle 12"/>
          <p:cNvSpPr>
            <a:spLocks noGrp="1" noChangeArrowheads="1"/>
          </p:cNvSpPr>
          <p:nvPr>
            <p:ph type="title"/>
          </p:nvPr>
        </p:nvSpPr>
        <p:spPr>
          <a:xfrm>
            <a:off x="152400" y="560388"/>
            <a:ext cx="8839200" cy="838200"/>
          </a:xfrm>
        </p:spPr>
        <p:txBody>
          <a:bodyPr/>
          <a:lstStyle/>
          <a:p>
            <a:pPr eaLnBrk="1" hangingPunct="1"/>
            <a:r>
              <a:rPr lang="en-US" altLang="en-US" sz="4100" b="1" dirty="0"/>
              <a:t>Alternative Accounting for Prepayments</a:t>
            </a:r>
          </a:p>
        </p:txBody>
      </p:sp>
      <p:sp>
        <p:nvSpPr>
          <p:cNvPr id="135173" name="Line 10"/>
          <p:cNvSpPr>
            <a:spLocks noChangeShapeType="1"/>
          </p:cNvSpPr>
          <p:nvPr/>
        </p:nvSpPr>
        <p:spPr bwMode="auto">
          <a:xfrm>
            <a:off x="1447800" y="4760757"/>
            <a:ext cx="2032000" cy="0"/>
          </a:xfrm>
          <a:prstGeom prst="line">
            <a:avLst/>
          </a:prstGeom>
          <a:noFill/>
          <a:ln w="25400">
            <a:noFill/>
            <a:round/>
            <a:headEnd/>
            <a:tailEnd/>
          </a:ln>
        </p:spPr>
        <p:txBody>
          <a:bodyPr wrap="none" anchor="ctr"/>
          <a:lstStyle/>
          <a:p>
            <a:endParaRPr lang="en-US" dirty="0"/>
          </a:p>
        </p:txBody>
      </p:sp>
      <p:sp>
        <p:nvSpPr>
          <p:cNvPr id="135176" name="Rectangle 14"/>
          <p:cNvSpPr>
            <a:spLocks noChangeArrowheads="1"/>
          </p:cNvSpPr>
          <p:nvPr/>
        </p:nvSpPr>
        <p:spPr bwMode="auto">
          <a:xfrm>
            <a:off x="-12700" y="1622269"/>
            <a:ext cx="9144000" cy="769938"/>
          </a:xfrm>
          <a:prstGeom prst="rect">
            <a:avLst/>
          </a:prstGeom>
          <a:noFill/>
          <a:ln w="9525">
            <a:noFill/>
            <a:miter lim="800000"/>
            <a:headEnd/>
            <a:tailEnd/>
          </a:ln>
        </p:spPr>
        <p:txBody>
          <a:bodyPr>
            <a:spAutoFit/>
          </a:bodyPr>
          <a:lstStyle/>
          <a:p>
            <a:pPr algn="ctr"/>
            <a:r>
              <a:rPr lang="en-US" altLang="en-US" sz="2000" dirty="0"/>
              <a:t>An alternative method is to record all prepaid expenses</a:t>
            </a:r>
          </a:p>
          <a:p>
            <a:pPr algn="ctr"/>
            <a:r>
              <a:rPr lang="en-US" altLang="en-US" sz="2000" dirty="0"/>
              <a:t>with debits to expense accounts.</a:t>
            </a:r>
            <a:r>
              <a:rPr lang="en-US" altLang="en-US" sz="2400" dirty="0"/>
              <a:t> </a:t>
            </a:r>
          </a:p>
        </p:txBody>
      </p:sp>
      <p:sp>
        <p:nvSpPr>
          <p:cNvPr id="135177" name="Rectangle 15"/>
          <p:cNvSpPr>
            <a:spLocks noChangeArrowheads="1"/>
          </p:cNvSpPr>
          <p:nvPr/>
        </p:nvSpPr>
        <p:spPr bwMode="auto">
          <a:xfrm>
            <a:off x="-12700" y="3984469"/>
            <a:ext cx="9144000" cy="708025"/>
          </a:xfrm>
          <a:prstGeom prst="rect">
            <a:avLst/>
          </a:prstGeom>
          <a:noFill/>
          <a:ln w="9525">
            <a:noFill/>
            <a:miter lim="800000"/>
            <a:headEnd/>
            <a:tailEnd/>
          </a:ln>
        </p:spPr>
        <p:txBody>
          <a:bodyPr>
            <a:spAutoFit/>
          </a:bodyPr>
          <a:lstStyle/>
          <a:p>
            <a:pPr algn="ctr"/>
            <a:r>
              <a:rPr lang="en-US" altLang="en-US" sz="2000" dirty="0"/>
              <a:t>The adjusting entry depends on how the original payment </a:t>
            </a:r>
          </a:p>
          <a:p>
            <a:pPr algn="ctr"/>
            <a:r>
              <a:rPr lang="en-US" altLang="en-US" sz="2000" dirty="0"/>
              <a:t>was recorded. </a:t>
            </a:r>
          </a:p>
        </p:txBody>
      </p:sp>
      <p:pic>
        <p:nvPicPr>
          <p:cNvPr id="135179"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351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ea typeface="ＭＳ Ｐゴシック" pitchFamily="-84" charset="-128"/>
              </a:rPr>
              <a:t>3-</a:t>
            </a:r>
            <a:fld id="{CA2C7D25-2708-4C8D-B2AE-2A5B427E6F5E}" type="slidenum">
              <a:rPr lang="en-US" altLang="en-US" sz="1100" smtClean="0">
                <a:solidFill>
                  <a:srgbClr val="898989"/>
                </a:solidFill>
              </a:rPr>
              <a:pPr/>
              <a:t>69</a:t>
            </a:fld>
            <a:endParaRPr lang="en-US" altLang="en-US" sz="1100" dirty="0">
              <a:solidFill>
                <a:srgbClr val="898989"/>
              </a:solidFill>
            </a:endParaRPr>
          </a:p>
        </p:txBody>
      </p:sp>
      <p:sp>
        <p:nvSpPr>
          <p:cNvPr id="14" name="Rounded Rectangle 13"/>
          <p:cNvSpPr/>
          <p:nvPr/>
        </p:nvSpPr>
        <p:spPr>
          <a:xfrm>
            <a:off x="76200" y="6553200"/>
            <a:ext cx="4724400" cy="22859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t>Explain the a</a:t>
            </a:r>
            <a:r>
              <a:rPr lang="en-US" altLang="en-US" sz="1100" dirty="0"/>
              <a:t>lternatives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3" name="TextBox 12"/>
          <p:cNvSpPr txBox="1"/>
          <p:nvPr/>
        </p:nvSpPr>
        <p:spPr>
          <a:xfrm>
            <a:off x="7919678" y="3603719"/>
            <a:ext cx="1066800" cy="523220"/>
          </a:xfrm>
          <a:prstGeom prst="rect">
            <a:avLst/>
          </a:prstGeom>
          <a:solidFill>
            <a:srgbClr val="FFFF99"/>
          </a:solidFill>
        </p:spPr>
        <p:txBody>
          <a:bodyPr wrap="square" rtlCol="0">
            <a:spAutoFit/>
          </a:bodyPr>
          <a:lstStyle/>
          <a:p>
            <a:pPr algn="ctr" fontAlgn="auto">
              <a:spcBef>
                <a:spcPts val="0"/>
              </a:spcBef>
              <a:spcAft>
                <a:spcPts val="0"/>
              </a:spcAft>
              <a:defRPr/>
            </a:pPr>
            <a:r>
              <a:rPr lang="en-US" sz="1400" kern="0" dirty="0">
                <a:solidFill>
                  <a:prstClr val="black"/>
                </a:solidFill>
                <a:latin typeface="Berlin Sans FB" panose="020E0602020502020306" pitchFamily="34" charset="0"/>
              </a:rPr>
              <a:t>Exhibits 3A.1 &amp; 3A.2</a:t>
            </a:r>
          </a:p>
        </p:txBody>
      </p:sp>
      <p:sp>
        <p:nvSpPr>
          <p:cNvPr id="16" name="Rectangle 15"/>
          <p:cNvSpPr>
            <a:spLocks noGrp="1" noChangeArrowheads="1"/>
          </p:cNvSpPr>
          <p:nvPr/>
        </p:nvSpPr>
        <p:spPr bwMode="auto">
          <a:xfrm>
            <a:off x="6521570" y="638801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pic>
        <p:nvPicPr>
          <p:cNvPr id="2" name="Picture 1"/>
          <p:cNvPicPr>
            <a:picLocks noChangeAspect="1"/>
          </p:cNvPicPr>
          <p:nvPr/>
        </p:nvPicPr>
        <p:blipFill>
          <a:blip r:embed="rId4"/>
          <a:stretch>
            <a:fillRect/>
          </a:stretch>
        </p:blipFill>
        <p:spPr>
          <a:xfrm>
            <a:off x="750209" y="2542613"/>
            <a:ext cx="7553094" cy="938483"/>
          </a:xfrm>
          <a:prstGeom prst="rect">
            <a:avLst/>
          </a:prstGeom>
        </p:spPr>
      </p:pic>
      <p:pic>
        <p:nvPicPr>
          <p:cNvPr id="3" name="Picture 2"/>
          <p:cNvPicPr>
            <a:picLocks noChangeAspect="1"/>
          </p:cNvPicPr>
          <p:nvPr/>
        </p:nvPicPr>
        <p:blipFill>
          <a:blip r:embed="rId5"/>
          <a:stretch>
            <a:fillRect/>
          </a:stretch>
        </p:blipFill>
        <p:spPr>
          <a:xfrm>
            <a:off x="735055" y="4800563"/>
            <a:ext cx="7568248" cy="946031"/>
          </a:xfrm>
          <a:prstGeom prst="rect">
            <a:avLst/>
          </a:prstGeom>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4"/>
          <p:cNvSpPr txBox="1">
            <a:spLocks noChangeArrowheads="1"/>
          </p:cNvSpPr>
          <p:nvPr/>
        </p:nvSpPr>
        <p:spPr bwMode="auto">
          <a:xfrm>
            <a:off x="198704" y="3695419"/>
            <a:ext cx="7781109" cy="2677656"/>
          </a:xfrm>
          <a:prstGeom prst="rect">
            <a:avLst/>
          </a:prstGeom>
          <a:solidFill>
            <a:schemeClr val="bg2">
              <a:lumMod val="90000"/>
            </a:schemeClr>
          </a:solidFill>
          <a:ln w="12700">
            <a:solidFill>
              <a:schemeClr val="tx1"/>
            </a:solidFill>
            <a:miter lim="800000"/>
            <a:headEnd/>
            <a:tailEnd/>
          </a:ln>
          <a:effectLst>
            <a:outerShdw dist="35921" dir="2700000" algn="ctr" rotWithShape="0">
              <a:schemeClr val="bg2"/>
            </a:outerShdw>
          </a:effectLst>
        </p:spPr>
        <p:txBody>
          <a:bodyPr wrap="square">
            <a:spAutoFit/>
          </a:bodyPr>
          <a:lstStyle/>
          <a:p>
            <a:pPr>
              <a:spcBef>
                <a:spcPct val="50000"/>
              </a:spcBef>
            </a:pPr>
            <a:r>
              <a:rPr lang="en-US" altLang="en-US" sz="2400" dirty="0">
                <a:solidFill>
                  <a:srgbClr val="632523"/>
                </a:solidFill>
                <a:latin typeface="+mn-lt"/>
                <a:ea typeface="MS PGothic" pitchFamily="34" charset="-128"/>
              </a:rPr>
              <a:t>On December 1, 2021, FastForward paid $2,400 cash for a 24 month business insurance policy. </a:t>
            </a:r>
            <a:br>
              <a:rPr lang="en-US" altLang="en-US" sz="2400" dirty="0">
                <a:solidFill>
                  <a:srgbClr val="632523"/>
                </a:solidFill>
                <a:latin typeface="+mn-lt"/>
                <a:ea typeface="MS PGothic" pitchFamily="34" charset="-128"/>
              </a:rPr>
            </a:br>
            <a:r>
              <a:rPr lang="en-US" altLang="en-US" sz="2400" dirty="0">
                <a:solidFill>
                  <a:srgbClr val="632523"/>
                </a:solidFill>
                <a:latin typeface="+mn-lt"/>
                <a:ea typeface="MS PGothic" pitchFamily="34" charset="-128"/>
              </a:rPr>
              <a:t/>
            </a:r>
            <a:br>
              <a:rPr lang="en-US" altLang="en-US" sz="2400" dirty="0">
                <a:solidFill>
                  <a:srgbClr val="632523"/>
                </a:solidFill>
                <a:latin typeface="+mn-lt"/>
                <a:ea typeface="MS PGothic" pitchFamily="34" charset="-128"/>
              </a:rPr>
            </a:br>
            <a:r>
              <a:rPr lang="en-US" altLang="en-US" sz="2400" dirty="0">
                <a:solidFill>
                  <a:srgbClr val="663300"/>
                </a:solidFill>
                <a:latin typeface="+mn-lt"/>
                <a:ea typeface="MS PGothic" pitchFamily="34" charset="-128"/>
              </a:rPr>
              <a:t>Using the </a:t>
            </a:r>
            <a:r>
              <a:rPr lang="en-US" altLang="en-US" sz="2400" dirty="0">
                <a:latin typeface="+mn-lt"/>
                <a:ea typeface="MS PGothic" pitchFamily="34" charset="-128"/>
              </a:rPr>
              <a:t>cash basis</a:t>
            </a:r>
            <a:r>
              <a:rPr lang="en-US" altLang="en-US" sz="2400" dirty="0">
                <a:solidFill>
                  <a:srgbClr val="663300"/>
                </a:solidFill>
                <a:latin typeface="+mn-lt"/>
                <a:ea typeface="MS PGothic" pitchFamily="34" charset="-128"/>
              </a:rPr>
              <a:t>, </a:t>
            </a:r>
            <a:r>
              <a:rPr lang="en-US" altLang="en-US" sz="2400" dirty="0">
                <a:solidFill>
                  <a:srgbClr val="632523"/>
                </a:solidFill>
                <a:latin typeface="+mn-lt"/>
                <a:ea typeface="MS PGothic" pitchFamily="34" charset="-128"/>
              </a:rPr>
              <a:t>the entire $2,400 would be recognized as insurance expense in 2021. No insurance expense from this policy would </a:t>
            </a:r>
            <a:r>
              <a:rPr lang="en-US" altLang="en-US" sz="2400" dirty="0">
                <a:solidFill>
                  <a:srgbClr val="663300"/>
                </a:solidFill>
                <a:latin typeface="+mn-lt"/>
                <a:ea typeface="MS PGothic" pitchFamily="34" charset="-128"/>
              </a:rPr>
              <a:t>be recognized for the  2022 or 2023 periods covered by the policy.</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523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FEE74777-7D1A-42FD-ABB3-A8A0AA8EC258}" type="slidenum">
              <a:rPr lang="en-US" altLang="en-US" sz="1100" smtClean="0">
                <a:solidFill>
                  <a:srgbClr val="898989"/>
                </a:solidFill>
              </a:rPr>
              <a:pPr/>
              <a:t>7</a:t>
            </a:fld>
            <a:endParaRPr lang="en-US" altLang="en-US" sz="1100" dirty="0">
              <a:solidFill>
                <a:srgbClr val="898989"/>
              </a:solidFill>
            </a:endParaRPr>
          </a:p>
        </p:txBody>
      </p:sp>
      <p:sp>
        <p:nvSpPr>
          <p:cNvPr id="10" name="Rectangle 4"/>
          <p:cNvSpPr>
            <a:spLocks noGrp="1" noChangeArrowheads="1"/>
          </p:cNvSpPr>
          <p:nvPr>
            <p:ph type="title"/>
          </p:nvPr>
        </p:nvSpPr>
        <p:spPr>
          <a:xfrm>
            <a:off x="76200" y="678980"/>
            <a:ext cx="9067800" cy="884238"/>
          </a:xfrm>
        </p:spPr>
        <p:txBody>
          <a:bodyPr rtlCol="0">
            <a:noAutofit/>
          </a:bodyPr>
          <a:lstStyle/>
          <a:p>
            <a:pPr eaLnBrk="1" fontAlgn="auto" hangingPunct="1">
              <a:spcAft>
                <a:spcPts val="0"/>
              </a:spcAft>
              <a:defRPr/>
            </a:pPr>
            <a:r>
              <a:rPr lang="en-US" b="1" dirty="0">
                <a:latin typeface="Arial" charset="0"/>
                <a:cs typeface="Arial" charset="0"/>
              </a:rPr>
              <a:t>Accrual Basis versus Cash Basis</a:t>
            </a:r>
            <a:br>
              <a:rPr lang="en-US" b="1" dirty="0">
                <a:latin typeface="Arial" charset="0"/>
                <a:cs typeface="Arial" charset="0"/>
              </a:rPr>
            </a:br>
            <a:r>
              <a:rPr lang="en-US" b="1" dirty="0">
                <a:latin typeface="Arial" charset="0"/>
                <a:cs typeface="Arial" charset="0"/>
              </a:rPr>
              <a:t>Cash Basis Example (2 of 2)</a:t>
            </a:r>
          </a:p>
        </p:txBody>
      </p:sp>
      <p:sp>
        <p:nvSpPr>
          <p:cNvPr id="11" name="Rounded Rectangle 10"/>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12" name="TextBox 11"/>
          <p:cNvSpPr txBox="1"/>
          <p:nvPr/>
        </p:nvSpPr>
        <p:spPr>
          <a:xfrm>
            <a:off x="7979813" y="1949715"/>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3.3</a:t>
            </a:r>
          </a:p>
        </p:txBody>
      </p:sp>
      <p:sp>
        <p:nvSpPr>
          <p:cNvPr id="14" name="Rectangle 13"/>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 </a:t>
            </a:r>
          </a:p>
        </p:txBody>
      </p:sp>
      <p:pic>
        <p:nvPicPr>
          <p:cNvPr id="2" name="Picture 1">
            <a:extLst>
              <a:ext uri="{FF2B5EF4-FFF2-40B4-BE49-F238E27FC236}">
                <a16:creationId xmlns:a16="http://schemas.microsoft.com/office/drawing/2014/main" xmlns="" id="{00AB7104-1DFC-4806-9608-511C284C2BA3}"/>
              </a:ext>
            </a:extLst>
          </p:cNvPr>
          <p:cNvPicPr>
            <a:picLocks noChangeAspect="1"/>
          </p:cNvPicPr>
          <p:nvPr/>
        </p:nvPicPr>
        <p:blipFill>
          <a:blip r:embed="rId3"/>
          <a:stretch>
            <a:fillRect/>
          </a:stretch>
        </p:blipFill>
        <p:spPr>
          <a:xfrm>
            <a:off x="746125" y="1896673"/>
            <a:ext cx="7276190" cy="1371429"/>
          </a:xfrm>
          <a:prstGeom prst="rect">
            <a:avLst/>
          </a:prstGeom>
        </p:spPr>
      </p:pic>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7"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136198"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ea typeface="ＭＳ Ｐゴシック" pitchFamily="-84" charset="-128"/>
              </a:rPr>
              <a:t>3-</a:t>
            </a:r>
            <a:fld id="{C9314B8A-1DD6-4F60-92B7-D47ED080B95F}" type="slidenum">
              <a:rPr lang="en-US" altLang="en-US" sz="1100" smtClean="0">
                <a:solidFill>
                  <a:srgbClr val="898989"/>
                </a:solidFill>
              </a:rPr>
              <a:pPr/>
              <a:t>70</a:t>
            </a:fld>
            <a:endParaRPr lang="en-US" altLang="en-US" sz="1100" dirty="0">
              <a:solidFill>
                <a:srgbClr val="898989"/>
              </a:solidFill>
            </a:endParaRPr>
          </a:p>
        </p:txBody>
      </p:sp>
      <p:sp>
        <p:nvSpPr>
          <p:cNvPr id="2" name="Title 1"/>
          <p:cNvSpPr>
            <a:spLocks noGrp="1"/>
          </p:cNvSpPr>
          <p:nvPr>
            <p:ph type="title"/>
          </p:nvPr>
        </p:nvSpPr>
        <p:spPr>
          <a:xfrm>
            <a:off x="31750" y="505619"/>
            <a:ext cx="9050338" cy="1143000"/>
          </a:xfrm>
        </p:spPr>
        <p:txBody>
          <a:bodyPr/>
          <a:lstStyle/>
          <a:p>
            <a:r>
              <a:rPr lang="en-US" altLang="en-US" sz="4100" b="1" dirty="0"/>
              <a:t>Alternative Accounting for Prepayments – Account Balances</a:t>
            </a:r>
            <a:endParaRPr lang="en-US" sz="4100" dirty="0"/>
          </a:p>
        </p:txBody>
      </p:sp>
      <p:sp>
        <p:nvSpPr>
          <p:cNvPr id="7" name="TextBox 6"/>
          <p:cNvSpPr txBox="1"/>
          <p:nvPr/>
        </p:nvSpPr>
        <p:spPr>
          <a:xfrm>
            <a:off x="7808288" y="125509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solidFill>
                  <a:prstClr val="black"/>
                </a:solidFill>
                <a:latin typeface="Berlin Sans FB" panose="020E0602020502020306" pitchFamily="34" charset="0"/>
              </a:rPr>
              <a:t>Exhibit 3A.3</a:t>
            </a:r>
          </a:p>
        </p:txBody>
      </p:sp>
      <p:sp>
        <p:nvSpPr>
          <p:cNvPr id="10" name="Rectangle 9"/>
          <p:cNvSpPr>
            <a:spLocks noGrp="1" noChangeArrowheads="1"/>
          </p:cNvSpPr>
          <p:nvPr/>
        </p:nvSpPr>
        <p:spPr bwMode="auto">
          <a:xfrm>
            <a:off x="6400800" y="6407881"/>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pic>
        <p:nvPicPr>
          <p:cNvPr id="4" name="Picture 3"/>
          <p:cNvPicPr>
            <a:picLocks noChangeAspect="1"/>
          </p:cNvPicPr>
          <p:nvPr/>
        </p:nvPicPr>
        <p:blipFill>
          <a:blip r:embed="rId4"/>
          <a:stretch>
            <a:fillRect/>
          </a:stretch>
        </p:blipFill>
        <p:spPr>
          <a:xfrm>
            <a:off x="421311" y="2154238"/>
            <a:ext cx="8453777" cy="2447810"/>
          </a:xfrm>
          <a:prstGeom prst="rect">
            <a:avLst/>
          </a:prstGeom>
        </p:spPr>
      </p:pic>
      <p:sp>
        <p:nvSpPr>
          <p:cNvPr id="9" name="Rounded Rectangle 13">
            <a:extLst>
              <a:ext uri="{FF2B5EF4-FFF2-40B4-BE49-F238E27FC236}">
                <a16:creationId xmlns:a16="http://schemas.microsoft.com/office/drawing/2014/main" xmlns="" id="{0125171C-5367-4E34-B8BF-A43FB838E617}"/>
              </a:ext>
            </a:extLst>
          </p:cNvPr>
          <p:cNvSpPr/>
          <p:nvPr/>
        </p:nvSpPr>
        <p:spPr>
          <a:xfrm>
            <a:off x="76200" y="6553200"/>
            <a:ext cx="4724400" cy="22859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t>Explain the a</a:t>
            </a:r>
            <a:r>
              <a:rPr lang="en-US" altLang="en-US" sz="1100" dirty="0"/>
              <a:t>lternatives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4800" y="3889252"/>
            <a:ext cx="8534400" cy="2438400"/>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8" name="Rectangle 17"/>
          <p:cNvSpPr/>
          <p:nvPr/>
        </p:nvSpPr>
        <p:spPr>
          <a:xfrm>
            <a:off x="304800" y="1374652"/>
            <a:ext cx="8534400" cy="2514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137220" name="Rectangle 12"/>
          <p:cNvSpPr>
            <a:spLocks noGrp="1" noChangeArrowheads="1"/>
          </p:cNvSpPr>
          <p:nvPr>
            <p:ph type="title"/>
          </p:nvPr>
        </p:nvSpPr>
        <p:spPr>
          <a:xfrm>
            <a:off x="457200" y="749218"/>
            <a:ext cx="8229600" cy="685800"/>
          </a:xfrm>
        </p:spPr>
        <p:txBody>
          <a:bodyPr/>
          <a:lstStyle/>
          <a:p>
            <a:pPr eaLnBrk="1" hangingPunct="1"/>
            <a:r>
              <a:rPr lang="en-US" altLang="en-US" sz="4000" b="1" dirty="0"/>
              <a:t>Alternative Accounting for Revenues</a:t>
            </a:r>
            <a:endParaRPr lang="en-US" altLang="en-US" sz="4000" dirty="0"/>
          </a:p>
        </p:txBody>
      </p:sp>
      <p:sp>
        <p:nvSpPr>
          <p:cNvPr id="137221" name="Line 10"/>
          <p:cNvSpPr>
            <a:spLocks noChangeShapeType="1"/>
          </p:cNvSpPr>
          <p:nvPr/>
        </p:nvSpPr>
        <p:spPr bwMode="auto">
          <a:xfrm>
            <a:off x="1460500" y="4878306"/>
            <a:ext cx="2032000" cy="0"/>
          </a:xfrm>
          <a:prstGeom prst="line">
            <a:avLst/>
          </a:prstGeom>
          <a:noFill/>
          <a:ln w="25400">
            <a:noFill/>
            <a:round/>
            <a:headEnd/>
            <a:tailEnd/>
          </a:ln>
        </p:spPr>
        <p:txBody>
          <a:bodyPr wrap="none" anchor="ctr"/>
          <a:lstStyle/>
          <a:p>
            <a:endParaRPr lang="en-US" dirty="0"/>
          </a:p>
        </p:txBody>
      </p:sp>
      <p:sp>
        <p:nvSpPr>
          <p:cNvPr id="137223" name="Rectangle 14"/>
          <p:cNvSpPr>
            <a:spLocks noChangeArrowheads="1"/>
          </p:cNvSpPr>
          <p:nvPr/>
        </p:nvSpPr>
        <p:spPr bwMode="auto">
          <a:xfrm>
            <a:off x="571500" y="1435018"/>
            <a:ext cx="8115300" cy="708025"/>
          </a:xfrm>
          <a:prstGeom prst="rect">
            <a:avLst/>
          </a:prstGeom>
          <a:noFill/>
          <a:ln w="9525">
            <a:noFill/>
            <a:miter lim="800000"/>
            <a:headEnd/>
            <a:tailEnd/>
          </a:ln>
        </p:spPr>
        <p:txBody>
          <a:bodyPr>
            <a:spAutoFit/>
          </a:bodyPr>
          <a:lstStyle/>
          <a:p>
            <a:pPr algn="ctr"/>
            <a:r>
              <a:rPr lang="en-US" altLang="en-US" sz="2000" dirty="0"/>
              <a:t>An alternative method is to record all revenues to a liability account or a revenue account. </a:t>
            </a:r>
          </a:p>
        </p:txBody>
      </p:sp>
      <p:sp>
        <p:nvSpPr>
          <p:cNvPr id="137224" name="Rectangle 15"/>
          <p:cNvSpPr>
            <a:spLocks noChangeArrowheads="1"/>
          </p:cNvSpPr>
          <p:nvPr/>
        </p:nvSpPr>
        <p:spPr bwMode="auto">
          <a:xfrm>
            <a:off x="0" y="3949618"/>
            <a:ext cx="9144000" cy="708025"/>
          </a:xfrm>
          <a:prstGeom prst="rect">
            <a:avLst/>
          </a:prstGeom>
          <a:noFill/>
          <a:ln w="9525">
            <a:noFill/>
            <a:miter lim="800000"/>
            <a:headEnd/>
            <a:tailEnd/>
          </a:ln>
        </p:spPr>
        <p:txBody>
          <a:bodyPr>
            <a:spAutoFit/>
          </a:bodyPr>
          <a:lstStyle/>
          <a:p>
            <a:pPr algn="ctr"/>
            <a:r>
              <a:rPr lang="en-US" altLang="en-US" sz="2000" dirty="0"/>
              <a:t>The adjusting entry depends on how the original receipt </a:t>
            </a:r>
          </a:p>
          <a:p>
            <a:pPr algn="ctr"/>
            <a:r>
              <a:rPr lang="en-US" altLang="en-US" sz="2000" dirty="0"/>
              <a:t>was recorded. </a:t>
            </a:r>
          </a:p>
        </p:txBody>
      </p:sp>
      <p:sp>
        <p:nvSpPr>
          <p:cNvPr id="137227" name="Slide Number Placeholder 3"/>
          <p:cNvSpPr>
            <a:spLocks noGrp="1"/>
          </p:cNvSpPr>
          <p:nvPr>
            <p:ph type="sldNum" sz="quarter" idx="12"/>
          </p:nvPr>
        </p:nvSpPr>
        <p:spPr bwMode="auto">
          <a:xfrm>
            <a:off x="6530122" y="6388018"/>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ea typeface="ＭＳ Ｐゴシック" pitchFamily="-84" charset="-128"/>
              </a:rPr>
              <a:t>3-</a:t>
            </a:r>
            <a:fld id="{96239ADF-D96A-49BC-9E54-A062398624F9}" type="slidenum">
              <a:rPr lang="en-US" altLang="en-US" sz="1100" smtClean="0">
                <a:solidFill>
                  <a:srgbClr val="898989"/>
                </a:solidFill>
              </a:rPr>
              <a:pPr/>
              <a:t>71</a:t>
            </a:fld>
            <a:endParaRPr lang="en-US" altLang="en-US" sz="1100" dirty="0">
              <a:solidFill>
                <a:srgbClr val="898989"/>
              </a:solidFill>
            </a:endParaRPr>
          </a:p>
        </p:txBody>
      </p:sp>
      <p:pic>
        <p:nvPicPr>
          <p:cNvPr id="137228" name="Picture 6"/>
          <p:cNvPicPr>
            <a:picLocks noChangeAspect="1" noChangeArrowheads="1"/>
          </p:cNvPicPr>
          <p:nvPr/>
        </p:nvPicPr>
        <p:blipFill>
          <a:blip r:embed="rId3" cstate="print"/>
          <a:srcRect/>
          <a:stretch>
            <a:fillRect/>
          </a:stretch>
        </p:blipFill>
        <p:spPr bwMode="auto">
          <a:xfrm>
            <a:off x="0" y="0"/>
            <a:ext cx="9220200" cy="560388"/>
          </a:xfrm>
          <a:prstGeom prst="rect">
            <a:avLst/>
          </a:prstGeom>
          <a:noFill/>
          <a:ln w="9525">
            <a:noFill/>
            <a:miter lim="800000"/>
            <a:headEnd/>
            <a:tailEnd/>
          </a:ln>
        </p:spPr>
      </p:pic>
      <p:sp>
        <p:nvSpPr>
          <p:cNvPr id="14" name="TextBox 13"/>
          <p:cNvSpPr txBox="1"/>
          <p:nvPr/>
        </p:nvSpPr>
        <p:spPr>
          <a:xfrm>
            <a:off x="8074024" y="3691798"/>
            <a:ext cx="935038" cy="461665"/>
          </a:xfrm>
          <a:prstGeom prst="rect">
            <a:avLst/>
          </a:prstGeom>
          <a:solidFill>
            <a:srgbClr val="FFFF99"/>
          </a:solidFill>
        </p:spPr>
        <p:txBody>
          <a:bodyPr wrap="square" rtlCol="0">
            <a:spAutoFit/>
          </a:bodyPr>
          <a:lstStyle/>
          <a:p>
            <a:pPr algn="ctr" fontAlgn="auto">
              <a:spcBef>
                <a:spcPts val="0"/>
              </a:spcBef>
              <a:spcAft>
                <a:spcPts val="0"/>
              </a:spcAft>
              <a:defRPr/>
            </a:pPr>
            <a:r>
              <a:rPr lang="en-US" sz="1200" kern="0" dirty="0">
                <a:solidFill>
                  <a:prstClr val="black"/>
                </a:solidFill>
                <a:latin typeface="Berlin Sans FB" panose="020E0602020502020306" pitchFamily="34" charset="0"/>
              </a:rPr>
              <a:t>Exhibits 3A.4 &amp; 3A.5</a:t>
            </a:r>
          </a:p>
        </p:txBody>
      </p:sp>
      <p:sp>
        <p:nvSpPr>
          <p:cNvPr id="16" name="Rectangle 15"/>
          <p:cNvSpPr>
            <a:spLocks noGrp="1" noChangeArrowheads="1"/>
          </p:cNvSpPr>
          <p:nvPr/>
        </p:nvSpPr>
        <p:spPr bwMode="auto">
          <a:xfrm>
            <a:off x="6454773" y="6413967"/>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pic>
        <p:nvPicPr>
          <p:cNvPr id="2" name="Picture 1"/>
          <p:cNvPicPr>
            <a:picLocks noChangeAspect="1"/>
          </p:cNvPicPr>
          <p:nvPr/>
        </p:nvPicPr>
        <p:blipFill>
          <a:blip r:embed="rId4"/>
          <a:stretch>
            <a:fillRect/>
          </a:stretch>
        </p:blipFill>
        <p:spPr>
          <a:xfrm>
            <a:off x="387436" y="2321512"/>
            <a:ext cx="8369127" cy="1005301"/>
          </a:xfrm>
          <a:prstGeom prst="rect">
            <a:avLst/>
          </a:prstGeom>
        </p:spPr>
      </p:pic>
      <p:pic>
        <p:nvPicPr>
          <p:cNvPr id="3" name="Picture 2"/>
          <p:cNvPicPr>
            <a:picLocks noChangeAspect="1"/>
          </p:cNvPicPr>
          <p:nvPr/>
        </p:nvPicPr>
        <p:blipFill>
          <a:blip r:embed="rId5"/>
          <a:stretch>
            <a:fillRect/>
          </a:stretch>
        </p:blipFill>
        <p:spPr>
          <a:xfrm>
            <a:off x="457200" y="4883451"/>
            <a:ext cx="8143468" cy="956612"/>
          </a:xfrm>
          <a:prstGeom prst="rect">
            <a:avLst/>
          </a:prstGeom>
        </p:spPr>
      </p:pic>
      <p:sp>
        <p:nvSpPr>
          <p:cNvPr id="15" name="Rounded Rectangle 13">
            <a:extLst>
              <a:ext uri="{FF2B5EF4-FFF2-40B4-BE49-F238E27FC236}">
                <a16:creationId xmlns:a16="http://schemas.microsoft.com/office/drawing/2014/main" xmlns="" id="{980D8D7D-8453-4D27-A8BD-AC1E40853CF8}"/>
              </a:ext>
            </a:extLst>
          </p:cNvPr>
          <p:cNvSpPr/>
          <p:nvPr/>
        </p:nvSpPr>
        <p:spPr>
          <a:xfrm>
            <a:off x="76200" y="6553200"/>
            <a:ext cx="4724400" cy="22859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t>Explain the a</a:t>
            </a:r>
            <a:r>
              <a:rPr lang="en-US" altLang="en-US" sz="1100" dirty="0"/>
              <a:t>lternatives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29126" y="661194"/>
            <a:ext cx="8229600" cy="1143000"/>
          </a:xfrm>
        </p:spPr>
        <p:txBody>
          <a:bodyPr rtlCol="0">
            <a:normAutofit fontScale="90000"/>
          </a:bodyPr>
          <a:lstStyle/>
          <a:p>
            <a:pPr eaLnBrk="1" fontAlgn="auto" hangingPunct="1">
              <a:spcAft>
                <a:spcPts val="0"/>
              </a:spcAft>
              <a:defRPr/>
            </a:pPr>
            <a:r>
              <a:rPr lang="en-US" altLang="en-US" b="1" dirty="0"/>
              <a:t>Alternative Accounting </a:t>
            </a:r>
            <a:br>
              <a:rPr lang="en-US" altLang="en-US" b="1" dirty="0"/>
            </a:br>
            <a:r>
              <a:rPr lang="en-US" altLang="en-US" b="1" dirty="0"/>
              <a:t>for Revenues – Account Balances</a:t>
            </a:r>
            <a:endParaRPr lang="en-US" dirty="0"/>
          </a:p>
        </p:txBody>
      </p:sp>
      <p:sp>
        <p:nvSpPr>
          <p:cNvPr id="138245" name="Slide Number Placeholder 4"/>
          <p:cNvSpPr>
            <a:spLocks noGrp="1"/>
          </p:cNvSpPr>
          <p:nvPr>
            <p:ph type="sldNum" sz="quarter" idx="12"/>
          </p:nvPr>
        </p:nvSpPr>
        <p:spPr bwMode="auto">
          <a:xfrm>
            <a:off x="6553200" y="6370637"/>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ea typeface="ＭＳ Ｐゴシック" pitchFamily="-84" charset="-128"/>
              </a:rPr>
              <a:t>3-</a:t>
            </a:r>
            <a:fld id="{FA35A636-1E13-4057-9A6F-66A4BF9681EC}" type="slidenum">
              <a:rPr lang="en-US" altLang="en-US" sz="1100" smtClean="0">
                <a:solidFill>
                  <a:srgbClr val="898989"/>
                </a:solidFill>
              </a:rPr>
              <a:pPr/>
              <a:t>72</a:t>
            </a:fld>
            <a:endParaRPr lang="en-US" altLang="en-US" sz="1100" dirty="0">
              <a:solidFill>
                <a:srgbClr val="898989"/>
              </a:solidFill>
            </a:endParaRPr>
          </a:p>
        </p:txBody>
      </p:sp>
      <p:pic>
        <p:nvPicPr>
          <p:cNvPr id="138246"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8" name="TextBox 7"/>
          <p:cNvSpPr txBox="1"/>
          <p:nvPr/>
        </p:nvSpPr>
        <p:spPr>
          <a:xfrm>
            <a:off x="7755293" y="200349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3A.6</a:t>
            </a:r>
          </a:p>
        </p:txBody>
      </p:sp>
      <p:sp>
        <p:nvSpPr>
          <p:cNvPr id="10" name="Rectangle 9"/>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pic>
        <p:nvPicPr>
          <p:cNvPr id="2" name="Picture 1"/>
          <p:cNvPicPr>
            <a:picLocks noChangeAspect="1"/>
          </p:cNvPicPr>
          <p:nvPr/>
        </p:nvPicPr>
        <p:blipFill>
          <a:blip r:embed="rId4"/>
          <a:stretch>
            <a:fillRect/>
          </a:stretch>
        </p:blipFill>
        <p:spPr>
          <a:xfrm>
            <a:off x="474307" y="2783516"/>
            <a:ext cx="8347786" cy="2438400"/>
          </a:xfrm>
          <a:prstGeom prst="rect">
            <a:avLst/>
          </a:prstGeom>
        </p:spPr>
      </p:pic>
      <p:sp>
        <p:nvSpPr>
          <p:cNvPr id="9" name="Rounded Rectangle 13">
            <a:extLst>
              <a:ext uri="{FF2B5EF4-FFF2-40B4-BE49-F238E27FC236}">
                <a16:creationId xmlns:a16="http://schemas.microsoft.com/office/drawing/2014/main" xmlns="" id="{F3682804-E427-4901-976F-BDE57DCA8FD3}"/>
              </a:ext>
            </a:extLst>
          </p:cNvPr>
          <p:cNvSpPr/>
          <p:nvPr/>
        </p:nvSpPr>
        <p:spPr>
          <a:xfrm>
            <a:off x="76200" y="6553200"/>
            <a:ext cx="4724400" cy="228598"/>
          </a:xfrm>
          <a:prstGeom prst="roundRect">
            <a:avLst/>
          </a:prstGeom>
          <a:solidFill>
            <a:srgbClr val="FFFFCC"/>
          </a:solidFill>
          <a:ln w="25400" cap="flat" cmpd="sng" algn="ctr">
            <a:solidFill>
              <a:srgbClr val="4F81BD">
                <a:shade val="50000"/>
              </a:srgbClr>
            </a:solidFill>
            <a:prstDash val="solid"/>
          </a:ln>
          <a:effectLst/>
        </p:spPr>
        <p:txBody>
          <a:bodyPr anchor="ctr"/>
          <a:lstStyle/>
          <a:p>
            <a:pPr eaLnBrk="0" fontAlgn="auto" hangingPunct="0">
              <a:spcBef>
                <a:spcPts val="0"/>
              </a:spcBef>
              <a:spcAft>
                <a:spcPts val="0"/>
              </a:spcAf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P7: </a:t>
            </a:r>
            <a:r>
              <a:rPr lang="en-US" sz="1100" dirty="0"/>
              <a:t>Explain the a</a:t>
            </a:r>
            <a:r>
              <a:rPr lang="en-US" altLang="en-US" sz="1100" dirty="0"/>
              <a:t>lternatives in accounting for prepaids.</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4"/>
          <p:cNvSpPr>
            <a:spLocks noGrp="1"/>
          </p:cNvSpPr>
          <p:nvPr>
            <p:ph type="ctrTitle"/>
          </p:nvPr>
        </p:nvSpPr>
        <p:spPr>
          <a:xfrm>
            <a:off x="945776" y="1691699"/>
            <a:ext cx="7315200" cy="3124200"/>
          </a:xfrm>
        </p:spPr>
        <p:txBody>
          <a:bodyPr/>
          <a:lstStyle/>
          <a:p>
            <a:r>
              <a:rPr lang="en-US" altLang="en-US" dirty="0"/>
              <a:t/>
            </a:r>
            <a:br>
              <a:rPr lang="en-US" altLang="en-US" dirty="0"/>
            </a:br>
            <a:r>
              <a:rPr lang="en-US" altLang="en-US" dirty="0"/>
              <a:t>Appendix 3B</a:t>
            </a:r>
            <a:br>
              <a:rPr lang="en-US" altLang="en-US" dirty="0"/>
            </a:br>
            <a:r>
              <a:rPr lang="en-US" altLang="en-US" dirty="0"/>
              <a:t>Prepare a work sheet and explain its usefulness.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331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6061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65" y="4831136"/>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133600" y="922258"/>
            <a:ext cx="5257800" cy="769441"/>
          </a:xfrm>
          <a:prstGeom prst="rect">
            <a:avLst/>
          </a:prstGeom>
          <a:noFill/>
        </p:spPr>
        <p:txBody>
          <a:bodyPr wrap="square" rtlCol="0">
            <a:spAutoFit/>
          </a:bodyPr>
          <a:lstStyle/>
          <a:p>
            <a:r>
              <a:rPr lang="en-US" altLang="en-US" sz="4400" b="1" dirty="0">
                <a:latin typeface="+mj-lt"/>
              </a:rPr>
              <a:t>Learning Objective P8</a:t>
            </a:r>
            <a:endParaRPr lang="en-US" sz="4400" dirty="0">
              <a:latin typeface="+mj-lt"/>
            </a:endParaRPr>
          </a:p>
        </p:txBody>
      </p:sp>
      <p:sp>
        <p:nvSpPr>
          <p:cNvPr id="10" name="Rectangle 9">
            <a:extLst>
              <a:ext uri="{FF2B5EF4-FFF2-40B4-BE49-F238E27FC236}">
                <a16:creationId xmlns:a16="http://schemas.microsoft.com/office/drawing/2014/main" xmlns="" id="{09948A92-EBFB-364C-8E68-41A007F54324}"/>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5970BA12-E939-A248-B2A6-2920799FD269}"/>
              </a:ext>
            </a:extLst>
          </p:cNvPr>
          <p:cNvSpPr txBox="1">
            <a:spLocks/>
          </p:cNvSpPr>
          <p:nvPr/>
        </p:nvSpPr>
        <p:spPr>
          <a:xfrm>
            <a:off x="67056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4-</a:t>
            </a:r>
            <a:fld id="{389021C6-BF4E-47D5-A0FD-A156D54A87E1}" type="slidenum">
              <a:rPr lang="en-US" smtClean="0">
                <a:solidFill>
                  <a:schemeClr val="tx1">
                    <a:lumMod val="50000"/>
                    <a:lumOff val="50000"/>
                  </a:schemeClr>
                </a:solidFill>
              </a:rPr>
              <a:pPr>
                <a:defRPr/>
              </a:pPr>
              <a:t>73</a:t>
            </a:fld>
            <a:endParaRPr lang="en-US" dirty="0">
              <a:solidFill>
                <a:schemeClr val="tx1">
                  <a:lumMod val="50000"/>
                  <a:lumOff val="50000"/>
                </a:schemeClr>
              </a:solidFill>
            </a:endParaRP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228600"/>
            <a:ext cx="8534400" cy="1219200"/>
          </a:xfrm>
        </p:spPr>
        <p:txBody>
          <a:bodyPr/>
          <a:lstStyle/>
          <a:p>
            <a:r>
              <a:rPr lang="en-US" altLang="en-US" b="1" dirty="0"/>
              <a:t>Benefits of a Work Sheet</a:t>
            </a:r>
          </a:p>
        </p:txBody>
      </p:sp>
      <p:sp>
        <p:nvSpPr>
          <p:cNvPr id="154652" name="Oval 28"/>
          <p:cNvSpPr>
            <a:spLocks noChangeArrowheads="1"/>
          </p:cNvSpPr>
          <p:nvPr/>
        </p:nvSpPr>
        <p:spPr bwMode="auto">
          <a:xfrm>
            <a:off x="5698783" y="1505178"/>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Reduces risk of errors.</a:t>
            </a:r>
          </a:p>
        </p:txBody>
      </p:sp>
      <p:sp>
        <p:nvSpPr>
          <p:cNvPr id="154653" name="Oval 29"/>
          <p:cNvSpPr>
            <a:spLocks noChangeArrowheads="1"/>
          </p:cNvSpPr>
          <p:nvPr/>
        </p:nvSpPr>
        <p:spPr bwMode="auto">
          <a:xfrm>
            <a:off x="358254" y="4038600"/>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Links accounts and adjustments to financial statements.</a:t>
            </a:r>
          </a:p>
        </p:txBody>
      </p:sp>
      <p:sp>
        <p:nvSpPr>
          <p:cNvPr id="154655" name="Oval 31"/>
          <p:cNvSpPr>
            <a:spLocks noChangeArrowheads="1"/>
          </p:cNvSpPr>
          <p:nvPr/>
        </p:nvSpPr>
        <p:spPr bwMode="auto">
          <a:xfrm>
            <a:off x="244818" y="1566472"/>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Helps in preparing financial statements.</a:t>
            </a:r>
          </a:p>
        </p:txBody>
      </p:sp>
      <p:sp>
        <p:nvSpPr>
          <p:cNvPr id="154657" name="Oval 33"/>
          <p:cNvSpPr>
            <a:spLocks noChangeArrowheads="1"/>
          </p:cNvSpPr>
          <p:nvPr/>
        </p:nvSpPr>
        <p:spPr bwMode="auto">
          <a:xfrm>
            <a:off x="5698783" y="3926644"/>
            <a:ext cx="3200400" cy="1600200"/>
          </a:xfrm>
          <a:prstGeom prst="ellipse">
            <a:avLst/>
          </a:prstGeom>
          <a:solidFill>
            <a:srgbClr val="953735"/>
          </a:solidFill>
          <a:ln w="12700">
            <a:solidFill>
              <a:srgbClr val="953735"/>
            </a:solidFill>
            <a:round/>
            <a:headEnd/>
            <a:tailEnd/>
          </a:ln>
          <a:effectLst>
            <a:outerShdw blurRad="63500" dist="38100" dir="2700000" algn="tl" rotWithShape="0">
              <a:srgbClr val="000000">
                <a:alpha val="39999"/>
              </a:srgbClr>
            </a:outerShdw>
          </a:effectLst>
        </p:spPr>
        <p:txBody>
          <a:bodyPr anchor="ctr"/>
          <a:lstStyle/>
          <a:p>
            <a:pPr algn="ctr">
              <a:defRPr/>
            </a:pPr>
            <a:r>
              <a:rPr lang="en-US" sz="2400" dirty="0">
                <a:solidFill>
                  <a:schemeClr val="bg1"/>
                </a:solidFill>
                <a:latin typeface="Calibri" pitchFamily="-84" charset="0"/>
                <a:ea typeface="ＭＳ Ｐゴシック" pitchFamily="-84" charset="-128"/>
              </a:rPr>
              <a:t>Shows effects  of proposed “what-if” transactions.</a:t>
            </a:r>
          </a:p>
        </p:txBody>
      </p:sp>
      <p:sp>
        <p:nvSpPr>
          <p:cNvPr id="56329" name="Rectangle 35"/>
          <p:cNvSpPr>
            <a:spLocks noChangeArrowheads="1"/>
          </p:cNvSpPr>
          <p:nvPr/>
        </p:nvSpPr>
        <p:spPr bwMode="auto">
          <a:xfrm>
            <a:off x="3667836" y="2514600"/>
            <a:ext cx="1828800" cy="19812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a:defRPr/>
            </a:pPr>
            <a:r>
              <a:rPr lang="en-US" sz="3200" dirty="0">
                <a:latin typeface="Calibri" pitchFamily="-84" charset="0"/>
                <a:ea typeface="ＭＳ Ｐゴシック" pitchFamily="-84" charset="-128"/>
              </a:rPr>
              <a:t>Not a required report.</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P8:  </a:t>
            </a:r>
            <a:r>
              <a:rPr lang="en-US" sz="1100" dirty="0"/>
              <a:t>Prepare a work sheet and explain its usefulness.</a:t>
            </a:r>
          </a:p>
        </p:txBody>
      </p:sp>
      <p:sp>
        <p:nvSpPr>
          <p:cNvPr id="15" name="Rectangle 14">
            <a:extLst>
              <a:ext uri="{FF2B5EF4-FFF2-40B4-BE49-F238E27FC236}">
                <a16:creationId xmlns:a16="http://schemas.microsoft.com/office/drawing/2014/main" xmlns="" id="{339FCEE3-19F7-434D-8D83-2718DB19B968}"/>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6" name="Slide Number Placeholder 7">
            <a:extLst>
              <a:ext uri="{FF2B5EF4-FFF2-40B4-BE49-F238E27FC236}">
                <a16:creationId xmlns:a16="http://schemas.microsoft.com/office/drawing/2014/main" xmlns="" id="{77C7872B-77BA-F649-95B4-5AA8620E8583}"/>
              </a:ext>
            </a:extLst>
          </p:cNvPr>
          <p:cNvSpPr txBox="1">
            <a:spLocks/>
          </p:cNvSpPr>
          <p:nvPr/>
        </p:nvSpPr>
        <p:spPr>
          <a:xfrm>
            <a:off x="6698527"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3-74</a:t>
            </a:r>
          </a:p>
        </p:txBody>
      </p:sp>
    </p:spTree>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228600"/>
            <a:ext cx="8534400" cy="1219200"/>
          </a:xfrm>
        </p:spPr>
        <p:txBody>
          <a:bodyPr/>
          <a:lstStyle/>
          <a:p>
            <a:r>
              <a:rPr lang="en-US" altLang="en-US" b="1" dirty="0"/>
              <a:t>Use of a Work Sheet</a:t>
            </a:r>
          </a:p>
        </p:txBody>
      </p:sp>
      <p:sp>
        <p:nvSpPr>
          <p:cNvPr id="56329" name="Rectangle 35"/>
          <p:cNvSpPr>
            <a:spLocks noChangeArrowheads="1"/>
          </p:cNvSpPr>
          <p:nvPr/>
        </p:nvSpPr>
        <p:spPr bwMode="auto">
          <a:xfrm>
            <a:off x="762000" y="1524000"/>
            <a:ext cx="7696200" cy="41148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anchor="ctr"/>
          <a:lstStyle/>
          <a:p>
            <a:pPr algn="ctr">
              <a:defRPr/>
            </a:pPr>
            <a:r>
              <a:rPr lang="en-US" sz="3200" dirty="0">
                <a:latin typeface="Calibri" pitchFamily="-84" charset="0"/>
                <a:ea typeface="ＭＳ Ｐゴシック" pitchFamily="-84" charset="-128"/>
              </a:rPr>
              <a:t>Five steps:</a:t>
            </a:r>
          </a:p>
          <a:p>
            <a:pPr>
              <a:defRPr/>
            </a:pPr>
            <a:r>
              <a:rPr lang="en-US" sz="3200" dirty="0">
                <a:latin typeface="Calibri" pitchFamily="-84" charset="0"/>
                <a:ea typeface="ＭＳ Ｐゴシック" pitchFamily="-84" charset="-128"/>
              </a:rPr>
              <a:t>Step 1: Enter Unadjusted Trial Balance</a:t>
            </a:r>
          </a:p>
          <a:p>
            <a:pPr>
              <a:defRPr/>
            </a:pPr>
            <a:r>
              <a:rPr lang="en-US" sz="3200" dirty="0">
                <a:latin typeface="Calibri" pitchFamily="-84" charset="0"/>
                <a:ea typeface="ＭＳ Ｐゴシック" pitchFamily="-84" charset="-128"/>
              </a:rPr>
              <a:t>Step 2: Enter Adjustments</a:t>
            </a:r>
          </a:p>
          <a:p>
            <a:pPr>
              <a:defRPr/>
            </a:pPr>
            <a:r>
              <a:rPr lang="en-US" sz="3200" dirty="0">
                <a:latin typeface="Calibri" pitchFamily="-84" charset="0"/>
                <a:ea typeface="ＭＳ Ｐゴシック" pitchFamily="-84" charset="-128"/>
              </a:rPr>
              <a:t>Step 3: Prepare Adjusted Trial Balance</a:t>
            </a:r>
          </a:p>
          <a:p>
            <a:pPr>
              <a:defRPr/>
            </a:pPr>
            <a:r>
              <a:rPr lang="en-US" sz="3200" dirty="0">
                <a:latin typeface="Calibri" pitchFamily="-84" charset="0"/>
                <a:ea typeface="ＭＳ Ｐゴシック" pitchFamily="-84" charset="-128"/>
              </a:rPr>
              <a:t>Step 4: Sort Adjusted Trial Balance Amounts</a:t>
            </a:r>
            <a:br>
              <a:rPr lang="en-US" sz="3200" dirty="0">
                <a:latin typeface="Calibri" pitchFamily="-84" charset="0"/>
                <a:ea typeface="ＭＳ Ｐゴシック" pitchFamily="-84" charset="-128"/>
              </a:rPr>
            </a:br>
            <a:r>
              <a:rPr lang="en-US" sz="3200" dirty="0">
                <a:latin typeface="Calibri" pitchFamily="-84" charset="0"/>
                <a:ea typeface="ＭＳ Ｐゴシック" pitchFamily="-84" charset="-128"/>
              </a:rPr>
              <a:t>              to Financial Statements</a:t>
            </a:r>
          </a:p>
          <a:p>
            <a:pPr>
              <a:defRPr/>
            </a:pPr>
            <a:r>
              <a:rPr lang="en-US" sz="3200" dirty="0">
                <a:latin typeface="Calibri" pitchFamily="-84" charset="0"/>
                <a:ea typeface="ＭＳ Ｐゴシック" pitchFamily="-84" charset="-128"/>
              </a:rPr>
              <a:t>Step 5: Total Statement Columns, Compute </a:t>
            </a:r>
            <a:br>
              <a:rPr lang="en-US" sz="3200" dirty="0">
                <a:latin typeface="Calibri" pitchFamily="-84" charset="0"/>
                <a:ea typeface="ＭＳ Ｐゴシック" pitchFamily="-84" charset="-128"/>
              </a:rPr>
            </a:br>
            <a:r>
              <a:rPr lang="en-US" sz="3200" dirty="0">
                <a:latin typeface="Calibri" pitchFamily="-84" charset="0"/>
                <a:ea typeface="ＭＳ Ｐゴシック" pitchFamily="-84" charset="-128"/>
              </a:rPr>
              <a:t>              Income or Loss, and Balance Columns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138113" y="6553200"/>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P8:  </a:t>
            </a:r>
            <a:r>
              <a:rPr lang="en-US" sz="1100" dirty="0"/>
              <a:t>Prepare a work sheet and explain its usefulness.</a:t>
            </a:r>
          </a:p>
        </p:txBody>
      </p:sp>
      <p:sp>
        <p:nvSpPr>
          <p:cNvPr id="9" name="Rectangle 8">
            <a:extLst>
              <a:ext uri="{FF2B5EF4-FFF2-40B4-BE49-F238E27FC236}">
                <a16:creationId xmlns:a16="http://schemas.microsoft.com/office/drawing/2014/main" xmlns="" id="{439D1159-411E-2849-9624-195063402EAC}"/>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0" name="Slide Number Placeholder 7">
            <a:extLst>
              <a:ext uri="{FF2B5EF4-FFF2-40B4-BE49-F238E27FC236}">
                <a16:creationId xmlns:a16="http://schemas.microsoft.com/office/drawing/2014/main" xmlns="" id="{4EA11C1E-6BFD-A64D-AE5A-732E93CE878A}"/>
              </a:ext>
            </a:extLst>
          </p:cNvPr>
          <p:cNvSpPr txBox="1">
            <a:spLocks/>
          </p:cNvSpPr>
          <p:nvPr/>
        </p:nvSpPr>
        <p:spPr>
          <a:xfrm>
            <a:off x="6705600" y="6384322"/>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3-75</a:t>
            </a:r>
          </a:p>
        </p:txBody>
      </p:sp>
    </p:spTree>
    <p:extLst>
      <p:ext uri="{BB962C8B-B14F-4D97-AF65-F5344CB8AC3E}">
        <p14:creationId xmlns:p14="http://schemas.microsoft.com/office/powerpoint/2010/main" val="1638882879"/>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5"/>
          <p:cNvSpPr>
            <a:spLocks noGrp="1" noChangeArrowheads="1"/>
          </p:cNvSpPr>
          <p:nvPr>
            <p:ph type="title"/>
          </p:nvPr>
        </p:nvSpPr>
        <p:spPr>
          <a:xfrm>
            <a:off x="304800" y="497682"/>
            <a:ext cx="8382000" cy="492918"/>
          </a:xfrm>
        </p:spPr>
        <p:txBody>
          <a:bodyPr/>
          <a:lstStyle/>
          <a:p>
            <a:r>
              <a:rPr lang="en-US" altLang="en-US" sz="3200" b="1" dirty="0"/>
              <a:t>Work Sheet Example</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ounded Rectangle 12"/>
          <p:cNvSpPr/>
          <p:nvPr/>
        </p:nvSpPr>
        <p:spPr>
          <a:xfrm>
            <a:off x="76200" y="6632083"/>
            <a:ext cx="4738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P8:  </a:t>
            </a:r>
            <a:r>
              <a:rPr lang="en-US" sz="1100" dirty="0"/>
              <a:t>Prepare a work sheet and explain its usefulness.</a:t>
            </a:r>
          </a:p>
        </p:txBody>
      </p:sp>
      <p:sp>
        <p:nvSpPr>
          <p:cNvPr id="8" name="TextBox 7"/>
          <p:cNvSpPr txBox="1"/>
          <p:nvPr/>
        </p:nvSpPr>
        <p:spPr>
          <a:xfrm>
            <a:off x="7593299" y="903514"/>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3B.1</a:t>
            </a:r>
          </a:p>
        </p:txBody>
      </p:sp>
      <p:sp>
        <p:nvSpPr>
          <p:cNvPr id="9" name="Rectangle 8">
            <a:extLst>
              <a:ext uri="{FF2B5EF4-FFF2-40B4-BE49-F238E27FC236}">
                <a16:creationId xmlns:a16="http://schemas.microsoft.com/office/drawing/2014/main" xmlns="" id="{7B4695E1-4270-8641-A088-7EE4DD839B3A}"/>
              </a:ext>
            </a:extLst>
          </p:cNvPr>
          <p:cNvSpPr>
            <a:spLocks noGrp="1" noChangeArrowheads="1"/>
          </p:cNvSpPr>
          <p:nvPr/>
        </p:nvSpPr>
        <p:spPr bwMode="auto">
          <a:xfrm>
            <a:off x="6549002" y="651644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DAD6AE66-B233-7E4B-889A-97D03728176D}"/>
              </a:ext>
            </a:extLst>
          </p:cNvPr>
          <p:cNvSpPr txBox="1">
            <a:spLocks/>
          </p:cNvSpPr>
          <p:nvPr/>
        </p:nvSpPr>
        <p:spPr>
          <a:xfrm>
            <a:off x="6923590" y="6477001"/>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solidFill>
                  <a:schemeClr val="tx1">
                    <a:lumMod val="50000"/>
                    <a:lumOff val="50000"/>
                  </a:schemeClr>
                </a:solidFill>
              </a:rPr>
              <a:t>3-76</a:t>
            </a:r>
          </a:p>
        </p:txBody>
      </p:sp>
      <p:pic>
        <p:nvPicPr>
          <p:cNvPr id="2" name="Picture 1">
            <a:extLst>
              <a:ext uri="{FF2B5EF4-FFF2-40B4-BE49-F238E27FC236}">
                <a16:creationId xmlns:a16="http://schemas.microsoft.com/office/drawing/2014/main" xmlns="" id="{E1CC06D5-75DC-4C49-87EE-04FA7CEDD960}"/>
              </a:ext>
            </a:extLst>
          </p:cNvPr>
          <p:cNvPicPr>
            <a:picLocks noChangeAspect="1"/>
          </p:cNvPicPr>
          <p:nvPr/>
        </p:nvPicPr>
        <p:blipFill>
          <a:blip r:embed="rId3"/>
          <a:stretch>
            <a:fillRect/>
          </a:stretch>
        </p:blipFill>
        <p:spPr>
          <a:xfrm>
            <a:off x="1733311" y="931536"/>
            <a:ext cx="5824143" cy="5604529"/>
          </a:xfrm>
          <a:prstGeom prst="rect">
            <a:avLst/>
          </a:prstGeom>
        </p:spPr>
      </p:pic>
    </p:spTree>
    <p:extLst>
      <p:ext uri="{BB962C8B-B14F-4D97-AF65-F5344CB8AC3E}">
        <p14:creationId xmlns:p14="http://schemas.microsoft.com/office/powerpoint/2010/main" val="2217635019"/>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4"/>
          <p:cNvSpPr>
            <a:spLocks noGrp="1"/>
          </p:cNvSpPr>
          <p:nvPr>
            <p:ph type="ctrTitle"/>
          </p:nvPr>
        </p:nvSpPr>
        <p:spPr>
          <a:xfrm>
            <a:off x="902208" y="1986645"/>
            <a:ext cx="7315200" cy="3124200"/>
          </a:xfrm>
        </p:spPr>
        <p:txBody>
          <a:bodyPr/>
          <a:lstStyle/>
          <a:p>
            <a:r>
              <a:rPr lang="en-US" altLang="en-US" dirty="0"/>
              <a:t/>
            </a:r>
            <a:br>
              <a:rPr lang="en-US" altLang="en-US" dirty="0"/>
            </a:br>
            <a:r>
              <a:rPr lang="en-US" altLang="en-US" dirty="0"/>
              <a:t>Appendix 3C</a:t>
            </a:r>
            <a:br>
              <a:rPr lang="en-US" altLang="en-US" dirty="0"/>
            </a:br>
            <a:r>
              <a:rPr lang="en-US" altLang="en-US" dirty="0"/>
              <a:t>Prepare reversing entries and explain their purpose.</a:t>
            </a:r>
            <a:br>
              <a:rPr lang="en-US" altLang="en-US" dirty="0"/>
            </a:br>
            <a:r>
              <a:rPr lang="en-US" altLang="en-US" dirty="0"/>
              <a:t/>
            </a:r>
            <a:br>
              <a:rPr lang="en-US" altLang="en-US" dirty="0"/>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66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55373"/>
            <a:ext cx="7315200" cy="8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722221"/>
            <a:ext cx="7315200" cy="8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057400" y="915893"/>
            <a:ext cx="5257800" cy="769441"/>
          </a:xfrm>
          <a:prstGeom prst="rect">
            <a:avLst/>
          </a:prstGeom>
          <a:noFill/>
        </p:spPr>
        <p:txBody>
          <a:bodyPr wrap="square" rtlCol="0">
            <a:spAutoFit/>
          </a:bodyPr>
          <a:lstStyle/>
          <a:p>
            <a:r>
              <a:rPr lang="en-US" altLang="en-US" sz="4400" b="1" dirty="0">
                <a:latin typeface="+mj-lt"/>
              </a:rPr>
              <a:t>Learning Objective P9</a:t>
            </a:r>
            <a:endParaRPr lang="en-US" sz="4400" dirty="0">
              <a:latin typeface="+mj-lt"/>
            </a:endParaRPr>
          </a:p>
        </p:txBody>
      </p:sp>
      <p:sp>
        <p:nvSpPr>
          <p:cNvPr id="10" name="Rectangle 9">
            <a:extLst>
              <a:ext uri="{FF2B5EF4-FFF2-40B4-BE49-F238E27FC236}">
                <a16:creationId xmlns:a16="http://schemas.microsoft.com/office/drawing/2014/main" xmlns="" id="{25EDF506-1B98-CA49-87FB-84B196469CD3}"/>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23E4B74D-3575-014D-87A8-442C7B9439CA}"/>
              </a:ext>
            </a:extLst>
          </p:cNvPr>
          <p:cNvSpPr txBox="1">
            <a:spLocks/>
          </p:cNvSpPr>
          <p:nvPr/>
        </p:nvSpPr>
        <p:spPr>
          <a:xfrm>
            <a:off x="6934200" y="6367844"/>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3-77</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Title 6"/>
          <p:cNvSpPr>
            <a:spLocks noGrp="1"/>
          </p:cNvSpPr>
          <p:nvPr>
            <p:ph type="title"/>
          </p:nvPr>
        </p:nvSpPr>
        <p:spPr>
          <a:xfrm>
            <a:off x="457200" y="533400"/>
            <a:ext cx="8229600" cy="884238"/>
          </a:xfrm>
        </p:spPr>
        <p:txBody>
          <a:bodyPr/>
          <a:lstStyle/>
          <a:p>
            <a:r>
              <a:rPr lang="en-US" altLang="en-US" b="1" dirty="0"/>
              <a:t>Appendix 3C – Reversing Entries</a:t>
            </a:r>
          </a:p>
        </p:txBody>
      </p:sp>
      <p:sp>
        <p:nvSpPr>
          <p:cNvPr id="10" name="TextBox 9"/>
          <p:cNvSpPr txBox="1">
            <a:spLocks noChangeArrowheads="1"/>
          </p:cNvSpPr>
          <p:nvPr/>
        </p:nvSpPr>
        <p:spPr bwMode="auto">
          <a:xfrm>
            <a:off x="381000" y="1524000"/>
            <a:ext cx="8458200" cy="1815882"/>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a:spAutoFit/>
          </a:bodyPr>
          <a:lstStyle>
            <a:lvl1pPr eaLnBrk="0" hangingPunct="0">
              <a:defRPr sz="2400">
                <a:solidFill>
                  <a:schemeClr val="tx1"/>
                </a:solidFill>
                <a:latin typeface="Arial" charset="0"/>
                <a:cs typeface="Arial" charset="0"/>
              </a:defRPr>
            </a:lvl1pPr>
            <a:lvl2pPr marL="37931725" indent="-37474525"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ctr" eaLnBrk="1" hangingPunct="1">
              <a:defRPr/>
            </a:pPr>
            <a:r>
              <a:rPr lang="en-US" sz="2800" dirty="0">
                <a:latin typeface="Calibri" pitchFamily="-84" charset="0"/>
              </a:rPr>
              <a:t>Reversing entries are optional. They reverse the debits and credits of adjusting entries involving accrued revenues and accrued expenses.</a:t>
            </a:r>
          </a:p>
          <a:p>
            <a:pPr algn="ctr" eaLnBrk="1" hangingPunct="1">
              <a:defRPr/>
            </a:pPr>
            <a:r>
              <a:rPr lang="en-US" sz="2800" dirty="0">
                <a:latin typeface="Calibri" pitchFamily="-84" charset="0"/>
              </a:rPr>
              <a:t>The purpose is to simplify recordkeeping.</a:t>
            </a:r>
          </a:p>
        </p:txBody>
      </p:sp>
      <p:sp>
        <p:nvSpPr>
          <p:cNvPr id="167941" name="TextBox 10"/>
          <p:cNvSpPr txBox="1">
            <a:spLocks noChangeArrowheads="1"/>
          </p:cNvSpPr>
          <p:nvPr/>
        </p:nvSpPr>
        <p:spPr bwMode="auto">
          <a:xfrm>
            <a:off x="784225" y="3962400"/>
            <a:ext cx="7543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2800" dirty="0">
                <a:solidFill>
                  <a:srgbClr val="254061"/>
                </a:solidFill>
                <a:latin typeface="Arial" charset="0"/>
              </a:rPr>
              <a:t>Let’s see how the accounting for our payroll accrual will be handled with and without reversing entries.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38113" y="6553200"/>
            <a:ext cx="47386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P9: </a:t>
            </a:r>
            <a:r>
              <a:rPr lang="en-US" altLang="en-US" sz="1100" dirty="0"/>
              <a:t>Prepare reversing entries and explain their purpose.</a:t>
            </a:r>
            <a:endParaRPr lang="en-US" sz="1100" dirty="0"/>
          </a:p>
        </p:txBody>
      </p:sp>
      <p:sp>
        <p:nvSpPr>
          <p:cNvPr id="11" name="Rectangle 10">
            <a:extLst>
              <a:ext uri="{FF2B5EF4-FFF2-40B4-BE49-F238E27FC236}">
                <a16:creationId xmlns:a16="http://schemas.microsoft.com/office/drawing/2014/main" xmlns="" id="{00906162-D6BA-3540-837F-48A85510E37F}"/>
              </a:ext>
            </a:extLst>
          </p:cNvPr>
          <p:cNvSpPr>
            <a:spLocks noGrp="1" noChangeArrowheads="1"/>
          </p:cNvSpPr>
          <p:nvPr/>
        </p:nvSpPr>
        <p:spPr bwMode="auto">
          <a:xfrm>
            <a:off x="6324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2" name="Slide Number Placeholder 7">
            <a:extLst>
              <a:ext uri="{FF2B5EF4-FFF2-40B4-BE49-F238E27FC236}">
                <a16:creationId xmlns:a16="http://schemas.microsoft.com/office/drawing/2014/main" xmlns="" id="{49243F40-57DB-5C4A-897A-E532772DE0F3}"/>
              </a:ext>
            </a:extLst>
          </p:cNvPr>
          <p:cNvSpPr txBox="1">
            <a:spLocks/>
          </p:cNvSpPr>
          <p:nvPr/>
        </p:nvSpPr>
        <p:spPr>
          <a:xfrm>
            <a:off x="6872287" y="6370637"/>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3-</a:t>
            </a:r>
            <a:fld id="{389021C6-BF4E-47D5-A0FD-A156D54A87E1}" type="slidenum">
              <a:rPr lang="en-US" smtClean="0">
                <a:solidFill>
                  <a:schemeClr val="tx1">
                    <a:lumMod val="50000"/>
                    <a:lumOff val="50000"/>
                  </a:schemeClr>
                </a:solidFill>
              </a:rPr>
              <a:pPr>
                <a:defRPr/>
              </a:pPr>
              <a:t>78</a:t>
            </a:fld>
            <a:endParaRPr lang="en-US" dirty="0">
              <a:solidFill>
                <a:schemeClr val="tx1">
                  <a:lumMod val="50000"/>
                  <a:lumOff val="50000"/>
                </a:schemeClr>
              </a:solidFill>
            </a:endParaRPr>
          </a:p>
        </p:txBody>
      </p:sp>
    </p:spTree>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Rounded Rectangle 5"/>
          <p:cNvSpPr/>
          <p:nvPr/>
        </p:nvSpPr>
        <p:spPr>
          <a:xfrm>
            <a:off x="138113" y="6553200"/>
            <a:ext cx="47386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P9: </a:t>
            </a:r>
            <a:r>
              <a:rPr lang="en-US" altLang="en-US" sz="1100" dirty="0"/>
              <a:t>Prepare reversing entries and explain their purpose.</a:t>
            </a:r>
            <a:endParaRPr lang="en-US" sz="1100" dirty="0"/>
          </a:p>
        </p:txBody>
      </p:sp>
      <p:sp>
        <p:nvSpPr>
          <p:cNvPr id="7" name="Title 6"/>
          <p:cNvSpPr txBox="1">
            <a:spLocks/>
          </p:cNvSpPr>
          <p:nvPr/>
        </p:nvSpPr>
        <p:spPr>
          <a:xfrm>
            <a:off x="457200" y="457200"/>
            <a:ext cx="8229600" cy="62807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b="1" dirty="0"/>
              <a:t>Reversing Entries (1 of 2)</a:t>
            </a:r>
          </a:p>
        </p:txBody>
      </p:sp>
      <p:sp>
        <p:nvSpPr>
          <p:cNvPr id="10" name="Rectangle 9">
            <a:extLst>
              <a:ext uri="{FF2B5EF4-FFF2-40B4-BE49-F238E27FC236}">
                <a16:creationId xmlns:a16="http://schemas.microsoft.com/office/drawing/2014/main" xmlns="" id="{BD3E57D2-77F4-124E-9365-24E61B2EA6CB}"/>
              </a:ext>
            </a:extLst>
          </p:cNvPr>
          <p:cNvSpPr>
            <a:spLocks noGrp="1" noChangeArrowheads="1"/>
          </p:cNvSpPr>
          <p:nvPr/>
        </p:nvSpPr>
        <p:spPr bwMode="auto">
          <a:xfrm>
            <a:off x="670560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1" name="Slide Number Placeholder 7">
            <a:extLst>
              <a:ext uri="{FF2B5EF4-FFF2-40B4-BE49-F238E27FC236}">
                <a16:creationId xmlns:a16="http://schemas.microsoft.com/office/drawing/2014/main" xmlns="" id="{31D1DDB8-28E3-9048-86A1-B00B2C048A19}"/>
              </a:ext>
            </a:extLst>
          </p:cNvPr>
          <p:cNvSpPr txBox="1">
            <a:spLocks/>
          </p:cNvSpPr>
          <p:nvPr/>
        </p:nvSpPr>
        <p:spPr>
          <a:xfrm>
            <a:off x="6899295" y="6400800"/>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3-</a:t>
            </a:r>
            <a:fld id="{389021C6-BF4E-47D5-A0FD-A156D54A87E1}" type="slidenum">
              <a:rPr lang="en-US" smtClean="0">
                <a:solidFill>
                  <a:schemeClr val="tx1">
                    <a:lumMod val="50000"/>
                    <a:lumOff val="50000"/>
                  </a:schemeClr>
                </a:solidFill>
              </a:rPr>
              <a:pPr>
                <a:defRPr/>
              </a:pPr>
              <a:t>79</a:t>
            </a:fld>
            <a:endParaRPr lang="en-US" dirty="0">
              <a:solidFill>
                <a:schemeClr val="tx1">
                  <a:lumMod val="50000"/>
                  <a:lumOff val="50000"/>
                </a:schemeClr>
              </a:solidFill>
            </a:endParaRPr>
          </a:p>
        </p:txBody>
      </p:sp>
      <p:pic>
        <p:nvPicPr>
          <p:cNvPr id="3" name="Picture 2">
            <a:extLst>
              <a:ext uri="{FF2B5EF4-FFF2-40B4-BE49-F238E27FC236}">
                <a16:creationId xmlns:a16="http://schemas.microsoft.com/office/drawing/2014/main" xmlns="" id="{8E1FFE45-D0A6-4791-85FD-8AAA81BE3FAA}"/>
              </a:ext>
            </a:extLst>
          </p:cNvPr>
          <p:cNvPicPr>
            <a:picLocks noChangeAspect="1"/>
          </p:cNvPicPr>
          <p:nvPr/>
        </p:nvPicPr>
        <p:blipFill>
          <a:blip r:embed="rId3"/>
          <a:stretch>
            <a:fillRect/>
          </a:stretch>
        </p:blipFill>
        <p:spPr>
          <a:xfrm>
            <a:off x="546064" y="1371600"/>
            <a:ext cx="8140736" cy="4778509"/>
          </a:xfrm>
          <a:prstGeom prst="rect">
            <a:avLst/>
          </a:prstGeom>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title"/>
          </p:nvPr>
        </p:nvSpPr>
        <p:spPr>
          <a:xfrm>
            <a:off x="457200" y="637058"/>
            <a:ext cx="8229600" cy="1143000"/>
          </a:xfrm>
        </p:spPr>
        <p:txBody>
          <a:bodyPr/>
          <a:lstStyle/>
          <a:p>
            <a:pPr eaLnBrk="1" hangingPunct="1"/>
            <a:r>
              <a:rPr lang="en-US" altLang="en-US" b="1" dirty="0"/>
              <a:t>Recognizing Revenues </a:t>
            </a:r>
          </a:p>
        </p:txBody>
      </p:sp>
      <p:sp>
        <p:nvSpPr>
          <p:cNvPr id="97284" name="TextBox 1"/>
          <p:cNvSpPr txBox="1">
            <a:spLocks noChangeArrowheads="1"/>
          </p:cNvSpPr>
          <p:nvPr/>
        </p:nvSpPr>
        <p:spPr bwMode="auto">
          <a:xfrm>
            <a:off x="1591962" y="2010360"/>
            <a:ext cx="6400800" cy="3046988"/>
          </a:xfrm>
          <a:prstGeom prst="rect">
            <a:avLst/>
          </a:prstGeom>
          <a:noFill/>
          <a:ln w="9525">
            <a:noFill/>
            <a:miter lim="800000"/>
            <a:headEnd/>
            <a:tailEnd/>
          </a:ln>
        </p:spPr>
        <p:txBody>
          <a:bodyPr wrap="square">
            <a:spAutoFit/>
          </a:bodyPr>
          <a:lstStyle/>
          <a:p>
            <a:r>
              <a:rPr lang="en-US" altLang="en-US" sz="3200" dirty="0">
                <a:solidFill>
                  <a:schemeClr val="bg2">
                    <a:lumMod val="25000"/>
                  </a:schemeClr>
                </a:solidFill>
                <a:latin typeface="Calibri" pitchFamily="-107" charset="0"/>
                <a:ea typeface="MS PGothic" pitchFamily="34" charset="-128"/>
              </a:rPr>
              <a:t>The </a:t>
            </a:r>
            <a:r>
              <a:rPr lang="en-US" altLang="en-US" sz="3200" b="1" dirty="0">
                <a:solidFill>
                  <a:schemeClr val="bg2">
                    <a:lumMod val="25000"/>
                  </a:schemeClr>
                </a:solidFill>
                <a:latin typeface="Calibri" pitchFamily="-107" charset="0"/>
                <a:ea typeface="MS PGothic" pitchFamily="34" charset="-128"/>
              </a:rPr>
              <a:t>revenue recognition </a:t>
            </a:r>
            <a:r>
              <a:rPr lang="en-US" altLang="en-US" sz="3200" dirty="0">
                <a:solidFill>
                  <a:schemeClr val="bg2">
                    <a:lumMod val="25000"/>
                  </a:schemeClr>
                </a:solidFill>
                <a:latin typeface="Calibri" pitchFamily="-107" charset="0"/>
                <a:ea typeface="MS PGothic" pitchFamily="34" charset="-128"/>
              </a:rPr>
              <a:t>principle requires that revenue be recorded when the goods or services are provided to customers and at an amount expected to be received from customers.</a:t>
            </a: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728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1CD31A9A-C750-40C6-BB80-7D3C2449E275}" type="slidenum">
              <a:rPr lang="en-US" altLang="en-US" sz="1100" smtClean="0">
                <a:solidFill>
                  <a:srgbClr val="898989"/>
                </a:solidFill>
              </a:rPr>
              <a:pPr/>
              <a:t>8</a:t>
            </a:fld>
            <a:endParaRPr lang="en-US" altLang="en-US" sz="1100" dirty="0">
              <a:solidFill>
                <a:srgbClr val="898989"/>
              </a:solidFill>
            </a:endParaRPr>
          </a:p>
        </p:txBody>
      </p:sp>
      <p:sp>
        <p:nvSpPr>
          <p:cNvPr id="7" name="Rounded Rectangle 6"/>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 </a:t>
            </a:r>
          </a:p>
        </p:txBody>
      </p:sp>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6"/>
          <p:cNvSpPr txBox="1">
            <a:spLocks noChangeArrowheads="1"/>
          </p:cNvSpPr>
          <p:nvPr/>
        </p:nvSpPr>
        <p:spPr bwMode="auto">
          <a:xfrm>
            <a:off x="838200" y="2221468"/>
            <a:ext cx="3276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b="1" dirty="0">
                <a:solidFill>
                  <a:srgbClr val="632523"/>
                </a:solidFill>
                <a:latin typeface="Arial" charset="0"/>
              </a:rPr>
              <a:t>Without Reversing Entries</a:t>
            </a:r>
          </a:p>
        </p:txBody>
      </p:sp>
      <p:sp>
        <p:nvSpPr>
          <p:cNvPr id="169987" name="TextBox 7"/>
          <p:cNvSpPr txBox="1">
            <a:spLocks noChangeArrowheads="1"/>
          </p:cNvSpPr>
          <p:nvPr/>
        </p:nvSpPr>
        <p:spPr bwMode="auto">
          <a:xfrm>
            <a:off x="5486400" y="2220912"/>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84" charset="0"/>
                <a:ea typeface="ＭＳ Ｐゴシック" pitchFamily="-84" charset="-128"/>
              </a:defRPr>
            </a:lvl1pPr>
            <a:lvl2pPr marL="742950" indent="-285750" eaLnBrk="0" hangingPunct="0">
              <a:spcBef>
                <a:spcPct val="20000"/>
              </a:spcBef>
              <a:buFont typeface="Arial" charset="0"/>
              <a:buChar char="–"/>
              <a:defRPr sz="2800">
                <a:solidFill>
                  <a:schemeClr val="tx1"/>
                </a:solidFill>
                <a:latin typeface="Calibri" pitchFamily="-84" charset="0"/>
                <a:ea typeface="ＭＳ Ｐゴシック" pitchFamily="-84" charset="-128"/>
              </a:defRPr>
            </a:lvl2pPr>
            <a:lvl3pPr marL="1143000" indent="-228600" eaLnBrk="0" hangingPunct="0">
              <a:spcBef>
                <a:spcPct val="20000"/>
              </a:spcBef>
              <a:buFont typeface="Arial" charset="0"/>
              <a:buChar char="•"/>
              <a:defRPr sz="2400">
                <a:solidFill>
                  <a:schemeClr val="tx1"/>
                </a:solidFill>
                <a:latin typeface="Calibri" pitchFamily="-84" charset="0"/>
                <a:ea typeface="ＭＳ Ｐゴシック" pitchFamily="-84" charset="-128"/>
              </a:defRPr>
            </a:lvl3pPr>
            <a:lvl4pPr marL="16002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4pPr>
            <a:lvl5pPr marL="2057400" indent="-228600" eaLnBrk="0" hangingPunct="0">
              <a:spcBef>
                <a:spcPct val="20000"/>
              </a:spcBef>
              <a:buFont typeface="Arial" charset="0"/>
              <a:buChar char="»"/>
              <a:defRPr sz="2000">
                <a:solidFill>
                  <a:schemeClr val="tx1"/>
                </a:solidFill>
                <a:latin typeface="Calibri" pitchFamily="-84" charset="0"/>
                <a:ea typeface="ＭＳ Ｐゴシック" pitchFamily="-8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84" charset="0"/>
                <a:ea typeface="ＭＳ Ｐゴシック" pitchFamily="-84" charset="-128"/>
              </a:defRPr>
            </a:lvl9pPr>
          </a:lstStyle>
          <a:p>
            <a:pPr algn="ctr" eaLnBrk="1" hangingPunct="1">
              <a:spcBef>
                <a:spcPct val="0"/>
              </a:spcBef>
              <a:buFontTx/>
              <a:buNone/>
            </a:pPr>
            <a:r>
              <a:rPr lang="en-US" altLang="en-US" sz="1800" b="1" dirty="0">
                <a:solidFill>
                  <a:srgbClr val="632523"/>
                </a:solidFill>
                <a:latin typeface="Arial" charset="0"/>
              </a:rPr>
              <a:t>With Reversing Entries</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Rounded Rectangle 7"/>
          <p:cNvSpPr/>
          <p:nvPr/>
        </p:nvSpPr>
        <p:spPr>
          <a:xfrm>
            <a:off x="138113" y="6553200"/>
            <a:ext cx="4738687" cy="225918"/>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P9: </a:t>
            </a:r>
            <a:r>
              <a:rPr lang="en-US" altLang="en-US" sz="1100" dirty="0"/>
              <a:t>Prepare reversing entries and explain their purpose.</a:t>
            </a:r>
            <a:endParaRPr lang="en-US" sz="1100" dirty="0"/>
          </a:p>
        </p:txBody>
      </p:sp>
      <p:sp>
        <p:nvSpPr>
          <p:cNvPr id="9" name="Title 6"/>
          <p:cNvSpPr>
            <a:spLocks noGrp="1"/>
          </p:cNvSpPr>
          <p:nvPr>
            <p:ph type="title"/>
          </p:nvPr>
        </p:nvSpPr>
        <p:spPr>
          <a:xfrm>
            <a:off x="457200" y="533400"/>
            <a:ext cx="8229600" cy="884238"/>
          </a:xfrm>
        </p:spPr>
        <p:txBody>
          <a:bodyPr/>
          <a:lstStyle/>
          <a:p>
            <a:r>
              <a:rPr lang="en-US" altLang="en-US" b="1" dirty="0"/>
              <a:t>Reversing Entries (2 of 2)</a:t>
            </a:r>
          </a:p>
        </p:txBody>
      </p:sp>
      <p:sp>
        <p:nvSpPr>
          <p:cNvPr id="10" name="TextBox 9"/>
          <p:cNvSpPr txBox="1"/>
          <p:nvPr/>
        </p:nvSpPr>
        <p:spPr>
          <a:xfrm>
            <a:off x="7604185" y="1447800"/>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3C.1</a:t>
            </a:r>
          </a:p>
        </p:txBody>
      </p:sp>
      <p:sp>
        <p:nvSpPr>
          <p:cNvPr id="12" name="Rectangle 11">
            <a:extLst>
              <a:ext uri="{FF2B5EF4-FFF2-40B4-BE49-F238E27FC236}">
                <a16:creationId xmlns:a16="http://schemas.microsoft.com/office/drawing/2014/main" xmlns="" id="{982F7C73-B5E5-4447-B2EA-C9F6735609DE}"/>
              </a:ext>
            </a:extLst>
          </p:cNvPr>
          <p:cNvSpPr>
            <a:spLocks noGrp="1" noChangeArrowheads="1"/>
          </p:cNvSpPr>
          <p:nvPr/>
        </p:nvSpPr>
        <p:spPr bwMode="auto">
          <a:xfrm>
            <a:off x="6521570" y="638432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 McGraw-Hill Education </a:t>
            </a:r>
            <a:endParaRPr lang="en-US" sz="1600" dirty="0"/>
          </a:p>
        </p:txBody>
      </p:sp>
      <p:sp>
        <p:nvSpPr>
          <p:cNvPr id="13" name="Slide Number Placeholder 7">
            <a:extLst>
              <a:ext uri="{FF2B5EF4-FFF2-40B4-BE49-F238E27FC236}">
                <a16:creationId xmlns:a16="http://schemas.microsoft.com/office/drawing/2014/main" xmlns="" id="{C40A4B47-0540-5A4C-85C1-49A397203A2E}"/>
              </a:ext>
            </a:extLst>
          </p:cNvPr>
          <p:cNvSpPr txBox="1">
            <a:spLocks/>
          </p:cNvSpPr>
          <p:nvPr/>
        </p:nvSpPr>
        <p:spPr>
          <a:xfrm>
            <a:off x="6872287" y="6390686"/>
            <a:ext cx="2133600" cy="365125"/>
          </a:xfrm>
          <a:prstGeom prst="rect">
            <a:avLst/>
          </a:prstGeom>
        </p:spPr>
        <p:txBody>
          <a:bodyPr/>
          <a:lstStyle>
            <a:defPPr>
              <a:defRPr lang="en-US"/>
            </a:defPPr>
            <a:lvl1pPr algn="r"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solidFill>
                  <a:schemeClr val="tx1">
                    <a:lumMod val="50000"/>
                    <a:lumOff val="50000"/>
                  </a:schemeClr>
                </a:solidFill>
              </a:rPr>
              <a:t>3-</a:t>
            </a:r>
            <a:fld id="{389021C6-BF4E-47D5-A0FD-A156D54A87E1}" type="slidenum">
              <a:rPr lang="en-US" smtClean="0">
                <a:solidFill>
                  <a:schemeClr val="tx1">
                    <a:lumMod val="50000"/>
                    <a:lumOff val="50000"/>
                  </a:schemeClr>
                </a:solidFill>
              </a:rPr>
              <a:pPr>
                <a:defRPr/>
              </a:pPr>
              <a:t>80</a:t>
            </a:fld>
            <a:endParaRPr lang="en-US" dirty="0">
              <a:solidFill>
                <a:schemeClr val="tx1">
                  <a:lumMod val="50000"/>
                  <a:lumOff val="50000"/>
                </a:schemeClr>
              </a:solidFill>
            </a:endParaRPr>
          </a:p>
        </p:txBody>
      </p:sp>
      <p:pic>
        <p:nvPicPr>
          <p:cNvPr id="4" name="Picture 3">
            <a:extLst>
              <a:ext uri="{FF2B5EF4-FFF2-40B4-BE49-F238E27FC236}">
                <a16:creationId xmlns:a16="http://schemas.microsoft.com/office/drawing/2014/main" xmlns="" id="{C7BF4CC8-6F0B-4110-91C4-218AB7A231B8}"/>
              </a:ext>
            </a:extLst>
          </p:cNvPr>
          <p:cNvPicPr>
            <a:picLocks noChangeAspect="1"/>
          </p:cNvPicPr>
          <p:nvPr/>
        </p:nvPicPr>
        <p:blipFill>
          <a:blip r:embed="rId3"/>
          <a:stretch>
            <a:fillRect/>
          </a:stretch>
        </p:blipFill>
        <p:spPr>
          <a:xfrm>
            <a:off x="594646" y="2605464"/>
            <a:ext cx="7954708" cy="3442915"/>
          </a:xfrm>
          <a:prstGeom prst="rect">
            <a:avLst/>
          </a:prstGeom>
        </p:spPr>
      </p:pic>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3"/>
          <p:cNvSpPr>
            <a:spLocks noGrp="1"/>
          </p:cNvSpPr>
          <p:nvPr>
            <p:ph type="title"/>
          </p:nvPr>
        </p:nvSpPr>
        <p:spPr>
          <a:xfrm>
            <a:off x="457200" y="1600200"/>
            <a:ext cx="8229600" cy="1371600"/>
          </a:xfrm>
        </p:spPr>
        <p:txBody>
          <a:bodyPr/>
          <a:lstStyle/>
          <a:p>
            <a:pPr eaLnBrk="1" hangingPunct="1"/>
            <a:r>
              <a:rPr lang="en-US" altLang="en-US" b="1" dirty="0"/>
              <a:t>End of Chapter 3</a:t>
            </a:r>
          </a:p>
        </p:txBody>
      </p:sp>
      <p:sp>
        <p:nvSpPr>
          <p:cNvPr id="139267" name="Slide Number Placeholder 3"/>
          <p:cNvSpPr>
            <a:spLocks noGrp="1"/>
          </p:cNvSpPr>
          <p:nvPr>
            <p:ph type="sldNum" sz="quarter" idx="12"/>
          </p:nvPr>
        </p:nvSpPr>
        <p:spPr bwMode="auto">
          <a:xfrm>
            <a:off x="6620256" y="6372858"/>
            <a:ext cx="2133600" cy="365125"/>
          </a:xfrm>
          <a:noFill/>
          <a:ln>
            <a:miter lim="800000"/>
            <a:headEnd/>
            <a:tailEnd/>
          </a:ln>
        </p:spPr>
        <p:txBody>
          <a:bodyPr wrap="square" numCol="1" anchorCtr="0" compatLnSpc="1">
            <a:prstTxWarp prst="textNoShape">
              <a:avLst/>
            </a:prstTxWarp>
          </a:bodyPr>
          <a:lstStyle/>
          <a:p>
            <a:r>
              <a:rPr lang="en-US" altLang="en-US" sz="1100" dirty="0">
                <a:solidFill>
                  <a:srgbClr val="898989"/>
                </a:solidFill>
                <a:ea typeface="ＭＳ Ｐゴシック" pitchFamily="-84" charset="-128"/>
              </a:rPr>
              <a:t>3-</a:t>
            </a:r>
            <a:fld id="{F440D12A-D18F-46F6-A3A3-540E59FEDF27}" type="slidenum">
              <a:rPr lang="en-US" altLang="en-US" sz="1100" smtClean="0">
                <a:solidFill>
                  <a:srgbClr val="898989"/>
                </a:solidFill>
              </a:rPr>
              <a:pPr/>
              <a:t>81</a:t>
            </a:fld>
            <a:endParaRPr lang="en-US" altLang="en-US" sz="1100" dirty="0">
              <a:solidFill>
                <a:srgbClr val="898989"/>
              </a:solidFill>
            </a:endParaRPr>
          </a:p>
        </p:txBody>
      </p:sp>
      <p:pic>
        <p:nvPicPr>
          <p:cNvPr id="139268" name="Picture 6"/>
          <p:cNvPicPr>
            <a:picLocks noChangeAspect="1" noChangeArrowheads="1"/>
          </p:cNvPicPr>
          <p:nvPr/>
        </p:nvPicPr>
        <p:blipFill>
          <a:blip r:embed="rId3" cstate="print"/>
          <a:srcRect/>
          <a:stretch>
            <a:fillRect/>
          </a:stretch>
        </p:blipFill>
        <p:spPr bwMode="auto">
          <a:xfrm>
            <a:off x="-12700" y="0"/>
            <a:ext cx="9169400" cy="560388"/>
          </a:xfrm>
          <a:prstGeom prst="rect">
            <a:avLst/>
          </a:prstGeom>
          <a:noFill/>
          <a:ln w="9525">
            <a:noFill/>
            <a:miter lim="800000"/>
            <a:headEnd/>
            <a:tailEnd/>
          </a:ln>
        </p:spPr>
      </p:pic>
      <p:sp>
        <p:nvSpPr>
          <p:cNvPr id="6" name="Rectangle 5"/>
          <p:cNvSpPr>
            <a:spLocks noGrp="1" noChangeArrowheads="1"/>
          </p:cNvSpPr>
          <p:nvPr/>
        </p:nvSpPr>
        <p:spPr bwMode="auto">
          <a:xfrm>
            <a:off x="632460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100" dirty="0"/>
              <a:t> © McGraw-Hill Education</a:t>
            </a:r>
            <a:r>
              <a:rPr lang="en-US" dirty="0"/>
              <a:t> </a:t>
            </a:r>
            <a:endParaRPr lang="en-US" sz="16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3"/>
          <p:cNvSpPr>
            <a:spLocks noGrp="1" noChangeArrowheads="1"/>
          </p:cNvSpPr>
          <p:nvPr>
            <p:ph type="title"/>
          </p:nvPr>
        </p:nvSpPr>
        <p:spPr>
          <a:xfrm>
            <a:off x="457200" y="550863"/>
            <a:ext cx="8229600" cy="1143000"/>
          </a:xfrm>
        </p:spPr>
        <p:txBody>
          <a:bodyPr/>
          <a:lstStyle/>
          <a:p>
            <a:pPr eaLnBrk="1" hangingPunct="1"/>
            <a:r>
              <a:rPr lang="en-US" altLang="en-US" b="1" dirty="0"/>
              <a:t>Recognizing Expenses</a:t>
            </a:r>
          </a:p>
        </p:txBody>
      </p:sp>
      <p:sp>
        <p:nvSpPr>
          <p:cNvPr id="98307" name="Rectangle 3"/>
          <p:cNvSpPr>
            <a:spLocks noGrp="1" noChangeArrowheads="1"/>
          </p:cNvSpPr>
          <p:nvPr>
            <p:ph type="body" idx="4294967295"/>
          </p:nvPr>
        </p:nvSpPr>
        <p:spPr>
          <a:xfrm>
            <a:off x="914400" y="1752600"/>
            <a:ext cx="7661275" cy="3733800"/>
          </a:xfrm>
        </p:spPr>
        <p:txBody>
          <a:bodyPr/>
          <a:lstStyle/>
          <a:p>
            <a:pPr marL="0" indent="0" eaLnBrk="1" hangingPunct="1">
              <a:buFont typeface="Arial" charset="0"/>
              <a:buNone/>
            </a:pPr>
            <a:r>
              <a:rPr lang="en-US" altLang="en-US" dirty="0">
                <a:solidFill>
                  <a:schemeClr val="bg2">
                    <a:lumMod val="25000"/>
                  </a:schemeClr>
                </a:solidFill>
              </a:rPr>
              <a:t>The </a:t>
            </a:r>
            <a:r>
              <a:rPr lang="en-US" altLang="en-US" b="1" dirty="0">
                <a:solidFill>
                  <a:schemeClr val="bg2">
                    <a:lumMod val="25000"/>
                  </a:schemeClr>
                </a:solidFill>
              </a:rPr>
              <a:t>expense recognition </a:t>
            </a:r>
            <a:r>
              <a:rPr lang="en-US" altLang="en-US" dirty="0">
                <a:solidFill>
                  <a:schemeClr val="bg2">
                    <a:lumMod val="25000"/>
                  </a:schemeClr>
                </a:solidFill>
              </a:rPr>
              <a:t>(or matching) principle requires that expenses be recorded in the same accounting period as the revenues that are recognized as a result of those expenses. This matching of expenses with the revenue benefits is a major part of the adjusting process.</a:t>
            </a:r>
          </a:p>
        </p:txBody>
      </p:sp>
      <p:sp>
        <p:nvSpPr>
          <p:cNvPr id="15" name="Rectangle 1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cs typeface="+mn-cs"/>
            </a:endParaRPr>
          </a:p>
        </p:txBody>
      </p:sp>
      <p:sp>
        <p:nvSpPr>
          <p:cNvPr id="9831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ltLang="en-US" sz="1100" dirty="0">
                <a:solidFill>
                  <a:srgbClr val="898989"/>
                </a:solidFill>
              </a:rPr>
              <a:t>3-</a:t>
            </a:r>
            <a:fld id="{221F5AA5-D766-479A-BBC0-5BA0046943D6}" type="slidenum">
              <a:rPr lang="en-US" altLang="en-US" sz="1100" smtClean="0">
                <a:solidFill>
                  <a:srgbClr val="898989"/>
                </a:solidFill>
              </a:rPr>
              <a:pPr/>
              <a:t>9</a:t>
            </a:fld>
            <a:endParaRPr lang="en-US" altLang="en-US" sz="1100" dirty="0">
              <a:solidFill>
                <a:srgbClr val="898989"/>
              </a:solidFill>
            </a:endParaRPr>
          </a:p>
        </p:txBody>
      </p:sp>
      <p:sp>
        <p:nvSpPr>
          <p:cNvPr id="7" name="Rounded Rectangle 6"/>
          <p:cNvSpPr/>
          <p:nvPr/>
        </p:nvSpPr>
        <p:spPr>
          <a:xfrm>
            <a:off x="152400" y="6553200"/>
            <a:ext cx="6400800" cy="227012"/>
          </a:xfrm>
          <a:prstGeom prst="roundRect">
            <a:avLst/>
          </a:prstGeom>
          <a:solidFill>
            <a:srgbClr val="FFFFCC"/>
          </a:solidFill>
          <a:ln w="25400" cap="flat" cmpd="sng" algn="ctr">
            <a:solidFill>
              <a:srgbClr val="4F81BD">
                <a:shade val="50000"/>
              </a:srgbClr>
            </a:solidFill>
            <a:prstDash val="solid"/>
          </a:ln>
          <a:effectLst/>
        </p:spPr>
        <p:txBody>
          <a:bodyPr anchor="ct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altLang="en-US" sz="1100" dirty="0"/>
              <a:t>Explain the importance of periodic reporting and the role of accrual accounting</a:t>
            </a:r>
            <a:r>
              <a:rPr lang="en-US" sz="1100" dirty="0"/>
              <a:t>.</a:t>
            </a:r>
            <a:endParaRPr kumimoji="0" lang="en-US" sz="1100" b="1" i="0" u="none" strike="noStrike" kern="0" cap="none" spc="0" normalizeH="0" baseline="0" noProof="0" dirty="0">
              <a:ln>
                <a:noFill/>
              </a:ln>
              <a:solidFill>
                <a:prstClr val="black"/>
              </a:solidFill>
              <a:effectLst/>
              <a:uLnTx/>
              <a:uFillTx/>
              <a:latin typeface="Arial Narrow" pitchFamily="34" charset="0"/>
              <a:ea typeface="+mn-ea"/>
              <a:cs typeface="+mn-cs"/>
            </a:endParaRPr>
          </a:p>
        </p:txBody>
      </p:sp>
      <p:sp>
        <p:nvSpPr>
          <p:cNvPr id="9" name="Rectangle 8"/>
          <p:cNvSpPr>
            <a:spLocks noGrp="1" noChangeArrowheads="1"/>
          </p:cNvSpPr>
          <p:nvPr/>
        </p:nvSpPr>
        <p:spPr bwMode="auto">
          <a:xfrm>
            <a:off x="6521570" y="6424612"/>
            <a:ext cx="2165230" cy="228599"/>
          </a:xfrm>
          <a:prstGeom prst="rect">
            <a:avLst/>
          </a:prstGeom>
          <a:ln>
            <a:miter lim="800000"/>
            <a:headEnd/>
            <a:tailEnd/>
          </a:ln>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sz="1200" kern="1200" smtClean="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 </a:t>
            </a:r>
            <a:r>
              <a:rPr lang="en-US" sz="1100" dirty="0"/>
              <a:t>© McGraw-Hill Education</a:t>
            </a:r>
            <a:r>
              <a:rPr lang="en-US" dirty="0"/>
              <a:t> </a:t>
            </a:r>
            <a:endParaRPr lang="en-US" sz="1600" dirty="0"/>
          </a:p>
        </p:txBody>
      </p:sp>
    </p:spTree>
  </p:cSld>
  <p:clrMapOvr>
    <a:masterClrMapping/>
  </p:clrMapOvr>
  <p:transition spd="med">
    <p:fade/>
  </p:transition>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45879</TotalTime>
  <Words>9950</Words>
  <Application>Microsoft Office PowerPoint</Application>
  <PresentationFormat>On-screen Show (4:3)</PresentationFormat>
  <Paragraphs>847</Paragraphs>
  <Slides>81</Slides>
  <Notes>81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81</vt:i4>
      </vt:variant>
    </vt:vector>
  </HeadingPairs>
  <TitlesOfParts>
    <vt:vector size="84" baseType="lpstr">
      <vt:lpstr>15_Office Theme</vt:lpstr>
      <vt:lpstr>16_Office Theme</vt:lpstr>
      <vt:lpstr>Worksheet</vt:lpstr>
      <vt:lpstr>Adjusting Accounts For  Financial Statements</vt:lpstr>
      <vt:lpstr>    </vt:lpstr>
      <vt:lpstr>  Explain the importance of periodic reporting and the role of accrual accounting.  </vt:lpstr>
      <vt:lpstr>The Accounting Period</vt:lpstr>
      <vt:lpstr>Accrual Basis versus Cash Basis</vt:lpstr>
      <vt:lpstr>Accrual Basis versus Cash Basis Accrual Basis Example (1 of 2)</vt:lpstr>
      <vt:lpstr>Accrual Basis versus Cash Basis Cash Basis Example (2 of 2)</vt:lpstr>
      <vt:lpstr>Recognizing Revenues </vt:lpstr>
      <vt:lpstr>Recognizing Expenses</vt:lpstr>
      <vt:lpstr>Framework for Adjustments</vt:lpstr>
      <vt:lpstr>  Prepare adjusting entries for deferral of expenses.  </vt:lpstr>
      <vt:lpstr>Prepaid (Deferred) Expenses</vt:lpstr>
      <vt:lpstr>Adjusting for Prepaid Insurance Step 1</vt:lpstr>
      <vt:lpstr>Adjusting for Prepaid Insurance Step 2</vt:lpstr>
      <vt:lpstr>Adjusting for Prepaid Insurance Step 3 </vt:lpstr>
      <vt:lpstr>Adjusting Entry –   Prepaid Insurance</vt:lpstr>
      <vt:lpstr>Adjusting for Supplies Steps 1 and 2</vt:lpstr>
      <vt:lpstr>Adjusting for Supplies Step 3</vt:lpstr>
      <vt:lpstr>Adjusting Entry – Supplies</vt:lpstr>
      <vt:lpstr>Depreciation</vt:lpstr>
      <vt:lpstr>Adjusting for Depreciation – Step 1 </vt:lpstr>
      <vt:lpstr>Straight-Line Depreciation</vt:lpstr>
      <vt:lpstr>Adjusting for Depreciation – Step 2</vt:lpstr>
      <vt:lpstr>Depreciation adjustment reflected in our  T-accounts looks like this:</vt:lpstr>
      <vt:lpstr>Adjusting Entry – Depreciation  </vt:lpstr>
      <vt:lpstr>Depreciation – Balance Sheet </vt:lpstr>
      <vt:lpstr>  Prepare adjusting entries for deferral of revenues.  </vt:lpstr>
      <vt:lpstr>Deferral of Revenue</vt:lpstr>
      <vt:lpstr>Adjusting for Unearned Revenues  Steps 1 and 2</vt:lpstr>
      <vt:lpstr>Adjusting for Unearned Revenue   Step 3</vt:lpstr>
      <vt:lpstr>Adjusting Entry – Unearned Revenue</vt:lpstr>
      <vt:lpstr>  Prepare adjusting entries for accrued expenses.  </vt:lpstr>
      <vt:lpstr>Accrued Expense</vt:lpstr>
      <vt:lpstr>Adjusting for Accrued Salaries  Steps 1, 2, and 3</vt:lpstr>
      <vt:lpstr>Adjusting for Accrued Salaries –  Financial Statements</vt:lpstr>
      <vt:lpstr>Future Cash Payment of Accrued Expenses</vt:lpstr>
      <vt:lpstr>  Prepare adjusting entries for accrued revenues.  </vt:lpstr>
      <vt:lpstr>Accrued Revenue</vt:lpstr>
      <vt:lpstr>Adjusting for Accrued Services Revenue   Steps 1, 2, and 3</vt:lpstr>
      <vt:lpstr>Adjusting for Accrued Services Revenue – Financial Statements</vt:lpstr>
      <vt:lpstr>Future Cash Receipt of Accrued Revenues</vt:lpstr>
      <vt:lpstr>Links to Financial Statements</vt:lpstr>
      <vt:lpstr>  Prepare financial statements from an adjusted trial balance.  </vt:lpstr>
      <vt:lpstr>Adjusted Trial Balance</vt:lpstr>
      <vt:lpstr>Steps for Preparing Financial Statements from an Adjusted Trial Balance</vt:lpstr>
      <vt:lpstr>Preparing Financial Statements from an Adjusted Trial Balance</vt:lpstr>
      <vt:lpstr> Prepare closing entries and a post-closing trial balance.</vt:lpstr>
      <vt:lpstr>Closing Process</vt:lpstr>
      <vt:lpstr>Temporary and Permanent Accounts</vt:lpstr>
      <vt:lpstr>Recording Closing Entries</vt:lpstr>
      <vt:lpstr>Recording Closing Entries Example</vt:lpstr>
      <vt:lpstr>Post-Closing Trial Balance</vt:lpstr>
      <vt:lpstr>Post-Closing Trial Balance Example</vt:lpstr>
      <vt:lpstr>Accounting Cycle</vt:lpstr>
      <vt:lpstr>   Explain and prepare a classified balance sheet.  </vt:lpstr>
      <vt:lpstr>Classified Balance Sheet</vt:lpstr>
      <vt:lpstr>Classified Balance Sheet Example</vt:lpstr>
      <vt:lpstr>Current Assets</vt:lpstr>
      <vt:lpstr>Long-Term Investments</vt:lpstr>
      <vt:lpstr>Plant Assets</vt:lpstr>
      <vt:lpstr>Intangible Assets</vt:lpstr>
      <vt:lpstr>Current Liabilities</vt:lpstr>
      <vt:lpstr>Long-Term Liabilities</vt:lpstr>
      <vt:lpstr>Equity</vt:lpstr>
      <vt:lpstr>  Compute and analyze profit margin and current ratio.   </vt:lpstr>
      <vt:lpstr>Profit Margin</vt:lpstr>
      <vt:lpstr>Current Ratio</vt:lpstr>
      <vt:lpstr>  Appendix 3A  Explain the alternatives in accounting for prepaids.   </vt:lpstr>
      <vt:lpstr>Alternative Accounting for Prepayments</vt:lpstr>
      <vt:lpstr>Alternative Accounting for Prepayments – Account Balances</vt:lpstr>
      <vt:lpstr>Alternative Accounting for Revenues</vt:lpstr>
      <vt:lpstr>Alternative Accounting  for Revenues – Account Balances</vt:lpstr>
      <vt:lpstr> Appendix 3B Prepare a work sheet and explain its usefulness.</vt:lpstr>
      <vt:lpstr>Benefits of a Work Sheet</vt:lpstr>
      <vt:lpstr>Use of a Work Sheet</vt:lpstr>
      <vt:lpstr>Work Sheet Example</vt:lpstr>
      <vt:lpstr> Appendix 3C Prepare reversing entries and explain their purpose.  </vt:lpstr>
      <vt:lpstr>Appendix 3C – Reversing Entries</vt:lpstr>
      <vt:lpstr>PowerPoint Presentation</vt:lpstr>
      <vt:lpstr>Reversing Entries (2 of 2)</vt:lpstr>
      <vt:lpstr>End of Chapter 3</vt:lpstr>
    </vt:vector>
  </TitlesOfParts>
  <Company>Jon A. Booker, Ph.D., CPA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Vimalraj Gopi</cp:lastModifiedBy>
  <cp:revision>1015</cp:revision>
  <dcterms:created xsi:type="dcterms:W3CDTF">2012-08-01T22:16:07Z</dcterms:created>
  <dcterms:modified xsi:type="dcterms:W3CDTF">2021-06-30T11:03:11Z</dcterms:modified>
</cp:coreProperties>
</file>