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2" r:id="rId1"/>
  </p:sldMasterIdLst>
  <p:notesMasterIdLst>
    <p:notesMasterId r:id="rId52"/>
  </p:notesMasterIdLst>
  <p:handoutMasterIdLst>
    <p:handoutMasterId r:id="rId53"/>
  </p:handoutMasterIdLst>
  <p:sldIdLst>
    <p:sldId id="397" r:id="rId2"/>
    <p:sldId id="430" r:id="rId3"/>
    <p:sldId id="431" r:id="rId4"/>
    <p:sldId id="335" r:id="rId5"/>
    <p:sldId id="370" r:id="rId6"/>
    <p:sldId id="340" r:id="rId7"/>
    <p:sldId id="465" r:id="rId8"/>
    <p:sldId id="414" r:id="rId9"/>
    <p:sldId id="341" r:id="rId10"/>
    <p:sldId id="344" r:id="rId11"/>
    <p:sldId id="342" r:id="rId12"/>
    <p:sldId id="395" r:id="rId13"/>
    <p:sldId id="390" r:id="rId14"/>
    <p:sldId id="345" r:id="rId15"/>
    <p:sldId id="350" r:id="rId16"/>
    <p:sldId id="391" r:id="rId17"/>
    <p:sldId id="392" r:id="rId18"/>
    <p:sldId id="352" r:id="rId19"/>
    <p:sldId id="434" r:id="rId20"/>
    <p:sldId id="436" r:id="rId21"/>
    <p:sldId id="355" r:id="rId22"/>
    <p:sldId id="437" r:id="rId23"/>
    <p:sldId id="438" r:id="rId24"/>
    <p:sldId id="439" r:id="rId25"/>
    <p:sldId id="440" r:id="rId26"/>
    <p:sldId id="441" r:id="rId27"/>
    <p:sldId id="442" r:id="rId28"/>
    <p:sldId id="443" r:id="rId29"/>
    <p:sldId id="444" r:id="rId30"/>
    <p:sldId id="445" r:id="rId31"/>
    <p:sldId id="447" r:id="rId32"/>
    <p:sldId id="448" r:id="rId33"/>
    <p:sldId id="449" r:id="rId34"/>
    <p:sldId id="450" r:id="rId35"/>
    <p:sldId id="451" r:id="rId36"/>
    <p:sldId id="452" r:id="rId37"/>
    <p:sldId id="453" r:id="rId38"/>
    <p:sldId id="454" r:id="rId39"/>
    <p:sldId id="455" r:id="rId40"/>
    <p:sldId id="456" r:id="rId41"/>
    <p:sldId id="457" r:id="rId42"/>
    <p:sldId id="458" r:id="rId43"/>
    <p:sldId id="464" r:id="rId44"/>
    <p:sldId id="459" r:id="rId45"/>
    <p:sldId id="359" r:id="rId46"/>
    <p:sldId id="460" r:id="rId47"/>
    <p:sldId id="461" r:id="rId48"/>
    <p:sldId id="462" r:id="rId49"/>
    <p:sldId id="363" r:id="rId50"/>
    <p:sldId id="258" r:id="rId51"/>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4" clrIdx="0"/>
  <p:cmAuthor id="7" name="Nancy Dickson" initials="MOU" lastIdx="1" clrIdx="7">
    <p:extLst/>
  </p:cmAuthor>
  <p:cmAuthor id="1" name="Helen" initials="H" lastIdx="49" clrIdx="1"/>
  <p:cmAuthor id="8" name="Helen Roybark" initials="HR" lastIdx="25" clrIdx="8">
    <p:extLst/>
  </p:cmAuthor>
  <p:cmAuthor id="2" name="Jean Inabinett" initials="JI" lastIdx="42" clrIdx="2"/>
  <p:cmAuthor id="3" name="Mohr, April L (Jefferson)" initials="MAL(" lastIdx="101" clrIdx="3"/>
  <p:cmAuthor id="4" name="April Mohr" initials="AM" lastIdx="3" clrIdx="4"/>
  <p:cmAuthor id="5" name="Wanda Wong" initials="WW" lastIdx="2" clrIdx="5"/>
  <p:cmAuthor id="6" name="jeaninemetzler@outlook.com" initials="j" lastIdx="77"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27" autoAdjust="0"/>
    <p:restoredTop sz="84697" autoAdjust="0"/>
  </p:normalViewPr>
  <p:slideViewPr>
    <p:cSldViewPr>
      <p:cViewPr varScale="1">
        <p:scale>
          <a:sx n="85" d="100"/>
          <a:sy n="85" d="100"/>
        </p:scale>
        <p:origin x="-132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760" y="6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wrap="square" lIns="93923" tIns="46961" rIns="93923" bIns="46961" numCol="1" anchor="b" anchorCtr="0" compatLnSpc="1">
            <a:prstTxWarp prst="textNoShape">
              <a:avLst/>
            </a:prstTxWarp>
          </a:bodyPr>
          <a:lstStyle>
            <a:lvl1pPr algn="r">
              <a:defRPr sz="1200"/>
            </a:lvl1pPr>
          </a:lstStyle>
          <a:p>
            <a:pPr>
              <a:defRPr/>
            </a:pPr>
            <a:r>
              <a:rPr lang="en-US" dirty="0"/>
              <a:t>1-</a:t>
            </a:r>
            <a:fld id="{4FC70F1E-A9CF-4725-BA99-5BD9E946C6F2}" type="slidenum">
              <a:rPr lang="en-US"/>
              <a:pPr>
                <a:defRPr/>
              </a:pPr>
              <a:t>‹#›</a:t>
            </a:fld>
            <a:endParaRPr lang="en-US" dirty="0"/>
          </a:p>
        </p:txBody>
      </p:sp>
    </p:spTree>
    <p:extLst>
      <p:ext uri="{BB962C8B-B14F-4D97-AF65-F5344CB8AC3E}">
        <p14:creationId xmlns:p14="http://schemas.microsoft.com/office/powerpoint/2010/main" val="131622212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wrap="square" lIns="93923" tIns="46961" rIns="93923" bIns="46961"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wrap="square" lIns="93923" tIns="46961" rIns="93923" bIns="46961"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4393" y="0"/>
            <a:ext cx="1572683" cy="312103"/>
          </a:xfrm>
          <a:prstGeom prst="rect">
            <a:avLst/>
          </a:prstGeom>
        </p:spPr>
        <p:txBody>
          <a:bodyPr lIns="93923" tIns="46961" rIns="93923" bIns="46961" anchor="b"/>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eaLnBrk="1" hangingPunct="1">
              <a:defRPr/>
            </a:pPr>
            <a:r>
              <a:rPr lang="en-US" sz="1200" dirty="0">
                <a:latin typeface="Calibri" pitchFamily="-107" charset="0"/>
              </a:rPr>
              <a:t>1 - </a:t>
            </a:r>
            <a:fld id="{E8754586-748E-423B-B46D-321A01942A47}" type="slidenum">
              <a:rPr lang="en-US" sz="1200" smtClean="0">
                <a:latin typeface="Calibri" pitchFamily="-107" charset="0"/>
              </a:rPr>
              <a:pPr algn="r" eaLnBrk="1" hangingPunct="1">
                <a:defRPr/>
              </a:pPr>
              <a:t>‹#›</a:t>
            </a:fld>
            <a:endParaRPr lang="en-US" sz="1200" dirty="0">
              <a:latin typeface="Calibri" pitchFamily="-107" charset="0"/>
            </a:endParaRPr>
          </a:p>
        </p:txBody>
      </p:sp>
    </p:spTree>
    <p:extLst>
      <p:ext uri="{BB962C8B-B14F-4D97-AF65-F5344CB8AC3E}">
        <p14:creationId xmlns:p14="http://schemas.microsoft.com/office/powerpoint/2010/main" val="83702605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a:lstStyle/>
          <a:p>
            <a:pPr eaLnBrk="1" hangingPunct="1">
              <a:spcBef>
                <a:spcPct val="0"/>
              </a:spcBef>
            </a:pPr>
            <a:endParaRPr lang="en-US" altLang="en-US" dirty="0"/>
          </a:p>
        </p:txBody>
      </p:sp>
    </p:spTree>
    <p:extLst>
      <p:ext uri="{BB962C8B-B14F-4D97-AF65-F5344CB8AC3E}">
        <p14:creationId xmlns:p14="http://schemas.microsoft.com/office/powerpoint/2010/main" val="3198462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4010343"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510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510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5109" name="Rectangle 6"/>
          <p:cNvSpPr>
            <a:spLocks noChangeArrowheads="1"/>
          </p:cNvSpPr>
          <p:nvPr/>
        </p:nvSpPr>
        <p:spPr bwMode="auto">
          <a:xfrm>
            <a:off x="4010343"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511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511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511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5113" name="Rectangle 11"/>
          <p:cNvSpPr>
            <a:spLocks noGrp="1" noChangeArrowheads="1"/>
          </p:cNvSpPr>
          <p:nvPr>
            <p:ph type="body" idx="1"/>
          </p:nvPr>
        </p:nvSpPr>
        <p:spPr bwMode="auto">
          <a:xfrm>
            <a:off x="314537" y="4447462"/>
            <a:ext cx="6448002" cy="4915614"/>
          </a:xfrm>
          <a:noFill/>
        </p:spPr>
        <p:txBody>
          <a:bodyPr lIns="92940" tIns="45654" rIns="92940" bIns="45654"/>
          <a:lstStyle/>
          <a:p>
            <a:r>
              <a:rPr lang="en-US" dirty="0"/>
              <a:t>The fraud triangle shows </a:t>
            </a:r>
            <a:r>
              <a:rPr lang="en-US" i="1" dirty="0"/>
              <a:t>three </a:t>
            </a:r>
            <a:r>
              <a:rPr lang="en-US" dirty="0"/>
              <a:t>factors must push a person to commit fraud: opportunity, pressure, and rationalization.</a:t>
            </a:r>
          </a:p>
          <a:p>
            <a:endParaRPr lang="en-US" dirty="0"/>
          </a:p>
          <a:p>
            <a:r>
              <a:rPr lang="en-US" i="1" dirty="0"/>
              <a:t>Opportunity</a:t>
            </a:r>
            <a:r>
              <a:rPr lang="en-US" dirty="0"/>
              <a:t>. A person must be able to commit fraud with a low risk of getting caught. </a:t>
            </a:r>
          </a:p>
          <a:p>
            <a:endParaRPr lang="en-US" dirty="0"/>
          </a:p>
          <a:p>
            <a:r>
              <a:rPr lang="en-US" i="1" dirty="0"/>
              <a:t>Pressure, </a:t>
            </a:r>
            <a:r>
              <a:rPr lang="en-US" dirty="0"/>
              <a:t>or incentive. A person must have pressure or have incentive to commit fraud. Examples are unpaid bills and addictions.</a:t>
            </a:r>
          </a:p>
          <a:p>
            <a:endParaRPr lang="en-US" dirty="0"/>
          </a:p>
          <a:p>
            <a:r>
              <a:rPr lang="en-US" i="1" dirty="0"/>
              <a:t>Rationalization, </a:t>
            </a:r>
            <a:r>
              <a:rPr lang="en-US" dirty="0"/>
              <a:t>or attitude. A person justifies fraud or does not see its criminal nature.</a:t>
            </a:r>
          </a:p>
          <a:p>
            <a:endParaRPr lang="en-US" dirty="0"/>
          </a:p>
          <a:p>
            <a:r>
              <a:rPr lang="en-US" dirty="0"/>
              <a:t>It is important to recognize that all three factors of the fraud triangle must usually exist for fraud to occur. The key to stopping fraud is to focus on prevention by using internal controls. </a:t>
            </a:r>
            <a:r>
              <a:rPr lang="en-US" b="1" dirty="0"/>
              <a:t>Internal controls </a:t>
            </a:r>
            <a:r>
              <a:rPr lang="en-US" dirty="0"/>
              <a:t>are procedures to protect assets, ensure reliable accounting, promote efficiency, and uphold company policies. Examples are good records, physical controls, and independent reviews. It is less expensive and more effective to prevent fraud from happening than it is to try to detect the crime. By the time the fraud is discovered, the money is gone. Additionally, it is costly and time-consuming to investigate a fraud.</a:t>
            </a:r>
          </a:p>
          <a:p>
            <a:endParaRPr lang="en-US" dirty="0"/>
          </a:p>
          <a:p>
            <a:r>
              <a:rPr lang="en-US" b="1" dirty="0"/>
              <a:t>Auditors</a:t>
            </a:r>
            <a:r>
              <a:rPr lang="en-US" dirty="0"/>
              <a:t> verify the effectiveness of internal controls.</a:t>
            </a:r>
          </a:p>
          <a:p>
            <a:endParaRPr lang="en-US" altLang="en-US" dirty="0"/>
          </a:p>
        </p:txBody>
      </p:sp>
    </p:spTree>
    <p:extLst>
      <p:ext uri="{BB962C8B-B14F-4D97-AF65-F5344CB8AC3E}">
        <p14:creationId xmlns:p14="http://schemas.microsoft.com/office/powerpoint/2010/main" val="3379308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4010343"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613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613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6133" name="Rectangle 6"/>
          <p:cNvSpPr>
            <a:spLocks noChangeArrowheads="1"/>
          </p:cNvSpPr>
          <p:nvPr/>
        </p:nvSpPr>
        <p:spPr bwMode="auto">
          <a:xfrm>
            <a:off x="4010343"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613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613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613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6137" name="Rectangle 11"/>
          <p:cNvSpPr>
            <a:spLocks noGrp="1" noChangeArrowheads="1"/>
          </p:cNvSpPr>
          <p:nvPr>
            <p:ph type="body" idx="1"/>
          </p:nvPr>
        </p:nvSpPr>
        <p:spPr bwMode="auto">
          <a:xfrm>
            <a:off x="943611" y="4447461"/>
            <a:ext cx="5189855" cy="4213384"/>
          </a:xfrm>
          <a:noFill/>
        </p:spPr>
        <p:txBody>
          <a:bodyPr lIns="92940" tIns="45654" rIns="92940" bIns="45654"/>
          <a:lstStyle/>
          <a:p>
            <a:r>
              <a:rPr lang="en-US" altLang="en-US" dirty="0"/>
              <a:t>Financial accounting is governed by concepts and rules known as </a:t>
            </a:r>
            <a:r>
              <a:rPr lang="en-US" altLang="en-US" b="1" dirty="0"/>
              <a:t>generally accepted accounting principles (GAAP). </a:t>
            </a:r>
            <a:r>
              <a:rPr lang="en-US" altLang="en-US" dirty="0"/>
              <a:t>GAAP wants information to have </a:t>
            </a:r>
            <a:r>
              <a:rPr lang="en-US" altLang="en-US" i="1" dirty="0"/>
              <a:t>relevance </a:t>
            </a:r>
            <a:r>
              <a:rPr lang="en-US" altLang="en-US" dirty="0"/>
              <a:t>and </a:t>
            </a:r>
            <a:r>
              <a:rPr lang="en-US" altLang="en-US" i="1" dirty="0"/>
              <a:t>faithful representation</a:t>
            </a:r>
            <a:r>
              <a:rPr lang="en-US" altLang="en-US" dirty="0"/>
              <a:t>. Relevant information affects decisions of users. Faithful representation means information accurately reflects the business results.</a:t>
            </a:r>
          </a:p>
          <a:p>
            <a:endParaRPr lang="en-US" altLang="en-US" dirty="0"/>
          </a:p>
        </p:txBody>
      </p:sp>
    </p:spTree>
    <p:extLst>
      <p:ext uri="{BB962C8B-B14F-4D97-AF65-F5344CB8AC3E}">
        <p14:creationId xmlns:p14="http://schemas.microsoft.com/office/powerpoint/2010/main" val="2702825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a:lstStyle/>
          <a:p>
            <a:r>
              <a:rPr lang="en-US" dirty="0"/>
              <a:t>The </a:t>
            </a:r>
            <a:r>
              <a:rPr lang="en-US" b="1" dirty="0"/>
              <a:t>Financial Accounting Standards Board (FASB) </a:t>
            </a:r>
            <a:r>
              <a:rPr lang="en-US" dirty="0"/>
              <a:t>is given the task of setting GAAP from the </a:t>
            </a:r>
            <a:r>
              <a:rPr lang="en-US" b="1" dirty="0"/>
              <a:t>Securities and Exchange Commission (SEC). </a:t>
            </a:r>
            <a:r>
              <a:rPr lang="en-US" dirty="0"/>
              <a:t>The SEC is a U.S. government agency that oversees proper use of GAAP by companies that sell stock and debt to the public. An </a:t>
            </a:r>
            <a:r>
              <a:rPr lang="en-US" b="1" dirty="0"/>
              <a:t>audit </a:t>
            </a:r>
            <a:r>
              <a:rPr lang="en-US" dirty="0"/>
              <a:t>examines whether financial statements are prepared using GAAP. </a:t>
            </a:r>
            <a:endParaRPr lang="en-US" altLang="en-US" dirty="0"/>
          </a:p>
        </p:txBody>
      </p:sp>
    </p:spTree>
    <p:extLst>
      <p:ext uri="{BB962C8B-B14F-4D97-AF65-F5344CB8AC3E}">
        <p14:creationId xmlns:p14="http://schemas.microsoft.com/office/powerpoint/2010/main" val="4044852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4010343"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715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715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7157" name="Rectangle 6"/>
          <p:cNvSpPr>
            <a:spLocks noChangeArrowheads="1"/>
          </p:cNvSpPr>
          <p:nvPr/>
        </p:nvSpPr>
        <p:spPr bwMode="auto">
          <a:xfrm>
            <a:off x="4010343"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7158"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7159"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7160"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7161" name="Rectangle 11"/>
          <p:cNvSpPr>
            <a:spLocks noGrp="1" noChangeArrowheads="1"/>
          </p:cNvSpPr>
          <p:nvPr>
            <p:ph type="body" idx="1"/>
          </p:nvPr>
        </p:nvSpPr>
        <p:spPr bwMode="auto">
          <a:xfrm>
            <a:off x="314537" y="4447462"/>
            <a:ext cx="6448002" cy="4915614"/>
          </a:xfrm>
          <a:noFill/>
        </p:spPr>
        <p:txBody>
          <a:bodyPr lIns="92940" tIns="45654" rIns="92940" bIns="45654"/>
          <a:lstStyle/>
          <a:p>
            <a:r>
              <a:rPr lang="en-US" altLang="en-US" dirty="0"/>
              <a:t>In today’s global economy, there is increased demand by external users for comparability in accounting reports. The </a:t>
            </a:r>
            <a:r>
              <a:rPr lang="en-US" altLang="en-US" b="1" dirty="0"/>
              <a:t>International Accounting Standards Board (IASB)</a:t>
            </a:r>
            <a:r>
              <a:rPr lang="en-US" altLang="en-US" dirty="0"/>
              <a:t> is a group (consisting of individuals from many countries) that issues </a:t>
            </a:r>
            <a:r>
              <a:rPr lang="en-US" altLang="en-US" b="1" dirty="0"/>
              <a:t>International Financial Reporting Standards (IFRS)</a:t>
            </a:r>
            <a:r>
              <a:rPr lang="en-US" altLang="en-US" b="0" dirty="0"/>
              <a:t>,</a:t>
            </a:r>
            <a:r>
              <a:rPr lang="en-US" altLang="en-US" b="1" dirty="0"/>
              <a:t> </a:t>
            </a:r>
            <a:r>
              <a:rPr lang="en-US" altLang="en-US" b="0" dirty="0"/>
              <a:t>which</a:t>
            </a:r>
            <a:r>
              <a:rPr lang="en-US" altLang="en-US" dirty="0"/>
              <a:t> identify preferred accounting practices.</a:t>
            </a:r>
          </a:p>
          <a:p>
            <a:endParaRPr lang="en-US" altLang="en-US" dirty="0"/>
          </a:p>
          <a:p>
            <a:r>
              <a:rPr lang="en-US" altLang="en-US" dirty="0"/>
              <a:t>The FASB and IASB are working to reduce the differences between U.S. GAAP and IFRS.</a:t>
            </a:r>
          </a:p>
          <a:p>
            <a:endParaRPr lang="en-US" altLang="en-US" dirty="0"/>
          </a:p>
        </p:txBody>
      </p:sp>
    </p:spTree>
    <p:extLst>
      <p:ext uri="{BB962C8B-B14F-4D97-AF65-F5344CB8AC3E}">
        <p14:creationId xmlns:p14="http://schemas.microsoft.com/office/powerpoint/2010/main" val="790740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4010343"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817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818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8181" name="Rectangle 6"/>
          <p:cNvSpPr>
            <a:spLocks noChangeArrowheads="1"/>
          </p:cNvSpPr>
          <p:nvPr/>
        </p:nvSpPr>
        <p:spPr bwMode="auto">
          <a:xfrm>
            <a:off x="4010343"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818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818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818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8185" name="Rectangle 11"/>
          <p:cNvSpPr>
            <a:spLocks noGrp="1" noChangeArrowheads="1"/>
          </p:cNvSpPr>
          <p:nvPr>
            <p:ph type="body" idx="1"/>
          </p:nvPr>
        </p:nvSpPr>
        <p:spPr bwMode="auto">
          <a:xfrm>
            <a:off x="943611" y="4447461"/>
            <a:ext cx="5189855" cy="4213384"/>
          </a:xfrm>
          <a:noFill/>
        </p:spPr>
        <p:txBody>
          <a:bodyPr lIns="92940" tIns="45654" rIns="92940" bIns="45654"/>
          <a:lstStyle/>
          <a:p>
            <a:r>
              <a:rPr lang="en-US" dirty="0"/>
              <a:t>The FASB framework consists of the following:</a:t>
            </a:r>
          </a:p>
          <a:p>
            <a:pPr marL="171426" indent="-171426">
              <a:buFont typeface="Arial" panose="020B0604020202020204" pitchFamily="34" charset="0"/>
              <a:buChar char="•"/>
            </a:pPr>
            <a:r>
              <a:rPr lang="en-US" b="1" dirty="0"/>
              <a:t>Objectives</a:t>
            </a:r>
            <a:r>
              <a:rPr lang="en-US" dirty="0"/>
              <a:t>—to provide information useful to investors, creditors, and others.</a:t>
            </a:r>
            <a:r>
              <a:rPr lang="en-US" dirty="0">
                <a:effectLst/>
              </a:rPr>
              <a:t> </a:t>
            </a:r>
          </a:p>
          <a:p>
            <a:pPr marL="171426" indent="-171426">
              <a:buFont typeface="Arial" panose="020B0604020202020204" pitchFamily="34" charset="0"/>
              <a:buChar char="•"/>
            </a:pPr>
            <a:r>
              <a:rPr lang="en-US" b="1" dirty="0"/>
              <a:t>Qualitative Characteristics</a:t>
            </a:r>
            <a:r>
              <a:rPr lang="en-US" dirty="0"/>
              <a:t>—to require information that has </a:t>
            </a:r>
            <a:r>
              <a:rPr lang="en-US" i="1" dirty="0"/>
              <a:t>relevance </a:t>
            </a:r>
            <a:r>
              <a:rPr lang="en-US" i="0" dirty="0"/>
              <a:t>and</a:t>
            </a:r>
            <a:r>
              <a:rPr lang="en-US" i="1" dirty="0"/>
              <a:t> faithful representation.</a:t>
            </a:r>
            <a:endParaRPr lang="en-US" dirty="0"/>
          </a:p>
          <a:p>
            <a:pPr marL="171426" indent="-171426">
              <a:buFont typeface="Arial" panose="020B0604020202020204" pitchFamily="34" charset="0"/>
              <a:buChar char="•"/>
            </a:pPr>
            <a:r>
              <a:rPr lang="en-US" b="1" dirty="0"/>
              <a:t>Elements</a:t>
            </a:r>
            <a:r>
              <a:rPr lang="en-US" dirty="0"/>
              <a:t>—to define items in financial statements.</a:t>
            </a:r>
          </a:p>
          <a:p>
            <a:pPr marL="171426" indent="-171426">
              <a:buFont typeface="Arial" panose="020B0604020202020204" pitchFamily="34" charset="0"/>
              <a:buChar char="•"/>
            </a:pPr>
            <a:r>
              <a:rPr lang="en-US" b="1" dirty="0"/>
              <a:t>Recognition and Measurement</a:t>
            </a:r>
            <a:r>
              <a:rPr lang="en-US" dirty="0"/>
              <a:t>—to set criteria that an item must meet for it to be recognized as an element; and how to measure that element.</a:t>
            </a:r>
          </a:p>
          <a:p>
            <a:endParaRPr lang="en-US" altLang="en-US" dirty="0"/>
          </a:p>
          <a:p>
            <a:endParaRPr lang="en-US" altLang="en-US" dirty="0"/>
          </a:p>
        </p:txBody>
      </p:sp>
    </p:spTree>
    <p:extLst>
      <p:ext uri="{BB962C8B-B14F-4D97-AF65-F5344CB8AC3E}">
        <p14:creationId xmlns:p14="http://schemas.microsoft.com/office/powerpoint/2010/main" val="2579994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4010343"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9203"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9204"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9205" name="Rectangle 6"/>
          <p:cNvSpPr>
            <a:spLocks noChangeArrowheads="1"/>
          </p:cNvSpPr>
          <p:nvPr/>
        </p:nvSpPr>
        <p:spPr bwMode="auto">
          <a:xfrm>
            <a:off x="4010343"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9206"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9207"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920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9209" name="Rectangle 11"/>
          <p:cNvSpPr>
            <a:spLocks noGrp="1" noChangeArrowheads="1"/>
          </p:cNvSpPr>
          <p:nvPr>
            <p:ph type="body" idx="1"/>
          </p:nvPr>
        </p:nvSpPr>
        <p:spPr bwMode="auto">
          <a:xfrm>
            <a:off x="943611" y="4447461"/>
            <a:ext cx="5189855" cy="4213384"/>
          </a:xfrm>
          <a:noFill/>
        </p:spPr>
        <p:txBody>
          <a:bodyPr lIns="92940" tIns="45654" rIns="92940" bIns="45654"/>
          <a:lstStyle/>
          <a:p>
            <a:pPr defTabSz="914271">
              <a:lnSpc>
                <a:spcPct val="80000"/>
              </a:lnSpc>
              <a:defRPr/>
            </a:pPr>
            <a:r>
              <a:rPr lang="en-US" dirty="0"/>
              <a:t>Accounting principles (and assumptions) are of two types. </a:t>
            </a:r>
            <a:r>
              <a:rPr lang="en-US" i="1" dirty="0"/>
              <a:t>General principles </a:t>
            </a:r>
            <a:r>
              <a:rPr lang="en-US" dirty="0"/>
              <a:t>are the basic assumptions, concepts, and guidelines for preparing financial statements. </a:t>
            </a:r>
            <a:r>
              <a:rPr lang="en-US" i="1" dirty="0"/>
              <a:t>Specific principles </a:t>
            </a:r>
            <a:r>
              <a:rPr lang="en-US" dirty="0"/>
              <a:t>are detailed rules used in reporting business transactions and events. </a:t>
            </a:r>
            <a:endParaRPr lang="en-US" altLang="en-US" dirty="0"/>
          </a:p>
        </p:txBody>
      </p:sp>
    </p:spTree>
    <p:extLst>
      <p:ext uri="{BB962C8B-B14F-4D97-AF65-F5344CB8AC3E}">
        <p14:creationId xmlns:p14="http://schemas.microsoft.com/office/powerpoint/2010/main" val="3170637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4010343"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8022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8022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80229" name="Rectangle 6"/>
          <p:cNvSpPr>
            <a:spLocks noChangeArrowheads="1"/>
          </p:cNvSpPr>
          <p:nvPr/>
        </p:nvSpPr>
        <p:spPr bwMode="auto">
          <a:xfrm>
            <a:off x="4010343"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8023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8023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8023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80233" name="Rectangle 11"/>
          <p:cNvSpPr>
            <a:spLocks noGrp="1" noChangeArrowheads="1"/>
          </p:cNvSpPr>
          <p:nvPr>
            <p:ph type="body" idx="1"/>
          </p:nvPr>
        </p:nvSpPr>
        <p:spPr bwMode="auto">
          <a:xfrm>
            <a:off x="943611" y="4447461"/>
            <a:ext cx="5189855" cy="4213384"/>
          </a:xfrm>
          <a:noFill/>
        </p:spPr>
        <p:txBody>
          <a:bodyPr lIns="92940" tIns="45654" rIns="92940" bIns="45654">
            <a:normAutofit lnSpcReduction="10000"/>
          </a:bodyPr>
          <a:lstStyle/>
          <a:p>
            <a:pPr>
              <a:lnSpc>
                <a:spcPct val="80000"/>
              </a:lnSpc>
            </a:pPr>
            <a:r>
              <a:rPr lang="en-US" altLang="en-US" dirty="0"/>
              <a:t>There are four general principles.</a:t>
            </a:r>
          </a:p>
          <a:p>
            <a:pPr>
              <a:lnSpc>
                <a:spcPct val="80000"/>
              </a:lnSpc>
            </a:pPr>
            <a:endParaRPr lang="en-US" altLang="en-US" dirty="0"/>
          </a:p>
          <a:p>
            <a:pPr>
              <a:lnSpc>
                <a:spcPct val="80000"/>
              </a:lnSpc>
            </a:pPr>
            <a:r>
              <a:rPr lang="en-US" altLang="en-US" dirty="0"/>
              <a:t>The </a:t>
            </a:r>
            <a:r>
              <a:rPr lang="en-US" altLang="en-US" b="1" dirty="0"/>
              <a:t>measurement principle</a:t>
            </a:r>
            <a:r>
              <a:rPr lang="en-US" altLang="en-US" dirty="0"/>
              <a:t>,</a:t>
            </a:r>
            <a:r>
              <a:rPr lang="en-US" altLang="en-US" b="1" dirty="0"/>
              <a:t> </a:t>
            </a:r>
            <a:r>
              <a:rPr lang="en-US" altLang="en-US" dirty="0"/>
              <a:t>also called the </a:t>
            </a:r>
            <a:r>
              <a:rPr lang="en-US" altLang="en-US" b="1" dirty="0"/>
              <a:t>cost principle</a:t>
            </a:r>
            <a:r>
              <a:rPr lang="en-US" altLang="en-US" dirty="0"/>
              <a:t>,</a:t>
            </a:r>
            <a:r>
              <a:rPr lang="en-US" altLang="en-US" b="1" dirty="0"/>
              <a:t> </a:t>
            </a:r>
            <a:r>
              <a:rPr lang="en-US" altLang="en-US" dirty="0"/>
              <a:t>usually means that accounting information is based on actual cost. Cost is measured on a cash or equal-to-cash basis. This means if cash is given for a service, its cost is measured as the amount of cash paid. Information based on cost is considered objective. </a:t>
            </a:r>
            <a:r>
              <a:rPr lang="en-US" altLang="en-US" i="1" dirty="0"/>
              <a:t>Objectivity </a:t>
            </a:r>
            <a:r>
              <a:rPr lang="en-US" altLang="en-US" i="0" dirty="0"/>
              <a:t>means that information is supported by independent, unbiased evidence.</a:t>
            </a:r>
            <a:endParaRPr lang="en-US" altLang="en-US" dirty="0"/>
          </a:p>
          <a:p>
            <a:pPr>
              <a:lnSpc>
                <a:spcPct val="80000"/>
              </a:lnSpc>
            </a:pPr>
            <a:endParaRPr lang="en-US" altLang="en-US" dirty="0"/>
          </a:p>
          <a:p>
            <a:pPr>
              <a:lnSpc>
                <a:spcPct val="80000"/>
              </a:lnSpc>
            </a:pPr>
            <a:r>
              <a:rPr lang="en-US" altLang="en-US" dirty="0"/>
              <a:t>Two concepts are important </a:t>
            </a:r>
            <a:r>
              <a:rPr lang="en-US" altLang="en-US" b="0" dirty="0"/>
              <a:t>to the </a:t>
            </a:r>
            <a:r>
              <a:rPr lang="en-US" altLang="en-US" b="1" dirty="0"/>
              <a:t>revenue recognition principle:</a:t>
            </a:r>
            <a:r>
              <a:rPr lang="en-US" altLang="en-US" dirty="0"/>
              <a:t> </a:t>
            </a:r>
          </a:p>
          <a:p>
            <a:pPr>
              <a:lnSpc>
                <a:spcPct val="80000"/>
              </a:lnSpc>
              <a:buFontTx/>
              <a:buAutoNum type="arabicParenBoth"/>
            </a:pPr>
            <a:r>
              <a:rPr lang="en-US" altLang="en-US" dirty="0"/>
              <a:t> Revenue is recognized when the services are performed or the goods are provided to the buyer and</a:t>
            </a:r>
          </a:p>
          <a:p>
            <a:r>
              <a:rPr lang="en-US" altLang="en-US" dirty="0"/>
              <a:t>(2) Revenue is recognized at the amount expected to be received from the customer. </a:t>
            </a:r>
            <a:r>
              <a:rPr lang="en-US" dirty="0"/>
              <a:t>The amount received is usually in cash, but it is also common to receive a customer’s promise to pay at a future date, called credit sales.</a:t>
            </a:r>
            <a:endParaRPr lang="en-US" altLang="en-US" dirty="0"/>
          </a:p>
          <a:p>
            <a:pPr>
              <a:lnSpc>
                <a:spcPct val="80000"/>
              </a:lnSpc>
            </a:pPr>
            <a:endParaRPr lang="en-US" altLang="en-US" dirty="0"/>
          </a:p>
          <a:p>
            <a:pPr>
              <a:lnSpc>
                <a:spcPct val="80000"/>
              </a:lnSpc>
            </a:pPr>
            <a:r>
              <a:rPr lang="en-US" altLang="en-US" dirty="0"/>
              <a:t>The </a:t>
            </a:r>
            <a:r>
              <a:rPr lang="en-US" altLang="en-US" b="1" dirty="0"/>
              <a:t>expense recognition principle</a:t>
            </a:r>
            <a:r>
              <a:rPr lang="en-US" altLang="en-US" dirty="0"/>
              <a:t>, also called the </a:t>
            </a:r>
            <a:r>
              <a:rPr lang="en-US" altLang="en-US" b="1" dirty="0"/>
              <a:t>matching principle</a:t>
            </a:r>
            <a:r>
              <a:rPr lang="en-US" altLang="en-US" dirty="0"/>
              <a:t>, states that the company records expenses incurred to generate the revenue reported. The principles of matching and revenue recognition are key to modern accounting.</a:t>
            </a:r>
          </a:p>
          <a:p>
            <a:pPr>
              <a:lnSpc>
                <a:spcPct val="80000"/>
              </a:lnSpc>
            </a:pPr>
            <a:endParaRPr lang="en-US" altLang="en-US" dirty="0"/>
          </a:p>
          <a:p>
            <a:pPr>
              <a:lnSpc>
                <a:spcPct val="80000"/>
              </a:lnSpc>
            </a:pPr>
            <a:r>
              <a:rPr lang="en-US" altLang="en-US" dirty="0">
                <a:latin typeface="Times New Roman" pitchFamily="-107" charset="0"/>
              </a:rPr>
              <a:t>The </a:t>
            </a:r>
            <a:r>
              <a:rPr lang="en-US" altLang="en-US" b="1" dirty="0">
                <a:latin typeface="Times New Roman" pitchFamily="-107" charset="0"/>
              </a:rPr>
              <a:t>full disclosure principle </a:t>
            </a:r>
            <a:r>
              <a:rPr lang="en-US" altLang="en-US" dirty="0">
                <a:latin typeface="Times New Roman" pitchFamily="-107" charset="0"/>
              </a:rPr>
              <a:t>states that a company reports the details that would impact users’ decisions. Most of the details are reported in the footnotes to the financial statements. </a:t>
            </a:r>
            <a:endParaRPr lang="en-US" altLang="en-US" b="1" dirty="0">
              <a:latin typeface="Times New Roman" pitchFamily="-107" charset="0"/>
            </a:endParaRPr>
          </a:p>
          <a:p>
            <a:pPr>
              <a:lnSpc>
                <a:spcPct val="80000"/>
              </a:lnSpc>
            </a:pPr>
            <a:endParaRPr lang="en-US" altLang="en-US" dirty="0"/>
          </a:p>
        </p:txBody>
      </p:sp>
    </p:spTree>
    <p:extLst>
      <p:ext uri="{BB962C8B-B14F-4D97-AF65-F5344CB8AC3E}">
        <p14:creationId xmlns:p14="http://schemas.microsoft.com/office/powerpoint/2010/main" val="3340146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1" name="Rectangle 3"/>
          <p:cNvSpPr>
            <a:spLocks noGrp="1" noChangeArrowheads="1"/>
          </p:cNvSpPr>
          <p:nvPr>
            <p:ph type="body" idx="1"/>
          </p:nvPr>
        </p:nvSpPr>
        <p:spPr bwMode="auto">
          <a:noFill/>
        </p:spPr>
        <p:txBody>
          <a:bodyPr/>
          <a:lstStyle/>
          <a:p>
            <a:r>
              <a:rPr lang="en-US" altLang="en-US" dirty="0"/>
              <a:t>Now we will look at four fundamental assumptions of accounting. </a:t>
            </a:r>
          </a:p>
          <a:p>
            <a:endParaRPr lang="en-US" altLang="en-US" dirty="0"/>
          </a:p>
          <a:p>
            <a:r>
              <a:rPr lang="en-US" altLang="en-US" dirty="0"/>
              <a:t>The </a:t>
            </a:r>
            <a:r>
              <a:rPr lang="en-US" altLang="en-US" b="1" dirty="0"/>
              <a:t>going-concern assumption </a:t>
            </a:r>
            <a:r>
              <a:rPr lang="en-US" altLang="en-US" dirty="0"/>
              <a:t>states that, accounting information presumes that the business will continue operating instead of being closed or sold. </a:t>
            </a:r>
          </a:p>
          <a:p>
            <a:endParaRPr lang="en-US" altLang="en-US" dirty="0"/>
          </a:p>
          <a:p>
            <a:r>
              <a:rPr lang="en-US" altLang="en-US" dirty="0"/>
              <a:t>The </a:t>
            </a:r>
            <a:r>
              <a:rPr lang="en-US" altLang="en-US" b="1" dirty="0"/>
              <a:t>monetary unit assumption </a:t>
            </a:r>
            <a:r>
              <a:rPr lang="en-US" altLang="en-US" dirty="0"/>
              <a:t>tells us that we will only record accounting information that can be expressed in monetary units, usually dollars in the United States. </a:t>
            </a:r>
          </a:p>
          <a:p>
            <a:endParaRPr lang="en-US" altLang="en-US" dirty="0"/>
          </a:p>
          <a:p>
            <a:r>
              <a:rPr lang="en-US" altLang="en-US" dirty="0"/>
              <a:t>The </a:t>
            </a:r>
            <a:r>
              <a:rPr lang="en-US" altLang="en-US" b="1" dirty="0"/>
              <a:t>time period assumption </a:t>
            </a:r>
            <a:r>
              <a:rPr lang="en-US" altLang="en-US" dirty="0"/>
              <a:t>presumes that the life of a company can be divided into time periods such as months and years, and that useful reports can be prepared for those periods.</a:t>
            </a:r>
          </a:p>
          <a:p>
            <a:endParaRPr lang="en-US" altLang="en-US" dirty="0"/>
          </a:p>
          <a:p>
            <a:pPr defTabSz="928665">
              <a:defRPr/>
            </a:pPr>
            <a:r>
              <a:rPr lang="en-US" altLang="en-US" dirty="0"/>
              <a:t>Finally, the </a:t>
            </a:r>
            <a:r>
              <a:rPr lang="en-US" altLang="en-US" b="1" dirty="0"/>
              <a:t>business entity assumption </a:t>
            </a:r>
            <a:r>
              <a:rPr lang="en-US" altLang="en-US" dirty="0"/>
              <a:t>tells us that a business is accounted for separately from other business entities and its owner. </a:t>
            </a:r>
          </a:p>
          <a:p>
            <a:endParaRPr lang="en-US" altLang="en-US" dirty="0"/>
          </a:p>
        </p:txBody>
      </p:sp>
    </p:spTree>
    <p:extLst>
      <p:ext uri="{BB962C8B-B14F-4D97-AF65-F5344CB8AC3E}">
        <p14:creationId xmlns:p14="http://schemas.microsoft.com/office/powerpoint/2010/main" val="1953875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4010343"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8637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8637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86373" name="Rectangle 6"/>
          <p:cNvSpPr>
            <a:spLocks noChangeArrowheads="1"/>
          </p:cNvSpPr>
          <p:nvPr/>
        </p:nvSpPr>
        <p:spPr bwMode="auto">
          <a:xfrm>
            <a:off x="4010343"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8637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8637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8637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86377" name="Rectangle 11"/>
          <p:cNvSpPr>
            <a:spLocks noGrp="1" noChangeArrowheads="1"/>
          </p:cNvSpPr>
          <p:nvPr>
            <p:ph type="body" idx="1"/>
          </p:nvPr>
        </p:nvSpPr>
        <p:spPr bwMode="auto">
          <a:xfrm>
            <a:off x="943611" y="4447461"/>
            <a:ext cx="5189855" cy="4213384"/>
          </a:xfrm>
          <a:noFill/>
        </p:spPr>
        <p:txBody>
          <a:bodyPr lIns="92940" tIns="45654" rIns="92940" bIns="45654">
            <a:normAutofit fontScale="92500" lnSpcReduction="20000"/>
          </a:bodyPr>
          <a:lstStyle/>
          <a:p>
            <a:r>
              <a:rPr lang="en-US" sz="1300" dirty="0"/>
              <a:t>A </a:t>
            </a:r>
            <a:r>
              <a:rPr lang="en-US" sz="1300" b="1" dirty="0"/>
              <a:t>sole proprietorship, </a:t>
            </a:r>
            <a:r>
              <a:rPr lang="en-US" sz="1300" dirty="0"/>
              <a:t>or simply </a:t>
            </a:r>
            <a:r>
              <a:rPr lang="en-US" sz="1300" b="1" dirty="0"/>
              <a:t>proprietorship, </a:t>
            </a:r>
            <a:r>
              <a:rPr lang="en-US" sz="1300" dirty="0"/>
              <a:t>is a business owned by one person. The business is a separate entity for accounting purposes. However, the business is </a:t>
            </a:r>
            <a:r>
              <a:rPr lang="en-US" sz="1300" i="1" dirty="0"/>
              <a:t>not </a:t>
            </a:r>
            <a:r>
              <a:rPr lang="en-US" sz="1300" dirty="0"/>
              <a:t>a separate legal entity from its owner. </a:t>
            </a:r>
          </a:p>
          <a:p>
            <a:endParaRPr lang="en-US" sz="1300" dirty="0">
              <a:cs typeface="+mn-cs"/>
            </a:endParaRPr>
          </a:p>
          <a:p>
            <a:r>
              <a:rPr lang="en-US" sz="1300" dirty="0">
                <a:cs typeface="+mn-cs"/>
              </a:rPr>
              <a:t>A </a:t>
            </a:r>
            <a:r>
              <a:rPr lang="en-US" sz="1300" b="1" dirty="0">
                <a:cs typeface="+mn-cs"/>
              </a:rPr>
              <a:t>partnership </a:t>
            </a:r>
            <a:r>
              <a:rPr lang="en-US" sz="1300" dirty="0">
                <a:cs typeface="+mn-cs"/>
              </a:rPr>
              <a:t>is a business owned by two or more people, called </a:t>
            </a:r>
            <a:r>
              <a:rPr lang="en-US" sz="1300" i="1" dirty="0">
                <a:cs typeface="+mn-cs"/>
              </a:rPr>
              <a:t>partners, </a:t>
            </a:r>
            <a:r>
              <a:rPr lang="en-US" sz="1300" dirty="0">
                <a:cs typeface="+mn-cs"/>
              </a:rPr>
              <a:t>which are jointly liable for tax and other obligations. Like a proprietorship, no special legal requirements must be met in starting a partnership. The only requirement is an agreement between partners to run a business together. The agreement can be either oral or written and </a:t>
            </a:r>
            <a:r>
              <a:rPr lang="en-US" sz="1300" dirty="0"/>
              <a:t>usually indicates how income and losses are to be shared. A partnership, like a proprietorship, is </a:t>
            </a:r>
            <a:r>
              <a:rPr lang="en-US" sz="1300" i="1" dirty="0"/>
              <a:t>not </a:t>
            </a:r>
            <a:r>
              <a:rPr lang="en-US" sz="1300" dirty="0"/>
              <a:t>legally separate from its owners. </a:t>
            </a:r>
          </a:p>
          <a:p>
            <a:endParaRPr lang="en-US" sz="1300" dirty="0">
              <a:cs typeface="+mn-cs"/>
            </a:endParaRPr>
          </a:p>
          <a:p>
            <a:r>
              <a:rPr lang="en-US" sz="1300" dirty="0"/>
              <a:t>A </a:t>
            </a:r>
            <a:r>
              <a:rPr lang="en-US" sz="1300" b="1" dirty="0"/>
              <a:t>corporation, </a:t>
            </a:r>
            <a:r>
              <a:rPr lang="en-US" sz="1300" dirty="0"/>
              <a:t>also called a </a:t>
            </a:r>
            <a:r>
              <a:rPr lang="en-US" sz="1300" i="1" dirty="0"/>
              <a:t>C corporation, </a:t>
            </a:r>
            <a:r>
              <a:rPr lang="en-US" sz="1300" dirty="0"/>
              <a:t>is a business legally separate from its owner or owners, meaning it is responsible for its own acts and its own debts. Separate legal status means that a corporation can conduct business with the rights, duties, and responsibilities of a person. A corporation acts through its managers, who are its legal agents. Separate legal status also means that its owners, who are called </a:t>
            </a:r>
            <a:r>
              <a:rPr lang="en-US" sz="1300" b="1" dirty="0"/>
              <a:t>shareholders </a:t>
            </a:r>
            <a:r>
              <a:rPr lang="en-US" sz="1300" dirty="0"/>
              <a:t>(or </a:t>
            </a:r>
            <a:r>
              <a:rPr lang="en-US" sz="1300" b="1" dirty="0"/>
              <a:t>stockholders</a:t>
            </a:r>
            <a:r>
              <a:rPr lang="en-US" sz="1300" dirty="0"/>
              <a:t>), are not personally liable for corporate acts and debts. </a:t>
            </a:r>
          </a:p>
          <a:p>
            <a:endParaRPr lang="en-US" sz="1300" dirty="0">
              <a:cs typeface="+mn-cs"/>
            </a:endParaRPr>
          </a:p>
          <a:p>
            <a:r>
              <a:rPr lang="en-US" sz="1300" dirty="0">
                <a:cs typeface="+mn-cs"/>
              </a:rPr>
              <a:t>A </a:t>
            </a:r>
            <a:r>
              <a:rPr lang="en-US" sz="1300" b="1" dirty="0">
                <a:cs typeface="+mn-cs"/>
              </a:rPr>
              <a:t>limited liability company (LLC) </a:t>
            </a:r>
            <a:r>
              <a:rPr lang="en-US" sz="1300" dirty="0">
                <a:cs typeface="+mn-cs"/>
              </a:rPr>
              <a:t>includes one or more members who are not personally liable for the LLC’s debts. This is a separate entity with the same rights and responsibilities as a person.</a:t>
            </a:r>
          </a:p>
          <a:p>
            <a:r>
              <a:rPr lang="en-US" sz="1100" dirty="0"/>
              <a:t/>
            </a:r>
            <a:br>
              <a:rPr lang="en-US" sz="1100" dirty="0"/>
            </a:br>
            <a:endParaRPr lang="en-US" altLang="en-US" dirty="0"/>
          </a:p>
        </p:txBody>
      </p:sp>
    </p:spTree>
    <p:extLst>
      <p:ext uri="{BB962C8B-B14F-4D97-AF65-F5344CB8AC3E}">
        <p14:creationId xmlns:p14="http://schemas.microsoft.com/office/powerpoint/2010/main" val="2600096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1" name="Rectangle 3"/>
          <p:cNvSpPr>
            <a:spLocks noGrp="1" noChangeArrowheads="1"/>
          </p:cNvSpPr>
          <p:nvPr>
            <p:ph type="body" idx="1"/>
          </p:nvPr>
        </p:nvSpPr>
        <p:spPr bwMode="auto">
          <a:noFill/>
        </p:spPr>
        <p:txBody>
          <a:bodyPr/>
          <a:lstStyle/>
          <a:p>
            <a:pPr defTabSz="914271">
              <a:defRPr/>
            </a:pPr>
            <a:r>
              <a:rPr lang="en-US" altLang="en-US" baseline="0" dirty="0"/>
              <a:t>The </a:t>
            </a:r>
            <a:r>
              <a:rPr lang="en-US" altLang="en-US" b="1" baseline="0" dirty="0"/>
              <a:t>cost-benefit constraint </a:t>
            </a:r>
            <a:r>
              <a:rPr lang="en-US" altLang="en-US" baseline="0" dirty="0"/>
              <a:t>says that only information with benefits which are greater than their costs need to be disclosed.</a:t>
            </a:r>
          </a:p>
          <a:p>
            <a:pPr defTabSz="914271">
              <a:defRPr/>
            </a:pPr>
            <a:endParaRPr lang="en-US" altLang="en-US" b="1" baseline="0" dirty="0"/>
          </a:p>
          <a:p>
            <a:pPr defTabSz="914271">
              <a:defRPr/>
            </a:pPr>
            <a:r>
              <a:rPr lang="en-US" altLang="en-US" b="1" baseline="0" dirty="0"/>
              <a:t>Materiality </a:t>
            </a:r>
            <a:r>
              <a:rPr lang="en-US" altLang="en-US" b="0" baseline="0" dirty="0"/>
              <a:t>is sometimes included as a constraint and is the ability of information to influence d</a:t>
            </a:r>
            <a:r>
              <a:rPr lang="en-US" altLang="en-US" baseline="0" dirty="0"/>
              <a:t>ecisions.</a:t>
            </a:r>
          </a:p>
          <a:p>
            <a:pPr defTabSz="914271">
              <a:defRPr/>
            </a:pPr>
            <a:endParaRPr lang="en-US" altLang="en-US" baseline="0" dirty="0"/>
          </a:p>
          <a:p>
            <a:pPr defTabSz="914271">
              <a:defRPr/>
            </a:pPr>
            <a:r>
              <a:rPr lang="en-US" altLang="en-US" b="1" baseline="0" dirty="0"/>
              <a:t>Conservatism</a:t>
            </a:r>
            <a:r>
              <a:rPr lang="en-US" altLang="en-US" baseline="0" dirty="0"/>
              <a:t> and </a:t>
            </a:r>
            <a:r>
              <a:rPr lang="en-US" altLang="en-US" b="1" baseline="0" dirty="0"/>
              <a:t>industry</a:t>
            </a:r>
            <a:r>
              <a:rPr lang="en-US" altLang="en-US" baseline="0" dirty="0"/>
              <a:t> </a:t>
            </a:r>
            <a:r>
              <a:rPr lang="en-US" altLang="en-US" b="1" baseline="0" dirty="0"/>
              <a:t>practices</a:t>
            </a:r>
            <a:r>
              <a:rPr lang="en-US" altLang="en-US" baseline="0" dirty="0"/>
              <a:t> are sometimes included as accounting constraints, also.</a:t>
            </a:r>
            <a:endParaRPr lang="en-US" altLang="en-US" dirty="0"/>
          </a:p>
        </p:txBody>
      </p:sp>
    </p:spTree>
    <p:extLst>
      <p:ext uri="{BB962C8B-B14F-4D97-AF65-F5344CB8AC3E}">
        <p14:creationId xmlns:p14="http://schemas.microsoft.com/office/powerpoint/2010/main" val="3788937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741065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806708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a:normAutofit fontScale="70000" lnSpcReduction="20000"/>
          </a:bodyPr>
          <a:lstStyle/>
          <a:p>
            <a:r>
              <a:rPr lang="en-US" altLang="en-US" sz="1400" dirty="0"/>
              <a:t>Accounting reflects two basic aspects of a company: what it owns and what it owes.</a:t>
            </a:r>
          </a:p>
          <a:p>
            <a:endParaRPr lang="en-US" altLang="en-US" sz="1400" dirty="0"/>
          </a:p>
          <a:p>
            <a:r>
              <a:rPr lang="en-US" altLang="en-US" sz="1400" b="1" dirty="0"/>
              <a:t>Assets </a:t>
            </a:r>
            <a:r>
              <a:rPr lang="en-US" altLang="en-US" sz="1400" dirty="0"/>
              <a:t>are resources a company owns or controls. These resources are expected to yield future benefits. Examples are cash, accounts receivable, supplies, equipment, land, and web servers for an online services company. The term </a:t>
            </a:r>
            <a:r>
              <a:rPr lang="en-US" altLang="en-US" sz="1400" i="1" dirty="0"/>
              <a:t>receivable </a:t>
            </a:r>
            <a:r>
              <a:rPr lang="en-US" altLang="en-US" sz="1400" dirty="0"/>
              <a:t>refers to an asset that promises a future inflow of resources. A company that provides a service or product on credit is said to have an account receivable from that customer. </a:t>
            </a:r>
          </a:p>
          <a:p>
            <a:endParaRPr lang="en-US" altLang="en-US" sz="1400" dirty="0"/>
          </a:p>
          <a:p>
            <a:r>
              <a:rPr lang="en-US" altLang="en-US" sz="1400" b="1" dirty="0"/>
              <a:t>Liabilities </a:t>
            </a:r>
            <a:r>
              <a:rPr lang="en-US" altLang="en-US" sz="1400" dirty="0"/>
              <a:t>are creditors’ claims on assets. These claims reflect company obligations to provide assets, products, or services to others. The term </a:t>
            </a:r>
            <a:r>
              <a:rPr lang="en-US" altLang="en-US" sz="1400" i="1" dirty="0"/>
              <a:t>payable </a:t>
            </a:r>
            <a:r>
              <a:rPr lang="en-US" altLang="en-US" sz="1400" dirty="0"/>
              <a:t>refers to a liability that promises a future outflow of resources. Examples are wages payable to workers, accounts payable to suppliers, and notes payable to banks. </a:t>
            </a:r>
          </a:p>
          <a:p>
            <a:endParaRPr lang="en-US" altLang="en-US" sz="1400" b="1" dirty="0"/>
          </a:p>
          <a:p>
            <a:r>
              <a:rPr lang="en-US" altLang="en-US" sz="1400" b="1" dirty="0"/>
              <a:t>Equity </a:t>
            </a:r>
            <a:r>
              <a:rPr lang="en-US" altLang="en-US" sz="1400" dirty="0"/>
              <a:t>is the owner’s claim on assets and is equal to assets minus liabilities. This is the reason equity is also called </a:t>
            </a:r>
            <a:r>
              <a:rPr lang="en-US" altLang="en-US" sz="1400" i="1" dirty="0"/>
              <a:t>net assets </a:t>
            </a:r>
            <a:r>
              <a:rPr lang="en-US" altLang="en-US" sz="1400" dirty="0"/>
              <a:t>or </a:t>
            </a:r>
            <a:r>
              <a:rPr lang="en-US" altLang="en-US" sz="1400" i="1" dirty="0"/>
              <a:t>residual equity</a:t>
            </a:r>
            <a:r>
              <a:rPr lang="en-US" altLang="en-US" sz="1400" dirty="0"/>
              <a:t>. Equity is increased by common stock and from revenues. It is decreased by dividends and expenses. </a:t>
            </a:r>
            <a:r>
              <a:rPr lang="en-US" altLang="en-US" sz="1400" i="1" dirty="0"/>
              <a:t>Equity </a:t>
            </a:r>
            <a:r>
              <a:rPr lang="en-US" altLang="en-US" sz="1400" dirty="0"/>
              <a:t>(also called net assets or residual equity) refers to the claims of its owner(s). Together, liabilities and equity are the source of funds to acquire assets. </a:t>
            </a:r>
          </a:p>
          <a:p>
            <a:endParaRPr lang="en-US" altLang="en-US" sz="1400" dirty="0"/>
          </a:p>
          <a:p>
            <a:r>
              <a:rPr lang="en-US" altLang="en-US" sz="1400" dirty="0"/>
              <a:t>Equity has four parts: common stock, dividends, revenues, and expenses. </a:t>
            </a:r>
          </a:p>
          <a:p>
            <a:endParaRPr lang="en-US" altLang="en-US" sz="1400" dirty="0"/>
          </a:p>
          <a:p>
            <a:r>
              <a:rPr lang="en-US" altLang="en-US" sz="1400" b="1" dirty="0"/>
              <a:t>Common Stock </a:t>
            </a:r>
            <a:r>
              <a:rPr lang="en-US" altLang="en-US" sz="1400" dirty="0"/>
              <a:t>reflects inflows of cash and other net assets from shareholders in exchange for stock (stock is part of contributed capital) which increase equity. </a:t>
            </a:r>
          </a:p>
          <a:p>
            <a:endParaRPr lang="en-US" altLang="en-US" sz="1400" dirty="0"/>
          </a:p>
          <a:p>
            <a:r>
              <a:rPr lang="en-US" altLang="en-US" sz="1400" b="1" dirty="0"/>
              <a:t>Dividends </a:t>
            </a:r>
            <a:r>
              <a:rPr lang="en-US" altLang="en-US" sz="1400" dirty="0"/>
              <a:t>are outflows of cash and other assets to shareholders that reduce equity.</a:t>
            </a:r>
          </a:p>
          <a:p>
            <a:endParaRPr lang="en-US" altLang="en-US" sz="1400" dirty="0"/>
          </a:p>
          <a:p>
            <a:r>
              <a:rPr lang="en-US" altLang="en-US" sz="1400" b="1" dirty="0"/>
              <a:t>Revenues</a:t>
            </a:r>
            <a:r>
              <a:rPr lang="en-US" altLang="en-US" sz="1400" dirty="0"/>
              <a:t> increase equity from sales of products and services to customers.</a:t>
            </a:r>
          </a:p>
          <a:p>
            <a:endParaRPr lang="en-US" altLang="en-US" sz="1400" dirty="0"/>
          </a:p>
          <a:p>
            <a:r>
              <a:rPr lang="en-US" altLang="en-US" sz="1400" b="1" dirty="0"/>
              <a:t>Expenses</a:t>
            </a:r>
            <a:r>
              <a:rPr lang="en-US" altLang="en-US" sz="1400" dirty="0"/>
              <a:t> decrease equity from costs of providing products and services to customers.</a:t>
            </a:r>
          </a:p>
          <a:p>
            <a:endParaRPr lang="en-US" altLang="en-US" dirty="0"/>
          </a:p>
          <a:p>
            <a:endParaRPr lang="en-US" altLang="en-US" dirty="0"/>
          </a:p>
        </p:txBody>
      </p:sp>
    </p:spTree>
    <p:extLst>
      <p:ext uri="{BB962C8B-B14F-4D97-AF65-F5344CB8AC3E}">
        <p14:creationId xmlns:p14="http://schemas.microsoft.com/office/powerpoint/2010/main" val="130174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568024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971926"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35844" name="Rectangle 4"/>
          <p:cNvSpPr>
            <a:spLocks noChangeArrowheads="1"/>
          </p:cNvSpPr>
          <p:nvPr/>
        </p:nvSpPr>
        <p:spPr bwMode="auto">
          <a:xfrm>
            <a:off x="1"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35845" name="Rectangle 5"/>
          <p:cNvSpPr>
            <a:spLocks noChangeArrowheads="1"/>
          </p:cNvSpPr>
          <p:nvPr/>
        </p:nvSpPr>
        <p:spPr bwMode="auto">
          <a:xfrm>
            <a:off x="1"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35846" name="Rectangle 6"/>
          <p:cNvSpPr>
            <a:spLocks noGrp="1" noRot="1" noChangeAspect="1" noChangeArrowheads="1" noTextEdit="1"/>
          </p:cNvSpPr>
          <p:nvPr>
            <p:ph type="sldImg"/>
          </p:nvPr>
        </p:nvSpPr>
        <p:spPr>
          <a:xfrm>
            <a:off x="1163638" y="711200"/>
            <a:ext cx="4683125" cy="3511550"/>
          </a:xfrm>
          <a:ln w="12700" cap="flat">
            <a:solidFill>
              <a:schemeClr val="tx1"/>
            </a:solidFill>
          </a:ln>
          <a:extLst>
            <a:ext uri="{909E8E84-426E-40DD-AFC4-6F175D3DCCD1}">
              <a14:hiddenFill xmlns:a14="http://schemas.microsoft.com/office/drawing/2010/main">
                <a:noFill/>
              </a14:hiddenFill>
            </a:ext>
          </a:extLst>
        </p:spPr>
      </p:sp>
      <p:sp>
        <p:nvSpPr>
          <p:cNvPr id="35847" name="Rectangle 7"/>
          <p:cNvSpPr>
            <a:spLocks noGrp="1" noChangeArrowheads="1"/>
          </p:cNvSpPr>
          <p:nvPr>
            <p:ph type="body" idx="1"/>
          </p:nvPr>
        </p:nvSpPr>
        <p:spPr>
          <a:xfrm>
            <a:off x="935039" y="4464051"/>
            <a:ext cx="5140324" cy="4229100"/>
          </a:xfrm>
          <a:noFill/>
          <a:ln/>
          <a:extLst>
            <a:ext uri="{91240B29-F687-4F45-9708-019B960494DF}">
              <a14:hiddenLine xmlns:a14="http://schemas.microsoft.com/office/drawing/2010/main" w="12700">
                <a:solidFill>
                  <a:schemeClr val="tx1"/>
                </a:solidFill>
                <a:miter lim="800000"/>
                <a:headEnd/>
                <a:tailEnd/>
              </a14:hiddenLine>
            </a:ext>
          </a:extLst>
        </p:spPr>
        <p:txBody>
          <a:bodyPr lIns="92764" tIns="45569" rIns="92764" bIns="45569"/>
          <a:lstStyle/>
          <a:p>
            <a:r>
              <a:rPr lang="en-US" dirty="0"/>
              <a:t>Let’s look at the identification and recording of business transactions. We can begin by analyzing a transaction where Chas Taylor forms</a:t>
            </a:r>
            <a:r>
              <a:rPr lang="en-US" baseline="0" dirty="0"/>
              <a:t> a consulting business named FastForward. Taylor invests</a:t>
            </a:r>
            <a:r>
              <a:rPr lang="en-US" dirty="0"/>
              <a:t> $30,000 cash in the new company in exchange for common stock and sets up the company as a corporation.</a:t>
            </a:r>
          </a:p>
          <a:p>
            <a:endParaRPr lang="en-US" dirty="0"/>
          </a:p>
          <a:p>
            <a:r>
              <a:rPr lang="en-US" dirty="0"/>
              <a:t>First, we have to identify the assets, liability, or equity accounts involved in this transaction. We can see that the Cash account will increase by $30,000 and the equity account, Common Stock, will also increase by $30,000. </a:t>
            </a:r>
          </a:p>
          <a:p>
            <a:endParaRPr lang="en-US" dirty="0"/>
          </a:p>
          <a:p>
            <a:r>
              <a:rPr lang="en-US" dirty="0"/>
              <a:t>Let’s see how the books of the company will appear after we record this transaction.</a:t>
            </a:r>
          </a:p>
        </p:txBody>
      </p:sp>
    </p:spTree>
    <p:extLst>
      <p:ext uri="{BB962C8B-B14F-4D97-AF65-F5344CB8AC3E}">
        <p14:creationId xmlns:p14="http://schemas.microsoft.com/office/powerpoint/2010/main" val="67489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971926"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37892" name="Rectangle 4"/>
          <p:cNvSpPr>
            <a:spLocks noChangeArrowheads="1"/>
          </p:cNvSpPr>
          <p:nvPr/>
        </p:nvSpPr>
        <p:spPr bwMode="auto">
          <a:xfrm>
            <a:off x="1"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37893" name="Rectangle 5"/>
          <p:cNvSpPr>
            <a:spLocks noChangeArrowheads="1"/>
          </p:cNvSpPr>
          <p:nvPr/>
        </p:nvSpPr>
        <p:spPr bwMode="auto">
          <a:xfrm>
            <a:off x="1"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37894" name="Rectangle 6"/>
          <p:cNvSpPr>
            <a:spLocks noGrp="1" noRot="1" noChangeAspect="1" noChangeArrowheads="1" noTextEdit="1"/>
          </p:cNvSpPr>
          <p:nvPr>
            <p:ph type="sldImg"/>
          </p:nvPr>
        </p:nvSpPr>
        <p:spPr>
          <a:xfrm>
            <a:off x="1163638" y="711200"/>
            <a:ext cx="4683125" cy="3511550"/>
          </a:xfrm>
          <a:ln w="12700" cap="flat">
            <a:solidFill>
              <a:schemeClr val="tx1"/>
            </a:solidFill>
          </a:ln>
          <a:extLst>
            <a:ext uri="{909E8E84-426E-40DD-AFC4-6F175D3DCCD1}">
              <a14:hiddenFill xmlns:a14="http://schemas.microsoft.com/office/drawing/2010/main">
                <a:noFill/>
              </a14:hiddenFill>
            </a:ext>
          </a:extLst>
        </p:spPr>
      </p:sp>
      <p:sp>
        <p:nvSpPr>
          <p:cNvPr id="37895" name="Rectangle 7"/>
          <p:cNvSpPr>
            <a:spLocks noGrp="1" noChangeArrowheads="1"/>
          </p:cNvSpPr>
          <p:nvPr>
            <p:ph type="body" idx="1"/>
          </p:nvPr>
        </p:nvSpPr>
        <p:spPr>
          <a:xfrm>
            <a:off x="935039" y="4464051"/>
            <a:ext cx="5140324" cy="4229100"/>
          </a:xfrm>
          <a:noFill/>
          <a:ln/>
          <a:extLst>
            <a:ext uri="{91240B29-F687-4F45-9708-019B960494DF}">
              <a14:hiddenLine xmlns:a14="http://schemas.microsoft.com/office/drawing/2010/main" w="12700">
                <a:solidFill>
                  <a:schemeClr val="tx1"/>
                </a:solidFill>
                <a:miter lim="800000"/>
                <a:headEnd/>
                <a:tailEnd/>
              </a14:hiddenLine>
            </a:ext>
          </a:extLst>
        </p:spPr>
        <p:txBody>
          <a:bodyPr lIns="92764" tIns="45569" rIns="92764" bIns="45569"/>
          <a:lstStyle/>
          <a:p>
            <a:r>
              <a:rPr lang="en-US" dirty="0"/>
              <a:t>Here we show the increase in the asset account, Cash, and the increase in the equity account, Common Stock, by $30,000. Our basic accounting equation is in balance. Assets have a total balance of $30,000 and liabilities plus equity have a total balance of $30,000. Let’s move on to another transaction.</a:t>
            </a:r>
          </a:p>
        </p:txBody>
      </p:sp>
    </p:spTree>
    <p:extLst>
      <p:ext uri="{BB962C8B-B14F-4D97-AF65-F5344CB8AC3E}">
        <p14:creationId xmlns:p14="http://schemas.microsoft.com/office/powerpoint/2010/main" val="722599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971926"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39940" name="Rectangle 4"/>
          <p:cNvSpPr>
            <a:spLocks noChangeArrowheads="1"/>
          </p:cNvSpPr>
          <p:nvPr/>
        </p:nvSpPr>
        <p:spPr bwMode="auto">
          <a:xfrm>
            <a:off x="1"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39941" name="Rectangle 5"/>
          <p:cNvSpPr>
            <a:spLocks noChangeArrowheads="1"/>
          </p:cNvSpPr>
          <p:nvPr/>
        </p:nvSpPr>
        <p:spPr bwMode="auto">
          <a:xfrm>
            <a:off x="1"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39942" name="Rectangle 6"/>
          <p:cNvSpPr>
            <a:spLocks noGrp="1" noRot="1" noChangeAspect="1" noChangeArrowheads="1" noTextEdit="1"/>
          </p:cNvSpPr>
          <p:nvPr>
            <p:ph type="sldImg"/>
          </p:nvPr>
        </p:nvSpPr>
        <p:spPr>
          <a:xfrm>
            <a:off x="1163638" y="711200"/>
            <a:ext cx="4683125" cy="3511550"/>
          </a:xfrm>
          <a:ln w="12700" cap="flat">
            <a:solidFill>
              <a:schemeClr val="tx1"/>
            </a:solidFill>
          </a:ln>
          <a:extLst>
            <a:ext uri="{909E8E84-426E-40DD-AFC4-6F175D3DCCD1}">
              <a14:hiddenFill xmlns:a14="http://schemas.microsoft.com/office/drawing/2010/main">
                <a:noFill/>
              </a14:hiddenFill>
            </a:ext>
          </a:extLst>
        </p:spPr>
      </p:sp>
      <p:sp>
        <p:nvSpPr>
          <p:cNvPr id="39943" name="Rectangle 7"/>
          <p:cNvSpPr>
            <a:spLocks noGrp="1" noChangeArrowheads="1"/>
          </p:cNvSpPr>
          <p:nvPr>
            <p:ph type="body" idx="1"/>
          </p:nvPr>
        </p:nvSpPr>
        <p:spPr>
          <a:xfrm>
            <a:off x="935039" y="4464051"/>
            <a:ext cx="5140324" cy="4229100"/>
          </a:xfrm>
          <a:noFill/>
          <a:ln/>
          <a:extLst>
            <a:ext uri="{91240B29-F687-4F45-9708-019B960494DF}">
              <a14:hiddenLine xmlns:a14="http://schemas.microsoft.com/office/drawing/2010/main" w="12700">
                <a:solidFill>
                  <a:schemeClr val="tx1"/>
                </a:solidFill>
                <a:miter lim="800000"/>
                <a:headEnd/>
                <a:tailEnd/>
              </a14:hiddenLine>
            </a:ext>
          </a:extLst>
        </p:spPr>
        <p:txBody>
          <a:bodyPr lIns="92764" tIns="45569" rIns="92764" bIns="45569"/>
          <a:lstStyle/>
          <a:p>
            <a:r>
              <a:rPr lang="en-US" dirty="0"/>
              <a:t>In this transaction, the company purchases supplies of Nike and Adidas footwear by paying </a:t>
            </a:r>
            <a:r>
              <a:rPr lang="en-US" baseline="0" dirty="0"/>
              <a:t>$2,500 </a:t>
            </a:r>
            <a:r>
              <a:rPr lang="en-US" dirty="0"/>
              <a:t>cash. The asset account, cash, will decrease by the $2,500 cash paid. The asset account, supplies, will increase by $2,500, the cost of the supplies. In this transaction we are giving up one asset, cash, and receiving another asset, supplies. Let’s look at our books after this transaction is recorded.</a:t>
            </a:r>
          </a:p>
        </p:txBody>
      </p:sp>
    </p:spTree>
    <p:extLst>
      <p:ext uri="{BB962C8B-B14F-4D97-AF65-F5344CB8AC3E}">
        <p14:creationId xmlns:p14="http://schemas.microsoft.com/office/powerpoint/2010/main" val="3172710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971926"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41988" name="Rectangle 4"/>
          <p:cNvSpPr>
            <a:spLocks noChangeArrowheads="1"/>
          </p:cNvSpPr>
          <p:nvPr/>
        </p:nvSpPr>
        <p:spPr bwMode="auto">
          <a:xfrm>
            <a:off x="1"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41989" name="Rectangle 5"/>
          <p:cNvSpPr>
            <a:spLocks noChangeArrowheads="1"/>
          </p:cNvSpPr>
          <p:nvPr/>
        </p:nvSpPr>
        <p:spPr bwMode="auto">
          <a:xfrm>
            <a:off x="1"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41990" name="Rectangle 6"/>
          <p:cNvSpPr>
            <a:spLocks noGrp="1" noRot="1" noChangeAspect="1" noChangeArrowheads="1" noTextEdit="1"/>
          </p:cNvSpPr>
          <p:nvPr>
            <p:ph type="sldImg"/>
          </p:nvPr>
        </p:nvSpPr>
        <p:spPr>
          <a:xfrm>
            <a:off x="1163638" y="711200"/>
            <a:ext cx="4683125" cy="3511550"/>
          </a:xfrm>
          <a:ln w="12700" cap="flat">
            <a:solidFill>
              <a:schemeClr val="tx1"/>
            </a:solidFill>
          </a:ln>
          <a:extLst>
            <a:ext uri="{909E8E84-426E-40DD-AFC4-6F175D3DCCD1}">
              <a14:hiddenFill xmlns:a14="http://schemas.microsoft.com/office/drawing/2010/main">
                <a:noFill/>
              </a14:hiddenFill>
            </a:ext>
          </a:extLst>
        </p:spPr>
      </p:sp>
      <p:sp>
        <p:nvSpPr>
          <p:cNvPr id="41991" name="Rectangle 7"/>
          <p:cNvSpPr>
            <a:spLocks noGrp="1" noChangeArrowheads="1"/>
          </p:cNvSpPr>
          <p:nvPr>
            <p:ph type="body" idx="1"/>
          </p:nvPr>
        </p:nvSpPr>
        <p:spPr>
          <a:xfrm>
            <a:off x="935039" y="4464051"/>
            <a:ext cx="5140324" cy="4229100"/>
          </a:xfrm>
          <a:noFill/>
          <a:ln/>
          <a:extLst>
            <a:ext uri="{91240B29-F687-4F45-9708-019B960494DF}">
              <a14:hiddenLine xmlns:a14="http://schemas.microsoft.com/office/drawing/2010/main" w="12700">
                <a:solidFill>
                  <a:schemeClr val="tx1"/>
                </a:solidFill>
                <a:miter lim="800000"/>
                <a:headEnd/>
                <a:tailEnd/>
              </a14:hiddenLine>
            </a:ext>
          </a:extLst>
        </p:spPr>
        <p:txBody>
          <a:bodyPr lIns="92764" tIns="45569" rIns="92764" bIns="45569"/>
          <a:lstStyle/>
          <a:p>
            <a:r>
              <a:rPr lang="en-US" dirty="0"/>
              <a:t>We can see the decrease in cash and the increase in supplies. The total assets are still equal to $30,000 but are divided between cash and supplies. There is no change on the liabilities plus equity section of our books.</a:t>
            </a:r>
          </a:p>
        </p:txBody>
      </p:sp>
    </p:spTree>
    <p:extLst>
      <p:ext uri="{BB962C8B-B14F-4D97-AF65-F5344CB8AC3E}">
        <p14:creationId xmlns:p14="http://schemas.microsoft.com/office/powerpoint/2010/main" val="4009325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971926"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44036" name="Rectangle 4"/>
          <p:cNvSpPr>
            <a:spLocks noChangeArrowheads="1"/>
          </p:cNvSpPr>
          <p:nvPr/>
        </p:nvSpPr>
        <p:spPr bwMode="auto">
          <a:xfrm>
            <a:off x="1"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44037" name="Rectangle 5"/>
          <p:cNvSpPr>
            <a:spLocks noChangeArrowheads="1"/>
          </p:cNvSpPr>
          <p:nvPr/>
        </p:nvSpPr>
        <p:spPr bwMode="auto">
          <a:xfrm>
            <a:off x="1"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44038" name="Rectangle 6"/>
          <p:cNvSpPr>
            <a:spLocks noGrp="1" noRot="1" noChangeAspect="1" noChangeArrowheads="1" noTextEdit="1"/>
          </p:cNvSpPr>
          <p:nvPr>
            <p:ph type="sldImg"/>
          </p:nvPr>
        </p:nvSpPr>
        <p:spPr>
          <a:xfrm>
            <a:off x="1163638" y="711200"/>
            <a:ext cx="4683125" cy="3511550"/>
          </a:xfrm>
          <a:ln w="12700" cap="flat">
            <a:solidFill>
              <a:schemeClr val="tx1"/>
            </a:solidFill>
          </a:ln>
          <a:extLst>
            <a:ext uri="{909E8E84-426E-40DD-AFC4-6F175D3DCCD1}">
              <a14:hiddenFill xmlns:a14="http://schemas.microsoft.com/office/drawing/2010/main">
                <a:noFill/>
              </a14:hiddenFill>
            </a:ext>
          </a:extLst>
        </p:spPr>
      </p:sp>
      <p:sp>
        <p:nvSpPr>
          <p:cNvPr id="44039" name="Rectangle 7"/>
          <p:cNvSpPr>
            <a:spLocks noGrp="1" noChangeArrowheads="1"/>
          </p:cNvSpPr>
          <p:nvPr>
            <p:ph type="body" idx="1"/>
          </p:nvPr>
        </p:nvSpPr>
        <p:spPr>
          <a:xfrm>
            <a:off x="935039" y="4464051"/>
            <a:ext cx="5140324" cy="4229100"/>
          </a:xfrm>
          <a:noFill/>
          <a:ln/>
          <a:extLst>
            <a:ext uri="{91240B29-F687-4F45-9708-019B960494DF}">
              <a14:hiddenLine xmlns:a14="http://schemas.microsoft.com/office/drawing/2010/main" w="12700">
                <a:solidFill>
                  <a:schemeClr val="tx1"/>
                </a:solidFill>
                <a:miter lim="800000"/>
                <a:headEnd/>
                <a:tailEnd/>
              </a14:hiddenLine>
            </a:ext>
          </a:extLst>
        </p:spPr>
        <p:txBody>
          <a:bodyPr lIns="92764" tIns="45569" rIns="92764" bIns="45569"/>
          <a:lstStyle/>
          <a:p>
            <a:r>
              <a:rPr lang="en-US" dirty="0"/>
              <a:t>This transaction is similar to the last one we recorded. Here we purchase equipment by paying </a:t>
            </a:r>
            <a:r>
              <a:rPr lang="en-US" dirty="0">
                <a:solidFill>
                  <a:srgbClr val="FF0000"/>
                </a:solidFill>
              </a:rPr>
              <a:t>$26,000 </a:t>
            </a:r>
            <a:r>
              <a:rPr lang="en-US" dirty="0"/>
              <a:t>cash. The asset account, cash, will decrease by $26,000. The asset account, equipment, will increase by $26,000. Once again, we are exchanging one asset for another. Can you predict what our books will look like after recording this transaction?</a:t>
            </a:r>
          </a:p>
        </p:txBody>
      </p:sp>
    </p:spTree>
    <p:extLst>
      <p:ext uri="{BB962C8B-B14F-4D97-AF65-F5344CB8AC3E}">
        <p14:creationId xmlns:p14="http://schemas.microsoft.com/office/powerpoint/2010/main" val="3564401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971926"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46084" name="Rectangle 4"/>
          <p:cNvSpPr>
            <a:spLocks noChangeArrowheads="1"/>
          </p:cNvSpPr>
          <p:nvPr/>
        </p:nvSpPr>
        <p:spPr bwMode="auto">
          <a:xfrm>
            <a:off x="1"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46085" name="Rectangle 5"/>
          <p:cNvSpPr>
            <a:spLocks noChangeArrowheads="1"/>
          </p:cNvSpPr>
          <p:nvPr/>
        </p:nvSpPr>
        <p:spPr bwMode="auto">
          <a:xfrm>
            <a:off x="1"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46086" name="Rectangle 6"/>
          <p:cNvSpPr>
            <a:spLocks noGrp="1" noRot="1" noChangeAspect="1" noChangeArrowheads="1" noTextEdit="1"/>
          </p:cNvSpPr>
          <p:nvPr>
            <p:ph type="sldImg"/>
          </p:nvPr>
        </p:nvSpPr>
        <p:spPr>
          <a:xfrm>
            <a:off x="1163638" y="711200"/>
            <a:ext cx="4683125" cy="3511550"/>
          </a:xfrm>
          <a:ln w="12700" cap="flat">
            <a:solidFill>
              <a:schemeClr val="tx1"/>
            </a:solidFill>
          </a:ln>
          <a:extLst>
            <a:ext uri="{909E8E84-426E-40DD-AFC4-6F175D3DCCD1}">
              <a14:hiddenFill xmlns:a14="http://schemas.microsoft.com/office/drawing/2010/main">
                <a:noFill/>
              </a14:hiddenFill>
            </a:ext>
          </a:extLst>
        </p:spPr>
      </p:sp>
      <p:sp>
        <p:nvSpPr>
          <p:cNvPr id="46087" name="Rectangle 7"/>
          <p:cNvSpPr>
            <a:spLocks noGrp="1" noChangeArrowheads="1"/>
          </p:cNvSpPr>
          <p:nvPr>
            <p:ph type="body" idx="1"/>
          </p:nvPr>
        </p:nvSpPr>
        <p:spPr>
          <a:xfrm>
            <a:off x="935039" y="4464051"/>
            <a:ext cx="5140324" cy="4229100"/>
          </a:xfrm>
          <a:noFill/>
          <a:ln/>
          <a:extLst>
            <a:ext uri="{91240B29-F687-4F45-9708-019B960494DF}">
              <a14:hiddenLine xmlns:a14="http://schemas.microsoft.com/office/drawing/2010/main" w="12700">
                <a:solidFill>
                  <a:schemeClr val="tx1"/>
                </a:solidFill>
                <a:miter lim="800000"/>
                <a:headEnd/>
                <a:tailEnd/>
              </a14:hiddenLine>
            </a:ext>
          </a:extLst>
        </p:spPr>
        <p:txBody>
          <a:bodyPr lIns="92764" tIns="45569" rIns="92764" bIns="45569"/>
          <a:lstStyle/>
          <a:p>
            <a:r>
              <a:rPr lang="en-US" dirty="0"/>
              <a:t>Cash is reduced by $26,000 and equipment is increased by $26,000. The balance in our cash account is now $1,500. We have a current balance in supplies of $2,500, and equipment of $26,000. The three asset accounts total $30,000. Once again, there has been no change in the liabilities plus equity side of the equation.</a:t>
            </a:r>
          </a:p>
        </p:txBody>
      </p:sp>
    </p:spTree>
    <p:extLst>
      <p:ext uri="{BB962C8B-B14F-4D97-AF65-F5344CB8AC3E}">
        <p14:creationId xmlns:p14="http://schemas.microsoft.com/office/powerpoint/2010/main" val="1438642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971926"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48132" name="Rectangle 4"/>
          <p:cNvSpPr>
            <a:spLocks noChangeArrowheads="1"/>
          </p:cNvSpPr>
          <p:nvPr/>
        </p:nvSpPr>
        <p:spPr bwMode="auto">
          <a:xfrm>
            <a:off x="1"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48133" name="Rectangle 5"/>
          <p:cNvSpPr>
            <a:spLocks noChangeArrowheads="1"/>
          </p:cNvSpPr>
          <p:nvPr/>
        </p:nvSpPr>
        <p:spPr bwMode="auto">
          <a:xfrm>
            <a:off x="1"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48134" name="Rectangle 6"/>
          <p:cNvSpPr>
            <a:spLocks noGrp="1" noRot="1" noChangeAspect="1" noChangeArrowheads="1" noTextEdit="1"/>
          </p:cNvSpPr>
          <p:nvPr>
            <p:ph type="sldImg"/>
          </p:nvPr>
        </p:nvSpPr>
        <p:spPr>
          <a:xfrm>
            <a:off x="1163638" y="711200"/>
            <a:ext cx="4683125" cy="3511550"/>
          </a:xfrm>
          <a:ln w="12700" cap="flat">
            <a:solidFill>
              <a:schemeClr val="tx1"/>
            </a:solidFill>
          </a:ln>
          <a:extLst>
            <a:ext uri="{909E8E84-426E-40DD-AFC4-6F175D3DCCD1}">
              <a14:hiddenFill xmlns:a14="http://schemas.microsoft.com/office/drawing/2010/main">
                <a:noFill/>
              </a14:hiddenFill>
            </a:ext>
          </a:extLst>
        </p:spPr>
      </p:sp>
      <p:sp>
        <p:nvSpPr>
          <p:cNvPr id="48135" name="Rectangle 7"/>
          <p:cNvSpPr>
            <a:spLocks noGrp="1" noChangeArrowheads="1"/>
          </p:cNvSpPr>
          <p:nvPr>
            <p:ph type="body" idx="1"/>
          </p:nvPr>
        </p:nvSpPr>
        <p:spPr>
          <a:xfrm>
            <a:off x="935039" y="4464051"/>
            <a:ext cx="5140324" cy="4229100"/>
          </a:xfrm>
          <a:noFill/>
          <a:ln/>
          <a:extLst>
            <a:ext uri="{91240B29-F687-4F45-9708-019B960494DF}">
              <a14:hiddenLine xmlns:a14="http://schemas.microsoft.com/office/drawing/2010/main" w="12700">
                <a:solidFill>
                  <a:schemeClr val="tx1"/>
                </a:solidFill>
                <a:miter lim="800000"/>
                <a:headEnd/>
                <a:tailEnd/>
              </a14:hiddenLine>
            </a:ext>
          </a:extLst>
        </p:spPr>
        <p:txBody>
          <a:bodyPr lIns="92764" tIns="45569" rIns="92764" bIns="45569"/>
          <a:lstStyle/>
          <a:p>
            <a:r>
              <a:rPr lang="en-US" dirty="0"/>
              <a:t>In this transaction, the company purchases supplies of $7,100 on credit. We do not pay cash but agree to pay off the account at some point in the future. The asset account, Supplies, increases by $7,100</a:t>
            </a:r>
            <a:r>
              <a:rPr lang="en-US" baseline="0" dirty="0"/>
              <a:t> and </a:t>
            </a:r>
            <a:r>
              <a:rPr lang="en-US" dirty="0"/>
              <a:t>the liability account, accounts payable, increases by $7,100 as</a:t>
            </a:r>
            <a:r>
              <a:rPr lang="en-US" baseline="0" dirty="0"/>
              <a:t> well</a:t>
            </a:r>
            <a:r>
              <a:rPr lang="en-US" dirty="0"/>
              <a:t>. Let’s see what our books look like now.</a:t>
            </a:r>
          </a:p>
        </p:txBody>
      </p:sp>
    </p:spTree>
    <p:extLst>
      <p:ext uri="{BB962C8B-B14F-4D97-AF65-F5344CB8AC3E}">
        <p14:creationId xmlns:p14="http://schemas.microsoft.com/office/powerpoint/2010/main" val="2199730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690105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971926"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50180" name="Rectangle 4"/>
          <p:cNvSpPr>
            <a:spLocks noChangeArrowheads="1"/>
          </p:cNvSpPr>
          <p:nvPr/>
        </p:nvSpPr>
        <p:spPr bwMode="auto">
          <a:xfrm>
            <a:off x="1"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50181" name="Rectangle 5"/>
          <p:cNvSpPr>
            <a:spLocks noChangeArrowheads="1"/>
          </p:cNvSpPr>
          <p:nvPr/>
        </p:nvSpPr>
        <p:spPr bwMode="auto">
          <a:xfrm>
            <a:off x="1"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50182" name="Rectangle 6"/>
          <p:cNvSpPr>
            <a:spLocks noGrp="1" noRot="1" noChangeAspect="1" noChangeArrowheads="1" noTextEdit="1"/>
          </p:cNvSpPr>
          <p:nvPr>
            <p:ph type="sldImg"/>
          </p:nvPr>
        </p:nvSpPr>
        <p:spPr>
          <a:xfrm>
            <a:off x="1163638" y="711200"/>
            <a:ext cx="4683125" cy="3511550"/>
          </a:xfrm>
          <a:ln w="12700" cap="flat">
            <a:solidFill>
              <a:schemeClr val="tx1"/>
            </a:solidFill>
          </a:ln>
          <a:extLst>
            <a:ext uri="{909E8E84-426E-40DD-AFC4-6F175D3DCCD1}">
              <a14:hiddenFill xmlns:a14="http://schemas.microsoft.com/office/drawing/2010/main">
                <a:noFill/>
              </a14:hiddenFill>
            </a:ext>
          </a:extLst>
        </p:spPr>
      </p:sp>
      <p:sp>
        <p:nvSpPr>
          <p:cNvPr id="50183" name="Rectangle 7"/>
          <p:cNvSpPr>
            <a:spLocks noGrp="1" noChangeArrowheads="1"/>
          </p:cNvSpPr>
          <p:nvPr>
            <p:ph type="body" idx="1"/>
          </p:nvPr>
        </p:nvSpPr>
        <p:spPr>
          <a:xfrm>
            <a:off x="935039" y="4464051"/>
            <a:ext cx="5140324" cy="4229100"/>
          </a:xfrm>
          <a:noFill/>
          <a:ln/>
          <a:extLst>
            <a:ext uri="{91240B29-F687-4F45-9708-019B960494DF}">
              <a14:hiddenLine xmlns:a14="http://schemas.microsoft.com/office/drawing/2010/main" w="12700">
                <a:solidFill>
                  <a:schemeClr val="tx1"/>
                </a:solidFill>
                <a:miter lim="800000"/>
                <a:headEnd/>
                <a:tailEnd/>
              </a14:hiddenLine>
            </a:ext>
          </a:extLst>
        </p:spPr>
        <p:txBody>
          <a:bodyPr lIns="92764" tIns="45569" rIns="92764" bIns="45569"/>
          <a:lstStyle/>
          <a:p>
            <a:r>
              <a:rPr lang="en-US" dirty="0"/>
              <a:t>You can see the balance in the cash, supplies, and equipment accounts. The total on the asset side of the equation is $37,100. We acquired the assets without paying cash. If you use a credit card to purchase gas for your car, you receive an asset, gas, and incur an account payable to the credit card company. The balance in the liabilities accounts is now $7,100, and the Common Stock account balance is still $30,000.</a:t>
            </a:r>
          </a:p>
        </p:txBody>
      </p:sp>
    </p:spTree>
    <p:extLst>
      <p:ext uri="{BB962C8B-B14F-4D97-AF65-F5344CB8AC3E}">
        <p14:creationId xmlns:p14="http://schemas.microsoft.com/office/powerpoint/2010/main" val="3625411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971926"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56324" name="Rectangle 4"/>
          <p:cNvSpPr>
            <a:spLocks noChangeArrowheads="1"/>
          </p:cNvSpPr>
          <p:nvPr/>
        </p:nvSpPr>
        <p:spPr bwMode="auto">
          <a:xfrm>
            <a:off x="1"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56325" name="Rectangle 5"/>
          <p:cNvSpPr>
            <a:spLocks noChangeArrowheads="1"/>
          </p:cNvSpPr>
          <p:nvPr/>
        </p:nvSpPr>
        <p:spPr bwMode="auto">
          <a:xfrm>
            <a:off x="1"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56326" name="Rectangle 6"/>
          <p:cNvSpPr>
            <a:spLocks noGrp="1" noRot="1" noChangeAspect="1" noChangeArrowheads="1" noTextEdit="1"/>
          </p:cNvSpPr>
          <p:nvPr>
            <p:ph type="sldImg"/>
          </p:nvPr>
        </p:nvSpPr>
        <p:spPr>
          <a:xfrm>
            <a:off x="1163638" y="711200"/>
            <a:ext cx="4683125" cy="3511550"/>
          </a:xfrm>
          <a:ln w="12700" cap="flat">
            <a:solidFill>
              <a:schemeClr val="tx1"/>
            </a:solidFill>
          </a:ln>
          <a:extLst>
            <a:ext uri="{909E8E84-426E-40DD-AFC4-6F175D3DCCD1}">
              <a14:hiddenFill xmlns:a14="http://schemas.microsoft.com/office/drawing/2010/main">
                <a:noFill/>
              </a14:hiddenFill>
            </a:ext>
          </a:extLst>
        </p:spPr>
      </p:sp>
      <p:sp>
        <p:nvSpPr>
          <p:cNvPr id="56327" name="Rectangle 7"/>
          <p:cNvSpPr>
            <a:spLocks noGrp="1" noChangeArrowheads="1"/>
          </p:cNvSpPr>
          <p:nvPr>
            <p:ph type="body" idx="1"/>
          </p:nvPr>
        </p:nvSpPr>
        <p:spPr>
          <a:xfrm>
            <a:off x="935039" y="4464051"/>
            <a:ext cx="5140324" cy="4229100"/>
          </a:xfrm>
          <a:noFill/>
          <a:ln/>
          <a:extLst>
            <a:ext uri="{91240B29-F687-4F45-9708-019B960494DF}">
              <a14:hiddenLine xmlns:a14="http://schemas.microsoft.com/office/drawing/2010/main" w="12700">
                <a:solidFill>
                  <a:schemeClr val="tx1"/>
                </a:solidFill>
                <a:miter lim="800000"/>
                <a:headEnd/>
                <a:tailEnd/>
              </a14:hiddenLine>
            </a:ext>
          </a:extLst>
        </p:spPr>
        <p:txBody>
          <a:bodyPr lIns="92764" tIns="45569" rIns="92764" bIns="45569"/>
          <a:lstStyle/>
          <a:p>
            <a:r>
              <a:rPr lang="en-US" dirty="0"/>
              <a:t>The company rendered consulting services to a customer receiving $4,200 cash in full payment. The asset account, cash, will increase by $4,200. The equity account, revenues, will also increase by the same amount. Let’s look at our expanded book balances.</a:t>
            </a:r>
          </a:p>
        </p:txBody>
      </p:sp>
    </p:spTree>
    <p:extLst>
      <p:ext uri="{BB962C8B-B14F-4D97-AF65-F5344CB8AC3E}">
        <p14:creationId xmlns:p14="http://schemas.microsoft.com/office/powerpoint/2010/main" val="2166830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3971926"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58372" name="Rectangle 4"/>
          <p:cNvSpPr>
            <a:spLocks noChangeArrowheads="1"/>
          </p:cNvSpPr>
          <p:nvPr/>
        </p:nvSpPr>
        <p:spPr bwMode="auto">
          <a:xfrm>
            <a:off x="1"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58373" name="Rectangle 5"/>
          <p:cNvSpPr>
            <a:spLocks noChangeArrowheads="1"/>
          </p:cNvSpPr>
          <p:nvPr/>
        </p:nvSpPr>
        <p:spPr bwMode="auto">
          <a:xfrm>
            <a:off x="1"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58374" name="Rectangle 6"/>
          <p:cNvSpPr>
            <a:spLocks noGrp="1" noRot="1" noChangeAspect="1" noChangeArrowheads="1" noTextEdit="1"/>
          </p:cNvSpPr>
          <p:nvPr>
            <p:ph type="sldImg"/>
          </p:nvPr>
        </p:nvSpPr>
        <p:spPr>
          <a:xfrm>
            <a:off x="1163638" y="711200"/>
            <a:ext cx="4683125" cy="3511550"/>
          </a:xfrm>
          <a:ln w="12700" cap="flat">
            <a:solidFill>
              <a:schemeClr val="tx1"/>
            </a:solidFill>
          </a:ln>
          <a:extLst>
            <a:ext uri="{909E8E84-426E-40DD-AFC4-6F175D3DCCD1}">
              <a14:hiddenFill xmlns:a14="http://schemas.microsoft.com/office/drawing/2010/main">
                <a:noFill/>
              </a14:hiddenFill>
            </a:ext>
          </a:extLst>
        </p:spPr>
      </p:sp>
      <p:sp>
        <p:nvSpPr>
          <p:cNvPr id="58375" name="Rectangle 7"/>
          <p:cNvSpPr>
            <a:spLocks noGrp="1" noChangeArrowheads="1"/>
          </p:cNvSpPr>
          <p:nvPr>
            <p:ph type="body" idx="1"/>
          </p:nvPr>
        </p:nvSpPr>
        <p:spPr>
          <a:xfrm>
            <a:off x="935039" y="4464051"/>
            <a:ext cx="5140324" cy="4229100"/>
          </a:xfrm>
          <a:noFill/>
          <a:ln/>
          <a:extLst>
            <a:ext uri="{91240B29-F687-4F45-9708-019B960494DF}">
              <a14:hiddenLine xmlns:a14="http://schemas.microsoft.com/office/drawing/2010/main" w="12700">
                <a:solidFill>
                  <a:schemeClr val="tx1"/>
                </a:solidFill>
                <a:miter lim="800000"/>
                <a:headEnd/>
                <a:tailEnd/>
              </a14:hiddenLine>
            </a:ext>
          </a:extLst>
        </p:spPr>
        <p:txBody>
          <a:bodyPr lIns="92764" tIns="45569" rIns="92764" bIns="45569"/>
          <a:lstStyle/>
          <a:p>
            <a:r>
              <a:rPr lang="en-US" dirty="0"/>
              <a:t>You see that our cash account increases by $4,200, to a current balance of $5,700. Total assets amount to $41,300. The revenue account also increased by $4,200. Recall that from our expanded accounting equation that revenues increase equity and expenses decrease equity. The total of our liabilities plus equity is now $41,300.</a:t>
            </a:r>
          </a:p>
        </p:txBody>
      </p:sp>
    </p:spTree>
    <p:extLst>
      <p:ext uri="{BB962C8B-B14F-4D97-AF65-F5344CB8AC3E}">
        <p14:creationId xmlns:p14="http://schemas.microsoft.com/office/powerpoint/2010/main" val="38860843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dirty="0"/>
              <a:t>The company paid cash rent</a:t>
            </a:r>
            <a:r>
              <a:rPr lang="en-US" baseline="0" dirty="0"/>
              <a:t> of $1,000 and cash </a:t>
            </a:r>
            <a:r>
              <a:rPr lang="en-US" dirty="0"/>
              <a:t>salaries of $700 to employees. The asset account, cash, decreases by $1,700. The equity account, rent expense increases by $1,000 and salaries expense increases by $700. Remember, an increase in an expense account will </a:t>
            </a:r>
            <a:r>
              <a:rPr lang="en-US" u="sng" dirty="0"/>
              <a:t>decrease</a:t>
            </a:r>
            <a:r>
              <a:rPr lang="en-US" dirty="0"/>
              <a:t> total equity. Do you think you can get this transaction recorded properly in our books?</a:t>
            </a:r>
          </a:p>
        </p:txBody>
      </p:sp>
    </p:spTree>
    <p:extLst>
      <p:ext uri="{BB962C8B-B14F-4D97-AF65-F5344CB8AC3E}">
        <p14:creationId xmlns:p14="http://schemas.microsoft.com/office/powerpoint/2010/main" val="34878806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dirty="0"/>
              <a:t>How did you do? You got the decrease in the cash account, but did you remember to show the increase in expenses as a decrease in total equity. Our expanded equation is getting to look more and more complicated. Don’t worry, practice will help you fully understand the recording of these and similar transactions. Our books are still in balance.</a:t>
            </a:r>
          </a:p>
        </p:txBody>
      </p:sp>
    </p:spTree>
    <p:extLst>
      <p:ext uri="{BB962C8B-B14F-4D97-AF65-F5344CB8AC3E}">
        <p14:creationId xmlns:p14="http://schemas.microsoft.com/office/powerpoint/2010/main" val="28750329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971926"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56324" name="Rectangle 4"/>
          <p:cNvSpPr>
            <a:spLocks noChangeArrowheads="1"/>
          </p:cNvSpPr>
          <p:nvPr/>
        </p:nvSpPr>
        <p:spPr bwMode="auto">
          <a:xfrm>
            <a:off x="1"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56325" name="Rectangle 5"/>
          <p:cNvSpPr>
            <a:spLocks noChangeArrowheads="1"/>
          </p:cNvSpPr>
          <p:nvPr/>
        </p:nvSpPr>
        <p:spPr bwMode="auto">
          <a:xfrm>
            <a:off x="1"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56326" name="Rectangle 6"/>
          <p:cNvSpPr>
            <a:spLocks noGrp="1" noRot="1" noChangeAspect="1" noChangeArrowheads="1" noTextEdit="1"/>
          </p:cNvSpPr>
          <p:nvPr>
            <p:ph type="sldImg"/>
          </p:nvPr>
        </p:nvSpPr>
        <p:spPr>
          <a:xfrm>
            <a:off x="1163638" y="711200"/>
            <a:ext cx="4683125" cy="3511550"/>
          </a:xfrm>
          <a:ln w="12700" cap="flat">
            <a:solidFill>
              <a:schemeClr val="tx1"/>
            </a:solidFill>
          </a:ln>
          <a:extLst>
            <a:ext uri="{909E8E84-426E-40DD-AFC4-6F175D3DCCD1}">
              <a14:hiddenFill xmlns:a14="http://schemas.microsoft.com/office/drawing/2010/main">
                <a:noFill/>
              </a14:hiddenFill>
            </a:ext>
          </a:extLst>
        </p:spPr>
      </p:sp>
      <p:sp>
        <p:nvSpPr>
          <p:cNvPr id="56327" name="Rectangle 7"/>
          <p:cNvSpPr>
            <a:spLocks noGrp="1" noChangeArrowheads="1"/>
          </p:cNvSpPr>
          <p:nvPr>
            <p:ph type="body" idx="1"/>
          </p:nvPr>
        </p:nvSpPr>
        <p:spPr>
          <a:xfrm>
            <a:off x="935039" y="4464051"/>
            <a:ext cx="5140324" cy="4229100"/>
          </a:xfrm>
          <a:noFill/>
          <a:ln/>
          <a:extLst>
            <a:ext uri="{91240B29-F687-4F45-9708-019B960494DF}">
              <a14:hiddenLine xmlns:a14="http://schemas.microsoft.com/office/drawing/2010/main" w="12700">
                <a:solidFill>
                  <a:schemeClr val="tx1"/>
                </a:solidFill>
                <a:miter lim="800000"/>
                <a:headEnd/>
                <a:tailEnd/>
              </a14:hiddenLine>
            </a:ext>
          </a:extLst>
        </p:spPr>
        <p:txBody>
          <a:bodyPr lIns="92764" tIns="45569" rIns="92764" bIns="45569"/>
          <a:lstStyle/>
          <a:p>
            <a:r>
              <a:rPr lang="en-US" dirty="0"/>
              <a:t>The company provided consulting services of $1,600 and rented its</a:t>
            </a:r>
            <a:r>
              <a:rPr lang="en-US" baseline="0" dirty="0"/>
              <a:t> test facilities for $300 </a:t>
            </a:r>
            <a:r>
              <a:rPr lang="en-US" dirty="0"/>
              <a:t>to a customer. The asset account, Accounts receivable, will increase by $1,900. The equity account, Consulting revenue will increase by $1,600</a:t>
            </a:r>
            <a:r>
              <a:rPr lang="en-US" baseline="0" dirty="0"/>
              <a:t> and the equity account Rental Revenue</a:t>
            </a:r>
            <a:r>
              <a:rPr lang="en-US" dirty="0"/>
              <a:t>, will also increase by the $300. Let’s look at our expanded book balances.</a:t>
            </a:r>
          </a:p>
        </p:txBody>
      </p:sp>
    </p:spTree>
    <p:extLst>
      <p:ext uri="{BB962C8B-B14F-4D97-AF65-F5344CB8AC3E}">
        <p14:creationId xmlns:p14="http://schemas.microsoft.com/office/powerpoint/2010/main" val="40142914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dirty="0"/>
              <a:t>Our expanded equation is getting to look more and more complicated. Don’t worry, practice will help you fully understand the recording of these and similar transactions. Our books are still in balance.</a:t>
            </a:r>
          </a:p>
        </p:txBody>
      </p:sp>
    </p:spTree>
    <p:extLst>
      <p:ext uri="{BB962C8B-B14F-4D97-AF65-F5344CB8AC3E}">
        <p14:creationId xmlns:p14="http://schemas.microsoft.com/office/powerpoint/2010/main" val="2491085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971926"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56324" name="Rectangle 4"/>
          <p:cNvSpPr>
            <a:spLocks noChangeArrowheads="1"/>
          </p:cNvSpPr>
          <p:nvPr/>
        </p:nvSpPr>
        <p:spPr bwMode="auto">
          <a:xfrm>
            <a:off x="1"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56325" name="Rectangle 5"/>
          <p:cNvSpPr>
            <a:spLocks noChangeArrowheads="1"/>
          </p:cNvSpPr>
          <p:nvPr/>
        </p:nvSpPr>
        <p:spPr bwMode="auto">
          <a:xfrm>
            <a:off x="1"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56326" name="Rectangle 6"/>
          <p:cNvSpPr>
            <a:spLocks noGrp="1" noRot="1" noChangeAspect="1" noChangeArrowheads="1" noTextEdit="1"/>
          </p:cNvSpPr>
          <p:nvPr>
            <p:ph type="sldImg"/>
          </p:nvPr>
        </p:nvSpPr>
        <p:spPr>
          <a:xfrm>
            <a:off x="1163638" y="711200"/>
            <a:ext cx="4683125" cy="3511550"/>
          </a:xfrm>
          <a:ln w="12700" cap="flat">
            <a:solidFill>
              <a:schemeClr val="tx1"/>
            </a:solidFill>
          </a:ln>
          <a:extLst>
            <a:ext uri="{909E8E84-426E-40DD-AFC4-6F175D3DCCD1}">
              <a14:hiddenFill xmlns:a14="http://schemas.microsoft.com/office/drawing/2010/main">
                <a:noFill/>
              </a14:hiddenFill>
            </a:ext>
          </a:extLst>
        </p:spPr>
      </p:sp>
      <p:sp>
        <p:nvSpPr>
          <p:cNvPr id="56327" name="Rectangle 7"/>
          <p:cNvSpPr>
            <a:spLocks noGrp="1" noChangeArrowheads="1"/>
          </p:cNvSpPr>
          <p:nvPr>
            <p:ph type="body" idx="1"/>
          </p:nvPr>
        </p:nvSpPr>
        <p:spPr>
          <a:xfrm>
            <a:off x="935039" y="4464051"/>
            <a:ext cx="5140324" cy="4229100"/>
          </a:xfrm>
          <a:noFill/>
          <a:ln/>
          <a:extLst>
            <a:ext uri="{91240B29-F687-4F45-9708-019B960494DF}">
              <a14:hiddenLine xmlns:a14="http://schemas.microsoft.com/office/drawing/2010/main" w="12700">
                <a:solidFill>
                  <a:schemeClr val="tx1"/>
                </a:solidFill>
                <a:miter lim="800000"/>
                <a:headEnd/>
                <a:tailEnd/>
              </a14:hiddenLine>
            </a:ext>
          </a:extLst>
        </p:spPr>
        <p:txBody>
          <a:bodyPr lIns="92764" tIns="45569" rIns="92764" bIns="45569"/>
          <a:lstStyle/>
          <a:p>
            <a:r>
              <a:rPr lang="en-US" dirty="0"/>
              <a:t>The client in transaction 8 pays $1,900 10 days after it is billed for consulting services. </a:t>
            </a:r>
          </a:p>
        </p:txBody>
      </p:sp>
    </p:spTree>
    <p:extLst>
      <p:ext uri="{BB962C8B-B14F-4D97-AF65-F5344CB8AC3E}">
        <p14:creationId xmlns:p14="http://schemas.microsoft.com/office/powerpoint/2010/main" val="36325095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dirty="0"/>
              <a:t>The client in transaction 8 pays $1,900 10 days after it is billed for consulting services. The total amount of assets remains</a:t>
            </a:r>
            <a:r>
              <a:rPr lang="en-US" baseline="0" dirty="0"/>
              <a:t> the same, and liabilities and equity remain the same as well.</a:t>
            </a:r>
            <a:endParaRPr lang="en-US" dirty="0"/>
          </a:p>
        </p:txBody>
      </p:sp>
    </p:spTree>
    <p:extLst>
      <p:ext uri="{BB962C8B-B14F-4D97-AF65-F5344CB8AC3E}">
        <p14:creationId xmlns:p14="http://schemas.microsoft.com/office/powerpoint/2010/main" val="34649834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971926"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56324" name="Rectangle 4"/>
          <p:cNvSpPr>
            <a:spLocks noChangeArrowheads="1"/>
          </p:cNvSpPr>
          <p:nvPr/>
        </p:nvSpPr>
        <p:spPr bwMode="auto">
          <a:xfrm>
            <a:off x="1"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56325" name="Rectangle 5"/>
          <p:cNvSpPr>
            <a:spLocks noChangeArrowheads="1"/>
          </p:cNvSpPr>
          <p:nvPr/>
        </p:nvSpPr>
        <p:spPr bwMode="auto">
          <a:xfrm>
            <a:off x="1"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nchor="ctr"/>
          <a:lstStyle/>
          <a:p>
            <a:endParaRPr lang="en-US" dirty="0">
              <a:solidFill>
                <a:prstClr val="black"/>
              </a:solidFill>
            </a:endParaRPr>
          </a:p>
        </p:txBody>
      </p:sp>
      <p:sp>
        <p:nvSpPr>
          <p:cNvPr id="56326" name="Rectangle 6"/>
          <p:cNvSpPr>
            <a:spLocks noGrp="1" noRot="1" noChangeAspect="1" noChangeArrowheads="1" noTextEdit="1"/>
          </p:cNvSpPr>
          <p:nvPr>
            <p:ph type="sldImg"/>
          </p:nvPr>
        </p:nvSpPr>
        <p:spPr>
          <a:xfrm>
            <a:off x="1163638" y="711200"/>
            <a:ext cx="4683125" cy="3511550"/>
          </a:xfrm>
          <a:ln w="12700" cap="flat">
            <a:solidFill>
              <a:schemeClr val="tx1"/>
            </a:solidFill>
          </a:ln>
          <a:extLst>
            <a:ext uri="{909E8E84-426E-40DD-AFC4-6F175D3DCCD1}">
              <a14:hiddenFill xmlns:a14="http://schemas.microsoft.com/office/drawing/2010/main">
                <a:noFill/>
              </a14:hiddenFill>
            </a:ext>
          </a:extLst>
        </p:spPr>
      </p:sp>
      <p:sp>
        <p:nvSpPr>
          <p:cNvPr id="56327" name="Rectangle 7"/>
          <p:cNvSpPr>
            <a:spLocks noGrp="1" noChangeArrowheads="1"/>
          </p:cNvSpPr>
          <p:nvPr>
            <p:ph type="body" idx="1"/>
          </p:nvPr>
        </p:nvSpPr>
        <p:spPr>
          <a:xfrm>
            <a:off x="935039" y="4464051"/>
            <a:ext cx="5140324" cy="4229100"/>
          </a:xfrm>
          <a:noFill/>
          <a:ln/>
          <a:extLst>
            <a:ext uri="{91240B29-F687-4F45-9708-019B960494DF}">
              <a14:hiddenLine xmlns:a14="http://schemas.microsoft.com/office/drawing/2010/main" w="12700">
                <a:solidFill>
                  <a:schemeClr val="tx1"/>
                </a:solidFill>
                <a:miter lim="800000"/>
                <a:headEnd/>
                <a:tailEnd/>
              </a14:hiddenLine>
            </a:ext>
          </a:extLst>
        </p:spPr>
        <p:txBody>
          <a:bodyPr lIns="92764" tIns="45569" rIns="92764" bIns="45569"/>
          <a:lstStyle/>
          <a:p>
            <a:pPr algn="l"/>
            <a:r>
              <a:rPr lang="en-US" dirty="0"/>
              <a:t>FastForward pays $900 as partial payment for its earlier purchase of supplies purchased in transaction 4 leaving $6,200 balance unpaid.</a:t>
            </a:r>
          </a:p>
        </p:txBody>
      </p:sp>
    </p:spTree>
    <p:extLst>
      <p:ext uri="{BB962C8B-B14F-4D97-AF65-F5344CB8AC3E}">
        <p14:creationId xmlns:p14="http://schemas.microsoft.com/office/powerpoint/2010/main" val="3873422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4010343"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6998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6998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69989" name="Rectangle 6"/>
          <p:cNvSpPr>
            <a:spLocks noChangeArrowheads="1"/>
          </p:cNvSpPr>
          <p:nvPr/>
        </p:nvSpPr>
        <p:spPr bwMode="auto">
          <a:xfrm>
            <a:off x="4010343"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6999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6999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6999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69993" name="Rectangle 11"/>
          <p:cNvSpPr>
            <a:spLocks noGrp="1" noChangeArrowheads="1"/>
          </p:cNvSpPr>
          <p:nvPr>
            <p:ph type="body" idx="1"/>
          </p:nvPr>
        </p:nvSpPr>
        <p:spPr bwMode="auto">
          <a:xfrm>
            <a:off x="943611" y="4447461"/>
            <a:ext cx="5189855" cy="4213384"/>
          </a:xfrm>
          <a:noFill/>
        </p:spPr>
        <p:txBody>
          <a:bodyPr lIns="92940" tIns="45654" rIns="92940" bIns="45654"/>
          <a:lstStyle/>
          <a:p>
            <a:r>
              <a:rPr lang="en-US" altLang="en-US" b="1" dirty="0"/>
              <a:t>Accounting </a:t>
            </a:r>
            <a:r>
              <a:rPr lang="en-US" altLang="en-US" dirty="0"/>
              <a:t>is an information and measurement system that identifies, records, and communicates an organization’s business activities. </a:t>
            </a:r>
          </a:p>
          <a:p>
            <a:endParaRPr lang="en-US" altLang="en-US" i="1" dirty="0"/>
          </a:p>
          <a:p>
            <a:r>
              <a:rPr lang="en-US" altLang="en-US" i="1" dirty="0"/>
              <a:t>Identifying </a:t>
            </a:r>
            <a:r>
              <a:rPr lang="en-US" altLang="en-US" dirty="0"/>
              <a:t>business activities requires that we select relevant transactions and events.</a:t>
            </a:r>
          </a:p>
          <a:p>
            <a:endParaRPr lang="en-US" altLang="en-US" dirty="0"/>
          </a:p>
          <a:p>
            <a:r>
              <a:rPr lang="en-US" altLang="en-US" i="1" dirty="0"/>
              <a:t>Recording </a:t>
            </a:r>
            <a:r>
              <a:rPr lang="en-US" altLang="en-US" dirty="0"/>
              <a:t>business activities requires that we keep a chronological log of transactions and events measured in dollars.</a:t>
            </a:r>
          </a:p>
          <a:p>
            <a:endParaRPr lang="en-US" altLang="en-US" dirty="0"/>
          </a:p>
          <a:p>
            <a:r>
              <a:rPr lang="en-US" altLang="en-US" i="1" dirty="0"/>
              <a:t>Communicating </a:t>
            </a:r>
            <a:r>
              <a:rPr lang="en-US" altLang="en-US" dirty="0"/>
              <a:t>business activities includes preparing accounting reports such as financial statements, which we analyze and interpret.</a:t>
            </a:r>
          </a:p>
          <a:p>
            <a:endParaRPr lang="en-US" altLang="en-US" dirty="0"/>
          </a:p>
          <a:p>
            <a:r>
              <a:rPr lang="en-US" altLang="en-US" b="1" dirty="0"/>
              <a:t>Recordkeeping</a:t>
            </a:r>
            <a:r>
              <a:rPr lang="en-US" altLang="en-US" dirty="0"/>
              <a:t>, or </a:t>
            </a:r>
            <a:r>
              <a:rPr lang="en-US" altLang="en-US" b="1" dirty="0"/>
              <a:t>bookkeeping</a:t>
            </a:r>
            <a:r>
              <a:rPr lang="en-US" altLang="en-US" dirty="0"/>
              <a:t>, includes the recording of transactions and events and is just one part of accounting.  Accounting also includes analysis and interpretation of information.</a:t>
            </a:r>
          </a:p>
        </p:txBody>
      </p:sp>
    </p:spTree>
    <p:extLst>
      <p:ext uri="{BB962C8B-B14F-4D97-AF65-F5344CB8AC3E}">
        <p14:creationId xmlns:p14="http://schemas.microsoft.com/office/powerpoint/2010/main" val="5835705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pPr algn="l"/>
            <a:r>
              <a:rPr lang="en-US" dirty="0"/>
              <a:t>FastForward pays $900 as partial payment for its earlier purchase of supplies purchased in transaction 4 leaving $6,200 balance unpaid in its accounts payable account.</a:t>
            </a:r>
          </a:p>
        </p:txBody>
      </p:sp>
    </p:spTree>
    <p:extLst>
      <p:ext uri="{BB962C8B-B14F-4D97-AF65-F5344CB8AC3E}">
        <p14:creationId xmlns:p14="http://schemas.microsoft.com/office/powerpoint/2010/main" val="36129807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dirty="0"/>
              <a:t>FastForward declares and pays a $200 cash dividend to its owner (the only shareholder). The company’s Cash account decreases by $200. The equity account, Dividends, increases by $200. Once again, refer back to the expanded accounting equation and you will see that dividends decrease total equity.</a:t>
            </a:r>
          </a:p>
        </p:txBody>
      </p:sp>
    </p:spTree>
    <p:extLst>
      <p:ext uri="{BB962C8B-B14F-4D97-AF65-F5344CB8AC3E}">
        <p14:creationId xmlns:p14="http://schemas.microsoft.com/office/powerpoint/2010/main" val="1833636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dirty="0"/>
              <a:t>The company’s Cash account decreased by $200. The equity account, Dividends, increased by $200. </a:t>
            </a:r>
          </a:p>
        </p:txBody>
      </p:sp>
    </p:spTree>
    <p:extLst>
      <p:ext uri="{BB962C8B-B14F-4D97-AF65-F5344CB8AC3E}">
        <p14:creationId xmlns:p14="http://schemas.microsoft.com/office/powerpoint/2010/main" val="10894337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Exhibit 1.9 shows the effects of all 11 transactions using the accounting equation.</a:t>
            </a:r>
          </a:p>
        </p:txBody>
      </p:sp>
    </p:spTree>
    <p:extLst>
      <p:ext uri="{BB962C8B-B14F-4D97-AF65-F5344CB8AC3E}">
        <p14:creationId xmlns:p14="http://schemas.microsoft.com/office/powerpoint/2010/main" val="16441899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6874786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4010343"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9251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9251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92517" name="Rectangle 6"/>
          <p:cNvSpPr>
            <a:spLocks noChangeArrowheads="1"/>
          </p:cNvSpPr>
          <p:nvPr/>
        </p:nvSpPr>
        <p:spPr bwMode="auto">
          <a:xfrm>
            <a:off x="4010343"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92518"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92519"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92520"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92521" name="Rectangle 11"/>
          <p:cNvSpPr>
            <a:spLocks noGrp="1" noChangeArrowheads="1"/>
          </p:cNvSpPr>
          <p:nvPr>
            <p:ph type="body" idx="1"/>
          </p:nvPr>
        </p:nvSpPr>
        <p:spPr bwMode="auto">
          <a:xfrm>
            <a:off x="314536" y="4447460"/>
            <a:ext cx="6369368" cy="4681538"/>
          </a:xfrm>
          <a:noFill/>
        </p:spPr>
        <p:txBody>
          <a:bodyPr lIns="92940" tIns="45654" rIns="92940" bIns="45654"/>
          <a:lstStyle/>
          <a:p>
            <a:r>
              <a:rPr lang="en-US" altLang="en-US" dirty="0"/>
              <a:t>This section introduces us to how financial statements are prepared from the analysis of business transactions. The four financial statements and their purposes are:</a:t>
            </a:r>
          </a:p>
          <a:p>
            <a:pPr>
              <a:buFont typeface="Calibri" pitchFamily="-107" charset="0"/>
              <a:buAutoNum type="arabicPeriod"/>
            </a:pPr>
            <a:r>
              <a:rPr lang="en-US" altLang="en-US" b="1" dirty="0"/>
              <a:t> Income statement </a:t>
            </a:r>
            <a:r>
              <a:rPr lang="en-US" altLang="en-US" dirty="0"/>
              <a:t>— describes a company’s revenues and expenses and computes net income or loss over a period of time.</a:t>
            </a:r>
          </a:p>
          <a:p>
            <a:pPr>
              <a:buFont typeface="Calibri" pitchFamily="-107" charset="0"/>
              <a:buAutoNum type="arabicPeriod"/>
            </a:pPr>
            <a:r>
              <a:rPr lang="en-US" altLang="en-US" b="1" dirty="0"/>
              <a:t> Statement of retained earnings</a:t>
            </a:r>
            <a:r>
              <a:rPr lang="en-US" altLang="en-US" dirty="0"/>
              <a:t>— reports how retained earnings changes from net income (or loss) and from any dividends over a period of time.</a:t>
            </a:r>
          </a:p>
          <a:p>
            <a:pPr>
              <a:buFont typeface="Calibri" pitchFamily="-107" charset="0"/>
              <a:buAutoNum type="arabicPeriod"/>
            </a:pPr>
            <a:r>
              <a:rPr lang="en-US" altLang="en-US" b="1" dirty="0"/>
              <a:t> Balance sheet </a:t>
            </a:r>
            <a:r>
              <a:rPr lang="en-US" altLang="en-US" dirty="0"/>
              <a:t>— describes a company’s financial position (types and amounts of assets, liabilities, and equity) at a point in time.</a:t>
            </a:r>
          </a:p>
          <a:p>
            <a:pPr>
              <a:buFont typeface="Calibri" pitchFamily="-107" charset="0"/>
              <a:buAutoNum type="arabicPeriod"/>
            </a:pPr>
            <a:r>
              <a:rPr lang="en-US" altLang="en-US" b="1" dirty="0"/>
              <a:t> Statement of Cash Flows </a:t>
            </a:r>
            <a:r>
              <a:rPr lang="en-US" altLang="en-US" dirty="0"/>
              <a:t>— identifies cash inflows (receipts) and cash outflows (payments) over a period of time. </a:t>
            </a:r>
          </a:p>
          <a:p>
            <a:pPr>
              <a:buFont typeface="Calibri" pitchFamily="-107" charset="0"/>
              <a:buAutoNum type="arabicPeriod"/>
            </a:pPr>
            <a:endParaRPr lang="en-US" altLang="en-US" dirty="0"/>
          </a:p>
          <a:p>
            <a:pPr>
              <a:buFont typeface="Calibri" pitchFamily="-107" charset="0"/>
              <a:buNone/>
            </a:pPr>
            <a:endParaRPr lang="en-US" altLang="en-US" dirty="0"/>
          </a:p>
        </p:txBody>
      </p:sp>
    </p:spTree>
    <p:extLst>
      <p:ext uri="{BB962C8B-B14F-4D97-AF65-F5344CB8AC3E}">
        <p14:creationId xmlns:p14="http://schemas.microsoft.com/office/powerpoint/2010/main" val="5693715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Statements and Their</a:t>
            </a:r>
            <a:r>
              <a:rPr lang="en-US" baseline="0" dirty="0"/>
              <a:t> Links.</a:t>
            </a:r>
          </a:p>
          <a:p>
            <a:endParaRPr lang="en-US" baseline="0" dirty="0"/>
          </a:p>
          <a:p>
            <a:r>
              <a:rPr lang="en-US" baseline="0" dirty="0"/>
              <a:t>Income Statement for FastForward includes revenues of $6,100 and expenses which total $1,700 for net income of $4,400.</a:t>
            </a:r>
          </a:p>
          <a:p>
            <a:endParaRPr lang="en-US" baseline="0" dirty="0"/>
          </a:p>
          <a:p>
            <a:r>
              <a:rPr lang="en-US" baseline="0" dirty="0"/>
              <a:t>The Statement of Retained Earnings has a beginning balance of $0, adds the net income of $4,400 from the Income Statement, and subtracts dividends of $200 for an ending retained earnings balance of $4,200. </a:t>
            </a:r>
          </a:p>
          <a:p>
            <a:endParaRPr lang="en-US" baseline="0" dirty="0"/>
          </a:p>
          <a:p>
            <a:r>
              <a:rPr lang="en-US" baseline="0" dirty="0"/>
              <a:t>The Balance Sheet shows total assets of $40,400 and total liabilities and equity of $40,400. Common stock of $30,000 is included in the equity section along with the ending retained earnings balance from the Statement of Retained Earnings of $4,200. Adding the total liabilities of $6,200, we get Total liabilities and Equity of $40,400.</a:t>
            </a:r>
            <a:endParaRPr lang="en-US" dirty="0"/>
          </a:p>
        </p:txBody>
      </p:sp>
    </p:spTree>
    <p:extLst>
      <p:ext uri="{BB962C8B-B14F-4D97-AF65-F5344CB8AC3E}">
        <p14:creationId xmlns:p14="http://schemas.microsoft.com/office/powerpoint/2010/main" val="39323226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FastForward’s statement of cash flows is the final report in Exhibit 1.10. The first section reports cash flows from operating activities. It shows the $6,100 cash received from clients and the $5,100 cash paid for supplies, rent, and employee salaries. Outflows are in parentheses to denote subtraction. Net cash provided by operating activities for December is $1,000. </a:t>
            </a:r>
          </a:p>
          <a:p>
            <a:endParaRPr lang="en-US" dirty="0"/>
          </a:p>
          <a:p>
            <a:r>
              <a:rPr lang="en-US" dirty="0"/>
              <a:t>The second section reports investing activities, which involve buying and selling assets such as land and equipment that are held for long-term use (typically more than one year). The only investing activity is the $26,000 purchase of equipment. </a:t>
            </a:r>
          </a:p>
          <a:p>
            <a:endParaRPr lang="en-US" dirty="0"/>
          </a:p>
          <a:p>
            <a:r>
              <a:rPr lang="en-US" dirty="0"/>
              <a:t>The third section shows cash flows from financing activities, which include long-term borrowing and repaying of cash from lenders and the cash investments from, and dividends paid to the shareholders. FastForward reports $30,000 cash investment from the shareholder and a $200 cash dividend. The net cash effect of all financing transactions is a $29,800 cash inflow. The final part of the statement shows an increased cash balance of $4,800. The ending balance is also $4,800 as it started with no cash—see line 3. Statement of cash flows identifies</a:t>
            </a:r>
            <a:r>
              <a:rPr lang="en-US" baseline="0" dirty="0"/>
              <a:t> the cash inflows (receipts) and cash outflows (payments) over a period of time.</a:t>
            </a:r>
          </a:p>
          <a:p>
            <a:endParaRPr lang="en-US" dirty="0"/>
          </a:p>
        </p:txBody>
      </p:sp>
    </p:spTree>
    <p:extLst>
      <p:ext uri="{BB962C8B-B14F-4D97-AF65-F5344CB8AC3E}">
        <p14:creationId xmlns:p14="http://schemas.microsoft.com/office/powerpoint/2010/main" val="25568815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40250042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1026"/>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00707" name="Rectangle 1027"/>
          <p:cNvSpPr>
            <a:spLocks noGrp="1" noChangeArrowheads="1"/>
          </p:cNvSpPr>
          <p:nvPr>
            <p:ph type="body" idx="1"/>
          </p:nvPr>
        </p:nvSpPr>
        <p:spPr bwMode="auto">
          <a:noFill/>
        </p:spPr>
        <p:txBody>
          <a:bodyPr/>
          <a:lstStyle/>
          <a:p>
            <a:pPr defTabSz="914271">
              <a:defRPr/>
            </a:pPr>
            <a:r>
              <a:rPr lang="en-US" dirty="0"/>
              <a:t>This chapter presents a profitability measure: return on assets. Return on assets is useful in evaluating management, analyzing and forecasting profits, and planning activities. </a:t>
            </a:r>
          </a:p>
          <a:p>
            <a:pPr defTabSz="914271">
              <a:defRPr/>
            </a:pPr>
            <a:endParaRPr lang="en-US" b="1" dirty="0"/>
          </a:p>
          <a:p>
            <a:pPr defTabSz="914271">
              <a:defRPr/>
            </a:pPr>
            <a:r>
              <a:rPr lang="en-US" b="1" dirty="0"/>
              <a:t>Return on assets (ROA), </a:t>
            </a:r>
            <a:r>
              <a:rPr lang="en-US" dirty="0"/>
              <a:t>also called </a:t>
            </a:r>
            <a:r>
              <a:rPr lang="en-US" i="1" dirty="0"/>
              <a:t>return on investment </a:t>
            </a:r>
            <a:r>
              <a:rPr lang="en-US" dirty="0"/>
              <a:t>(</a:t>
            </a:r>
            <a:r>
              <a:rPr lang="en-US" i="1" dirty="0"/>
              <a:t>ROI</a:t>
            </a:r>
            <a:r>
              <a:rPr lang="en-US" dirty="0"/>
              <a:t>), is defined as net income divided by total average assets.</a:t>
            </a:r>
          </a:p>
          <a:p>
            <a:pPr defTabSz="914271">
              <a:defRPr/>
            </a:pPr>
            <a:endParaRPr lang="en-US" dirty="0"/>
          </a:p>
          <a:p>
            <a:pPr defTabSz="914271">
              <a:defRPr/>
            </a:pPr>
            <a:r>
              <a:rPr lang="en-US" dirty="0"/>
              <a:t>Net income is from the annual income statement, and average total assets is computed by adding the beginning and ending amounts for that same period and dividing by 2. </a:t>
            </a:r>
          </a:p>
          <a:p>
            <a:pPr defTabSz="914271">
              <a:defRPr/>
            </a:pPr>
            <a:endParaRPr lang="en-US" dirty="0"/>
          </a:p>
          <a:p>
            <a:pPr defTabSz="914271">
              <a:defRPr/>
            </a:pPr>
            <a:r>
              <a:rPr lang="en-US" dirty="0"/>
              <a:t>Is a 17.4% return on assets good or bad for Nike? To help answer this question, we compare (benchmark) Nike’s return with its prior performance and the returns of competitors (such as </a:t>
            </a:r>
            <a:r>
              <a:rPr lang="en-US" b="1" dirty="0"/>
              <a:t>Under Armour</a:t>
            </a:r>
            <a:r>
              <a:rPr lang="en-US" dirty="0"/>
              <a:t>). Nike’s return shows a stable pattern and has outperformed Under Armour in each of the last three years.</a:t>
            </a:r>
            <a:endParaRPr lang="en-US" altLang="en-US" dirty="0"/>
          </a:p>
        </p:txBody>
      </p:sp>
    </p:spTree>
    <p:extLst>
      <p:ext uri="{BB962C8B-B14F-4D97-AF65-F5344CB8AC3E}">
        <p14:creationId xmlns:p14="http://schemas.microsoft.com/office/powerpoint/2010/main" val="3369705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4010343"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101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101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1013" name="Rectangle 6"/>
          <p:cNvSpPr>
            <a:spLocks noChangeArrowheads="1"/>
          </p:cNvSpPr>
          <p:nvPr/>
        </p:nvSpPr>
        <p:spPr bwMode="auto">
          <a:xfrm>
            <a:off x="4010343"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101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101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101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1017" name="Rectangle 11"/>
          <p:cNvSpPr>
            <a:spLocks noGrp="1" noChangeArrowheads="1"/>
          </p:cNvSpPr>
          <p:nvPr>
            <p:ph type="body" idx="1"/>
          </p:nvPr>
        </p:nvSpPr>
        <p:spPr bwMode="auto">
          <a:xfrm>
            <a:off x="943611" y="4447461"/>
            <a:ext cx="5189855" cy="4213384"/>
          </a:xfrm>
          <a:noFill/>
        </p:spPr>
        <p:txBody>
          <a:bodyPr lIns="92940" tIns="45654" rIns="92940" bIns="45654">
            <a:normAutofit/>
          </a:bodyPr>
          <a:lstStyle/>
          <a:p>
            <a:r>
              <a:rPr lang="en-US" dirty="0"/>
              <a:t>Accounting is called the </a:t>
            </a:r>
            <a:r>
              <a:rPr lang="en-US" i="1" dirty="0"/>
              <a:t>language of business </a:t>
            </a:r>
            <a:r>
              <a:rPr lang="en-US" dirty="0"/>
              <a:t>because </a:t>
            </a:r>
            <a:r>
              <a:rPr lang="en-US" altLang="en-US" sz="1200" dirty="0"/>
              <a:t>it communicates data that help people make better decisions. People using accounting information are divided into two groups: external users and internal users.</a:t>
            </a:r>
          </a:p>
          <a:p>
            <a:endParaRPr lang="en-US" altLang="en-US" dirty="0"/>
          </a:p>
          <a:p>
            <a:r>
              <a:rPr lang="en-US" b="1" dirty="0"/>
              <a:t>External users </a:t>
            </a:r>
            <a:r>
              <a:rPr lang="en-US" dirty="0"/>
              <a:t>of accounting information do </a:t>
            </a:r>
            <a:r>
              <a:rPr lang="en-US" i="1" dirty="0"/>
              <a:t>not </a:t>
            </a:r>
            <a:r>
              <a:rPr lang="en-US" dirty="0"/>
              <a:t>directly run the organization and have limited access to its accounting information. </a:t>
            </a:r>
            <a:r>
              <a:rPr lang="en-US" b="1" dirty="0"/>
              <a:t>Financial accounting </a:t>
            </a:r>
            <a:r>
              <a:rPr lang="en-US" dirty="0"/>
              <a:t>is the area of accounting that serves external users. External users include shareholders (investors), lenders, external auditors, customers, nonmanagerial and nonexecutive employees, suppliers, regulators, and voters and government officials. External user’s business decisions depend on information that is reliable, relevant, and comparable. </a:t>
            </a:r>
          </a:p>
          <a:p>
            <a:endParaRPr lang="en-US" altLang="en-US" dirty="0"/>
          </a:p>
          <a:p>
            <a:r>
              <a:rPr lang="en-US" b="1" dirty="0"/>
              <a:t>Internal users </a:t>
            </a:r>
            <a:r>
              <a:rPr lang="en-US" dirty="0"/>
              <a:t>of accounting information directly manage the organization and includes the chief executive officer (CEO) and managers. Internal reports are designed for the unique needs of managerial or executive employees. </a:t>
            </a:r>
            <a:r>
              <a:rPr lang="en-US" b="1" dirty="0"/>
              <a:t>Managerial accounting </a:t>
            </a:r>
            <a:r>
              <a:rPr lang="en-US" dirty="0"/>
              <a:t>focuses on the needs of internal users. Examples of internal users include purchasing managers, human resource managers, production managers, distribution managers, marketing managers, and research and development managers.</a:t>
            </a:r>
          </a:p>
          <a:p>
            <a:endParaRPr lang="en-US" altLang="en-US" dirty="0"/>
          </a:p>
        </p:txBody>
      </p:sp>
    </p:spTree>
    <p:extLst>
      <p:ext uri="{BB962C8B-B14F-4D97-AF65-F5344CB8AC3E}">
        <p14:creationId xmlns:p14="http://schemas.microsoft.com/office/powerpoint/2010/main" val="11259956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a:lstStyle/>
          <a:p>
            <a:pPr eaLnBrk="1" hangingPunct="1">
              <a:spcBef>
                <a:spcPct val="0"/>
              </a:spcBef>
            </a:pPr>
            <a:endParaRPr lang="en-US" altLang="en-US" dirty="0"/>
          </a:p>
        </p:txBody>
      </p:sp>
    </p:spTree>
    <p:extLst>
      <p:ext uri="{BB962C8B-B14F-4D97-AF65-F5344CB8AC3E}">
        <p14:creationId xmlns:p14="http://schemas.microsoft.com/office/powerpoint/2010/main" val="1366906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4010343"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305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306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3061" name="Rectangle 6"/>
          <p:cNvSpPr>
            <a:spLocks noChangeArrowheads="1"/>
          </p:cNvSpPr>
          <p:nvPr/>
        </p:nvSpPr>
        <p:spPr bwMode="auto">
          <a:xfrm>
            <a:off x="4010343"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306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306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306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3065" name="Rectangle 11"/>
          <p:cNvSpPr>
            <a:spLocks noGrp="1" noChangeArrowheads="1"/>
          </p:cNvSpPr>
          <p:nvPr>
            <p:ph type="body" idx="1"/>
          </p:nvPr>
        </p:nvSpPr>
        <p:spPr bwMode="auto">
          <a:xfrm>
            <a:off x="943611" y="4447461"/>
            <a:ext cx="5189855" cy="4213384"/>
          </a:xfrm>
          <a:noFill/>
        </p:spPr>
        <p:txBody>
          <a:bodyPr lIns="92940" tIns="45654" rIns="92940" bIns="45654"/>
          <a:lstStyle/>
          <a:p>
            <a:r>
              <a:rPr lang="en-US" altLang="en-US" dirty="0"/>
              <a:t>Accounting has four areas of opportunities including financial, managerial, taxation, and accounting-related.</a:t>
            </a:r>
          </a:p>
          <a:p>
            <a:endParaRPr lang="en-US" altLang="en-US" dirty="0"/>
          </a:p>
          <a:p>
            <a:r>
              <a:rPr lang="en-US" altLang="en-US" dirty="0"/>
              <a:t>The majority of opportunities are in </a:t>
            </a:r>
            <a:r>
              <a:rPr lang="en-US" altLang="en-US" i="1" dirty="0"/>
              <a:t>private accounting, </a:t>
            </a:r>
            <a:r>
              <a:rPr lang="en-US" altLang="en-US" dirty="0"/>
              <a:t>where employees work for businesses. </a:t>
            </a:r>
            <a:r>
              <a:rPr lang="en-US" altLang="en-US" i="1" dirty="0"/>
              <a:t>Public accounting </a:t>
            </a:r>
            <a:r>
              <a:rPr lang="en-US" altLang="en-US" dirty="0"/>
              <a:t>offers the next largest number of opportunities, which involve accounting services such as auditing, taxation and advisory services. Other opportunities exist in government and not-for-profit agencies, including business regulation and law enforcement.</a:t>
            </a:r>
          </a:p>
          <a:p>
            <a:endParaRPr lang="en-US" altLang="en-US" dirty="0"/>
          </a:p>
          <a:p>
            <a:r>
              <a:rPr lang="en-US" altLang="en-US" dirty="0"/>
              <a:t>Accounting specialists are highly regarded. Their professional standing often is denoted by a certificate. Certified public accountants (CPAs) must meet education and experience requirements, pass an exam, and be ethical. Other common certifications include the certificate in management accounting, CMA, and the certified internal auditor, CIA.</a:t>
            </a:r>
          </a:p>
          <a:p>
            <a:endParaRPr lang="en-US" altLang="en-US" dirty="0"/>
          </a:p>
        </p:txBody>
      </p:sp>
    </p:spTree>
    <p:extLst>
      <p:ext uri="{BB962C8B-B14F-4D97-AF65-F5344CB8AC3E}">
        <p14:creationId xmlns:p14="http://schemas.microsoft.com/office/powerpoint/2010/main" val="2257496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4010343"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305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306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3061" name="Rectangle 6"/>
          <p:cNvSpPr>
            <a:spLocks noChangeArrowheads="1"/>
          </p:cNvSpPr>
          <p:nvPr/>
        </p:nvSpPr>
        <p:spPr bwMode="auto">
          <a:xfrm>
            <a:off x="4010343"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306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306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306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3065" name="Rectangle 11"/>
          <p:cNvSpPr>
            <a:spLocks noGrp="1" noChangeArrowheads="1"/>
          </p:cNvSpPr>
          <p:nvPr>
            <p:ph type="body" idx="1"/>
          </p:nvPr>
        </p:nvSpPr>
        <p:spPr bwMode="auto">
          <a:xfrm>
            <a:off x="943611" y="4447461"/>
            <a:ext cx="5189855" cy="4213384"/>
          </a:xfrm>
          <a:noFill/>
        </p:spPr>
        <p:txBody>
          <a:bodyPr lIns="92940" tIns="45654" rIns="92940" bIns="45654"/>
          <a:lstStyle/>
          <a:p>
            <a:r>
              <a:rPr lang="en-US" altLang="en-US" dirty="0"/>
              <a:t>Some estimate that AI could replace 40% of the workforce and is used for repetitive tasks including entering invoices and transaction data.  Accountants are needed to help develop advanced AI systems and analyze reports and graphics.  </a:t>
            </a:r>
          </a:p>
          <a:p>
            <a:endParaRPr lang="en-US" altLang="en-US" dirty="0"/>
          </a:p>
          <a:p>
            <a:r>
              <a:rPr lang="en-US" altLang="en-US" dirty="0"/>
              <a:t>Data analytics and data visualization are highly sought top skills by employers.  </a:t>
            </a:r>
            <a:r>
              <a:rPr lang="en-US" altLang="en-US" b="1" dirty="0"/>
              <a:t>Data analytics </a:t>
            </a:r>
            <a:r>
              <a:rPr lang="en-US" altLang="en-US" dirty="0"/>
              <a:t>is the process of analyzing data to identify meaningful relations and trends.  </a:t>
            </a:r>
            <a:r>
              <a:rPr lang="en-US" altLang="en-US" b="1" dirty="0"/>
              <a:t>Data visualization </a:t>
            </a:r>
            <a:r>
              <a:rPr lang="en-US" altLang="en-US" dirty="0"/>
              <a:t>is a graphical presentation of data to help people understand their significance and help individuals make informed business decisions.</a:t>
            </a:r>
          </a:p>
        </p:txBody>
      </p:sp>
    </p:spTree>
    <p:extLst>
      <p:ext uri="{BB962C8B-B14F-4D97-AF65-F5344CB8AC3E}">
        <p14:creationId xmlns:p14="http://schemas.microsoft.com/office/powerpoint/2010/main" val="2500239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027608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4010343"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4083"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4084"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4085" name="Rectangle 6"/>
          <p:cNvSpPr>
            <a:spLocks noChangeArrowheads="1"/>
          </p:cNvSpPr>
          <p:nvPr/>
        </p:nvSpPr>
        <p:spPr bwMode="auto">
          <a:xfrm>
            <a:off x="4010343"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4086"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4087"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18" tIns="46959" rIns="93918" bIns="46959" anchor="ctr"/>
          <a:lstStyle/>
          <a:p>
            <a:endParaRPr lang="en-US" altLang="en-US" dirty="0">
              <a:ea typeface="MS PGothic" pitchFamily="34" charset="-128"/>
            </a:endParaRPr>
          </a:p>
        </p:txBody>
      </p:sp>
      <p:sp>
        <p:nvSpPr>
          <p:cNvPr id="17408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4089" name="Rectangle 11"/>
          <p:cNvSpPr>
            <a:spLocks noGrp="1" noChangeArrowheads="1"/>
          </p:cNvSpPr>
          <p:nvPr>
            <p:ph type="body" idx="1"/>
          </p:nvPr>
        </p:nvSpPr>
        <p:spPr bwMode="auto">
          <a:xfrm>
            <a:off x="943611" y="4447461"/>
            <a:ext cx="5189855" cy="4213384"/>
          </a:xfrm>
          <a:noFill/>
        </p:spPr>
        <p:txBody>
          <a:bodyPr lIns="92940" tIns="45654" rIns="92940" bIns="45654"/>
          <a:lstStyle/>
          <a:p>
            <a:r>
              <a:rPr lang="en-US" altLang="en-US" dirty="0"/>
              <a:t>For information to be useful, it must be trusted. This demands ethics in accounting</a:t>
            </a:r>
            <a:r>
              <a:rPr lang="en-US" altLang="en-US" b="1" dirty="0"/>
              <a:t>. Ethics </a:t>
            </a:r>
            <a:r>
              <a:rPr lang="en-US" altLang="en-US" dirty="0"/>
              <a:t>are beliefs that separate right from wrong. They are accepted standards of good and bad behavior.</a:t>
            </a:r>
          </a:p>
          <a:p>
            <a:endParaRPr lang="en-US" altLang="en-US" dirty="0"/>
          </a:p>
          <a:p>
            <a:r>
              <a:rPr lang="en-US" altLang="en-US" dirty="0"/>
              <a:t>When faced with an ethical concern, the first step is to recognize it as such. Next, we should analyze all options and consider all consequences. Finally, we must choose the best option after weighing all the consequences.</a:t>
            </a:r>
          </a:p>
          <a:p>
            <a:endParaRPr lang="en-US" altLang="en-US" dirty="0"/>
          </a:p>
          <a:p>
            <a:r>
              <a:rPr lang="en-US" altLang="en-US" dirty="0"/>
              <a:t>Good ethics are good business.</a:t>
            </a:r>
          </a:p>
          <a:p>
            <a:endParaRPr lang="en-US" altLang="en-US" dirty="0"/>
          </a:p>
        </p:txBody>
      </p:sp>
    </p:spTree>
    <p:extLst>
      <p:ext uri="{BB962C8B-B14F-4D97-AF65-F5344CB8AC3E}">
        <p14:creationId xmlns:p14="http://schemas.microsoft.com/office/powerpoint/2010/main" val="1778252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Date Placeholder 3"/>
          <p:cNvSpPr>
            <a:spLocks noGrp="1"/>
          </p:cNvSpPr>
          <p:nvPr>
            <p:ph type="dt" sz="half" idx="10"/>
          </p:nvPr>
        </p:nvSpPr>
        <p:spPr/>
        <p:txBody>
          <a:bodyPr/>
          <a:lstStyle>
            <a:lvl1pPr>
              <a:defRPr/>
            </a:lvl1pPr>
          </a:lstStyle>
          <a:p>
            <a:pPr>
              <a:defRPr/>
            </a:pPr>
            <a:fld id="{E2ADD740-EEDD-4C78-8F42-F0262E781867}" type="datetime1">
              <a:rPr lang="en-US" smtClean="0"/>
              <a:pPr>
                <a:defRPr/>
              </a:pPr>
              <a:t>30-Jun-21</a:t>
            </a:fld>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DE480455-0828-4DD4-8800-5D263D077BA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966DF36-EB2C-41BF-B7DF-8F00AA75B9C5}" type="datetime1">
              <a:rPr lang="en-US" smtClean="0"/>
              <a:pPr>
                <a:defRPr/>
              </a:pPr>
              <a:t>30-Jun-21</a:t>
            </a:fld>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69D06C3-134B-4157-B15A-5D379EF49F3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52485D-9889-42A8-8D32-EDCD41682142}" type="datetime1">
              <a:rPr lang="en-US" smtClean="0"/>
              <a:pPr>
                <a:defRPr/>
              </a:pPr>
              <a:t>30-Jun-21</a:t>
            </a:fld>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720975C-3402-4C74-A1B3-BD7B1FE1ACD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3156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2208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a:extLst>
              <a:ext uri="{FF2B5EF4-FFF2-40B4-BE49-F238E27FC236}">
                <a16:creationId xmlns:a16="http://schemas.microsoft.com/office/drawing/2014/main" xmlns="" id="{D0E5F605-9471-44B0-83D8-C7754D61FACC}"/>
              </a:ext>
            </a:extLst>
          </p:cNvPr>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xmlns="" id="{782D1BB8-EDBD-45C6-921C-8F4D52DAF83C}"/>
              </a:ext>
            </a:extLst>
          </p:cNvPr>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BCD41C-A05E-407A-A6F7-5DECF085D44C}" type="datetime1">
              <a:rPr lang="en-US" smtClean="0"/>
              <a:pPr>
                <a:defRPr/>
              </a:pPr>
              <a:t>30-Jun-21</a:t>
            </a:fld>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56CC0B-54A5-48FB-8962-F964543AD76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3E78114-A05E-4C60-8CC0-398858802D23}" type="datetime1">
              <a:rPr lang="en-US" smtClean="0"/>
              <a:pPr>
                <a:defRPr/>
              </a:pPr>
              <a:t>30-Jun-21</a:t>
            </a:fld>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6AE0EDF-379C-4917-8D66-36F17073F92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2A1306E-FBCE-4395-8DFA-E7C9477C4344}" type="datetime1">
              <a:rPr lang="en-US" smtClean="0"/>
              <a:pPr>
                <a:defRPr/>
              </a:pPr>
              <a:t>30-Jun-21</a:t>
            </a:fld>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4A94808-C362-4D14-B3BC-5901F7633C3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759106A-8CAF-44E8-AEA2-E6494326B09A}" type="datetime1">
              <a:rPr lang="en-US" smtClean="0"/>
              <a:pPr>
                <a:defRPr/>
              </a:pPr>
              <a:t>30-Jun-21</a:t>
            </a:fld>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34AB635-083C-4B16-9946-6A386B12EF9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CF86555-48F2-4065-A44D-1A2587EC9387}" type="datetime1">
              <a:rPr lang="en-US" smtClean="0"/>
              <a:pPr>
                <a:defRPr/>
              </a:pPr>
              <a:t>30-Jun-21</a:t>
            </a:fld>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C36F535-71D6-4898-9998-F7C23765586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811E98-F6BA-4729-AA1A-A2B025B69ABB}" type="datetime1">
              <a:rPr lang="en-US" smtClean="0"/>
              <a:pPr>
                <a:defRPr/>
              </a:pPr>
              <a:t>30-Jun-21</a:t>
            </a:fld>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F354FBA-63AF-4E49-8D41-D170106A903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1AFCE9D-C506-4FB1-8C8E-291059F0599D}" type="datetime1">
              <a:rPr lang="en-US" smtClean="0"/>
              <a:pPr>
                <a:defRPr/>
              </a:pPr>
              <a:t>30-Jun-21</a:t>
            </a:fld>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F5CDA22-EB0D-4915-A07A-2BD17614435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22B0345-B6AE-4974-A269-E96D9CB238C7}" type="datetime1">
              <a:rPr lang="en-US" smtClean="0"/>
              <a:pPr>
                <a:defRPr/>
              </a:pPr>
              <a:t>30-Jun-21</a:t>
            </a:fld>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CA8AA6B-F4A2-4F2F-89EE-BA6BD299753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A607C7E-F4F5-4B77-8CDC-90CC78F38487}" type="datetime1">
              <a:rPr lang="en-US" smtClean="0"/>
              <a:pPr>
                <a:defRPr/>
              </a:pPr>
              <a:t>30-Jun-21</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FAA990F-E072-4953-8691-83ED6C82154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16" r:id="rId1"/>
    <p:sldLayoutId id="2147484906" r:id="rId2"/>
    <p:sldLayoutId id="2147484907" r:id="rId3"/>
    <p:sldLayoutId id="2147484908" r:id="rId4"/>
    <p:sldLayoutId id="2147484909" r:id="rId5"/>
    <p:sldLayoutId id="2147484910" r:id="rId6"/>
    <p:sldLayoutId id="2147484911" r:id="rId7"/>
    <p:sldLayoutId id="2147484912" r:id="rId8"/>
    <p:sldLayoutId id="2147484913" r:id="rId9"/>
    <p:sldLayoutId id="2147484914" r:id="rId10"/>
    <p:sldLayoutId id="2147484915" r:id="rId11"/>
    <p:sldLayoutId id="2147484917" r:id="rId12"/>
    <p:sldLayoutId id="2147485079" r:id="rId13"/>
    <p:sldLayoutId id="2147485054" r:id="rId14"/>
    <p:sldLayoutId id="2147484918" r:id="rId15"/>
    <p:sldLayoutId id="2147484929" r:id="rId1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5.emf"/><Relationship Id="rId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6.emf"/><Relationship Id="rId4"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7.emf"/><Relationship Id="rId4" Type="http://schemas.openxmlformats.org/officeDocument/2006/relationships/oleObject" Target="../embeddings/oleObject7.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8.emf"/><Relationship Id="rId4" Type="http://schemas.openxmlformats.org/officeDocument/2006/relationships/oleObject" Target="../embeddings/oleObject8.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9.emf"/><Relationship Id="rId4" Type="http://schemas.openxmlformats.org/officeDocument/2006/relationships/oleObject" Target="../embeddings/oleObject9.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20.emf"/><Relationship Id="rId4" Type="http://schemas.openxmlformats.org/officeDocument/2006/relationships/oleObject" Target="../embeddings/oleObject10.bin"/></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3"/>
          <p:cNvSpPr>
            <a:spLocks noGrp="1"/>
          </p:cNvSpPr>
          <p:nvPr>
            <p:ph type="ctrTitle"/>
          </p:nvPr>
        </p:nvSpPr>
        <p:spPr>
          <a:xfrm>
            <a:off x="381000" y="533400"/>
            <a:ext cx="8077200" cy="1470025"/>
          </a:xfrm>
        </p:spPr>
        <p:txBody>
          <a:bodyPr/>
          <a:lstStyle/>
          <a:p>
            <a:pPr algn="l" eaLnBrk="1" hangingPunct="1"/>
            <a:r>
              <a:rPr lang="en-US" altLang="en-US" b="1" dirty="0"/>
              <a:t>Accounting in Business</a:t>
            </a:r>
          </a:p>
        </p:txBody>
      </p:sp>
      <p:sp>
        <p:nvSpPr>
          <p:cNvPr id="129027" name="Subtitle 2"/>
          <p:cNvSpPr>
            <a:spLocks noGrp="1"/>
          </p:cNvSpPr>
          <p:nvPr>
            <p:ph type="subTitle" idx="1"/>
          </p:nvPr>
        </p:nvSpPr>
        <p:spPr>
          <a:xfrm>
            <a:off x="762000" y="2038388"/>
            <a:ext cx="3810000" cy="857212"/>
          </a:xfrm>
        </p:spPr>
        <p:txBody>
          <a:bodyPr/>
          <a:lstStyle/>
          <a:p>
            <a:pPr algn="l" eaLnBrk="1" hangingPunct="1">
              <a:buFont typeface="Wingdings" pitchFamily="-107" charset="2"/>
              <a:buNone/>
            </a:pPr>
            <a:r>
              <a:rPr lang="en-US" altLang="en-US" sz="3600" dirty="0">
                <a:solidFill>
                  <a:srgbClr val="898989"/>
                </a:solidFill>
              </a:rPr>
              <a:t>Chapter 1</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6" name="Rectangle 3"/>
          <p:cNvSpPr txBox="1">
            <a:spLocks noChangeArrowheads="1"/>
          </p:cNvSpPr>
          <p:nvPr/>
        </p:nvSpPr>
        <p:spPr bwMode="auto">
          <a:xfrm>
            <a:off x="762000" y="3928147"/>
            <a:ext cx="7239000" cy="2183094"/>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latin typeface="Calibri" panose="020F0502020204030204" pitchFamily="34" charset="0"/>
                <a:ea typeface="ＭＳ Ｐゴシック" pitchFamily="34" charset="-128"/>
              </a:rPr>
              <a:t>Wild and Shaw</a:t>
            </a:r>
          </a:p>
          <a:p>
            <a:pPr algn="l" eaLnBrk="1" hangingPunct="1">
              <a:defRPr/>
            </a:pPr>
            <a:r>
              <a:rPr lang="en-US" sz="2800" b="1" dirty="0">
                <a:solidFill>
                  <a:srgbClr val="002060"/>
                </a:solidFill>
                <a:latin typeface="Calibri" panose="020F0502020204030204" pitchFamily="34" charset="0"/>
                <a:ea typeface="ＭＳ Ｐゴシック" pitchFamily="34" charset="-128"/>
              </a:rPr>
              <a:t>Financial and </a:t>
            </a:r>
            <a:r>
              <a:rPr lang="en-US" sz="2800" b="1">
                <a:solidFill>
                  <a:srgbClr val="002060"/>
                </a:solidFill>
                <a:latin typeface="Calibri" panose="020F0502020204030204" pitchFamily="34" charset="0"/>
                <a:ea typeface="ＭＳ Ｐゴシック" pitchFamily="34" charset="-128"/>
              </a:rPr>
              <a:t>Managerial </a:t>
            </a:r>
            <a:r>
              <a:rPr lang="en-US" sz="2800" b="1" smtClean="0">
                <a:solidFill>
                  <a:srgbClr val="002060"/>
                </a:solidFill>
                <a:latin typeface="Calibri" panose="020F0502020204030204" pitchFamily="34" charset="0"/>
                <a:ea typeface="ＭＳ Ｐゴシック" pitchFamily="34" charset="-128"/>
              </a:rPr>
              <a:t>Accounting</a:t>
            </a:r>
            <a:endParaRPr lang="en-US" sz="2800" b="1" dirty="0">
              <a:solidFill>
                <a:srgbClr val="002060"/>
              </a:solidFill>
              <a:latin typeface="Calibri" panose="020F0502020204030204" pitchFamily="34" charset="0"/>
              <a:ea typeface="ＭＳ Ｐゴシック" pitchFamily="34" charset="-128"/>
            </a:endParaRPr>
          </a:p>
          <a:p>
            <a:pPr algn="l" eaLnBrk="1" hangingPunct="1">
              <a:defRPr/>
            </a:pPr>
            <a:r>
              <a:rPr lang="en-US" sz="2800" b="1" dirty="0">
                <a:solidFill>
                  <a:srgbClr val="002060"/>
                </a:solidFill>
                <a:latin typeface="Calibri" panose="020F0502020204030204" pitchFamily="34" charset="0"/>
                <a:ea typeface="ＭＳ Ｐゴシック" pitchFamily="34" charset="-128"/>
              </a:rPr>
              <a:t>9th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9" name="Text Placeholder 8"/>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©2022 McGraw-Hill Education. All rights reserved. No reproduction or distribution without the prior written consent of McGraw-Hill Education.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5"/>
          <p:cNvSpPr>
            <a:spLocks noGrp="1" noChangeArrowheads="1"/>
          </p:cNvSpPr>
          <p:nvPr>
            <p:ph type="title"/>
          </p:nvPr>
        </p:nvSpPr>
        <p:spPr/>
        <p:txBody>
          <a:bodyPr/>
          <a:lstStyle/>
          <a:p>
            <a:pPr eaLnBrk="1" hangingPunct="1"/>
            <a:r>
              <a:rPr lang="en-US" altLang="en-US" b="1" dirty="0"/>
              <a:t>Fraud Triangle</a:t>
            </a:r>
          </a:p>
        </p:txBody>
      </p:sp>
      <p:sp>
        <p:nvSpPr>
          <p:cNvPr id="4" name="Slide Number Placeholder 3"/>
          <p:cNvSpPr>
            <a:spLocks noGrp="1"/>
          </p:cNvSpPr>
          <p:nvPr>
            <p:ph type="sldNum" sz="quarter" idx="12"/>
          </p:nvPr>
        </p:nvSpPr>
        <p:spPr/>
        <p:txBody>
          <a:bodyPr/>
          <a:lstStyle/>
          <a:p>
            <a:pPr>
              <a:defRPr/>
            </a:pPr>
            <a:r>
              <a:rPr lang="en-US" dirty="0"/>
              <a:t>1-</a:t>
            </a:r>
            <a:fld id="{D8AFB753-C1E9-4533-BD56-46F6C7EBDF62}" type="slidenum">
              <a:rPr lang="en-US" smtClean="0"/>
              <a:pPr>
                <a:defRPr/>
              </a:pPr>
              <a:t>10</a:t>
            </a:fld>
            <a:endParaRPr lang="en-US" dirty="0"/>
          </a:p>
        </p:txBody>
      </p:sp>
      <p:sp>
        <p:nvSpPr>
          <p:cNvPr id="7" name="TextBox 6"/>
          <p:cNvSpPr txBox="1"/>
          <p:nvPr/>
        </p:nvSpPr>
        <p:spPr>
          <a:xfrm>
            <a:off x="457200" y="1447800"/>
            <a:ext cx="8305800" cy="830263"/>
          </a:xfrm>
          <a:prstGeom prst="rect">
            <a:avLst/>
          </a:prstGeom>
          <a:solidFill>
            <a:schemeClr val="bg2">
              <a:lumMod val="90000"/>
            </a:schemeClr>
          </a:solidFill>
          <a:ln>
            <a:solidFill>
              <a:schemeClr val="accent3">
                <a:lumMod val="50000"/>
              </a:schemeClr>
            </a:solidFill>
          </a:ln>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b="1" dirty="0"/>
              <a:t>Three factors must exist for a person to commit fraud: opportunity, pressure, and rationalization.</a:t>
            </a:r>
          </a:p>
        </p:txBody>
      </p:sp>
      <p:sp>
        <p:nvSpPr>
          <p:cNvPr id="137222" name="TextBox 7"/>
          <p:cNvSpPr txBox="1">
            <a:spLocks noChangeArrowheads="1"/>
          </p:cNvSpPr>
          <p:nvPr/>
        </p:nvSpPr>
        <p:spPr bwMode="auto">
          <a:xfrm>
            <a:off x="178538" y="2898184"/>
            <a:ext cx="3124200" cy="923925"/>
          </a:xfrm>
          <a:prstGeom prst="rect">
            <a:avLst/>
          </a:prstGeom>
          <a:noFill/>
          <a:ln w="9525">
            <a:noFill/>
            <a:miter lim="800000"/>
            <a:headEnd/>
            <a:tailEnd/>
          </a:ln>
        </p:spPr>
        <p:txBody>
          <a:bodyPr>
            <a:spAutoFit/>
          </a:bodyPr>
          <a:lstStyle/>
          <a:p>
            <a:pPr algn="ctr"/>
            <a:r>
              <a:rPr lang="en-US" altLang="en-US" dirty="0"/>
              <a:t>Envisions a way to commit fraud with low risk of getting caught</a:t>
            </a:r>
          </a:p>
        </p:txBody>
      </p:sp>
      <p:cxnSp>
        <p:nvCxnSpPr>
          <p:cNvPr id="10" name="Shape 9"/>
          <p:cNvCxnSpPr>
            <a:stCxn id="137222" idx="2"/>
          </p:cNvCxnSpPr>
          <p:nvPr/>
        </p:nvCxnSpPr>
        <p:spPr>
          <a:xfrm rot="16200000" flipH="1">
            <a:off x="1958919" y="3603828"/>
            <a:ext cx="439738" cy="876300"/>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7224" name="TextBox 10"/>
          <p:cNvSpPr txBox="1">
            <a:spLocks noChangeArrowheads="1"/>
          </p:cNvSpPr>
          <p:nvPr/>
        </p:nvSpPr>
        <p:spPr bwMode="auto">
          <a:xfrm>
            <a:off x="5719874" y="2962730"/>
            <a:ext cx="3124200" cy="923925"/>
          </a:xfrm>
          <a:prstGeom prst="rect">
            <a:avLst/>
          </a:prstGeom>
          <a:noFill/>
          <a:ln w="9525">
            <a:noFill/>
            <a:miter lim="800000"/>
            <a:headEnd/>
            <a:tailEnd/>
          </a:ln>
        </p:spPr>
        <p:txBody>
          <a:bodyPr>
            <a:spAutoFit/>
          </a:bodyPr>
          <a:lstStyle/>
          <a:p>
            <a:pPr algn="ctr"/>
            <a:r>
              <a:rPr lang="en-US" altLang="en-US" dirty="0"/>
              <a:t>Fails to see the criminal nature of the fraud or justifies the action</a:t>
            </a:r>
          </a:p>
        </p:txBody>
      </p:sp>
      <p:cxnSp>
        <p:nvCxnSpPr>
          <p:cNvPr id="12" name="Shape 11"/>
          <p:cNvCxnSpPr>
            <a:stCxn id="137224" idx="2"/>
          </p:cNvCxnSpPr>
          <p:nvPr/>
        </p:nvCxnSpPr>
        <p:spPr>
          <a:xfrm rot="5400000">
            <a:off x="6623955" y="3592174"/>
            <a:ext cx="363538" cy="952500"/>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7226" name="TextBox 13"/>
          <p:cNvSpPr txBox="1">
            <a:spLocks noChangeArrowheads="1"/>
          </p:cNvSpPr>
          <p:nvPr/>
        </p:nvSpPr>
        <p:spPr bwMode="auto">
          <a:xfrm>
            <a:off x="2874168" y="5590621"/>
            <a:ext cx="3276600" cy="644525"/>
          </a:xfrm>
          <a:prstGeom prst="rect">
            <a:avLst/>
          </a:prstGeom>
          <a:noFill/>
          <a:ln w="9525">
            <a:noFill/>
            <a:miter lim="800000"/>
            <a:headEnd/>
            <a:tailEnd/>
          </a:ln>
        </p:spPr>
        <p:txBody>
          <a:bodyPr>
            <a:spAutoFit/>
          </a:bodyPr>
          <a:lstStyle/>
          <a:p>
            <a:pPr algn="ctr"/>
            <a:r>
              <a:rPr lang="en-US" altLang="en-US" dirty="0"/>
              <a:t>Must have some pressure to commit fraud, like unpaid bills</a:t>
            </a:r>
          </a:p>
        </p:txBody>
      </p:sp>
      <p:cxnSp>
        <p:nvCxnSpPr>
          <p:cNvPr id="22" name="Straight Arrow Connector 21"/>
          <p:cNvCxnSpPr>
            <a:cxnSpLocks/>
          </p:cNvCxnSpPr>
          <p:nvPr/>
        </p:nvCxnSpPr>
        <p:spPr>
          <a:xfrm flipV="1">
            <a:off x="4512468" y="5224388"/>
            <a:ext cx="0" cy="3662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6" name="Rectangle 15"/>
          <p:cNvSpPr>
            <a:spLocks noGrp="1" noChangeArrowheads="1"/>
          </p:cNvSpPr>
          <p:nvPr/>
        </p:nvSpPr>
        <p:spPr bwMode="auto">
          <a:xfrm>
            <a:off x="6400800" y="6384322"/>
            <a:ext cx="22860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Rounded Rectangle 9">
            <a:extLst>
              <a:ext uri="{FF2B5EF4-FFF2-40B4-BE49-F238E27FC236}">
                <a16:creationId xmlns:a16="http://schemas.microsoft.com/office/drawing/2014/main" xmlns="" id="{4599AFAC-D0C0-491C-A5C2-A970ED1067CB}"/>
              </a:ext>
            </a:extLst>
          </p:cNvPr>
          <p:cNvSpPr/>
          <p:nvPr/>
        </p:nvSpPr>
        <p:spPr>
          <a:xfrm>
            <a:off x="152400" y="6476999"/>
            <a:ext cx="4038600" cy="244475"/>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a:t>
            </a:r>
            <a:r>
              <a:rPr lang="en-US" altLang="en-US" sz="1100" b="1" kern="0" dirty="0">
                <a:solidFill>
                  <a:prstClr val="black"/>
                </a:solidFill>
                <a:latin typeface="Arial Narrow" pitchFamily="34" charset="0"/>
                <a:cs typeface="+mn-cs"/>
              </a:rPr>
              <a:t>: Describe the importance of ethics and GAAP.</a:t>
            </a:r>
            <a:endParaRPr lang="en-US" sz="1100" b="1" kern="0" dirty="0">
              <a:solidFill>
                <a:prstClr val="black"/>
              </a:solidFill>
              <a:latin typeface="Arial Narrow" pitchFamily="34" charset="0"/>
              <a:cs typeface="+mn-cs"/>
            </a:endParaRPr>
          </a:p>
        </p:txBody>
      </p:sp>
      <p:pic>
        <p:nvPicPr>
          <p:cNvPr id="11268" name="Picture 4" descr="C:\Users\April\AppData\Local\Temp\SNAGHTML1ece6646.PNG">
            <a:extLst>
              <a:ext uri="{FF2B5EF4-FFF2-40B4-BE49-F238E27FC236}">
                <a16:creationId xmlns:a16="http://schemas.microsoft.com/office/drawing/2014/main" xmlns="" id="{4E20A5D4-F368-47A2-B228-656D4DA292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650" y="2933700"/>
            <a:ext cx="2628900" cy="2247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39615" y="587743"/>
            <a:ext cx="8305800" cy="1126758"/>
          </a:xfrm>
        </p:spPr>
        <p:txBody>
          <a:bodyPr rtlCol="0">
            <a:noAutofit/>
          </a:bodyPr>
          <a:lstStyle/>
          <a:p>
            <a:pPr eaLnBrk="1" fontAlgn="auto" hangingPunct="1">
              <a:spcAft>
                <a:spcPts val="0"/>
              </a:spcAft>
              <a:defRPr/>
            </a:pPr>
            <a:r>
              <a:rPr lang="en-US" altLang="en-US" sz="3600" b="1" dirty="0"/>
              <a:t>Generally Accepted </a:t>
            </a:r>
            <a:br>
              <a:rPr lang="en-US" altLang="en-US" sz="3600" b="1" dirty="0"/>
            </a:br>
            <a:r>
              <a:rPr lang="en-US" altLang="en-US" sz="3600" b="1" dirty="0"/>
              <a:t>Accounting Principles (GAAP)</a:t>
            </a:r>
          </a:p>
        </p:txBody>
      </p:sp>
      <p:sp>
        <p:nvSpPr>
          <p:cNvPr id="2" name="TextBox 1"/>
          <p:cNvSpPr txBox="1">
            <a:spLocks noChangeArrowheads="1"/>
          </p:cNvSpPr>
          <p:nvPr/>
        </p:nvSpPr>
        <p:spPr bwMode="auto">
          <a:xfrm>
            <a:off x="592015" y="2144529"/>
            <a:ext cx="8153400" cy="1200150"/>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dirty="0">
                <a:solidFill>
                  <a:srgbClr val="000000"/>
                </a:solidFill>
                <a:latin typeface="Calibri" pitchFamily="-107" charset="0"/>
              </a:rPr>
              <a:t>Financial accounting is governed by concepts and rules known as </a:t>
            </a:r>
            <a:r>
              <a:rPr lang="en-US" b="1" dirty="0">
                <a:solidFill>
                  <a:srgbClr val="984807"/>
                </a:solidFill>
                <a:latin typeface="Calibri" pitchFamily="-107" charset="0"/>
              </a:rPr>
              <a:t>generally accepted accounting principles (GAAP)</a:t>
            </a:r>
            <a:r>
              <a:rPr lang="en-US" b="1" dirty="0">
                <a:solidFill>
                  <a:srgbClr val="000000"/>
                </a:solidFill>
                <a:latin typeface="Calibri" pitchFamily="-107" charset="0"/>
              </a:rPr>
              <a:t>. </a:t>
            </a:r>
            <a:r>
              <a:rPr lang="en-US" dirty="0">
                <a:solidFill>
                  <a:srgbClr val="000000"/>
                </a:solidFill>
                <a:latin typeface="Calibri" pitchFamily="-107" charset="0"/>
              </a:rPr>
              <a:t>GAAP wants information to have </a:t>
            </a:r>
            <a:r>
              <a:rPr lang="en-US" i="1" dirty="0">
                <a:solidFill>
                  <a:srgbClr val="000000"/>
                </a:solidFill>
                <a:latin typeface="Calibri" pitchFamily="-107" charset="0"/>
              </a:rPr>
              <a:t>relevance </a:t>
            </a:r>
            <a:r>
              <a:rPr lang="en-US" dirty="0">
                <a:solidFill>
                  <a:srgbClr val="000000"/>
                </a:solidFill>
                <a:latin typeface="Calibri" pitchFamily="-107" charset="0"/>
              </a:rPr>
              <a:t>and </a:t>
            </a:r>
            <a:r>
              <a:rPr lang="en-US" i="1" dirty="0">
                <a:solidFill>
                  <a:srgbClr val="000000"/>
                </a:solidFill>
                <a:latin typeface="Calibri" pitchFamily="-107" charset="0"/>
              </a:rPr>
              <a:t>faithful representation</a:t>
            </a:r>
            <a:r>
              <a:rPr lang="en-US" dirty="0">
                <a:solidFill>
                  <a:srgbClr val="000000"/>
                </a:solidFill>
                <a:latin typeface="Calibri" pitchFamily="-107" charset="0"/>
              </a:rPr>
              <a:t>. </a:t>
            </a:r>
          </a:p>
        </p:txBody>
      </p:sp>
      <p:sp>
        <p:nvSpPr>
          <p:cNvPr id="138245" name="TextBox 5"/>
          <p:cNvSpPr txBox="1">
            <a:spLocks noChangeArrowheads="1"/>
          </p:cNvSpPr>
          <p:nvPr/>
        </p:nvSpPr>
        <p:spPr bwMode="auto">
          <a:xfrm>
            <a:off x="134815" y="4811529"/>
            <a:ext cx="2667000" cy="1200150"/>
          </a:xfrm>
          <a:prstGeom prst="rect">
            <a:avLst/>
          </a:prstGeom>
          <a:noFill/>
          <a:ln w="9525">
            <a:noFill/>
            <a:miter lim="800000"/>
            <a:headEnd/>
            <a:tailEnd/>
          </a:ln>
        </p:spPr>
        <p:txBody>
          <a:bodyPr>
            <a:spAutoFit/>
          </a:bodyPr>
          <a:lstStyle/>
          <a:p>
            <a:pPr algn="ctr"/>
            <a:r>
              <a:rPr lang="en-US" altLang="en-US" dirty="0"/>
              <a:t>Relevant information affects decisions</a:t>
            </a:r>
          </a:p>
          <a:p>
            <a:pPr algn="ctr"/>
            <a:r>
              <a:rPr lang="en-US" altLang="en-US" dirty="0"/>
              <a:t>of users. </a:t>
            </a:r>
          </a:p>
          <a:p>
            <a:pPr algn="ctr"/>
            <a:endParaRPr lang="en-US" altLang="en-US" dirty="0"/>
          </a:p>
        </p:txBody>
      </p:sp>
      <p:sp>
        <p:nvSpPr>
          <p:cNvPr id="138247" name="TextBox 7"/>
          <p:cNvSpPr txBox="1">
            <a:spLocks noChangeArrowheads="1"/>
          </p:cNvSpPr>
          <p:nvPr/>
        </p:nvSpPr>
        <p:spPr bwMode="auto">
          <a:xfrm>
            <a:off x="6459415" y="4811529"/>
            <a:ext cx="2667000" cy="1200329"/>
          </a:xfrm>
          <a:prstGeom prst="rect">
            <a:avLst/>
          </a:prstGeom>
          <a:noFill/>
          <a:ln w="9525">
            <a:noFill/>
            <a:miter lim="800000"/>
            <a:headEnd/>
            <a:tailEnd/>
          </a:ln>
        </p:spPr>
        <p:txBody>
          <a:bodyPr>
            <a:spAutoFit/>
          </a:bodyPr>
          <a:lstStyle/>
          <a:p>
            <a:pPr algn="ctr"/>
            <a:r>
              <a:rPr lang="en-US" altLang="en-US" dirty="0"/>
              <a:t>Faithful representation means information accurately reflects business results.</a:t>
            </a:r>
          </a:p>
        </p:txBody>
      </p:sp>
      <p:cxnSp>
        <p:nvCxnSpPr>
          <p:cNvPr id="12" name="Elbow Connector 11"/>
          <p:cNvCxnSpPr>
            <a:cxnSpLocks/>
            <a:stCxn id="2" idx="2"/>
          </p:cNvCxnSpPr>
          <p:nvPr/>
        </p:nvCxnSpPr>
        <p:spPr>
          <a:xfrm rot="5400000">
            <a:off x="2335090" y="2477904"/>
            <a:ext cx="1466850" cy="3200400"/>
          </a:xfrm>
          <a:prstGeom prst="bentConnector3">
            <a:avLst>
              <a:gd name="adj1" fmla="val 24270"/>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cxnSpLocks/>
            <a:stCxn id="2" idx="2"/>
            <a:endCxn id="138247" idx="0"/>
          </p:cNvCxnSpPr>
          <p:nvPr/>
        </p:nvCxnSpPr>
        <p:spPr>
          <a:xfrm rot="16200000" flipH="1">
            <a:off x="5497390" y="2516004"/>
            <a:ext cx="1466850" cy="3124200"/>
          </a:xfrm>
          <a:prstGeom prst="bentConnector3">
            <a:avLst>
              <a:gd name="adj1" fmla="val 24270"/>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781800" y="6492875"/>
            <a:ext cx="2344615" cy="365125"/>
          </a:xfrm>
        </p:spPr>
        <p:txBody>
          <a:bodyPr/>
          <a:lstStyle/>
          <a:p>
            <a:pPr>
              <a:defRPr/>
            </a:pPr>
            <a:r>
              <a:rPr lang="en-US" dirty="0"/>
              <a:t>1-</a:t>
            </a:r>
            <a:fld id="{D32A8C9F-E90F-4B24-9C2A-09CEE8E2C2C2}" type="slidenum">
              <a:rPr lang="en-US" smtClean="0"/>
              <a:pPr>
                <a:defRPr/>
              </a:pPr>
              <a:t>11</a:t>
            </a:fld>
            <a:endParaRPr lang="en-US" dirty="0"/>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7" name="Rectangle 16"/>
          <p:cNvSpPr>
            <a:spLocks noGrp="1" noChangeArrowheads="1"/>
          </p:cNvSpPr>
          <p:nvPr/>
        </p:nvSpPr>
        <p:spPr bwMode="auto">
          <a:xfrm>
            <a:off x="6781800" y="6543846"/>
            <a:ext cx="2344615"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Rounded Rectangle 9">
            <a:extLst>
              <a:ext uri="{FF2B5EF4-FFF2-40B4-BE49-F238E27FC236}">
                <a16:creationId xmlns:a16="http://schemas.microsoft.com/office/drawing/2014/main" xmlns="" id="{E1D81C07-0CD6-4E2D-837D-E3BA66C5F3DE}"/>
              </a:ext>
            </a:extLst>
          </p:cNvPr>
          <p:cNvSpPr/>
          <p:nvPr/>
        </p:nvSpPr>
        <p:spPr>
          <a:xfrm>
            <a:off x="152400" y="6476999"/>
            <a:ext cx="4038600" cy="244475"/>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a:t>
            </a:r>
            <a:r>
              <a:rPr lang="en-US" altLang="en-US" sz="1100" b="1" kern="0" dirty="0">
                <a:solidFill>
                  <a:prstClr val="black"/>
                </a:solidFill>
                <a:latin typeface="Arial Narrow" pitchFamily="34" charset="0"/>
                <a:cs typeface="+mn-cs"/>
              </a:rPr>
              <a:t>: Describe the importance of ethics and GAAP.</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18639"/>
            <a:ext cx="8229600" cy="1143000"/>
          </a:xfrm>
        </p:spPr>
        <p:txBody>
          <a:bodyPr rtlCol="0">
            <a:normAutofit fontScale="90000"/>
          </a:bodyPr>
          <a:lstStyle/>
          <a:p>
            <a:pPr eaLnBrk="1" fontAlgn="auto" hangingPunct="1">
              <a:spcAft>
                <a:spcPts val="0"/>
              </a:spcAft>
              <a:defRPr/>
            </a:pPr>
            <a:r>
              <a:rPr lang="en-US" altLang="en-US" dirty="0"/>
              <a:t/>
            </a:r>
            <a:br>
              <a:rPr lang="en-US" altLang="en-US" dirty="0"/>
            </a:br>
            <a:r>
              <a:rPr lang="en-US" altLang="en-US" sz="4000" b="1" dirty="0"/>
              <a:t>Financial Accounting Standards Board (FASB)</a:t>
            </a:r>
          </a:p>
        </p:txBody>
      </p:sp>
      <p:sp>
        <p:nvSpPr>
          <p:cNvPr id="4" name="Slide Number Placeholder 3"/>
          <p:cNvSpPr>
            <a:spLocks noGrp="1"/>
          </p:cNvSpPr>
          <p:nvPr>
            <p:ph type="sldNum" sz="quarter" idx="12"/>
          </p:nvPr>
        </p:nvSpPr>
        <p:spPr>
          <a:xfrm>
            <a:off x="6477000" y="6356350"/>
            <a:ext cx="2209800" cy="365125"/>
          </a:xfrm>
        </p:spPr>
        <p:txBody>
          <a:bodyPr/>
          <a:lstStyle/>
          <a:p>
            <a:pPr>
              <a:defRPr/>
            </a:pPr>
            <a:r>
              <a:rPr lang="en-US" dirty="0"/>
              <a:t>1-</a:t>
            </a:r>
            <a:fld id="{012AF884-EC66-4AC6-BF74-08C0F6965C48}" type="slidenum">
              <a:rPr lang="en-US" smtClean="0"/>
              <a:pPr>
                <a:defRPr/>
              </a:pPr>
              <a:t>12</a:t>
            </a:fld>
            <a:endParaRPr lang="en-US" dirty="0"/>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 name="Rectangle 8"/>
          <p:cNvSpPr>
            <a:spLocks noGrp="1" noChangeArrowheads="1"/>
          </p:cNvSpPr>
          <p:nvPr/>
        </p:nvSpPr>
        <p:spPr bwMode="auto">
          <a:xfrm>
            <a:off x="6400800" y="638432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TextBox 7"/>
          <p:cNvSpPr txBox="1">
            <a:spLocks noChangeArrowheads="1"/>
          </p:cNvSpPr>
          <p:nvPr/>
        </p:nvSpPr>
        <p:spPr bwMode="auto">
          <a:xfrm>
            <a:off x="723900" y="2321795"/>
            <a:ext cx="7696200" cy="3046988"/>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38100" dir="5400000" algn="t" rotWithShape="0">
              <a:srgbClr val="000000">
                <a:alpha val="39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marL="457200" indent="-457200" eaLnBrk="1" hangingPunct="1">
              <a:buFont typeface="Arial" panose="020B0604020202020204" pitchFamily="34" charset="0"/>
              <a:buChar char="•"/>
              <a:defRPr/>
            </a:pPr>
            <a:r>
              <a:rPr lang="en-US" sz="3200" b="1" dirty="0">
                <a:solidFill>
                  <a:srgbClr val="000000"/>
                </a:solidFill>
                <a:latin typeface="Calibri" pitchFamily="-107" charset="0"/>
              </a:rPr>
              <a:t>The FASB sets GAAP.</a:t>
            </a:r>
          </a:p>
          <a:p>
            <a:pPr marL="457200" indent="-457200" eaLnBrk="1" hangingPunct="1">
              <a:buFont typeface="Arial" panose="020B0604020202020204" pitchFamily="34" charset="0"/>
              <a:buChar char="•"/>
              <a:defRPr/>
            </a:pPr>
            <a:r>
              <a:rPr lang="en-US" sz="3200" b="1" dirty="0">
                <a:solidFill>
                  <a:srgbClr val="000000"/>
                </a:solidFill>
                <a:latin typeface="Calibri" pitchFamily="-107" charset="0"/>
              </a:rPr>
              <a:t>Authority provided by the Securities and Exchange Commission (SEC).</a:t>
            </a:r>
          </a:p>
          <a:p>
            <a:pPr marL="457200" indent="-457200" eaLnBrk="1" hangingPunct="1">
              <a:buFont typeface="Arial" panose="020B0604020202020204" pitchFamily="34" charset="0"/>
              <a:buChar char="•"/>
              <a:defRPr/>
            </a:pPr>
            <a:r>
              <a:rPr lang="en-US" sz="3200" b="1" dirty="0">
                <a:solidFill>
                  <a:srgbClr val="000000"/>
                </a:solidFill>
                <a:latin typeface="Calibri" pitchFamily="-107" charset="0"/>
              </a:rPr>
              <a:t>The SEC is a U.S. government agency that oversees GAAP by companies that sell stock and debt to the public.</a:t>
            </a:r>
            <a:endParaRPr lang="en-US" sz="3200" dirty="0">
              <a:solidFill>
                <a:srgbClr val="000000"/>
              </a:solidFill>
              <a:latin typeface="Calibri" pitchFamily="-107" charset="0"/>
            </a:endParaRPr>
          </a:p>
        </p:txBody>
      </p:sp>
      <p:sp>
        <p:nvSpPr>
          <p:cNvPr id="10" name="Rounded Rectangle 9">
            <a:extLst>
              <a:ext uri="{FF2B5EF4-FFF2-40B4-BE49-F238E27FC236}">
                <a16:creationId xmlns:a16="http://schemas.microsoft.com/office/drawing/2014/main" xmlns="" id="{B85BD092-C145-4C05-A320-FFC035A41CA4}"/>
              </a:ext>
            </a:extLst>
          </p:cNvPr>
          <p:cNvSpPr/>
          <p:nvPr/>
        </p:nvSpPr>
        <p:spPr>
          <a:xfrm>
            <a:off x="152400" y="6476999"/>
            <a:ext cx="4038600" cy="244475"/>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a:t>
            </a:r>
            <a:r>
              <a:rPr lang="en-US" altLang="en-US" sz="1100" b="1" kern="0" dirty="0">
                <a:solidFill>
                  <a:prstClr val="black"/>
                </a:solidFill>
                <a:latin typeface="Arial Narrow" pitchFamily="34" charset="0"/>
                <a:cs typeface="+mn-cs"/>
              </a:rPr>
              <a:t>: Describe the importance of ethics and GAAP.</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5"/>
          <p:cNvSpPr>
            <a:spLocks noGrp="1" noChangeArrowheads="1"/>
          </p:cNvSpPr>
          <p:nvPr>
            <p:ph type="title"/>
          </p:nvPr>
        </p:nvSpPr>
        <p:spPr/>
        <p:txBody>
          <a:bodyPr/>
          <a:lstStyle/>
          <a:p>
            <a:pPr eaLnBrk="1" hangingPunct="1"/>
            <a:r>
              <a:rPr lang="en-US" altLang="en-US" b="1" dirty="0"/>
              <a:t>International Standards</a:t>
            </a:r>
          </a:p>
        </p:txBody>
      </p:sp>
      <p:sp>
        <p:nvSpPr>
          <p:cNvPr id="4" name="Slide Number Placeholder 3"/>
          <p:cNvSpPr>
            <a:spLocks noGrp="1"/>
          </p:cNvSpPr>
          <p:nvPr>
            <p:ph type="sldNum" sz="quarter" idx="12"/>
          </p:nvPr>
        </p:nvSpPr>
        <p:spPr>
          <a:xfrm>
            <a:off x="6590841" y="6538911"/>
            <a:ext cx="2133600" cy="365125"/>
          </a:xfrm>
        </p:spPr>
        <p:txBody>
          <a:bodyPr/>
          <a:lstStyle/>
          <a:p>
            <a:pPr>
              <a:defRPr/>
            </a:pPr>
            <a:r>
              <a:rPr lang="en-US" dirty="0"/>
              <a:t>1-</a:t>
            </a:r>
            <a:fld id="{BF2F114C-F66F-414A-89A9-BC439FA06147}" type="slidenum">
              <a:rPr lang="en-US" smtClean="0"/>
              <a:pPr>
                <a:defRPr/>
              </a:pPr>
              <a:t>13</a:t>
            </a:fld>
            <a:endParaRPr lang="en-US" dirty="0"/>
          </a:p>
        </p:txBody>
      </p:sp>
      <p:sp>
        <p:nvSpPr>
          <p:cNvPr id="2" name="TextBox 1"/>
          <p:cNvSpPr txBox="1">
            <a:spLocks noChangeArrowheads="1"/>
          </p:cNvSpPr>
          <p:nvPr/>
        </p:nvSpPr>
        <p:spPr bwMode="auto">
          <a:xfrm>
            <a:off x="762000" y="1590259"/>
            <a:ext cx="7620000" cy="707886"/>
          </a:xfrm>
          <a:prstGeom prst="rect">
            <a:avLst/>
          </a:prstGeom>
          <a:solidFill>
            <a:srgbClr val="FAC090"/>
          </a:solidFill>
          <a:ln w="9525">
            <a:solidFill>
              <a:srgbClr val="984807"/>
            </a:solidFill>
            <a:miter lim="800000"/>
            <a:headEnd/>
            <a:tailEnd/>
          </a:ln>
          <a:effectLst>
            <a:outerShdw blurRad="63500" dist="38100" dir="5400000" algn="t" rotWithShape="0">
              <a:srgbClr val="000000">
                <a:alpha val="39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2000" dirty="0"/>
              <a:t>In today’s global economy, there is increased demand by external users for comparability in accounting reports. </a:t>
            </a:r>
          </a:p>
        </p:txBody>
      </p:sp>
      <p:sp>
        <p:nvSpPr>
          <p:cNvPr id="139270" name="TextBox 6"/>
          <p:cNvSpPr txBox="1">
            <a:spLocks noChangeArrowheads="1"/>
          </p:cNvSpPr>
          <p:nvPr/>
        </p:nvSpPr>
        <p:spPr bwMode="auto">
          <a:xfrm>
            <a:off x="749300" y="2767984"/>
            <a:ext cx="7848600" cy="3231654"/>
          </a:xfrm>
          <a:prstGeom prst="rect">
            <a:avLst/>
          </a:prstGeom>
          <a:noFill/>
          <a:ln w="9525">
            <a:solidFill>
              <a:schemeClr val="tx1"/>
            </a:solidFill>
            <a:miter lim="800000"/>
            <a:headEnd/>
            <a:tailEnd/>
          </a:ln>
        </p:spPr>
        <p:txBody>
          <a:bodyPr wrap="square">
            <a:spAutoFit/>
          </a:bodyPr>
          <a:lstStyle/>
          <a:p>
            <a:r>
              <a:rPr lang="en-US" altLang="en-US" sz="2400" b="1" dirty="0"/>
              <a:t>International Accounting Standards Board (IASB) </a:t>
            </a:r>
          </a:p>
          <a:p>
            <a:pPr marL="742950" lvl="1" indent="-285750">
              <a:buFont typeface="Arial" panose="020B0604020202020204" pitchFamily="34" charset="0"/>
              <a:buChar char="•"/>
            </a:pPr>
            <a:r>
              <a:rPr lang="en-US" altLang="en-US" sz="2400" dirty="0"/>
              <a:t>Issues International Financial Reporting Standards (IFRS).</a:t>
            </a:r>
          </a:p>
          <a:p>
            <a:pPr marL="742950" lvl="1" indent="-285750">
              <a:buFont typeface="Arial" panose="020B0604020202020204" pitchFamily="34" charset="0"/>
              <a:buChar char="•"/>
            </a:pPr>
            <a:r>
              <a:rPr lang="en-US" altLang="en-US" sz="2400" dirty="0"/>
              <a:t>Standards identify preferred accounting practices. </a:t>
            </a:r>
          </a:p>
          <a:p>
            <a:pPr marL="742950" lvl="1" indent="-285750">
              <a:buFont typeface="Arial" panose="020B0604020202020204" pitchFamily="34" charset="0"/>
              <a:buChar char="•"/>
            </a:pPr>
            <a:r>
              <a:rPr lang="en-US" altLang="en-US" sz="2400" dirty="0"/>
              <a:t>Standards are similar to, but sometimes different from, U.S. GAAP.</a:t>
            </a:r>
          </a:p>
          <a:p>
            <a:pPr marL="742950" lvl="1" indent="-285750">
              <a:buFont typeface="Arial" panose="020B0604020202020204" pitchFamily="34" charset="0"/>
              <a:buChar char="•"/>
            </a:pPr>
            <a:r>
              <a:rPr lang="en-US" altLang="en-US" sz="2400" dirty="0"/>
              <a:t>FASB and IASB are working to reduce differences.</a:t>
            </a:r>
          </a:p>
          <a:p>
            <a:pPr marL="1200150" lvl="2"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altLang="en-US" dirty="0"/>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5" name="Rectangle 14"/>
          <p:cNvSpPr>
            <a:spLocks noGrp="1" noChangeArrowheads="1"/>
          </p:cNvSpPr>
          <p:nvPr/>
        </p:nvSpPr>
        <p:spPr bwMode="auto">
          <a:xfrm>
            <a:off x="6477000" y="6593055"/>
            <a:ext cx="26670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Rounded Rectangle 9">
            <a:extLst>
              <a:ext uri="{FF2B5EF4-FFF2-40B4-BE49-F238E27FC236}">
                <a16:creationId xmlns:a16="http://schemas.microsoft.com/office/drawing/2014/main" xmlns="" id="{00CD8F02-4F0B-4BE4-928A-1B4901952F35}"/>
              </a:ext>
            </a:extLst>
          </p:cNvPr>
          <p:cNvSpPr/>
          <p:nvPr/>
        </p:nvSpPr>
        <p:spPr>
          <a:xfrm>
            <a:off x="152400" y="6476999"/>
            <a:ext cx="4038600" cy="244475"/>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a:t>
            </a:r>
            <a:r>
              <a:rPr lang="en-US" altLang="en-US" sz="1100" b="1" kern="0" dirty="0">
                <a:solidFill>
                  <a:prstClr val="black"/>
                </a:solidFill>
                <a:latin typeface="Arial Narrow" pitchFamily="34" charset="0"/>
                <a:cs typeface="+mn-cs"/>
              </a:rPr>
              <a:t>: Describe the importance of ethics and GAAP.</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7193" y="782708"/>
            <a:ext cx="8209613" cy="752474"/>
          </a:xfrm>
        </p:spPr>
        <p:txBody>
          <a:bodyPr rtlCol="0">
            <a:normAutofit fontScale="90000"/>
          </a:bodyPr>
          <a:lstStyle/>
          <a:p>
            <a:pPr eaLnBrk="1" fontAlgn="auto" hangingPunct="1">
              <a:spcAft>
                <a:spcPts val="0"/>
              </a:spcAft>
              <a:defRPr/>
            </a:pPr>
            <a:r>
              <a:rPr lang="en-US" altLang="en-US" b="1" dirty="0"/>
              <a:t>Conceptual Framework</a:t>
            </a:r>
          </a:p>
        </p:txBody>
      </p:sp>
      <p:sp>
        <p:nvSpPr>
          <p:cNvPr id="3" name="Slide Number Placeholder 2"/>
          <p:cNvSpPr>
            <a:spLocks noGrp="1"/>
          </p:cNvSpPr>
          <p:nvPr>
            <p:ph type="sldNum" sz="quarter" idx="12"/>
          </p:nvPr>
        </p:nvSpPr>
        <p:spPr>
          <a:xfrm>
            <a:off x="7010400" y="6494637"/>
            <a:ext cx="2133600" cy="365125"/>
          </a:xfrm>
        </p:spPr>
        <p:txBody>
          <a:bodyPr/>
          <a:lstStyle/>
          <a:p>
            <a:pPr>
              <a:defRPr/>
            </a:pPr>
            <a:r>
              <a:rPr lang="en-US" dirty="0"/>
              <a:t>1-</a:t>
            </a:r>
            <a:fld id="{8C133CDD-273E-4F44-9CC3-26E9BF79BA5D}" type="slidenum">
              <a:rPr lang="en-US" smtClean="0"/>
              <a:pPr>
                <a:defRPr/>
              </a:pPr>
              <a:t>14</a:t>
            </a:fld>
            <a:endParaRPr lang="en-US"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pic>
        <p:nvPicPr>
          <p:cNvPr id="1027" name="Picture 3" descr="C:\Users\lindsey_schauer\Documents\WildFAP22e(c)2015\Final Graphics\wiL62279_ch01\wiL62279_cut0101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832744"/>
            <a:ext cx="2847854" cy="223121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a:spLocks noGrp="1" noChangeArrowheads="1"/>
          </p:cNvSpPr>
          <p:nvPr/>
        </p:nvSpPr>
        <p:spPr bwMode="auto">
          <a:xfrm>
            <a:off x="6781800" y="6562899"/>
            <a:ext cx="2378015"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TextBox 9">
            <a:extLst>
              <a:ext uri="{FF2B5EF4-FFF2-40B4-BE49-F238E27FC236}">
                <a16:creationId xmlns:a16="http://schemas.microsoft.com/office/drawing/2014/main" xmlns="" id="{438A4E73-D23E-4B9F-B169-82122A2AA419}"/>
              </a:ext>
            </a:extLst>
          </p:cNvPr>
          <p:cNvSpPr txBox="1"/>
          <p:nvPr/>
        </p:nvSpPr>
        <p:spPr>
          <a:xfrm>
            <a:off x="7699574" y="1615690"/>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1.6</a:t>
            </a:r>
          </a:p>
        </p:txBody>
      </p:sp>
      <p:sp>
        <p:nvSpPr>
          <p:cNvPr id="13" name="Rounded Rectangle 9">
            <a:extLst>
              <a:ext uri="{FF2B5EF4-FFF2-40B4-BE49-F238E27FC236}">
                <a16:creationId xmlns:a16="http://schemas.microsoft.com/office/drawing/2014/main" xmlns="" id="{912B2F58-6500-41BA-9675-0B940FB4C55C}"/>
              </a:ext>
            </a:extLst>
          </p:cNvPr>
          <p:cNvSpPr/>
          <p:nvPr/>
        </p:nvSpPr>
        <p:spPr>
          <a:xfrm>
            <a:off x="152400" y="6476999"/>
            <a:ext cx="4038600" cy="244475"/>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a:t>
            </a:r>
            <a:r>
              <a:rPr lang="en-US" altLang="en-US" sz="1100" b="1" kern="0" dirty="0">
                <a:solidFill>
                  <a:prstClr val="black"/>
                </a:solidFill>
                <a:latin typeface="Arial Narrow" pitchFamily="34" charset="0"/>
                <a:cs typeface="+mn-cs"/>
              </a:rPr>
              <a:t>: Describe the importance of ethics and GAAP.</a:t>
            </a:r>
            <a:endParaRPr lang="en-US" sz="1100" b="1" kern="0" dirty="0">
              <a:solidFill>
                <a:prstClr val="black"/>
              </a:solidFill>
              <a:latin typeface="Arial Narrow" pitchFamily="34" charset="0"/>
              <a:cs typeface="+mn-cs"/>
            </a:endParaRPr>
          </a:p>
        </p:txBody>
      </p:sp>
      <p:sp>
        <p:nvSpPr>
          <p:cNvPr id="4" name="TextBox 3">
            <a:extLst>
              <a:ext uri="{FF2B5EF4-FFF2-40B4-BE49-F238E27FC236}">
                <a16:creationId xmlns:a16="http://schemas.microsoft.com/office/drawing/2014/main" xmlns="" id="{9D660950-A3E7-4B21-8E72-3BE30241A54C}"/>
              </a:ext>
            </a:extLst>
          </p:cNvPr>
          <p:cNvSpPr txBox="1"/>
          <p:nvPr/>
        </p:nvSpPr>
        <p:spPr>
          <a:xfrm>
            <a:off x="381000" y="1938854"/>
            <a:ext cx="5562600" cy="4154984"/>
          </a:xfrm>
          <a:prstGeom prst="rect">
            <a:avLst/>
          </a:prstGeom>
          <a:noFill/>
        </p:spPr>
        <p:txBody>
          <a:bodyPr wrap="square" rtlCol="0">
            <a:spAutoFit/>
          </a:bodyPr>
          <a:lstStyle/>
          <a:p>
            <a:pPr marL="285750" indent="-285750">
              <a:buFont typeface="Arial" panose="020B0604020202020204" pitchFamily="34" charset="0"/>
              <a:buChar char="•"/>
            </a:pPr>
            <a:r>
              <a:rPr lang="en-US" sz="2400" b="1" dirty="0"/>
              <a:t>Objectives</a:t>
            </a:r>
            <a:r>
              <a:rPr lang="en-US" sz="2400" dirty="0"/>
              <a:t> – provide useful information to investors, creditors, and others.</a:t>
            </a:r>
          </a:p>
          <a:p>
            <a:pPr marL="285750" indent="-285750">
              <a:buFont typeface="Arial" panose="020B0604020202020204" pitchFamily="34" charset="0"/>
              <a:buChar char="•"/>
            </a:pPr>
            <a:r>
              <a:rPr lang="en-US" sz="2400" b="1" dirty="0"/>
              <a:t>Qualitative characteristics </a:t>
            </a:r>
            <a:r>
              <a:rPr lang="en-US" sz="2400" dirty="0"/>
              <a:t>– information has relevance and faithful representation.</a:t>
            </a:r>
          </a:p>
          <a:p>
            <a:pPr marL="285750" indent="-285750">
              <a:buFont typeface="Arial" panose="020B0604020202020204" pitchFamily="34" charset="0"/>
              <a:buChar char="•"/>
            </a:pPr>
            <a:r>
              <a:rPr lang="en-US" sz="2400" b="1" dirty="0"/>
              <a:t>Elements</a:t>
            </a:r>
            <a:r>
              <a:rPr lang="en-US" sz="2400" dirty="0"/>
              <a:t> – defines items in financial statements.</a:t>
            </a:r>
          </a:p>
          <a:p>
            <a:pPr marL="285750" indent="-285750">
              <a:buFont typeface="Arial" panose="020B0604020202020204" pitchFamily="34" charset="0"/>
              <a:buChar char="•"/>
            </a:pPr>
            <a:r>
              <a:rPr lang="en-US" sz="2400" b="1" dirty="0"/>
              <a:t>Recognition and measurement </a:t>
            </a:r>
            <a:r>
              <a:rPr lang="en-US" sz="2400" dirty="0"/>
              <a:t>– criteria for an item to be recognized as an element and how to measure 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652243"/>
            <a:ext cx="8763000" cy="1143000"/>
          </a:xfrm>
        </p:spPr>
        <p:txBody>
          <a:bodyPr rtlCol="0">
            <a:noAutofit/>
          </a:bodyPr>
          <a:lstStyle/>
          <a:p>
            <a:pPr eaLnBrk="1" fontAlgn="auto" hangingPunct="1">
              <a:lnSpc>
                <a:spcPts val="4500"/>
              </a:lnSpc>
              <a:spcAft>
                <a:spcPts val="0"/>
              </a:spcAft>
              <a:defRPr/>
            </a:pPr>
            <a:r>
              <a:rPr lang="en-US" altLang="en-US" b="1" dirty="0"/>
              <a:t>Principles, Assumptions and Constraint</a:t>
            </a:r>
          </a:p>
        </p:txBody>
      </p:sp>
      <p:sp>
        <p:nvSpPr>
          <p:cNvPr id="2" name="TextBox 1"/>
          <p:cNvSpPr txBox="1">
            <a:spLocks noChangeArrowheads="1"/>
          </p:cNvSpPr>
          <p:nvPr/>
        </p:nvSpPr>
        <p:spPr bwMode="auto">
          <a:xfrm>
            <a:off x="304800" y="4652027"/>
            <a:ext cx="4114800" cy="1323439"/>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2000" i="1" dirty="0">
                <a:solidFill>
                  <a:srgbClr val="000000"/>
                </a:solidFill>
                <a:latin typeface="Calibri" pitchFamily="-107" charset="0"/>
              </a:rPr>
              <a:t>General principles </a:t>
            </a:r>
            <a:r>
              <a:rPr lang="en-US" sz="2000" dirty="0">
                <a:solidFill>
                  <a:srgbClr val="000000"/>
                </a:solidFill>
                <a:latin typeface="Calibri" pitchFamily="-107" charset="0"/>
              </a:rPr>
              <a:t>are the assumptions, concepts, and guidelines for preparing financial statements. </a:t>
            </a:r>
          </a:p>
        </p:txBody>
      </p:sp>
      <p:sp>
        <p:nvSpPr>
          <p:cNvPr id="6" name="TextBox 5"/>
          <p:cNvSpPr txBox="1">
            <a:spLocks noChangeArrowheads="1"/>
          </p:cNvSpPr>
          <p:nvPr/>
        </p:nvSpPr>
        <p:spPr bwMode="auto">
          <a:xfrm>
            <a:off x="4724400" y="4652027"/>
            <a:ext cx="4114800" cy="1323439"/>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2000" i="1" dirty="0">
                <a:solidFill>
                  <a:srgbClr val="000000"/>
                </a:solidFill>
                <a:latin typeface="Calibri" pitchFamily="-107" charset="0"/>
              </a:rPr>
              <a:t>Specific principles </a:t>
            </a:r>
            <a:r>
              <a:rPr lang="en-US" sz="2000" dirty="0">
                <a:solidFill>
                  <a:srgbClr val="000000"/>
                </a:solidFill>
                <a:latin typeface="Calibri" pitchFamily="-107" charset="0"/>
              </a:rPr>
              <a:t>are detailed rules used in reporting business transactions and events. </a:t>
            </a:r>
          </a:p>
          <a:p>
            <a:pPr algn="ctr" eaLnBrk="1" hangingPunct="1">
              <a:defRPr/>
            </a:pPr>
            <a:endParaRPr lang="en-US" sz="2000" dirty="0">
              <a:solidFill>
                <a:srgbClr val="000000"/>
              </a:solidFill>
              <a:latin typeface="Calibri" pitchFamily="-107" charset="0"/>
            </a:endParaRPr>
          </a:p>
        </p:txBody>
      </p:sp>
      <p:sp>
        <p:nvSpPr>
          <p:cNvPr id="4" name="Slide Number Placeholder 3"/>
          <p:cNvSpPr>
            <a:spLocks noGrp="1"/>
          </p:cNvSpPr>
          <p:nvPr>
            <p:ph type="sldNum" sz="quarter" idx="12"/>
          </p:nvPr>
        </p:nvSpPr>
        <p:spPr>
          <a:xfrm>
            <a:off x="7010400" y="6522594"/>
            <a:ext cx="2133600" cy="365125"/>
          </a:xfrm>
        </p:spPr>
        <p:txBody>
          <a:bodyPr/>
          <a:lstStyle/>
          <a:p>
            <a:pPr>
              <a:defRPr/>
            </a:pPr>
            <a:r>
              <a:rPr lang="en-US" dirty="0"/>
              <a:t>1-</a:t>
            </a:r>
            <a:fld id="{E010B282-BF9D-4DB2-BC93-21477E68BC95}" type="slidenum">
              <a:rPr lang="en-US" smtClean="0"/>
              <a:pPr>
                <a:defRPr/>
              </a:pPr>
              <a:t>15</a:t>
            </a:fld>
            <a:endParaRPr lang="en-US" dirty="0"/>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0" name="TextBox 9"/>
          <p:cNvSpPr txBox="1"/>
          <p:nvPr/>
        </p:nvSpPr>
        <p:spPr>
          <a:xfrm>
            <a:off x="6994585" y="1946382"/>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a:t>
            </a:r>
          </a:p>
        </p:txBody>
      </p:sp>
      <p:sp>
        <p:nvSpPr>
          <p:cNvPr id="13" name="Rectangle 12"/>
          <p:cNvSpPr>
            <a:spLocks noGrp="1" noChangeArrowheads="1"/>
          </p:cNvSpPr>
          <p:nvPr/>
        </p:nvSpPr>
        <p:spPr bwMode="auto">
          <a:xfrm>
            <a:off x="6858000" y="6569708"/>
            <a:ext cx="2301815"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5" name="Picture 4"/>
          <p:cNvPicPr>
            <a:picLocks noChangeAspect="1"/>
          </p:cNvPicPr>
          <p:nvPr/>
        </p:nvPicPr>
        <p:blipFill>
          <a:blip r:embed="rId3"/>
          <a:stretch>
            <a:fillRect/>
          </a:stretch>
        </p:blipFill>
        <p:spPr>
          <a:xfrm>
            <a:off x="1981602" y="1770871"/>
            <a:ext cx="4635364" cy="2736961"/>
          </a:xfrm>
          <a:prstGeom prst="rect">
            <a:avLst/>
          </a:prstGeom>
        </p:spPr>
      </p:pic>
      <p:sp>
        <p:nvSpPr>
          <p:cNvPr id="11" name="Rounded Rectangle 9">
            <a:extLst>
              <a:ext uri="{FF2B5EF4-FFF2-40B4-BE49-F238E27FC236}">
                <a16:creationId xmlns:a16="http://schemas.microsoft.com/office/drawing/2014/main" xmlns="" id="{E4C960BF-DB1E-4697-B685-9F615ADB3E23}"/>
              </a:ext>
            </a:extLst>
          </p:cNvPr>
          <p:cNvSpPr/>
          <p:nvPr/>
        </p:nvSpPr>
        <p:spPr>
          <a:xfrm>
            <a:off x="152400" y="6476999"/>
            <a:ext cx="4038600" cy="244475"/>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a:t>
            </a:r>
            <a:r>
              <a:rPr lang="en-US" altLang="en-US" sz="1100" b="1" kern="0" dirty="0">
                <a:solidFill>
                  <a:prstClr val="black"/>
                </a:solidFill>
                <a:latin typeface="Arial Narrow" pitchFamily="34" charset="0"/>
                <a:cs typeface="+mn-cs"/>
              </a:rPr>
              <a:t>: Describe the importance of ethics and GAAP.</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990600" y="457200"/>
            <a:ext cx="7315200" cy="1143000"/>
          </a:xfrm>
        </p:spPr>
        <p:txBody>
          <a:bodyPr/>
          <a:lstStyle/>
          <a:p>
            <a:pPr eaLnBrk="1" hangingPunct="1"/>
            <a:r>
              <a:rPr lang="en-US" altLang="en-US" b="1" dirty="0"/>
              <a:t>Accounting Principles</a:t>
            </a:r>
          </a:p>
        </p:txBody>
      </p:sp>
      <p:sp>
        <p:nvSpPr>
          <p:cNvPr id="142340" name="Rectangle 11"/>
          <p:cNvSpPr>
            <a:spLocks noChangeArrowheads="1"/>
          </p:cNvSpPr>
          <p:nvPr/>
        </p:nvSpPr>
        <p:spPr bwMode="auto">
          <a:xfrm>
            <a:off x="228599" y="1508125"/>
            <a:ext cx="4094163" cy="2667000"/>
          </a:xfrm>
          <a:prstGeom prst="rect">
            <a:avLst/>
          </a:prstGeom>
          <a:solidFill>
            <a:srgbClr val="993366"/>
          </a:solidFill>
          <a:ln w="9525">
            <a:solidFill>
              <a:schemeClr val="tx1"/>
            </a:solidFill>
            <a:miter lim="800000"/>
            <a:headEnd/>
            <a:tailEnd/>
          </a:ln>
        </p:spPr>
        <p:txBody>
          <a:bodyPr wrap="none" anchor="ctr"/>
          <a:lstStyle/>
          <a:p>
            <a:endParaRPr lang="en-US" altLang="en-US" dirty="0"/>
          </a:p>
        </p:txBody>
      </p:sp>
      <p:sp>
        <p:nvSpPr>
          <p:cNvPr id="142341" name="Text Box 13"/>
          <p:cNvSpPr txBox="1">
            <a:spLocks noChangeArrowheads="1"/>
          </p:cNvSpPr>
          <p:nvPr/>
        </p:nvSpPr>
        <p:spPr bwMode="auto">
          <a:xfrm>
            <a:off x="304800" y="1939925"/>
            <a:ext cx="3810000" cy="1538883"/>
          </a:xfrm>
          <a:prstGeom prst="rect">
            <a:avLst/>
          </a:prstGeom>
          <a:noFill/>
          <a:ln w="9525">
            <a:noFill/>
            <a:miter lim="800000"/>
            <a:headEnd/>
            <a:tailEnd/>
          </a:ln>
        </p:spPr>
        <p:txBody>
          <a:bodyPr>
            <a:spAutoFit/>
          </a:bodyPr>
          <a:lstStyle/>
          <a:p>
            <a:pPr algn="ctr"/>
            <a:r>
              <a:rPr lang="en-US" altLang="en-US" sz="2000" dirty="0">
                <a:solidFill>
                  <a:srgbClr val="FFFF00"/>
                </a:solidFill>
              </a:rPr>
              <a:t>Measurement Principle </a:t>
            </a:r>
          </a:p>
          <a:p>
            <a:pPr algn="ctr"/>
            <a:r>
              <a:rPr lang="en-US" altLang="en-US" sz="2000" dirty="0">
                <a:solidFill>
                  <a:srgbClr val="FFFF00"/>
                </a:solidFill>
              </a:rPr>
              <a:t>(Cost Principle)</a:t>
            </a:r>
          </a:p>
          <a:p>
            <a:pPr algn="ctr"/>
            <a:r>
              <a:rPr lang="en-US" altLang="en-US" dirty="0">
                <a:solidFill>
                  <a:schemeClr val="bg1"/>
                </a:solidFill>
              </a:rPr>
              <a:t>Accounting information is based on actual cost. Actual cost is considered objective.</a:t>
            </a:r>
          </a:p>
        </p:txBody>
      </p:sp>
      <p:sp>
        <p:nvSpPr>
          <p:cNvPr id="15" name="Rectangle 14"/>
          <p:cNvSpPr/>
          <p:nvPr/>
        </p:nvSpPr>
        <p:spPr bwMode="auto">
          <a:xfrm>
            <a:off x="228599" y="4343400"/>
            <a:ext cx="4114801" cy="1676400"/>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FFFF00"/>
                </a:solidFill>
                <a:latin typeface="Arial" charset="0"/>
                <a:cs typeface="Arial" charset="0"/>
              </a:rPr>
              <a:t>Expense Recognition Principle </a:t>
            </a:r>
          </a:p>
          <a:p>
            <a:pPr algn="ctr">
              <a:defRPr/>
            </a:pPr>
            <a:r>
              <a:rPr lang="en-US" sz="2000" dirty="0">
                <a:solidFill>
                  <a:srgbClr val="FFFF00"/>
                </a:solidFill>
                <a:latin typeface="Arial" charset="0"/>
                <a:cs typeface="Arial" charset="0"/>
              </a:rPr>
              <a:t>(Matching Principle)</a:t>
            </a:r>
          </a:p>
          <a:p>
            <a:pPr algn="ctr">
              <a:defRPr/>
            </a:pPr>
            <a:r>
              <a:rPr lang="en-US" dirty="0">
                <a:solidFill>
                  <a:srgbClr val="FFFFFF"/>
                </a:solidFill>
                <a:latin typeface="Arial" charset="0"/>
                <a:cs typeface="Arial" charset="0"/>
              </a:rPr>
              <a:t>A company records its expenses incurred to generate the revenue reported.</a:t>
            </a:r>
          </a:p>
        </p:txBody>
      </p:sp>
      <p:sp>
        <p:nvSpPr>
          <p:cNvPr id="17" name="Rectangle 16"/>
          <p:cNvSpPr/>
          <p:nvPr/>
        </p:nvSpPr>
        <p:spPr>
          <a:xfrm>
            <a:off x="4495800" y="4343400"/>
            <a:ext cx="4343400" cy="1676400"/>
          </a:xfrm>
          <a:prstGeom prst="rect">
            <a:avLst/>
          </a:prstGeom>
          <a:solidFill>
            <a:schemeClr val="accent4">
              <a:lumMod val="5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FFFF00"/>
                </a:solidFill>
                <a:latin typeface="Arial" charset="0"/>
                <a:cs typeface="Arial" charset="0"/>
              </a:rPr>
              <a:t>Full Disclosure Principle</a:t>
            </a:r>
          </a:p>
          <a:p>
            <a:pPr algn="ctr">
              <a:defRPr/>
            </a:pPr>
            <a:r>
              <a:rPr lang="en-US" dirty="0">
                <a:solidFill>
                  <a:srgbClr val="FFFFFF"/>
                </a:solidFill>
                <a:latin typeface="Arial" charset="0"/>
                <a:cs typeface="Arial" charset="0"/>
              </a:rPr>
              <a:t>A company reports the details behind financial statements that would impact users’ decisions in the notes to the financial statements.</a:t>
            </a:r>
          </a:p>
        </p:txBody>
      </p:sp>
      <p:grpSp>
        <p:nvGrpSpPr>
          <p:cNvPr id="3" name="Group 22"/>
          <p:cNvGrpSpPr>
            <a:grpSpLocks/>
          </p:cNvGrpSpPr>
          <p:nvPr/>
        </p:nvGrpSpPr>
        <p:grpSpPr bwMode="auto">
          <a:xfrm>
            <a:off x="4495800" y="1503363"/>
            <a:ext cx="4343400" cy="2667000"/>
            <a:chOff x="228600" y="1447800"/>
            <a:chExt cx="4343400" cy="2667000"/>
          </a:xfrm>
          <a:solidFill>
            <a:schemeClr val="bg2">
              <a:lumMod val="75000"/>
            </a:schemeClr>
          </a:solidFill>
        </p:grpSpPr>
        <p:sp>
          <p:nvSpPr>
            <p:cNvPr id="20" name="Rectangle 4"/>
            <p:cNvSpPr>
              <a:spLocks noChangeArrowheads="1"/>
            </p:cNvSpPr>
            <p:nvPr/>
          </p:nvSpPr>
          <p:spPr bwMode="auto">
            <a:xfrm>
              <a:off x="228600" y="1447800"/>
              <a:ext cx="4343400" cy="2667000"/>
            </a:xfrm>
            <a:prstGeom prst="rect">
              <a:avLst/>
            </a:prstGeom>
            <a:solidFill>
              <a:schemeClr val="bg2">
                <a:lumMod val="50000"/>
              </a:schemeClr>
            </a:solidFill>
            <a:ln w="9525">
              <a:solidFill>
                <a:schemeClr val="tx1"/>
              </a:solidFill>
              <a:miter lim="800000"/>
              <a:headEnd/>
              <a:tailEnd/>
            </a:ln>
          </p:spPr>
          <p:txBody>
            <a:bodyPr wrap="none" anchor="ctr"/>
            <a:lstStyle/>
            <a:p>
              <a:pPr>
                <a:defRPr/>
              </a:pPr>
              <a:endParaRPr lang="en-US" dirty="0">
                <a:latin typeface="Arial" pitchFamily="34" charset="0"/>
                <a:cs typeface="Arial" pitchFamily="34" charset="0"/>
              </a:endParaRPr>
            </a:p>
          </p:txBody>
        </p:sp>
        <p:sp>
          <p:nvSpPr>
            <p:cNvPr id="21" name="Text Box 5"/>
            <p:cNvSpPr txBox="1">
              <a:spLocks noChangeArrowheads="1"/>
            </p:cNvSpPr>
            <p:nvPr/>
          </p:nvSpPr>
          <p:spPr bwMode="auto">
            <a:xfrm>
              <a:off x="381000" y="1877535"/>
              <a:ext cx="4114800" cy="1785104"/>
            </a:xfrm>
            <a:prstGeom prst="rect">
              <a:avLst/>
            </a:prstGeom>
            <a:solidFill>
              <a:schemeClr val="bg2">
                <a:lumMod val="50000"/>
              </a:schemeClr>
            </a:solidFill>
            <a:ln w="9525">
              <a:noFill/>
              <a:miter lim="800000"/>
              <a:headEnd/>
              <a:tailEnd/>
            </a:ln>
          </p:spPr>
          <p:txBody>
            <a:bodyPr wrap="square">
              <a:spAutoFit/>
            </a:bodyPr>
            <a:lstStyle/>
            <a:p>
              <a:pPr marL="342900" indent="-342900" algn="ctr">
                <a:defRPr/>
              </a:pPr>
              <a:r>
                <a:rPr lang="en-US" sz="2000" dirty="0">
                  <a:solidFill>
                    <a:srgbClr val="FFFF00"/>
                  </a:solidFill>
                  <a:latin typeface="Arial" pitchFamily="34" charset="0"/>
                  <a:cs typeface="Arial" pitchFamily="34" charset="0"/>
                </a:rPr>
                <a:t>Revenue Recognition Principle</a:t>
              </a:r>
            </a:p>
            <a:p>
              <a:pPr marL="342900" indent="-342900">
                <a:buFontTx/>
                <a:buAutoNum type="arabicPeriod"/>
                <a:defRPr/>
              </a:pPr>
              <a:r>
                <a:rPr lang="en-US" dirty="0">
                  <a:solidFill>
                    <a:schemeClr val="bg1"/>
                  </a:solidFill>
                  <a:latin typeface="Arial" pitchFamily="34" charset="0"/>
                  <a:cs typeface="Arial" pitchFamily="34" charset="0"/>
                </a:rPr>
                <a:t>Recognize revenue when goods or services are provided to customers and</a:t>
              </a:r>
            </a:p>
            <a:p>
              <a:pPr marL="342900" indent="-342900">
                <a:buFontTx/>
                <a:buAutoNum type="arabicPeriod"/>
                <a:defRPr/>
              </a:pPr>
              <a:r>
                <a:rPr lang="en-US" dirty="0">
                  <a:solidFill>
                    <a:schemeClr val="bg1"/>
                  </a:solidFill>
                  <a:latin typeface="Arial" pitchFamily="34" charset="0"/>
                  <a:cs typeface="Arial" pitchFamily="34" charset="0"/>
                </a:rPr>
                <a:t>at an amount expected to be received from the customer. </a:t>
              </a:r>
            </a:p>
          </p:txBody>
        </p:sp>
      </p:grpSp>
      <p:sp>
        <p:nvSpPr>
          <p:cNvPr id="4" name="Slide Number Placeholder 3"/>
          <p:cNvSpPr>
            <a:spLocks noGrp="1"/>
          </p:cNvSpPr>
          <p:nvPr>
            <p:ph type="sldNum" sz="quarter" idx="12"/>
          </p:nvPr>
        </p:nvSpPr>
        <p:spPr>
          <a:xfrm>
            <a:off x="7010400" y="6522793"/>
            <a:ext cx="2133600" cy="365125"/>
          </a:xfrm>
        </p:spPr>
        <p:txBody>
          <a:bodyPr/>
          <a:lstStyle/>
          <a:p>
            <a:pPr>
              <a:defRPr/>
            </a:pPr>
            <a:r>
              <a:rPr lang="en-US" dirty="0"/>
              <a:t>1-</a:t>
            </a:r>
            <a:fld id="{70F7950F-2CC0-4634-9290-C2E714B2745C}" type="slidenum">
              <a:rPr lang="en-US" smtClean="0"/>
              <a:pPr>
                <a:defRPr/>
              </a:pPr>
              <a:t>16</a:t>
            </a:fld>
            <a:endParaRPr lang="en-US" dirty="0"/>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8" name="Rectangle 17"/>
          <p:cNvSpPr>
            <a:spLocks noGrp="1" noChangeArrowheads="1"/>
          </p:cNvSpPr>
          <p:nvPr/>
        </p:nvSpPr>
        <p:spPr bwMode="auto">
          <a:xfrm>
            <a:off x="6705600" y="6558040"/>
            <a:ext cx="22860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Rounded Rectangle 9">
            <a:extLst>
              <a:ext uri="{FF2B5EF4-FFF2-40B4-BE49-F238E27FC236}">
                <a16:creationId xmlns:a16="http://schemas.microsoft.com/office/drawing/2014/main" xmlns="" id="{304EF7FD-2BE6-4FEF-91BD-F654F9496246}"/>
              </a:ext>
            </a:extLst>
          </p:cNvPr>
          <p:cNvSpPr/>
          <p:nvPr/>
        </p:nvSpPr>
        <p:spPr>
          <a:xfrm>
            <a:off x="152400" y="6476999"/>
            <a:ext cx="4038600" cy="244475"/>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a:t>
            </a:r>
            <a:r>
              <a:rPr lang="en-US" altLang="en-US" sz="1100" b="1" kern="0" dirty="0">
                <a:solidFill>
                  <a:prstClr val="black"/>
                </a:solidFill>
                <a:latin typeface="Arial Narrow" pitchFamily="34" charset="0"/>
                <a:cs typeface="+mn-cs"/>
              </a:rPr>
              <a:t>: Describe the importance of ethics and GAAP.</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81000"/>
            <a:ext cx="8229600" cy="1143000"/>
          </a:xfrm>
        </p:spPr>
        <p:txBody>
          <a:bodyPr/>
          <a:lstStyle/>
          <a:p>
            <a:pPr eaLnBrk="1" hangingPunct="1"/>
            <a:r>
              <a:rPr lang="en-US" altLang="en-US" b="1" dirty="0"/>
              <a:t>Accounting Assumptions</a:t>
            </a:r>
          </a:p>
        </p:txBody>
      </p:sp>
      <p:grpSp>
        <p:nvGrpSpPr>
          <p:cNvPr id="2" name="Group 7"/>
          <p:cNvGrpSpPr>
            <a:grpSpLocks/>
          </p:cNvGrpSpPr>
          <p:nvPr/>
        </p:nvGrpSpPr>
        <p:grpSpPr bwMode="auto">
          <a:xfrm>
            <a:off x="4652963" y="1371600"/>
            <a:ext cx="4105275" cy="2057400"/>
            <a:chOff x="195" y="912"/>
            <a:chExt cx="2586" cy="1458"/>
          </a:xfrm>
          <a:solidFill>
            <a:schemeClr val="accent3">
              <a:lumMod val="60000"/>
              <a:lumOff val="40000"/>
            </a:schemeClr>
          </a:solidFill>
        </p:grpSpPr>
        <p:sp>
          <p:nvSpPr>
            <p:cNvPr id="4118" name="Rectangle 8"/>
            <p:cNvSpPr>
              <a:spLocks noChangeArrowheads="1"/>
            </p:cNvSpPr>
            <p:nvPr/>
          </p:nvSpPr>
          <p:spPr bwMode="auto">
            <a:xfrm>
              <a:off x="195" y="912"/>
              <a:ext cx="2586" cy="1458"/>
            </a:xfrm>
            <a:prstGeom prst="rect">
              <a:avLst/>
            </a:prstGeom>
            <a:grpFill/>
            <a:ln w="9525">
              <a:solidFill>
                <a:schemeClr val="tx1"/>
              </a:solidFill>
              <a:miter lim="800000"/>
              <a:headEnd/>
              <a:tailEnd/>
            </a:ln>
          </p:spPr>
          <p:txBody>
            <a:bodyPr wrap="none" anchor="ctr"/>
            <a:lstStyle/>
            <a:p>
              <a:pPr>
                <a:defRPr/>
              </a:pPr>
              <a:endParaRPr lang="en-US" dirty="0">
                <a:latin typeface="Arial" pitchFamily="34" charset="0"/>
                <a:cs typeface="Arial" pitchFamily="34" charset="0"/>
              </a:endParaRPr>
            </a:p>
          </p:txBody>
        </p:sp>
        <p:sp>
          <p:nvSpPr>
            <p:cNvPr id="4119" name="Text Box 9"/>
            <p:cNvSpPr txBox="1">
              <a:spLocks noChangeArrowheads="1"/>
            </p:cNvSpPr>
            <p:nvPr/>
          </p:nvSpPr>
          <p:spPr bwMode="auto">
            <a:xfrm>
              <a:off x="240" y="1178"/>
              <a:ext cx="2496" cy="872"/>
            </a:xfrm>
            <a:prstGeom prst="rect">
              <a:avLst/>
            </a:prstGeom>
            <a:grpFill/>
            <a:ln w="9525">
              <a:noFill/>
              <a:miter lim="800000"/>
              <a:headEnd/>
              <a:tailEnd/>
            </a:ln>
          </p:spPr>
          <p:txBody>
            <a:bodyPr>
              <a:spAutoFit/>
            </a:bodyPr>
            <a:lstStyle/>
            <a:p>
              <a:pPr algn="ctr">
                <a:defRPr/>
              </a:pPr>
              <a:r>
                <a:rPr lang="en-US" sz="2000" b="1" dirty="0">
                  <a:solidFill>
                    <a:schemeClr val="accent4">
                      <a:lumMod val="75000"/>
                    </a:schemeClr>
                  </a:solidFill>
                  <a:latin typeface="Arial" pitchFamily="34" charset="0"/>
                  <a:cs typeface="Arial" pitchFamily="34" charset="0"/>
                </a:rPr>
                <a:t>Monetary Unit Assumption</a:t>
              </a:r>
            </a:p>
            <a:p>
              <a:pPr algn="ctr">
                <a:defRPr/>
              </a:pPr>
              <a:r>
                <a:rPr lang="en-US" dirty="0">
                  <a:latin typeface="Arial" pitchFamily="34" charset="0"/>
                  <a:cs typeface="Arial" pitchFamily="34" charset="0"/>
                </a:rPr>
                <a:t>Transactions and events are expressed in monetary, or </a:t>
              </a:r>
            </a:p>
            <a:p>
              <a:pPr algn="ctr">
                <a:defRPr/>
              </a:pPr>
              <a:r>
                <a:rPr lang="en-US" dirty="0">
                  <a:latin typeface="Arial" pitchFamily="34" charset="0"/>
                  <a:cs typeface="Arial" pitchFamily="34" charset="0"/>
                </a:rPr>
                <a:t>money, units.</a:t>
              </a:r>
            </a:p>
          </p:txBody>
        </p:sp>
      </p:grpSp>
      <p:grpSp>
        <p:nvGrpSpPr>
          <p:cNvPr id="3" name="Group 28"/>
          <p:cNvGrpSpPr>
            <a:grpSpLocks/>
          </p:cNvGrpSpPr>
          <p:nvPr/>
        </p:nvGrpSpPr>
        <p:grpSpPr bwMode="auto">
          <a:xfrm>
            <a:off x="4678937" y="3681716"/>
            <a:ext cx="4105275" cy="2438400"/>
            <a:chOff x="4683701" y="4038070"/>
            <a:chExt cx="4105275" cy="2514600"/>
          </a:xfrm>
          <a:solidFill>
            <a:schemeClr val="accent5">
              <a:lumMod val="50000"/>
            </a:schemeClr>
          </a:solidFill>
        </p:grpSpPr>
        <p:sp>
          <p:nvSpPr>
            <p:cNvPr id="4114" name="Rectangle 12"/>
            <p:cNvSpPr>
              <a:spLocks noChangeArrowheads="1"/>
            </p:cNvSpPr>
            <p:nvPr/>
          </p:nvSpPr>
          <p:spPr bwMode="auto">
            <a:xfrm>
              <a:off x="4683701" y="4038070"/>
              <a:ext cx="4105275" cy="2514600"/>
            </a:xfrm>
            <a:prstGeom prst="rect">
              <a:avLst/>
            </a:prstGeom>
            <a:grpFill/>
            <a:ln w="9525">
              <a:solidFill>
                <a:schemeClr val="tx1"/>
              </a:solidFill>
              <a:miter lim="800000"/>
              <a:headEnd/>
              <a:tailEnd/>
            </a:ln>
          </p:spPr>
          <p:txBody>
            <a:bodyPr wrap="none" anchor="ctr"/>
            <a:lstStyle/>
            <a:p>
              <a:pPr>
                <a:defRPr/>
              </a:pPr>
              <a:endParaRPr lang="en-US" dirty="0">
                <a:latin typeface="Arial" pitchFamily="34" charset="0"/>
                <a:cs typeface="Arial" pitchFamily="34" charset="0"/>
              </a:endParaRPr>
            </a:p>
          </p:txBody>
        </p:sp>
        <p:sp>
          <p:nvSpPr>
            <p:cNvPr id="4117" name="Text Box 15"/>
            <p:cNvSpPr txBox="1">
              <a:spLocks noChangeArrowheads="1"/>
            </p:cNvSpPr>
            <p:nvPr/>
          </p:nvSpPr>
          <p:spPr bwMode="auto">
            <a:xfrm>
              <a:off x="4703765" y="4444073"/>
              <a:ext cx="3886200" cy="1231106"/>
            </a:xfrm>
            <a:prstGeom prst="rect">
              <a:avLst/>
            </a:prstGeom>
            <a:grpFill/>
            <a:ln w="9525">
              <a:noFill/>
              <a:miter lim="800000"/>
              <a:headEnd/>
              <a:tailEnd/>
            </a:ln>
          </p:spPr>
          <p:txBody>
            <a:bodyPr>
              <a:spAutoFit/>
            </a:bodyPr>
            <a:lstStyle/>
            <a:p>
              <a:pPr algn="ctr">
                <a:defRPr/>
              </a:pPr>
              <a:r>
                <a:rPr lang="en-US" sz="2000" b="1" dirty="0">
                  <a:solidFill>
                    <a:srgbClr val="FFFF00"/>
                  </a:solidFill>
                  <a:latin typeface="Arial" pitchFamily="34" charset="0"/>
                  <a:cs typeface="Arial" pitchFamily="34" charset="0"/>
                </a:rPr>
                <a:t>Business Entity Assumption</a:t>
              </a:r>
            </a:p>
            <a:p>
              <a:pPr algn="ctr">
                <a:defRPr/>
              </a:pPr>
              <a:r>
                <a:rPr lang="en-US" dirty="0">
                  <a:solidFill>
                    <a:schemeClr val="bg1"/>
                  </a:solidFill>
                  <a:latin typeface="Arial" pitchFamily="34" charset="0"/>
                  <a:cs typeface="Arial" pitchFamily="34" charset="0"/>
                </a:rPr>
                <a:t>A business is accounted for separately from other business entities, including its owner.</a:t>
              </a:r>
            </a:p>
          </p:txBody>
        </p:sp>
      </p:grpSp>
      <p:grpSp>
        <p:nvGrpSpPr>
          <p:cNvPr id="143365" name="Group 14"/>
          <p:cNvGrpSpPr>
            <a:grpSpLocks/>
          </p:cNvGrpSpPr>
          <p:nvPr/>
        </p:nvGrpSpPr>
        <p:grpSpPr bwMode="auto">
          <a:xfrm>
            <a:off x="331314" y="3638550"/>
            <a:ext cx="4307751" cy="2438400"/>
            <a:chOff x="-2719" y="756"/>
            <a:chExt cx="2762" cy="1536"/>
          </a:xfrm>
        </p:grpSpPr>
        <p:sp>
          <p:nvSpPr>
            <p:cNvPr id="143369" name="Rectangle 15"/>
            <p:cNvSpPr>
              <a:spLocks noChangeArrowheads="1"/>
            </p:cNvSpPr>
            <p:nvPr/>
          </p:nvSpPr>
          <p:spPr bwMode="auto">
            <a:xfrm>
              <a:off x="-2719" y="756"/>
              <a:ext cx="2640" cy="1536"/>
            </a:xfrm>
            <a:prstGeom prst="rect">
              <a:avLst/>
            </a:prstGeom>
            <a:solidFill>
              <a:srgbClr val="FFFFCC"/>
            </a:solidFill>
            <a:ln w="9525">
              <a:solidFill>
                <a:schemeClr val="tx1"/>
              </a:solidFill>
              <a:miter lim="800000"/>
              <a:headEnd/>
              <a:tailEnd/>
            </a:ln>
          </p:spPr>
          <p:txBody>
            <a:bodyPr wrap="none" anchor="ctr"/>
            <a:lstStyle/>
            <a:p>
              <a:endParaRPr lang="en-US" altLang="en-US" dirty="0"/>
            </a:p>
          </p:txBody>
        </p:sp>
        <p:sp>
          <p:nvSpPr>
            <p:cNvPr id="143370" name="Text Box 16"/>
            <p:cNvSpPr txBox="1">
              <a:spLocks noChangeArrowheads="1"/>
            </p:cNvSpPr>
            <p:nvPr/>
          </p:nvSpPr>
          <p:spPr bwMode="auto">
            <a:xfrm>
              <a:off x="-2693" y="991"/>
              <a:ext cx="2736" cy="775"/>
            </a:xfrm>
            <a:prstGeom prst="rect">
              <a:avLst/>
            </a:prstGeom>
            <a:noFill/>
            <a:ln w="9525">
              <a:noFill/>
              <a:miter lim="800000"/>
              <a:headEnd/>
              <a:tailEnd/>
            </a:ln>
          </p:spPr>
          <p:txBody>
            <a:bodyPr>
              <a:spAutoFit/>
            </a:bodyPr>
            <a:lstStyle/>
            <a:p>
              <a:pPr algn="ctr"/>
              <a:r>
                <a:rPr lang="en-US" altLang="en-US" sz="2000" b="1" dirty="0">
                  <a:solidFill>
                    <a:srgbClr val="376092"/>
                  </a:solidFill>
                  <a:ea typeface="MS PGothic" pitchFamily="34" charset="-128"/>
                </a:rPr>
                <a:t>Time Period Assumption</a:t>
              </a:r>
            </a:p>
            <a:p>
              <a:pPr algn="ctr"/>
              <a:r>
                <a:rPr kumimoji="1" lang="en-US" altLang="en-US" dirty="0">
                  <a:ea typeface="MS PGothic" pitchFamily="34" charset="-128"/>
                </a:rPr>
                <a:t>The life of a company </a:t>
              </a:r>
            </a:p>
            <a:p>
              <a:pPr algn="ctr"/>
              <a:r>
                <a:rPr kumimoji="1" lang="en-US" altLang="en-US" dirty="0">
                  <a:ea typeface="MS PGothic" pitchFamily="34" charset="-128"/>
                </a:rPr>
                <a:t>can be divided into time periods, </a:t>
              </a:r>
            </a:p>
            <a:p>
              <a:pPr algn="ctr"/>
              <a:r>
                <a:rPr kumimoji="1" lang="en-US" altLang="en-US" dirty="0">
                  <a:ea typeface="MS PGothic" pitchFamily="34" charset="-128"/>
                </a:rPr>
                <a:t>such as months and years.</a:t>
              </a:r>
            </a:p>
          </p:txBody>
        </p:sp>
      </p:grpSp>
      <p:grpSp>
        <p:nvGrpSpPr>
          <p:cNvPr id="5" name="Group 27"/>
          <p:cNvGrpSpPr>
            <a:grpSpLocks/>
          </p:cNvGrpSpPr>
          <p:nvPr/>
        </p:nvGrpSpPr>
        <p:grpSpPr bwMode="auto">
          <a:xfrm>
            <a:off x="304800" y="1371600"/>
            <a:ext cx="4114800" cy="2057400"/>
            <a:chOff x="4619625" y="4038600"/>
            <a:chExt cx="4219575" cy="2057400"/>
          </a:xfrm>
          <a:solidFill>
            <a:schemeClr val="bg2">
              <a:lumMod val="75000"/>
            </a:schemeClr>
          </a:solidFill>
        </p:grpSpPr>
        <p:sp>
          <p:nvSpPr>
            <p:cNvPr id="4106" name="Rectangle 4"/>
            <p:cNvSpPr>
              <a:spLocks noChangeArrowheads="1"/>
            </p:cNvSpPr>
            <p:nvPr/>
          </p:nvSpPr>
          <p:spPr bwMode="auto">
            <a:xfrm>
              <a:off x="4619625" y="4038600"/>
              <a:ext cx="4219575" cy="2057400"/>
            </a:xfrm>
            <a:prstGeom prst="rect">
              <a:avLst/>
            </a:prstGeom>
            <a:grpFill/>
            <a:ln w="9525">
              <a:solidFill>
                <a:schemeClr val="tx1"/>
              </a:solidFill>
              <a:miter lim="800000"/>
              <a:headEnd/>
              <a:tailEnd/>
            </a:ln>
          </p:spPr>
          <p:txBody>
            <a:bodyPr wrap="none" anchor="ctr"/>
            <a:lstStyle/>
            <a:p>
              <a:pPr>
                <a:defRPr/>
              </a:pPr>
              <a:endParaRPr lang="en-US" dirty="0">
                <a:latin typeface="Arial" pitchFamily="34" charset="0"/>
                <a:cs typeface="Arial" pitchFamily="34" charset="0"/>
              </a:endParaRPr>
            </a:p>
          </p:txBody>
        </p:sp>
        <p:sp>
          <p:nvSpPr>
            <p:cNvPr id="4110" name="Text Box 8"/>
            <p:cNvSpPr txBox="1">
              <a:spLocks noChangeArrowheads="1"/>
            </p:cNvSpPr>
            <p:nvPr/>
          </p:nvSpPr>
          <p:spPr bwMode="auto">
            <a:xfrm>
              <a:off x="4691062" y="4401009"/>
              <a:ext cx="4114800" cy="1231106"/>
            </a:xfrm>
            <a:prstGeom prst="rect">
              <a:avLst/>
            </a:prstGeom>
            <a:grpFill/>
            <a:ln w="9525">
              <a:noFill/>
              <a:miter lim="800000"/>
              <a:headEnd/>
              <a:tailEnd/>
            </a:ln>
          </p:spPr>
          <p:txBody>
            <a:bodyPr>
              <a:spAutoFit/>
            </a:bodyPr>
            <a:lstStyle/>
            <a:p>
              <a:pPr algn="ctr">
                <a:defRPr/>
              </a:pPr>
              <a:r>
                <a:rPr lang="en-US" sz="2000" b="1" dirty="0">
                  <a:solidFill>
                    <a:srgbClr val="006600"/>
                  </a:solidFill>
                  <a:latin typeface="Arial" pitchFamily="34" charset="0"/>
                  <a:cs typeface="Arial" pitchFamily="34" charset="0"/>
                </a:rPr>
                <a:t>Going-Concern Assumption</a:t>
              </a:r>
            </a:p>
            <a:p>
              <a:pPr algn="ctr">
                <a:defRPr/>
              </a:pPr>
              <a:r>
                <a:rPr lang="en-US" dirty="0">
                  <a:latin typeface="Arial" pitchFamily="34" charset="0"/>
                  <a:cs typeface="Arial" pitchFamily="34" charset="0"/>
                </a:rPr>
                <a:t>The business is presumed to continue operating instead of being closed or sold.</a:t>
              </a:r>
            </a:p>
          </p:txBody>
        </p:sp>
      </p:grpSp>
      <p:sp>
        <p:nvSpPr>
          <p:cNvPr id="6" name="Slide Number Placeholder 5"/>
          <p:cNvSpPr>
            <a:spLocks noGrp="1"/>
          </p:cNvSpPr>
          <p:nvPr>
            <p:ph type="sldNum" sz="quarter" idx="12"/>
          </p:nvPr>
        </p:nvSpPr>
        <p:spPr>
          <a:xfrm>
            <a:off x="7057222" y="6523036"/>
            <a:ext cx="2133600" cy="365125"/>
          </a:xfrm>
        </p:spPr>
        <p:txBody>
          <a:bodyPr/>
          <a:lstStyle/>
          <a:p>
            <a:pPr>
              <a:defRPr/>
            </a:pPr>
            <a:r>
              <a:rPr lang="en-US" dirty="0"/>
              <a:t>1-</a:t>
            </a:r>
            <a:fld id="{2333AD33-7490-4238-B467-61922589E939}" type="slidenum">
              <a:rPr lang="en-US" smtClean="0"/>
              <a:pPr>
                <a:defRPr/>
              </a:pPr>
              <a:t>17</a:t>
            </a:fld>
            <a:endParaRPr lang="en-US" dirty="0"/>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21" name="Rectangle 20"/>
          <p:cNvSpPr>
            <a:spLocks noGrp="1" noChangeArrowheads="1"/>
          </p:cNvSpPr>
          <p:nvPr/>
        </p:nvSpPr>
        <p:spPr bwMode="auto">
          <a:xfrm>
            <a:off x="6858000" y="6577316"/>
            <a:ext cx="2277737"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9" name="Rounded Rectangle 9">
            <a:extLst>
              <a:ext uri="{FF2B5EF4-FFF2-40B4-BE49-F238E27FC236}">
                <a16:creationId xmlns:a16="http://schemas.microsoft.com/office/drawing/2014/main" xmlns="" id="{B439D2BA-6209-4E0B-8CC8-1593842C4A01}"/>
              </a:ext>
            </a:extLst>
          </p:cNvPr>
          <p:cNvSpPr/>
          <p:nvPr/>
        </p:nvSpPr>
        <p:spPr>
          <a:xfrm>
            <a:off x="152400" y="6476999"/>
            <a:ext cx="4038600" cy="244475"/>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a:t>
            </a:r>
            <a:r>
              <a:rPr lang="en-US" altLang="en-US" sz="1100" b="1" kern="0" dirty="0">
                <a:solidFill>
                  <a:prstClr val="black"/>
                </a:solidFill>
                <a:latin typeface="Arial Narrow" pitchFamily="34" charset="0"/>
                <a:cs typeface="+mn-cs"/>
              </a:rPr>
              <a:t>: Describe the importance of ethics and GAAP.</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81000"/>
            <a:ext cx="8229600" cy="1143000"/>
          </a:xfrm>
        </p:spPr>
        <p:txBody>
          <a:bodyPr rtlCol="0">
            <a:normAutofit fontScale="90000"/>
          </a:bodyPr>
          <a:lstStyle/>
          <a:p>
            <a:pPr eaLnBrk="1" fontAlgn="auto" hangingPunct="1">
              <a:lnSpc>
                <a:spcPts val="4500"/>
              </a:lnSpc>
              <a:spcAft>
                <a:spcPts val="0"/>
              </a:spcAft>
              <a:defRPr/>
            </a:pPr>
            <a:r>
              <a:rPr lang="en-US" altLang="en-US" dirty="0"/>
              <a:t/>
            </a:r>
            <a:br>
              <a:rPr lang="en-US" altLang="en-US" dirty="0"/>
            </a:br>
            <a:r>
              <a:rPr lang="en-US" altLang="en-US" sz="4900" b="1" dirty="0"/>
              <a:t>Proprietorship, Partnership, </a:t>
            </a:r>
            <a:br>
              <a:rPr lang="en-US" altLang="en-US" sz="4900" b="1" dirty="0"/>
            </a:br>
            <a:r>
              <a:rPr lang="en-US" altLang="en-US" sz="4900" b="1" dirty="0"/>
              <a:t>and Corporation</a:t>
            </a:r>
          </a:p>
        </p:txBody>
      </p:sp>
      <p:sp>
        <p:nvSpPr>
          <p:cNvPr id="148484" name="TextBox 1"/>
          <p:cNvSpPr txBox="1">
            <a:spLocks noChangeArrowheads="1"/>
          </p:cNvSpPr>
          <p:nvPr/>
        </p:nvSpPr>
        <p:spPr bwMode="auto">
          <a:xfrm>
            <a:off x="304800" y="1913023"/>
            <a:ext cx="8382000" cy="708025"/>
          </a:xfrm>
          <a:prstGeom prst="rect">
            <a:avLst/>
          </a:prstGeom>
          <a:noFill/>
          <a:ln w="9525">
            <a:noFill/>
            <a:miter lim="800000"/>
            <a:headEnd/>
            <a:tailEnd/>
          </a:ln>
        </p:spPr>
        <p:txBody>
          <a:bodyPr>
            <a:spAutoFit/>
          </a:bodyPr>
          <a:lstStyle/>
          <a:p>
            <a:pPr algn="ctr"/>
            <a:r>
              <a:rPr lang="en-US" altLang="en-US" sz="2000" dirty="0">
                <a:solidFill>
                  <a:srgbClr val="984807"/>
                </a:solidFill>
              </a:rPr>
              <a:t>Here are some of the major attributes of sole proprietorships, partnerships, corporations, and limited liability companies (LLC):</a:t>
            </a:r>
          </a:p>
        </p:txBody>
      </p:sp>
      <p:sp>
        <p:nvSpPr>
          <p:cNvPr id="3" name="Slide Number Placeholder 2"/>
          <p:cNvSpPr>
            <a:spLocks noGrp="1"/>
          </p:cNvSpPr>
          <p:nvPr>
            <p:ph type="sldNum" sz="quarter" idx="12"/>
          </p:nvPr>
        </p:nvSpPr>
        <p:spPr>
          <a:xfrm>
            <a:off x="6880711" y="6472175"/>
            <a:ext cx="2133600" cy="365125"/>
          </a:xfrm>
        </p:spPr>
        <p:txBody>
          <a:bodyPr/>
          <a:lstStyle/>
          <a:p>
            <a:pPr>
              <a:defRPr/>
            </a:pPr>
            <a:r>
              <a:rPr lang="en-US" dirty="0"/>
              <a:t>1-</a:t>
            </a:r>
            <a:fld id="{5B2AFD45-1ABF-4FFD-83EA-CBDB34C2F20F}" type="slidenum">
              <a:rPr lang="en-US" smtClean="0"/>
              <a:pPr>
                <a:defRPr/>
              </a:pPr>
              <a:t>18</a:t>
            </a:fld>
            <a:endParaRPr 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 name="TextBox 8"/>
          <p:cNvSpPr txBox="1"/>
          <p:nvPr/>
        </p:nvSpPr>
        <p:spPr>
          <a:xfrm>
            <a:off x="7871990" y="2787444"/>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1.8</a:t>
            </a:r>
          </a:p>
        </p:txBody>
      </p:sp>
      <p:sp>
        <p:nvSpPr>
          <p:cNvPr id="12" name="Rectangle 11"/>
          <p:cNvSpPr>
            <a:spLocks noGrp="1" noChangeArrowheads="1"/>
          </p:cNvSpPr>
          <p:nvPr/>
        </p:nvSpPr>
        <p:spPr bwMode="auto">
          <a:xfrm>
            <a:off x="6729669" y="6492875"/>
            <a:ext cx="2284642"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Rounded Rectangle 9">
            <a:extLst>
              <a:ext uri="{FF2B5EF4-FFF2-40B4-BE49-F238E27FC236}">
                <a16:creationId xmlns:a16="http://schemas.microsoft.com/office/drawing/2014/main" xmlns="" id="{9DC7BADB-971C-4D9E-B29F-48DF9B1AE984}"/>
              </a:ext>
            </a:extLst>
          </p:cNvPr>
          <p:cNvSpPr/>
          <p:nvPr/>
        </p:nvSpPr>
        <p:spPr>
          <a:xfrm>
            <a:off x="152400" y="6476999"/>
            <a:ext cx="4038600" cy="244475"/>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a:t>
            </a:r>
            <a:r>
              <a:rPr lang="en-US" altLang="en-US" sz="1100" b="1" kern="0" dirty="0">
                <a:solidFill>
                  <a:prstClr val="black"/>
                </a:solidFill>
                <a:latin typeface="Arial Narrow" pitchFamily="34" charset="0"/>
                <a:cs typeface="+mn-cs"/>
              </a:rPr>
              <a:t>: Describe the importance of ethics and GAAP.</a:t>
            </a:r>
            <a:endParaRPr lang="en-US" sz="1100" b="1" kern="0" dirty="0">
              <a:solidFill>
                <a:prstClr val="black"/>
              </a:solidFill>
              <a:latin typeface="Arial Narrow" pitchFamily="34" charset="0"/>
              <a:cs typeface="+mn-cs"/>
            </a:endParaRPr>
          </a:p>
        </p:txBody>
      </p:sp>
      <p:pic>
        <p:nvPicPr>
          <p:cNvPr id="2" name="Picture 1">
            <a:extLst>
              <a:ext uri="{FF2B5EF4-FFF2-40B4-BE49-F238E27FC236}">
                <a16:creationId xmlns:a16="http://schemas.microsoft.com/office/drawing/2014/main" xmlns="" id="{565D78B3-51AF-4B0B-97BA-DA09B7E56E11}"/>
              </a:ext>
            </a:extLst>
          </p:cNvPr>
          <p:cNvPicPr>
            <a:picLocks noChangeAspect="1"/>
          </p:cNvPicPr>
          <p:nvPr/>
        </p:nvPicPr>
        <p:blipFill>
          <a:blip r:embed="rId3"/>
          <a:stretch>
            <a:fillRect/>
          </a:stretch>
        </p:blipFill>
        <p:spPr>
          <a:xfrm>
            <a:off x="847800" y="2787444"/>
            <a:ext cx="7024190" cy="34574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en-US" altLang="en-US" b="1" dirty="0"/>
              <a:t>Accounting Constraints</a:t>
            </a:r>
          </a:p>
        </p:txBody>
      </p:sp>
      <p:sp>
        <p:nvSpPr>
          <p:cNvPr id="6" name="Slide Number Placeholder 5"/>
          <p:cNvSpPr>
            <a:spLocks noGrp="1"/>
          </p:cNvSpPr>
          <p:nvPr>
            <p:ph type="sldNum" sz="quarter" idx="12"/>
          </p:nvPr>
        </p:nvSpPr>
        <p:spPr>
          <a:xfrm>
            <a:off x="6553200" y="6538911"/>
            <a:ext cx="2133600" cy="365125"/>
          </a:xfrm>
        </p:spPr>
        <p:txBody>
          <a:bodyPr/>
          <a:lstStyle/>
          <a:p>
            <a:pPr>
              <a:defRPr/>
            </a:pPr>
            <a:r>
              <a:rPr lang="en-US" dirty="0"/>
              <a:t>1-</a:t>
            </a:r>
            <a:fld id="{2333AD33-7490-4238-B467-61922589E939}" type="slidenum">
              <a:rPr lang="en-US" smtClean="0"/>
              <a:pPr>
                <a:defRPr/>
              </a:pPr>
              <a:t>19</a:t>
            </a:fld>
            <a:endParaRPr lang="en-US" dirty="0"/>
          </a:p>
        </p:txBody>
      </p:sp>
      <p:sp>
        <p:nvSpPr>
          <p:cNvPr id="4119" name="Text Box 9"/>
          <p:cNvSpPr txBox="1">
            <a:spLocks noChangeArrowheads="1"/>
          </p:cNvSpPr>
          <p:nvPr/>
        </p:nvSpPr>
        <p:spPr bwMode="auto">
          <a:xfrm>
            <a:off x="1562100" y="1933625"/>
            <a:ext cx="6242337" cy="954107"/>
          </a:xfrm>
          <a:prstGeom prst="rect">
            <a:avLst/>
          </a:prstGeom>
          <a:solidFill>
            <a:schemeClr val="accent3">
              <a:lumMod val="60000"/>
              <a:lumOff val="40000"/>
            </a:schemeClr>
          </a:solidFill>
          <a:ln w="9525">
            <a:noFill/>
            <a:miter lim="800000"/>
            <a:headEnd/>
            <a:tailEnd/>
          </a:ln>
        </p:spPr>
        <p:txBody>
          <a:bodyPr wrap="square">
            <a:spAutoFit/>
          </a:bodyPr>
          <a:lstStyle/>
          <a:p>
            <a:pPr algn="ctr">
              <a:defRPr/>
            </a:pPr>
            <a:r>
              <a:rPr lang="en-US" sz="2000" b="1" dirty="0">
                <a:solidFill>
                  <a:srgbClr val="006600"/>
                </a:solidFill>
                <a:latin typeface="Arial" pitchFamily="34" charset="0"/>
                <a:cs typeface="Arial" pitchFamily="34" charset="0"/>
              </a:rPr>
              <a:t>Cost-benefit constraint</a:t>
            </a:r>
          </a:p>
          <a:p>
            <a:pPr algn="ctr">
              <a:defRPr/>
            </a:pPr>
            <a:r>
              <a:rPr lang="en-US" b="1" dirty="0">
                <a:latin typeface="Arial" pitchFamily="34" charset="0"/>
                <a:cs typeface="Arial" pitchFamily="34" charset="0"/>
              </a:rPr>
              <a:t>Information disclosed must have benefits to the user greater than the cost of providing it.</a:t>
            </a:r>
          </a:p>
        </p:txBody>
      </p:sp>
      <p:sp>
        <p:nvSpPr>
          <p:cNvPr id="4110" name="Text Box 8"/>
          <p:cNvSpPr txBox="1">
            <a:spLocks noChangeArrowheads="1"/>
          </p:cNvSpPr>
          <p:nvPr/>
        </p:nvSpPr>
        <p:spPr bwMode="auto">
          <a:xfrm>
            <a:off x="1562100" y="3284341"/>
            <a:ext cx="6242337" cy="954107"/>
          </a:xfrm>
          <a:prstGeom prst="rect">
            <a:avLst/>
          </a:prstGeom>
          <a:solidFill>
            <a:schemeClr val="accent3">
              <a:lumMod val="60000"/>
              <a:lumOff val="40000"/>
            </a:schemeClr>
          </a:solidFill>
          <a:ln w="9525">
            <a:noFill/>
            <a:miter lim="800000"/>
            <a:headEnd/>
            <a:tailEnd/>
          </a:ln>
        </p:spPr>
        <p:txBody>
          <a:bodyPr wrap="square">
            <a:spAutoFit/>
          </a:bodyPr>
          <a:lstStyle/>
          <a:p>
            <a:pPr algn="ctr">
              <a:defRPr/>
            </a:pPr>
            <a:r>
              <a:rPr lang="en-US" sz="2000" b="1" dirty="0">
                <a:solidFill>
                  <a:srgbClr val="006600"/>
                </a:solidFill>
                <a:latin typeface="Arial" pitchFamily="34" charset="0"/>
                <a:cs typeface="Arial" pitchFamily="34" charset="0"/>
              </a:rPr>
              <a:t>Materiality constraint</a:t>
            </a:r>
          </a:p>
          <a:p>
            <a:pPr algn="ctr">
              <a:defRPr/>
            </a:pPr>
            <a:r>
              <a:rPr lang="en-US" b="1" dirty="0">
                <a:latin typeface="Arial" pitchFamily="34" charset="0"/>
                <a:cs typeface="Arial" pitchFamily="34" charset="0"/>
              </a:rPr>
              <a:t>Ability of information to influence decisions of a user need be disclosed.</a:t>
            </a:r>
          </a:p>
        </p:txBody>
      </p:sp>
      <p:sp>
        <p:nvSpPr>
          <p:cNvPr id="13" name="Rectangle 12"/>
          <p:cNvSpPr>
            <a:spLocks noGrp="1" noChangeArrowheads="1"/>
          </p:cNvSpPr>
          <p:nvPr/>
        </p:nvSpPr>
        <p:spPr bwMode="auto">
          <a:xfrm>
            <a:off x="6400800" y="659451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 name="Rounded Rectangle 9">
            <a:extLst>
              <a:ext uri="{FF2B5EF4-FFF2-40B4-BE49-F238E27FC236}">
                <a16:creationId xmlns:a16="http://schemas.microsoft.com/office/drawing/2014/main" xmlns="" id="{07A1928A-8501-4C9F-936E-C8FE593E3066}"/>
              </a:ext>
            </a:extLst>
          </p:cNvPr>
          <p:cNvSpPr/>
          <p:nvPr/>
        </p:nvSpPr>
        <p:spPr>
          <a:xfrm>
            <a:off x="152400" y="6476999"/>
            <a:ext cx="4038600" cy="244475"/>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a:t>
            </a:r>
            <a:r>
              <a:rPr lang="en-US" altLang="en-US" sz="1100" b="1" kern="0" dirty="0">
                <a:solidFill>
                  <a:prstClr val="black"/>
                </a:solidFill>
                <a:latin typeface="Arial Narrow" pitchFamily="34" charset="0"/>
                <a:cs typeface="+mn-cs"/>
              </a:rPr>
              <a:t>: Describe the importance of ethics and GAAP.</a:t>
            </a:r>
            <a:endParaRPr lang="en-US" sz="1100" b="1" kern="0" dirty="0">
              <a:solidFill>
                <a:prstClr val="black"/>
              </a:solidFill>
              <a:latin typeface="Arial Narrow" pitchFamily="34" charset="0"/>
              <a:cs typeface="+mn-cs"/>
            </a:endParaRPr>
          </a:p>
        </p:txBody>
      </p:sp>
      <p:sp>
        <p:nvSpPr>
          <p:cNvPr id="10" name="Text Box 8">
            <a:extLst>
              <a:ext uri="{FF2B5EF4-FFF2-40B4-BE49-F238E27FC236}">
                <a16:creationId xmlns:a16="http://schemas.microsoft.com/office/drawing/2014/main" xmlns="" id="{6CC345E9-825F-4A77-97D7-5A89541ABC85}"/>
              </a:ext>
            </a:extLst>
          </p:cNvPr>
          <p:cNvSpPr txBox="1">
            <a:spLocks noChangeArrowheads="1"/>
          </p:cNvSpPr>
          <p:nvPr/>
        </p:nvSpPr>
        <p:spPr bwMode="auto">
          <a:xfrm>
            <a:off x="1524000" y="4624293"/>
            <a:ext cx="6242337" cy="707886"/>
          </a:xfrm>
          <a:prstGeom prst="rect">
            <a:avLst/>
          </a:prstGeom>
          <a:solidFill>
            <a:schemeClr val="accent3">
              <a:lumMod val="60000"/>
              <a:lumOff val="40000"/>
            </a:schemeClr>
          </a:solidFill>
          <a:ln w="9525">
            <a:noFill/>
            <a:miter lim="800000"/>
            <a:headEnd/>
            <a:tailEnd/>
          </a:ln>
        </p:spPr>
        <p:txBody>
          <a:bodyPr wrap="square">
            <a:spAutoFit/>
          </a:bodyPr>
          <a:lstStyle/>
          <a:p>
            <a:pPr algn="ctr">
              <a:defRPr/>
            </a:pPr>
            <a:r>
              <a:rPr lang="en-US" sz="2000" b="1" dirty="0">
                <a:solidFill>
                  <a:srgbClr val="006600"/>
                </a:solidFill>
                <a:latin typeface="Arial" pitchFamily="34" charset="0"/>
                <a:cs typeface="Arial" pitchFamily="34" charset="0"/>
              </a:rPr>
              <a:t>Conservatism and industry practices   </a:t>
            </a:r>
            <a:r>
              <a:rPr lang="en-US" sz="2000" b="1" dirty="0">
                <a:latin typeface="Arial" pitchFamily="34" charset="0"/>
                <a:cs typeface="Arial" pitchFamily="34" charset="0"/>
              </a:rPr>
              <a:t>                 </a:t>
            </a:r>
            <a:r>
              <a:rPr lang="en-US" sz="2000" dirty="0">
                <a:latin typeface="Arial" pitchFamily="34" charset="0"/>
                <a:cs typeface="Arial" pitchFamily="34" charset="0"/>
              </a:rPr>
              <a:t>are sometimes included as a constraint, also</a:t>
            </a:r>
            <a:r>
              <a:rPr lang="en-US" sz="2000" b="1" dirty="0">
                <a:latin typeface="Arial" pitchFamily="34" charset="0"/>
                <a:cs typeface="Arial" pitchFamily="34" charset="0"/>
              </a:rPr>
              <a:t>.</a:t>
            </a:r>
          </a:p>
        </p:txBody>
      </p:sp>
    </p:spTree>
    <p:extLst>
      <p:ext uri="{BB962C8B-B14F-4D97-AF65-F5344CB8AC3E}">
        <p14:creationId xmlns:p14="http://schemas.microsoft.com/office/powerpoint/2010/main" val="379217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
            </a:r>
            <a:br>
              <a:rPr lang="en-US" dirty="0"/>
            </a:br>
            <a:r>
              <a:rPr lang="en-US" altLang="en-US" dirty="0"/>
              <a:t/>
            </a:r>
            <a:br>
              <a:rPr lang="en-US" altLang="en-US" dirty="0"/>
            </a:br>
            <a:endParaRPr lang="en-US" altLang="en-US" dirty="0"/>
          </a:p>
        </p:txBody>
      </p:sp>
      <p:sp>
        <p:nvSpPr>
          <p:cNvPr id="8" name="Slide Number Placeholder 7"/>
          <p:cNvSpPr>
            <a:spLocks noGrp="1"/>
          </p:cNvSpPr>
          <p:nvPr>
            <p:ph type="sldNum" sz="quarter" idx="12"/>
          </p:nvPr>
        </p:nvSpPr>
        <p:spPr>
          <a:xfrm>
            <a:off x="6553200" y="6356350"/>
            <a:ext cx="2133600" cy="365125"/>
          </a:xfrm>
        </p:spPr>
        <p:txBody>
          <a:bodyPr/>
          <a:lstStyle/>
          <a:p>
            <a:pPr>
              <a:defRPr/>
            </a:pPr>
            <a:r>
              <a:rPr lang="en-US" dirty="0"/>
              <a:t>1-</a:t>
            </a:r>
            <a:fld id="{389021C6-BF4E-47D5-A0FD-A156D54A87E1}" type="slidenum">
              <a:rPr lang="en-US" smtClean="0"/>
              <a:pPr>
                <a:defRPr/>
              </a:pPr>
              <a:t>2</a:t>
            </a:fld>
            <a:endParaRPr 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9" name="TextBox 8"/>
          <p:cNvSpPr txBox="1"/>
          <p:nvPr/>
        </p:nvSpPr>
        <p:spPr>
          <a:xfrm>
            <a:off x="762000" y="760115"/>
            <a:ext cx="7391400" cy="769441"/>
          </a:xfrm>
          <a:prstGeom prst="rect">
            <a:avLst/>
          </a:prstGeom>
          <a:noFill/>
        </p:spPr>
        <p:txBody>
          <a:bodyPr wrap="square" rtlCol="0">
            <a:spAutoFit/>
          </a:bodyPr>
          <a:lstStyle/>
          <a:p>
            <a:r>
              <a:rPr lang="en-US" altLang="en-US" sz="4400" b="1" dirty="0">
                <a:latin typeface="+mj-lt"/>
              </a:rPr>
              <a:t>Chapter 1 Learning Objectives</a:t>
            </a:r>
            <a:endParaRPr lang="en-US" sz="4400" dirty="0">
              <a:latin typeface="+mj-lt"/>
            </a:endParaRPr>
          </a:p>
        </p:txBody>
      </p:sp>
      <p:sp>
        <p:nvSpPr>
          <p:cNvPr id="10" name="Rectangle 9"/>
          <p:cNvSpPr/>
          <p:nvPr/>
        </p:nvSpPr>
        <p:spPr>
          <a:xfrm>
            <a:off x="762000" y="1914979"/>
            <a:ext cx="8077200" cy="2800767"/>
          </a:xfrm>
          <a:prstGeom prst="rect">
            <a:avLst/>
          </a:prstGeom>
        </p:spPr>
        <p:txBody>
          <a:bodyPr wrap="square">
            <a:spAutoFit/>
          </a:bodyPr>
          <a:lstStyle/>
          <a:p>
            <a:r>
              <a:rPr lang="en-US" sz="1600" b="1" dirty="0">
                <a:latin typeface="+mn-lt"/>
              </a:rPr>
              <a:t>CONCEPTUAL</a:t>
            </a:r>
          </a:p>
          <a:p>
            <a:r>
              <a:rPr lang="en-US" sz="1600" b="1" dirty="0">
                <a:latin typeface="+mn-lt"/>
              </a:rPr>
              <a:t>C1  </a:t>
            </a:r>
            <a:r>
              <a:rPr lang="en-US" sz="1600" dirty="0">
                <a:latin typeface="+mn-lt"/>
              </a:rPr>
              <a:t>Explain the importance of accounting and identify its users.</a:t>
            </a:r>
          </a:p>
          <a:p>
            <a:r>
              <a:rPr lang="en-US" sz="1600" b="1" dirty="0">
                <a:latin typeface="+mn-lt"/>
              </a:rPr>
              <a:t>C2  </a:t>
            </a:r>
            <a:r>
              <a:rPr lang="en-US" sz="1600" dirty="0">
                <a:latin typeface="+mn-lt"/>
              </a:rPr>
              <a:t>Describe the importance of ethics and GAAP.</a:t>
            </a:r>
          </a:p>
          <a:p>
            <a:endParaRPr lang="en-US" sz="1600" dirty="0">
              <a:latin typeface="+mn-lt"/>
            </a:endParaRPr>
          </a:p>
          <a:p>
            <a:r>
              <a:rPr lang="en-US" sz="1600" b="1" dirty="0">
                <a:latin typeface="+mn-lt"/>
              </a:rPr>
              <a:t>ANALYTICAL</a:t>
            </a:r>
          </a:p>
          <a:p>
            <a:r>
              <a:rPr lang="en-US" sz="1600" b="1" dirty="0">
                <a:latin typeface="+mn-lt"/>
              </a:rPr>
              <a:t>A1  </a:t>
            </a:r>
            <a:r>
              <a:rPr lang="en-US" sz="1600" dirty="0">
                <a:latin typeface="+mn-lt"/>
              </a:rPr>
              <a:t>Define and interpret the accounting equation and each of its components.</a:t>
            </a:r>
          </a:p>
          <a:p>
            <a:r>
              <a:rPr lang="en-US" sz="1600" b="1" dirty="0">
                <a:latin typeface="+mn-lt"/>
              </a:rPr>
              <a:t>A2  </a:t>
            </a:r>
            <a:r>
              <a:rPr lang="en-US" sz="1600" dirty="0">
                <a:latin typeface="+mn-lt"/>
              </a:rPr>
              <a:t>Compute and interpret return on assets.</a:t>
            </a:r>
          </a:p>
          <a:p>
            <a:endParaRPr lang="en-US" sz="1600" dirty="0">
              <a:latin typeface="+mn-lt"/>
            </a:endParaRPr>
          </a:p>
          <a:p>
            <a:r>
              <a:rPr lang="en-US" sz="1600" b="1" dirty="0">
                <a:latin typeface="+mn-lt"/>
              </a:rPr>
              <a:t>PROCEDURAL</a:t>
            </a:r>
          </a:p>
          <a:p>
            <a:r>
              <a:rPr lang="en-US" sz="1600" b="1" dirty="0">
                <a:latin typeface="+mn-lt"/>
              </a:rPr>
              <a:t>P1  </a:t>
            </a:r>
            <a:r>
              <a:rPr lang="en-US" sz="1600" dirty="0">
                <a:latin typeface="+mn-lt"/>
              </a:rPr>
              <a:t>Analyze business transactions using the accounting equation.</a:t>
            </a:r>
          </a:p>
          <a:p>
            <a:r>
              <a:rPr lang="en-US" sz="1600" b="1" dirty="0">
                <a:latin typeface="+mn-lt"/>
              </a:rPr>
              <a:t>P2  </a:t>
            </a:r>
            <a:r>
              <a:rPr lang="en-US" sz="1600" dirty="0">
                <a:latin typeface="+mn-lt"/>
              </a:rPr>
              <a:t>Identify and prepare basic financial statements and explain how they interrelate.</a:t>
            </a:r>
          </a:p>
        </p:txBody>
      </p:sp>
      <p:sp>
        <p:nvSpPr>
          <p:cNvPr id="11" name="Rectangle 10"/>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51915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Define and interpret the accounting equation and each of its components.</a:t>
            </a:r>
            <a:r>
              <a:rPr lang="en-US" altLang="en-US" dirty="0"/>
              <a:t/>
            </a:r>
            <a:br>
              <a:rPr lang="en-US" altLang="en-US" dirty="0"/>
            </a:br>
            <a:r>
              <a:rPr lang="en-US" altLang="en-US" dirty="0"/>
              <a:t/>
            </a:r>
            <a:br>
              <a:rPr lang="en-US" altLang="en-US" dirty="0"/>
            </a:br>
            <a:endParaRPr lang="en-US" altLang="en-US" dirty="0"/>
          </a:p>
        </p:txBody>
      </p:sp>
      <p:sp>
        <p:nvSpPr>
          <p:cNvPr id="130051" name="Slide Number Placeholder 3"/>
          <p:cNvSpPr>
            <a:spLocks noGrp="1"/>
          </p:cNvSpPr>
          <p:nvPr>
            <p:ph type="sldNum" sz="quarter" idx="12"/>
          </p:nvPr>
        </p:nvSpPr>
        <p:spPr bwMode="auto">
          <a:xfrm>
            <a:off x="6781800" y="6393239"/>
            <a:ext cx="2133600" cy="365125"/>
          </a:xfrm>
          <a:noFill/>
          <a:ln>
            <a:miter lim="800000"/>
            <a:headEnd/>
            <a:tailEnd/>
          </a:ln>
        </p:spPr>
        <p:txBody>
          <a:bodyPr wrap="square" numCol="1" anchorCtr="0" compatLnSpc="1">
            <a:prstTxWarp prst="textNoShape">
              <a:avLst/>
            </a:prstTxWarp>
          </a:bodyPr>
          <a:lstStyle/>
          <a:p>
            <a:r>
              <a:rPr lang="en-US" altLang="en-US" dirty="0">
                <a:solidFill>
                  <a:srgbClr val="898989"/>
                </a:solidFill>
              </a:rPr>
              <a:t>1-</a:t>
            </a:r>
            <a:fld id="{B119A4F8-1B21-44AA-97CF-B3BE3340BA9F}" type="slidenum">
              <a:rPr lang="en-US" altLang="en-US" smtClean="0">
                <a:solidFill>
                  <a:srgbClr val="898989"/>
                </a:solidFill>
              </a:rPr>
              <a:pPr/>
              <a:t>20</a:t>
            </a:fld>
            <a:endParaRPr lang="en-US" altLang="en-US" dirty="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14400" y="163274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257800"/>
            <a:ext cx="7315200" cy="87313"/>
          </a:xfrm>
          <a:prstGeom prst="rect">
            <a:avLst/>
          </a:prstGeom>
          <a:noFill/>
          <a:ln w="9525">
            <a:noFill/>
            <a:miter lim="800000"/>
            <a:headEnd/>
            <a:tailEnd/>
          </a:ln>
        </p:spPr>
      </p:pic>
      <p:sp>
        <p:nvSpPr>
          <p:cNvPr id="6" name="Rectangle 5"/>
          <p:cNvSpPr/>
          <p:nvPr/>
        </p:nvSpPr>
        <p:spPr>
          <a:xfrm>
            <a:off x="1509366" y="688799"/>
            <a:ext cx="6125267" cy="769441"/>
          </a:xfrm>
          <a:prstGeom prst="rect">
            <a:avLst/>
          </a:prstGeom>
        </p:spPr>
        <p:txBody>
          <a:bodyPr wrap="none">
            <a:spAutoFit/>
          </a:bodyPr>
          <a:lstStyle/>
          <a:p>
            <a:r>
              <a:rPr lang="en-US" altLang="en-US" sz="4400" b="1" dirty="0">
                <a:solidFill>
                  <a:prstClr val="black"/>
                </a:solidFill>
              </a:rPr>
              <a:t>Learning Objective A1</a:t>
            </a:r>
            <a:endParaRPr lang="en-US" sz="4400" dirty="0">
              <a:solidFill>
                <a:prstClr val="black"/>
              </a:solidFill>
            </a:endParaRPr>
          </a:p>
        </p:txBody>
      </p:sp>
      <p:sp>
        <p:nvSpPr>
          <p:cNvPr id="8" name="Rectangle 7"/>
          <p:cNvSpPr>
            <a:spLocks noGrp="1" noChangeArrowheads="1"/>
          </p:cNvSpPr>
          <p:nvPr/>
        </p:nvSpPr>
        <p:spPr bwMode="auto">
          <a:xfrm>
            <a:off x="6629400" y="6452546"/>
            <a:ext cx="2173995"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278069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 y="285750"/>
            <a:ext cx="9076189" cy="1143000"/>
          </a:xfrm>
        </p:spPr>
        <p:txBody>
          <a:bodyPr rtlCol="0">
            <a:noAutofit/>
          </a:bodyPr>
          <a:lstStyle/>
          <a:p>
            <a:pPr eaLnBrk="1" fontAlgn="auto" hangingPunct="1">
              <a:spcAft>
                <a:spcPts val="0"/>
              </a:spcAft>
              <a:defRPr/>
            </a:pPr>
            <a:r>
              <a:rPr lang="en-US" altLang="en-US" sz="3600" dirty="0"/>
              <a:t/>
            </a:r>
            <a:br>
              <a:rPr lang="en-US" altLang="en-US" sz="3600" dirty="0"/>
            </a:br>
            <a:r>
              <a:rPr lang="en-US" altLang="en-US" b="1" dirty="0"/>
              <a:t>Business Transactions and Accounting</a:t>
            </a:r>
          </a:p>
        </p:txBody>
      </p:sp>
      <p:sp>
        <p:nvSpPr>
          <p:cNvPr id="151555" name="TextBox 18"/>
          <p:cNvSpPr txBox="1">
            <a:spLocks noChangeArrowheads="1"/>
          </p:cNvSpPr>
          <p:nvPr/>
        </p:nvSpPr>
        <p:spPr bwMode="auto">
          <a:xfrm>
            <a:off x="3505200" y="3668713"/>
            <a:ext cx="838200" cy="369887"/>
          </a:xfrm>
          <a:prstGeom prst="rect">
            <a:avLst/>
          </a:prstGeom>
          <a:noFill/>
          <a:ln w="9525">
            <a:noFill/>
            <a:miter lim="800000"/>
            <a:headEnd/>
            <a:tailEnd/>
          </a:ln>
        </p:spPr>
        <p:txBody>
          <a:bodyPr>
            <a:spAutoFit/>
          </a:bodyPr>
          <a:lstStyle/>
          <a:p>
            <a:r>
              <a:rPr lang="en-US" altLang="en-US" dirty="0"/>
              <a:t>  </a:t>
            </a:r>
          </a:p>
        </p:txBody>
      </p:sp>
      <p:sp>
        <p:nvSpPr>
          <p:cNvPr id="151556" name="TextBox 19"/>
          <p:cNvSpPr txBox="1">
            <a:spLocks noChangeArrowheads="1"/>
          </p:cNvSpPr>
          <p:nvPr/>
        </p:nvSpPr>
        <p:spPr bwMode="auto">
          <a:xfrm>
            <a:off x="7924800" y="3657600"/>
            <a:ext cx="838200" cy="369888"/>
          </a:xfrm>
          <a:prstGeom prst="rect">
            <a:avLst/>
          </a:prstGeom>
          <a:noFill/>
          <a:ln w="9525">
            <a:noFill/>
            <a:miter lim="800000"/>
            <a:headEnd/>
            <a:tailEnd/>
          </a:ln>
        </p:spPr>
        <p:txBody>
          <a:bodyPr>
            <a:spAutoFit/>
          </a:bodyPr>
          <a:lstStyle/>
          <a:p>
            <a:r>
              <a:rPr lang="en-US" altLang="en-US" dirty="0"/>
              <a:t>  </a:t>
            </a:r>
          </a:p>
        </p:txBody>
      </p:sp>
      <p:sp>
        <p:nvSpPr>
          <p:cNvPr id="2" name="TextBox 1"/>
          <p:cNvSpPr txBox="1">
            <a:spLocks noChangeArrowheads="1"/>
          </p:cNvSpPr>
          <p:nvPr/>
        </p:nvSpPr>
        <p:spPr bwMode="auto">
          <a:xfrm>
            <a:off x="2362200" y="1905000"/>
            <a:ext cx="4419600" cy="523875"/>
          </a:xfrm>
          <a:prstGeom prst="rect">
            <a:avLst/>
          </a:prstGeom>
          <a:solidFill>
            <a:srgbClr val="FAC090"/>
          </a:solidFill>
          <a:ln w="9525">
            <a:noFill/>
            <a:miter lim="800000"/>
            <a:headEnd/>
            <a:tailEnd/>
          </a:ln>
          <a:effectLst>
            <a:outerShdw blurRad="63500" dist="38100" dir="5400000" algn="t" rotWithShape="0">
              <a:srgbClr val="000000">
                <a:alpha val="39999"/>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2800" dirty="0"/>
              <a:t>The Accounting Equation</a:t>
            </a:r>
          </a:p>
        </p:txBody>
      </p:sp>
      <p:sp>
        <p:nvSpPr>
          <p:cNvPr id="151558" name="TextBox 2"/>
          <p:cNvSpPr txBox="1">
            <a:spLocks noChangeArrowheads="1"/>
          </p:cNvSpPr>
          <p:nvPr/>
        </p:nvSpPr>
        <p:spPr bwMode="auto">
          <a:xfrm>
            <a:off x="1276413" y="3779214"/>
            <a:ext cx="6683829" cy="584775"/>
          </a:xfrm>
          <a:prstGeom prst="rect">
            <a:avLst/>
          </a:prstGeom>
          <a:noFill/>
          <a:ln w="9525">
            <a:noFill/>
            <a:miter lim="800000"/>
            <a:headEnd/>
            <a:tailEnd/>
          </a:ln>
        </p:spPr>
        <p:txBody>
          <a:bodyPr wrap="square">
            <a:spAutoFit/>
          </a:bodyPr>
          <a:lstStyle/>
          <a:p>
            <a:r>
              <a:rPr lang="en-US" altLang="en-US" sz="3200" b="1" dirty="0">
                <a:solidFill>
                  <a:srgbClr val="215968"/>
                </a:solidFill>
              </a:rPr>
              <a:t>Expanded Accounting Equation:</a:t>
            </a:r>
          </a:p>
        </p:txBody>
      </p:sp>
      <p:grpSp>
        <p:nvGrpSpPr>
          <p:cNvPr id="3" name="Group 13"/>
          <p:cNvGrpSpPr>
            <a:grpSpLocks/>
          </p:cNvGrpSpPr>
          <p:nvPr/>
        </p:nvGrpSpPr>
        <p:grpSpPr bwMode="auto">
          <a:xfrm>
            <a:off x="6584323" y="5549117"/>
            <a:ext cx="1645277" cy="638348"/>
            <a:chOff x="5867400" y="5867401"/>
            <a:chExt cx="2819400" cy="1024840"/>
          </a:xfrm>
        </p:grpSpPr>
        <p:sp>
          <p:nvSpPr>
            <p:cNvPr id="151569" name="TextBox 14"/>
            <p:cNvSpPr txBox="1">
              <a:spLocks noChangeArrowheads="1"/>
            </p:cNvSpPr>
            <p:nvPr/>
          </p:nvSpPr>
          <p:spPr bwMode="auto">
            <a:xfrm>
              <a:off x="5908087" y="6492191"/>
              <a:ext cx="2667000" cy="400050"/>
            </a:xfrm>
            <a:prstGeom prst="rect">
              <a:avLst/>
            </a:prstGeom>
            <a:noFill/>
            <a:ln w="9525">
              <a:noFill/>
              <a:miter lim="800000"/>
              <a:headEnd/>
              <a:tailEnd/>
            </a:ln>
          </p:spPr>
          <p:txBody>
            <a:bodyPr>
              <a:spAutoFit/>
            </a:bodyPr>
            <a:lstStyle/>
            <a:p>
              <a:pPr algn="ctr"/>
              <a:r>
                <a:rPr lang="en-US" altLang="en-US" sz="2000" dirty="0">
                  <a:solidFill>
                    <a:srgbClr val="215968"/>
                  </a:solidFill>
                </a:rPr>
                <a:t>Net Income</a:t>
              </a:r>
            </a:p>
          </p:txBody>
        </p:sp>
        <p:sp>
          <p:nvSpPr>
            <p:cNvPr id="13" name="Left Brace 12"/>
            <p:cNvSpPr>
              <a:spLocks/>
            </p:cNvSpPr>
            <p:nvPr/>
          </p:nvSpPr>
          <p:spPr bwMode="auto">
            <a:xfrm rot="-5400000">
              <a:off x="7010400" y="4724401"/>
              <a:ext cx="533399" cy="2819400"/>
            </a:xfrm>
            <a:prstGeom prst="leftBrace">
              <a:avLst>
                <a:gd name="adj1" fmla="val 8345"/>
                <a:gd name="adj2" fmla="val 50000"/>
              </a:avLst>
            </a:prstGeom>
            <a:noFill/>
            <a:ln w="28575">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solidFill>
                  <a:srgbClr val="FF0000"/>
                </a:solidFill>
                <a:latin typeface="Calibri" pitchFamily="-107" charset="0"/>
              </a:endParaRPr>
            </a:p>
          </p:txBody>
        </p:sp>
      </p:grpSp>
      <p:sp>
        <p:nvSpPr>
          <p:cNvPr id="5" name="Slide Number Placeholder 4"/>
          <p:cNvSpPr>
            <a:spLocks noGrp="1"/>
          </p:cNvSpPr>
          <p:nvPr>
            <p:ph type="sldNum" sz="quarter" idx="12"/>
          </p:nvPr>
        </p:nvSpPr>
        <p:spPr>
          <a:xfrm>
            <a:off x="7036443" y="6520844"/>
            <a:ext cx="2133600" cy="365125"/>
          </a:xfrm>
        </p:spPr>
        <p:txBody>
          <a:bodyPr/>
          <a:lstStyle/>
          <a:p>
            <a:pPr>
              <a:defRPr/>
            </a:pPr>
            <a:r>
              <a:rPr lang="en-US" dirty="0"/>
              <a:t>1-</a:t>
            </a:r>
            <a:fld id="{DAAFCF38-18EE-4966-A002-11F6F550E954}" type="slidenum">
              <a:rPr lang="en-US" smtClean="0"/>
              <a:pPr>
                <a:defRPr/>
              </a:pPr>
              <a:t>21</a:t>
            </a:fld>
            <a:endParaRPr lang="en-US" dirty="0"/>
          </a:p>
        </p:txBody>
      </p:sp>
      <p:grpSp>
        <p:nvGrpSpPr>
          <p:cNvPr id="151563" name="Group 13"/>
          <p:cNvGrpSpPr>
            <a:grpSpLocks/>
          </p:cNvGrpSpPr>
          <p:nvPr/>
        </p:nvGrpSpPr>
        <p:grpSpPr bwMode="auto">
          <a:xfrm>
            <a:off x="444500" y="2782888"/>
            <a:ext cx="8293100" cy="911225"/>
            <a:chOff x="244" y="1125"/>
            <a:chExt cx="5224" cy="574"/>
          </a:xfrm>
        </p:grpSpPr>
        <p:sp>
          <p:nvSpPr>
            <p:cNvPr id="15" name="Rectangle 14"/>
            <p:cNvSpPr>
              <a:spLocks noChangeArrowheads="1"/>
            </p:cNvSpPr>
            <p:nvPr/>
          </p:nvSpPr>
          <p:spPr bwMode="auto">
            <a:xfrm>
              <a:off x="2116" y="1252"/>
              <a:ext cx="1480" cy="376"/>
            </a:xfrm>
            <a:prstGeom prst="rect">
              <a:avLst/>
            </a:prstGeom>
            <a:solidFill>
              <a:srgbClr val="F6E9B4"/>
            </a:solidFill>
            <a:ln w="12700">
              <a:solidFill>
                <a:sysClr val="windowText" lastClr="000000"/>
              </a:solidFill>
              <a:miter lim="800000"/>
              <a:headEnd/>
              <a:tailEnd/>
            </a:ln>
            <a:effectLst>
              <a:outerShdw blurRad="50800" dist="38100" dir="2700000" algn="tl" rotWithShape="0">
                <a:srgbClr val="808080">
                  <a:alpha val="39998"/>
                </a:srgbClr>
              </a:outerShdw>
            </a:effectLst>
          </p:spPr>
          <p:txBody>
            <a:bodyPr wrap="none" lIns="90488" tIns="44450" rIns="90488" bIns="4445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3600" b="1" dirty="0">
                  <a:solidFill>
                    <a:srgbClr val="9A2F6F"/>
                  </a:solidFill>
                  <a:ea typeface="MS PGothic" pitchFamily="34" charset="-128"/>
                </a:rPr>
                <a:t>Liabilities</a:t>
              </a:r>
            </a:p>
          </p:txBody>
        </p:sp>
        <p:sp>
          <p:nvSpPr>
            <p:cNvPr id="16" name="Rectangle 15"/>
            <p:cNvSpPr>
              <a:spLocks noChangeArrowheads="1"/>
            </p:cNvSpPr>
            <p:nvPr/>
          </p:nvSpPr>
          <p:spPr bwMode="auto">
            <a:xfrm>
              <a:off x="4228" y="1252"/>
              <a:ext cx="1240" cy="376"/>
            </a:xfrm>
            <a:prstGeom prst="rect">
              <a:avLst/>
            </a:prstGeom>
            <a:solidFill>
              <a:srgbClr val="F6E9B4"/>
            </a:solidFill>
            <a:ln w="12700">
              <a:solidFill>
                <a:sysClr val="windowText" lastClr="000000"/>
              </a:solidFill>
              <a:miter lim="800000"/>
              <a:headEnd/>
              <a:tailEnd/>
            </a:ln>
            <a:effectLst>
              <a:outerShdw blurRad="50800" dist="38100" dir="2700000" algn="tl" rotWithShape="0">
                <a:srgbClr val="808080">
                  <a:alpha val="39998"/>
                </a:srgbClr>
              </a:outerShdw>
            </a:effectLst>
          </p:spPr>
          <p:txBody>
            <a:bodyPr wrap="none" lIns="90488" tIns="44450" rIns="90488" bIns="4445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3600" b="1" dirty="0">
                  <a:solidFill>
                    <a:srgbClr val="9A2F6F"/>
                  </a:solidFill>
                  <a:ea typeface="MS PGothic" pitchFamily="34" charset="-128"/>
                </a:rPr>
                <a:t>Equity</a:t>
              </a:r>
            </a:p>
          </p:txBody>
        </p:sp>
        <p:sp>
          <p:nvSpPr>
            <p:cNvPr id="17" name="Rectangle 16"/>
            <p:cNvSpPr>
              <a:spLocks noChangeArrowheads="1"/>
            </p:cNvSpPr>
            <p:nvPr/>
          </p:nvSpPr>
          <p:spPr bwMode="auto">
            <a:xfrm>
              <a:off x="244" y="1252"/>
              <a:ext cx="1192" cy="376"/>
            </a:xfrm>
            <a:prstGeom prst="rect">
              <a:avLst/>
            </a:prstGeom>
            <a:solidFill>
              <a:srgbClr val="F6E9B4"/>
            </a:solidFill>
            <a:ln w="12700">
              <a:solidFill>
                <a:sysClr val="windowText" lastClr="000000"/>
              </a:solidFill>
              <a:miter lim="800000"/>
              <a:headEnd/>
              <a:tailEnd/>
            </a:ln>
            <a:effectLst>
              <a:outerShdw blurRad="50800" dist="38100" dir="2700000" algn="tl" rotWithShape="0">
                <a:srgbClr val="808080">
                  <a:alpha val="39998"/>
                </a:srgbClr>
              </a:outerShdw>
            </a:effectLst>
          </p:spPr>
          <p:txBody>
            <a:bodyPr wrap="none" lIns="90488" tIns="44450" rIns="90488" bIns="4445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3600" b="1" dirty="0">
                  <a:solidFill>
                    <a:srgbClr val="9A2F6F"/>
                  </a:solidFill>
                  <a:ea typeface="MS PGothic" pitchFamily="34" charset="-128"/>
                </a:rPr>
                <a:t>Assets</a:t>
              </a:r>
            </a:p>
          </p:txBody>
        </p:sp>
        <p:sp>
          <p:nvSpPr>
            <p:cNvPr id="151567" name="Rectangle 17"/>
            <p:cNvSpPr>
              <a:spLocks noChangeArrowheads="1"/>
            </p:cNvSpPr>
            <p:nvPr/>
          </p:nvSpPr>
          <p:spPr bwMode="auto">
            <a:xfrm>
              <a:off x="1581" y="1125"/>
              <a:ext cx="390" cy="574"/>
            </a:xfrm>
            <a:prstGeom prst="rect">
              <a:avLst/>
            </a:prstGeom>
            <a:noFill/>
            <a:ln w="12700">
              <a:noFill/>
              <a:miter lim="800000"/>
              <a:headEnd/>
              <a:tailEnd/>
            </a:ln>
          </p:spPr>
          <p:txBody>
            <a:bodyPr lIns="90488" tIns="44450" rIns="90488" bIns="44450">
              <a:spAutoFit/>
            </a:bodyPr>
            <a:lstStyle/>
            <a:p>
              <a:pPr>
                <a:spcBef>
                  <a:spcPct val="50000"/>
                </a:spcBef>
              </a:pPr>
              <a:r>
                <a:rPr lang="en-US" altLang="en-US" sz="5400" b="1" dirty="0">
                  <a:solidFill>
                    <a:srgbClr val="008000"/>
                  </a:solidFill>
                  <a:latin typeface="Times New Roman" pitchFamily="-107" charset="0"/>
                </a:rPr>
                <a:t>=</a:t>
              </a:r>
            </a:p>
          </p:txBody>
        </p:sp>
        <p:sp>
          <p:nvSpPr>
            <p:cNvPr id="151568" name="Rectangle 18"/>
            <p:cNvSpPr>
              <a:spLocks noChangeArrowheads="1"/>
            </p:cNvSpPr>
            <p:nvPr/>
          </p:nvSpPr>
          <p:spPr bwMode="auto">
            <a:xfrm>
              <a:off x="3741" y="1125"/>
              <a:ext cx="390" cy="574"/>
            </a:xfrm>
            <a:prstGeom prst="rect">
              <a:avLst/>
            </a:prstGeom>
            <a:noFill/>
            <a:ln w="12700">
              <a:noFill/>
              <a:miter lim="800000"/>
              <a:headEnd/>
              <a:tailEnd/>
            </a:ln>
          </p:spPr>
          <p:txBody>
            <a:bodyPr lIns="90488" tIns="44450" rIns="90488" bIns="44450">
              <a:spAutoFit/>
            </a:bodyPr>
            <a:lstStyle/>
            <a:p>
              <a:pPr>
                <a:spcBef>
                  <a:spcPct val="50000"/>
                </a:spcBef>
              </a:pPr>
              <a:r>
                <a:rPr lang="en-US" altLang="en-US" sz="5400" b="1" dirty="0">
                  <a:solidFill>
                    <a:srgbClr val="008000"/>
                  </a:solidFill>
                  <a:latin typeface="Times New Roman" pitchFamily="-107" charset="0"/>
                </a:rPr>
                <a:t>+</a:t>
              </a:r>
            </a:p>
          </p:txBody>
        </p:sp>
      </p:gr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20" name="Rounded Rectangle 19"/>
          <p:cNvSpPr/>
          <p:nvPr/>
        </p:nvSpPr>
        <p:spPr>
          <a:xfrm>
            <a:off x="152400" y="6520844"/>
            <a:ext cx="5843588"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Define and interpret the accounting equation and each of its components.</a:t>
            </a:r>
            <a:endParaRPr lang="en-US" sz="1100" b="1" kern="0" dirty="0">
              <a:solidFill>
                <a:prstClr val="black"/>
              </a:solidFill>
              <a:latin typeface="Arial Narrow" pitchFamily="34" charset="0"/>
              <a:cs typeface="+mn-cs"/>
            </a:endParaRPr>
          </a:p>
        </p:txBody>
      </p:sp>
      <p:sp>
        <p:nvSpPr>
          <p:cNvPr id="22" name="Rectangle 21"/>
          <p:cNvSpPr>
            <a:spLocks noGrp="1" noChangeArrowheads="1"/>
          </p:cNvSpPr>
          <p:nvPr/>
        </p:nvSpPr>
        <p:spPr bwMode="auto">
          <a:xfrm>
            <a:off x="6934200" y="6567133"/>
            <a:ext cx="2159643"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pic>
        <p:nvPicPr>
          <p:cNvPr id="7" name="Picture 6">
            <a:extLst>
              <a:ext uri="{FF2B5EF4-FFF2-40B4-BE49-F238E27FC236}">
                <a16:creationId xmlns:a16="http://schemas.microsoft.com/office/drawing/2014/main" xmlns="" id="{D6A0AB93-E30E-4F7C-84AF-0D8147B7CFEE}"/>
              </a:ext>
            </a:extLst>
          </p:cNvPr>
          <p:cNvPicPr>
            <a:picLocks noChangeAspect="1"/>
          </p:cNvPicPr>
          <p:nvPr/>
        </p:nvPicPr>
        <p:blipFill>
          <a:blip r:embed="rId3"/>
          <a:stretch>
            <a:fillRect/>
          </a:stretch>
        </p:blipFill>
        <p:spPr>
          <a:xfrm>
            <a:off x="708083" y="4371926"/>
            <a:ext cx="7727834" cy="11309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35865" y="1338016"/>
            <a:ext cx="7315200" cy="3124200"/>
          </a:xfrm>
        </p:spPr>
        <p:txBody>
          <a:bodyPr/>
          <a:lstStyle/>
          <a:p>
            <a:r>
              <a:rPr lang="en-US" altLang="en-US" dirty="0"/>
              <a:t/>
            </a:r>
            <a:br>
              <a:rPr lang="en-US" altLang="en-US" dirty="0"/>
            </a:br>
            <a:r>
              <a:rPr lang="en-US" altLang="en-US" dirty="0"/>
              <a:t/>
            </a:r>
            <a:br>
              <a:rPr lang="en-US" altLang="en-US" dirty="0"/>
            </a:br>
            <a:r>
              <a:rPr lang="en-US" dirty="0"/>
              <a:t>Analyze business transactions using the accounting equation.</a:t>
            </a:r>
            <a:r>
              <a:rPr lang="en-US" altLang="en-US" dirty="0"/>
              <a:t/>
            </a:r>
            <a:br>
              <a:rPr lang="en-US" altLang="en-US" dirty="0"/>
            </a:br>
            <a:endParaRPr lang="en-US" altLang="en-US" dirty="0"/>
          </a:p>
        </p:txBody>
      </p:sp>
      <p:sp>
        <p:nvSpPr>
          <p:cNvPr id="130051" name="Slide Number Placeholder 3"/>
          <p:cNvSpPr>
            <a:spLocks noGrp="1"/>
          </p:cNvSpPr>
          <p:nvPr>
            <p:ph type="sldNum" sz="quarter" idx="12"/>
          </p:nvPr>
        </p:nvSpPr>
        <p:spPr bwMode="auto">
          <a:xfrm>
            <a:off x="6858000" y="6357243"/>
            <a:ext cx="2133600" cy="365125"/>
          </a:xfrm>
          <a:noFill/>
          <a:ln>
            <a:miter lim="800000"/>
            <a:headEnd/>
            <a:tailEnd/>
          </a:ln>
        </p:spPr>
        <p:txBody>
          <a:bodyPr wrap="square" numCol="1" anchorCtr="0" compatLnSpc="1">
            <a:prstTxWarp prst="textNoShape">
              <a:avLst/>
            </a:prstTxWarp>
          </a:bodyPr>
          <a:lstStyle/>
          <a:p>
            <a:r>
              <a:rPr lang="en-US" altLang="en-US" dirty="0">
                <a:solidFill>
                  <a:srgbClr val="898989"/>
                </a:solidFill>
              </a:rPr>
              <a:t>1-</a:t>
            </a:r>
            <a:fld id="{B119A4F8-1B21-44AA-97CF-B3BE3340BA9F}" type="slidenum">
              <a:rPr lang="en-US" altLang="en-US" smtClean="0">
                <a:solidFill>
                  <a:srgbClr val="898989"/>
                </a:solidFill>
              </a:rPr>
              <a:pPr/>
              <a:t>22</a:t>
            </a:fld>
            <a:endParaRPr lang="en-US" altLang="en-US" dirty="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35865" y="169855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54110" y="4822758"/>
            <a:ext cx="7315200" cy="87313"/>
          </a:xfrm>
          <a:prstGeom prst="rect">
            <a:avLst/>
          </a:prstGeom>
          <a:noFill/>
          <a:ln w="9525">
            <a:noFill/>
            <a:miter lim="800000"/>
            <a:headEnd/>
            <a:tailEnd/>
          </a:ln>
        </p:spPr>
      </p:pic>
      <p:sp>
        <p:nvSpPr>
          <p:cNvPr id="6" name="Rectangle 5"/>
          <p:cNvSpPr/>
          <p:nvPr/>
        </p:nvSpPr>
        <p:spPr>
          <a:xfrm>
            <a:off x="1553821" y="731258"/>
            <a:ext cx="6115777" cy="769441"/>
          </a:xfrm>
          <a:prstGeom prst="rect">
            <a:avLst/>
          </a:prstGeom>
        </p:spPr>
        <p:txBody>
          <a:bodyPr wrap="none">
            <a:spAutoFit/>
          </a:bodyPr>
          <a:lstStyle/>
          <a:p>
            <a:r>
              <a:rPr lang="en-US" altLang="en-US" sz="4400" b="1" dirty="0">
                <a:solidFill>
                  <a:prstClr val="black"/>
                </a:solidFill>
              </a:rPr>
              <a:t>Learning Objective P1</a:t>
            </a:r>
            <a:endParaRPr lang="en-US" sz="4400" dirty="0">
              <a:solidFill>
                <a:prstClr val="black"/>
              </a:solidFill>
            </a:endParaRPr>
          </a:p>
        </p:txBody>
      </p:sp>
      <p:sp>
        <p:nvSpPr>
          <p:cNvPr id="8" name="Rectangle 7"/>
          <p:cNvSpPr>
            <a:spLocks noGrp="1" noChangeArrowheads="1"/>
          </p:cNvSpPr>
          <p:nvPr/>
        </p:nvSpPr>
        <p:spPr bwMode="auto">
          <a:xfrm>
            <a:off x="6705600" y="6416549"/>
            <a:ext cx="22098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280507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6"/>
          <p:cNvSpPr>
            <a:spLocks noGrp="1" noChangeArrowheads="1"/>
          </p:cNvSpPr>
          <p:nvPr>
            <p:ph type="title"/>
          </p:nvPr>
        </p:nvSpPr>
        <p:spPr>
          <a:xfrm>
            <a:off x="966848" y="422270"/>
            <a:ext cx="7158038" cy="1412875"/>
          </a:xfrm>
        </p:spPr>
        <p:txBody>
          <a:bodyPr/>
          <a:lstStyle/>
          <a:p>
            <a:pPr algn="ctr"/>
            <a:r>
              <a:rPr lang="en-US" b="1" dirty="0"/>
              <a:t>Transaction 1: </a:t>
            </a:r>
            <a:br>
              <a:rPr lang="en-US" b="1" dirty="0"/>
            </a:br>
            <a:r>
              <a:rPr lang="en-US" b="1" dirty="0"/>
              <a:t>Investment by Owner</a:t>
            </a:r>
          </a:p>
        </p:txBody>
      </p:sp>
      <p:sp>
        <p:nvSpPr>
          <p:cNvPr id="34818" name="Rectangle 2"/>
          <p:cNvSpPr>
            <a:spLocks noGrp="1" noChangeArrowheads="1"/>
          </p:cNvSpPr>
          <p:nvPr>
            <p:ph sz="half" idx="1"/>
          </p:nvPr>
        </p:nvSpPr>
        <p:spPr bwMode="auto">
          <a:xfrm>
            <a:off x="1143000" y="3276600"/>
            <a:ext cx="7161213" cy="14525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ctr">
              <a:buFont typeface="Wingdings" panose="05000000000000000000" pitchFamily="2" charset="2"/>
              <a:buNone/>
            </a:pPr>
            <a:endParaRPr lang="en-US" dirty="0"/>
          </a:p>
          <a:p>
            <a:pPr algn="ctr">
              <a:buFont typeface="Wingdings" panose="05000000000000000000" pitchFamily="2" charset="2"/>
              <a:buNone/>
            </a:pPr>
            <a:endParaRPr lang="en-US" dirty="0"/>
          </a:p>
          <a:p>
            <a:pPr algn="ctr">
              <a:buFont typeface="Wingdings" panose="05000000000000000000" pitchFamily="2" charset="2"/>
              <a:buNone/>
            </a:pP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Cash</a:t>
            </a:r>
            <a:r>
              <a:rPr lang="en-US" b="1" dirty="0">
                <a:solidFill>
                  <a:schemeClr val="hlink"/>
                </a:solidFill>
              </a:rPr>
              <a:t> </a:t>
            </a:r>
            <a:r>
              <a:rPr lang="en-US" b="1" dirty="0">
                <a:solidFill>
                  <a:srgbClr val="9A2F6F"/>
                </a:solidFill>
              </a:rPr>
              <a:t>(asset)</a:t>
            </a:r>
          </a:p>
          <a:p>
            <a:pPr>
              <a:buFont typeface="Wingdings" panose="05000000000000000000" pitchFamily="2" charset="2"/>
              <a:buNone/>
            </a:pPr>
            <a:r>
              <a:rPr lang="en-US" b="1" dirty="0">
                <a:solidFill>
                  <a:schemeClr val="hlink"/>
                </a:solidFill>
              </a:rPr>
              <a:t>	</a:t>
            </a:r>
            <a:r>
              <a:rPr lang="en-US" b="1" dirty="0"/>
              <a:t>(2) Common Stock </a:t>
            </a:r>
            <a:r>
              <a:rPr lang="en-US" b="1" dirty="0">
                <a:solidFill>
                  <a:srgbClr val="9A2F6F"/>
                </a:solidFill>
              </a:rPr>
              <a:t>(equity)</a:t>
            </a:r>
          </a:p>
        </p:txBody>
      </p:sp>
      <p:sp>
        <p:nvSpPr>
          <p:cNvPr id="13" name="Slide Number Placeholder 3"/>
          <p:cNvSpPr>
            <a:spLocks noGrp="1"/>
          </p:cNvSpPr>
          <p:nvPr>
            <p:ph type="sldNum" sz="quarter" idx="12"/>
          </p:nvPr>
        </p:nvSpPr>
        <p:spPr bwMode="auto">
          <a:xfrm>
            <a:off x="6705600" y="6460518"/>
            <a:ext cx="2286000" cy="365125"/>
          </a:xfrm>
          <a:noFill/>
          <a:ln>
            <a:miter lim="800000"/>
            <a:headEnd/>
            <a:tailEnd/>
          </a:ln>
        </p:spPr>
        <p:txBody>
          <a:bodyPr wrap="square" numCol="1" anchorCtr="0" compatLnSpc="1">
            <a:prstTxWarp prst="textNoShape">
              <a:avLst/>
            </a:prstTxWarp>
          </a:bodyPr>
          <a:lstStyle/>
          <a:p>
            <a:r>
              <a:rPr lang="en-US" altLang="en-US" dirty="0">
                <a:solidFill>
                  <a:srgbClr val="898989"/>
                </a:solidFill>
              </a:rPr>
              <a:t>1-</a:t>
            </a:r>
            <a:fld id="{B119A4F8-1B21-44AA-97CF-B3BE3340BA9F}" type="slidenum">
              <a:rPr lang="en-US" altLang="en-US" smtClean="0">
                <a:solidFill>
                  <a:srgbClr val="898989"/>
                </a:solidFill>
              </a:rPr>
              <a:pPr/>
              <a:t>23</a:t>
            </a:fld>
            <a:endParaRPr lang="en-US" altLang="en-US" dirty="0">
              <a:solidFill>
                <a:srgbClr val="898989"/>
              </a:solidFill>
            </a:endParaRPr>
          </a:p>
        </p:txBody>
      </p:sp>
      <p:sp>
        <p:nvSpPr>
          <p:cNvPr id="34819" name="Rectangle 3"/>
          <p:cNvSpPr>
            <a:spLocks noChangeArrowheads="1"/>
          </p:cNvSpPr>
          <p:nvPr/>
        </p:nvSpPr>
        <p:spPr bwMode="auto">
          <a:xfrm>
            <a:off x="431067" y="1808105"/>
            <a:ext cx="8229600" cy="2484192"/>
          </a:xfrm>
          <a:prstGeom prst="rect">
            <a:avLst/>
          </a:prstGeom>
          <a:solidFill>
            <a:srgbClr val="FFFF99"/>
          </a:solidFill>
          <a:ln>
            <a:noFill/>
          </a:ln>
          <a:effectLst/>
        </p:spPr>
        <p:txBody>
          <a:bodyPr lIns="90488" tIns="44450" rIns="90488" bIns="44450"/>
          <a:lstStyle/>
          <a:p>
            <a:pPr algn="ctr">
              <a:spcBef>
                <a:spcPct val="20000"/>
              </a:spcBef>
            </a:pPr>
            <a:r>
              <a:rPr lang="en-US" sz="3200" b="1" dirty="0">
                <a:solidFill>
                  <a:prstClr val="black"/>
                </a:solidFill>
                <a:latin typeface="Arial" panose="020B0604020202020204" pitchFamily="34" charset="0"/>
              </a:rPr>
              <a:t>         Chas Taylor forms a consulting business named FastFoward set up as a corporation.  Taylor invests $30,000 cash in the new company in exchange for common stock.</a:t>
            </a:r>
            <a:endParaRPr lang="en-US" sz="3200" b="1" dirty="0">
              <a:solidFill>
                <a:srgbClr val="9900CC"/>
              </a:solidFill>
              <a:latin typeface="Arial" panose="020B0604020202020204" pitchFamily="34" charset="0"/>
            </a:endParaRPr>
          </a:p>
        </p:txBody>
      </p:sp>
      <p:sp>
        <p:nvSpPr>
          <p:cNvPr id="34820" name="AutoShape 4"/>
          <p:cNvSpPr>
            <a:spLocks noChangeArrowheads="1"/>
          </p:cNvSpPr>
          <p:nvPr/>
        </p:nvSpPr>
        <p:spPr bwMode="auto">
          <a:xfrm rot="16200000">
            <a:off x="3905250" y="4822524"/>
            <a:ext cx="444500" cy="330200"/>
          </a:xfrm>
          <a:prstGeom prst="rightArrow">
            <a:avLst>
              <a:gd name="adj1" fmla="val 50000"/>
              <a:gd name="adj2" fmla="val 67314"/>
            </a:avLst>
          </a:prstGeom>
          <a:solidFill>
            <a:srgbClr val="00B050"/>
          </a:solidFill>
          <a:ln w="12700">
            <a:solidFill>
              <a:schemeClr val="tx1"/>
            </a:solidFill>
            <a:miter lim="800000"/>
            <a:headEnd/>
            <a:tailEnd/>
          </a:ln>
          <a:effectLst>
            <a:outerShdw dist="63500" dir="3187806" algn="ctr" rotWithShape="0">
              <a:schemeClr val="bg2"/>
            </a:outerShdw>
          </a:effectLst>
        </p:spPr>
        <p:txBody>
          <a:bodyPr wrap="none" anchor="ctr"/>
          <a:lstStyle/>
          <a:p>
            <a:endParaRPr lang="en-US" dirty="0">
              <a:solidFill>
                <a:prstClr val="black"/>
              </a:solidFill>
            </a:endParaRPr>
          </a:p>
        </p:txBody>
      </p:sp>
      <p:sp>
        <p:nvSpPr>
          <p:cNvPr id="34821" name="AutoShape 5"/>
          <p:cNvSpPr>
            <a:spLocks noChangeArrowheads="1"/>
          </p:cNvSpPr>
          <p:nvPr/>
        </p:nvSpPr>
        <p:spPr bwMode="auto">
          <a:xfrm rot="16200000">
            <a:off x="5505450" y="5373442"/>
            <a:ext cx="444500" cy="330200"/>
          </a:xfrm>
          <a:prstGeom prst="rightArrow">
            <a:avLst>
              <a:gd name="adj1" fmla="val 50000"/>
              <a:gd name="adj2" fmla="val 67314"/>
            </a:avLst>
          </a:prstGeom>
          <a:solidFill>
            <a:srgbClr val="00B050"/>
          </a:solidFill>
          <a:ln w="12700">
            <a:solidFill>
              <a:schemeClr val="tx1"/>
            </a:solidFill>
            <a:miter lim="800000"/>
            <a:headEnd/>
            <a:tailEnd/>
          </a:ln>
          <a:effectLst>
            <a:outerShdw dist="63500" dir="3187806" algn="ctr" rotWithShape="0">
              <a:schemeClr val="bg2"/>
            </a:outerShdw>
          </a:effectLst>
        </p:spPr>
        <p:txBody>
          <a:bodyPr wrap="none" anchor="ctr"/>
          <a:lstStyle/>
          <a:p>
            <a:endParaRPr lang="en-US" dirty="0">
              <a:solidFill>
                <a:prstClr val="black"/>
              </a:solidFill>
            </a:endParaRPr>
          </a:p>
        </p:txBody>
      </p:sp>
      <p:sp>
        <p:nvSpPr>
          <p:cNvPr id="10" name="Rounded Rectangle 9"/>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2" name="Rectangle 11"/>
          <p:cNvSpPr>
            <a:spLocks noGrp="1" noChangeArrowheads="1"/>
          </p:cNvSpPr>
          <p:nvPr/>
        </p:nvSpPr>
        <p:spPr bwMode="auto">
          <a:xfrm>
            <a:off x="6705600" y="6497690"/>
            <a:ext cx="219052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41619008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fade">
                                      <p:cBhvr>
                                        <p:cTn id="7" dur="1000"/>
                                        <p:tgtEl>
                                          <p:spTgt spid="34819"/>
                                        </p:tgtEl>
                                      </p:cBhvr>
                                    </p:animEffect>
                                    <p:anim calcmode="lin" valueType="num">
                                      <p:cBhvr>
                                        <p:cTn id="8" dur="1000" fill="hold"/>
                                        <p:tgtEl>
                                          <p:spTgt spid="34819"/>
                                        </p:tgtEl>
                                        <p:attrNameLst>
                                          <p:attrName>ppt_x</p:attrName>
                                        </p:attrNameLst>
                                      </p:cBhvr>
                                      <p:tavLst>
                                        <p:tav tm="0">
                                          <p:val>
                                            <p:strVal val="#ppt_x"/>
                                          </p:val>
                                        </p:tav>
                                        <p:tav tm="100000">
                                          <p:val>
                                            <p:strVal val="#ppt_x"/>
                                          </p:val>
                                        </p:tav>
                                      </p:tavLst>
                                    </p:anim>
                                    <p:anim calcmode="lin" valueType="num">
                                      <p:cBhvr>
                                        <p:cTn id="9" dur="1000" fill="hold"/>
                                        <p:tgtEl>
                                          <p:spTgt spid="348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Effect transition="in" filter="dissolve">
                                      <p:cBhvr>
                                        <p:cTn id="13" dur="500"/>
                                        <p:tgtEl>
                                          <p:spTgt spid="34818">
                                            <p:txEl>
                                              <p:pRg st="2" end="2"/>
                                            </p:txEl>
                                          </p:spTgt>
                                        </p:tgtEl>
                                      </p:cBhvr>
                                    </p:animEffect>
                                  </p:childTnLst>
                                </p:cTn>
                              </p:par>
                            </p:childTnLst>
                          </p:cTn>
                        </p:par>
                      </p:childTnLst>
                    </p:cTn>
                  </p:par>
                  <p:par>
                    <p:cTn id="14" fill="hold">
                      <p:stCondLst>
                        <p:cond delay="indefinite"/>
                      </p:stCondLst>
                      <p:childTnLst>
                        <p:par>
                          <p:cTn id="15" fill="hold" nodeType="afterGroup">
                            <p:stCondLst>
                              <p:cond delay="0"/>
                            </p:stCondLst>
                            <p:childTnLst>
                              <p:par>
                                <p:cTn id="16" presetID="9" presetClass="entr" presetSubtype="0" fill="hold" nodeType="clickEffect">
                                  <p:stCondLst>
                                    <p:cond delay="0"/>
                                  </p:stCondLst>
                                  <p:childTnLst>
                                    <p:set>
                                      <p:cBhvr>
                                        <p:cTn id="17" dur="1" fill="hold">
                                          <p:stCondLst>
                                            <p:cond delay="0"/>
                                          </p:stCondLst>
                                        </p:cTn>
                                        <p:tgtEl>
                                          <p:spTgt spid="34818">
                                            <p:txEl>
                                              <p:pRg st="3" end="3"/>
                                            </p:txEl>
                                          </p:spTgt>
                                        </p:tgtEl>
                                        <p:attrNameLst>
                                          <p:attrName>style.visibility</p:attrName>
                                        </p:attrNameLst>
                                      </p:cBhvr>
                                      <p:to>
                                        <p:strVal val="visible"/>
                                      </p:to>
                                    </p:set>
                                    <p:animEffect transition="in" filter="dissolve">
                                      <p:cBhvr>
                                        <p:cTn id="18" dur="1000"/>
                                        <p:tgtEl>
                                          <p:spTgt spid="34818">
                                            <p:txEl>
                                              <p:pRg st="3" end="3"/>
                                            </p:txEl>
                                          </p:spTgt>
                                        </p:tgtEl>
                                      </p:cBhvr>
                                    </p:animEffect>
                                  </p:childTnLst>
                                </p:cTn>
                              </p:par>
                            </p:childTnLst>
                          </p:cTn>
                        </p:par>
                        <p:par>
                          <p:cTn id="19" fill="hold" nodeType="afterGroup">
                            <p:stCondLst>
                              <p:cond delay="1000"/>
                            </p:stCondLst>
                            <p:childTnLst>
                              <p:par>
                                <p:cTn id="20" presetID="9" presetClass="entr" presetSubtype="0" fill="hold" nodeType="afterEffect">
                                  <p:stCondLst>
                                    <p:cond delay="0"/>
                                  </p:stCondLst>
                                  <p:childTnLst>
                                    <p:set>
                                      <p:cBhvr>
                                        <p:cTn id="21" dur="1" fill="hold">
                                          <p:stCondLst>
                                            <p:cond delay="0"/>
                                          </p:stCondLst>
                                        </p:cTn>
                                        <p:tgtEl>
                                          <p:spTgt spid="34818">
                                            <p:txEl>
                                              <p:pRg st="4" end="4"/>
                                            </p:txEl>
                                          </p:spTgt>
                                        </p:tgtEl>
                                        <p:attrNameLst>
                                          <p:attrName>style.visibility</p:attrName>
                                        </p:attrNameLst>
                                      </p:cBhvr>
                                      <p:to>
                                        <p:strVal val="visible"/>
                                      </p:to>
                                    </p:set>
                                    <p:animEffect transition="in" filter="dissolve">
                                      <p:cBhvr>
                                        <p:cTn id="22" dur="2000"/>
                                        <p:tgtEl>
                                          <p:spTgt spid="34818">
                                            <p:txEl>
                                              <p:pRg st="4" end="4"/>
                                            </p:txEl>
                                          </p:spTgt>
                                        </p:tgtEl>
                                      </p:cBhvr>
                                    </p:animEffect>
                                  </p:childTnLst>
                                </p:cTn>
                              </p:par>
                            </p:childTnLst>
                          </p:cTn>
                        </p:par>
                        <p:par>
                          <p:cTn id="23" fill="hold" nodeType="afterGroup">
                            <p:stCondLst>
                              <p:cond delay="3000"/>
                            </p:stCondLst>
                            <p:childTnLst>
                              <p:par>
                                <p:cTn id="24" presetID="29" presetClass="entr" presetSubtype="0" fill="hold" grpId="0" nodeType="afterEffect">
                                  <p:stCondLst>
                                    <p:cond delay="0"/>
                                  </p:stCondLst>
                                  <p:childTnLst>
                                    <p:set>
                                      <p:cBhvr>
                                        <p:cTn id="25" dur="1" fill="hold">
                                          <p:stCondLst>
                                            <p:cond delay="0"/>
                                          </p:stCondLst>
                                        </p:cTn>
                                        <p:tgtEl>
                                          <p:spTgt spid="34820"/>
                                        </p:tgtEl>
                                        <p:attrNameLst>
                                          <p:attrName>style.visibility</p:attrName>
                                        </p:attrNameLst>
                                      </p:cBhvr>
                                      <p:to>
                                        <p:strVal val="visible"/>
                                      </p:to>
                                    </p:set>
                                    <p:anim calcmode="lin" valueType="num">
                                      <p:cBhvr>
                                        <p:cTn id="26" dur="1000" fill="hold"/>
                                        <p:tgtEl>
                                          <p:spTgt spid="34820"/>
                                        </p:tgtEl>
                                        <p:attrNameLst>
                                          <p:attrName>ppt_x</p:attrName>
                                        </p:attrNameLst>
                                      </p:cBhvr>
                                      <p:tavLst>
                                        <p:tav tm="0">
                                          <p:val>
                                            <p:strVal val="#ppt_x-.2"/>
                                          </p:val>
                                        </p:tav>
                                        <p:tav tm="100000">
                                          <p:val>
                                            <p:strVal val="#ppt_x"/>
                                          </p:val>
                                        </p:tav>
                                      </p:tavLst>
                                    </p:anim>
                                    <p:anim calcmode="lin" valueType="num">
                                      <p:cBhvr>
                                        <p:cTn id="27" dur="1000" fill="hold"/>
                                        <p:tgtEl>
                                          <p:spTgt spid="34820"/>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4820"/>
                                        </p:tgtEl>
                                      </p:cBhvr>
                                    </p:animEffect>
                                  </p:childTnLst>
                                </p:cTn>
                              </p:par>
                            </p:childTnLst>
                          </p:cTn>
                        </p:par>
                        <p:par>
                          <p:cTn id="29" fill="hold" nodeType="afterGroup">
                            <p:stCondLst>
                              <p:cond delay="4000"/>
                            </p:stCondLst>
                            <p:childTnLst>
                              <p:par>
                                <p:cTn id="30" presetID="29" presetClass="entr" presetSubtype="0" fill="hold" grpId="0" nodeType="afterEffect">
                                  <p:stCondLst>
                                    <p:cond delay="0"/>
                                  </p:stCondLst>
                                  <p:childTnLst>
                                    <p:set>
                                      <p:cBhvr>
                                        <p:cTn id="31" dur="1" fill="hold">
                                          <p:stCondLst>
                                            <p:cond delay="0"/>
                                          </p:stCondLst>
                                        </p:cTn>
                                        <p:tgtEl>
                                          <p:spTgt spid="34821"/>
                                        </p:tgtEl>
                                        <p:attrNameLst>
                                          <p:attrName>style.visibility</p:attrName>
                                        </p:attrNameLst>
                                      </p:cBhvr>
                                      <p:to>
                                        <p:strVal val="visible"/>
                                      </p:to>
                                    </p:set>
                                    <p:anim calcmode="lin" valueType="num">
                                      <p:cBhvr>
                                        <p:cTn id="32" dur="1000" fill="hold"/>
                                        <p:tgtEl>
                                          <p:spTgt spid="34821"/>
                                        </p:tgtEl>
                                        <p:attrNameLst>
                                          <p:attrName>ppt_x</p:attrName>
                                        </p:attrNameLst>
                                      </p:cBhvr>
                                      <p:tavLst>
                                        <p:tav tm="0">
                                          <p:val>
                                            <p:strVal val="#ppt_x-.2"/>
                                          </p:val>
                                        </p:tav>
                                        <p:tav tm="100000">
                                          <p:val>
                                            <p:strVal val="#ppt_x"/>
                                          </p:val>
                                        </p:tav>
                                      </p:tavLst>
                                    </p:anim>
                                    <p:anim calcmode="lin" valueType="num">
                                      <p:cBhvr>
                                        <p:cTn id="33" dur="1000" fill="hold"/>
                                        <p:tgtEl>
                                          <p:spTgt spid="34821"/>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34820" grpId="0" animBg="1"/>
      <p:bldP spid="348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41290" y="500017"/>
            <a:ext cx="7158038" cy="609600"/>
          </a:xfrm>
          <a:noFill/>
          <a:extLst>
            <a:ext uri="{909E8E84-426E-40DD-AFC4-6F175D3DCCD1}">
              <a14:hiddenFill xmlns:a14="http://schemas.microsoft.com/office/drawing/2010/main">
                <a:solidFill>
                  <a:srgbClr val="CCFF99"/>
                </a:solidFill>
              </a14:hiddenFill>
            </a:ext>
          </a:extLst>
        </p:spPr>
        <p:txBody>
          <a:bodyPr/>
          <a:lstStyle/>
          <a:p>
            <a:pPr algn="ctr"/>
            <a:r>
              <a:rPr lang="en-US" b="1" dirty="0"/>
              <a:t>Accounting Equation 1</a:t>
            </a:r>
          </a:p>
        </p:txBody>
      </p:sp>
      <p:sp>
        <p:nvSpPr>
          <p:cNvPr id="13" name="Slide Number Placeholder 3"/>
          <p:cNvSpPr>
            <a:spLocks noGrp="1"/>
          </p:cNvSpPr>
          <p:nvPr>
            <p:ph type="sldNum" sz="quarter" idx="12"/>
          </p:nvPr>
        </p:nvSpPr>
        <p:spPr bwMode="auto">
          <a:xfrm>
            <a:off x="6705600" y="6475240"/>
            <a:ext cx="2247900" cy="365125"/>
          </a:xfrm>
          <a:noFill/>
          <a:ln>
            <a:miter lim="800000"/>
            <a:headEnd/>
            <a:tailEnd/>
          </a:ln>
        </p:spPr>
        <p:txBody>
          <a:bodyPr wrap="square" numCol="1" anchorCtr="0" compatLnSpc="1">
            <a:prstTxWarp prst="textNoShape">
              <a:avLst/>
            </a:prstTxWarp>
          </a:bodyPr>
          <a:lstStyle/>
          <a:p>
            <a:r>
              <a:rPr lang="en-US" altLang="en-US" dirty="0">
                <a:solidFill>
                  <a:srgbClr val="898989"/>
                </a:solidFill>
              </a:rPr>
              <a:t>1-</a:t>
            </a:r>
            <a:fld id="{B119A4F8-1B21-44AA-97CF-B3BE3340BA9F}" type="slidenum">
              <a:rPr lang="en-US" altLang="en-US" smtClean="0">
                <a:solidFill>
                  <a:srgbClr val="898989"/>
                </a:solidFill>
              </a:rPr>
              <a:pPr/>
              <a:t>24</a:t>
            </a:fld>
            <a:endParaRPr lang="en-US" altLang="en-US" dirty="0">
              <a:solidFill>
                <a:srgbClr val="898989"/>
              </a:solidFill>
            </a:endParaRPr>
          </a:p>
        </p:txBody>
      </p:sp>
      <p:graphicFrame>
        <p:nvGraphicFramePr>
          <p:cNvPr id="36867" name="Object 3"/>
          <p:cNvGraphicFramePr>
            <a:graphicFrameLocks/>
          </p:cNvGraphicFramePr>
          <p:nvPr>
            <p:extLst>
              <p:ext uri="{D42A27DB-BD31-4B8C-83A1-F6EECF244321}">
                <p14:modId xmlns:p14="http://schemas.microsoft.com/office/powerpoint/2010/main" val="1033344870"/>
              </p:ext>
            </p:extLst>
          </p:nvPr>
        </p:nvGraphicFramePr>
        <p:xfrm>
          <a:off x="98425" y="2459823"/>
          <a:ext cx="8855075" cy="3929063"/>
        </p:xfrm>
        <a:graphic>
          <a:graphicData uri="http://schemas.openxmlformats.org/presentationml/2006/ole">
            <mc:AlternateContent xmlns:mc="http://schemas.openxmlformats.org/markup-compatibility/2006">
              <mc:Choice xmlns:v="urn:schemas-microsoft-com:vml" Requires="v">
                <p:oleObj spid="_x0000_s1026" name="Worksheet" r:id="rId4" imgW="4587311" imgH="2019450" progId="Excel.Sheet.8">
                  <p:embed/>
                </p:oleObj>
              </mc:Choice>
              <mc:Fallback>
                <p:oleObj name="Worksheet" r:id="rId4" imgW="4587311" imgH="2019450" progId="Excel.Sheet.8">
                  <p:embed/>
                  <p:pic>
                    <p:nvPicPr>
                      <p:cNvPr id="0" name=""/>
                      <p:cNvPicPr>
                        <a:picLocks noChangeArrowheads="1"/>
                      </p:cNvPicPr>
                      <p:nvPr/>
                    </p:nvPicPr>
                    <p:blipFill>
                      <a:blip r:embed="rId5"/>
                      <a:srcRect b="5867"/>
                      <a:stretch>
                        <a:fillRect/>
                      </a:stretch>
                    </p:blipFill>
                    <p:spPr bwMode="auto">
                      <a:xfrm>
                        <a:off x="98425" y="2459823"/>
                        <a:ext cx="8855075" cy="3929063"/>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9" name="Rectangle 5"/>
          <p:cNvSpPr>
            <a:spLocks noChangeArrowheads="1"/>
          </p:cNvSpPr>
          <p:nvPr/>
        </p:nvSpPr>
        <p:spPr bwMode="auto">
          <a:xfrm>
            <a:off x="405509" y="1049820"/>
            <a:ext cx="8229600" cy="1160463"/>
          </a:xfrm>
          <a:prstGeom prst="rect">
            <a:avLst/>
          </a:prstGeom>
          <a:solidFill>
            <a:schemeClr val="accent3">
              <a:lumMod val="40000"/>
              <a:lumOff val="60000"/>
            </a:schemeClr>
          </a:solidFill>
          <a:ln>
            <a:noFill/>
          </a:ln>
          <a:effectLst/>
        </p:spPr>
        <p:txBody>
          <a:bodyPr lIns="90488" tIns="44450" rIns="90488" bIns="44450"/>
          <a:lstStyle/>
          <a:p>
            <a:pPr algn="ctr">
              <a:spcBef>
                <a:spcPct val="20000"/>
              </a:spcBef>
            </a:pPr>
            <a:r>
              <a:rPr lang="en-US" sz="3200" b="1" dirty="0">
                <a:solidFill>
                  <a:prstClr val="black"/>
                </a:solidFill>
                <a:latin typeface="Arial" panose="020B0604020202020204" pitchFamily="34" charset="0"/>
              </a:rPr>
              <a:t>Chas Taylor invests $30,000 cash to start the business, </a:t>
            </a:r>
            <a:r>
              <a:rPr lang="en-US" sz="3200" b="1" i="1" dirty="0">
                <a:solidFill>
                  <a:prstClr val="black"/>
                </a:solidFill>
                <a:latin typeface="Arial" panose="020B0604020202020204" pitchFamily="34" charset="0"/>
              </a:rPr>
              <a:t>FastForward</a:t>
            </a:r>
            <a:r>
              <a:rPr lang="en-US" sz="3200" b="1" dirty="0">
                <a:solidFill>
                  <a:prstClr val="black"/>
                </a:solidFill>
                <a:latin typeface="Arial" panose="020B0604020202020204" pitchFamily="34" charset="0"/>
              </a:rPr>
              <a:t>.</a:t>
            </a:r>
          </a:p>
        </p:txBody>
      </p:sp>
      <p:sp>
        <p:nvSpPr>
          <p:cNvPr id="36871" name="Oval 7"/>
          <p:cNvSpPr>
            <a:spLocks noChangeArrowheads="1"/>
          </p:cNvSpPr>
          <p:nvPr/>
        </p:nvSpPr>
        <p:spPr bwMode="auto">
          <a:xfrm>
            <a:off x="685800" y="3499704"/>
            <a:ext cx="1219200" cy="462696"/>
          </a:xfrm>
          <a:prstGeom prst="ellipse">
            <a:avLst/>
          </a:prstGeom>
          <a:noFill/>
          <a:ln w="28575" algn="ctr">
            <a:solidFill>
              <a:srgbClr val="000099"/>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36872" name="Oval 8"/>
          <p:cNvSpPr>
            <a:spLocks noChangeArrowheads="1"/>
          </p:cNvSpPr>
          <p:nvPr/>
        </p:nvSpPr>
        <p:spPr bwMode="auto">
          <a:xfrm>
            <a:off x="7729538" y="3505200"/>
            <a:ext cx="1143000" cy="457200"/>
          </a:xfrm>
          <a:prstGeom prst="ellipse">
            <a:avLst/>
          </a:prstGeom>
          <a:noFill/>
          <a:ln w="28575" algn="ctr">
            <a:solidFill>
              <a:srgbClr val="000099"/>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36969" name="Oval 105"/>
          <p:cNvSpPr>
            <a:spLocks noChangeArrowheads="1"/>
          </p:cNvSpPr>
          <p:nvPr/>
        </p:nvSpPr>
        <p:spPr bwMode="auto">
          <a:xfrm>
            <a:off x="1638300" y="5748383"/>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36970" name="Oval 106"/>
          <p:cNvSpPr>
            <a:spLocks noChangeArrowheads="1"/>
          </p:cNvSpPr>
          <p:nvPr/>
        </p:nvSpPr>
        <p:spPr bwMode="auto">
          <a:xfrm>
            <a:off x="5905500" y="5757485"/>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1" name="Rounded Rectangle 10"/>
          <p:cNvSpPr/>
          <p:nvPr/>
        </p:nvSpPr>
        <p:spPr>
          <a:xfrm>
            <a:off x="29876" y="6535566"/>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2" name="Rectangle 11"/>
          <p:cNvSpPr>
            <a:spLocks noGrp="1" noChangeArrowheads="1"/>
          </p:cNvSpPr>
          <p:nvPr/>
        </p:nvSpPr>
        <p:spPr bwMode="auto">
          <a:xfrm>
            <a:off x="6705600" y="6503041"/>
            <a:ext cx="2156839"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2537672612"/>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fade">
                                      <p:cBhvr>
                                        <p:cTn id="7" dur="1000"/>
                                        <p:tgtEl>
                                          <p:spTgt spid="36869"/>
                                        </p:tgtEl>
                                      </p:cBhvr>
                                    </p:animEffect>
                                    <p:anim calcmode="lin" valueType="num">
                                      <p:cBhvr>
                                        <p:cTn id="8" dur="1000" fill="hold"/>
                                        <p:tgtEl>
                                          <p:spTgt spid="36869"/>
                                        </p:tgtEl>
                                        <p:attrNameLst>
                                          <p:attrName>ppt_x</p:attrName>
                                        </p:attrNameLst>
                                      </p:cBhvr>
                                      <p:tavLst>
                                        <p:tav tm="0">
                                          <p:val>
                                            <p:strVal val="#ppt_x"/>
                                          </p:val>
                                        </p:tav>
                                        <p:tav tm="100000">
                                          <p:val>
                                            <p:strVal val="#ppt_x"/>
                                          </p:val>
                                        </p:tav>
                                      </p:tavLst>
                                    </p:anim>
                                    <p:anim calcmode="lin" valueType="num">
                                      <p:cBhvr>
                                        <p:cTn id="9" dur="1000" fill="hold"/>
                                        <p:tgtEl>
                                          <p:spTgt spid="36869"/>
                                        </p:tgtEl>
                                        <p:attrNameLst>
                                          <p:attrName>ppt_y</p:attrName>
                                        </p:attrNameLst>
                                      </p:cBhvr>
                                      <p:tavLst>
                                        <p:tav tm="0">
                                          <p:val>
                                            <p:strVal val="#ppt_y+.1"/>
                                          </p:val>
                                        </p:tav>
                                        <p:tav tm="100000">
                                          <p:val>
                                            <p:strVal val="#ppt_y"/>
                                          </p:val>
                                        </p:tav>
                                      </p:tavLst>
                                    </p:anim>
                                  </p:childTnLst>
                                </p:cTn>
                              </p:par>
                              <p:par>
                                <p:cTn id="10" presetID="9" presetClass="entr" presetSubtype="0" fill="hold" nodeType="withEffect">
                                  <p:stCondLst>
                                    <p:cond delay="4000"/>
                                  </p:stCondLst>
                                  <p:childTnLst>
                                    <p:set>
                                      <p:cBhvr>
                                        <p:cTn id="11" dur="1" fill="hold">
                                          <p:stCondLst>
                                            <p:cond delay="0"/>
                                          </p:stCondLst>
                                        </p:cTn>
                                        <p:tgtEl>
                                          <p:spTgt spid="36867"/>
                                        </p:tgtEl>
                                        <p:attrNameLst>
                                          <p:attrName>style.visibility</p:attrName>
                                        </p:attrNameLst>
                                      </p:cBhvr>
                                      <p:to>
                                        <p:strVal val="visible"/>
                                      </p:to>
                                    </p:set>
                                    <p:animEffect transition="in" filter="dissolve">
                                      <p:cBhvr>
                                        <p:cTn id="12" dur="1000"/>
                                        <p:tgtEl>
                                          <p:spTgt spid="36867"/>
                                        </p:tgtEl>
                                      </p:cBhvr>
                                    </p:animEffect>
                                  </p:childTnLst>
                                </p:cTn>
                              </p:par>
                            </p:childTnLst>
                          </p:cTn>
                        </p:par>
                        <p:par>
                          <p:cTn id="13" fill="hold">
                            <p:stCondLst>
                              <p:cond delay="5000"/>
                            </p:stCondLst>
                            <p:childTnLst>
                              <p:par>
                                <p:cTn id="14" presetID="9" presetClass="entr" presetSubtype="0" fill="hold" grpId="0" nodeType="afterEffect">
                                  <p:stCondLst>
                                    <p:cond delay="0"/>
                                  </p:stCondLst>
                                  <p:childTnLst>
                                    <p:set>
                                      <p:cBhvr>
                                        <p:cTn id="15" dur="1" fill="hold">
                                          <p:stCondLst>
                                            <p:cond delay="0"/>
                                          </p:stCondLst>
                                        </p:cTn>
                                        <p:tgtEl>
                                          <p:spTgt spid="36871"/>
                                        </p:tgtEl>
                                        <p:attrNameLst>
                                          <p:attrName>style.visibility</p:attrName>
                                        </p:attrNameLst>
                                      </p:cBhvr>
                                      <p:to>
                                        <p:strVal val="visible"/>
                                      </p:to>
                                    </p:set>
                                    <p:animEffect transition="in" filter="dissolve">
                                      <p:cBhvr>
                                        <p:cTn id="16" dur="1000"/>
                                        <p:tgtEl>
                                          <p:spTgt spid="36871"/>
                                        </p:tgtEl>
                                      </p:cBhvr>
                                    </p:animEffect>
                                  </p:childTnLst>
                                </p:cTn>
                              </p:par>
                            </p:childTnLst>
                          </p:cTn>
                        </p:par>
                        <p:par>
                          <p:cTn id="17" fill="hold">
                            <p:stCondLst>
                              <p:cond delay="6000"/>
                            </p:stCondLst>
                            <p:childTnLst>
                              <p:par>
                                <p:cTn id="18" presetID="9" presetClass="entr" presetSubtype="0" fill="hold" grpId="0" nodeType="afterEffect">
                                  <p:stCondLst>
                                    <p:cond delay="0"/>
                                  </p:stCondLst>
                                  <p:childTnLst>
                                    <p:set>
                                      <p:cBhvr>
                                        <p:cTn id="19" dur="1" fill="hold">
                                          <p:stCondLst>
                                            <p:cond delay="0"/>
                                          </p:stCondLst>
                                        </p:cTn>
                                        <p:tgtEl>
                                          <p:spTgt spid="36872"/>
                                        </p:tgtEl>
                                        <p:attrNameLst>
                                          <p:attrName>style.visibility</p:attrName>
                                        </p:attrNameLst>
                                      </p:cBhvr>
                                      <p:to>
                                        <p:strVal val="visible"/>
                                      </p:to>
                                    </p:set>
                                    <p:animEffect transition="in" filter="dissolve">
                                      <p:cBhvr>
                                        <p:cTn id="20" dur="1000"/>
                                        <p:tgtEl>
                                          <p:spTgt spid="36872"/>
                                        </p:tgtEl>
                                      </p:cBhvr>
                                    </p:animEffect>
                                  </p:childTnLst>
                                </p:cTn>
                              </p:par>
                            </p:childTnLst>
                          </p:cTn>
                        </p:par>
                        <p:par>
                          <p:cTn id="21" fill="hold">
                            <p:stCondLst>
                              <p:cond delay="7000"/>
                            </p:stCondLst>
                            <p:childTnLst>
                              <p:par>
                                <p:cTn id="22" presetID="9" presetClass="entr" presetSubtype="0" fill="hold" grpId="0" nodeType="afterEffect">
                                  <p:stCondLst>
                                    <p:cond delay="0"/>
                                  </p:stCondLst>
                                  <p:childTnLst>
                                    <p:set>
                                      <p:cBhvr>
                                        <p:cTn id="23" dur="1" fill="hold">
                                          <p:stCondLst>
                                            <p:cond delay="0"/>
                                          </p:stCondLst>
                                        </p:cTn>
                                        <p:tgtEl>
                                          <p:spTgt spid="36969"/>
                                        </p:tgtEl>
                                        <p:attrNameLst>
                                          <p:attrName>style.visibility</p:attrName>
                                        </p:attrNameLst>
                                      </p:cBhvr>
                                      <p:to>
                                        <p:strVal val="visible"/>
                                      </p:to>
                                    </p:set>
                                    <p:animEffect transition="in" filter="dissolve">
                                      <p:cBhvr>
                                        <p:cTn id="24" dur="1000"/>
                                        <p:tgtEl>
                                          <p:spTgt spid="36969"/>
                                        </p:tgtEl>
                                      </p:cBhvr>
                                    </p:animEffect>
                                  </p:childTnLst>
                                </p:cTn>
                              </p:par>
                            </p:childTnLst>
                          </p:cTn>
                        </p:par>
                        <p:par>
                          <p:cTn id="25" fill="hold">
                            <p:stCondLst>
                              <p:cond delay="8000"/>
                            </p:stCondLst>
                            <p:childTnLst>
                              <p:par>
                                <p:cTn id="26" presetID="9" presetClass="entr" presetSubtype="0" fill="hold" grpId="0" nodeType="afterEffect">
                                  <p:stCondLst>
                                    <p:cond delay="0"/>
                                  </p:stCondLst>
                                  <p:childTnLst>
                                    <p:set>
                                      <p:cBhvr>
                                        <p:cTn id="27" dur="1" fill="hold">
                                          <p:stCondLst>
                                            <p:cond delay="0"/>
                                          </p:stCondLst>
                                        </p:cTn>
                                        <p:tgtEl>
                                          <p:spTgt spid="36970"/>
                                        </p:tgtEl>
                                        <p:attrNameLst>
                                          <p:attrName>style.visibility</p:attrName>
                                        </p:attrNameLst>
                                      </p:cBhvr>
                                      <p:to>
                                        <p:strVal val="visible"/>
                                      </p:to>
                                    </p:set>
                                    <p:animEffect transition="in" filter="dissolve">
                                      <p:cBhvr>
                                        <p:cTn id="28" dur="1000"/>
                                        <p:tgtEl>
                                          <p:spTgt spid="36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P spid="36871" grpId="0" animBg="1"/>
      <p:bldP spid="36872" grpId="0" animBg="1"/>
      <p:bldP spid="36969" grpId="0" animBg="1"/>
      <p:bldP spid="3697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Grp="1" noChangeArrowheads="1"/>
          </p:cNvSpPr>
          <p:nvPr>
            <p:ph type="title"/>
          </p:nvPr>
        </p:nvSpPr>
        <p:spPr>
          <a:xfrm>
            <a:off x="743741" y="758837"/>
            <a:ext cx="7656513" cy="879475"/>
          </a:xfrm>
          <a:noFill/>
          <a:extLst>
            <a:ext uri="{909E8E84-426E-40DD-AFC4-6F175D3DCCD1}">
              <a14:hiddenFill xmlns:a14="http://schemas.microsoft.com/office/drawing/2010/main">
                <a:solidFill>
                  <a:srgbClr val="FFFF00"/>
                </a:solidFill>
              </a14:hiddenFill>
            </a:ext>
          </a:extLst>
        </p:spPr>
        <p:txBody>
          <a:bodyPr/>
          <a:lstStyle/>
          <a:p>
            <a:pPr algn="ctr"/>
            <a:r>
              <a:rPr lang="en-US" b="1" dirty="0"/>
              <a:t>Transaction 2: </a:t>
            </a:r>
            <a:br>
              <a:rPr lang="en-US" b="1" dirty="0"/>
            </a:br>
            <a:r>
              <a:rPr lang="en-US" b="1" dirty="0"/>
              <a:t>Purchase Supplies for Cash</a:t>
            </a:r>
            <a:endParaRPr lang="en-US" dirty="0"/>
          </a:p>
        </p:txBody>
      </p:sp>
      <p:sp>
        <p:nvSpPr>
          <p:cNvPr id="10" name="Slide Number Placeholder 3"/>
          <p:cNvSpPr>
            <a:spLocks noGrp="1"/>
          </p:cNvSpPr>
          <p:nvPr>
            <p:ph type="sldNum" sz="quarter" idx="12"/>
          </p:nvPr>
        </p:nvSpPr>
        <p:spPr bwMode="auto">
          <a:xfrm>
            <a:off x="6819900" y="6417283"/>
            <a:ext cx="2133600" cy="365125"/>
          </a:xfrm>
          <a:noFill/>
          <a:ln>
            <a:miter lim="800000"/>
            <a:headEnd/>
            <a:tailEnd/>
          </a:ln>
        </p:spPr>
        <p:txBody>
          <a:bodyPr wrap="square" numCol="1" anchorCtr="0" compatLnSpc="1">
            <a:prstTxWarp prst="textNoShape">
              <a:avLst/>
            </a:prstTxWarp>
          </a:bodyPr>
          <a:lstStyle/>
          <a:p>
            <a:r>
              <a:rPr lang="en-US" altLang="en-US" dirty="0">
                <a:solidFill>
                  <a:srgbClr val="898989"/>
                </a:solidFill>
              </a:rPr>
              <a:t>1-</a:t>
            </a:r>
            <a:fld id="{B119A4F8-1B21-44AA-97CF-B3BE3340BA9F}" type="slidenum">
              <a:rPr lang="en-US" altLang="en-US" smtClean="0">
                <a:solidFill>
                  <a:srgbClr val="898989"/>
                </a:solidFill>
              </a:rPr>
              <a:pPr/>
              <a:t>25</a:t>
            </a:fld>
            <a:endParaRPr lang="en-US" altLang="en-US" dirty="0">
              <a:solidFill>
                <a:srgbClr val="898989"/>
              </a:solidFill>
            </a:endParaRPr>
          </a:p>
        </p:txBody>
      </p:sp>
      <p:sp>
        <p:nvSpPr>
          <p:cNvPr id="38914" name="Rectangle 2"/>
          <p:cNvSpPr>
            <a:spLocks noGrp="1" noChangeArrowheads="1"/>
          </p:cNvSpPr>
          <p:nvPr>
            <p:ph type="body" idx="4294967295"/>
          </p:nvPr>
        </p:nvSpPr>
        <p:spPr bwMode="auto">
          <a:xfrm>
            <a:off x="1695450" y="2079625"/>
            <a:ext cx="7448550" cy="3597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ctr">
              <a:buFont typeface="Wingdings" panose="05000000000000000000" pitchFamily="2" charset="2"/>
              <a:buNone/>
            </a:pPr>
            <a:r>
              <a:rPr lang="en-US" dirty="0">
                <a:solidFill>
                  <a:schemeClr val="hlink"/>
                </a:solidFill>
              </a:rPr>
              <a:t/>
            </a:r>
            <a:br>
              <a:rPr lang="en-US" dirty="0">
                <a:solidFill>
                  <a:schemeClr val="hlink"/>
                </a:solidFill>
              </a:rPr>
            </a:br>
            <a:endParaRPr lang="en-US" dirty="0">
              <a:solidFill>
                <a:srgbClr val="800080"/>
              </a:solidFill>
            </a:endParaRPr>
          </a:p>
          <a:p>
            <a:pPr>
              <a:buFont typeface="Wingdings" panose="05000000000000000000" pitchFamily="2" charset="2"/>
              <a:buNone/>
            </a:pP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Cash</a:t>
            </a:r>
            <a:r>
              <a:rPr lang="en-US" b="1" dirty="0">
                <a:solidFill>
                  <a:schemeClr val="hlink"/>
                </a:solidFill>
              </a:rPr>
              <a:t> </a:t>
            </a:r>
            <a:r>
              <a:rPr lang="en-US" b="1" dirty="0">
                <a:solidFill>
                  <a:srgbClr val="9A2F6F"/>
                </a:solidFill>
              </a:rPr>
              <a:t>(asset)</a:t>
            </a:r>
          </a:p>
          <a:p>
            <a:pPr>
              <a:buFont typeface="Wingdings" panose="05000000000000000000" pitchFamily="2" charset="2"/>
              <a:buNone/>
            </a:pPr>
            <a:r>
              <a:rPr lang="en-US" b="1" dirty="0">
                <a:solidFill>
                  <a:schemeClr val="hlink"/>
                </a:solidFill>
              </a:rPr>
              <a:t>	</a:t>
            </a:r>
            <a:r>
              <a:rPr lang="en-US" b="1" dirty="0"/>
              <a:t>(2) Supplies</a:t>
            </a:r>
            <a:r>
              <a:rPr lang="en-US" b="1" dirty="0">
                <a:solidFill>
                  <a:schemeClr val="hlink"/>
                </a:solidFill>
              </a:rPr>
              <a:t> </a:t>
            </a:r>
            <a:r>
              <a:rPr lang="en-US" b="1" dirty="0">
                <a:solidFill>
                  <a:srgbClr val="9A2F6F"/>
                </a:solidFill>
              </a:rPr>
              <a:t>(asset)</a:t>
            </a:r>
          </a:p>
        </p:txBody>
      </p:sp>
      <p:sp>
        <p:nvSpPr>
          <p:cNvPr id="38915" name="AutoShape 3"/>
          <p:cNvSpPr>
            <a:spLocks noChangeArrowheads="1"/>
          </p:cNvSpPr>
          <p:nvPr/>
        </p:nvSpPr>
        <p:spPr bwMode="auto">
          <a:xfrm rot="16200000">
            <a:off x="5363369" y="4495014"/>
            <a:ext cx="444500" cy="331788"/>
          </a:xfrm>
          <a:prstGeom prst="rightArrow">
            <a:avLst>
              <a:gd name="adj1" fmla="val 50000"/>
              <a:gd name="adj2" fmla="val 66992"/>
            </a:avLst>
          </a:prstGeom>
          <a:solidFill>
            <a:srgbClr val="00CC00"/>
          </a:solidFill>
          <a:ln w="12700">
            <a:solidFill>
              <a:schemeClr val="tx1"/>
            </a:solidFill>
            <a:miter lim="800000"/>
            <a:headEnd/>
            <a:tailEnd/>
          </a:ln>
          <a:effectLst>
            <a:outerShdw dist="71842" dir="2700000" algn="ctr" rotWithShape="0">
              <a:schemeClr val="bg2"/>
            </a:outerShdw>
          </a:effectLst>
        </p:spPr>
        <p:txBody>
          <a:bodyPr wrap="none" anchor="ctr"/>
          <a:lstStyle/>
          <a:p>
            <a:endParaRPr lang="en-US" dirty="0">
              <a:solidFill>
                <a:prstClr val="black"/>
              </a:solidFill>
            </a:endParaRPr>
          </a:p>
        </p:txBody>
      </p:sp>
      <p:sp>
        <p:nvSpPr>
          <p:cNvPr id="38916" name="AutoShape 4"/>
          <p:cNvSpPr>
            <a:spLocks noChangeArrowheads="1"/>
          </p:cNvSpPr>
          <p:nvPr/>
        </p:nvSpPr>
        <p:spPr bwMode="auto">
          <a:xfrm rot="16200000" flipH="1">
            <a:off x="4756944" y="3772697"/>
            <a:ext cx="444500" cy="331788"/>
          </a:xfrm>
          <a:prstGeom prst="rightArrow">
            <a:avLst>
              <a:gd name="adj1" fmla="val 50000"/>
              <a:gd name="adj2" fmla="val 66992"/>
            </a:avLst>
          </a:prstGeom>
          <a:solidFill>
            <a:srgbClr val="FF3300"/>
          </a:solidFill>
          <a:ln w="12700">
            <a:solidFill>
              <a:schemeClr val="tx1"/>
            </a:solidFill>
            <a:miter lim="800000"/>
            <a:headEnd/>
            <a:tailEnd/>
          </a:ln>
          <a:effectLst>
            <a:outerShdw dist="63500" dir="3187806" algn="ctr" rotWithShape="0">
              <a:schemeClr val="bg2"/>
            </a:outerShdw>
          </a:effectLst>
        </p:spPr>
        <p:txBody>
          <a:bodyPr wrap="none" anchor="ctr"/>
          <a:lstStyle/>
          <a:p>
            <a:endParaRPr lang="en-US" dirty="0">
              <a:solidFill>
                <a:prstClr val="black"/>
              </a:solidFill>
            </a:endParaRPr>
          </a:p>
        </p:txBody>
      </p:sp>
      <p:sp>
        <p:nvSpPr>
          <p:cNvPr id="38918" name="Rectangle 6"/>
          <p:cNvSpPr>
            <a:spLocks noChangeArrowheads="1"/>
          </p:cNvSpPr>
          <p:nvPr/>
        </p:nvSpPr>
        <p:spPr bwMode="auto">
          <a:xfrm>
            <a:off x="569911" y="1954220"/>
            <a:ext cx="8004175" cy="1160463"/>
          </a:xfrm>
          <a:prstGeom prst="rect">
            <a:avLst/>
          </a:prstGeom>
          <a:solidFill>
            <a:srgbClr val="FFFF99"/>
          </a:solidFill>
          <a:ln>
            <a:noFill/>
          </a:ln>
          <a:effectLst/>
        </p:spPr>
        <p:txBody>
          <a:bodyPr lIns="90488" tIns="44450" rIns="90488" bIns="44450"/>
          <a:lstStyle/>
          <a:p>
            <a:pPr algn="ctr"/>
            <a:r>
              <a:rPr lang="en-US" sz="3200" b="1" dirty="0">
                <a:solidFill>
                  <a:prstClr val="black"/>
                </a:solidFill>
                <a:latin typeface="Arial" panose="020B0604020202020204" pitchFamily="34" charset="0"/>
              </a:rPr>
              <a:t> FastFoward purchased supplies paying $2,500 cash.</a:t>
            </a:r>
          </a:p>
        </p:txBody>
      </p:sp>
      <p:sp>
        <p:nvSpPr>
          <p:cNvPr id="9" name="Rounded Rectangle 8"/>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1" name="Rectangle 10"/>
          <p:cNvSpPr>
            <a:spLocks noGrp="1" noChangeArrowheads="1"/>
          </p:cNvSpPr>
          <p:nvPr/>
        </p:nvSpPr>
        <p:spPr bwMode="auto">
          <a:xfrm>
            <a:off x="6705600" y="6477833"/>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33702175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8918">
                                            <p:txEl>
                                              <p:pRg st="0" end="0"/>
                                            </p:txEl>
                                          </p:spTgt>
                                        </p:tgtEl>
                                        <p:attrNameLst>
                                          <p:attrName>style.visibility</p:attrName>
                                        </p:attrNameLst>
                                      </p:cBhvr>
                                      <p:to>
                                        <p:strVal val="visible"/>
                                      </p:to>
                                    </p:set>
                                    <p:animEffect transition="in" filter="fade">
                                      <p:cBhvr>
                                        <p:cTn id="7" dur="1000"/>
                                        <p:tgtEl>
                                          <p:spTgt spid="38918">
                                            <p:txEl>
                                              <p:pRg st="0" end="0"/>
                                            </p:txEl>
                                          </p:spTgt>
                                        </p:tgtEl>
                                      </p:cBhvr>
                                    </p:animEffect>
                                    <p:anim calcmode="lin" valueType="num">
                                      <p:cBhvr>
                                        <p:cTn id="8" dur="1000" fill="hold"/>
                                        <p:tgtEl>
                                          <p:spTgt spid="389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nodeType="after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38914">
                                            <p:txEl>
                                              <p:pRg st="1" end="1"/>
                                            </p:txEl>
                                          </p:spTgt>
                                        </p:tgtEl>
                                        <p:attrNameLst>
                                          <p:attrName>style.visibility</p:attrName>
                                        </p:attrNameLst>
                                      </p:cBhvr>
                                      <p:to>
                                        <p:strVal val="visible"/>
                                      </p:to>
                                    </p:set>
                                    <p:animEffect transition="in" filter="barn(inVertical)">
                                      <p:cBhvr>
                                        <p:cTn id="14" dur="500"/>
                                        <p:tgtEl>
                                          <p:spTgt spid="38914">
                                            <p:txEl>
                                              <p:pRg st="1" end="1"/>
                                            </p:txEl>
                                          </p:spTgt>
                                        </p:tgtEl>
                                      </p:cBhvr>
                                    </p:animEffect>
                                  </p:childTnLst>
                                </p:cTn>
                              </p:par>
                            </p:childTnLst>
                          </p:cTn>
                        </p:par>
                      </p:childTnLst>
                    </p:cTn>
                  </p:par>
                  <p:par>
                    <p:cTn id="15" fill="hold">
                      <p:stCondLst>
                        <p:cond delay="indefinite"/>
                      </p:stCondLst>
                      <p:childTnLst>
                        <p:par>
                          <p:cTn id="16" fill="hold" nodeType="after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38914">
                                            <p:txEl>
                                              <p:pRg st="2" end="2"/>
                                            </p:txEl>
                                          </p:spTgt>
                                        </p:tgtEl>
                                        <p:attrNameLst>
                                          <p:attrName>style.visibility</p:attrName>
                                        </p:attrNameLst>
                                      </p:cBhvr>
                                      <p:to>
                                        <p:strVal val="visible"/>
                                      </p:to>
                                    </p:set>
                                    <p:anim calcmode="lin" valueType="num">
                                      <p:cBhvr>
                                        <p:cTn id="19" dur="1000" fill="hold"/>
                                        <p:tgtEl>
                                          <p:spTgt spid="38914">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3891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8914">
                                            <p:txEl>
                                              <p:pRg st="2" end="2"/>
                                            </p:txEl>
                                          </p:spTgt>
                                        </p:tgtEl>
                                      </p:cBhvr>
                                    </p:animEffect>
                                  </p:childTnLst>
                                </p:cTn>
                              </p:par>
                            </p:childTnLst>
                          </p:cTn>
                        </p:par>
                        <p:par>
                          <p:cTn id="22" fill="hold" nodeType="afterGroup">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8916"/>
                                        </p:tgtEl>
                                        <p:attrNameLst>
                                          <p:attrName>style.visibility</p:attrName>
                                        </p:attrNameLst>
                                      </p:cBhvr>
                                      <p:to>
                                        <p:strVal val="visible"/>
                                      </p:to>
                                    </p:set>
                                    <p:animEffect transition="in" filter="fade">
                                      <p:cBhvr>
                                        <p:cTn id="25" dur="2000"/>
                                        <p:tgtEl>
                                          <p:spTgt spid="38916"/>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38914">
                                            <p:txEl>
                                              <p:pRg st="3" end="3"/>
                                            </p:txEl>
                                          </p:spTgt>
                                        </p:tgtEl>
                                        <p:attrNameLst>
                                          <p:attrName>style.visibility</p:attrName>
                                        </p:attrNameLst>
                                      </p:cBhvr>
                                      <p:to>
                                        <p:strVal val="visible"/>
                                      </p:to>
                                    </p:set>
                                    <p:anim calcmode="lin" valueType="num">
                                      <p:cBhvr>
                                        <p:cTn id="30" dur="1000" fill="hold"/>
                                        <p:tgtEl>
                                          <p:spTgt spid="38914">
                                            <p:txEl>
                                              <p:pRg st="3" end="3"/>
                                            </p:txEl>
                                          </p:spTgt>
                                        </p:tgtEl>
                                        <p:attrNameLst>
                                          <p:attrName>ppt_x</p:attrName>
                                        </p:attrNameLst>
                                      </p:cBhvr>
                                      <p:tavLst>
                                        <p:tav tm="0">
                                          <p:val>
                                            <p:strVal val="#ppt_x-.2"/>
                                          </p:val>
                                        </p:tav>
                                        <p:tav tm="100000">
                                          <p:val>
                                            <p:strVal val="#ppt_x"/>
                                          </p:val>
                                        </p:tav>
                                      </p:tavLst>
                                    </p:anim>
                                    <p:anim calcmode="lin" valueType="num">
                                      <p:cBhvr>
                                        <p:cTn id="31" dur="1000" fill="hold"/>
                                        <p:tgtEl>
                                          <p:spTgt spid="3891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8914">
                                            <p:txEl>
                                              <p:pRg st="3" end="3"/>
                                            </p:txEl>
                                          </p:spTgt>
                                        </p:tgtEl>
                                      </p:cBhvr>
                                    </p:animEffect>
                                  </p:childTnLst>
                                </p:cTn>
                              </p:par>
                            </p:childTnLst>
                          </p:cTn>
                        </p:par>
                        <p:par>
                          <p:cTn id="33" fill="hold" nodeType="afterGroup">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38915"/>
                                        </p:tgtEl>
                                        <p:attrNameLst>
                                          <p:attrName>style.visibility</p:attrName>
                                        </p:attrNameLst>
                                      </p:cBhvr>
                                      <p:to>
                                        <p:strVal val="visible"/>
                                      </p:to>
                                    </p:set>
                                    <p:animEffect transition="in" filter="fade">
                                      <p:cBhvr>
                                        <p:cTn id="36" dur="20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P spid="389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14400" y="131457"/>
            <a:ext cx="7158038" cy="1412875"/>
          </a:xfrm>
        </p:spPr>
        <p:txBody>
          <a:bodyPr/>
          <a:lstStyle/>
          <a:p>
            <a:pPr algn="ctr"/>
            <a:r>
              <a:rPr lang="en-US" b="1" dirty="0"/>
              <a:t>Accounting Equation 2</a:t>
            </a:r>
          </a:p>
        </p:txBody>
      </p:sp>
      <p:sp>
        <p:nvSpPr>
          <p:cNvPr id="14" name="Slide Number Placeholder 3"/>
          <p:cNvSpPr>
            <a:spLocks noGrp="1"/>
          </p:cNvSpPr>
          <p:nvPr>
            <p:ph type="sldNum" sz="quarter" idx="12"/>
          </p:nvPr>
        </p:nvSpPr>
        <p:spPr bwMode="auto">
          <a:xfrm>
            <a:off x="6705600" y="6457526"/>
            <a:ext cx="2133600" cy="365125"/>
          </a:xfrm>
          <a:noFill/>
          <a:ln>
            <a:miter lim="800000"/>
            <a:headEnd/>
            <a:tailEnd/>
          </a:ln>
        </p:spPr>
        <p:txBody>
          <a:bodyPr wrap="square" numCol="1" anchorCtr="0" compatLnSpc="1">
            <a:prstTxWarp prst="textNoShape">
              <a:avLst/>
            </a:prstTxWarp>
          </a:bodyPr>
          <a:lstStyle/>
          <a:p>
            <a:r>
              <a:rPr lang="en-US" altLang="en-US" dirty="0">
                <a:solidFill>
                  <a:srgbClr val="898989"/>
                </a:solidFill>
              </a:rPr>
              <a:t>1-</a:t>
            </a:r>
            <a:fld id="{B119A4F8-1B21-44AA-97CF-B3BE3340BA9F}" type="slidenum">
              <a:rPr lang="en-US" altLang="en-US" smtClean="0">
                <a:solidFill>
                  <a:srgbClr val="898989"/>
                </a:solidFill>
              </a:rPr>
              <a:pPr/>
              <a:t>26</a:t>
            </a:fld>
            <a:endParaRPr lang="en-US" altLang="en-US" dirty="0">
              <a:solidFill>
                <a:srgbClr val="898989"/>
              </a:solidFill>
            </a:endParaRPr>
          </a:p>
        </p:txBody>
      </p:sp>
      <p:sp>
        <p:nvSpPr>
          <p:cNvPr id="40963" name="Rectangle 3"/>
          <p:cNvSpPr>
            <a:spLocks noChangeArrowheads="1"/>
          </p:cNvSpPr>
          <p:nvPr/>
        </p:nvSpPr>
        <p:spPr bwMode="auto">
          <a:xfrm>
            <a:off x="342900" y="1108859"/>
            <a:ext cx="8458200" cy="1160463"/>
          </a:xfrm>
          <a:prstGeom prst="rect">
            <a:avLst/>
          </a:prstGeom>
          <a:solidFill>
            <a:srgbClr val="FFFF99"/>
          </a:solidFill>
          <a:ln>
            <a:noFill/>
          </a:ln>
          <a:effectLst/>
        </p:spPr>
        <p:txBody>
          <a:bodyPr lIns="90488" tIns="44450" rIns="90488" bIns="44450"/>
          <a:lstStyle/>
          <a:p>
            <a:pPr algn="ctr"/>
            <a:r>
              <a:rPr lang="en-US" sz="3200" b="1" dirty="0">
                <a:solidFill>
                  <a:prstClr val="black"/>
                </a:solidFill>
                <a:latin typeface="Arial" panose="020B0604020202020204" pitchFamily="34" charset="0"/>
              </a:rPr>
              <a:t>FastFoward purchased supplies paying $2,500 cash. </a:t>
            </a:r>
          </a:p>
        </p:txBody>
      </p:sp>
      <p:graphicFrame>
        <p:nvGraphicFramePr>
          <p:cNvPr id="40964" name="Object 4"/>
          <p:cNvGraphicFramePr>
            <a:graphicFrameLocks/>
          </p:cNvGraphicFramePr>
          <p:nvPr>
            <p:extLst>
              <p:ext uri="{D42A27DB-BD31-4B8C-83A1-F6EECF244321}">
                <p14:modId xmlns:p14="http://schemas.microsoft.com/office/powerpoint/2010/main" val="2604324777"/>
              </p:ext>
            </p:extLst>
          </p:nvPr>
        </p:nvGraphicFramePr>
        <p:xfrm>
          <a:off x="423069" y="2502217"/>
          <a:ext cx="8450262" cy="3927475"/>
        </p:xfrm>
        <a:graphic>
          <a:graphicData uri="http://schemas.openxmlformats.org/presentationml/2006/ole">
            <mc:AlternateContent xmlns:mc="http://schemas.openxmlformats.org/markup-compatibility/2006">
              <mc:Choice xmlns:v="urn:schemas-microsoft-com:vml" Requires="v">
                <p:oleObj spid="_x0000_s2050" name="Worksheet" r:id="rId4" imgW="4587311" imgH="2019450" progId="Excel.Sheet.8">
                  <p:embed/>
                </p:oleObj>
              </mc:Choice>
              <mc:Fallback>
                <p:oleObj name="Worksheet" r:id="rId4" imgW="4587311" imgH="2019450" progId="Excel.Sheet.8">
                  <p:embed/>
                  <p:pic>
                    <p:nvPicPr>
                      <p:cNvPr id="0" name=""/>
                      <p:cNvPicPr>
                        <a:picLocks noChangeArrowheads="1"/>
                      </p:cNvPicPr>
                      <p:nvPr/>
                    </p:nvPicPr>
                    <p:blipFill>
                      <a:blip r:embed="rId5"/>
                      <a:srcRect b="5867"/>
                      <a:stretch>
                        <a:fillRect/>
                      </a:stretch>
                    </p:blipFill>
                    <p:spPr bwMode="auto">
                      <a:xfrm>
                        <a:off x="423069" y="2502217"/>
                        <a:ext cx="8450262" cy="3927475"/>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6" name="Oval 6"/>
          <p:cNvSpPr>
            <a:spLocks noChangeArrowheads="1"/>
          </p:cNvSpPr>
          <p:nvPr/>
        </p:nvSpPr>
        <p:spPr bwMode="auto">
          <a:xfrm>
            <a:off x="1123156" y="3871670"/>
            <a:ext cx="954088" cy="497986"/>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0969" name="Oval 9"/>
          <p:cNvSpPr>
            <a:spLocks noChangeArrowheads="1"/>
          </p:cNvSpPr>
          <p:nvPr/>
        </p:nvSpPr>
        <p:spPr bwMode="auto">
          <a:xfrm>
            <a:off x="2282825" y="3854939"/>
            <a:ext cx="990600" cy="497986"/>
          </a:xfrm>
          <a:prstGeom prst="ellipse">
            <a:avLst/>
          </a:prstGeom>
          <a:noFill/>
          <a:ln w="28575" algn="ctr">
            <a:solidFill>
              <a:srgbClr val="000099"/>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0970" name="Oval 10"/>
          <p:cNvSpPr>
            <a:spLocks noChangeArrowheads="1"/>
          </p:cNvSpPr>
          <p:nvPr/>
        </p:nvSpPr>
        <p:spPr bwMode="auto">
          <a:xfrm>
            <a:off x="1811338" y="5761038"/>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0971" name="Oval 11"/>
          <p:cNvSpPr>
            <a:spLocks noChangeArrowheads="1"/>
          </p:cNvSpPr>
          <p:nvPr/>
        </p:nvSpPr>
        <p:spPr bwMode="auto">
          <a:xfrm>
            <a:off x="5905500" y="5756257"/>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0972" name="AutoShape 12"/>
          <p:cNvSpPr>
            <a:spLocks noChangeArrowheads="1"/>
          </p:cNvSpPr>
          <p:nvPr/>
        </p:nvSpPr>
        <p:spPr bwMode="auto">
          <a:xfrm>
            <a:off x="4648200" y="3886200"/>
            <a:ext cx="2971800" cy="1295400"/>
          </a:xfrm>
          <a:prstGeom prst="wedgeRoundRectCallout">
            <a:avLst>
              <a:gd name="adj1" fmla="val -23718"/>
              <a:gd name="adj2" fmla="val 48773"/>
              <a:gd name="adj3" fmla="val 16667"/>
            </a:avLst>
          </a:prstGeom>
          <a:solidFill>
            <a:srgbClr val="0000FF"/>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b="1" dirty="0">
                <a:solidFill>
                  <a:srgbClr val="FFFFFF"/>
                </a:solidFill>
              </a:rPr>
              <a:t>Accounting Equation must remain in balance!!</a:t>
            </a:r>
          </a:p>
        </p:txBody>
      </p:sp>
      <p:sp>
        <p:nvSpPr>
          <p:cNvPr id="40973" name="Line 13"/>
          <p:cNvSpPr>
            <a:spLocks noChangeShapeType="1"/>
          </p:cNvSpPr>
          <p:nvPr/>
        </p:nvSpPr>
        <p:spPr bwMode="auto">
          <a:xfrm flipH="1">
            <a:off x="3505200" y="5486400"/>
            <a:ext cx="1219200" cy="457200"/>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solidFill>
                <a:prstClr val="black"/>
              </a:solidFill>
            </a:endParaRPr>
          </a:p>
        </p:txBody>
      </p:sp>
      <p:sp>
        <p:nvSpPr>
          <p:cNvPr id="40974" name="Line 14"/>
          <p:cNvSpPr>
            <a:spLocks noChangeShapeType="1"/>
          </p:cNvSpPr>
          <p:nvPr/>
        </p:nvSpPr>
        <p:spPr bwMode="auto">
          <a:xfrm>
            <a:off x="6400800" y="5334000"/>
            <a:ext cx="152400" cy="457200"/>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solidFill>
                <a:prstClr val="black"/>
              </a:solidFill>
            </a:endParaRPr>
          </a:p>
        </p:txBody>
      </p:sp>
      <p:sp>
        <p:nvSpPr>
          <p:cNvPr id="13" name="Rounded Rectangle 12"/>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5" name="Rectangle 14"/>
          <p:cNvSpPr>
            <a:spLocks noGrp="1" noChangeArrowheads="1"/>
          </p:cNvSpPr>
          <p:nvPr/>
        </p:nvSpPr>
        <p:spPr bwMode="auto">
          <a:xfrm>
            <a:off x="6634747" y="6484470"/>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6" name="Rectangle 1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3195089168"/>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1000"/>
                                        <p:tgtEl>
                                          <p:spTgt spid="40963">
                                            <p:txEl>
                                              <p:pRg st="0" end="0"/>
                                            </p:txEl>
                                          </p:spTgt>
                                        </p:tgtEl>
                                      </p:cBhvr>
                                    </p:animEffect>
                                    <p:anim calcmode="lin" valueType="num">
                                      <p:cBhvr>
                                        <p:cTn id="8" dur="10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63">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9" presetClass="entr" presetSubtype="0" fill="hold" nodeType="afterEffect">
                                  <p:stCondLst>
                                    <p:cond delay="0"/>
                                  </p:stCondLst>
                                  <p:childTnLst>
                                    <p:set>
                                      <p:cBhvr>
                                        <p:cTn id="12" dur="1" fill="hold">
                                          <p:stCondLst>
                                            <p:cond delay="0"/>
                                          </p:stCondLst>
                                        </p:cTn>
                                        <p:tgtEl>
                                          <p:spTgt spid="40964"/>
                                        </p:tgtEl>
                                        <p:attrNameLst>
                                          <p:attrName>style.visibility</p:attrName>
                                        </p:attrNameLst>
                                      </p:cBhvr>
                                      <p:to>
                                        <p:strVal val="visible"/>
                                      </p:to>
                                    </p:set>
                                    <p:animEffect transition="in" filter="dissolve">
                                      <p:cBhvr>
                                        <p:cTn id="13" dur="1000"/>
                                        <p:tgtEl>
                                          <p:spTgt spid="40964"/>
                                        </p:tgtEl>
                                      </p:cBhvr>
                                    </p:animEffect>
                                  </p:childTnLst>
                                </p:cTn>
                              </p:par>
                            </p:childTnLst>
                          </p:cTn>
                        </p:par>
                        <p:par>
                          <p:cTn id="14" fill="hold" nodeType="afterGroup">
                            <p:stCondLst>
                              <p:cond delay="2000"/>
                            </p:stCondLst>
                            <p:childTnLst>
                              <p:par>
                                <p:cTn id="15" presetID="9" presetClass="entr" presetSubtype="0" fill="hold" grpId="0" nodeType="afterEffect">
                                  <p:stCondLst>
                                    <p:cond delay="0"/>
                                  </p:stCondLst>
                                  <p:childTnLst>
                                    <p:set>
                                      <p:cBhvr>
                                        <p:cTn id="16" dur="1" fill="hold">
                                          <p:stCondLst>
                                            <p:cond delay="0"/>
                                          </p:stCondLst>
                                        </p:cTn>
                                        <p:tgtEl>
                                          <p:spTgt spid="40966"/>
                                        </p:tgtEl>
                                        <p:attrNameLst>
                                          <p:attrName>style.visibility</p:attrName>
                                        </p:attrNameLst>
                                      </p:cBhvr>
                                      <p:to>
                                        <p:strVal val="visible"/>
                                      </p:to>
                                    </p:set>
                                    <p:animEffect transition="in" filter="dissolve">
                                      <p:cBhvr>
                                        <p:cTn id="17" dur="1000"/>
                                        <p:tgtEl>
                                          <p:spTgt spid="40966"/>
                                        </p:tgtEl>
                                      </p:cBhvr>
                                    </p:animEffect>
                                  </p:childTnLst>
                                </p:cTn>
                              </p:par>
                            </p:childTnLst>
                          </p:cTn>
                        </p:par>
                        <p:par>
                          <p:cTn id="18" fill="hold" nodeType="afterGroup">
                            <p:stCondLst>
                              <p:cond delay="3000"/>
                            </p:stCondLst>
                            <p:childTnLst>
                              <p:par>
                                <p:cTn id="19" presetID="9" presetClass="entr" presetSubtype="0" fill="hold" grpId="0" nodeType="afterEffect">
                                  <p:stCondLst>
                                    <p:cond delay="0"/>
                                  </p:stCondLst>
                                  <p:childTnLst>
                                    <p:set>
                                      <p:cBhvr>
                                        <p:cTn id="20" dur="1" fill="hold">
                                          <p:stCondLst>
                                            <p:cond delay="0"/>
                                          </p:stCondLst>
                                        </p:cTn>
                                        <p:tgtEl>
                                          <p:spTgt spid="40969"/>
                                        </p:tgtEl>
                                        <p:attrNameLst>
                                          <p:attrName>style.visibility</p:attrName>
                                        </p:attrNameLst>
                                      </p:cBhvr>
                                      <p:to>
                                        <p:strVal val="visible"/>
                                      </p:to>
                                    </p:set>
                                    <p:animEffect transition="in" filter="dissolve">
                                      <p:cBhvr>
                                        <p:cTn id="21" dur="1000"/>
                                        <p:tgtEl>
                                          <p:spTgt spid="40969"/>
                                        </p:tgtEl>
                                      </p:cBhvr>
                                    </p:animEffect>
                                  </p:childTnLst>
                                </p:cTn>
                              </p:par>
                            </p:childTnLst>
                          </p:cTn>
                        </p:par>
                        <p:par>
                          <p:cTn id="22" fill="hold" nodeType="afterGroup">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40972"/>
                                        </p:tgtEl>
                                        <p:attrNameLst>
                                          <p:attrName>style.visibility</p:attrName>
                                        </p:attrNameLst>
                                      </p:cBhvr>
                                      <p:to>
                                        <p:strVal val="visible"/>
                                      </p:to>
                                    </p:set>
                                    <p:animEffect transition="in" filter="fade">
                                      <p:cBhvr>
                                        <p:cTn id="25" dur="1000"/>
                                        <p:tgtEl>
                                          <p:spTgt spid="40972"/>
                                        </p:tgtEl>
                                      </p:cBhvr>
                                    </p:animEffect>
                                  </p:childTnLst>
                                </p:cTn>
                              </p:par>
                            </p:childTnLst>
                          </p:cTn>
                        </p:par>
                      </p:childTnLst>
                    </p:cTn>
                  </p:par>
                  <p:par>
                    <p:cTn id="26" fill="hold">
                      <p:stCondLst>
                        <p:cond delay="indefinite"/>
                      </p:stCondLst>
                      <p:childTnLst>
                        <p:par>
                          <p:cTn id="27" fill="hold" nodeType="afterGroup">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40973"/>
                                        </p:tgtEl>
                                        <p:attrNameLst>
                                          <p:attrName>style.visibility</p:attrName>
                                        </p:attrNameLst>
                                      </p:cBhvr>
                                      <p:to>
                                        <p:strVal val="visible"/>
                                      </p:to>
                                    </p:set>
                                    <p:animEffect transition="in" filter="fade">
                                      <p:cBhvr>
                                        <p:cTn id="30" dur="500"/>
                                        <p:tgtEl>
                                          <p:spTgt spid="40973"/>
                                        </p:tgtEl>
                                      </p:cBhvr>
                                    </p:animEffect>
                                    <p:anim calcmode="lin" valueType="num">
                                      <p:cBhvr>
                                        <p:cTn id="31" dur="500" fill="hold"/>
                                        <p:tgtEl>
                                          <p:spTgt spid="40973"/>
                                        </p:tgtEl>
                                        <p:attrNameLst>
                                          <p:attrName>ppt_x</p:attrName>
                                        </p:attrNameLst>
                                      </p:cBhvr>
                                      <p:tavLst>
                                        <p:tav tm="0">
                                          <p:val>
                                            <p:strVal val="#ppt_x"/>
                                          </p:val>
                                        </p:tav>
                                        <p:tav tm="100000">
                                          <p:val>
                                            <p:strVal val="#ppt_x"/>
                                          </p:val>
                                        </p:tav>
                                      </p:tavLst>
                                    </p:anim>
                                    <p:anim calcmode="lin" valueType="num">
                                      <p:cBhvr>
                                        <p:cTn id="32" dur="450" decel="100000" fill="hold"/>
                                        <p:tgtEl>
                                          <p:spTgt spid="40973"/>
                                        </p:tgtEl>
                                        <p:attrNameLst>
                                          <p:attrName>ppt_y</p:attrName>
                                        </p:attrNameLst>
                                      </p:cBhvr>
                                      <p:tavLst>
                                        <p:tav tm="0">
                                          <p:val>
                                            <p:strVal val="#ppt_y+1"/>
                                          </p:val>
                                        </p:tav>
                                        <p:tav tm="100000">
                                          <p:val>
                                            <p:strVal val="#ppt_y-.03"/>
                                          </p:val>
                                        </p:tav>
                                      </p:tavLst>
                                    </p:anim>
                                    <p:anim calcmode="lin" valueType="num">
                                      <p:cBhvr>
                                        <p:cTn id="33" dur="50" accel="100000" fill="hold">
                                          <p:stCondLst>
                                            <p:cond delay="450"/>
                                          </p:stCondLst>
                                        </p:cTn>
                                        <p:tgtEl>
                                          <p:spTgt spid="40973"/>
                                        </p:tgtEl>
                                        <p:attrNameLst>
                                          <p:attrName>ppt_y</p:attrName>
                                        </p:attrNameLst>
                                      </p:cBhvr>
                                      <p:tavLst>
                                        <p:tav tm="0">
                                          <p:val>
                                            <p:strVal val="#ppt_y-.03"/>
                                          </p:val>
                                        </p:tav>
                                        <p:tav tm="100000">
                                          <p:val>
                                            <p:strVal val="#ppt_y"/>
                                          </p:val>
                                        </p:tav>
                                      </p:tavLst>
                                    </p:anim>
                                  </p:childTnLst>
                                </p:cTn>
                              </p:par>
                            </p:childTnLst>
                          </p:cTn>
                        </p:par>
                        <p:par>
                          <p:cTn id="34" fill="hold" nodeType="afterGroup">
                            <p:stCondLst>
                              <p:cond delay="500"/>
                            </p:stCondLst>
                            <p:childTnLst>
                              <p:par>
                                <p:cTn id="35" presetID="37" presetClass="entr" presetSubtype="0" fill="hold" grpId="0" nodeType="afterEffect">
                                  <p:stCondLst>
                                    <p:cond delay="0"/>
                                  </p:stCondLst>
                                  <p:childTnLst>
                                    <p:set>
                                      <p:cBhvr>
                                        <p:cTn id="36" dur="1" fill="hold">
                                          <p:stCondLst>
                                            <p:cond delay="0"/>
                                          </p:stCondLst>
                                        </p:cTn>
                                        <p:tgtEl>
                                          <p:spTgt spid="40974"/>
                                        </p:tgtEl>
                                        <p:attrNameLst>
                                          <p:attrName>style.visibility</p:attrName>
                                        </p:attrNameLst>
                                      </p:cBhvr>
                                      <p:to>
                                        <p:strVal val="visible"/>
                                      </p:to>
                                    </p:set>
                                    <p:animEffect transition="in" filter="fade">
                                      <p:cBhvr>
                                        <p:cTn id="37" dur="500"/>
                                        <p:tgtEl>
                                          <p:spTgt spid="40974"/>
                                        </p:tgtEl>
                                      </p:cBhvr>
                                    </p:animEffect>
                                    <p:anim calcmode="lin" valueType="num">
                                      <p:cBhvr>
                                        <p:cTn id="38" dur="500" fill="hold"/>
                                        <p:tgtEl>
                                          <p:spTgt spid="40974"/>
                                        </p:tgtEl>
                                        <p:attrNameLst>
                                          <p:attrName>ppt_x</p:attrName>
                                        </p:attrNameLst>
                                      </p:cBhvr>
                                      <p:tavLst>
                                        <p:tav tm="0">
                                          <p:val>
                                            <p:strVal val="#ppt_x"/>
                                          </p:val>
                                        </p:tav>
                                        <p:tav tm="100000">
                                          <p:val>
                                            <p:strVal val="#ppt_x"/>
                                          </p:val>
                                        </p:tav>
                                      </p:tavLst>
                                    </p:anim>
                                    <p:anim calcmode="lin" valueType="num">
                                      <p:cBhvr>
                                        <p:cTn id="39" dur="450" decel="100000" fill="hold"/>
                                        <p:tgtEl>
                                          <p:spTgt spid="40974"/>
                                        </p:tgtEl>
                                        <p:attrNameLst>
                                          <p:attrName>ppt_y</p:attrName>
                                        </p:attrNameLst>
                                      </p:cBhvr>
                                      <p:tavLst>
                                        <p:tav tm="0">
                                          <p:val>
                                            <p:strVal val="#ppt_y+1"/>
                                          </p:val>
                                        </p:tav>
                                        <p:tav tm="100000">
                                          <p:val>
                                            <p:strVal val="#ppt_y-.03"/>
                                          </p:val>
                                        </p:tav>
                                      </p:tavLst>
                                    </p:anim>
                                    <p:anim calcmode="lin" valueType="num">
                                      <p:cBhvr>
                                        <p:cTn id="40" dur="50" accel="100000" fill="hold">
                                          <p:stCondLst>
                                            <p:cond delay="450"/>
                                          </p:stCondLst>
                                        </p:cTn>
                                        <p:tgtEl>
                                          <p:spTgt spid="40974"/>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0970"/>
                                        </p:tgtEl>
                                        <p:attrNameLst>
                                          <p:attrName>style.visibility</p:attrName>
                                        </p:attrNameLst>
                                      </p:cBhvr>
                                      <p:to>
                                        <p:strVal val="visible"/>
                                      </p:to>
                                    </p:set>
                                    <p:animEffect transition="in" filter="dissolve">
                                      <p:cBhvr>
                                        <p:cTn id="45" dur="1000"/>
                                        <p:tgtEl>
                                          <p:spTgt spid="40970"/>
                                        </p:tgtEl>
                                      </p:cBhvr>
                                    </p:animEffect>
                                  </p:childTnLst>
                                </p:cTn>
                              </p:par>
                            </p:childTnLst>
                          </p:cTn>
                        </p:par>
                        <p:par>
                          <p:cTn id="46" fill="hold" nodeType="afterGroup">
                            <p:stCondLst>
                              <p:cond delay="1000"/>
                            </p:stCondLst>
                            <p:childTnLst>
                              <p:par>
                                <p:cTn id="47" presetID="9" presetClass="entr" presetSubtype="0" fill="hold" grpId="0" nodeType="afterEffect">
                                  <p:stCondLst>
                                    <p:cond delay="0"/>
                                  </p:stCondLst>
                                  <p:childTnLst>
                                    <p:set>
                                      <p:cBhvr>
                                        <p:cTn id="48" dur="1" fill="hold">
                                          <p:stCondLst>
                                            <p:cond delay="0"/>
                                          </p:stCondLst>
                                        </p:cTn>
                                        <p:tgtEl>
                                          <p:spTgt spid="40971"/>
                                        </p:tgtEl>
                                        <p:attrNameLst>
                                          <p:attrName>style.visibility</p:attrName>
                                        </p:attrNameLst>
                                      </p:cBhvr>
                                      <p:to>
                                        <p:strVal val="visible"/>
                                      </p:to>
                                    </p:set>
                                    <p:animEffect transition="in" filter="dissolve">
                                      <p:cBhvr>
                                        <p:cTn id="49" dur="500"/>
                                        <p:tgtEl>
                                          <p:spTgt spid="4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P spid="40969" grpId="0" animBg="1"/>
      <p:bldP spid="40970" grpId="0" animBg="1"/>
      <p:bldP spid="40971" grpId="0" animBg="1"/>
      <p:bldP spid="40972" grpId="0" animBg="1"/>
      <p:bldP spid="40973" grpId="0" animBg="1"/>
      <p:bldP spid="4097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5"/>
          <p:cNvSpPr>
            <a:spLocks noGrp="1" noChangeArrowheads="1"/>
          </p:cNvSpPr>
          <p:nvPr>
            <p:ph type="title"/>
          </p:nvPr>
        </p:nvSpPr>
        <p:spPr>
          <a:xfrm>
            <a:off x="838200" y="766623"/>
            <a:ext cx="7467600" cy="879475"/>
          </a:xfrm>
          <a:noFill/>
          <a:extLst>
            <a:ext uri="{909E8E84-426E-40DD-AFC4-6F175D3DCCD1}">
              <a14:hiddenFill xmlns:a14="http://schemas.microsoft.com/office/drawing/2010/main">
                <a:solidFill>
                  <a:srgbClr val="00CC00"/>
                </a:solidFill>
              </a14:hiddenFill>
            </a:ext>
          </a:extLst>
        </p:spPr>
        <p:txBody>
          <a:bodyPr/>
          <a:lstStyle/>
          <a:p>
            <a:pPr algn="ctr"/>
            <a:r>
              <a:rPr lang="en-US" b="1" dirty="0"/>
              <a:t>Transaction 3: </a:t>
            </a:r>
            <a:br>
              <a:rPr lang="en-US" b="1" dirty="0"/>
            </a:br>
            <a:r>
              <a:rPr lang="en-US" b="1" dirty="0"/>
              <a:t>Purchase Equipment for Cash</a:t>
            </a:r>
          </a:p>
        </p:txBody>
      </p:sp>
      <p:sp>
        <p:nvSpPr>
          <p:cNvPr id="11" name="Slide Number Placeholder 3"/>
          <p:cNvSpPr>
            <a:spLocks noGrp="1"/>
          </p:cNvSpPr>
          <p:nvPr>
            <p:ph type="sldNum" sz="quarter" idx="12"/>
          </p:nvPr>
        </p:nvSpPr>
        <p:spPr bwMode="auto">
          <a:xfrm>
            <a:off x="6858000" y="6492875"/>
            <a:ext cx="2133600" cy="365125"/>
          </a:xfrm>
          <a:noFill/>
          <a:ln>
            <a:miter lim="800000"/>
            <a:headEnd/>
            <a:tailEnd/>
          </a:ln>
        </p:spPr>
        <p:txBody>
          <a:bodyPr wrap="square" numCol="1" anchorCtr="0" compatLnSpc="1">
            <a:prstTxWarp prst="textNoShape">
              <a:avLst/>
            </a:prstTxWarp>
          </a:bodyPr>
          <a:lstStyle/>
          <a:p>
            <a:r>
              <a:rPr lang="en-US" altLang="en-US" dirty="0">
                <a:solidFill>
                  <a:srgbClr val="898989"/>
                </a:solidFill>
              </a:rPr>
              <a:t>1-</a:t>
            </a:r>
            <a:fld id="{B119A4F8-1B21-44AA-97CF-B3BE3340BA9F}" type="slidenum">
              <a:rPr lang="en-US" altLang="en-US" smtClean="0">
                <a:solidFill>
                  <a:srgbClr val="898989"/>
                </a:solidFill>
              </a:rPr>
              <a:pPr/>
              <a:t>27</a:t>
            </a:fld>
            <a:endParaRPr lang="en-US" altLang="en-US" dirty="0">
              <a:solidFill>
                <a:srgbClr val="898989"/>
              </a:solidFill>
            </a:endParaRPr>
          </a:p>
        </p:txBody>
      </p:sp>
      <p:sp>
        <p:nvSpPr>
          <p:cNvPr id="43010" name="Rectangle 2"/>
          <p:cNvSpPr>
            <a:spLocks noGrp="1" noChangeArrowheads="1"/>
          </p:cNvSpPr>
          <p:nvPr>
            <p:ph type="body" idx="4294967295"/>
          </p:nvPr>
        </p:nvSpPr>
        <p:spPr bwMode="auto">
          <a:xfrm>
            <a:off x="2189163" y="2079625"/>
            <a:ext cx="6954837" cy="3584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ctr">
              <a:buFont typeface="Wingdings" panose="05000000000000000000" pitchFamily="2" charset="2"/>
              <a:buNone/>
            </a:pPr>
            <a:endParaRPr lang="en-US" dirty="0"/>
          </a:p>
          <a:p>
            <a:pPr algn="ctr">
              <a:buFont typeface="Wingdings" panose="05000000000000000000" pitchFamily="2" charset="2"/>
              <a:buNone/>
            </a:pPr>
            <a:endParaRPr lang="en-US" dirty="0"/>
          </a:p>
          <a:p>
            <a:pPr>
              <a:buFont typeface="Wingdings" panose="05000000000000000000" pitchFamily="2" charset="2"/>
              <a:buNone/>
            </a:pP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Cash</a:t>
            </a:r>
            <a:r>
              <a:rPr lang="en-US" b="1" dirty="0">
                <a:solidFill>
                  <a:schemeClr val="hlink"/>
                </a:solidFill>
              </a:rPr>
              <a:t> </a:t>
            </a:r>
            <a:r>
              <a:rPr lang="en-US" b="1" dirty="0">
                <a:solidFill>
                  <a:srgbClr val="9A2F6F"/>
                </a:solidFill>
              </a:rPr>
              <a:t>(asset)</a:t>
            </a:r>
            <a:r>
              <a:rPr lang="en-US" b="1" dirty="0">
                <a:solidFill>
                  <a:schemeClr val="hlink"/>
                </a:solidFill>
              </a:rPr>
              <a:t> </a:t>
            </a:r>
          </a:p>
          <a:p>
            <a:pPr>
              <a:buFont typeface="Wingdings" panose="05000000000000000000" pitchFamily="2" charset="2"/>
              <a:buNone/>
            </a:pPr>
            <a:r>
              <a:rPr lang="en-US" b="1" dirty="0">
                <a:solidFill>
                  <a:schemeClr val="hlink"/>
                </a:solidFill>
              </a:rPr>
              <a:t>	</a:t>
            </a:r>
            <a:r>
              <a:rPr lang="en-US" b="1" dirty="0"/>
              <a:t>(2) Equipment</a:t>
            </a:r>
            <a:r>
              <a:rPr lang="en-US" b="1" dirty="0">
                <a:solidFill>
                  <a:schemeClr val="hlink"/>
                </a:solidFill>
              </a:rPr>
              <a:t> </a:t>
            </a:r>
            <a:r>
              <a:rPr lang="en-US" b="1" dirty="0">
                <a:solidFill>
                  <a:srgbClr val="9A2F6F"/>
                </a:solidFill>
              </a:rPr>
              <a:t>(asset)</a:t>
            </a:r>
            <a:r>
              <a:rPr lang="en-US" b="1" dirty="0">
                <a:solidFill>
                  <a:schemeClr val="hlink"/>
                </a:solidFill>
              </a:rPr>
              <a:t> </a:t>
            </a:r>
          </a:p>
        </p:txBody>
      </p:sp>
      <p:sp>
        <p:nvSpPr>
          <p:cNvPr id="43011" name="AutoShape 3"/>
          <p:cNvSpPr>
            <a:spLocks noChangeArrowheads="1"/>
          </p:cNvSpPr>
          <p:nvPr/>
        </p:nvSpPr>
        <p:spPr bwMode="auto">
          <a:xfrm rot="16200000">
            <a:off x="6278563" y="4493428"/>
            <a:ext cx="533400" cy="396875"/>
          </a:xfrm>
          <a:prstGeom prst="rightArrow">
            <a:avLst>
              <a:gd name="adj1" fmla="val 50000"/>
              <a:gd name="adj2" fmla="val 67206"/>
            </a:avLst>
          </a:prstGeom>
          <a:solidFill>
            <a:srgbClr val="00CC00"/>
          </a:solidFill>
          <a:ln w="12700">
            <a:solidFill>
              <a:schemeClr val="tx1"/>
            </a:solidFill>
            <a:miter lim="800000"/>
            <a:headEnd/>
            <a:tailEnd/>
          </a:ln>
          <a:effectLst>
            <a:outerShdw dist="81320" dir="3080412" algn="ctr" rotWithShape="0">
              <a:schemeClr val="bg2"/>
            </a:outerShdw>
          </a:effectLst>
        </p:spPr>
        <p:txBody>
          <a:bodyPr wrap="none" anchor="ctr"/>
          <a:lstStyle/>
          <a:p>
            <a:endParaRPr lang="en-US" dirty="0">
              <a:solidFill>
                <a:prstClr val="black"/>
              </a:solidFill>
            </a:endParaRPr>
          </a:p>
        </p:txBody>
      </p:sp>
      <p:sp>
        <p:nvSpPr>
          <p:cNvPr id="43012" name="AutoShape 4"/>
          <p:cNvSpPr>
            <a:spLocks noChangeArrowheads="1"/>
          </p:cNvSpPr>
          <p:nvPr/>
        </p:nvSpPr>
        <p:spPr bwMode="auto">
          <a:xfrm rot="16200000" flipH="1">
            <a:off x="5201444" y="3858607"/>
            <a:ext cx="533400" cy="396875"/>
          </a:xfrm>
          <a:prstGeom prst="rightArrow">
            <a:avLst>
              <a:gd name="adj1" fmla="val 50000"/>
              <a:gd name="adj2" fmla="val 67206"/>
            </a:avLst>
          </a:prstGeom>
          <a:solidFill>
            <a:srgbClr val="FF3300"/>
          </a:solidFill>
          <a:ln w="12700">
            <a:solidFill>
              <a:schemeClr val="tx1"/>
            </a:solidFill>
            <a:miter lim="800000"/>
            <a:headEnd/>
            <a:tailEnd/>
          </a:ln>
          <a:effectLst>
            <a:outerShdw dist="74053" dir="3542175" algn="ctr" rotWithShape="0">
              <a:schemeClr val="bg2"/>
            </a:outerShdw>
          </a:effectLst>
        </p:spPr>
        <p:txBody>
          <a:bodyPr wrap="none" anchor="ctr"/>
          <a:lstStyle/>
          <a:p>
            <a:endParaRPr lang="en-US" dirty="0">
              <a:solidFill>
                <a:prstClr val="black"/>
              </a:solidFill>
            </a:endParaRPr>
          </a:p>
        </p:txBody>
      </p:sp>
      <p:sp>
        <p:nvSpPr>
          <p:cNvPr id="43014" name="Rectangle 6"/>
          <p:cNvSpPr>
            <a:spLocks noChangeArrowheads="1"/>
          </p:cNvSpPr>
          <p:nvPr/>
        </p:nvSpPr>
        <p:spPr bwMode="auto">
          <a:xfrm>
            <a:off x="581025" y="2024866"/>
            <a:ext cx="8001000" cy="1175534"/>
          </a:xfrm>
          <a:prstGeom prst="rect">
            <a:avLst/>
          </a:prstGeom>
          <a:solidFill>
            <a:schemeClr val="accent3">
              <a:lumMod val="40000"/>
              <a:lumOff val="60000"/>
            </a:schemeClr>
          </a:solidFill>
          <a:ln>
            <a:noFill/>
          </a:ln>
          <a:effectLst/>
        </p:spPr>
        <p:txBody>
          <a:bodyPr lIns="90488" tIns="44450" rIns="90488" bIns="44450"/>
          <a:lstStyle/>
          <a:p>
            <a:pPr algn="ctr"/>
            <a:r>
              <a:rPr lang="en-US" sz="3200" b="1" dirty="0">
                <a:solidFill>
                  <a:prstClr val="black"/>
                </a:solidFill>
                <a:latin typeface="Arial" panose="020B0604020202020204" pitchFamily="34" charset="0"/>
              </a:rPr>
              <a:t>FastForward purchased equipment for $26,000 cash.</a:t>
            </a:r>
            <a:endParaRPr lang="en-US" sz="3200" dirty="0">
              <a:solidFill>
                <a:prstClr val="black"/>
              </a:solidFill>
              <a:latin typeface="Arial" panose="020B0604020202020204" pitchFamily="34" charset="0"/>
            </a:endParaRPr>
          </a:p>
        </p:txBody>
      </p:sp>
      <p:sp>
        <p:nvSpPr>
          <p:cNvPr id="9" name="Rounded Rectangle 8"/>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0" name="Rectangle 9"/>
          <p:cNvSpPr>
            <a:spLocks noGrp="1" noChangeArrowheads="1"/>
          </p:cNvSpPr>
          <p:nvPr/>
        </p:nvSpPr>
        <p:spPr bwMode="auto">
          <a:xfrm>
            <a:off x="6781800" y="6531253"/>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1474972735"/>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fade">
                                      <p:cBhvr>
                                        <p:cTn id="7" dur="1000"/>
                                        <p:tgtEl>
                                          <p:spTgt spid="43014"/>
                                        </p:tgtEl>
                                      </p:cBhvr>
                                    </p:animEffect>
                                    <p:anim calcmode="lin" valueType="num">
                                      <p:cBhvr>
                                        <p:cTn id="8" dur="1000" fill="hold"/>
                                        <p:tgtEl>
                                          <p:spTgt spid="43014"/>
                                        </p:tgtEl>
                                        <p:attrNameLst>
                                          <p:attrName>ppt_x</p:attrName>
                                        </p:attrNameLst>
                                      </p:cBhvr>
                                      <p:tavLst>
                                        <p:tav tm="0">
                                          <p:val>
                                            <p:strVal val="#ppt_x"/>
                                          </p:val>
                                        </p:tav>
                                        <p:tav tm="100000">
                                          <p:val>
                                            <p:strVal val="#ppt_x"/>
                                          </p:val>
                                        </p:tav>
                                      </p:tavLst>
                                    </p:anim>
                                    <p:anim calcmode="lin" valueType="num">
                                      <p:cBhvr>
                                        <p:cTn id="9" dur="1000" fill="hold"/>
                                        <p:tgtEl>
                                          <p:spTgt spid="430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3010">
                                            <p:txEl>
                                              <p:pRg st="2" end="2"/>
                                            </p:txEl>
                                          </p:spTgt>
                                        </p:tgtEl>
                                        <p:attrNameLst>
                                          <p:attrName>style.visibility</p:attrName>
                                        </p:attrNameLst>
                                      </p:cBhvr>
                                      <p:to>
                                        <p:strVal val="visible"/>
                                      </p:to>
                                    </p:set>
                                    <p:animEffect transition="in" filter="barn(inVertical)">
                                      <p:cBhvr>
                                        <p:cTn id="14" dur="500"/>
                                        <p:tgtEl>
                                          <p:spTgt spid="43010">
                                            <p:txEl>
                                              <p:pRg st="2" end="2"/>
                                            </p:txEl>
                                          </p:spTgt>
                                        </p:tgtEl>
                                      </p:cBhvr>
                                    </p:animEffect>
                                  </p:childTnLst>
                                </p:cTn>
                              </p:par>
                            </p:childTnLst>
                          </p:cTn>
                        </p:par>
                      </p:childTnLst>
                    </p:cTn>
                  </p:par>
                  <p:par>
                    <p:cTn id="15" fill="hold">
                      <p:stCondLst>
                        <p:cond delay="indefinite"/>
                      </p:stCondLst>
                      <p:childTnLst>
                        <p:par>
                          <p:cTn id="16" fill="hold" nodeType="after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43010">
                                            <p:txEl>
                                              <p:pRg st="3" end="3"/>
                                            </p:txEl>
                                          </p:spTgt>
                                        </p:tgtEl>
                                        <p:attrNameLst>
                                          <p:attrName>style.visibility</p:attrName>
                                        </p:attrNameLst>
                                      </p:cBhvr>
                                      <p:to>
                                        <p:strVal val="visible"/>
                                      </p:to>
                                    </p:set>
                                    <p:animEffect transition="in" filter="fade">
                                      <p:cBhvr>
                                        <p:cTn id="19" dur="2000"/>
                                        <p:tgtEl>
                                          <p:spTgt spid="43010">
                                            <p:txEl>
                                              <p:pRg st="3" end="3"/>
                                            </p:txEl>
                                          </p:spTgt>
                                        </p:tgtEl>
                                      </p:cBhvr>
                                    </p:animEffect>
                                  </p:childTnLst>
                                </p:cTn>
                              </p:par>
                              <p:par>
                                <p:cTn id="20" presetID="17" presetClass="entr" presetSubtype="10" fill="hold" grpId="0" nodeType="withEffect">
                                  <p:stCondLst>
                                    <p:cond delay="0"/>
                                  </p:stCondLst>
                                  <p:childTnLst>
                                    <p:set>
                                      <p:cBhvr>
                                        <p:cTn id="21" dur="1" fill="hold">
                                          <p:stCondLst>
                                            <p:cond delay="0"/>
                                          </p:stCondLst>
                                        </p:cTn>
                                        <p:tgtEl>
                                          <p:spTgt spid="43012"/>
                                        </p:tgtEl>
                                        <p:attrNameLst>
                                          <p:attrName>style.visibility</p:attrName>
                                        </p:attrNameLst>
                                      </p:cBhvr>
                                      <p:to>
                                        <p:strVal val="visible"/>
                                      </p:to>
                                    </p:set>
                                    <p:anim calcmode="lin" valueType="num">
                                      <p:cBhvr>
                                        <p:cTn id="22" dur="2000" fill="hold"/>
                                        <p:tgtEl>
                                          <p:spTgt spid="43012"/>
                                        </p:tgtEl>
                                        <p:attrNameLst>
                                          <p:attrName>ppt_w</p:attrName>
                                        </p:attrNameLst>
                                      </p:cBhvr>
                                      <p:tavLst>
                                        <p:tav tm="0">
                                          <p:val>
                                            <p:fltVal val="0"/>
                                          </p:val>
                                        </p:tav>
                                        <p:tav tm="100000">
                                          <p:val>
                                            <p:strVal val="#ppt_w"/>
                                          </p:val>
                                        </p:tav>
                                      </p:tavLst>
                                    </p:anim>
                                    <p:anim calcmode="lin" valueType="num">
                                      <p:cBhvr>
                                        <p:cTn id="23" dur="2000" fill="hold"/>
                                        <p:tgtEl>
                                          <p:spTgt spid="43012"/>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3010">
                                            <p:txEl>
                                              <p:pRg st="4" end="4"/>
                                            </p:txEl>
                                          </p:spTgt>
                                        </p:tgtEl>
                                        <p:attrNameLst>
                                          <p:attrName>style.visibility</p:attrName>
                                        </p:attrNameLst>
                                      </p:cBhvr>
                                      <p:to>
                                        <p:strVal val="visible"/>
                                      </p:to>
                                    </p:set>
                                    <p:animEffect transition="in" filter="fade">
                                      <p:cBhvr>
                                        <p:cTn id="28" dur="1000"/>
                                        <p:tgtEl>
                                          <p:spTgt spid="43010">
                                            <p:txEl>
                                              <p:pRg st="4" end="4"/>
                                            </p:txEl>
                                          </p:spTgt>
                                        </p:tgtEl>
                                      </p:cBhvr>
                                    </p:animEffect>
                                  </p:childTnLst>
                                </p:cTn>
                              </p:par>
                            </p:childTnLst>
                          </p:cTn>
                        </p:par>
                        <p:par>
                          <p:cTn id="29" fill="hold" nodeType="afterGroup">
                            <p:stCondLst>
                              <p:cond delay="1000"/>
                            </p:stCondLst>
                            <p:childTnLst>
                              <p:par>
                                <p:cTn id="30" presetID="17" presetClass="entr" presetSubtype="10" fill="hold" grpId="0" nodeType="afterEffect">
                                  <p:stCondLst>
                                    <p:cond delay="0"/>
                                  </p:stCondLst>
                                  <p:childTnLst>
                                    <p:set>
                                      <p:cBhvr>
                                        <p:cTn id="31" dur="1" fill="hold">
                                          <p:stCondLst>
                                            <p:cond delay="0"/>
                                          </p:stCondLst>
                                        </p:cTn>
                                        <p:tgtEl>
                                          <p:spTgt spid="43011"/>
                                        </p:tgtEl>
                                        <p:attrNameLst>
                                          <p:attrName>style.visibility</p:attrName>
                                        </p:attrNameLst>
                                      </p:cBhvr>
                                      <p:to>
                                        <p:strVal val="visible"/>
                                      </p:to>
                                    </p:set>
                                    <p:anim calcmode="lin" valueType="num">
                                      <p:cBhvr>
                                        <p:cTn id="32" dur="2000" fill="hold"/>
                                        <p:tgtEl>
                                          <p:spTgt spid="43011"/>
                                        </p:tgtEl>
                                        <p:attrNameLst>
                                          <p:attrName>ppt_w</p:attrName>
                                        </p:attrNameLst>
                                      </p:cBhvr>
                                      <p:tavLst>
                                        <p:tav tm="0">
                                          <p:val>
                                            <p:fltVal val="0"/>
                                          </p:val>
                                        </p:tav>
                                        <p:tav tm="100000">
                                          <p:val>
                                            <p:strVal val="#ppt_w"/>
                                          </p:val>
                                        </p:tav>
                                      </p:tavLst>
                                    </p:anim>
                                    <p:anim calcmode="lin" valueType="num">
                                      <p:cBhvr>
                                        <p:cTn id="33" dur="2000" fill="hold"/>
                                        <p:tgtEl>
                                          <p:spTgt spid="430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P spid="43012" grpId="0" animBg="1"/>
      <p:bldP spid="430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14400" y="381000"/>
            <a:ext cx="7543800" cy="879475"/>
          </a:xfrm>
          <a:noFill/>
          <a:extLst>
            <a:ext uri="{909E8E84-426E-40DD-AFC4-6F175D3DCCD1}">
              <a14:hiddenFill xmlns:a14="http://schemas.microsoft.com/office/drawing/2010/main">
                <a:solidFill>
                  <a:srgbClr val="FFFF00"/>
                </a:solidFill>
              </a14:hiddenFill>
            </a:ext>
          </a:extLst>
        </p:spPr>
        <p:txBody>
          <a:bodyPr/>
          <a:lstStyle/>
          <a:p>
            <a:pPr algn="ctr"/>
            <a:r>
              <a:rPr lang="en-US" b="1" dirty="0"/>
              <a:t>Accounting Equation 3</a:t>
            </a:r>
          </a:p>
        </p:txBody>
      </p:sp>
      <p:sp>
        <p:nvSpPr>
          <p:cNvPr id="16" name="Slide Number Placeholder 3"/>
          <p:cNvSpPr>
            <a:spLocks noGrp="1"/>
          </p:cNvSpPr>
          <p:nvPr>
            <p:ph type="sldNum" sz="quarter" idx="12"/>
          </p:nvPr>
        </p:nvSpPr>
        <p:spPr bwMode="auto">
          <a:xfrm>
            <a:off x="6876361" y="6460518"/>
            <a:ext cx="2133600" cy="365125"/>
          </a:xfrm>
          <a:noFill/>
          <a:ln>
            <a:miter lim="800000"/>
            <a:headEnd/>
            <a:tailEnd/>
          </a:ln>
        </p:spPr>
        <p:txBody>
          <a:bodyPr wrap="square" numCol="1" anchorCtr="0" compatLnSpc="1">
            <a:prstTxWarp prst="textNoShape">
              <a:avLst/>
            </a:prstTxWarp>
          </a:bodyPr>
          <a:lstStyle/>
          <a:p>
            <a:r>
              <a:rPr lang="en-US" altLang="en-US" dirty="0">
                <a:solidFill>
                  <a:srgbClr val="898989"/>
                </a:solidFill>
              </a:rPr>
              <a:t>1-</a:t>
            </a:r>
            <a:fld id="{B119A4F8-1B21-44AA-97CF-B3BE3340BA9F}" type="slidenum">
              <a:rPr lang="en-US" altLang="en-US" smtClean="0">
                <a:solidFill>
                  <a:srgbClr val="898989"/>
                </a:solidFill>
              </a:rPr>
              <a:pPr/>
              <a:t>28</a:t>
            </a:fld>
            <a:endParaRPr lang="en-US" altLang="en-US" dirty="0">
              <a:solidFill>
                <a:srgbClr val="898989"/>
              </a:solidFill>
            </a:endParaRPr>
          </a:p>
        </p:txBody>
      </p:sp>
      <p:graphicFrame>
        <p:nvGraphicFramePr>
          <p:cNvPr id="45060" name="Object 4"/>
          <p:cNvGraphicFramePr>
            <a:graphicFrameLocks/>
          </p:cNvGraphicFramePr>
          <p:nvPr>
            <p:extLst>
              <p:ext uri="{D42A27DB-BD31-4B8C-83A1-F6EECF244321}">
                <p14:modId xmlns:p14="http://schemas.microsoft.com/office/powerpoint/2010/main" val="595257790"/>
              </p:ext>
            </p:extLst>
          </p:nvPr>
        </p:nvGraphicFramePr>
        <p:xfrm>
          <a:off x="455613" y="2482850"/>
          <a:ext cx="8383587" cy="3781425"/>
        </p:xfrm>
        <a:graphic>
          <a:graphicData uri="http://schemas.openxmlformats.org/presentationml/2006/ole">
            <mc:AlternateContent xmlns:mc="http://schemas.openxmlformats.org/markup-compatibility/2006">
              <mc:Choice xmlns:v="urn:schemas-microsoft-com:vml" Requires="v">
                <p:oleObj spid="_x0000_s3074" name="Worksheet" r:id="rId4" imgW="4572000" imgH="2019450" progId="Excel.Sheet.8">
                  <p:embed/>
                </p:oleObj>
              </mc:Choice>
              <mc:Fallback>
                <p:oleObj name="Worksheet" r:id="rId4" imgW="4572000" imgH="2019450" progId="Excel.Sheet.8">
                  <p:embed/>
                  <p:pic>
                    <p:nvPicPr>
                      <p:cNvPr id="0" name=""/>
                      <p:cNvPicPr>
                        <a:picLocks noChangeArrowheads="1"/>
                      </p:cNvPicPr>
                      <p:nvPr/>
                    </p:nvPicPr>
                    <p:blipFill>
                      <a:blip r:embed="rId5"/>
                      <a:srcRect b="5867"/>
                      <a:stretch>
                        <a:fillRect/>
                      </a:stretch>
                    </p:blipFill>
                    <p:spPr bwMode="auto">
                      <a:xfrm>
                        <a:off x="455613" y="2482850"/>
                        <a:ext cx="8383587" cy="3781425"/>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1" name="Rectangle 5"/>
          <p:cNvSpPr>
            <a:spLocks noChangeArrowheads="1"/>
          </p:cNvSpPr>
          <p:nvPr/>
        </p:nvSpPr>
        <p:spPr bwMode="auto">
          <a:xfrm>
            <a:off x="533400" y="1447801"/>
            <a:ext cx="8001000" cy="838200"/>
          </a:xfrm>
          <a:prstGeom prst="rect">
            <a:avLst/>
          </a:prstGeom>
          <a:solidFill>
            <a:schemeClr val="accent3">
              <a:lumMod val="40000"/>
              <a:lumOff val="60000"/>
            </a:schemeClr>
          </a:solidFill>
          <a:ln>
            <a:noFill/>
          </a:ln>
          <a:effectLst/>
        </p:spPr>
        <p:txBody>
          <a:bodyPr lIns="90488" tIns="44450" rIns="90488" bIns="44450"/>
          <a:lstStyle/>
          <a:p>
            <a:pPr algn="ctr"/>
            <a:r>
              <a:rPr lang="en-US" sz="3200" b="1" dirty="0">
                <a:solidFill>
                  <a:prstClr val="black"/>
                </a:solidFill>
              </a:rPr>
              <a:t>Purchased equipment for $26,000 cash.</a:t>
            </a:r>
          </a:p>
        </p:txBody>
      </p:sp>
      <p:sp>
        <p:nvSpPr>
          <p:cNvPr id="45064" name="Oval 8"/>
          <p:cNvSpPr>
            <a:spLocks noChangeArrowheads="1"/>
          </p:cNvSpPr>
          <p:nvPr/>
        </p:nvSpPr>
        <p:spPr bwMode="auto">
          <a:xfrm>
            <a:off x="3543300" y="3997814"/>
            <a:ext cx="990600" cy="533400"/>
          </a:xfrm>
          <a:prstGeom prst="ellipse">
            <a:avLst/>
          </a:prstGeom>
          <a:noFill/>
          <a:ln w="28575" algn="ctr">
            <a:solidFill>
              <a:srgbClr val="000099"/>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5066" name="Oval 10"/>
          <p:cNvSpPr>
            <a:spLocks noChangeArrowheads="1"/>
          </p:cNvSpPr>
          <p:nvPr/>
        </p:nvSpPr>
        <p:spPr bwMode="auto">
          <a:xfrm>
            <a:off x="5876192" y="5662612"/>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5067" name="AutoShape 11"/>
          <p:cNvSpPr>
            <a:spLocks noChangeArrowheads="1"/>
          </p:cNvSpPr>
          <p:nvPr/>
        </p:nvSpPr>
        <p:spPr bwMode="auto">
          <a:xfrm>
            <a:off x="4733192" y="3883514"/>
            <a:ext cx="2971800" cy="1295400"/>
          </a:xfrm>
          <a:prstGeom prst="wedgeRoundRectCallout">
            <a:avLst>
              <a:gd name="adj1" fmla="val -31412"/>
              <a:gd name="adj2" fmla="val 47417"/>
              <a:gd name="adj3" fmla="val 16667"/>
            </a:avLst>
          </a:prstGeom>
          <a:solidFill>
            <a:srgbClr val="0000FF"/>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b="1" dirty="0">
                <a:solidFill>
                  <a:srgbClr val="FFFFFF"/>
                </a:solidFill>
              </a:rPr>
              <a:t>Accounting Equation </a:t>
            </a:r>
            <a:r>
              <a:rPr lang="en-US" sz="2000" b="1" u="sng" dirty="0">
                <a:solidFill>
                  <a:srgbClr val="FFFFFF"/>
                </a:solidFill>
              </a:rPr>
              <a:t>still</a:t>
            </a:r>
            <a:r>
              <a:rPr lang="en-US" sz="2000" b="1" dirty="0">
                <a:solidFill>
                  <a:srgbClr val="FFFFFF"/>
                </a:solidFill>
              </a:rPr>
              <a:t> remains in balance!!</a:t>
            </a:r>
          </a:p>
        </p:txBody>
      </p:sp>
      <p:sp>
        <p:nvSpPr>
          <p:cNvPr id="45068" name="Line 12"/>
          <p:cNvSpPr>
            <a:spLocks noChangeShapeType="1"/>
          </p:cNvSpPr>
          <p:nvPr/>
        </p:nvSpPr>
        <p:spPr bwMode="auto">
          <a:xfrm flipH="1">
            <a:off x="3429000" y="5181600"/>
            <a:ext cx="1295400" cy="685800"/>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solidFill>
                <a:prstClr val="black"/>
              </a:solidFill>
            </a:endParaRPr>
          </a:p>
        </p:txBody>
      </p:sp>
      <p:sp>
        <p:nvSpPr>
          <p:cNvPr id="45069" name="Line 13"/>
          <p:cNvSpPr>
            <a:spLocks noChangeShapeType="1"/>
          </p:cNvSpPr>
          <p:nvPr/>
        </p:nvSpPr>
        <p:spPr bwMode="auto">
          <a:xfrm>
            <a:off x="6400800" y="5181600"/>
            <a:ext cx="152400" cy="457200"/>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solidFill>
                <a:prstClr val="black"/>
              </a:solidFill>
            </a:endParaRPr>
          </a:p>
        </p:txBody>
      </p:sp>
      <p:sp>
        <p:nvSpPr>
          <p:cNvPr id="13" name="Rounded Rectangle 12"/>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4" name="Oval 8"/>
          <p:cNvSpPr>
            <a:spLocks noChangeArrowheads="1"/>
          </p:cNvSpPr>
          <p:nvPr/>
        </p:nvSpPr>
        <p:spPr bwMode="auto">
          <a:xfrm>
            <a:off x="1108899" y="4044158"/>
            <a:ext cx="990600" cy="5334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5" name="Oval 10"/>
          <p:cNvSpPr>
            <a:spLocks noChangeArrowheads="1"/>
          </p:cNvSpPr>
          <p:nvPr/>
        </p:nvSpPr>
        <p:spPr bwMode="auto">
          <a:xfrm>
            <a:off x="1917700" y="5680075"/>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7" name="Rectangle 16"/>
          <p:cNvSpPr>
            <a:spLocks noGrp="1" noChangeArrowheads="1"/>
          </p:cNvSpPr>
          <p:nvPr/>
        </p:nvSpPr>
        <p:spPr bwMode="auto">
          <a:xfrm>
            <a:off x="6676292" y="6495584"/>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8" name="Rectangle 1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2591300966"/>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5061">
                                            <p:txEl>
                                              <p:pRg st="0" end="0"/>
                                            </p:txEl>
                                          </p:spTgt>
                                        </p:tgtEl>
                                        <p:attrNameLst>
                                          <p:attrName>style.visibility</p:attrName>
                                        </p:attrNameLst>
                                      </p:cBhvr>
                                      <p:to>
                                        <p:strVal val="visible"/>
                                      </p:to>
                                    </p:set>
                                    <p:animEffect transition="in" filter="fade">
                                      <p:cBhvr>
                                        <p:cTn id="7" dur="1000"/>
                                        <p:tgtEl>
                                          <p:spTgt spid="45061">
                                            <p:txEl>
                                              <p:pRg st="0" end="0"/>
                                            </p:txEl>
                                          </p:spTgt>
                                        </p:tgtEl>
                                      </p:cBhvr>
                                    </p:animEffect>
                                    <p:anim calcmode="lin" valueType="num">
                                      <p:cBhvr>
                                        <p:cTn id="8" dur="1000" fill="hold"/>
                                        <p:tgtEl>
                                          <p:spTgt spid="4506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5061">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45064"/>
                                        </p:tgtEl>
                                        <p:attrNameLst>
                                          <p:attrName>style.visibility</p:attrName>
                                        </p:attrNameLst>
                                      </p:cBhvr>
                                      <p:to>
                                        <p:strVal val="visible"/>
                                      </p:to>
                                    </p:set>
                                    <p:animEffect transition="in" filter="dissolve">
                                      <p:cBhvr>
                                        <p:cTn id="13" dur="2000"/>
                                        <p:tgtEl>
                                          <p:spTgt spid="45064"/>
                                        </p:tgtEl>
                                      </p:cBhvr>
                                    </p:animEffect>
                                  </p:childTnLst>
                                </p:cTn>
                              </p:par>
                            </p:childTnLst>
                          </p:cTn>
                        </p:par>
                      </p:childTnLst>
                    </p:cTn>
                  </p:par>
                  <p:par>
                    <p:cTn id="14" fill="hold">
                      <p:stCondLst>
                        <p:cond delay="indefinite"/>
                      </p:stCondLst>
                      <p:childTnLst>
                        <p:par>
                          <p:cTn id="15" fill="hold" nodeType="after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5067"/>
                                        </p:tgtEl>
                                        <p:attrNameLst>
                                          <p:attrName>style.visibility</p:attrName>
                                        </p:attrNameLst>
                                      </p:cBhvr>
                                      <p:to>
                                        <p:strVal val="visible"/>
                                      </p:to>
                                    </p:set>
                                    <p:animEffect transition="in" filter="fade">
                                      <p:cBhvr>
                                        <p:cTn id="18" dur="2000"/>
                                        <p:tgtEl>
                                          <p:spTgt spid="45067"/>
                                        </p:tgtEl>
                                      </p:cBhvr>
                                    </p:animEffect>
                                  </p:childTnLst>
                                </p:cTn>
                              </p:par>
                            </p:childTnLst>
                          </p:cTn>
                        </p:par>
                        <p:par>
                          <p:cTn id="19" fill="hold" nodeType="afterGroup">
                            <p:stCondLst>
                              <p:cond delay="2000"/>
                            </p:stCondLst>
                            <p:childTnLst>
                              <p:par>
                                <p:cTn id="20" presetID="37" presetClass="entr" presetSubtype="0" fill="hold" grpId="0" nodeType="afterEffect">
                                  <p:stCondLst>
                                    <p:cond delay="0"/>
                                  </p:stCondLst>
                                  <p:childTnLst>
                                    <p:set>
                                      <p:cBhvr>
                                        <p:cTn id="21" dur="1" fill="hold">
                                          <p:stCondLst>
                                            <p:cond delay="0"/>
                                          </p:stCondLst>
                                        </p:cTn>
                                        <p:tgtEl>
                                          <p:spTgt spid="45068"/>
                                        </p:tgtEl>
                                        <p:attrNameLst>
                                          <p:attrName>style.visibility</p:attrName>
                                        </p:attrNameLst>
                                      </p:cBhvr>
                                      <p:to>
                                        <p:strVal val="visible"/>
                                      </p:to>
                                    </p:set>
                                    <p:animEffect transition="in" filter="fade">
                                      <p:cBhvr>
                                        <p:cTn id="22" dur="1000"/>
                                        <p:tgtEl>
                                          <p:spTgt spid="45068"/>
                                        </p:tgtEl>
                                      </p:cBhvr>
                                    </p:animEffect>
                                    <p:anim calcmode="lin" valueType="num">
                                      <p:cBhvr>
                                        <p:cTn id="23" dur="1000" fill="hold"/>
                                        <p:tgtEl>
                                          <p:spTgt spid="45068"/>
                                        </p:tgtEl>
                                        <p:attrNameLst>
                                          <p:attrName>ppt_x</p:attrName>
                                        </p:attrNameLst>
                                      </p:cBhvr>
                                      <p:tavLst>
                                        <p:tav tm="0">
                                          <p:val>
                                            <p:strVal val="#ppt_x"/>
                                          </p:val>
                                        </p:tav>
                                        <p:tav tm="100000">
                                          <p:val>
                                            <p:strVal val="#ppt_x"/>
                                          </p:val>
                                        </p:tav>
                                      </p:tavLst>
                                    </p:anim>
                                    <p:anim calcmode="lin" valueType="num">
                                      <p:cBhvr>
                                        <p:cTn id="24" dur="900" decel="100000" fill="hold"/>
                                        <p:tgtEl>
                                          <p:spTgt spid="45068"/>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5068"/>
                                        </p:tgtEl>
                                        <p:attrNameLst>
                                          <p:attrName>ppt_y</p:attrName>
                                        </p:attrNameLst>
                                      </p:cBhvr>
                                      <p:tavLst>
                                        <p:tav tm="0">
                                          <p:val>
                                            <p:strVal val="#ppt_y-.03"/>
                                          </p:val>
                                        </p:tav>
                                        <p:tav tm="100000">
                                          <p:val>
                                            <p:strVal val="#ppt_y"/>
                                          </p:val>
                                        </p:tav>
                                      </p:tavLst>
                                    </p:anim>
                                  </p:childTnLst>
                                </p:cTn>
                              </p:par>
                            </p:childTnLst>
                          </p:cTn>
                        </p:par>
                        <p:par>
                          <p:cTn id="26" fill="hold" nodeType="afterGroup">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45069"/>
                                        </p:tgtEl>
                                        <p:attrNameLst>
                                          <p:attrName>style.visibility</p:attrName>
                                        </p:attrNameLst>
                                      </p:cBhvr>
                                      <p:to>
                                        <p:strVal val="visible"/>
                                      </p:to>
                                    </p:set>
                                    <p:animEffect transition="in" filter="fade">
                                      <p:cBhvr>
                                        <p:cTn id="29" dur="1000"/>
                                        <p:tgtEl>
                                          <p:spTgt spid="45069"/>
                                        </p:tgtEl>
                                      </p:cBhvr>
                                    </p:animEffect>
                                    <p:anim calcmode="lin" valueType="num">
                                      <p:cBhvr>
                                        <p:cTn id="30" dur="1000" fill="hold"/>
                                        <p:tgtEl>
                                          <p:spTgt spid="45069"/>
                                        </p:tgtEl>
                                        <p:attrNameLst>
                                          <p:attrName>ppt_x</p:attrName>
                                        </p:attrNameLst>
                                      </p:cBhvr>
                                      <p:tavLst>
                                        <p:tav tm="0">
                                          <p:val>
                                            <p:strVal val="#ppt_x"/>
                                          </p:val>
                                        </p:tav>
                                        <p:tav tm="100000">
                                          <p:val>
                                            <p:strVal val="#ppt_x"/>
                                          </p:val>
                                        </p:tav>
                                      </p:tavLst>
                                    </p:anim>
                                    <p:anim calcmode="lin" valueType="num">
                                      <p:cBhvr>
                                        <p:cTn id="31" dur="900" decel="100000" fill="hold"/>
                                        <p:tgtEl>
                                          <p:spTgt spid="4506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5069"/>
                                        </p:tgtEl>
                                        <p:attrNameLst>
                                          <p:attrName>ppt_y</p:attrName>
                                        </p:attrNameLst>
                                      </p:cBhvr>
                                      <p:tavLst>
                                        <p:tav tm="0">
                                          <p:val>
                                            <p:strVal val="#ppt_y-.03"/>
                                          </p:val>
                                        </p:tav>
                                        <p:tav tm="100000">
                                          <p:val>
                                            <p:strVal val="#ppt_y"/>
                                          </p:val>
                                        </p:tav>
                                      </p:tavLst>
                                    </p:anim>
                                  </p:childTnLst>
                                </p:cTn>
                              </p:par>
                            </p:childTnLst>
                          </p:cTn>
                        </p:par>
                        <p:par>
                          <p:cTn id="33" fill="hold" nodeType="afterGroup">
                            <p:stCondLst>
                              <p:cond delay="4000"/>
                            </p:stCondLst>
                            <p:childTnLst>
                              <p:par>
                                <p:cTn id="34" presetID="9" presetClass="entr" presetSubtype="0" fill="hold" grpId="0" nodeType="afterEffect">
                                  <p:stCondLst>
                                    <p:cond delay="0"/>
                                  </p:stCondLst>
                                  <p:childTnLst>
                                    <p:set>
                                      <p:cBhvr>
                                        <p:cTn id="35" dur="1" fill="hold">
                                          <p:stCondLst>
                                            <p:cond delay="0"/>
                                          </p:stCondLst>
                                        </p:cTn>
                                        <p:tgtEl>
                                          <p:spTgt spid="45066"/>
                                        </p:tgtEl>
                                        <p:attrNameLst>
                                          <p:attrName>style.visibility</p:attrName>
                                        </p:attrNameLst>
                                      </p:cBhvr>
                                      <p:to>
                                        <p:strVal val="visible"/>
                                      </p:to>
                                    </p:set>
                                    <p:animEffect transition="in" filter="dissolve">
                                      <p:cBhvr>
                                        <p:cTn id="36" dur="1000"/>
                                        <p:tgtEl>
                                          <p:spTgt spid="45066"/>
                                        </p:tgtEl>
                                      </p:cBhvr>
                                    </p:animEffect>
                                  </p:childTnLst>
                                </p:cTn>
                              </p:par>
                            </p:childTnLst>
                          </p:cTn>
                        </p:par>
                        <p:par>
                          <p:cTn id="37" fill="hold">
                            <p:stCondLst>
                              <p:cond delay="5000"/>
                            </p:stCondLst>
                            <p:childTnLst>
                              <p:par>
                                <p:cTn id="38" presetID="9"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ssolve">
                                      <p:cBhvr>
                                        <p:cTn id="40" dur="2000"/>
                                        <p:tgtEl>
                                          <p:spTgt spid="14"/>
                                        </p:tgtEl>
                                      </p:cBhvr>
                                    </p:animEffect>
                                  </p:childTnLst>
                                </p:cTn>
                              </p:par>
                            </p:childTnLst>
                          </p:cTn>
                        </p:par>
                        <p:par>
                          <p:cTn id="41" fill="hold">
                            <p:stCondLst>
                              <p:cond delay="7000"/>
                            </p:stCondLst>
                            <p:childTnLst>
                              <p:par>
                                <p:cTn id="42" presetID="9"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dissolve">
                                      <p:cBhvr>
                                        <p:cTn id="4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animBg="1"/>
      <p:bldP spid="45066" grpId="0" animBg="1"/>
      <p:bldP spid="45067" grpId="0" animBg="1"/>
      <p:bldP spid="45068" grpId="0" animBg="1"/>
      <p:bldP spid="45069"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2" name="Rectangle 8"/>
          <p:cNvSpPr>
            <a:spLocks noGrp="1" noChangeArrowheads="1"/>
          </p:cNvSpPr>
          <p:nvPr>
            <p:ph type="title"/>
          </p:nvPr>
        </p:nvSpPr>
        <p:spPr>
          <a:xfrm>
            <a:off x="992981" y="466015"/>
            <a:ext cx="7158038" cy="1412875"/>
          </a:xfrm>
        </p:spPr>
        <p:txBody>
          <a:bodyPr/>
          <a:lstStyle/>
          <a:p>
            <a:pPr algn="ctr"/>
            <a:r>
              <a:rPr lang="en-US" b="1" dirty="0"/>
              <a:t>Transaction 4: </a:t>
            </a:r>
            <a:br>
              <a:rPr lang="en-US" b="1" dirty="0"/>
            </a:br>
            <a:r>
              <a:rPr lang="en-US" b="1" dirty="0"/>
              <a:t>Purchase Supplies on Credit</a:t>
            </a:r>
          </a:p>
        </p:txBody>
      </p:sp>
      <p:sp>
        <p:nvSpPr>
          <p:cNvPr id="47106" name="Rectangle 2"/>
          <p:cNvSpPr>
            <a:spLocks noGrp="1" noChangeArrowheads="1"/>
          </p:cNvSpPr>
          <p:nvPr>
            <p:ph idx="1"/>
          </p:nvPr>
        </p:nvSpPr>
        <p:spPr bwMode="auto">
          <a:xfrm>
            <a:off x="992981" y="3048000"/>
            <a:ext cx="6477000" cy="3090794"/>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buFont typeface="Wingdings" panose="05000000000000000000" pitchFamily="2" charset="2"/>
              <a:buNone/>
            </a:pPr>
            <a:r>
              <a:rPr lang="en-US" dirty="0"/>
              <a:t/>
            </a:r>
            <a:br>
              <a:rPr lang="en-US" dirty="0"/>
            </a:b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Supplies</a:t>
            </a:r>
            <a:r>
              <a:rPr lang="en-US" b="1" dirty="0">
                <a:solidFill>
                  <a:schemeClr val="hlink"/>
                </a:solidFill>
              </a:rPr>
              <a:t> </a:t>
            </a:r>
            <a:r>
              <a:rPr lang="en-US" b="1" dirty="0">
                <a:solidFill>
                  <a:srgbClr val="9A2F6F"/>
                </a:solidFill>
              </a:rPr>
              <a:t>(asset)</a:t>
            </a:r>
          </a:p>
          <a:p>
            <a:pPr>
              <a:buFont typeface="Wingdings" panose="05000000000000000000" pitchFamily="2" charset="2"/>
              <a:buNone/>
            </a:pPr>
            <a:r>
              <a:rPr lang="en-US" b="1" dirty="0">
                <a:solidFill>
                  <a:schemeClr val="hlink"/>
                </a:solidFill>
              </a:rPr>
              <a:t>	</a:t>
            </a:r>
            <a:r>
              <a:rPr lang="en-US" b="1" dirty="0"/>
              <a:t>(2) Accounts Payable</a:t>
            </a:r>
            <a:r>
              <a:rPr lang="en-US" b="1" dirty="0">
                <a:solidFill>
                  <a:schemeClr val="hlink"/>
                </a:solidFill>
              </a:rPr>
              <a:t> </a:t>
            </a:r>
            <a:r>
              <a:rPr lang="en-US" b="1" dirty="0">
                <a:solidFill>
                  <a:srgbClr val="9A2F6F"/>
                </a:solidFill>
              </a:rPr>
              <a:t>(liability)</a:t>
            </a:r>
          </a:p>
        </p:txBody>
      </p:sp>
      <p:sp>
        <p:nvSpPr>
          <p:cNvPr id="14" name="Slide Number Placeholder 3"/>
          <p:cNvSpPr>
            <a:spLocks noGrp="1"/>
          </p:cNvSpPr>
          <p:nvPr>
            <p:ph type="sldNum" sz="quarter" idx="12"/>
          </p:nvPr>
        </p:nvSpPr>
        <p:spPr bwMode="auto">
          <a:xfrm>
            <a:off x="6787356" y="6460518"/>
            <a:ext cx="2133600" cy="365125"/>
          </a:xfrm>
          <a:noFill/>
          <a:ln>
            <a:miter lim="800000"/>
            <a:headEnd/>
            <a:tailEnd/>
          </a:ln>
        </p:spPr>
        <p:txBody>
          <a:bodyPr wrap="square" numCol="1" anchorCtr="0" compatLnSpc="1">
            <a:prstTxWarp prst="textNoShape">
              <a:avLst/>
            </a:prstTxWarp>
          </a:bodyPr>
          <a:lstStyle/>
          <a:p>
            <a:r>
              <a:rPr lang="en-US" altLang="en-US" dirty="0">
                <a:solidFill>
                  <a:srgbClr val="898989"/>
                </a:solidFill>
              </a:rPr>
              <a:t>1-</a:t>
            </a:r>
            <a:fld id="{B119A4F8-1B21-44AA-97CF-B3BE3340BA9F}" type="slidenum">
              <a:rPr lang="en-US" altLang="en-US" smtClean="0">
                <a:solidFill>
                  <a:srgbClr val="898989"/>
                </a:solidFill>
              </a:rPr>
              <a:pPr/>
              <a:t>29</a:t>
            </a:fld>
            <a:endParaRPr lang="en-US" altLang="en-US" dirty="0">
              <a:solidFill>
                <a:srgbClr val="898989"/>
              </a:solidFill>
            </a:endParaRPr>
          </a:p>
        </p:txBody>
      </p:sp>
      <p:sp>
        <p:nvSpPr>
          <p:cNvPr id="47107" name="Rectangle 3"/>
          <p:cNvSpPr>
            <a:spLocks noChangeArrowheads="1"/>
          </p:cNvSpPr>
          <p:nvPr/>
        </p:nvSpPr>
        <p:spPr bwMode="auto">
          <a:xfrm>
            <a:off x="757053" y="6794320"/>
            <a:ext cx="1779396" cy="382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7108"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7109" name="AutoShape 5"/>
          <p:cNvSpPr>
            <a:spLocks noChangeArrowheads="1"/>
          </p:cNvSpPr>
          <p:nvPr/>
        </p:nvSpPr>
        <p:spPr bwMode="auto">
          <a:xfrm rot="16200000">
            <a:off x="4693293" y="4252378"/>
            <a:ext cx="372126" cy="309912"/>
          </a:xfrm>
          <a:prstGeom prst="rightArrow">
            <a:avLst>
              <a:gd name="adj1" fmla="val 50000"/>
              <a:gd name="adj2" fmla="val 66992"/>
            </a:avLst>
          </a:prstGeom>
          <a:solidFill>
            <a:srgbClr val="00CC00"/>
          </a:solidFill>
          <a:ln w="12700">
            <a:solidFill>
              <a:schemeClr val="tx1"/>
            </a:solidFill>
            <a:miter lim="800000"/>
            <a:headEnd/>
            <a:tailEnd/>
          </a:ln>
          <a:effectLst>
            <a:outerShdw dist="63500" dir="3187806" algn="ctr" rotWithShape="0">
              <a:schemeClr val="bg2"/>
            </a:outerShdw>
          </a:effectLst>
        </p:spPr>
        <p:txBody>
          <a:bodyPr wrap="none" anchor="ctr"/>
          <a:lstStyle/>
          <a:p>
            <a:endParaRPr lang="en-US" dirty="0">
              <a:solidFill>
                <a:prstClr val="black"/>
              </a:solidFill>
            </a:endParaRPr>
          </a:p>
        </p:txBody>
      </p:sp>
      <p:sp>
        <p:nvSpPr>
          <p:cNvPr id="47111" name="AutoShape 7"/>
          <p:cNvSpPr>
            <a:spLocks noChangeArrowheads="1"/>
          </p:cNvSpPr>
          <p:nvPr/>
        </p:nvSpPr>
        <p:spPr bwMode="auto">
          <a:xfrm rot="16200000">
            <a:off x="6565540" y="4831707"/>
            <a:ext cx="372126" cy="309912"/>
          </a:xfrm>
          <a:prstGeom prst="rightArrow">
            <a:avLst>
              <a:gd name="adj1" fmla="val 50000"/>
              <a:gd name="adj2" fmla="val 66992"/>
            </a:avLst>
          </a:prstGeom>
          <a:solidFill>
            <a:srgbClr val="00CC00"/>
          </a:solidFill>
          <a:ln w="12700">
            <a:solidFill>
              <a:schemeClr val="tx1"/>
            </a:solidFill>
            <a:miter lim="800000"/>
            <a:headEnd/>
            <a:tailEnd/>
          </a:ln>
          <a:effectLst>
            <a:outerShdw dist="63500" dir="3187806" algn="ctr" rotWithShape="0">
              <a:schemeClr val="bg2"/>
            </a:outerShdw>
          </a:effectLst>
        </p:spPr>
        <p:txBody>
          <a:bodyPr wrap="none" anchor="ctr"/>
          <a:lstStyle/>
          <a:p>
            <a:endParaRPr lang="en-US" dirty="0">
              <a:solidFill>
                <a:prstClr val="black"/>
              </a:solidFill>
            </a:endParaRPr>
          </a:p>
        </p:txBody>
      </p:sp>
      <p:sp>
        <p:nvSpPr>
          <p:cNvPr id="47113" name="Rectangle 9"/>
          <p:cNvSpPr>
            <a:spLocks noChangeArrowheads="1"/>
          </p:cNvSpPr>
          <p:nvPr/>
        </p:nvSpPr>
        <p:spPr bwMode="auto">
          <a:xfrm>
            <a:off x="381000" y="1896485"/>
            <a:ext cx="8305800" cy="984885"/>
          </a:xfrm>
          <a:prstGeom prst="rect">
            <a:avLst/>
          </a:prstGeom>
          <a:solidFill>
            <a:srgbClr val="FFFF99"/>
          </a:solidFill>
          <a:ln>
            <a:noFill/>
          </a:ln>
          <a:effectLst/>
        </p:spPr>
        <p:txBody>
          <a:bodyPr lIns="0" tIns="0" rIns="0" bIns="0">
            <a:spAutoFit/>
          </a:bodyPr>
          <a:lstStyle/>
          <a:p>
            <a:pPr algn="ctr"/>
            <a:r>
              <a:rPr lang="en-US" sz="3200" b="1" dirty="0">
                <a:solidFill>
                  <a:prstClr val="black"/>
                </a:solidFill>
              </a:rPr>
              <a:t>FastFoward purchased supplies of $7,100 on credit.</a:t>
            </a:r>
          </a:p>
        </p:txBody>
      </p:sp>
      <p:sp>
        <p:nvSpPr>
          <p:cNvPr id="12" name="Rounded Rectangle 11"/>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3" name="Rectangle 12"/>
          <p:cNvSpPr>
            <a:spLocks noGrp="1" noChangeArrowheads="1"/>
          </p:cNvSpPr>
          <p:nvPr/>
        </p:nvSpPr>
        <p:spPr bwMode="auto">
          <a:xfrm>
            <a:off x="6596647" y="6492875"/>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5" name="Rectangle 1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170820589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113"/>
                                        </p:tgtEl>
                                        <p:attrNameLst>
                                          <p:attrName>style.visibility</p:attrName>
                                        </p:attrNameLst>
                                      </p:cBhvr>
                                      <p:to>
                                        <p:strVal val="visible"/>
                                      </p:to>
                                    </p:set>
                                    <p:animEffect transition="in" filter="fade">
                                      <p:cBhvr>
                                        <p:cTn id="7" dur="1000"/>
                                        <p:tgtEl>
                                          <p:spTgt spid="47113"/>
                                        </p:tgtEl>
                                      </p:cBhvr>
                                    </p:animEffect>
                                    <p:anim calcmode="lin" valueType="num">
                                      <p:cBhvr>
                                        <p:cTn id="8" dur="1000" fill="hold"/>
                                        <p:tgtEl>
                                          <p:spTgt spid="47113"/>
                                        </p:tgtEl>
                                        <p:attrNameLst>
                                          <p:attrName>ppt_x</p:attrName>
                                        </p:attrNameLst>
                                      </p:cBhvr>
                                      <p:tavLst>
                                        <p:tav tm="0">
                                          <p:val>
                                            <p:strVal val="#ppt_x"/>
                                          </p:val>
                                        </p:tav>
                                        <p:tav tm="100000">
                                          <p:val>
                                            <p:strVal val="#ppt_x"/>
                                          </p:val>
                                        </p:tav>
                                      </p:tavLst>
                                    </p:anim>
                                    <p:anim calcmode="lin" valueType="num">
                                      <p:cBhvr>
                                        <p:cTn id="9" dur="1000" fill="hold"/>
                                        <p:tgtEl>
                                          <p:spTgt spid="471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47106">
                                            <p:txEl>
                                              <p:pRg st="0" end="0"/>
                                            </p:txEl>
                                          </p:spTgt>
                                        </p:tgtEl>
                                        <p:attrNameLst>
                                          <p:attrName>style.visibility</p:attrName>
                                        </p:attrNameLst>
                                      </p:cBhvr>
                                      <p:to>
                                        <p:strVal val="visible"/>
                                      </p:to>
                                    </p:set>
                                    <p:anim calcmode="discrete" valueType="clr">
                                      <p:cBhvr override="childStyle">
                                        <p:cTn id="13" dur="80"/>
                                        <p:tgtEl>
                                          <p:spTgt spid="4710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7106">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47106">
                                            <p:txEl>
                                              <p:pRg st="0" end="0"/>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nodeType="afterGroup">
                            <p:stCondLst>
                              <p:cond delay="0"/>
                            </p:stCondLst>
                            <p:childTnLst>
                              <p:par>
                                <p:cTn id="18" presetID="9" presetClass="entr" presetSubtype="0" fill="hold" nodeType="clickEffect">
                                  <p:stCondLst>
                                    <p:cond delay="0"/>
                                  </p:stCondLst>
                                  <p:childTnLst>
                                    <p:set>
                                      <p:cBhvr>
                                        <p:cTn id="19" dur="1" fill="hold">
                                          <p:stCondLst>
                                            <p:cond delay="0"/>
                                          </p:stCondLst>
                                        </p:cTn>
                                        <p:tgtEl>
                                          <p:spTgt spid="47106">
                                            <p:txEl>
                                              <p:pRg st="1" end="1"/>
                                            </p:txEl>
                                          </p:spTgt>
                                        </p:tgtEl>
                                        <p:attrNameLst>
                                          <p:attrName>style.visibility</p:attrName>
                                        </p:attrNameLst>
                                      </p:cBhvr>
                                      <p:to>
                                        <p:strVal val="visible"/>
                                      </p:to>
                                    </p:set>
                                    <p:animEffect transition="in" filter="dissolve">
                                      <p:cBhvr>
                                        <p:cTn id="20" dur="1000"/>
                                        <p:tgtEl>
                                          <p:spTgt spid="47106">
                                            <p:txEl>
                                              <p:pRg st="1" end="1"/>
                                            </p:txEl>
                                          </p:spTgt>
                                        </p:tgtEl>
                                      </p:cBhvr>
                                    </p:animEffect>
                                  </p:childTnLst>
                                </p:cTn>
                              </p:par>
                            </p:childTnLst>
                          </p:cTn>
                        </p:par>
                      </p:childTnLst>
                    </p:cTn>
                  </p:par>
                  <p:par>
                    <p:cTn id="21" fill="hold">
                      <p:stCondLst>
                        <p:cond delay="indefinite"/>
                      </p:stCondLst>
                      <p:childTnLst>
                        <p:par>
                          <p:cTn id="22" fill="hold" nodeType="afterGroup">
                            <p:stCondLst>
                              <p:cond delay="0"/>
                            </p:stCondLst>
                            <p:childTnLst>
                              <p:par>
                                <p:cTn id="23" presetID="9" presetClass="entr" presetSubtype="0" fill="hold" nodeType="clickEffect">
                                  <p:stCondLst>
                                    <p:cond delay="0"/>
                                  </p:stCondLst>
                                  <p:childTnLst>
                                    <p:set>
                                      <p:cBhvr>
                                        <p:cTn id="24" dur="1" fill="hold">
                                          <p:stCondLst>
                                            <p:cond delay="0"/>
                                          </p:stCondLst>
                                        </p:cTn>
                                        <p:tgtEl>
                                          <p:spTgt spid="47106">
                                            <p:txEl>
                                              <p:pRg st="2" end="2"/>
                                            </p:txEl>
                                          </p:spTgt>
                                        </p:tgtEl>
                                        <p:attrNameLst>
                                          <p:attrName>style.visibility</p:attrName>
                                        </p:attrNameLst>
                                      </p:cBhvr>
                                      <p:to>
                                        <p:strVal val="visible"/>
                                      </p:to>
                                    </p:set>
                                    <p:animEffect transition="in" filter="dissolve">
                                      <p:cBhvr>
                                        <p:cTn id="25" dur="1000"/>
                                        <p:tgtEl>
                                          <p:spTgt spid="47106">
                                            <p:txEl>
                                              <p:pRg st="2" end="2"/>
                                            </p:txEl>
                                          </p:spTgt>
                                        </p:tgtEl>
                                      </p:cBhvr>
                                    </p:animEffect>
                                  </p:childTnLst>
                                </p:cTn>
                              </p:par>
                            </p:childTnLst>
                          </p:cTn>
                        </p:par>
                        <p:par>
                          <p:cTn id="26" fill="hold" nodeType="afterGroup">
                            <p:stCondLst>
                              <p:cond delay="1000"/>
                            </p:stCondLst>
                            <p:childTnLst>
                              <p:par>
                                <p:cTn id="27" presetID="54" presetClass="entr" presetSubtype="0" accel="100000" fill="hold" grpId="0" nodeType="afterEffect">
                                  <p:stCondLst>
                                    <p:cond delay="0"/>
                                  </p:stCondLst>
                                  <p:childTnLst>
                                    <p:set>
                                      <p:cBhvr>
                                        <p:cTn id="28" dur="1" fill="hold">
                                          <p:stCondLst>
                                            <p:cond delay="0"/>
                                          </p:stCondLst>
                                        </p:cTn>
                                        <p:tgtEl>
                                          <p:spTgt spid="47109"/>
                                        </p:tgtEl>
                                        <p:attrNameLst>
                                          <p:attrName>style.visibility</p:attrName>
                                        </p:attrNameLst>
                                      </p:cBhvr>
                                      <p:to>
                                        <p:strVal val="visible"/>
                                      </p:to>
                                    </p:set>
                                    <p:anim calcmode="lin" valueType="num">
                                      <p:cBhvr>
                                        <p:cTn id="29" dur="2000" fill="hold"/>
                                        <p:tgtEl>
                                          <p:spTgt spid="47109"/>
                                        </p:tgtEl>
                                        <p:attrNameLst>
                                          <p:attrName>ppt_w</p:attrName>
                                        </p:attrNameLst>
                                      </p:cBhvr>
                                      <p:tavLst>
                                        <p:tav tm="0">
                                          <p:val>
                                            <p:strVal val="#ppt_w*0.05"/>
                                          </p:val>
                                        </p:tav>
                                        <p:tav tm="100000">
                                          <p:val>
                                            <p:strVal val="#ppt_w"/>
                                          </p:val>
                                        </p:tav>
                                      </p:tavLst>
                                    </p:anim>
                                    <p:anim calcmode="lin" valueType="num">
                                      <p:cBhvr>
                                        <p:cTn id="30" dur="2000" fill="hold"/>
                                        <p:tgtEl>
                                          <p:spTgt spid="47109"/>
                                        </p:tgtEl>
                                        <p:attrNameLst>
                                          <p:attrName>ppt_h</p:attrName>
                                        </p:attrNameLst>
                                      </p:cBhvr>
                                      <p:tavLst>
                                        <p:tav tm="0">
                                          <p:val>
                                            <p:strVal val="#ppt_h"/>
                                          </p:val>
                                        </p:tav>
                                        <p:tav tm="100000">
                                          <p:val>
                                            <p:strVal val="#ppt_h"/>
                                          </p:val>
                                        </p:tav>
                                      </p:tavLst>
                                    </p:anim>
                                    <p:anim calcmode="lin" valueType="num">
                                      <p:cBhvr>
                                        <p:cTn id="31" dur="2000" fill="hold"/>
                                        <p:tgtEl>
                                          <p:spTgt spid="47109"/>
                                        </p:tgtEl>
                                        <p:attrNameLst>
                                          <p:attrName>ppt_x</p:attrName>
                                        </p:attrNameLst>
                                      </p:cBhvr>
                                      <p:tavLst>
                                        <p:tav tm="0">
                                          <p:val>
                                            <p:strVal val="#ppt_x-.2"/>
                                          </p:val>
                                        </p:tav>
                                        <p:tav tm="100000">
                                          <p:val>
                                            <p:strVal val="#ppt_x"/>
                                          </p:val>
                                        </p:tav>
                                      </p:tavLst>
                                    </p:anim>
                                    <p:anim calcmode="lin" valueType="num">
                                      <p:cBhvr>
                                        <p:cTn id="32" dur="2000" fill="hold"/>
                                        <p:tgtEl>
                                          <p:spTgt spid="47109"/>
                                        </p:tgtEl>
                                        <p:attrNameLst>
                                          <p:attrName>ppt_y</p:attrName>
                                        </p:attrNameLst>
                                      </p:cBhvr>
                                      <p:tavLst>
                                        <p:tav tm="0">
                                          <p:val>
                                            <p:strVal val="#ppt_y"/>
                                          </p:val>
                                        </p:tav>
                                        <p:tav tm="100000">
                                          <p:val>
                                            <p:strVal val="#ppt_y"/>
                                          </p:val>
                                        </p:tav>
                                      </p:tavLst>
                                    </p:anim>
                                    <p:animEffect transition="in" filter="fade">
                                      <p:cBhvr>
                                        <p:cTn id="33" dur="2000"/>
                                        <p:tgtEl>
                                          <p:spTgt spid="47109"/>
                                        </p:tgtEl>
                                      </p:cBhvr>
                                    </p:animEffect>
                                  </p:childTnLst>
                                </p:cTn>
                              </p:par>
                            </p:childTnLst>
                          </p:cTn>
                        </p:par>
                        <p:par>
                          <p:cTn id="34" fill="hold" nodeType="afterGroup">
                            <p:stCondLst>
                              <p:cond delay="3000"/>
                            </p:stCondLst>
                            <p:childTnLst>
                              <p:par>
                                <p:cTn id="35" presetID="54" presetClass="entr" presetSubtype="0" accel="100000" fill="hold" grpId="0" nodeType="afterEffect">
                                  <p:stCondLst>
                                    <p:cond delay="0"/>
                                  </p:stCondLst>
                                  <p:childTnLst>
                                    <p:set>
                                      <p:cBhvr>
                                        <p:cTn id="36" dur="1" fill="hold">
                                          <p:stCondLst>
                                            <p:cond delay="0"/>
                                          </p:stCondLst>
                                        </p:cTn>
                                        <p:tgtEl>
                                          <p:spTgt spid="47111"/>
                                        </p:tgtEl>
                                        <p:attrNameLst>
                                          <p:attrName>style.visibility</p:attrName>
                                        </p:attrNameLst>
                                      </p:cBhvr>
                                      <p:to>
                                        <p:strVal val="visible"/>
                                      </p:to>
                                    </p:set>
                                    <p:anim calcmode="lin" valueType="num">
                                      <p:cBhvr>
                                        <p:cTn id="37" dur="2000" fill="hold"/>
                                        <p:tgtEl>
                                          <p:spTgt spid="47111"/>
                                        </p:tgtEl>
                                        <p:attrNameLst>
                                          <p:attrName>ppt_w</p:attrName>
                                        </p:attrNameLst>
                                      </p:cBhvr>
                                      <p:tavLst>
                                        <p:tav tm="0">
                                          <p:val>
                                            <p:strVal val="#ppt_w*0.05"/>
                                          </p:val>
                                        </p:tav>
                                        <p:tav tm="100000">
                                          <p:val>
                                            <p:strVal val="#ppt_w"/>
                                          </p:val>
                                        </p:tav>
                                      </p:tavLst>
                                    </p:anim>
                                    <p:anim calcmode="lin" valueType="num">
                                      <p:cBhvr>
                                        <p:cTn id="38" dur="2000" fill="hold"/>
                                        <p:tgtEl>
                                          <p:spTgt spid="47111"/>
                                        </p:tgtEl>
                                        <p:attrNameLst>
                                          <p:attrName>ppt_h</p:attrName>
                                        </p:attrNameLst>
                                      </p:cBhvr>
                                      <p:tavLst>
                                        <p:tav tm="0">
                                          <p:val>
                                            <p:strVal val="#ppt_h"/>
                                          </p:val>
                                        </p:tav>
                                        <p:tav tm="100000">
                                          <p:val>
                                            <p:strVal val="#ppt_h"/>
                                          </p:val>
                                        </p:tav>
                                      </p:tavLst>
                                    </p:anim>
                                    <p:anim calcmode="lin" valueType="num">
                                      <p:cBhvr>
                                        <p:cTn id="39" dur="2000" fill="hold"/>
                                        <p:tgtEl>
                                          <p:spTgt spid="47111"/>
                                        </p:tgtEl>
                                        <p:attrNameLst>
                                          <p:attrName>ppt_x</p:attrName>
                                        </p:attrNameLst>
                                      </p:cBhvr>
                                      <p:tavLst>
                                        <p:tav tm="0">
                                          <p:val>
                                            <p:strVal val="#ppt_x-.2"/>
                                          </p:val>
                                        </p:tav>
                                        <p:tav tm="100000">
                                          <p:val>
                                            <p:strVal val="#ppt_x"/>
                                          </p:val>
                                        </p:tav>
                                      </p:tavLst>
                                    </p:anim>
                                    <p:anim calcmode="lin" valueType="num">
                                      <p:cBhvr>
                                        <p:cTn id="40" dur="2000" fill="hold"/>
                                        <p:tgtEl>
                                          <p:spTgt spid="47111"/>
                                        </p:tgtEl>
                                        <p:attrNameLst>
                                          <p:attrName>ppt_y</p:attrName>
                                        </p:attrNameLst>
                                      </p:cBhvr>
                                      <p:tavLst>
                                        <p:tav tm="0">
                                          <p:val>
                                            <p:strVal val="#ppt_y"/>
                                          </p:val>
                                        </p:tav>
                                        <p:tav tm="100000">
                                          <p:val>
                                            <p:strVal val="#ppt_y"/>
                                          </p:val>
                                        </p:tav>
                                      </p:tavLst>
                                    </p:anim>
                                    <p:animEffect transition="in" filter="fade">
                                      <p:cBhvr>
                                        <p:cTn id="41" dur="2000"/>
                                        <p:tgtEl>
                                          <p:spTgt spid="47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11" grpId="0" animBg="1"/>
      <p:bldP spid="471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Explain the importance of accounting and identify its users.</a:t>
            </a:r>
            <a:r>
              <a:rPr lang="en-US" altLang="en-US" dirty="0"/>
              <a:t/>
            </a:r>
            <a:br>
              <a:rPr lang="en-US" altLang="en-US" dirty="0"/>
            </a:br>
            <a:r>
              <a:rPr lang="en-US" altLang="en-US" dirty="0"/>
              <a:t/>
            </a:r>
            <a:br>
              <a:rPr lang="en-US" altLang="en-US" dirty="0"/>
            </a:br>
            <a:endParaRPr lang="en-US" altLang="en-US" dirty="0"/>
          </a:p>
        </p:txBody>
      </p:sp>
      <p:sp>
        <p:nvSpPr>
          <p:cNvPr id="130051"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r>
              <a:rPr lang="en-US" altLang="en-US" dirty="0">
                <a:solidFill>
                  <a:srgbClr val="898989"/>
                </a:solidFill>
              </a:rPr>
              <a:t>1-</a:t>
            </a:r>
            <a:fld id="{B119A4F8-1B21-44AA-97CF-B3BE3340BA9F}" type="slidenum">
              <a:rPr lang="en-US" altLang="en-US" smtClean="0">
                <a:solidFill>
                  <a:srgbClr val="898989"/>
                </a:solidFill>
              </a:rPr>
              <a:pPr/>
              <a:t>3</a:t>
            </a:fld>
            <a:endParaRPr lang="en-US" altLang="en-US" dirty="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897228" y="193675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24400"/>
            <a:ext cx="7315200" cy="87313"/>
          </a:xfrm>
          <a:prstGeom prst="rect">
            <a:avLst/>
          </a:prstGeom>
          <a:noFill/>
          <a:ln w="9525">
            <a:noFill/>
            <a:miter lim="800000"/>
            <a:headEnd/>
            <a:tailEnd/>
          </a:ln>
        </p:spPr>
      </p:pic>
      <p:sp>
        <p:nvSpPr>
          <p:cNvPr id="3" name="TextBox 2"/>
          <p:cNvSpPr txBox="1"/>
          <p:nvPr/>
        </p:nvSpPr>
        <p:spPr>
          <a:xfrm>
            <a:off x="2057400" y="983789"/>
            <a:ext cx="5257800" cy="769441"/>
          </a:xfrm>
          <a:prstGeom prst="rect">
            <a:avLst/>
          </a:prstGeom>
          <a:noFill/>
        </p:spPr>
        <p:txBody>
          <a:bodyPr wrap="square" rtlCol="0">
            <a:spAutoFit/>
          </a:bodyPr>
          <a:lstStyle/>
          <a:p>
            <a:r>
              <a:rPr lang="en-US" altLang="en-US" sz="4400" b="1" dirty="0">
                <a:latin typeface="+mj-lt"/>
              </a:rPr>
              <a:t>Learning Objective C1</a:t>
            </a:r>
            <a:endParaRPr lang="en-US" sz="4400" dirty="0">
              <a:latin typeface="+mj-lt"/>
            </a:endParaRPr>
          </a:p>
        </p:txBody>
      </p:sp>
      <p:sp>
        <p:nvSpPr>
          <p:cNvPr id="8" name="Rectangle 7"/>
          <p:cNvSpPr>
            <a:spLocks noGrp="1" noChangeArrowheads="1"/>
          </p:cNvSpPr>
          <p:nvPr/>
        </p:nvSpPr>
        <p:spPr bwMode="auto">
          <a:xfrm>
            <a:off x="6521570" y="638333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Tree>
    <p:extLst>
      <p:ext uri="{BB962C8B-B14F-4D97-AF65-F5344CB8AC3E}">
        <p14:creationId xmlns:p14="http://schemas.microsoft.com/office/powerpoint/2010/main" val="137328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91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9156" name="Rectangle 4"/>
          <p:cNvSpPr>
            <a:spLocks noGrp="1" noChangeArrowheads="1"/>
          </p:cNvSpPr>
          <p:nvPr>
            <p:ph type="title"/>
          </p:nvPr>
        </p:nvSpPr>
        <p:spPr>
          <a:xfrm>
            <a:off x="992981" y="225425"/>
            <a:ext cx="7158038" cy="1412875"/>
          </a:xfrm>
        </p:spPr>
        <p:txBody>
          <a:bodyPr/>
          <a:lstStyle/>
          <a:p>
            <a:pPr algn="ctr"/>
            <a:r>
              <a:rPr lang="en-US" b="1" dirty="0"/>
              <a:t>Accounting Equation 4</a:t>
            </a:r>
          </a:p>
        </p:txBody>
      </p:sp>
      <p:sp>
        <p:nvSpPr>
          <p:cNvPr id="18" name="Slide Number Placeholder 3"/>
          <p:cNvSpPr>
            <a:spLocks noGrp="1"/>
          </p:cNvSpPr>
          <p:nvPr>
            <p:ph type="sldNum" sz="quarter" idx="12"/>
          </p:nvPr>
        </p:nvSpPr>
        <p:spPr bwMode="auto">
          <a:xfrm>
            <a:off x="6858000" y="6464205"/>
            <a:ext cx="2146925" cy="365125"/>
          </a:xfrm>
          <a:noFill/>
          <a:ln>
            <a:miter lim="800000"/>
            <a:headEnd/>
            <a:tailEnd/>
          </a:ln>
        </p:spPr>
        <p:txBody>
          <a:bodyPr wrap="square" numCol="1" anchorCtr="0" compatLnSpc="1">
            <a:prstTxWarp prst="textNoShape">
              <a:avLst/>
            </a:prstTxWarp>
          </a:bodyPr>
          <a:lstStyle/>
          <a:p>
            <a:r>
              <a:rPr lang="en-US" altLang="en-US" dirty="0">
                <a:solidFill>
                  <a:srgbClr val="898989"/>
                </a:solidFill>
              </a:rPr>
              <a:t>1-</a:t>
            </a:r>
            <a:fld id="{B119A4F8-1B21-44AA-97CF-B3BE3340BA9F}" type="slidenum">
              <a:rPr lang="en-US" altLang="en-US" smtClean="0">
                <a:solidFill>
                  <a:srgbClr val="898989"/>
                </a:solidFill>
              </a:rPr>
              <a:pPr/>
              <a:t>30</a:t>
            </a:fld>
            <a:endParaRPr lang="en-US" altLang="en-US" dirty="0">
              <a:solidFill>
                <a:srgbClr val="898989"/>
              </a:solidFill>
            </a:endParaRPr>
          </a:p>
        </p:txBody>
      </p:sp>
      <p:graphicFrame>
        <p:nvGraphicFramePr>
          <p:cNvPr id="49158" name="Object 6"/>
          <p:cNvGraphicFramePr>
            <a:graphicFrameLocks/>
          </p:cNvGraphicFramePr>
          <p:nvPr>
            <p:extLst>
              <p:ext uri="{D42A27DB-BD31-4B8C-83A1-F6EECF244321}">
                <p14:modId xmlns:p14="http://schemas.microsoft.com/office/powerpoint/2010/main" val="4079053464"/>
              </p:ext>
            </p:extLst>
          </p:nvPr>
        </p:nvGraphicFramePr>
        <p:xfrm>
          <a:off x="152400" y="2201367"/>
          <a:ext cx="8594725" cy="3779838"/>
        </p:xfrm>
        <a:graphic>
          <a:graphicData uri="http://schemas.openxmlformats.org/presentationml/2006/ole">
            <mc:AlternateContent xmlns:mc="http://schemas.openxmlformats.org/markup-compatibility/2006">
              <mc:Choice xmlns:v="urn:schemas-microsoft-com:vml" Requires="v">
                <p:oleObj spid="_x0000_s4098" name="Worksheet" r:id="rId4" imgW="4594966" imgH="2019450" progId="Excel.Sheet.8">
                  <p:embed/>
                </p:oleObj>
              </mc:Choice>
              <mc:Fallback>
                <p:oleObj name="Worksheet" r:id="rId4" imgW="4594966" imgH="2019450" progId="Excel.Sheet.8">
                  <p:embed/>
                  <p:pic>
                    <p:nvPicPr>
                      <p:cNvPr id="0" name=""/>
                      <p:cNvPicPr>
                        <a:picLocks noChangeArrowheads="1"/>
                      </p:cNvPicPr>
                      <p:nvPr/>
                    </p:nvPicPr>
                    <p:blipFill>
                      <a:blip r:embed="rId5"/>
                      <a:srcRect b="5867"/>
                      <a:stretch>
                        <a:fillRect/>
                      </a:stretch>
                    </p:blipFill>
                    <p:spPr bwMode="auto">
                      <a:xfrm>
                        <a:off x="152400" y="2201367"/>
                        <a:ext cx="8594725" cy="3779838"/>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61" name="Oval 9"/>
          <p:cNvSpPr>
            <a:spLocks noChangeArrowheads="1"/>
          </p:cNvSpPr>
          <p:nvPr/>
        </p:nvSpPr>
        <p:spPr bwMode="auto">
          <a:xfrm>
            <a:off x="2166938" y="4197575"/>
            <a:ext cx="1028699" cy="433754"/>
          </a:xfrm>
          <a:prstGeom prst="ellipse">
            <a:avLst/>
          </a:prstGeom>
          <a:noFill/>
          <a:ln w="28575" algn="ctr">
            <a:solidFill>
              <a:srgbClr val="000099"/>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9163" name="Oval 11"/>
          <p:cNvSpPr>
            <a:spLocks noChangeArrowheads="1"/>
          </p:cNvSpPr>
          <p:nvPr/>
        </p:nvSpPr>
        <p:spPr bwMode="auto">
          <a:xfrm>
            <a:off x="4953000" y="4762500"/>
            <a:ext cx="914400" cy="457200"/>
          </a:xfrm>
          <a:prstGeom prst="ellipse">
            <a:avLst/>
          </a:prstGeom>
          <a:noFill/>
          <a:ln w="28575" algn="ctr">
            <a:solidFill>
              <a:srgbClr val="000099"/>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9164" name="Rectangle 12"/>
          <p:cNvSpPr>
            <a:spLocks noChangeArrowheads="1"/>
          </p:cNvSpPr>
          <p:nvPr/>
        </p:nvSpPr>
        <p:spPr bwMode="auto">
          <a:xfrm>
            <a:off x="290622" y="1187502"/>
            <a:ext cx="8389827" cy="984885"/>
          </a:xfrm>
          <a:prstGeom prst="rect">
            <a:avLst/>
          </a:prstGeom>
          <a:solidFill>
            <a:srgbClr val="FFFF99"/>
          </a:solidFill>
          <a:ln>
            <a:noFill/>
          </a:ln>
          <a:effectLst/>
        </p:spPr>
        <p:txBody>
          <a:bodyPr wrap="square" lIns="0" tIns="0" rIns="0" bIns="0">
            <a:spAutoFit/>
          </a:bodyPr>
          <a:lstStyle/>
          <a:p>
            <a:pPr algn="ctr"/>
            <a:r>
              <a:rPr lang="en-US" sz="3200" b="1" dirty="0">
                <a:solidFill>
                  <a:prstClr val="black"/>
                </a:solidFill>
              </a:rPr>
              <a:t>FastForward purchased supplies of $7,100 on credit.</a:t>
            </a:r>
          </a:p>
        </p:txBody>
      </p:sp>
      <p:sp>
        <p:nvSpPr>
          <p:cNvPr id="49165" name="AutoShape 13"/>
          <p:cNvSpPr>
            <a:spLocks noChangeArrowheads="1"/>
          </p:cNvSpPr>
          <p:nvPr/>
        </p:nvSpPr>
        <p:spPr bwMode="auto">
          <a:xfrm>
            <a:off x="5948365" y="4026491"/>
            <a:ext cx="2970213" cy="604838"/>
          </a:xfrm>
          <a:prstGeom prst="wedgeRoundRectCallout">
            <a:avLst>
              <a:gd name="adj1" fmla="val -82478"/>
              <a:gd name="adj2" fmla="val 240724"/>
              <a:gd name="adj3" fmla="val 16667"/>
            </a:avLst>
          </a:prstGeom>
          <a:solidFill>
            <a:srgbClr val="000099"/>
          </a:solidFill>
          <a:ln w="12700" algn="ctr">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r>
              <a:rPr lang="en-US" b="1" dirty="0">
                <a:solidFill>
                  <a:srgbClr val="FFFFFF"/>
                </a:solidFill>
              </a:rPr>
              <a:t>Accounting Equation </a:t>
            </a:r>
            <a:r>
              <a:rPr lang="en-US" b="1" u="sng" dirty="0">
                <a:solidFill>
                  <a:srgbClr val="FFFFFF"/>
                </a:solidFill>
              </a:rPr>
              <a:t>still</a:t>
            </a:r>
            <a:r>
              <a:rPr lang="en-US" b="1" dirty="0">
                <a:solidFill>
                  <a:srgbClr val="FFFFFF"/>
                </a:solidFill>
              </a:rPr>
              <a:t> remains in balance!!</a:t>
            </a:r>
          </a:p>
        </p:txBody>
      </p:sp>
      <p:sp>
        <p:nvSpPr>
          <p:cNvPr id="49166" name="Oval 14"/>
          <p:cNvSpPr>
            <a:spLocks noChangeArrowheads="1"/>
          </p:cNvSpPr>
          <p:nvPr/>
        </p:nvSpPr>
        <p:spPr bwMode="auto">
          <a:xfrm>
            <a:off x="1679144" y="5424698"/>
            <a:ext cx="1516493" cy="747501"/>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9167" name="Oval 15"/>
          <p:cNvSpPr>
            <a:spLocks noChangeArrowheads="1"/>
          </p:cNvSpPr>
          <p:nvPr/>
        </p:nvSpPr>
        <p:spPr bwMode="auto">
          <a:xfrm>
            <a:off x="5746569" y="5378165"/>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9168" name="Line 16"/>
          <p:cNvSpPr>
            <a:spLocks noChangeShapeType="1"/>
          </p:cNvSpPr>
          <p:nvPr/>
        </p:nvSpPr>
        <p:spPr bwMode="auto">
          <a:xfrm flipH="1" flipV="1">
            <a:off x="3124200" y="5987765"/>
            <a:ext cx="914400" cy="565435"/>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solidFill>
                <a:prstClr val="black"/>
              </a:solidFill>
            </a:endParaRPr>
          </a:p>
        </p:txBody>
      </p:sp>
      <p:sp>
        <p:nvSpPr>
          <p:cNvPr id="49169" name="Line 17"/>
          <p:cNvSpPr>
            <a:spLocks noChangeShapeType="1"/>
          </p:cNvSpPr>
          <p:nvPr/>
        </p:nvSpPr>
        <p:spPr bwMode="auto">
          <a:xfrm flipH="1" flipV="1">
            <a:off x="7162800" y="5987763"/>
            <a:ext cx="838200" cy="565436"/>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solidFill>
                <a:prstClr val="black"/>
              </a:solidFill>
            </a:endParaRPr>
          </a:p>
        </p:txBody>
      </p:sp>
      <p:sp>
        <p:nvSpPr>
          <p:cNvPr id="16" name="Rounded Rectangle 15"/>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7" name="Rectangle 16"/>
          <p:cNvSpPr>
            <a:spLocks noGrp="1" noChangeArrowheads="1"/>
          </p:cNvSpPr>
          <p:nvPr/>
        </p:nvSpPr>
        <p:spPr bwMode="auto">
          <a:xfrm>
            <a:off x="6779056" y="6497256"/>
            <a:ext cx="215672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2393756844"/>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9164">
                                            <p:txEl>
                                              <p:pRg st="0" end="0"/>
                                            </p:txEl>
                                          </p:spTgt>
                                        </p:tgtEl>
                                        <p:attrNameLst>
                                          <p:attrName>style.visibility</p:attrName>
                                        </p:attrNameLst>
                                      </p:cBhvr>
                                      <p:to>
                                        <p:strVal val="visible"/>
                                      </p:to>
                                    </p:set>
                                    <p:animEffect transition="in" filter="fade">
                                      <p:cBhvr>
                                        <p:cTn id="7" dur="1000"/>
                                        <p:tgtEl>
                                          <p:spTgt spid="49164">
                                            <p:txEl>
                                              <p:pRg st="0" end="0"/>
                                            </p:txEl>
                                          </p:spTgt>
                                        </p:tgtEl>
                                      </p:cBhvr>
                                    </p:animEffect>
                                    <p:anim calcmode="lin" valueType="num">
                                      <p:cBhvr>
                                        <p:cTn id="8" dur="1000" fill="hold"/>
                                        <p:tgtEl>
                                          <p:spTgt spid="4916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9164">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9" presetClass="entr" presetSubtype="0" fill="hold" nodeType="afterEffect">
                                  <p:stCondLst>
                                    <p:cond delay="0"/>
                                  </p:stCondLst>
                                  <p:childTnLst>
                                    <p:set>
                                      <p:cBhvr>
                                        <p:cTn id="12" dur="1" fill="hold">
                                          <p:stCondLst>
                                            <p:cond delay="0"/>
                                          </p:stCondLst>
                                        </p:cTn>
                                        <p:tgtEl>
                                          <p:spTgt spid="49158"/>
                                        </p:tgtEl>
                                        <p:attrNameLst>
                                          <p:attrName>style.visibility</p:attrName>
                                        </p:attrNameLst>
                                      </p:cBhvr>
                                      <p:to>
                                        <p:strVal val="visible"/>
                                      </p:to>
                                    </p:set>
                                    <p:animEffect transition="in" filter="dissolve">
                                      <p:cBhvr>
                                        <p:cTn id="13" dur="2000"/>
                                        <p:tgtEl>
                                          <p:spTgt spid="49158"/>
                                        </p:tgtEl>
                                      </p:cBhvr>
                                    </p:animEffect>
                                  </p:childTnLst>
                                </p:cTn>
                              </p:par>
                            </p:childTnLst>
                          </p:cTn>
                        </p:par>
                      </p:childTnLst>
                    </p:cTn>
                  </p:par>
                  <p:par>
                    <p:cTn id="14" fill="hold">
                      <p:stCondLst>
                        <p:cond delay="indefinite"/>
                      </p:stCondLst>
                      <p:childTnLst>
                        <p:par>
                          <p:cTn id="15" fill="hold" nodeType="after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9161"/>
                                        </p:tgtEl>
                                        <p:attrNameLst>
                                          <p:attrName>style.visibility</p:attrName>
                                        </p:attrNameLst>
                                      </p:cBhvr>
                                      <p:to>
                                        <p:strVal val="visible"/>
                                      </p:to>
                                    </p:set>
                                    <p:animEffect transition="in" filter="dissolve">
                                      <p:cBhvr>
                                        <p:cTn id="18" dur="2000"/>
                                        <p:tgtEl>
                                          <p:spTgt spid="49161"/>
                                        </p:tgtEl>
                                      </p:cBhvr>
                                    </p:animEffect>
                                  </p:childTnLst>
                                </p:cTn>
                              </p:par>
                            </p:childTnLst>
                          </p:cTn>
                        </p:par>
                        <p:par>
                          <p:cTn id="19" fill="hold" nodeType="afterGroup">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49163"/>
                                        </p:tgtEl>
                                        <p:attrNameLst>
                                          <p:attrName>style.visibility</p:attrName>
                                        </p:attrNameLst>
                                      </p:cBhvr>
                                      <p:to>
                                        <p:strVal val="visible"/>
                                      </p:to>
                                    </p:set>
                                    <p:animEffect transition="in" filter="dissolve">
                                      <p:cBhvr>
                                        <p:cTn id="22" dur="2000"/>
                                        <p:tgtEl>
                                          <p:spTgt spid="49163"/>
                                        </p:tgtEl>
                                      </p:cBhvr>
                                    </p:animEffect>
                                  </p:childTnLst>
                                </p:cTn>
                              </p:par>
                            </p:childTnLst>
                          </p:cTn>
                        </p:par>
                      </p:childTnLst>
                    </p:cTn>
                  </p:par>
                  <p:par>
                    <p:cTn id="23" fill="hold">
                      <p:stCondLst>
                        <p:cond delay="indefinite"/>
                      </p:stCondLst>
                      <p:childTnLst>
                        <p:par>
                          <p:cTn id="24" fill="hold" nodeType="after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9166"/>
                                        </p:tgtEl>
                                        <p:attrNameLst>
                                          <p:attrName>style.visibility</p:attrName>
                                        </p:attrNameLst>
                                      </p:cBhvr>
                                      <p:to>
                                        <p:strVal val="visible"/>
                                      </p:to>
                                    </p:set>
                                    <p:animEffect transition="in" filter="dissolve">
                                      <p:cBhvr>
                                        <p:cTn id="27" dur="1000"/>
                                        <p:tgtEl>
                                          <p:spTgt spid="49166"/>
                                        </p:tgtEl>
                                      </p:cBhvr>
                                    </p:animEffect>
                                  </p:childTnLst>
                                </p:cTn>
                              </p:par>
                            </p:childTnLst>
                          </p:cTn>
                        </p:par>
                        <p:par>
                          <p:cTn id="28" fill="hold" nodeType="afterGroup">
                            <p:stCondLst>
                              <p:cond delay="1000"/>
                            </p:stCondLst>
                            <p:childTnLst>
                              <p:par>
                                <p:cTn id="29" presetID="37" presetClass="entr" presetSubtype="0" fill="hold" grpId="0" nodeType="afterEffect">
                                  <p:stCondLst>
                                    <p:cond delay="0"/>
                                  </p:stCondLst>
                                  <p:childTnLst>
                                    <p:set>
                                      <p:cBhvr>
                                        <p:cTn id="30" dur="1" fill="hold">
                                          <p:stCondLst>
                                            <p:cond delay="0"/>
                                          </p:stCondLst>
                                        </p:cTn>
                                        <p:tgtEl>
                                          <p:spTgt spid="49168"/>
                                        </p:tgtEl>
                                        <p:attrNameLst>
                                          <p:attrName>style.visibility</p:attrName>
                                        </p:attrNameLst>
                                      </p:cBhvr>
                                      <p:to>
                                        <p:strVal val="visible"/>
                                      </p:to>
                                    </p:set>
                                    <p:animEffect transition="in" filter="fade">
                                      <p:cBhvr>
                                        <p:cTn id="31" dur="1000"/>
                                        <p:tgtEl>
                                          <p:spTgt spid="49168"/>
                                        </p:tgtEl>
                                      </p:cBhvr>
                                    </p:animEffect>
                                    <p:anim calcmode="lin" valueType="num">
                                      <p:cBhvr>
                                        <p:cTn id="32" dur="1000" fill="hold"/>
                                        <p:tgtEl>
                                          <p:spTgt spid="49168"/>
                                        </p:tgtEl>
                                        <p:attrNameLst>
                                          <p:attrName>ppt_x</p:attrName>
                                        </p:attrNameLst>
                                      </p:cBhvr>
                                      <p:tavLst>
                                        <p:tav tm="0">
                                          <p:val>
                                            <p:strVal val="#ppt_x"/>
                                          </p:val>
                                        </p:tav>
                                        <p:tav tm="100000">
                                          <p:val>
                                            <p:strVal val="#ppt_x"/>
                                          </p:val>
                                        </p:tav>
                                      </p:tavLst>
                                    </p:anim>
                                    <p:anim calcmode="lin" valueType="num">
                                      <p:cBhvr>
                                        <p:cTn id="33" dur="900" decel="100000" fill="hold"/>
                                        <p:tgtEl>
                                          <p:spTgt spid="4916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9168"/>
                                        </p:tgtEl>
                                        <p:attrNameLst>
                                          <p:attrName>ppt_y</p:attrName>
                                        </p:attrNameLst>
                                      </p:cBhvr>
                                      <p:tavLst>
                                        <p:tav tm="0">
                                          <p:val>
                                            <p:strVal val="#ppt_y-.03"/>
                                          </p:val>
                                        </p:tav>
                                        <p:tav tm="100000">
                                          <p:val>
                                            <p:strVal val="#ppt_y"/>
                                          </p:val>
                                        </p:tav>
                                      </p:tavLst>
                                    </p:anim>
                                  </p:childTnLst>
                                </p:cTn>
                              </p:par>
                            </p:childTnLst>
                          </p:cTn>
                        </p:par>
                        <p:par>
                          <p:cTn id="35" fill="hold">
                            <p:stCondLst>
                              <p:cond delay="2000"/>
                            </p:stCondLst>
                            <p:childTnLst>
                              <p:par>
                                <p:cTn id="36" presetID="37" presetClass="entr" presetSubtype="0" fill="hold" grpId="0" nodeType="afterEffect">
                                  <p:stCondLst>
                                    <p:cond delay="0"/>
                                  </p:stCondLst>
                                  <p:childTnLst>
                                    <p:set>
                                      <p:cBhvr>
                                        <p:cTn id="37" dur="1" fill="hold">
                                          <p:stCondLst>
                                            <p:cond delay="0"/>
                                          </p:stCondLst>
                                        </p:cTn>
                                        <p:tgtEl>
                                          <p:spTgt spid="49169"/>
                                        </p:tgtEl>
                                        <p:attrNameLst>
                                          <p:attrName>style.visibility</p:attrName>
                                        </p:attrNameLst>
                                      </p:cBhvr>
                                      <p:to>
                                        <p:strVal val="visible"/>
                                      </p:to>
                                    </p:set>
                                    <p:animEffect transition="in" filter="fade">
                                      <p:cBhvr>
                                        <p:cTn id="38" dur="1000"/>
                                        <p:tgtEl>
                                          <p:spTgt spid="49169"/>
                                        </p:tgtEl>
                                      </p:cBhvr>
                                    </p:animEffect>
                                    <p:anim calcmode="lin" valueType="num">
                                      <p:cBhvr>
                                        <p:cTn id="39" dur="1000" fill="hold"/>
                                        <p:tgtEl>
                                          <p:spTgt spid="49169"/>
                                        </p:tgtEl>
                                        <p:attrNameLst>
                                          <p:attrName>ppt_x</p:attrName>
                                        </p:attrNameLst>
                                      </p:cBhvr>
                                      <p:tavLst>
                                        <p:tav tm="0">
                                          <p:val>
                                            <p:strVal val="#ppt_x"/>
                                          </p:val>
                                        </p:tav>
                                        <p:tav tm="100000">
                                          <p:val>
                                            <p:strVal val="#ppt_x"/>
                                          </p:val>
                                        </p:tav>
                                      </p:tavLst>
                                    </p:anim>
                                    <p:anim calcmode="lin" valueType="num">
                                      <p:cBhvr>
                                        <p:cTn id="40" dur="900" decel="100000" fill="hold"/>
                                        <p:tgtEl>
                                          <p:spTgt spid="49169"/>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9169"/>
                                        </p:tgtEl>
                                        <p:attrNameLst>
                                          <p:attrName>ppt_y</p:attrName>
                                        </p:attrNameLst>
                                      </p:cBhvr>
                                      <p:tavLst>
                                        <p:tav tm="0">
                                          <p:val>
                                            <p:strVal val="#ppt_y-.03"/>
                                          </p:val>
                                        </p:tav>
                                        <p:tav tm="100000">
                                          <p:val>
                                            <p:strVal val="#ppt_y"/>
                                          </p:val>
                                        </p:tav>
                                      </p:tavLst>
                                    </p:anim>
                                  </p:childTnLst>
                                </p:cTn>
                              </p:par>
                            </p:childTnLst>
                          </p:cTn>
                        </p:par>
                        <p:par>
                          <p:cTn id="42" fill="hold" nodeType="afterGroup">
                            <p:stCondLst>
                              <p:cond delay="3000"/>
                            </p:stCondLst>
                            <p:childTnLst>
                              <p:par>
                                <p:cTn id="43" presetID="9" presetClass="entr" presetSubtype="0" fill="hold" grpId="0" nodeType="afterEffect">
                                  <p:stCondLst>
                                    <p:cond delay="0"/>
                                  </p:stCondLst>
                                  <p:childTnLst>
                                    <p:set>
                                      <p:cBhvr>
                                        <p:cTn id="44" dur="1" fill="hold">
                                          <p:stCondLst>
                                            <p:cond delay="0"/>
                                          </p:stCondLst>
                                        </p:cTn>
                                        <p:tgtEl>
                                          <p:spTgt spid="49167"/>
                                        </p:tgtEl>
                                        <p:attrNameLst>
                                          <p:attrName>style.visibility</p:attrName>
                                        </p:attrNameLst>
                                      </p:cBhvr>
                                      <p:to>
                                        <p:strVal val="visible"/>
                                      </p:to>
                                    </p:set>
                                    <p:animEffect transition="in" filter="dissolve">
                                      <p:cBhvr>
                                        <p:cTn id="45" dur="1000"/>
                                        <p:tgtEl>
                                          <p:spTgt spid="4916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9165"/>
                                        </p:tgtEl>
                                        <p:attrNameLst>
                                          <p:attrName>style.visibility</p:attrName>
                                        </p:attrNameLst>
                                      </p:cBhvr>
                                      <p:to>
                                        <p:strVal val="visible"/>
                                      </p:to>
                                    </p:set>
                                    <p:animEffect transition="in" filter="fade">
                                      <p:cBhvr>
                                        <p:cTn id="50" dur="2000"/>
                                        <p:tgtEl>
                                          <p:spTgt spid="49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1" grpId="0" animBg="1"/>
      <p:bldP spid="49163" grpId="0" animBg="1"/>
      <p:bldP spid="49165" grpId="0" animBg="1"/>
      <p:bldP spid="49166" grpId="0" animBg="1"/>
      <p:bldP spid="49167" grpId="0" animBg="1"/>
      <p:bldP spid="49168" grpId="0" animBg="1"/>
      <p:bldP spid="4916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5"/>
          <p:cNvSpPr>
            <a:spLocks noGrp="1" noChangeArrowheads="1"/>
          </p:cNvSpPr>
          <p:nvPr>
            <p:ph type="title"/>
          </p:nvPr>
        </p:nvSpPr>
        <p:spPr>
          <a:xfrm>
            <a:off x="688181" y="758951"/>
            <a:ext cx="7846219" cy="1350071"/>
          </a:xfrm>
        </p:spPr>
        <p:txBody>
          <a:bodyPr/>
          <a:lstStyle/>
          <a:p>
            <a:pPr algn="ctr"/>
            <a:r>
              <a:rPr lang="en-US" b="1" dirty="0"/>
              <a:t>Transaction 5:</a:t>
            </a:r>
            <a:br>
              <a:rPr lang="en-US" b="1" dirty="0"/>
            </a:br>
            <a:r>
              <a:rPr lang="en-US" b="1" dirty="0"/>
              <a:t>Provide Services for Cash</a:t>
            </a:r>
          </a:p>
        </p:txBody>
      </p:sp>
      <p:sp>
        <p:nvSpPr>
          <p:cNvPr id="55298" name="Rectangle 2"/>
          <p:cNvSpPr>
            <a:spLocks noGrp="1" noChangeArrowheads="1"/>
          </p:cNvSpPr>
          <p:nvPr>
            <p:ph idx="1"/>
          </p:nvPr>
        </p:nvSpPr>
        <p:spPr bwMode="auto">
          <a:xfrm>
            <a:off x="581247" y="3844643"/>
            <a:ext cx="7924800" cy="2254406"/>
          </a:xfrm>
          <a:solidFill>
            <a:srgbClr val="FFFFFF"/>
          </a:solidFill>
          <a:ln>
            <a:solidFill>
              <a:schemeClr val="bg1"/>
            </a:solidFill>
            <a:miter lim="800000"/>
            <a:headEnd/>
            <a:tailEnd/>
          </a:ln>
        </p:spPr>
        <p:txBody>
          <a:bodyPr vert="horz" wrap="square" lIns="91440" tIns="45720" rIns="91440" bIns="45720" numCol="1" anchor="t" anchorCtr="0" compatLnSpc="1">
            <a:prstTxWarp prst="textNoShape">
              <a:avLst/>
            </a:prstTxWarp>
          </a:bodyPr>
          <a:lstStyle/>
          <a:p>
            <a:pPr>
              <a:buFont typeface="Wingdings" panose="05000000000000000000" pitchFamily="2" charset="2"/>
              <a:buNone/>
            </a:pP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Cash</a:t>
            </a:r>
            <a:r>
              <a:rPr lang="en-US" b="1" dirty="0">
                <a:solidFill>
                  <a:schemeClr val="hlink"/>
                </a:solidFill>
              </a:rPr>
              <a:t> </a:t>
            </a:r>
            <a:r>
              <a:rPr lang="en-US" b="1" dirty="0">
                <a:solidFill>
                  <a:srgbClr val="9A2F6F"/>
                </a:solidFill>
              </a:rPr>
              <a:t>(asset)</a:t>
            </a:r>
            <a:r>
              <a:rPr lang="en-US" b="1" dirty="0">
                <a:solidFill>
                  <a:schemeClr val="hlink"/>
                </a:solidFill>
              </a:rPr>
              <a:t> </a:t>
            </a:r>
          </a:p>
          <a:p>
            <a:pPr>
              <a:buFont typeface="Wingdings" panose="05000000000000000000" pitchFamily="2" charset="2"/>
              <a:buNone/>
            </a:pPr>
            <a:r>
              <a:rPr lang="en-US" b="1" dirty="0">
                <a:solidFill>
                  <a:schemeClr val="hlink"/>
                </a:solidFill>
              </a:rPr>
              <a:t>	</a:t>
            </a:r>
            <a:r>
              <a:rPr lang="en-US" b="1" dirty="0"/>
              <a:t>(2) Revenues</a:t>
            </a:r>
            <a:r>
              <a:rPr lang="en-US" b="1" dirty="0">
                <a:solidFill>
                  <a:schemeClr val="hlink"/>
                </a:solidFill>
              </a:rPr>
              <a:t> </a:t>
            </a:r>
            <a:r>
              <a:rPr lang="en-US" b="1" dirty="0">
                <a:solidFill>
                  <a:srgbClr val="9A2F6F"/>
                </a:solidFill>
              </a:rPr>
              <a:t>(equity)</a:t>
            </a:r>
            <a:r>
              <a:rPr lang="en-US" dirty="0"/>
              <a:t> </a:t>
            </a:r>
          </a:p>
        </p:txBody>
      </p:sp>
      <p:sp>
        <p:nvSpPr>
          <p:cNvPr id="12" name="Slide Number Placeholder 3"/>
          <p:cNvSpPr>
            <a:spLocks noGrp="1"/>
          </p:cNvSpPr>
          <p:nvPr>
            <p:ph type="sldNum" sz="quarter" idx="12"/>
          </p:nvPr>
        </p:nvSpPr>
        <p:spPr bwMode="auto">
          <a:xfrm>
            <a:off x="6705600" y="6459499"/>
            <a:ext cx="2218063" cy="365125"/>
          </a:xfrm>
          <a:noFill/>
          <a:ln>
            <a:miter lim="800000"/>
            <a:headEnd/>
            <a:tailEnd/>
          </a:ln>
        </p:spPr>
        <p:txBody>
          <a:bodyPr wrap="square" numCol="1" anchorCtr="0" compatLnSpc="1">
            <a:prstTxWarp prst="textNoShape">
              <a:avLst/>
            </a:prstTxWarp>
          </a:bodyPr>
          <a:lstStyle/>
          <a:p>
            <a:r>
              <a:rPr lang="en-US" altLang="en-US" dirty="0">
                <a:solidFill>
                  <a:srgbClr val="898989"/>
                </a:solidFill>
              </a:rPr>
              <a:t>1-</a:t>
            </a:r>
            <a:fld id="{B119A4F8-1B21-44AA-97CF-B3BE3340BA9F}" type="slidenum">
              <a:rPr lang="en-US" altLang="en-US" smtClean="0">
                <a:solidFill>
                  <a:srgbClr val="898989"/>
                </a:solidFill>
              </a:rPr>
              <a:pPr/>
              <a:t>31</a:t>
            </a:fld>
            <a:endParaRPr lang="en-US" altLang="en-US" dirty="0">
              <a:solidFill>
                <a:srgbClr val="898989"/>
              </a:solidFill>
            </a:endParaRPr>
          </a:p>
        </p:txBody>
      </p:sp>
      <p:sp>
        <p:nvSpPr>
          <p:cNvPr id="55299" name="AutoShape 3"/>
          <p:cNvSpPr>
            <a:spLocks noChangeArrowheads="1"/>
          </p:cNvSpPr>
          <p:nvPr/>
        </p:nvSpPr>
        <p:spPr bwMode="auto">
          <a:xfrm rot="16200000">
            <a:off x="4770251" y="5113717"/>
            <a:ext cx="336897" cy="276198"/>
          </a:xfrm>
          <a:prstGeom prst="rightArrow">
            <a:avLst>
              <a:gd name="adj1" fmla="val 50000"/>
              <a:gd name="adj2" fmla="val 67045"/>
            </a:avLst>
          </a:prstGeom>
          <a:solidFill>
            <a:srgbClr val="00CC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dirty="0">
              <a:solidFill>
                <a:prstClr val="black"/>
              </a:solidFill>
            </a:endParaRPr>
          </a:p>
        </p:txBody>
      </p:sp>
      <p:sp>
        <p:nvSpPr>
          <p:cNvPr id="55300" name="AutoShape 4"/>
          <p:cNvSpPr>
            <a:spLocks noChangeArrowheads="1"/>
          </p:cNvSpPr>
          <p:nvPr/>
        </p:nvSpPr>
        <p:spPr bwMode="auto">
          <a:xfrm rot="16200000">
            <a:off x="3703451" y="4526149"/>
            <a:ext cx="336897" cy="276198"/>
          </a:xfrm>
          <a:prstGeom prst="rightArrow">
            <a:avLst>
              <a:gd name="adj1" fmla="val 50000"/>
              <a:gd name="adj2" fmla="val 67045"/>
            </a:avLst>
          </a:prstGeom>
          <a:solidFill>
            <a:srgbClr val="00CC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dirty="0">
              <a:solidFill>
                <a:prstClr val="black"/>
              </a:solidFill>
            </a:endParaRPr>
          </a:p>
        </p:txBody>
      </p:sp>
      <p:sp>
        <p:nvSpPr>
          <p:cNvPr id="55302" name="Rectangle 6"/>
          <p:cNvSpPr>
            <a:spLocks noChangeArrowheads="1"/>
          </p:cNvSpPr>
          <p:nvPr/>
        </p:nvSpPr>
        <p:spPr bwMode="auto">
          <a:xfrm>
            <a:off x="609600" y="2242676"/>
            <a:ext cx="7924800" cy="1542661"/>
          </a:xfrm>
          <a:prstGeom prst="rect">
            <a:avLst/>
          </a:prstGeom>
          <a:solidFill>
            <a:srgbClr val="FFFF99"/>
          </a:solidFill>
          <a:ln>
            <a:noFill/>
          </a:ln>
          <a:effectLst/>
        </p:spPr>
        <p:txBody>
          <a:bodyPr lIns="90488" tIns="44450" rIns="90488" bIns="44450"/>
          <a:lstStyle/>
          <a:p>
            <a:pPr algn="ctr"/>
            <a:r>
              <a:rPr lang="en-US" sz="2800" b="1" dirty="0">
                <a:solidFill>
                  <a:srgbClr val="0000FF"/>
                </a:solidFill>
                <a:latin typeface="Arial" panose="020B0604020202020204" pitchFamily="34" charset="0"/>
              </a:rPr>
              <a:t>FastForward provided </a:t>
            </a:r>
            <a:r>
              <a:rPr lang="en-US" sz="2800" b="1" u="sng" dirty="0">
                <a:solidFill>
                  <a:srgbClr val="0000FF"/>
                </a:solidFill>
                <a:latin typeface="Arial" panose="020B0604020202020204" pitchFamily="34" charset="0"/>
              </a:rPr>
              <a:t>consulting services</a:t>
            </a:r>
            <a:r>
              <a:rPr lang="en-US" sz="2800" b="1" dirty="0">
                <a:solidFill>
                  <a:srgbClr val="0000FF"/>
                </a:solidFill>
                <a:latin typeface="Arial" panose="020B0604020202020204" pitchFamily="34" charset="0"/>
              </a:rPr>
              <a:t> to a customer and received $4,200 cash immediately.</a:t>
            </a:r>
          </a:p>
        </p:txBody>
      </p:sp>
      <p:sp>
        <p:nvSpPr>
          <p:cNvPr id="10" name="Rounded Rectangle 9"/>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1" name="Rectangle 10"/>
          <p:cNvSpPr>
            <a:spLocks noGrp="1" noChangeArrowheads="1"/>
          </p:cNvSpPr>
          <p:nvPr/>
        </p:nvSpPr>
        <p:spPr bwMode="auto">
          <a:xfrm>
            <a:off x="6705600" y="6518806"/>
            <a:ext cx="21336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3553671612"/>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Effect transition="in" filter="fade">
                                      <p:cBhvr>
                                        <p:cTn id="7" dur="1000"/>
                                        <p:tgtEl>
                                          <p:spTgt spid="55302"/>
                                        </p:tgtEl>
                                      </p:cBhvr>
                                    </p:animEffect>
                                    <p:anim calcmode="lin" valueType="num">
                                      <p:cBhvr>
                                        <p:cTn id="8" dur="1000" fill="hold"/>
                                        <p:tgtEl>
                                          <p:spTgt spid="55302"/>
                                        </p:tgtEl>
                                        <p:attrNameLst>
                                          <p:attrName>ppt_x</p:attrName>
                                        </p:attrNameLst>
                                      </p:cBhvr>
                                      <p:tavLst>
                                        <p:tav tm="0">
                                          <p:val>
                                            <p:strVal val="#ppt_x"/>
                                          </p:val>
                                        </p:tav>
                                        <p:tav tm="100000">
                                          <p:val>
                                            <p:strVal val="#ppt_x"/>
                                          </p:val>
                                        </p:tav>
                                      </p:tavLst>
                                    </p:anim>
                                    <p:anim calcmode="lin" valueType="num">
                                      <p:cBhvr>
                                        <p:cTn id="9" dur="1000" fill="hold"/>
                                        <p:tgtEl>
                                          <p:spTgt spid="5530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5298">
                                            <p:txEl>
                                              <p:pRg st="0" end="0"/>
                                            </p:txEl>
                                          </p:spTgt>
                                        </p:tgtEl>
                                        <p:attrNameLst>
                                          <p:attrName>style.visibility</p:attrName>
                                        </p:attrNameLst>
                                      </p:cBhvr>
                                      <p:to>
                                        <p:strVal val="visible"/>
                                      </p:to>
                                    </p:set>
                                    <p:anim calcmode="lin" valueType="num">
                                      <p:cBhvr additive="base">
                                        <p:cTn id="13" dur="500" fill="hold"/>
                                        <p:tgtEl>
                                          <p:spTgt spid="5529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nodeType="afterGroup">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55298">
                                            <p:txEl>
                                              <p:pRg st="1" end="1"/>
                                            </p:txEl>
                                          </p:spTgt>
                                        </p:tgtEl>
                                        <p:attrNameLst>
                                          <p:attrName>style.visibility</p:attrName>
                                        </p:attrNameLst>
                                      </p:cBhvr>
                                      <p:to>
                                        <p:strVal val="visible"/>
                                      </p:to>
                                    </p:set>
                                    <p:anim calcmode="lin" valueType="num">
                                      <p:cBhvr>
                                        <p:cTn id="19" dur="1000" fill="hold"/>
                                        <p:tgtEl>
                                          <p:spTgt spid="55298">
                                            <p:txEl>
                                              <p:pRg st="1" end="1"/>
                                            </p:txEl>
                                          </p:spTgt>
                                        </p:tgtEl>
                                        <p:attrNameLst>
                                          <p:attrName>ppt_w</p:attrName>
                                        </p:attrNameLst>
                                      </p:cBhvr>
                                      <p:tavLst>
                                        <p:tav tm="0">
                                          <p:val>
                                            <p:strVal val="#ppt_w*0.05"/>
                                          </p:val>
                                        </p:tav>
                                        <p:tav tm="100000">
                                          <p:val>
                                            <p:strVal val="#ppt_w"/>
                                          </p:val>
                                        </p:tav>
                                      </p:tavLst>
                                    </p:anim>
                                    <p:anim calcmode="lin" valueType="num">
                                      <p:cBhvr>
                                        <p:cTn id="20" dur="1000" fill="hold"/>
                                        <p:tgtEl>
                                          <p:spTgt spid="55298">
                                            <p:txEl>
                                              <p:pRg st="1" end="1"/>
                                            </p:txEl>
                                          </p:spTgt>
                                        </p:tgtEl>
                                        <p:attrNameLst>
                                          <p:attrName>ppt_h</p:attrName>
                                        </p:attrNameLst>
                                      </p:cBhvr>
                                      <p:tavLst>
                                        <p:tav tm="0">
                                          <p:val>
                                            <p:strVal val="#ppt_h"/>
                                          </p:val>
                                        </p:tav>
                                        <p:tav tm="100000">
                                          <p:val>
                                            <p:strVal val="#ppt_h"/>
                                          </p:val>
                                        </p:tav>
                                      </p:tavLst>
                                    </p:anim>
                                    <p:anim calcmode="lin" valueType="num">
                                      <p:cBhvr>
                                        <p:cTn id="21" dur="1000" fill="hold"/>
                                        <p:tgtEl>
                                          <p:spTgt spid="55298">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55298">
                                            <p:txEl>
                                              <p:pRg st="1" end="1"/>
                                            </p:txEl>
                                          </p:spTgt>
                                        </p:tgtEl>
                                        <p:attrNameLst>
                                          <p:attrName>ppt_y</p:attrName>
                                        </p:attrNameLst>
                                      </p:cBhvr>
                                      <p:tavLst>
                                        <p:tav tm="0">
                                          <p:val>
                                            <p:strVal val="#ppt_y"/>
                                          </p:val>
                                        </p:tav>
                                        <p:tav tm="100000">
                                          <p:val>
                                            <p:strVal val="#ppt_y"/>
                                          </p:val>
                                        </p:tav>
                                      </p:tavLst>
                                    </p:anim>
                                    <p:animEffect transition="in" filter="fade">
                                      <p:cBhvr>
                                        <p:cTn id="23" dur="1000"/>
                                        <p:tgtEl>
                                          <p:spTgt spid="55298">
                                            <p:txEl>
                                              <p:pRg st="1" end="1"/>
                                            </p:txEl>
                                          </p:spTgt>
                                        </p:tgtEl>
                                      </p:cBhvr>
                                    </p:animEffect>
                                  </p:childTnLst>
                                </p:cTn>
                              </p:par>
                            </p:childTnLst>
                          </p:cTn>
                        </p:par>
                      </p:childTnLst>
                    </p:cTn>
                  </p:par>
                  <p:par>
                    <p:cTn id="24" fill="hold">
                      <p:stCondLst>
                        <p:cond delay="indefinite"/>
                      </p:stCondLst>
                      <p:childTnLst>
                        <p:par>
                          <p:cTn id="25" fill="hold" nodeType="afterGroup">
                            <p:stCondLst>
                              <p:cond delay="0"/>
                            </p:stCondLst>
                            <p:childTnLst>
                              <p:par>
                                <p:cTn id="26" presetID="54" presetClass="entr" presetSubtype="0" accel="100000" fill="hold" nodeType="clickEffect">
                                  <p:stCondLst>
                                    <p:cond delay="0"/>
                                  </p:stCondLst>
                                  <p:childTnLst>
                                    <p:set>
                                      <p:cBhvr>
                                        <p:cTn id="27" dur="1" fill="hold">
                                          <p:stCondLst>
                                            <p:cond delay="0"/>
                                          </p:stCondLst>
                                        </p:cTn>
                                        <p:tgtEl>
                                          <p:spTgt spid="55298">
                                            <p:txEl>
                                              <p:pRg st="2" end="2"/>
                                            </p:txEl>
                                          </p:spTgt>
                                        </p:tgtEl>
                                        <p:attrNameLst>
                                          <p:attrName>style.visibility</p:attrName>
                                        </p:attrNameLst>
                                      </p:cBhvr>
                                      <p:to>
                                        <p:strVal val="visible"/>
                                      </p:to>
                                    </p:set>
                                    <p:anim calcmode="lin" valueType="num">
                                      <p:cBhvr>
                                        <p:cTn id="28" dur="1000" fill="hold"/>
                                        <p:tgtEl>
                                          <p:spTgt spid="55298">
                                            <p:txEl>
                                              <p:pRg st="2" end="2"/>
                                            </p:txEl>
                                          </p:spTgt>
                                        </p:tgtEl>
                                        <p:attrNameLst>
                                          <p:attrName>ppt_w</p:attrName>
                                        </p:attrNameLst>
                                      </p:cBhvr>
                                      <p:tavLst>
                                        <p:tav tm="0">
                                          <p:val>
                                            <p:strVal val="#ppt_w*0.05"/>
                                          </p:val>
                                        </p:tav>
                                        <p:tav tm="100000">
                                          <p:val>
                                            <p:strVal val="#ppt_w"/>
                                          </p:val>
                                        </p:tav>
                                      </p:tavLst>
                                    </p:anim>
                                    <p:anim calcmode="lin" valueType="num">
                                      <p:cBhvr>
                                        <p:cTn id="29" dur="1000" fill="hold"/>
                                        <p:tgtEl>
                                          <p:spTgt spid="55298">
                                            <p:txEl>
                                              <p:pRg st="2" end="2"/>
                                            </p:txEl>
                                          </p:spTgt>
                                        </p:tgtEl>
                                        <p:attrNameLst>
                                          <p:attrName>ppt_h</p:attrName>
                                        </p:attrNameLst>
                                      </p:cBhvr>
                                      <p:tavLst>
                                        <p:tav tm="0">
                                          <p:val>
                                            <p:strVal val="#ppt_h"/>
                                          </p:val>
                                        </p:tav>
                                        <p:tav tm="100000">
                                          <p:val>
                                            <p:strVal val="#ppt_h"/>
                                          </p:val>
                                        </p:tav>
                                      </p:tavLst>
                                    </p:anim>
                                    <p:anim calcmode="lin" valueType="num">
                                      <p:cBhvr>
                                        <p:cTn id="30" dur="1000" fill="hold"/>
                                        <p:tgtEl>
                                          <p:spTgt spid="55298">
                                            <p:txEl>
                                              <p:pRg st="2" end="2"/>
                                            </p:txEl>
                                          </p:spTgt>
                                        </p:tgtEl>
                                        <p:attrNameLst>
                                          <p:attrName>ppt_x</p:attrName>
                                        </p:attrNameLst>
                                      </p:cBhvr>
                                      <p:tavLst>
                                        <p:tav tm="0">
                                          <p:val>
                                            <p:strVal val="#ppt_x-.2"/>
                                          </p:val>
                                        </p:tav>
                                        <p:tav tm="100000">
                                          <p:val>
                                            <p:strVal val="#ppt_x"/>
                                          </p:val>
                                        </p:tav>
                                      </p:tavLst>
                                    </p:anim>
                                    <p:anim calcmode="lin" valueType="num">
                                      <p:cBhvr>
                                        <p:cTn id="31" dur="1000" fill="hold"/>
                                        <p:tgtEl>
                                          <p:spTgt spid="55298">
                                            <p:txEl>
                                              <p:pRg st="2" end="2"/>
                                            </p:txEl>
                                          </p:spTgt>
                                        </p:tgtEl>
                                        <p:attrNameLst>
                                          <p:attrName>ppt_y</p:attrName>
                                        </p:attrNameLst>
                                      </p:cBhvr>
                                      <p:tavLst>
                                        <p:tav tm="0">
                                          <p:val>
                                            <p:strVal val="#ppt_y"/>
                                          </p:val>
                                        </p:tav>
                                        <p:tav tm="100000">
                                          <p:val>
                                            <p:strVal val="#ppt_y"/>
                                          </p:val>
                                        </p:tav>
                                      </p:tavLst>
                                    </p:anim>
                                    <p:animEffect transition="in" filter="fade">
                                      <p:cBhvr>
                                        <p:cTn id="32" dur="1000"/>
                                        <p:tgtEl>
                                          <p:spTgt spid="55298">
                                            <p:txEl>
                                              <p:pRg st="2" end="2"/>
                                            </p:txEl>
                                          </p:spTgt>
                                        </p:tgtEl>
                                      </p:cBhvr>
                                    </p:animEffect>
                                  </p:childTnLst>
                                </p:cTn>
                              </p:par>
                            </p:childTnLst>
                          </p:cTn>
                        </p:par>
                        <p:par>
                          <p:cTn id="33" fill="hold" nodeType="afterGroup">
                            <p:stCondLst>
                              <p:cond delay="1000"/>
                            </p:stCondLst>
                            <p:childTnLst>
                              <p:par>
                                <p:cTn id="34" presetID="29" presetClass="entr" presetSubtype="0" fill="hold" grpId="0" nodeType="afterEffect">
                                  <p:stCondLst>
                                    <p:cond delay="0"/>
                                  </p:stCondLst>
                                  <p:childTnLst>
                                    <p:set>
                                      <p:cBhvr>
                                        <p:cTn id="35" dur="1" fill="hold">
                                          <p:stCondLst>
                                            <p:cond delay="0"/>
                                          </p:stCondLst>
                                        </p:cTn>
                                        <p:tgtEl>
                                          <p:spTgt spid="55300"/>
                                        </p:tgtEl>
                                        <p:attrNameLst>
                                          <p:attrName>style.visibility</p:attrName>
                                        </p:attrNameLst>
                                      </p:cBhvr>
                                      <p:to>
                                        <p:strVal val="visible"/>
                                      </p:to>
                                    </p:set>
                                    <p:anim calcmode="lin" valueType="num">
                                      <p:cBhvr>
                                        <p:cTn id="36" dur="2000" fill="hold"/>
                                        <p:tgtEl>
                                          <p:spTgt spid="55300"/>
                                        </p:tgtEl>
                                        <p:attrNameLst>
                                          <p:attrName>ppt_x</p:attrName>
                                        </p:attrNameLst>
                                      </p:cBhvr>
                                      <p:tavLst>
                                        <p:tav tm="0">
                                          <p:val>
                                            <p:strVal val="#ppt_x-.2"/>
                                          </p:val>
                                        </p:tav>
                                        <p:tav tm="100000">
                                          <p:val>
                                            <p:strVal val="#ppt_x"/>
                                          </p:val>
                                        </p:tav>
                                      </p:tavLst>
                                    </p:anim>
                                    <p:anim calcmode="lin" valueType="num">
                                      <p:cBhvr>
                                        <p:cTn id="37" dur="2000" fill="hold"/>
                                        <p:tgtEl>
                                          <p:spTgt spid="55300"/>
                                        </p:tgtEl>
                                        <p:attrNameLst>
                                          <p:attrName>ppt_y</p:attrName>
                                        </p:attrNameLst>
                                      </p:cBhvr>
                                      <p:tavLst>
                                        <p:tav tm="0">
                                          <p:val>
                                            <p:strVal val="#ppt_y"/>
                                          </p:val>
                                        </p:tav>
                                        <p:tav tm="100000">
                                          <p:val>
                                            <p:strVal val="#ppt_y"/>
                                          </p:val>
                                        </p:tav>
                                      </p:tavLst>
                                    </p:anim>
                                    <p:animEffect transition="in" filter="wipe(right)" prLst="gradientSize: 0.1">
                                      <p:cBhvr>
                                        <p:cTn id="38" dur="2000"/>
                                        <p:tgtEl>
                                          <p:spTgt spid="55300"/>
                                        </p:tgtEl>
                                      </p:cBhvr>
                                    </p:animEffect>
                                  </p:childTnLst>
                                </p:cTn>
                              </p:par>
                            </p:childTnLst>
                          </p:cTn>
                        </p:par>
                        <p:par>
                          <p:cTn id="39" fill="hold" nodeType="afterGroup">
                            <p:stCondLst>
                              <p:cond delay="3000"/>
                            </p:stCondLst>
                            <p:childTnLst>
                              <p:par>
                                <p:cTn id="40" presetID="29" presetClass="entr" presetSubtype="0" fill="hold" grpId="0" nodeType="afterEffect">
                                  <p:stCondLst>
                                    <p:cond delay="0"/>
                                  </p:stCondLst>
                                  <p:childTnLst>
                                    <p:set>
                                      <p:cBhvr>
                                        <p:cTn id="41" dur="1" fill="hold">
                                          <p:stCondLst>
                                            <p:cond delay="0"/>
                                          </p:stCondLst>
                                        </p:cTn>
                                        <p:tgtEl>
                                          <p:spTgt spid="55299"/>
                                        </p:tgtEl>
                                        <p:attrNameLst>
                                          <p:attrName>style.visibility</p:attrName>
                                        </p:attrNameLst>
                                      </p:cBhvr>
                                      <p:to>
                                        <p:strVal val="visible"/>
                                      </p:to>
                                    </p:set>
                                    <p:anim calcmode="lin" valueType="num">
                                      <p:cBhvr>
                                        <p:cTn id="42" dur="2000" fill="hold"/>
                                        <p:tgtEl>
                                          <p:spTgt spid="55299"/>
                                        </p:tgtEl>
                                        <p:attrNameLst>
                                          <p:attrName>ppt_x</p:attrName>
                                        </p:attrNameLst>
                                      </p:cBhvr>
                                      <p:tavLst>
                                        <p:tav tm="0">
                                          <p:val>
                                            <p:strVal val="#ppt_x-.2"/>
                                          </p:val>
                                        </p:tav>
                                        <p:tav tm="100000">
                                          <p:val>
                                            <p:strVal val="#ppt_x"/>
                                          </p:val>
                                        </p:tav>
                                      </p:tavLst>
                                    </p:anim>
                                    <p:anim calcmode="lin" valueType="num">
                                      <p:cBhvr>
                                        <p:cTn id="43" dur="2000" fill="hold"/>
                                        <p:tgtEl>
                                          <p:spTgt spid="55299"/>
                                        </p:tgtEl>
                                        <p:attrNameLst>
                                          <p:attrName>ppt_y</p:attrName>
                                        </p:attrNameLst>
                                      </p:cBhvr>
                                      <p:tavLst>
                                        <p:tav tm="0">
                                          <p:val>
                                            <p:strVal val="#ppt_y"/>
                                          </p:val>
                                        </p:tav>
                                        <p:tav tm="100000">
                                          <p:val>
                                            <p:strVal val="#ppt_y"/>
                                          </p:val>
                                        </p:tav>
                                      </p:tavLst>
                                    </p:anim>
                                    <p:animEffect transition="in" filter="wipe(right)" prLst="gradientSize: 0.1">
                                      <p:cBhvr>
                                        <p:cTn id="44" dur="20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nimBg="1"/>
      <p:bldP spid="55300" grpId="0" animBg="1"/>
      <p:bldP spid="5530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2"/>
          <p:cNvGraphicFramePr>
            <a:graphicFrameLocks/>
          </p:cNvGraphicFramePr>
          <p:nvPr>
            <p:extLst>
              <p:ext uri="{D42A27DB-BD31-4B8C-83A1-F6EECF244321}">
                <p14:modId xmlns:p14="http://schemas.microsoft.com/office/powerpoint/2010/main" val="2700902956"/>
              </p:ext>
            </p:extLst>
          </p:nvPr>
        </p:nvGraphicFramePr>
        <p:xfrm>
          <a:off x="99219" y="2737922"/>
          <a:ext cx="8763000" cy="3341688"/>
        </p:xfrm>
        <a:graphic>
          <a:graphicData uri="http://schemas.openxmlformats.org/presentationml/2006/ole">
            <mc:AlternateContent xmlns:mc="http://schemas.openxmlformats.org/markup-compatibility/2006">
              <mc:Choice xmlns:v="urn:schemas-microsoft-com:vml" Requires="v">
                <p:oleObj spid="_x0000_s5122" name="Worksheet" r:id="rId4" imgW="5311175" imgH="1882148" progId="Excel.Sheet.8">
                  <p:embed/>
                </p:oleObj>
              </mc:Choice>
              <mc:Fallback>
                <p:oleObj name="Worksheet" r:id="rId4" imgW="5311175" imgH="1882148" progId="Excel.Sheet.8">
                  <p:embed/>
                  <p:pic>
                    <p:nvPicPr>
                      <p:cNvPr id="0" name=""/>
                      <p:cNvPicPr>
                        <a:picLocks noChangeArrowheads="1"/>
                      </p:cNvPicPr>
                      <p:nvPr/>
                    </p:nvPicPr>
                    <p:blipFill>
                      <a:blip r:embed="rId5"/>
                      <a:srcRect b="5836"/>
                      <a:stretch>
                        <a:fillRect/>
                      </a:stretch>
                    </p:blipFill>
                    <p:spPr bwMode="auto">
                      <a:xfrm>
                        <a:off x="99219" y="2737922"/>
                        <a:ext cx="8763000" cy="3341688"/>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47" name="Rectangle 3"/>
          <p:cNvSpPr>
            <a:spLocks noGrp="1" noChangeArrowheads="1"/>
          </p:cNvSpPr>
          <p:nvPr>
            <p:ph type="title"/>
          </p:nvPr>
        </p:nvSpPr>
        <p:spPr>
          <a:xfrm>
            <a:off x="916781" y="370129"/>
            <a:ext cx="7158038" cy="1000247"/>
          </a:xfrm>
        </p:spPr>
        <p:txBody>
          <a:bodyPr/>
          <a:lstStyle/>
          <a:p>
            <a:pPr algn="ctr"/>
            <a:r>
              <a:rPr lang="en-US" b="1" dirty="0"/>
              <a:t>Accounting Equation 5</a:t>
            </a:r>
          </a:p>
        </p:txBody>
      </p:sp>
      <p:sp>
        <p:nvSpPr>
          <p:cNvPr id="13" name="Slide Number Placeholder 3"/>
          <p:cNvSpPr>
            <a:spLocks noGrp="1"/>
          </p:cNvSpPr>
          <p:nvPr>
            <p:ph type="sldNum" sz="quarter" idx="12"/>
          </p:nvPr>
        </p:nvSpPr>
        <p:spPr bwMode="auto">
          <a:xfrm>
            <a:off x="6655413" y="6460518"/>
            <a:ext cx="2133600" cy="365125"/>
          </a:xfrm>
          <a:noFill/>
          <a:ln>
            <a:miter lim="800000"/>
            <a:headEnd/>
            <a:tailEnd/>
          </a:ln>
        </p:spPr>
        <p:txBody>
          <a:bodyPr wrap="square" numCol="1" anchorCtr="0" compatLnSpc="1">
            <a:prstTxWarp prst="textNoShape">
              <a:avLst/>
            </a:prstTxWarp>
          </a:bodyPr>
          <a:lstStyle/>
          <a:p>
            <a:r>
              <a:rPr lang="en-US" altLang="en-US" dirty="0">
                <a:solidFill>
                  <a:srgbClr val="898989"/>
                </a:solidFill>
              </a:rPr>
              <a:t>1-</a:t>
            </a:r>
            <a:fld id="{B119A4F8-1B21-44AA-97CF-B3BE3340BA9F}" type="slidenum">
              <a:rPr lang="en-US" altLang="en-US" smtClean="0">
                <a:solidFill>
                  <a:srgbClr val="898989"/>
                </a:solidFill>
              </a:rPr>
              <a:pPr/>
              <a:t>32</a:t>
            </a:fld>
            <a:endParaRPr lang="en-US" altLang="en-US" dirty="0">
              <a:solidFill>
                <a:srgbClr val="898989"/>
              </a:solidFill>
            </a:endParaRPr>
          </a:p>
        </p:txBody>
      </p:sp>
      <p:sp>
        <p:nvSpPr>
          <p:cNvPr id="57351" name="Oval 7"/>
          <p:cNvSpPr>
            <a:spLocks noChangeArrowheads="1"/>
          </p:cNvSpPr>
          <p:nvPr/>
        </p:nvSpPr>
        <p:spPr bwMode="auto">
          <a:xfrm>
            <a:off x="916781" y="4103078"/>
            <a:ext cx="988219" cy="403714"/>
          </a:xfrm>
          <a:prstGeom prst="ellipse">
            <a:avLst/>
          </a:prstGeom>
          <a:noFill/>
          <a:ln w="28575" algn="ctr">
            <a:solidFill>
              <a:srgbClr val="000099"/>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57352" name="Oval 8"/>
          <p:cNvSpPr>
            <a:spLocks noChangeArrowheads="1"/>
          </p:cNvSpPr>
          <p:nvPr/>
        </p:nvSpPr>
        <p:spPr bwMode="auto">
          <a:xfrm>
            <a:off x="8074819" y="4076335"/>
            <a:ext cx="762000" cy="430457"/>
          </a:xfrm>
          <a:prstGeom prst="ellipse">
            <a:avLst/>
          </a:prstGeom>
          <a:noFill/>
          <a:ln w="28575" algn="ctr">
            <a:solidFill>
              <a:srgbClr val="000099"/>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57353" name="Rectangle 9"/>
          <p:cNvSpPr>
            <a:spLocks noChangeArrowheads="1"/>
          </p:cNvSpPr>
          <p:nvPr/>
        </p:nvSpPr>
        <p:spPr bwMode="auto">
          <a:xfrm>
            <a:off x="262248" y="1308099"/>
            <a:ext cx="8331813" cy="1357011"/>
          </a:xfrm>
          <a:prstGeom prst="rect">
            <a:avLst/>
          </a:prstGeom>
          <a:solidFill>
            <a:schemeClr val="accent3">
              <a:lumMod val="40000"/>
              <a:lumOff val="60000"/>
            </a:schemeClr>
          </a:solidFill>
          <a:ln>
            <a:noFill/>
          </a:ln>
          <a:effectLst/>
        </p:spPr>
        <p:txBody>
          <a:bodyPr lIns="90488" tIns="44450" rIns="90488" bIns="44450"/>
          <a:lstStyle/>
          <a:p>
            <a:pPr algn="ctr"/>
            <a:r>
              <a:rPr lang="en-US" sz="2800" b="1" dirty="0">
                <a:solidFill>
                  <a:srgbClr val="0000FF"/>
                </a:solidFill>
                <a:latin typeface="Arial" panose="020B0604020202020204" pitchFamily="34" charset="0"/>
              </a:rPr>
              <a:t>FastForward provided consulting services to a customer and received $4,200 cash immediately.</a:t>
            </a:r>
          </a:p>
        </p:txBody>
      </p:sp>
      <p:sp>
        <p:nvSpPr>
          <p:cNvPr id="57354" name="Oval 10"/>
          <p:cNvSpPr>
            <a:spLocks noChangeArrowheads="1"/>
          </p:cNvSpPr>
          <p:nvPr/>
        </p:nvSpPr>
        <p:spPr bwMode="auto">
          <a:xfrm>
            <a:off x="1448990" y="5424276"/>
            <a:ext cx="1600200" cy="6858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57356" name="Oval 12"/>
          <p:cNvSpPr>
            <a:spLocks noChangeArrowheads="1"/>
          </p:cNvSpPr>
          <p:nvPr/>
        </p:nvSpPr>
        <p:spPr bwMode="auto">
          <a:xfrm>
            <a:off x="4876800" y="5462376"/>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1" name="Rounded Rectangle 10"/>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2" name="Rectangle 11"/>
          <p:cNvSpPr>
            <a:spLocks noGrp="1" noChangeArrowheads="1"/>
          </p:cNvSpPr>
          <p:nvPr/>
        </p:nvSpPr>
        <p:spPr bwMode="auto">
          <a:xfrm>
            <a:off x="6553200" y="6492875"/>
            <a:ext cx="2130235"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2335132207"/>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7353">
                                            <p:txEl>
                                              <p:pRg st="0" end="0"/>
                                            </p:txEl>
                                          </p:spTgt>
                                        </p:tgtEl>
                                        <p:attrNameLst>
                                          <p:attrName>style.visibility</p:attrName>
                                        </p:attrNameLst>
                                      </p:cBhvr>
                                      <p:to>
                                        <p:strVal val="visible"/>
                                      </p:to>
                                    </p:set>
                                    <p:animEffect transition="in" filter="fade">
                                      <p:cBhvr>
                                        <p:cTn id="7" dur="1000"/>
                                        <p:tgtEl>
                                          <p:spTgt spid="57353">
                                            <p:txEl>
                                              <p:pRg st="0" end="0"/>
                                            </p:txEl>
                                          </p:spTgt>
                                        </p:tgtEl>
                                      </p:cBhvr>
                                    </p:animEffect>
                                    <p:anim calcmode="lin" valueType="num">
                                      <p:cBhvr>
                                        <p:cTn id="8" dur="1000" fill="hold"/>
                                        <p:tgtEl>
                                          <p:spTgt spid="5735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73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nodeType="after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7351"/>
                                        </p:tgtEl>
                                        <p:attrNameLst>
                                          <p:attrName>style.visibility</p:attrName>
                                        </p:attrNameLst>
                                      </p:cBhvr>
                                      <p:to>
                                        <p:strVal val="visible"/>
                                      </p:to>
                                    </p:set>
                                    <p:animEffect transition="in" filter="dissolve">
                                      <p:cBhvr>
                                        <p:cTn id="14" dur="2000"/>
                                        <p:tgtEl>
                                          <p:spTgt spid="57351"/>
                                        </p:tgtEl>
                                      </p:cBhvr>
                                    </p:animEffect>
                                  </p:childTnLst>
                                </p:cTn>
                              </p:par>
                            </p:childTnLst>
                          </p:cTn>
                        </p:par>
                        <p:par>
                          <p:cTn id="15" fill="hold" nodeType="afterGroup">
                            <p:stCondLst>
                              <p:cond delay="2000"/>
                            </p:stCondLst>
                            <p:childTnLst>
                              <p:par>
                                <p:cTn id="16" presetID="9" presetClass="entr" presetSubtype="0" fill="hold" grpId="0" nodeType="afterEffect">
                                  <p:stCondLst>
                                    <p:cond delay="0"/>
                                  </p:stCondLst>
                                  <p:childTnLst>
                                    <p:set>
                                      <p:cBhvr>
                                        <p:cTn id="17" dur="1" fill="hold">
                                          <p:stCondLst>
                                            <p:cond delay="0"/>
                                          </p:stCondLst>
                                        </p:cTn>
                                        <p:tgtEl>
                                          <p:spTgt spid="57352"/>
                                        </p:tgtEl>
                                        <p:attrNameLst>
                                          <p:attrName>style.visibility</p:attrName>
                                        </p:attrNameLst>
                                      </p:cBhvr>
                                      <p:to>
                                        <p:strVal val="visible"/>
                                      </p:to>
                                    </p:set>
                                    <p:animEffect transition="in" filter="dissolve">
                                      <p:cBhvr>
                                        <p:cTn id="18" dur="1000"/>
                                        <p:tgtEl>
                                          <p:spTgt spid="57352"/>
                                        </p:tgtEl>
                                      </p:cBhvr>
                                    </p:animEffect>
                                  </p:childTnLst>
                                </p:cTn>
                              </p:par>
                            </p:childTnLst>
                          </p:cTn>
                        </p:par>
                      </p:childTnLst>
                    </p:cTn>
                  </p:par>
                  <p:par>
                    <p:cTn id="19" fill="hold">
                      <p:stCondLst>
                        <p:cond delay="indefinite"/>
                      </p:stCondLst>
                      <p:childTnLst>
                        <p:par>
                          <p:cTn id="20" fill="hold" nodeType="after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7354"/>
                                        </p:tgtEl>
                                        <p:attrNameLst>
                                          <p:attrName>style.visibility</p:attrName>
                                        </p:attrNameLst>
                                      </p:cBhvr>
                                      <p:to>
                                        <p:strVal val="visible"/>
                                      </p:to>
                                    </p:set>
                                    <p:animEffect transition="in" filter="dissolve">
                                      <p:cBhvr>
                                        <p:cTn id="23" dur="1000"/>
                                        <p:tgtEl>
                                          <p:spTgt spid="57354"/>
                                        </p:tgtEl>
                                      </p:cBhvr>
                                    </p:animEffect>
                                  </p:childTnLst>
                                </p:cTn>
                              </p:par>
                            </p:childTnLst>
                          </p:cTn>
                        </p:par>
                        <p:par>
                          <p:cTn id="24" fill="hold" nodeType="afterGroup">
                            <p:stCondLst>
                              <p:cond delay="1000"/>
                            </p:stCondLst>
                            <p:childTnLst>
                              <p:par>
                                <p:cTn id="25" presetID="9" presetClass="entr" presetSubtype="0" fill="hold" grpId="0" nodeType="afterEffect">
                                  <p:stCondLst>
                                    <p:cond delay="0"/>
                                  </p:stCondLst>
                                  <p:childTnLst>
                                    <p:set>
                                      <p:cBhvr>
                                        <p:cTn id="26" dur="1" fill="hold">
                                          <p:stCondLst>
                                            <p:cond delay="0"/>
                                          </p:stCondLst>
                                        </p:cTn>
                                        <p:tgtEl>
                                          <p:spTgt spid="57356"/>
                                        </p:tgtEl>
                                        <p:attrNameLst>
                                          <p:attrName>style.visibility</p:attrName>
                                        </p:attrNameLst>
                                      </p:cBhvr>
                                      <p:to>
                                        <p:strVal val="visible"/>
                                      </p:to>
                                    </p:set>
                                    <p:animEffect transition="in" filter="dissolve">
                                      <p:cBhvr>
                                        <p:cTn id="27" dur="1000"/>
                                        <p:tgtEl>
                                          <p:spTgt spid="57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animBg="1"/>
      <p:bldP spid="57352" grpId="0" animBg="1"/>
      <p:bldP spid="57354" grpId="0" animBg="1"/>
      <p:bldP spid="5735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5"/>
          <p:cNvSpPr>
            <a:spLocks noGrp="1" noChangeArrowheads="1"/>
          </p:cNvSpPr>
          <p:nvPr>
            <p:ph type="title"/>
          </p:nvPr>
        </p:nvSpPr>
        <p:spPr>
          <a:xfrm>
            <a:off x="905668" y="169863"/>
            <a:ext cx="7158038" cy="1412875"/>
          </a:xfrm>
        </p:spPr>
        <p:txBody>
          <a:bodyPr/>
          <a:lstStyle/>
          <a:p>
            <a:pPr algn="ctr"/>
            <a:r>
              <a:rPr lang="en-US" b="1" dirty="0"/>
              <a:t>Transactions 6 and 7:</a:t>
            </a:r>
            <a:br>
              <a:rPr lang="en-US" b="1" dirty="0"/>
            </a:br>
            <a:r>
              <a:rPr lang="en-US" b="1" dirty="0"/>
              <a:t>Payment of Expenses in Cash</a:t>
            </a:r>
          </a:p>
        </p:txBody>
      </p:sp>
      <p:sp>
        <p:nvSpPr>
          <p:cNvPr id="59394" name="Rectangle 2"/>
          <p:cNvSpPr>
            <a:spLocks noGrp="1" noChangeArrowheads="1"/>
          </p:cNvSpPr>
          <p:nvPr>
            <p:ph idx="1"/>
          </p:nvPr>
        </p:nvSpPr>
        <p:spPr bwMode="auto">
          <a:xfrm>
            <a:off x="1041093" y="1558954"/>
            <a:ext cx="7661275" cy="3639109"/>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None/>
            </a:pPr>
            <a:r>
              <a:rPr lang="en-US" dirty="0"/>
              <a:t/>
            </a:r>
            <a:br>
              <a:rPr lang="en-US" dirty="0"/>
            </a:br>
            <a:endParaRPr lang="en-US" dirty="0">
              <a:solidFill>
                <a:srgbClr val="800080"/>
              </a:solidFill>
            </a:endParaRPr>
          </a:p>
          <a:p>
            <a:pPr>
              <a:buFont typeface="Wingdings" panose="05000000000000000000" pitchFamily="2" charset="2"/>
              <a:buNone/>
            </a:pP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Cash </a:t>
            </a:r>
            <a:r>
              <a:rPr lang="en-US" b="1" dirty="0">
                <a:solidFill>
                  <a:srgbClr val="9A2F6F"/>
                </a:solidFill>
              </a:rPr>
              <a:t>(asset)</a:t>
            </a:r>
          </a:p>
          <a:p>
            <a:pPr>
              <a:buFont typeface="Wingdings" panose="05000000000000000000" pitchFamily="2" charset="2"/>
              <a:buNone/>
            </a:pPr>
            <a:r>
              <a:rPr lang="en-US" b="1" dirty="0">
                <a:solidFill>
                  <a:schemeClr val="hlink"/>
                </a:solidFill>
              </a:rPr>
              <a:t>	</a:t>
            </a:r>
            <a:r>
              <a:rPr lang="en-US" b="1" dirty="0"/>
              <a:t>(2) Rent expense</a:t>
            </a:r>
            <a:r>
              <a:rPr lang="en-US" b="1" dirty="0">
                <a:solidFill>
                  <a:schemeClr val="hlink"/>
                </a:solidFill>
              </a:rPr>
              <a:t>           </a:t>
            </a:r>
            <a:r>
              <a:rPr lang="en-US" b="1" dirty="0">
                <a:solidFill>
                  <a:srgbClr val="9A2F6F"/>
                </a:solidFill>
              </a:rPr>
              <a:t>(equity)</a:t>
            </a:r>
          </a:p>
          <a:p>
            <a:pPr>
              <a:buNone/>
            </a:pPr>
            <a:r>
              <a:rPr lang="en-US" b="1" dirty="0"/>
              <a:t>   (3) Salaries expense</a:t>
            </a:r>
            <a:r>
              <a:rPr lang="en-US" b="1" dirty="0">
                <a:solidFill>
                  <a:schemeClr val="hlink"/>
                </a:solidFill>
              </a:rPr>
              <a:t>      </a:t>
            </a:r>
            <a:r>
              <a:rPr lang="en-US" b="1" dirty="0">
                <a:solidFill>
                  <a:srgbClr val="9A2F6F"/>
                </a:solidFill>
              </a:rPr>
              <a:t>(equity)</a:t>
            </a:r>
          </a:p>
          <a:p>
            <a:pPr>
              <a:buFont typeface="Wingdings" panose="05000000000000000000" pitchFamily="2" charset="2"/>
              <a:buNone/>
            </a:pPr>
            <a:endParaRPr lang="en-US" b="1" dirty="0">
              <a:solidFill>
                <a:srgbClr val="9A2F6F"/>
              </a:solidFill>
            </a:endParaRPr>
          </a:p>
        </p:txBody>
      </p:sp>
      <p:sp>
        <p:nvSpPr>
          <p:cNvPr id="16" name="Slide Number Placeholder 3"/>
          <p:cNvSpPr>
            <a:spLocks noGrp="1"/>
          </p:cNvSpPr>
          <p:nvPr>
            <p:ph type="sldNum" sz="quarter" idx="12"/>
          </p:nvPr>
        </p:nvSpPr>
        <p:spPr bwMode="auto">
          <a:xfrm>
            <a:off x="6781800" y="6460518"/>
            <a:ext cx="2133600" cy="365125"/>
          </a:xfrm>
          <a:noFill/>
          <a:ln>
            <a:miter lim="800000"/>
            <a:headEnd/>
            <a:tailEnd/>
          </a:ln>
        </p:spPr>
        <p:txBody>
          <a:bodyPr wrap="square" numCol="1" anchorCtr="0" compatLnSpc="1">
            <a:prstTxWarp prst="textNoShape">
              <a:avLst/>
            </a:prstTxWarp>
          </a:bodyPr>
          <a:lstStyle/>
          <a:p>
            <a:r>
              <a:rPr lang="en-US" altLang="en-US" dirty="0">
                <a:solidFill>
                  <a:srgbClr val="898989"/>
                </a:solidFill>
              </a:rPr>
              <a:t>1-</a:t>
            </a:r>
            <a:fld id="{B119A4F8-1B21-44AA-97CF-B3BE3340BA9F}" type="slidenum">
              <a:rPr lang="en-US" altLang="en-US" smtClean="0">
                <a:solidFill>
                  <a:srgbClr val="898989"/>
                </a:solidFill>
              </a:rPr>
              <a:pPr/>
              <a:t>33</a:t>
            </a:fld>
            <a:endParaRPr lang="en-US" altLang="en-US" dirty="0">
              <a:solidFill>
                <a:srgbClr val="898989"/>
              </a:solidFill>
            </a:endParaRPr>
          </a:p>
        </p:txBody>
      </p:sp>
      <p:sp>
        <p:nvSpPr>
          <p:cNvPr id="59395" name="AutoShape 3"/>
          <p:cNvSpPr>
            <a:spLocks noChangeArrowheads="1"/>
          </p:cNvSpPr>
          <p:nvPr/>
        </p:nvSpPr>
        <p:spPr bwMode="auto">
          <a:xfrm rot="16200000" flipH="1">
            <a:off x="4556125" y="3269521"/>
            <a:ext cx="520700" cy="387350"/>
          </a:xfrm>
          <a:prstGeom prst="rightArrow">
            <a:avLst>
              <a:gd name="adj1" fmla="val 50000"/>
              <a:gd name="adj2" fmla="val 67219"/>
            </a:avLst>
          </a:prstGeom>
          <a:solidFill>
            <a:srgbClr val="FF3300"/>
          </a:solidFill>
          <a:ln w="12700">
            <a:solidFill>
              <a:schemeClr val="tx1"/>
            </a:solidFill>
            <a:miter lim="800000"/>
            <a:headEnd/>
            <a:tailEnd/>
          </a:ln>
          <a:effectLst>
            <a:outerShdw dist="63500" dir="3187806" algn="ctr" rotWithShape="0">
              <a:schemeClr val="bg2"/>
            </a:outerShdw>
          </a:effectLst>
        </p:spPr>
        <p:txBody>
          <a:bodyPr wrap="none" anchor="ctr"/>
          <a:lstStyle/>
          <a:p>
            <a:endParaRPr lang="en-US" dirty="0">
              <a:solidFill>
                <a:prstClr val="black"/>
              </a:solidFill>
            </a:endParaRPr>
          </a:p>
        </p:txBody>
      </p:sp>
      <p:sp>
        <p:nvSpPr>
          <p:cNvPr id="59398" name="Rectangle 6"/>
          <p:cNvSpPr>
            <a:spLocks noChangeArrowheads="1"/>
          </p:cNvSpPr>
          <p:nvPr/>
        </p:nvSpPr>
        <p:spPr bwMode="auto">
          <a:xfrm>
            <a:off x="773112" y="1539713"/>
            <a:ext cx="7597775" cy="1058228"/>
          </a:xfrm>
          <a:prstGeom prst="rect">
            <a:avLst/>
          </a:prstGeom>
          <a:solidFill>
            <a:srgbClr val="FFFF99"/>
          </a:solidFill>
          <a:ln>
            <a:noFill/>
          </a:ln>
          <a:effectLst/>
        </p:spPr>
        <p:txBody>
          <a:bodyPr lIns="90488" tIns="44450" rIns="90488" bIns="44450"/>
          <a:lstStyle/>
          <a:p>
            <a:pPr algn="ctr"/>
            <a:r>
              <a:rPr lang="en-US" sz="2800" b="1" dirty="0">
                <a:solidFill>
                  <a:prstClr val="black"/>
                </a:solidFill>
                <a:latin typeface="Arial" panose="020B0604020202020204" pitchFamily="34" charset="0"/>
              </a:rPr>
              <a:t>FastForward paid rent of $1,000 and </a:t>
            </a:r>
            <a:br>
              <a:rPr lang="en-US" sz="2800" b="1" dirty="0">
                <a:solidFill>
                  <a:prstClr val="black"/>
                </a:solidFill>
                <a:latin typeface="Arial" panose="020B0604020202020204" pitchFamily="34" charset="0"/>
              </a:rPr>
            </a:br>
            <a:r>
              <a:rPr lang="en-US" sz="2800" b="1" dirty="0">
                <a:solidFill>
                  <a:prstClr val="black"/>
                </a:solidFill>
                <a:latin typeface="Arial" panose="020B0604020202020204" pitchFamily="34" charset="0"/>
              </a:rPr>
              <a:t>salaries of $700 to employees.</a:t>
            </a:r>
          </a:p>
        </p:txBody>
      </p:sp>
      <p:sp>
        <p:nvSpPr>
          <p:cNvPr id="59400" name="AutoShape 8"/>
          <p:cNvSpPr>
            <a:spLocks noChangeArrowheads="1"/>
          </p:cNvSpPr>
          <p:nvPr/>
        </p:nvSpPr>
        <p:spPr bwMode="auto">
          <a:xfrm rot="5400000">
            <a:off x="7128368" y="3885852"/>
            <a:ext cx="450289" cy="380573"/>
          </a:xfrm>
          <a:prstGeom prst="rightArrow">
            <a:avLst>
              <a:gd name="adj1" fmla="val 50000"/>
              <a:gd name="adj2" fmla="val 60006"/>
            </a:avLst>
          </a:prstGeom>
          <a:solidFill>
            <a:srgbClr val="FF00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dirty="0">
              <a:solidFill>
                <a:prstClr val="black"/>
              </a:solidFill>
            </a:endParaRPr>
          </a:p>
        </p:txBody>
      </p:sp>
      <p:sp>
        <p:nvSpPr>
          <p:cNvPr id="59402" name="AutoShape 10"/>
          <p:cNvSpPr>
            <a:spLocks noChangeArrowheads="1"/>
          </p:cNvSpPr>
          <p:nvPr/>
        </p:nvSpPr>
        <p:spPr bwMode="auto">
          <a:xfrm>
            <a:off x="631826" y="5237639"/>
            <a:ext cx="7978774" cy="919401"/>
          </a:xfrm>
          <a:prstGeom prst="wedgeRoundRectCallout">
            <a:avLst>
              <a:gd name="adj1" fmla="val 48425"/>
              <a:gd name="adj2" fmla="val -5695"/>
              <a:gd name="adj3" fmla="val 16667"/>
            </a:avLst>
          </a:prstGeom>
          <a:solidFill>
            <a:schemeClr val="accent1">
              <a:lumMod val="20000"/>
              <a:lumOff val="80000"/>
            </a:schemeClr>
          </a:solidFill>
          <a:ln w="12700" algn="ctr">
            <a:solidFill>
              <a:schemeClr val="tx1"/>
            </a:solidFill>
            <a:miter lim="800000"/>
            <a:headEnd/>
            <a:tailEnd/>
          </a:ln>
          <a:effectLst/>
        </p:spPr>
        <p:txBody>
          <a:bodyPr wrap="square" lIns="0" tIns="0" rIns="0" bIns="0" anchor="ctr">
            <a:spAutoFit/>
          </a:bodyPr>
          <a:lstStyle/>
          <a:p>
            <a:pPr algn="ctr"/>
            <a:r>
              <a:rPr lang="en-US" b="1" dirty="0">
                <a:solidFill>
                  <a:prstClr val="black"/>
                </a:solidFill>
              </a:rPr>
              <a:t>Remember that the balance in the </a:t>
            </a:r>
            <a:r>
              <a:rPr lang="en-US" b="1" i="1" dirty="0">
                <a:solidFill>
                  <a:prstClr val="black"/>
                </a:solidFill>
              </a:rPr>
              <a:t>Expense</a:t>
            </a:r>
            <a:r>
              <a:rPr lang="en-US" b="1" dirty="0">
                <a:solidFill>
                  <a:prstClr val="black"/>
                </a:solidFill>
              </a:rPr>
              <a:t> accounts actually </a:t>
            </a:r>
            <a:r>
              <a:rPr lang="en-US" b="1" u="sng" dirty="0">
                <a:solidFill>
                  <a:prstClr val="black"/>
                </a:solidFill>
              </a:rPr>
              <a:t>increase</a:t>
            </a:r>
            <a:r>
              <a:rPr lang="en-US" b="1" dirty="0">
                <a:solidFill>
                  <a:prstClr val="black"/>
                </a:solidFill>
              </a:rPr>
              <a:t>.  </a:t>
            </a:r>
          </a:p>
          <a:p>
            <a:pPr algn="ctr"/>
            <a:endParaRPr lang="en-US" b="1" dirty="0">
              <a:solidFill>
                <a:prstClr val="black"/>
              </a:solidFill>
            </a:endParaRPr>
          </a:p>
          <a:p>
            <a:pPr algn="ctr"/>
            <a:r>
              <a:rPr lang="en-US" b="1" dirty="0">
                <a:solidFill>
                  <a:prstClr val="black"/>
                </a:solidFill>
              </a:rPr>
              <a:t>But, total Equity </a:t>
            </a:r>
            <a:r>
              <a:rPr lang="en-US" b="1" u="sng" dirty="0">
                <a:solidFill>
                  <a:prstClr val="black"/>
                </a:solidFill>
              </a:rPr>
              <a:t>decreases,</a:t>
            </a:r>
            <a:r>
              <a:rPr lang="en-US" b="1" dirty="0">
                <a:solidFill>
                  <a:prstClr val="black"/>
                </a:solidFill>
              </a:rPr>
              <a:t> because expenses </a:t>
            </a:r>
            <a:r>
              <a:rPr lang="en-US" b="1" u="sng" dirty="0">
                <a:solidFill>
                  <a:prstClr val="black"/>
                </a:solidFill>
              </a:rPr>
              <a:t>reduce</a:t>
            </a:r>
            <a:r>
              <a:rPr lang="en-US" b="1" dirty="0">
                <a:solidFill>
                  <a:prstClr val="black"/>
                </a:solidFill>
              </a:rPr>
              <a:t> equity.</a:t>
            </a:r>
          </a:p>
        </p:txBody>
      </p:sp>
      <p:sp>
        <p:nvSpPr>
          <p:cNvPr id="10" name="AutoShape 8"/>
          <p:cNvSpPr>
            <a:spLocks noChangeArrowheads="1"/>
          </p:cNvSpPr>
          <p:nvPr/>
        </p:nvSpPr>
        <p:spPr bwMode="auto">
          <a:xfrm rot="5400000">
            <a:off x="7125127" y="4449769"/>
            <a:ext cx="457200" cy="381000"/>
          </a:xfrm>
          <a:prstGeom prst="rightArrow">
            <a:avLst>
              <a:gd name="adj1" fmla="val 50000"/>
              <a:gd name="adj2" fmla="val 60006"/>
            </a:avLst>
          </a:prstGeom>
          <a:solidFill>
            <a:srgbClr val="FF00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dirty="0">
              <a:solidFill>
                <a:prstClr val="black"/>
              </a:solidFill>
            </a:endParaRPr>
          </a:p>
        </p:txBody>
      </p:sp>
      <p:sp>
        <p:nvSpPr>
          <p:cNvPr id="11" name="AutoShape 8"/>
          <p:cNvSpPr>
            <a:spLocks noChangeArrowheads="1"/>
          </p:cNvSpPr>
          <p:nvPr/>
        </p:nvSpPr>
        <p:spPr bwMode="auto">
          <a:xfrm rot="16200000">
            <a:off x="4489118" y="3908034"/>
            <a:ext cx="450289" cy="314936"/>
          </a:xfrm>
          <a:prstGeom prst="rightArrow">
            <a:avLst>
              <a:gd name="adj1" fmla="val 50000"/>
              <a:gd name="adj2" fmla="val 60006"/>
            </a:avLst>
          </a:prstGeom>
          <a:solidFill>
            <a:srgbClr val="00B05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dirty="0">
              <a:solidFill>
                <a:prstClr val="black"/>
              </a:solidFill>
            </a:endParaRPr>
          </a:p>
        </p:txBody>
      </p:sp>
      <p:sp>
        <p:nvSpPr>
          <p:cNvPr id="12" name="AutoShape 8"/>
          <p:cNvSpPr>
            <a:spLocks noChangeArrowheads="1"/>
          </p:cNvSpPr>
          <p:nvPr/>
        </p:nvSpPr>
        <p:spPr bwMode="auto">
          <a:xfrm rot="16200000">
            <a:off x="4818034" y="4491285"/>
            <a:ext cx="450289" cy="314936"/>
          </a:xfrm>
          <a:prstGeom prst="rightArrow">
            <a:avLst>
              <a:gd name="adj1" fmla="val 50000"/>
              <a:gd name="adj2" fmla="val 60006"/>
            </a:avLst>
          </a:prstGeom>
          <a:solidFill>
            <a:srgbClr val="00B05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dirty="0">
              <a:solidFill>
                <a:prstClr val="black"/>
              </a:solidFill>
            </a:endParaRPr>
          </a:p>
        </p:txBody>
      </p:sp>
      <p:sp>
        <p:nvSpPr>
          <p:cNvPr id="14" name="Rounded Rectangle 13"/>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7" name="Rectangle 16"/>
          <p:cNvSpPr>
            <a:spLocks noGrp="1" noChangeArrowheads="1"/>
          </p:cNvSpPr>
          <p:nvPr/>
        </p:nvSpPr>
        <p:spPr bwMode="auto">
          <a:xfrm>
            <a:off x="6665166" y="6492875"/>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Tree>
    <p:extLst>
      <p:ext uri="{BB962C8B-B14F-4D97-AF65-F5344CB8AC3E}">
        <p14:creationId xmlns:p14="http://schemas.microsoft.com/office/powerpoint/2010/main" val="1969703567"/>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398"/>
                                        </p:tgtEl>
                                        <p:attrNameLst>
                                          <p:attrName>style.visibility</p:attrName>
                                        </p:attrNameLst>
                                      </p:cBhvr>
                                      <p:to>
                                        <p:strVal val="visible"/>
                                      </p:to>
                                    </p:set>
                                    <p:animEffect transition="in" filter="fade">
                                      <p:cBhvr>
                                        <p:cTn id="7" dur="1000"/>
                                        <p:tgtEl>
                                          <p:spTgt spid="59398"/>
                                        </p:tgtEl>
                                      </p:cBhvr>
                                    </p:animEffect>
                                    <p:anim calcmode="lin" valueType="num">
                                      <p:cBhvr>
                                        <p:cTn id="8" dur="1000" fill="hold"/>
                                        <p:tgtEl>
                                          <p:spTgt spid="59398"/>
                                        </p:tgtEl>
                                        <p:attrNameLst>
                                          <p:attrName>ppt_x</p:attrName>
                                        </p:attrNameLst>
                                      </p:cBhvr>
                                      <p:tavLst>
                                        <p:tav tm="0">
                                          <p:val>
                                            <p:strVal val="#ppt_x"/>
                                          </p:val>
                                        </p:tav>
                                        <p:tav tm="100000">
                                          <p:val>
                                            <p:strVal val="#ppt_x"/>
                                          </p:val>
                                        </p:tav>
                                      </p:tavLst>
                                    </p:anim>
                                    <p:anim calcmode="lin" valueType="num">
                                      <p:cBhvr>
                                        <p:cTn id="9" dur="1000" fill="hold"/>
                                        <p:tgtEl>
                                          <p:spTgt spid="593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nodeType="afterGroup">
                            <p:stCondLst>
                              <p:cond delay="0"/>
                            </p:stCondLst>
                            <p:childTnLst>
                              <p:par>
                                <p:cTn id="12" presetID="9" presetClass="entr" presetSubtype="0" fill="hold" nodeType="clickEffect">
                                  <p:stCondLst>
                                    <p:cond delay="0"/>
                                  </p:stCondLst>
                                  <p:childTnLst>
                                    <p:set>
                                      <p:cBhvr>
                                        <p:cTn id="13" dur="1" fill="hold">
                                          <p:stCondLst>
                                            <p:cond delay="0"/>
                                          </p:stCondLst>
                                        </p:cTn>
                                        <p:tgtEl>
                                          <p:spTgt spid="59394">
                                            <p:txEl>
                                              <p:pRg st="1" end="1"/>
                                            </p:txEl>
                                          </p:spTgt>
                                        </p:tgtEl>
                                        <p:attrNameLst>
                                          <p:attrName>style.visibility</p:attrName>
                                        </p:attrNameLst>
                                      </p:cBhvr>
                                      <p:to>
                                        <p:strVal val="visible"/>
                                      </p:to>
                                    </p:set>
                                    <p:animEffect transition="in" filter="dissolve">
                                      <p:cBhvr>
                                        <p:cTn id="14" dur="1000"/>
                                        <p:tgtEl>
                                          <p:spTgt spid="59394">
                                            <p:txEl>
                                              <p:pRg st="1" end="1"/>
                                            </p:txEl>
                                          </p:spTgt>
                                        </p:tgtEl>
                                      </p:cBhvr>
                                    </p:animEffect>
                                  </p:childTnLst>
                                </p:cTn>
                              </p:par>
                            </p:childTnLst>
                          </p:cTn>
                        </p:par>
                      </p:childTnLst>
                    </p:cTn>
                  </p:par>
                  <p:par>
                    <p:cTn id="15" fill="hold">
                      <p:stCondLst>
                        <p:cond delay="indefinite"/>
                      </p:stCondLst>
                      <p:childTnLst>
                        <p:par>
                          <p:cTn id="16" fill="hold" nodeType="after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59394">
                                            <p:txEl>
                                              <p:pRg st="2" end="2"/>
                                            </p:txEl>
                                          </p:spTgt>
                                        </p:tgtEl>
                                        <p:attrNameLst>
                                          <p:attrName>style.visibility</p:attrName>
                                        </p:attrNameLst>
                                      </p:cBhvr>
                                      <p:to>
                                        <p:strVal val="visible"/>
                                      </p:to>
                                    </p:set>
                                    <p:anim calcmode="lin" valueType="num">
                                      <p:cBhvr>
                                        <p:cTn id="19" dur="1000" fill="hold"/>
                                        <p:tgtEl>
                                          <p:spTgt spid="59394">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59394">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59394">
                                            <p:txEl>
                                              <p:pRg st="2" end="2"/>
                                            </p:txEl>
                                          </p:spTgt>
                                        </p:tgtEl>
                                      </p:cBhvr>
                                    </p:animEffect>
                                  </p:childTnLst>
                                </p:cTn>
                              </p:par>
                            </p:childTnLst>
                          </p:cTn>
                        </p:par>
                        <p:par>
                          <p:cTn id="22" fill="hold">
                            <p:stCondLst>
                              <p:cond delay="1000"/>
                            </p:stCondLst>
                            <p:childTnLst>
                              <p:par>
                                <p:cTn id="23" presetID="17" presetClass="entr" presetSubtype="10" fill="hold" grpId="0" nodeType="afterEffect">
                                  <p:stCondLst>
                                    <p:cond delay="0"/>
                                  </p:stCondLst>
                                  <p:childTnLst>
                                    <p:set>
                                      <p:cBhvr>
                                        <p:cTn id="24" dur="1" fill="hold">
                                          <p:stCondLst>
                                            <p:cond delay="0"/>
                                          </p:stCondLst>
                                        </p:cTn>
                                        <p:tgtEl>
                                          <p:spTgt spid="59395"/>
                                        </p:tgtEl>
                                        <p:attrNameLst>
                                          <p:attrName>style.visibility</p:attrName>
                                        </p:attrNameLst>
                                      </p:cBhvr>
                                      <p:to>
                                        <p:strVal val="visible"/>
                                      </p:to>
                                    </p:set>
                                    <p:anim calcmode="lin" valueType="num">
                                      <p:cBhvr>
                                        <p:cTn id="25" dur="1000" fill="hold"/>
                                        <p:tgtEl>
                                          <p:spTgt spid="59395"/>
                                        </p:tgtEl>
                                        <p:attrNameLst>
                                          <p:attrName>ppt_w</p:attrName>
                                        </p:attrNameLst>
                                      </p:cBhvr>
                                      <p:tavLst>
                                        <p:tav tm="0">
                                          <p:val>
                                            <p:fltVal val="0"/>
                                          </p:val>
                                        </p:tav>
                                        <p:tav tm="100000">
                                          <p:val>
                                            <p:strVal val="#ppt_w"/>
                                          </p:val>
                                        </p:tav>
                                      </p:tavLst>
                                    </p:anim>
                                    <p:anim calcmode="lin" valueType="num">
                                      <p:cBhvr>
                                        <p:cTn id="26" dur="1000" fill="hold"/>
                                        <p:tgtEl>
                                          <p:spTgt spid="5939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nodeType="afterGroup">
                            <p:stCondLst>
                              <p:cond delay="0"/>
                            </p:stCondLst>
                            <p:childTnLst>
                              <p:par>
                                <p:cTn id="29" presetID="55" presetClass="entr" presetSubtype="0" fill="hold" nodeType="clickEffect">
                                  <p:stCondLst>
                                    <p:cond delay="0"/>
                                  </p:stCondLst>
                                  <p:childTnLst>
                                    <p:set>
                                      <p:cBhvr>
                                        <p:cTn id="30" dur="1" fill="hold">
                                          <p:stCondLst>
                                            <p:cond delay="0"/>
                                          </p:stCondLst>
                                        </p:cTn>
                                        <p:tgtEl>
                                          <p:spTgt spid="59394">
                                            <p:txEl>
                                              <p:pRg st="3" end="3"/>
                                            </p:txEl>
                                          </p:spTgt>
                                        </p:tgtEl>
                                        <p:attrNameLst>
                                          <p:attrName>style.visibility</p:attrName>
                                        </p:attrNameLst>
                                      </p:cBhvr>
                                      <p:to>
                                        <p:strVal val="visible"/>
                                      </p:to>
                                    </p:set>
                                    <p:anim calcmode="lin" valueType="num">
                                      <p:cBhvr>
                                        <p:cTn id="31" dur="1000" fill="hold"/>
                                        <p:tgtEl>
                                          <p:spTgt spid="59394">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59394">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59394">
                                            <p:txEl>
                                              <p:pRg st="3" end="3"/>
                                            </p:txEl>
                                          </p:spTgt>
                                        </p:tgtEl>
                                      </p:cBhvr>
                                    </p:animEffect>
                                  </p:childTnLst>
                                </p:cTn>
                              </p:par>
                            </p:childTnLst>
                          </p:cTn>
                        </p:par>
                        <p:par>
                          <p:cTn id="34" fill="hold">
                            <p:stCondLst>
                              <p:cond delay="1000"/>
                            </p:stCondLst>
                            <p:childTnLst>
                              <p:par>
                                <p:cTn id="35" presetID="17" presetClass="entr" presetSubtype="1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strVal val="#ppt_h"/>
                                          </p:val>
                                        </p:tav>
                                        <p:tav tm="100000">
                                          <p:val>
                                            <p:strVal val="#ppt_h"/>
                                          </p:val>
                                        </p:tav>
                                      </p:tavLst>
                                    </p:anim>
                                  </p:childTnLst>
                                </p:cTn>
                              </p:par>
                            </p:childTnLst>
                          </p:cTn>
                        </p:par>
                        <p:par>
                          <p:cTn id="39" fill="hold">
                            <p:stCondLst>
                              <p:cond delay="2000"/>
                            </p:stCondLst>
                            <p:childTnLst>
                              <p:par>
                                <p:cTn id="40" presetID="17" presetClass="entr" presetSubtype="10" fill="hold" grpId="0" nodeType="afterEffect">
                                  <p:stCondLst>
                                    <p:cond delay="0"/>
                                  </p:stCondLst>
                                  <p:childTnLst>
                                    <p:set>
                                      <p:cBhvr>
                                        <p:cTn id="41" dur="1" fill="hold">
                                          <p:stCondLst>
                                            <p:cond delay="0"/>
                                          </p:stCondLst>
                                        </p:cTn>
                                        <p:tgtEl>
                                          <p:spTgt spid="59400"/>
                                        </p:tgtEl>
                                        <p:attrNameLst>
                                          <p:attrName>style.visibility</p:attrName>
                                        </p:attrNameLst>
                                      </p:cBhvr>
                                      <p:to>
                                        <p:strVal val="visible"/>
                                      </p:to>
                                    </p:set>
                                    <p:anim calcmode="lin" valueType="num">
                                      <p:cBhvr>
                                        <p:cTn id="42" dur="1000" fill="hold"/>
                                        <p:tgtEl>
                                          <p:spTgt spid="59400"/>
                                        </p:tgtEl>
                                        <p:attrNameLst>
                                          <p:attrName>ppt_w</p:attrName>
                                        </p:attrNameLst>
                                      </p:cBhvr>
                                      <p:tavLst>
                                        <p:tav tm="0">
                                          <p:val>
                                            <p:fltVal val="0"/>
                                          </p:val>
                                        </p:tav>
                                        <p:tav tm="100000">
                                          <p:val>
                                            <p:strVal val="#ppt_w"/>
                                          </p:val>
                                        </p:tav>
                                      </p:tavLst>
                                    </p:anim>
                                    <p:anim calcmode="lin" valueType="num">
                                      <p:cBhvr>
                                        <p:cTn id="43" dur="1000" fill="hold"/>
                                        <p:tgtEl>
                                          <p:spTgt spid="59400"/>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nodeType="clickEffect">
                                  <p:stCondLst>
                                    <p:cond delay="0"/>
                                  </p:stCondLst>
                                  <p:childTnLst>
                                    <p:set>
                                      <p:cBhvr>
                                        <p:cTn id="47" dur="1" fill="hold">
                                          <p:stCondLst>
                                            <p:cond delay="0"/>
                                          </p:stCondLst>
                                        </p:cTn>
                                        <p:tgtEl>
                                          <p:spTgt spid="59394">
                                            <p:txEl>
                                              <p:pRg st="4" end="4"/>
                                            </p:txEl>
                                          </p:spTgt>
                                        </p:tgtEl>
                                        <p:attrNameLst>
                                          <p:attrName>style.visibility</p:attrName>
                                        </p:attrNameLst>
                                      </p:cBhvr>
                                      <p:to>
                                        <p:strVal val="visible"/>
                                      </p:to>
                                    </p:set>
                                    <p:anim calcmode="lin" valueType="num">
                                      <p:cBhvr>
                                        <p:cTn id="48" dur="1000" fill="hold"/>
                                        <p:tgtEl>
                                          <p:spTgt spid="59394">
                                            <p:txEl>
                                              <p:pRg st="4" end="4"/>
                                            </p:txEl>
                                          </p:spTgt>
                                        </p:tgtEl>
                                        <p:attrNameLst>
                                          <p:attrName>ppt_w</p:attrName>
                                        </p:attrNameLst>
                                      </p:cBhvr>
                                      <p:tavLst>
                                        <p:tav tm="0">
                                          <p:val>
                                            <p:strVal val="#ppt_w*0.70"/>
                                          </p:val>
                                        </p:tav>
                                        <p:tav tm="100000">
                                          <p:val>
                                            <p:strVal val="#ppt_w"/>
                                          </p:val>
                                        </p:tav>
                                      </p:tavLst>
                                    </p:anim>
                                    <p:anim calcmode="lin" valueType="num">
                                      <p:cBhvr>
                                        <p:cTn id="49" dur="1000" fill="hold"/>
                                        <p:tgtEl>
                                          <p:spTgt spid="59394">
                                            <p:txEl>
                                              <p:pRg st="4" end="4"/>
                                            </p:txEl>
                                          </p:spTgt>
                                        </p:tgtEl>
                                        <p:attrNameLst>
                                          <p:attrName>ppt_h</p:attrName>
                                        </p:attrNameLst>
                                      </p:cBhvr>
                                      <p:tavLst>
                                        <p:tav tm="0">
                                          <p:val>
                                            <p:strVal val="#ppt_h"/>
                                          </p:val>
                                        </p:tav>
                                        <p:tav tm="100000">
                                          <p:val>
                                            <p:strVal val="#ppt_h"/>
                                          </p:val>
                                        </p:tav>
                                      </p:tavLst>
                                    </p:anim>
                                    <p:animEffect transition="in" filter="fade">
                                      <p:cBhvr>
                                        <p:cTn id="50" dur="1000"/>
                                        <p:tgtEl>
                                          <p:spTgt spid="59394">
                                            <p:txEl>
                                              <p:pRg st="4" end="4"/>
                                            </p:txEl>
                                          </p:spTgt>
                                        </p:tgtEl>
                                      </p:cBhvr>
                                    </p:animEffect>
                                  </p:childTnLst>
                                </p:cTn>
                              </p:par>
                            </p:childTnLst>
                          </p:cTn>
                        </p:par>
                        <p:par>
                          <p:cTn id="51" fill="hold" nodeType="afterGroup">
                            <p:stCondLst>
                              <p:cond delay="1000"/>
                            </p:stCondLst>
                            <p:childTnLst>
                              <p:par>
                                <p:cTn id="52" presetID="17" presetClass="entr" presetSubtype="1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strVal val="#ppt_h"/>
                                          </p:val>
                                        </p:tav>
                                        <p:tav tm="100000">
                                          <p:val>
                                            <p:strVal val="#ppt_h"/>
                                          </p:val>
                                        </p:tav>
                                      </p:tavLst>
                                    </p:anim>
                                  </p:childTnLst>
                                </p:cTn>
                              </p:par>
                            </p:childTnLst>
                          </p:cTn>
                        </p:par>
                        <p:par>
                          <p:cTn id="56" fill="hold" nodeType="afterGroup">
                            <p:stCondLst>
                              <p:cond delay="2000"/>
                            </p:stCondLst>
                            <p:childTnLst>
                              <p:par>
                                <p:cTn id="57" presetID="17" presetClass="entr" presetSubtype="1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000" fill="hold"/>
                                        <p:tgtEl>
                                          <p:spTgt spid="10"/>
                                        </p:tgtEl>
                                        <p:attrNameLst>
                                          <p:attrName>ppt_w</p:attrName>
                                        </p:attrNameLst>
                                      </p:cBhvr>
                                      <p:tavLst>
                                        <p:tav tm="0">
                                          <p:val>
                                            <p:fltVal val="0"/>
                                          </p:val>
                                        </p:tav>
                                        <p:tav tm="100000">
                                          <p:val>
                                            <p:strVal val="#ppt_w"/>
                                          </p:val>
                                        </p:tav>
                                      </p:tavLst>
                                    </p:anim>
                                    <p:anim calcmode="lin" valueType="num">
                                      <p:cBhvr>
                                        <p:cTn id="60" dur="1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nodeType="afterGroup">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59402"/>
                                        </p:tgtEl>
                                        <p:attrNameLst>
                                          <p:attrName>style.visibility</p:attrName>
                                        </p:attrNameLst>
                                      </p:cBhvr>
                                      <p:to>
                                        <p:strVal val="visible"/>
                                      </p:to>
                                    </p:set>
                                    <p:animEffect transition="in" filter="barn(inVertical)">
                                      <p:cBhvr>
                                        <p:cTn id="65" dur="500"/>
                                        <p:tgtEl>
                                          <p:spTgt spid="59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nimBg="1"/>
      <p:bldP spid="59398" grpId="0" animBg="1"/>
      <p:bldP spid="59400" grpId="0" animBg="1"/>
      <p:bldP spid="59402" grpId="0" animBg="1"/>
      <p:bldP spid="10"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53690" y="141044"/>
            <a:ext cx="7541419" cy="1412875"/>
          </a:xfrm>
        </p:spPr>
        <p:txBody>
          <a:bodyPr/>
          <a:lstStyle/>
          <a:p>
            <a:pPr algn="ctr"/>
            <a:r>
              <a:rPr lang="en-US" b="1" dirty="0"/>
              <a:t>Accounting Equation 6 and 7</a:t>
            </a:r>
          </a:p>
        </p:txBody>
      </p:sp>
      <p:sp>
        <p:nvSpPr>
          <p:cNvPr id="18" name="Slide Number Placeholder 3"/>
          <p:cNvSpPr>
            <a:spLocks noGrp="1"/>
          </p:cNvSpPr>
          <p:nvPr>
            <p:ph type="sldNum" sz="quarter" idx="12"/>
          </p:nvPr>
        </p:nvSpPr>
        <p:spPr bwMode="auto">
          <a:xfrm>
            <a:off x="6708726" y="6548970"/>
            <a:ext cx="2133600" cy="365125"/>
          </a:xfrm>
          <a:noFill/>
          <a:ln>
            <a:miter lim="800000"/>
            <a:headEnd/>
            <a:tailEnd/>
          </a:ln>
        </p:spPr>
        <p:txBody>
          <a:bodyPr wrap="square" numCol="1" anchorCtr="0" compatLnSpc="1">
            <a:prstTxWarp prst="textNoShape">
              <a:avLst/>
            </a:prstTxWarp>
          </a:bodyPr>
          <a:lstStyle/>
          <a:p>
            <a:r>
              <a:rPr lang="en-US" altLang="en-US" dirty="0">
                <a:solidFill>
                  <a:srgbClr val="898989"/>
                </a:solidFill>
              </a:rPr>
              <a:t>1-</a:t>
            </a:r>
            <a:fld id="{B119A4F8-1B21-44AA-97CF-B3BE3340BA9F}" type="slidenum">
              <a:rPr lang="en-US" altLang="en-US" smtClean="0">
                <a:solidFill>
                  <a:srgbClr val="898989"/>
                </a:solidFill>
              </a:rPr>
              <a:pPr/>
              <a:t>34</a:t>
            </a:fld>
            <a:endParaRPr lang="en-US" altLang="en-US" dirty="0">
              <a:solidFill>
                <a:srgbClr val="898989"/>
              </a:solidFill>
            </a:endParaRPr>
          </a:p>
        </p:txBody>
      </p:sp>
      <p:graphicFrame>
        <p:nvGraphicFramePr>
          <p:cNvPr id="60419" name="Object 3"/>
          <p:cNvGraphicFramePr>
            <a:graphicFrameLocks/>
          </p:cNvGraphicFramePr>
          <p:nvPr>
            <p:extLst>
              <p:ext uri="{D42A27DB-BD31-4B8C-83A1-F6EECF244321}">
                <p14:modId xmlns:p14="http://schemas.microsoft.com/office/powerpoint/2010/main" val="3982189170"/>
              </p:ext>
            </p:extLst>
          </p:nvPr>
        </p:nvGraphicFramePr>
        <p:xfrm>
          <a:off x="228600" y="2425407"/>
          <a:ext cx="8763000" cy="3213100"/>
        </p:xfrm>
        <a:graphic>
          <a:graphicData uri="http://schemas.openxmlformats.org/presentationml/2006/ole">
            <mc:AlternateContent xmlns:mc="http://schemas.openxmlformats.org/markup-compatibility/2006">
              <mc:Choice xmlns:v="urn:schemas-microsoft-com:vml" Requires="v">
                <p:oleObj spid="_x0000_s6146" name="Worksheet" r:id="rId4" imgW="6095858" imgH="1882148" progId="Excel.Sheet.8">
                  <p:embed/>
                </p:oleObj>
              </mc:Choice>
              <mc:Fallback>
                <p:oleObj name="Worksheet" r:id="rId4" imgW="6095858" imgH="1882148" progId="Excel.Sheet.8">
                  <p:embed/>
                  <p:pic>
                    <p:nvPicPr>
                      <p:cNvPr id="0" name=""/>
                      <p:cNvPicPr>
                        <a:picLocks noChangeArrowheads="1"/>
                      </p:cNvPicPr>
                      <p:nvPr/>
                    </p:nvPicPr>
                    <p:blipFill>
                      <a:blip r:embed="rId5"/>
                      <a:srcRect b="5836"/>
                      <a:stretch>
                        <a:fillRect/>
                      </a:stretch>
                    </p:blipFill>
                    <p:spPr bwMode="auto">
                      <a:xfrm>
                        <a:off x="228600" y="2425407"/>
                        <a:ext cx="8763000" cy="3213100"/>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1" name="Text Box 5"/>
          <p:cNvSpPr txBox="1">
            <a:spLocks noChangeArrowheads="1"/>
          </p:cNvSpPr>
          <p:nvPr/>
        </p:nvSpPr>
        <p:spPr bwMode="auto">
          <a:xfrm>
            <a:off x="457200" y="5920114"/>
            <a:ext cx="8534400" cy="461665"/>
          </a:xfrm>
          <a:prstGeom prst="rect">
            <a:avLst/>
          </a:prstGeom>
          <a:solidFill>
            <a:schemeClr val="accent1">
              <a:lumMod val="20000"/>
              <a:lumOff val="80000"/>
            </a:schemeClr>
          </a:solidFill>
          <a:ln w="12700">
            <a:solidFill>
              <a:srgbClr val="9A2F6F"/>
            </a:solidFill>
            <a:miter lim="800000"/>
            <a:headEnd/>
            <a:tailEnd/>
          </a:ln>
          <a:effectLst/>
        </p:spPr>
        <p:txBody>
          <a:bodyPr>
            <a:spAutoFit/>
          </a:bodyPr>
          <a:lstStyle/>
          <a:p>
            <a:pPr algn="ctr">
              <a:spcBef>
                <a:spcPct val="50000"/>
              </a:spcBef>
            </a:pPr>
            <a:r>
              <a:rPr lang="en-US" sz="2400" b="1" dirty="0">
                <a:solidFill>
                  <a:prstClr val="black"/>
                </a:solidFill>
                <a:latin typeface="Arial" panose="020B0604020202020204" pitchFamily="34" charset="0"/>
              </a:rPr>
              <a:t>Remember that expenses</a:t>
            </a:r>
            <a:r>
              <a:rPr lang="en-US" sz="2400" b="1" dirty="0">
                <a:solidFill>
                  <a:srgbClr val="9A2F6F"/>
                </a:solidFill>
                <a:latin typeface="Arial" panose="020B0604020202020204" pitchFamily="34" charset="0"/>
              </a:rPr>
              <a:t> </a:t>
            </a:r>
            <a:r>
              <a:rPr lang="en-US" sz="2400" b="1" dirty="0">
                <a:solidFill>
                  <a:srgbClr val="800080"/>
                </a:solidFill>
                <a:latin typeface="Arial" panose="020B0604020202020204" pitchFamily="34" charset="0"/>
              </a:rPr>
              <a:t>decrease</a:t>
            </a:r>
            <a:r>
              <a:rPr lang="en-US" sz="2400" b="1" dirty="0">
                <a:solidFill>
                  <a:srgbClr val="9A2F6F"/>
                </a:solidFill>
                <a:latin typeface="Arial" panose="020B0604020202020204" pitchFamily="34" charset="0"/>
              </a:rPr>
              <a:t> </a:t>
            </a:r>
            <a:r>
              <a:rPr lang="en-US" sz="2400" b="1" dirty="0">
                <a:solidFill>
                  <a:prstClr val="black"/>
                </a:solidFill>
                <a:latin typeface="Arial" panose="020B0604020202020204" pitchFamily="34" charset="0"/>
              </a:rPr>
              <a:t>equity.</a:t>
            </a:r>
          </a:p>
        </p:txBody>
      </p:sp>
      <p:sp>
        <p:nvSpPr>
          <p:cNvPr id="60422" name="Rectangle 6"/>
          <p:cNvSpPr>
            <a:spLocks noChangeArrowheads="1"/>
          </p:cNvSpPr>
          <p:nvPr/>
        </p:nvSpPr>
        <p:spPr bwMode="auto">
          <a:xfrm>
            <a:off x="685800" y="1371600"/>
            <a:ext cx="7597775" cy="984250"/>
          </a:xfrm>
          <a:prstGeom prst="rect">
            <a:avLst/>
          </a:prstGeom>
          <a:solidFill>
            <a:schemeClr val="accent3">
              <a:lumMod val="40000"/>
              <a:lumOff val="60000"/>
            </a:schemeClr>
          </a:solidFill>
          <a:ln>
            <a:noFill/>
          </a:ln>
          <a:effectLst/>
        </p:spPr>
        <p:txBody>
          <a:bodyPr lIns="90488" tIns="44450" rIns="90488" bIns="44450"/>
          <a:lstStyle/>
          <a:p>
            <a:pPr algn="ctr"/>
            <a:r>
              <a:rPr lang="en-US" sz="2800" b="1" dirty="0">
                <a:solidFill>
                  <a:prstClr val="black"/>
                </a:solidFill>
                <a:latin typeface="Arial" panose="020B0604020202020204" pitchFamily="34" charset="0"/>
              </a:rPr>
              <a:t>FastForward paid rent of $1,000 and </a:t>
            </a:r>
            <a:br>
              <a:rPr lang="en-US" sz="2800" b="1" dirty="0">
                <a:solidFill>
                  <a:prstClr val="black"/>
                </a:solidFill>
                <a:latin typeface="Arial" panose="020B0604020202020204" pitchFamily="34" charset="0"/>
              </a:rPr>
            </a:br>
            <a:r>
              <a:rPr lang="en-US" sz="2800" b="1" dirty="0">
                <a:solidFill>
                  <a:prstClr val="black"/>
                </a:solidFill>
                <a:latin typeface="Arial" panose="020B0604020202020204" pitchFamily="34" charset="0"/>
              </a:rPr>
              <a:t>salaries of $700 to employees.</a:t>
            </a:r>
          </a:p>
        </p:txBody>
      </p:sp>
      <p:sp>
        <p:nvSpPr>
          <p:cNvPr id="60425" name="Oval 9"/>
          <p:cNvSpPr>
            <a:spLocks noChangeArrowheads="1"/>
          </p:cNvSpPr>
          <p:nvPr/>
        </p:nvSpPr>
        <p:spPr bwMode="auto">
          <a:xfrm>
            <a:off x="8230790" y="3685416"/>
            <a:ext cx="708025" cy="346075"/>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60426" name="Oval 10"/>
          <p:cNvSpPr>
            <a:spLocks noChangeArrowheads="1"/>
          </p:cNvSpPr>
          <p:nvPr/>
        </p:nvSpPr>
        <p:spPr bwMode="auto">
          <a:xfrm>
            <a:off x="1390650" y="4935243"/>
            <a:ext cx="1600200" cy="6858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60428" name="Oval 12"/>
          <p:cNvSpPr>
            <a:spLocks noChangeArrowheads="1"/>
          </p:cNvSpPr>
          <p:nvPr/>
        </p:nvSpPr>
        <p:spPr bwMode="auto">
          <a:xfrm>
            <a:off x="4484687" y="5011443"/>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2" name="Oval 9"/>
          <p:cNvSpPr>
            <a:spLocks noChangeArrowheads="1"/>
          </p:cNvSpPr>
          <p:nvPr/>
        </p:nvSpPr>
        <p:spPr bwMode="auto">
          <a:xfrm>
            <a:off x="1066801" y="4031491"/>
            <a:ext cx="838200" cy="361096"/>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3" name="Oval 9"/>
          <p:cNvSpPr>
            <a:spLocks noChangeArrowheads="1"/>
          </p:cNvSpPr>
          <p:nvPr/>
        </p:nvSpPr>
        <p:spPr bwMode="auto">
          <a:xfrm>
            <a:off x="8283575" y="4015680"/>
            <a:ext cx="708025" cy="350471"/>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60420" name="Line 4"/>
          <p:cNvSpPr>
            <a:spLocks noChangeShapeType="1"/>
          </p:cNvSpPr>
          <p:nvPr/>
        </p:nvSpPr>
        <p:spPr bwMode="auto">
          <a:xfrm flipV="1">
            <a:off x="6610350" y="5029199"/>
            <a:ext cx="1722437" cy="89091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prstClr val="black"/>
              </a:solidFill>
            </a:endParaRPr>
          </a:p>
        </p:txBody>
      </p:sp>
      <p:sp>
        <p:nvSpPr>
          <p:cNvPr id="15" name="Rounded Rectangle 14"/>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6" name="Oval 9"/>
          <p:cNvSpPr>
            <a:spLocks noChangeArrowheads="1"/>
          </p:cNvSpPr>
          <p:nvPr/>
        </p:nvSpPr>
        <p:spPr bwMode="auto">
          <a:xfrm>
            <a:off x="1029891" y="3667011"/>
            <a:ext cx="912019" cy="361096"/>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7" name="Rectangle 16"/>
          <p:cNvSpPr>
            <a:spLocks noGrp="1" noChangeArrowheads="1"/>
          </p:cNvSpPr>
          <p:nvPr/>
        </p:nvSpPr>
        <p:spPr bwMode="auto">
          <a:xfrm>
            <a:off x="6610350" y="6591442"/>
            <a:ext cx="2115147"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931185292"/>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0422">
                                            <p:txEl>
                                              <p:pRg st="0" end="0"/>
                                            </p:txEl>
                                          </p:spTgt>
                                        </p:tgtEl>
                                        <p:attrNameLst>
                                          <p:attrName>style.visibility</p:attrName>
                                        </p:attrNameLst>
                                      </p:cBhvr>
                                      <p:to>
                                        <p:strVal val="visible"/>
                                      </p:to>
                                    </p:set>
                                    <p:animEffect transition="in" filter="fade">
                                      <p:cBhvr>
                                        <p:cTn id="7" dur="1000"/>
                                        <p:tgtEl>
                                          <p:spTgt spid="60422">
                                            <p:txEl>
                                              <p:pRg st="0" end="0"/>
                                            </p:txEl>
                                          </p:spTgt>
                                        </p:tgtEl>
                                      </p:cBhvr>
                                    </p:animEffect>
                                    <p:anim calcmode="lin" valueType="num">
                                      <p:cBhvr>
                                        <p:cTn id="8" dur="1000" fill="hold"/>
                                        <p:tgtEl>
                                          <p:spTgt spid="604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042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9" presetClass="entr" presetSubtype="0" fill="hold" nodeType="afterEffect">
                                  <p:stCondLst>
                                    <p:cond delay="0"/>
                                  </p:stCondLst>
                                  <p:childTnLst>
                                    <p:set>
                                      <p:cBhvr>
                                        <p:cTn id="12" dur="1" fill="hold">
                                          <p:stCondLst>
                                            <p:cond delay="0"/>
                                          </p:stCondLst>
                                        </p:cTn>
                                        <p:tgtEl>
                                          <p:spTgt spid="60419"/>
                                        </p:tgtEl>
                                        <p:attrNameLst>
                                          <p:attrName>style.visibility</p:attrName>
                                        </p:attrNameLst>
                                      </p:cBhvr>
                                      <p:to>
                                        <p:strVal val="visible"/>
                                      </p:to>
                                    </p:set>
                                    <p:animEffect transition="in" filter="dissolve">
                                      <p:cBhvr>
                                        <p:cTn id="13" dur="1000"/>
                                        <p:tgtEl>
                                          <p:spTgt spid="60419"/>
                                        </p:tgtEl>
                                      </p:cBhvr>
                                    </p:animEffect>
                                  </p:childTnLst>
                                </p:cTn>
                              </p:par>
                            </p:childTnLst>
                          </p:cTn>
                        </p:par>
                        <p:par>
                          <p:cTn id="14" fill="hold" nodeType="afterGroup">
                            <p:stCondLst>
                              <p:cond delay="2000"/>
                            </p:stCondLst>
                            <p:childTnLst>
                              <p:par>
                                <p:cTn id="15" presetID="9" presetClass="entr" presetSubtype="0" fill="hold" grpId="0" nodeType="afterEffect">
                                  <p:stCondLst>
                                    <p:cond delay="0"/>
                                  </p:stCondLst>
                                  <p:childTnLst>
                                    <p:set>
                                      <p:cBhvr>
                                        <p:cTn id="16" dur="1" fill="hold">
                                          <p:stCondLst>
                                            <p:cond delay="0"/>
                                          </p:stCondLst>
                                        </p:cTn>
                                        <p:tgtEl>
                                          <p:spTgt spid="60425"/>
                                        </p:tgtEl>
                                        <p:attrNameLst>
                                          <p:attrName>style.visibility</p:attrName>
                                        </p:attrNameLst>
                                      </p:cBhvr>
                                      <p:to>
                                        <p:strVal val="visible"/>
                                      </p:to>
                                    </p:set>
                                    <p:animEffect transition="in" filter="dissolve">
                                      <p:cBhvr>
                                        <p:cTn id="17" dur="1000"/>
                                        <p:tgtEl>
                                          <p:spTgt spid="604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1000"/>
                                        <p:tgtEl>
                                          <p:spTgt spid="12"/>
                                        </p:tgtEl>
                                      </p:cBhvr>
                                    </p:animEffect>
                                  </p:childTnLst>
                                </p:cTn>
                              </p:par>
                            </p:childTnLst>
                          </p:cTn>
                        </p:par>
                        <p:par>
                          <p:cTn id="23" fill="hold">
                            <p:stCondLst>
                              <p:cond delay="1000"/>
                            </p:stCondLst>
                            <p:childTnLst>
                              <p:par>
                                <p:cTn id="24" presetID="9"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0426"/>
                                        </p:tgtEl>
                                        <p:attrNameLst>
                                          <p:attrName>style.visibility</p:attrName>
                                        </p:attrNameLst>
                                      </p:cBhvr>
                                      <p:to>
                                        <p:strVal val="visible"/>
                                      </p:to>
                                    </p:set>
                                    <p:animEffect transition="in" filter="dissolve">
                                      <p:cBhvr>
                                        <p:cTn id="31" dur="1000"/>
                                        <p:tgtEl>
                                          <p:spTgt spid="60426"/>
                                        </p:tgtEl>
                                      </p:cBhvr>
                                    </p:animEffect>
                                  </p:childTnLst>
                                </p:cTn>
                              </p:par>
                            </p:childTnLst>
                          </p:cTn>
                        </p:par>
                        <p:par>
                          <p:cTn id="32" fill="hold">
                            <p:stCondLst>
                              <p:cond delay="1000"/>
                            </p:stCondLst>
                            <p:childTnLst>
                              <p:par>
                                <p:cTn id="33" presetID="55" presetClass="entr" presetSubtype="0" fill="hold" grpId="0" nodeType="afterEffect">
                                  <p:stCondLst>
                                    <p:cond delay="0"/>
                                  </p:stCondLst>
                                  <p:childTnLst>
                                    <p:set>
                                      <p:cBhvr>
                                        <p:cTn id="34" dur="1" fill="hold">
                                          <p:stCondLst>
                                            <p:cond delay="0"/>
                                          </p:stCondLst>
                                        </p:cTn>
                                        <p:tgtEl>
                                          <p:spTgt spid="60420"/>
                                        </p:tgtEl>
                                        <p:attrNameLst>
                                          <p:attrName>style.visibility</p:attrName>
                                        </p:attrNameLst>
                                      </p:cBhvr>
                                      <p:to>
                                        <p:strVal val="visible"/>
                                      </p:to>
                                    </p:set>
                                    <p:anim calcmode="lin" valueType="num">
                                      <p:cBhvr>
                                        <p:cTn id="35" dur="1000" fill="hold"/>
                                        <p:tgtEl>
                                          <p:spTgt spid="60420"/>
                                        </p:tgtEl>
                                        <p:attrNameLst>
                                          <p:attrName>ppt_w</p:attrName>
                                        </p:attrNameLst>
                                      </p:cBhvr>
                                      <p:tavLst>
                                        <p:tav tm="0">
                                          <p:val>
                                            <p:strVal val="#ppt_w*0.70"/>
                                          </p:val>
                                        </p:tav>
                                        <p:tav tm="100000">
                                          <p:val>
                                            <p:strVal val="#ppt_w"/>
                                          </p:val>
                                        </p:tav>
                                      </p:tavLst>
                                    </p:anim>
                                    <p:anim calcmode="lin" valueType="num">
                                      <p:cBhvr>
                                        <p:cTn id="36" dur="1000" fill="hold"/>
                                        <p:tgtEl>
                                          <p:spTgt spid="60420"/>
                                        </p:tgtEl>
                                        <p:attrNameLst>
                                          <p:attrName>ppt_h</p:attrName>
                                        </p:attrNameLst>
                                      </p:cBhvr>
                                      <p:tavLst>
                                        <p:tav tm="0">
                                          <p:val>
                                            <p:strVal val="#ppt_h"/>
                                          </p:val>
                                        </p:tav>
                                        <p:tav tm="100000">
                                          <p:val>
                                            <p:strVal val="#ppt_h"/>
                                          </p:val>
                                        </p:tav>
                                      </p:tavLst>
                                    </p:anim>
                                    <p:animEffect transition="in" filter="fade">
                                      <p:cBhvr>
                                        <p:cTn id="37" dur="1000"/>
                                        <p:tgtEl>
                                          <p:spTgt spid="60420"/>
                                        </p:tgtEl>
                                      </p:cBhvr>
                                    </p:animEffect>
                                  </p:childTnLst>
                                </p:cTn>
                              </p:par>
                            </p:childTnLst>
                          </p:cTn>
                        </p:par>
                        <p:par>
                          <p:cTn id="38" fill="hold" nodeType="afterGroup">
                            <p:stCondLst>
                              <p:cond delay="2000"/>
                            </p:stCondLst>
                            <p:childTnLst>
                              <p:par>
                                <p:cTn id="39" presetID="9" presetClass="entr" presetSubtype="0" fill="hold" grpId="0" nodeType="afterEffect">
                                  <p:stCondLst>
                                    <p:cond delay="0"/>
                                  </p:stCondLst>
                                  <p:childTnLst>
                                    <p:set>
                                      <p:cBhvr>
                                        <p:cTn id="40" dur="1" fill="hold">
                                          <p:stCondLst>
                                            <p:cond delay="0"/>
                                          </p:stCondLst>
                                        </p:cTn>
                                        <p:tgtEl>
                                          <p:spTgt spid="60428"/>
                                        </p:tgtEl>
                                        <p:attrNameLst>
                                          <p:attrName>style.visibility</p:attrName>
                                        </p:attrNameLst>
                                      </p:cBhvr>
                                      <p:to>
                                        <p:strVal val="visible"/>
                                      </p:to>
                                    </p:set>
                                    <p:animEffect transition="in" filter="dissolve">
                                      <p:cBhvr>
                                        <p:cTn id="41" dur="1000"/>
                                        <p:tgtEl>
                                          <p:spTgt spid="60428"/>
                                        </p:tgtEl>
                                      </p:cBhvr>
                                    </p:animEffect>
                                  </p:childTnLst>
                                </p:cTn>
                              </p:par>
                            </p:childTnLst>
                          </p:cTn>
                        </p:par>
                        <p:par>
                          <p:cTn id="42" fill="hold">
                            <p:stCondLst>
                              <p:cond delay="3000"/>
                            </p:stCondLst>
                            <p:childTnLst>
                              <p:par>
                                <p:cTn id="43" presetID="27" presetClass="entr" presetSubtype="0" fill="hold" nodeType="afterEffect">
                                  <p:stCondLst>
                                    <p:cond delay="0"/>
                                  </p:stCondLst>
                                  <p:iterate type="lt">
                                    <p:tmPct val="50000"/>
                                  </p:iterate>
                                  <p:childTnLst>
                                    <p:set>
                                      <p:cBhvr>
                                        <p:cTn id="44" dur="1" fill="hold">
                                          <p:stCondLst>
                                            <p:cond delay="0"/>
                                          </p:stCondLst>
                                        </p:cTn>
                                        <p:tgtEl>
                                          <p:spTgt spid="60421">
                                            <p:txEl>
                                              <p:pRg st="0" end="0"/>
                                            </p:txEl>
                                          </p:spTgt>
                                        </p:tgtEl>
                                        <p:attrNameLst>
                                          <p:attrName>style.visibility</p:attrName>
                                        </p:attrNameLst>
                                      </p:cBhvr>
                                      <p:to>
                                        <p:strVal val="visible"/>
                                      </p:to>
                                    </p:set>
                                    <p:anim calcmode="discrete" valueType="clr">
                                      <p:cBhvr override="childStyle">
                                        <p:cTn id="45" dur="80"/>
                                        <p:tgtEl>
                                          <p:spTgt spid="604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60421">
                                            <p:txEl>
                                              <p:pRg st="0" end="0"/>
                                            </p:txEl>
                                          </p:spTgt>
                                        </p:tgtEl>
                                        <p:attrNameLst>
                                          <p:attrName>fillcolor</p:attrName>
                                        </p:attrNameLst>
                                      </p:cBhvr>
                                      <p:tavLst>
                                        <p:tav tm="0">
                                          <p:val>
                                            <p:clrVal>
                                              <a:schemeClr val="accent2"/>
                                            </p:clrVal>
                                          </p:val>
                                        </p:tav>
                                        <p:tav tm="50000">
                                          <p:val>
                                            <p:clrVal>
                                              <a:schemeClr val="hlink"/>
                                            </p:clrVal>
                                          </p:val>
                                        </p:tav>
                                      </p:tavLst>
                                    </p:anim>
                                    <p:set>
                                      <p:cBhvr>
                                        <p:cTn id="47" dur="80"/>
                                        <p:tgtEl>
                                          <p:spTgt spid="60421">
                                            <p:txEl>
                                              <p:pRg st="0" end="0"/>
                                            </p:txEl>
                                          </p:spTgt>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ssolve">
                                      <p:cBhvr>
                                        <p:cTn id="5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5" grpId="0" animBg="1"/>
      <p:bldP spid="60426" grpId="0" animBg="1"/>
      <p:bldP spid="60428" grpId="0" animBg="1"/>
      <p:bldP spid="12" grpId="0" animBg="1"/>
      <p:bldP spid="13" grpId="0" animBg="1"/>
      <p:bldP spid="60420"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5"/>
          <p:cNvSpPr>
            <a:spLocks noGrp="1" noChangeArrowheads="1"/>
          </p:cNvSpPr>
          <p:nvPr>
            <p:ph type="title"/>
          </p:nvPr>
        </p:nvSpPr>
        <p:spPr>
          <a:xfrm>
            <a:off x="390521" y="384748"/>
            <a:ext cx="8067679" cy="1412875"/>
          </a:xfrm>
        </p:spPr>
        <p:txBody>
          <a:bodyPr/>
          <a:lstStyle/>
          <a:p>
            <a:pPr algn="ctr"/>
            <a:r>
              <a:rPr lang="en-US" b="1" dirty="0"/>
              <a:t>Transaction 8:</a:t>
            </a:r>
            <a:br>
              <a:rPr lang="en-US" b="1" dirty="0"/>
            </a:br>
            <a:r>
              <a:rPr lang="en-US" sz="3600" b="1" dirty="0"/>
              <a:t>Provide Services and Facilities for Credit</a:t>
            </a:r>
          </a:p>
        </p:txBody>
      </p:sp>
      <p:sp>
        <p:nvSpPr>
          <p:cNvPr id="55298" name="Rectangle 2"/>
          <p:cNvSpPr>
            <a:spLocks noGrp="1" noChangeArrowheads="1"/>
          </p:cNvSpPr>
          <p:nvPr>
            <p:ph idx="1"/>
          </p:nvPr>
        </p:nvSpPr>
        <p:spPr bwMode="auto">
          <a:xfrm>
            <a:off x="542921" y="1794406"/>
            <a:ext cx="7915279" cy="4605787"/>
          </a:xfrm>
          <a:solidFill>
            <a:srgbClr val="FFFFFF"/>
          </a:solidFill>
          <a:ln>
            <a:solidFill>
              <a:schemeClr val="bg1"/>
            </a:solidFill>
            <a:miter lim="800000"/>
            <a:headEnd/>
            <a:tailEnd/>
          </a:ln>
        </p:spPr>
        <p:txBody>
          <a:bodyPr vert="horz" wrap="square" lIns="91440" tIns="45720" rIns="91440" bIns="45720" numCol="1" anchor="t" anchorCtr="0" compatLnSpc="1">
            <a:prstTxWarp prst="textNoShape">
              <a:avLst/>
            </a:prstTxWarp>
          </a:bodyPr>
          <a:lstStyle/>
          <a:p>
            <a:pPr>
              <a:buFont typeface="Wingdings" panose="05000000000000000000" pitchFamily="2" charset="2"/>
              <a:buNone/>
            </a:pPr>
            <a:r>
              <a:rPr lang="en-US" dirty="0"/>
              <a:t/>
            </a:r>
            <a:br>
              <a:rPr lang="en-US" dirty="0"/>
            </a:br>
            <a:endParaRPr lang="en-US" dirty="0"/>
          </a:p>
          <a:p>
            <a:pPr>
              <a:buFont typeface="Wingdings" panose="05000000000000000000" pitchFamily="2" charset="2"/>
              <a:buNone/>
            </a:pPr>
            <a:endParaRPr lang="en-US" b="1" dirty="0">
              <a:solidFill>
                <a:srgbClr val="800080"/>
              </a:solidFill>
            </a:endParaRPr>
          </a:p>
          <a:p>
            <a:pPr>
              <a:buFont typeface="Wingdings" panose="05000000000000000000" pitchFamily="2" charset="2"/>
              <a:buNone/>
            </a:pP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Accounts receivable</a:t>
            </a:r>
            <a:r>
              <a:rPr lang="en-US" b="1" dirty="0">
                <a:solidFill>
                  <a:schemeClr val="hlink"/>
                </a:solidFill>
              </a:rPr>
              <a:t> </a:t>
            </a:r>
            <a:r>
              <a:rPr lang="en-US" b="1" dirty="0">
                <a:solidFill>
                  <a:srgbClr val="9A2F6F"/>
                </a:solidFill>
              </a:rPr>
              <a:t>(asset)</a:t>
            </a:r>
            <a:r>
              <a:rPr lang="en-US" b="1" dirty="0">
                <a:solidFill>
                  <a:schemeClr val="hlink"/>
                </a:solidFill>
              </a:rPr>
              <a:t> </a:t>
            </a:r>
          </a:p>
          <a:p>
            <a:pPr>
              <a:buFont typeface="Wingdings" panose="05000000000000000000" pitchFamily="2" charset="2"/>
              <a:buNone/>
            </a:pPr>
            <a:r>
              <a:rPr lang="en-US" b="1" dirty="0">
                <a:solidFill>
                  <a:schemeClr val="hlink"/>
                </a:solidFill>
              </a:rPr>
              <a:t>	</a:t>
            </a:r>
            <a:r>
              <a:rPr lang="en-US" b="1" dirty="0"/>
              <a:t>(2) Consulting revenue </a:t>
            </a:r>
            <a:r>
              <a:rPr lang="en-US" b="1" dirty="0">
                <a:solidFill>
                  <a:srgbClr val="9A2F6F"/>
                </a:solidFill>
              </a:rPr>
              <a:t>(equity)</a:t>
            </a:r>
            <a:r>
              <a:rPr lang="en-US" dirty="0"/>
              <a:t> </a:t>
            </a:r>
          </a:p>
          <a:p>
            <a:pPr>
              <a:buFont typeface="Wingdings" panose="05000000000000000000" pitchFamily="2" charset="2"/>
              <a:buNone/>
            </a:pPr>
            <a:r>
              <a:rPr lang="en-US" dirty="0"/>
              <a:t>    </a:t>
            </a:r>
            <a:r>
              <a:rPr lang="en-US" b="1" dirty="0"/>
              <a:t>(3) Rental revenue </a:t>
            </a:r>
            <a:r>
              <a:rPr lang="en-US" b="1" dirty="0">
                <a:solidFill>
                  <a:srgbClr val="9A2F6F"/>
                </a:solidFill>
              </a:rPr>
              <a:t>(equity)</a:t>
            </a:r>
            <a:endParaRPr lang="en-US" b="1" dirty="0"/>
          </a:p>
        </p:txBody>
      </p:sp>
      <p:sp>
        <p:nvSpPr>
          <p:cNvPr id="14" name="Slide Number Placeholder 3"/>
          <p:cNvSpPr>
            <a:spLocks noGrp="1"/>
          </p:cNvSpPr>
          <p:nvPr>
            <p:ph type="sldNum" sz="quarter" idx="12"/>
          </p:nvPr>
        </p:nvSpPr>
        <p:spPr bwMode="auto">
          <a:xfrm>
            <a:off x="6781801" y="6484228"/>
            <a:ext cx="2133600" cy="365125"/>
          </a:xfrm>
          <a:noFill/>
          <a:ln>
            <a:miter lim="800000"/>
            <a:headEnd/>
            <a:tailEnd/>
          </a:ln>
        </p:spPr>
        <p:txBody>
          <a:bodyPr wrap="square" numCol="1" anchorCtr="0" compatLnSpc="1">
            <a:prstTxWarp prst="textNoShape">
              <a:avLst/>
            </a:prstTxWarp>
          </a:bodyPr>
          <a:lstStyle/>
          <a:p>
            <a:r>
              <a:rPr lang="en-US" altLang="en-US" dirty="0">
                <a:solidFill>
                  <a:srgbClr val="898989"/>
                </a:solidFill>
              </a:rPr>
              <a:t>1-</a:t>
            </a:r>
            <a:fld id="{B119A4F8-1B21-44AA-97CF-B3BE3340BA9F}" type="slidenum">
              <a:rPr lang="en-US" altLang="en-US" smtClean="0">
                <a:solidFill>
                  <a:srgbClr val="898989"/>
                </a:solidFill>
              </a:rPr>
              <a:pPr/>
              <a:t>35</a:t>
            </a:fld>
            <a:endParaRPr lang="en-US" altLang="en-US" dirty="0">
              <a:solidFill>
                <a:srgbClr val="898989"/>
              </a:solidFill>
            </a:endParaRPr>
          </a:p>
        </p:txBody>
      </p:sp>
      <p:sp>
        <p:nvSpPr>
          <p:cNvPr id="55300" name="AutoShape 4"/>
          <p:cNvSpPr>
            <a:spLocks noChangeArrowheads="1"/>
          </p:cNvSpPr>
          <p:nvPr/>
        </p:nvSpPr>
        <p:spPr bwMode="auto">
          <a:xfrm rot="16200000">
            <a:off x="6278581" y="4148662"/>
            <a:ext cx="387934" cy="295900"/>
          </a:xfrm>
          <a:prstGeom prst="rightArrow">
            <a:avLst>
              <a:gd name="adj1" fmla="val 50000"/>
              <a:gd name="adj2" fmla="val 67045"/>
            </a:avLst>
          </a:prstGeom>
          <a:solidFill>
            <a:srgbClr val="00CC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dirty="0">
              <a:solidFill>
                <a:prstClr val="black"/>
              </a:solidFill>
            </a:endParaRPr>
          </a:p>
        </p:txBody>
      </p:sp>
      <p:sp>
        <p:nvSpPr>
          <p:cNvPr id="55302" name="Rectangle 6"/>
          <p:cNvSpPr>
            <a:spLocks noChangeArrowheads="1"/>
          </p:cNvSpPr>
          <p:nvPr/>
        </p:nvSpPr>
        <p:spPr bwMode="auto">
          <a:xfrm>
            <a:off x="523878" y="1905000"/>
            <a:ext cx="8239121" cy="1464818"/>
          </a:xfrm>
          <a:prstGeom prst="rect">
            <a:avLst/>
          </a:prstGeom>
          <a:solidFill>
            <a:srgbClr val="FFFF99"/>
          </a:solidFill>
          <a:ln>
            <a:noFill/>
          </a:ln>
          <a:effectLst/>
        </p:spPr>
        <p:txBody>
          <a:bodyPr lIns="90488" tIns="44450" rIns="90488" bIns="44450"/>
          <a:lstStyle/>
          <a:p>
            <a:pPr algn="ctr"/>
            <a:r>
              <a:rPr lang="en-US" sz="2600" b="1" dirty="0">
                <a:solidFill>
                  <a:prstClr val="black"/>
                </a:solidFill>
                <a:latin typeface="Arial" panose="020B0604020202020204" pitchFamily="34" charset="0"/>
              </a:rPr>
              <a:t>FastForward provided consulting services of $1,600 and rents facilities for $300 to a customer for credit.</a:t>
            </a:r>
          </a:p>
        </p:txBody>
      </p:sp>
      <p:sp>
        <p:nvSpPr>
          <p:cNvPr id="10" name="Rounded Rectangle 9"/>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1" name="AutoShape 4"/>
          <p:cNvSpPr>
            <a:spLocks noChangeArrowheads="1"/>
          </p:cNvSpPr>
          <p:nvPr/>
        </p:nvSpPr>
        <p:spPr bwMode="auto">
          <a:xfrm rot="16200000">
            <a:off x="6669104" y="4812223"/>
            <a:ext cx="387934" cy="295900"/>
          </a:xfrm>
          <a:prstGeom prst="rightArrow">
            <a:avLst>
              <a:gd name="adj1" fmla="val 50000"/>
              <a:gd name="adj2" fmla="val 67045"/>
            </a:avLst>
          </a:prstGeom>
          <a:solidFill>
            <a:srgbClr val="00CC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dirty="0">
              <a:solidFill>
                <a:prstClr val="black"/>
              </a:solidFill>
            </a:endParaRPr>
          </a:p>
        </p:txBody>
      </p:sp>
      <p:sp>
        <p:nvSpPr>
          <p:cNvPr id="12" name="AutoShape 4"/>
          <p:cNvSpPr>
            <a:spLocks noChangeArrowheads="1"/>
          </p:cNvSpPr>
          <p:nvPr/>
        </p:nvSpPr>
        <p:spPr bwMode="auto">
          <a:xfrm rot="16200000">
            <a:off x="5983304" y="5269423"/>
            <a:ext cx="387934" cy="295900"/>
          </a:xfrm>
          <a:prstGeom prst="rightArrow">
            <a:avLst>
              <a:gd name="adj1" fmla="val 50000"/>
              <a:gd name="adj2" fmla="val 67045"/>
            </a:avLst>
          </a:prstGeom>
          <a:solidFill>
            <a:srgbClr val="00CC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dirty="0">
              <a:solidFill>
                <a:prstClr val="black"/>
              </a:solidFill>
            </a:endParaRPr>
          </a:p>
        </p:txBody>
      </p:sp>
      <p:sp>
        <p:nvSpPr>
          <p:cNvPr id="13" name="Rectangle 12"/>
          <p:cNvSpPr>
            <a:spLocks noGrp="1" noChangeArrowheads="1"/>
          </p:cNvSpPr>
          <p:nvPr/>
        </p:nvSpPr>
        <p:spPr bwMode="auto">
          <a:xfrm>
            <a:off x="6543679" y="6518806"/>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5" name="Rectangle 1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3530637599"/>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Effect transition="in" filter="fade">
                                      <p:cBhvr>
                                        <p:cTn id="7" dur="1000"/>
                                        <p:tgtEl>
                                          <p:spTgt spid="55302"/>
                                        </p:tgtEl>
                                      </p:cBhvr>
                                    </p:animEffect>
                                    <p:anim calcmode="lin" valueType="num">
                                      <p:cBhvr>
                                        <p:cTn id="8" dur="1000" fill="hold"/>
                                        <p:tgtEl>
                                          <p:spTgt spid="55302"/>
                                        </p:tgtEl>
                                        <p:attrNameLst>
                                          <p:attrName>ppt_x</p:attrName>
                                        </p:attrNameLst>
                                      </p:cBhvr>
                                      <p:tavLst>
                                        <p:tav tm="0">
                                          <p:val>
                                            <p:strVal val="#ppt_x"/>
                                          </p:val>
                                        </p:tav>
                                        <p:tav tm="100000">
                                          <p:val>
                                            <p:strVal val="#ppt_x"/>
                                          </p:val>
                                        </p:tav>
                                      </p:tavLst>
                                    </p:anim>
                                    <p:anim calcmode="lin" valueType="num">
                                      <p:cBhvr>
                                        <p:cTn id="9" dur="1000" fill="hold"/>
                                        <p:tgtEl>
                                          <p:spTgt spid="5530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5298">
                                            <p:txEl>
                                              <p:pRg st="2" end="2"/>
                                            </p:txEl>
                                          </p:spTgt>
                                        </p:tgtEl>
                                        <p:attrNameLst>
                                          <p:attrName>style.visibility</p:attrName>
                                        </p:attrNameLst>
                                      </p:cBhvr>
                                      <p:to>
                                        <p:strVal val="visible"/>
                                      </p:to>
                                    </p:set>
                                    <p:anim calcmode="lin" valueType="num">
                                      <p:cBhvr additive="base">
                                        <p:cTn id="13" dur="500" fill="hold"/>
                                        <p:tgtEl>
                                          <p:spTgt spid="552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nodeType="afterGroup">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55298">
                                            <p:txEl>
                                              <p:pRg st="3" end="3"/>
                                            </p:txEl>
                                          </p:spTgt>
                                        </p:tgtEl>
                                        <p:attrNameLst>
                                          <p:attrName>style.visibility</p:attrName>
                                        </p:attrNameLst>
                                      </p:cBhvr>
                                      <p:to>
                                        <p:strVal val="visible"/>
                                      </p:to>
                                    </p:set>
                                    <p:anim calcmode="lin" valueType="num">
                                      <p:cBhvr>
                                        <p:cTn id="19" dur="1000" fill="hold"/>
                                        <p:tgtEl>
                                          <p:spTgt spid="55298">
                                            <p:txEl>
                                              <p:pRg st="3" end="3"/>
                                            </p:txEl>
                                          </p:spTgt>
                                        </p:tgtEl>
                                        <p:attrNameLst>
                                          <p:attrName>ppt_w</p:attrName>
                                        </p:attrNameLst>
                                      </p:cBhvr>
                                      <p:tavLst>
                                        <p:tav tm="0">
                                          <p:val>
                                            <p:strVal val="#ppt_w*0.05"/>
                                          </p:val>
                                        </p:tav>
                                        <p:tav tm="100000">
                                          <p:val>
                                            <p:strVal val="#ppt_w"/>
                                          </p:val>
                                        </p:tav>
                                      </p:tavLst>
                                    </p:anim>
                                    <p:anim calcmode="lin" valueType="num">
                                      <p:cBhvr>
                                        <p:cTn id="20" dur="1000" fill="hold"/>
                                        <p:tgtEl>
                                          <p:spTgt spid="55298">
                                            <p:txEl>
                                              <p:pRg st="3" end="3"/>
                                            </p:txEl>
                                          </p:spTgt>
                                        </p:tgtEl>
                                        <p:attrNameLst>
                                          <p:attrName>ppt_h</p:attrName>
                                        </p:attrNameLst>
                                      </p:cBhvr>
                                      <p:tavLst>
                                        <p:tav tm="0">
                                          <p:val>
                                            <p:strVal val="#ppt_h"/>
                                          </p:val>
                                        </p:tav>
                                        <p:tav tm="100000">
                                          <p:val>
                                            <p:strVal val="#ppt_h"/>
                                          </p:val>
                                        </p:tav>
                                      </p:tavLst>
                                    </p:anim>
                                    <p:anim calcmode="lin" valueType="num">
                                      <p:cBhvr>
                                        <p:cTn id="21" dur="1000" fill="hold"/>
                                        <p:tgtEl>
                                          <p:spTgt spid="55298">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55298">
                                            <p:txEl>
                                              <p:pRg st="3" end="3"/>
                                            </p:txEl>
                                          </p:spTgt>
                                        </p:tgtEl>
                                        <p:attrNameLst>
                                          <p:attrName>ppt_y</p:attrName>
                                        </p:attrNameLst>
                                      </p:cBhvr>
                                      <p:tavLst>
                                        <p:tav tm="0">
                                          <p:val>
                                            <p:strVal val="#ppt_y"/>
                                          </p:val>
                                        </p:tav>
                                        <p:tav tm="100000">
                                          <p:val>
                                            <p:strVal val="#ppt_y"/>
                                          </p:val>
                                        </p:tav>
                                      </p:tavLst>
                                    </p:anim>
                                    <p:animEffect transition="in" filter="fade">
                                      <p:cBhvr>
                                        <p:cTn id="23" dur="1000"/>
                                        <p:tgtEl>
                                          <p:spTgt spid="55298">
                                            <p:txEl>
                                              <p:pRg st="3" end="3"/>
                                            </p:txEl>
                                          </p:spTgt>
                                        </p:tgtEl>
                                      </p:cBhvr>
                                    </p:animEffect>
                                  </p:childTnLst>
                                </p:cTn>
                              </p:par>
                            </p:childTnLst>
                          </p:cTn>
                        </p:par>
                        <p:par>
                          <p:cTn id="24" fill="hold" nodeType="afterGroup">
                            <p:stCondLst>
                              <p:cond delay="1000"/>
                            </p:stCondLst>
                            <p:childTnLst>
                              <p:par>
                                <p:cTn id="25" presetID="29" presetClass="entr" presetSubtype="0" fill="hold" grpId="0" nodeType="afterEffect">
                                  <p:stCondLst>
                                    <p:cond delay="0"/>
                                  </p:stCondLst>
                                  <p:childTnLst>
                                    <p:set>
                                      <p:cBhvr>
                                        <p:cTn id="26" dur="1" fill="hold">
                                          <p:stCondLst>
                                            <p:cond delay="0"/>
                                          </p:stCondLst>
                                        </p:cTn>
                                        <p:tgtEl>
                                          <p:spTgt spid="55300"/>
                                        </p:tgtEl>
                                        <p:attrNameLst>
                                          <p:attrName>style.visibility</p:attrName>
                                        </p:attrNameLst>
                                      </p:cBhvr>
                                      <p:to>
                                        <p:strVal val="visible"/>
                                      </p:to>
                                    </p:set>
                                    <p:anim calcmode="lin" valueType="num">
                                      <p:cBhvr>
                                        <p:cTn id="27" dur="2000" fill="hold"/>
                                        <p:tgtEl>
                                          <p:spTgt spid="55300"/>
                                        </p:tgtEl>
                                        <p:attrNameLst>
                                          <p:attrName>ppt_x</p:attrName>
                                        </p:attrNameLst>
                                      </p:cBhvr>
                                      <p:tavLst>
                                        <p:tav tm="0">
                                          <p:val>
                                            <p:strVal val="#ppt_x-.2"/>
                                          </p:val>
                                        </p:tav>
                                        <p:tav tm="100000">
                                          <p:val>
                                            <p:strVal val="#ppt_x"/>
                                          </p:val>
                                        </p:tav>
                                      </p:tavLst>
                                    </p:anim>
                                    <p:anim calcmode="lin" valueType="num">
                                      <p:cBhvr>
                                        <p:cTn id="28" dur="2000" fill="hold"/>
                                        <p:tgtEl>
                                          <p:spTgt spid="55300"/>
                                        </p:tgtEl>
                                        <p:attrNameLst>
                                          <p:attrName>ppt_y</p:attrName>
                                        </p:attrNameLst>
                                      </p:cBhvr>
                                      <p:tavLst>
                                        <p:tav tm="0">
                                          <p:val>
                                            <p:strVal val="#ppt_y"/>
                                          </p:val>
                                        </p:tav>
                                        <p:tav tm="100000">
                                          <p:val>
                                            <p:strVal val="#ppt_y"/>
                                          </p:val>
                                        </p:tav>
                                      </p:tavLst>
                                    </p:anim>
                                    <p:animEffect transition="in" filter="wipe(right)" prLst="gradientSize: 0.1">
                                      <p:cBhvr>
                                        <p:cTn id="29" dur="2000"/>
                                        <p:tgtEl>
                                          <p:spTgt spid="55300"/>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55298">
                                            <p:txEl>
                                              <p:pRg st="4" end="4"/>
                                            </p:txEl>
                                          </p:spTgt>
                                        </p:tgtEl>
                                        <p:attrNameLst>
                                          <p:attrName>style.visibility</p:attrName>
                                        </p:attrNameLst>
                                      </p:cBhvr>
                                      <p:to>
                                        <p:strVal val="visible"/>
                                      </p:to>
                                    </p:set>
                                    <p:anim calcmode="lin" valueType="num">
                                      <p:cBhvr>
                                        <p:cTn id="34" dur="1000" fill="hold"/>
                                        <p:tgtEl>
                                          <p:spTgt spid="55298">
                                            <p:txEl>
                                              <p:pRg st="4" end="4"/>
                                            </p:txEl>
                                          </p:spTgt>
                                        </p:tgtEl>
                                        <p:attrNameLst>
                                          <p:attrName>ppt_w</p:attrName>
                                        </p:attrNameLst>
                                      </p:cBhvr>
                                      <p:tavLst>
                                        <p:tav tm="0">
                                          <p:val>
                                            <p:strVal val="#ppt_w*0.05"/>
                                          </p:val>
                                        </p:tav>
                                        <p:tav tm="100000">
                                          <p:val>
                                            <p:strVal val="#ppt_w"/>
                                          </p:val>
                                        </p:tav>
                                      </p:tavLst>
                                    </p:anim>
                                    <p:anim calcmode="lin" valueType="num">
                                      <p:cBhvr>
                                        <p:cTn id="35" dur="1000" fill="hold"/>
                                        <p:tgtEl>
                                          <p:spTgt spid="55298">
                                            <p:txEl>
                                              <p:pRg st="4" end="4"/>
                                            </p:txEl>
                                          </p:spTgt>
                                        </p:tgtEl>
                                        <p:attrNameLst>
                                          <p:attrName>ppt_h</p:attrName>
                                        </p:attrNameLst>
                                      </p:cBhvr>
                                      <p:tavLst>
                                        <p:tav tm="0">
                                          <p:val>
                                            <p:strVal val="#ppt_h"/>
                                          </p:val>
                                        </p:tav>
                                        <p:tav tm="100000">
                                          <p:val>
                                            <p:strVal val="#ppt_h"/>
                                          </p:val>
                                        </p:tav>
                                      </p:tavLst>
                                    </p:anim>
                                    <p:anim calcmode="lin" valueType="num">
                                      <p:cBhvr>
                                        <p:cTn id="36" dur="1000" fill="hold"/>
                                        <p:tgtEl>
                                          <p:spTgt spid="55298">
                                            <p:txEl>
                                              <p:pRg st="4" end="4"/>
                                            </p:txEl>
                                          </p:spTgt>
                                        </p:tgtEl>
                                        <p:attrNameLst>
                                          <p:attrName>ppt_x</p:attrName>
                                        </p:attrNameLst>
                                      </p:cBhvr>
                                      <p:tavLst>
                                        <p:tav tm="0">
                                          <p:val>
                                            <p:strVal val="#ppt_x-.2"/>
                                          </p:val>
                                        </p:tav>
                                        <p:tav tm="100000">
                                          <p:val>
                                            <p:strVal val="#ppt_x"/>
                                          </p:val>
                                        </p:tav>
                                      </p:tavLst>
                                    </p:anim>
                                    <p:anim calcmode="lin" valueType="num">
                                      <p:cBhvr>
                                        <p:cTn id="37" dur="1000" fill="hold"/>
                                        <p:tgtEl>
                                          <p:spTgt spid="55298">
                                            <p:txEl>
                                              <p:pRg st="4" end="4"/>
                                            </p:txEl>
                                          </p:spTgt>
                                        </p:tgtEl>
                                        <p:attrNameLst>
                                          <p:attrName>ppt_y</p:attrName>
                                        </p:attrNameLst>
                                      </p:cBhvr>
                                      <p:tavLst>
                                        <p:tav tm="0">
                                          <p:val>
                                            <p:strVal val="#ppt_y"/>
                                          </p:val>
                                        </p:tav>
                                        <p:tav tm="100000">
                                          <p:val>
                                            <p:strVal val="#ppt_y"/>
                                          </p:val>
                                        </p:tav>
                                      </p:tavLst>
                                    </p:anim>
                                    <p:animEffect transition="in" filter="fade">
                                      <p:cBhvr>
                                        <p:cTn id="38" dur="1000"/>
                                        <p:tgtEl>
                                          <p:spTgt spid="55298">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55298">
                                            <p:txEl>
                                              <p:pRg st="5" end="5"/>
                                            </p:txEl>
                                          </p:spTgt>
                                        </p:tgtEl>
                                        <p:attrNameLst>
                                          <p:attrName>style.visibility</p:attrName>
                                        </p:attrNameLst>
                                      </p:cBhvr>
                                      <p:to>
                                        <p:strVal val="visible"/>
                                      </p:to>
                                    </p:set>
                                    <p:anim calcmode="lin" valueType="num">
                                      <p:cBhvr>
                                        <p:cTn id="43" dur="1000" fill="hold"/>
                                        <p:tgtEl>
                                          <p:spTgt spid="55298">
                                            <p:txEl>
                                              <p:pRg st="5" end="5"/>
                                            </p:txEl>
                                          </p:spTgt>
                                        </p:tgtEl>
                                        <p:attrNameLst>
                                          <p:attrName>ppt_w</p:attrName>
                                        </p:attrNameLst>
                                      </p:cBhvr>
                                      <p:tavLst>
                                        <p:tav tm="0">
                                          <p:val>
                                            <p:strVal val="#ppt_w*0.05"/>
                                          </p:val>
                                        </p:tav>
                                        <p:tav tm="100000">
                                          <p:val>
                                            <p:strVal val="#ppt_w"/>
                                          </p:val>
                                        </p:tav>
                                      </p:tavLst>
                                    </p:anim>
                                    <p:anim calcmode="lin" valueType="num">
                                      <p:cBhvr>
                                        <p:cTn id="44" dur="1000" fill="hold"/>
                                        <p:tgtEl>
                                          <p:spTgt spid="55298">
                                            <p:txEl>
                                              <p:pRg st="5" end="5"/>
                                            </p:txEl>
                                          </p:spTgt>
                                        </p:tgtEl>
                                        <p:attrNameLst>
                                          <p:attrName>ppt_h</p:attrName>
                                        </p:attrNameLst>
                                      </p:cBhvr>
                                      <p:tavLst>
                                        <p:tav tm="0">
                                          <p:val>
                                            <p:strVal val="#ppt_h"/>
                                          </p:val>
                                        </p:tav>
                                        <p:tav tm="100000">
                                          <p:val>
                                            <p:strVal val="#ppt_h"/>
                                          </p:val>
                                        </p:tav>
                                      </p:tavLst>
                                    </p:anim>
                                    <p:anim calcmode="lin" valueType="num">
                                      <p:cBhvr>
                                        <p:cTn id="45" dur="1000" fill="hold"/>
                                        <p:tgtEl>
                                          <p:spTgt spid="55298">
                                            <p:txEl>
                                              <p:pRg st="5" end="5"/>
                                            </p:txEl>
                                          </p:spTgt>
                                        </p:tgtEl>
                                        <p:attrNameLst>
                                          <p:attrName>ppt_x</p:attrName>
                                        </p:attrNameLst>
                                      </p:cBhvr>
                                      <p:tavLst>
                                        <p:tav tm="0">
                                          <p:val>
                                            <p:strVal val="#ppt_x-.2"/>
                                          </p:val>
                                        </p:tav>
                                        <p:tav tm="100000">
                                          <p:val>
                                            <p:strVal val="#ppt_x"/>
                                          </p:val>
                                        </p:tav>
                                      </p:tavLst>
                                    </p:anim>
                                    <p:anim calcmode="lin" valueType="num">
                                      <p:cBhvr>
                                        <p:cTn id="46" dur="1000" fill="hold"/>
                                        <p:tgtEl>
                                          <p:spTgt spid="55298">
                                            <p:txEl>
                                              <p:pRg st="5" end="5"/>
                                            </p:txEl>
                                          </p:spTgt>
                                        </p:tgtEl>
                                        <p:attrNameLst>
                                          <p:attrName>ppt_y</p:attrName>
                                        </p:attrNameLst>
                                      </p:cBhvr>
                                      <p:tavLst>
                                        <p:tav tm="0">
                                          <p:val>
                                            <p:strVal val="#ppt_y"/>
                                          </p:val>
                                        </p:tav>
                                        <p:tav tm="100000">
                                          <p:val>
                                            <p:strVal val="#ppt_y"/>
                                          </p:val>
                                        </p:tav>
                                      </p:tavLst>
                                    </p:anim>
                                    <p:animEffect transition="in" filter="fade">
                                      <p:cBhvr>
                                        <p:cTn id="47" dur="1000"/>
                                        <p:tgtEl>
                                          <p:spTgt spid="55298">
                                            <p:txEl>
                                              <p:pRg st="5" end="5"/>
                                            </p:txEl>
                                          </p:spTgt>
                                        </p:tgtEl>
                                      </p:cBhvr>
                                    </p:animEffect>
                                  </p:childTnLst>
                                </p:cTn>
                              </p:par>
                            </p:childTnLst>
                          </p:cTn>
                        </p:par>
                        <p:par>
                          <p:cTn id="48" fill="hold">
                            <p:stCondLst>
                              <p:cond delay="1000"/>
                            </p:stCondLst>
                            <p:childTnLst>
                              <p:par>
                                <p:cTn id="49" presetID="29"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2000" fill="hold"/>
                                        <p:tgtEl>
                                          <p:spTgt spid="11"/>
                                        </p:tgtEl>
                                        <p:attrNameLst>
                                          <p:attrName>ppt_x</p:attrName>
                                        </p:attrNameLst>
                                      </p:cBhvr>
                                      <p:tavLst>
                                        <p:tav tm="0">
                                          <p:val>
                                            <p:strVal val="#ppt_x-.2"/>
                                          </p:val>
                                        </p:tav>
                                        <p:tav tm="100000">
                                          <p:val>
                                            <p:strVal val="#ppt_x"/>
                                          </p:val>
                                        </p:tav>
                                      </p:tavLst>
                                    </p:anim>
                                    <p:anim calcmode="lin" valueType="num">
                                      <p:cBhvr>
                                        <p:cTn id="52" dur="2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3" dur="2000"/>
                                        <p:tgtEl>
                                          <p:spTgt spid="11"/>
                                        </p:tgtEl>
                                      </p:cBhvr>
                                    </p:animEffect>
                                  </p:childTnLst>
                                </p:cTn>
                              </p:par>
                            </p:childTnLst>
                          </p:cTn>
                        </p:par>
                        <p:par>
                          <p:cTn id="54" fill="hold">
                            <p:stCondLst>
                              <p:cond delay="3000"/>
                            </p:stCondLst>
                            <p:childTnLst>
                              <p:par>
                                <p:cTn id="55" presetID="29"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2000" fill="hold"/>
                                        <p:tgtEl>
                                          <p:spTgt spid="12"/>
                                        </p:tgtEl>
                                        <p:attrNameLst>
                                          <p:attrName>ppt_x</p:attrName>
                                        </p:attrNameLst>
                                      </p:cBhvr>
                                      <p:tavLst>
                                        <p:tav tm="0">
                                          <p:val>
                                            <p:strVal val="#ppt_x-.2"/>
                                          </p:val>
                                        </p:tav>
                                        <p:tav tm="100000">
                                          <p:val>
                                            <p:strVal val="#ppt_x"/>
                                          </p:val>
                                        </p:tav>
                                      </p:tavLst>
                                    </p:anim>
                                    <p:anim calcmode="lin" valueType="num">
                                      <p:cBhvr>
                                        <p:cTn id="58" dur="2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nimBg="1"/>
      <p:bldP spid="55302"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16781" y="219002"/>
            <a:ext cx="7158038" cy="1221254"/>
          </a:xfrm>
        </p:spPr>
        <p:txBody>
          <a:bodyPr/>
          <a:lstStyle/>
          <a:p>
            <a:pPr algn="ctr"/>
            <a:r>
              <a:rPr lang="en-US" b="1" dirty="0"/>
              <a:t>Accounting Equation 8</a:t>
            </a:r>
          </a:p>
        </p:txBody>
      </p:sp>
      <p:sp>
        <p:nvSpPr>
          <p:cNvPr id="14" name="Slide Number Placeholder 3"/>
          <p:cNvSpPr>
            <a:spLocks noGrp="1"/>
          </p:cNvSpPr>
          <p:nvPr>
            <p:ph type="sldNum" sz="quarter" idx="12"/>
          </p:nvPr>
        </p:nvSpPr>
        <p:spPr bwMode="auto">
          <a:xfrm>
            <a:off x="6705600" y="6492875"/>
            <a:ext cx="2133600" cy="365125"/>
          </a:xfrm>
          <a:noFill/>
          <a:ln>
            <a:miter lim="800000"/>
            <a:headEnd/>
            <a:tailEnd/>
          </a:ln>
        </p:spPr>
        <p:txBody>
          <a:bodyPr wrap="square" numCol="1" anchorCtr="0" compatLnSpc="1">
            <a:prstTxWarp prst="textNoShape">
              <a:avLst/>
            </a:prstTxWarp>
          </a:bodyPr>
          <a:lstStyle/>
          <a:p>
            <a:r>
              <a:rPr lang="en-US" altLang="en-US" dirty="0">
                <a:solidFill>
                  <a:srgbClr val="898989"/>
                </a:solidFill>
              </a:rPr>
              <a:t>1-</a:t>
            </a:r>
            <a:fld id="{B119A4F8-1B21-44AA-97CF-B3BE3340BA9F}" type="slidenum">
              <a:rPr lang="en-US" altLang="en-US" smtClean="0">
                <a:solidFill>
                  <a:srgbClr val="898989"/>
                </a:solidFill>
              </a:rPr>
              <a:pPr/>
              <a:t>36</a:t>
            </a:fld>
            <a:endParaRPr lang="en-US" altLang="en-US" dirty="0">
              <a:solidFill>
                <a:srgbClr val="898989"/>
              </a:solidFill>
            </a:endParaRPr>
          </a:p>
        </p:txBody>
      </p:sp>
      <p:graphicFrame>
        <p:nvGraphicFramePr>
          <p:cNvPr id="60419" name="Object 3"/>
          <p:cNvGraphicFramePr>
            <a:graphicFrameLocks/>
          </p:cNvGraphicFramePr>
          <p:nvPr>
            <p:extLst>
              <p:ext uri="{D42A27DB-BD31-4B8C-83A1-F6EECF244321}">
                <p14:modId xmlns:p14="http://schemas.microsoft.com/office/powerpoint/2010/main" val="1804024429"/>
              </p:ext>
            </p:extLst>
          </p:nvPr>
        </p:nvGraphicFramePr>
        <p:xfrm>
          <a:off x="139700" y="2459047"/>
          <a:ext cx="8959850" cy="3213100"/>
        </p:xfrm>
        <a:graphic>
          <a:graphicData uri="http://schemas.openxmlformats.org/presentationml/2006/ole">
            <mc:AlternateContent xmlns:mc="http://schemas.openxmlformats.org/markup-compatibility/2006">
              <mc:Choice xmlns:v="urn:schemas-microsoft-com:vml" Requires="v">
                <p:oleObj spid="_x0000_s7170" name="Worksheet" r:id="rId4" imgW="6233231" imgH="1882148" progId="Excel.Sheet.8">
                  <p:embed/>
                </p:oleObj>
              </mc:Choice>
              <mc:Fallback>
                <p:oleObj name="Worksheet" r:id="rId4" imgW="6233231" imgH="1882148" progId="Excel.Sheet.8">
                  <p:embed/>
                  <p:pic>
                    <p:nvPicPr>
                      <p:cNvPr id="0" name=""/>
                      <p:cNvPicPr>
                        <a:picLocks noChangeArrowheads="1"/>
                      </p:cNvPicPr>
                      <p:nvPr/>
                    </p:nvPicPr>
                    <p:blipFill>
                      <a:blip r:embed="rId5"/>
                      <a:srcRect b="5836"/>
                      <a:stretch>
                        <a:fillRect/>
                      </a:stretch>
                    </p:blipFill>
                    <p:spPr bwMode="auto">
                      <a:xfrm>
                        <a:off x="139700" y="2459047"/>
                        <a:ext cx="8959850" cy="3213100"/>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2" name="Rectangle 6"/>
          <p:cNvSpPr>
            <a:spLocks noChangeArrowheads="1"/>
          </p:cNvSpPr>
          <p:nvPr/>
        </p:nvSpPr>
        <p:spPr bwMode="auto">
          <a:xfrm>
            <a:off x="685800" y="1371600"/>
            <a:ext cx="8153400" cy="984250"/>
          </a:xfrm>
          <a:prstGeom prst="rect">
            <a:avLst/>
          </a:prstGeom>
          <a:solidFill>
            <a:schemeClr val="accent3">
              <a:lumMod val="40000"/>
              <a:lumOff val="60000"/>
            </a:schemeClr>
          </a:solidFill>
          <a:ln>
            <a:noFill/>
          </a:ln>
          <a:effectLst/>
        </p:spPr>
        <p:txBody>
          <a:bodyPr lIns="90488" tIns="44450" rIns="90488" bIns="44450"/>
          <a:lstStyle/>
          <a:p>
            <a:pPr algn="ctr"/>
            <a:r>
              <a:rPr lang="en-US" sz="2400" b="1" dirty="0">
                <a:solidFill>
                  <a:srgbClr val="0000FF"/>
                </a:solidFill>
                <a:latin typeface="Arial" panose="020B0604020202020204" pitchFamily="34" charset="0"/>
              </a:rPr>
              <a:t>FastForward provided consulting services of $1,600 and rents facilities for $300 to a customer for credit.</a:t>
            </a:r>
          </a:p>
        </p:txBody>
      </p:sp>
      <p:sp>
        <p:nvSpPr>
          <p:cNvPr id="60424" name="Oval 8"/>
          <p:cNvSpPr>
            <a:spLocks noChangeArrowheads="1"/>
          </p:cNvSpPr>
          <p:nvPr/>
        </p:nvSpPr>
        <p:spPr bwMode="auto">
          <a:xfrm>
            <a:off x="1905000" y="3767624"/>
            <a:ext cx="914400" cy="304800"/>
          </a:xfrm>
          <a:prstGeom prst="ellipse">
            <a:avLst/>
          </a:prstGeom>
          <a:noFill/>
          <a:ln w="28575" algn="ctr">
            <a:solidFill>
              <a:srgbClr val="1102D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60425" name="Oval 9"/>
          <p:cNvSpPr>
            <a:spLocks noChangeArrowheads="1"/>
          </p:cNvSpPr>
          <p:nvPr/>
        </p:nvSpPr>
        <p:spPr bwMode="auto">
          <a:xfrm>
            <a:off x="7338219" y="3767624"/>
            <a:ext cx="736600" cy="276215"/>
          </a:xfrm>
          <a:prstGeom prst="ellipse">
            <a:avLst/>
          </a:prstGeom>
          <a:noFill/>
          <a:ln w="28575" algn="ctr">
            <a:solidFill>
              <a:srgbClr val="1102D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60426" name="Oval 10"/>
          <p:cNvSpPr>
            <a:spLocks noChangeArrowheads="1"/>
          </p:cNvSpPr>
          <p:nvPr/>
        </p:nvSpPr>
        <p:spPr bwMode="auto">
          <a:xfrm>
            <a:off x="2324100" y="5045094"/>
            <a:ext cx="1600200" cy="6858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60428" name="Oval 12"/>
          <p:cNvSpPr>
            <a:spLocks noChangeArrowheads="1"/>
          </p:cNvSpPr>
          <p:nvPr/>
        </p:nvSpPr>
        <p:spPr bwMode="auto">
          <a:xfrm>
            <a:off x="5738019" y="5075247"/>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3" name="Oval 9"/>
          <p:cNvSpPr>
            <a:spLocks noChangeArrowheads="1"/>
          </p:cNvSpPr>
          <p:nvPr/>
        </p:nvSpPr>
        <p:spPr bwMode="auto">
          <a:xfrm>
            <a:off x="7396956" y="4076075"/>
            <a:ext cx="619125" cy="247650"/>
          </a:xfrm>
          <a:prstGeom prst="ellipse">
            <a:avLst/>
          </a:prstGeom>
          <a:noFill/>
          <a:ln w="28575" algn="ctr">
            <a:solidFill>
              <a:srgbClr val="1102D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5" name="Rounded Rectangle 14"/>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2" name="Rectangle 11"/>
          <p:cNvSpPr>
            <a:spLocks noGrp="1" noChangeArrowheads="1"/>
          </p:cNvSpPr>
          <p:nvPr/>
        </p:nvSpPr>
        <p:spPr bwMode="auto">
          <a:xfrm>
            <a:off x="6538119" y="6542953"/>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6" name="Rectangle 1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446779335"/>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0422">
                                            <p:txEl>
                                              <p:pRg st="0" end="0"/>
                                            </p:txEl>
                                          </p:spTgt>
                                        </p:tgtEl>
                                        <p:attrNameLst>
                                          <p:attrName>style.visibility</p:attrName>
                                        </p:attrNameLst>
                                      </p:cBhvr>
                                      <p:to>
                                        <p:strVal val="visible"/>
                                      </p:to>
                                    </p:set>
                                    <p:animEffect transition="in" filter="fade">
                                      <p:cBhvr>
                                        <p:cTn id="7" dur="1000"/>
                                        <p:tgtEl>
                                          <p:spTgt spid="60422">
                                            <p:txEl>
                                              <p:pRg st="0" end="0"/>
                                            </p:txEl>
                                          </p:spTgt>
                                        </p:tgtEl>
                                      </p:cBhvr>
                                    </p:animEffect>
                                    <p:anim calcmode="lin" valueType="num">
                                      <p:cBhvr>
                                        <p:cTn id="8" dur="1000" fill="hold"/>
                                        <p:tgtEl>
                                          <p:spTgt spid="604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042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9" presetClass="entr" presetSubtype="0" fill="hold" nodeType="afterEffect">
                                  <p:stCondLst>
                                    <p:cond delay="0"/>
                                  </p:stCondLst>
                                  <p:childTnLst>
                                    <p:set>
                                      <p:cBhvr>
                                        <p:cTn id="12" dur="1" fill="hold">
                                          <p:stCondLst>
                                            <p:cond delay="0"/>
                                          </p:stCondLst>
                                        </p:cTn>
                                        <p:tgtEl>
                                          <p:spTgt spid="60419"/>
                                        </p:tgtEl>
                                        <p:attrNameLst>
                                          <p:attrName>style.visibility</p:attrName>
                                        </p:attrNameLst>
                                      </p:cBhvr>
                                      <p:to>
                                        <p:strVal val="visible"/>
                                      </p:to>
                                    </p:set>
                                    <p:animEffect transition="in" filter="dissolve">
                                      <p:cBhvr>
                                        <p:cTn id="13" dur="1000"/>
                                        <p:tgtEl>
                                          <p:spTgt spid="60419"/>
                                        </p:tgtEl>
                                      </p:cBhvr>
                                    </p:animEffect>
                                  </p:childTnLst>
                                </p:cTn>
                              </p:par>
                            </p:childTnLst>
                          </p:cTn>
                        </p:par>
                      </p:childTnLst>
                    </p:cTn>
                  </p:par>
                  <p:par>
                    <p:cTn id="14" fill="hold">
                      <p:stCondLst>
                        <p:cond delay="indefinite"/>
                      </p:stCondLst>
                      <p:childTnLst>
                        <p:par>
                          <p:cTn id="15" fill="hold" nodeType="after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0424"/>
                                        </p:tgtEl>
                                        <p:attrNameLst>
                                          <p:attrName>style.visibility</p:attrName>
                                        </p:attrNameLst>
                                      </p:cBhvr>
                                      <p:to>
                                        <p:strVal val="visible"/>
                                      </p:to>
                                    </p:set>
                                    <p:animEffect transition="in" filter="dissolve">
                                      <p:cBhvr>
                                        <p:cTn id="18" dur="2000"/>
                                        <p:tgtEl>
                                          <p:spTgt spid="60424"/>
                                        </p:tgtEl>
                                      </p:cBhvr>
                                    </p:animEffect>
                                  </p:childTnLst>
                                </p:cTn>
                              </p:par>
                            </p:childTnLst>
                          </p:cTn>
                        </p:par>
                        <p:par>
                          <p:cTn id="19" fill="hold" nodeType="afterGroup">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60425"/>
                                        </p:tgtEl>
                                        <p:attrNameLst>
                                          <p:attrName>style.visibility</p:attrName>
                                        </p:attrNameLst>
                                      </p:cBhvr>
                                      <p:to>
                                        <p:strVal val="visible"/>
                                      </p:to>
                                    </p:set>
                                    <p:animEffect transition="in" filter="dissolve">
                                      <p:cBhvr>
                                        <p:cTn id="22" dur="1000"/>
                                        <p:tgtEl>
                                          <p:spTgt spid="60425"/>
                                        </p:tgtEl>
                                      </p:cBhvr>
                                    </p:animEffect>
                                  </p:childTnLst>
                                </p:cTn>
                              </p:par>
                            </p:childTnLst>
                          </p:cTn>
                        </p:par>
                        <p:par>
                          <p:cTn id="23" fill="hold">
                            <p:stCondLst>
                              <p:cond delay="3000"/>
                            </p:stCondLst>
                            <p:childTnLst>
                              <p:par>
                                <p:cTn id="24" presetID="9"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0426"/>
                                        </p:tgtEl>
                                        <p:attrNameLst>
                                          <p:attrName>style.visibility</p:attrName>
                                        </p:attrNameLst>
                                      </p:cBhvr>
                                      <p:to>
                                        <p:strVal val="visible"/>
                                      </p:to>
                                    </p:set>
                                    <p:animEffect transition="in" filter="dissolve">
                                      <p:cBhvr>
                                        <p:cTn id="31" dur="1000"/>
                                        <p:tgtEl>
                                          <p:spTgt spid="60426"/>
                                        </p:tgtEl>
                                      </p:cBhvr>
                                    </p:animEffect>
                                  </p:childTnLst>
                                </p:cTn>
                              </p:par>
                            </p:childTnLst>
                          </p:cTn>
                        </p:par>
                        <p:par>
                          <p:cTn id="32" fill="hold" nodeType="afterGroup">
                            <p:stCondLst>
                              <p:cond delay="1000"/>
                            </p:stCondLst>
                            <p:childTnLst>
                              <p:par>
                                <p:cTn id="33" presetID="9" presetClass="entr" presetSubtype="0" fill="hold" grpId="0" nodeType="afterEffect">
                                  <p:stCondLst>
                                    <p:cond delay="0"/>
                                  </p:stCondLst>
                                  <p:childTnLst>
                                    <p:set>
                                      <p:cBhvr>
                                        <p:cTn id="34" dur="1" fill="hold">
                                          <p:stCondLst>
                                            <p:cond delay="0"/>
                                          </p:stCondLst>
                                        </p:cTn>
                                        <p:tgtEl>
                                          <p:spTgt spid="60428"/>
                                        </p:tgtEl>
                                        <p:attrNameLst>
                                          <p:attrName>style.visibility</p:attrName>
                                        </p:attrNameLst>
                                      </p:cBhvr>
                                      <p:to>
                                        <p:strVal val="visible"/>
                                      </p:to>
                                    </p:set>
                                    <p:animEffect transition="in" filter="dissolve">
                                      <p:cBhvr>
                                        <p:cTn id="35" dur="1000"/>
                                        <p:tgtEl>
                                          <p:spTgt spid="60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animBg="1"/>
      <p:bldP spid="60425" grpId="0" animBg="1"/>
      <p:bldP spid="60426" grpId="0" animBg="1"/>
      <p:bldP spid="60428"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5"/>
          <p:cNvSpPr>
            <a:spLocks noGrp="1" noChangeArrowheads="1"/>
          </p:cNvSpPr>
          <p:nvPr>
            <p:ph type="title"/>
          </p:nvPr>
        </p:nvSpPr>
        <p:spPr>
          <a:xfrm>
            <a:off x="0" y="366456"/>
            <a:ext cx="8915400" cy="1684643"/>
          </a:xfrm>
        </p:spPr>
        <p:txBody>
          <a:bodyPr/>
          <a:lstStyle/>
          <a:p>
            <a:pPr algn="ctr"/>
            <a:r>
              <a:rPr lang="en-US" b="1" dirty="0"/>
              <a:t>Transaction 9:</a:t>
            </a:r>
            <a:br>
              <a:rPr lang="en-US" b="1" dirty="0"/>
            </a:br>
            <a:r>
              <a:rPr lang="en-US" sz="3800" b="1" dirty="0"/>
              <a:t>Receipt of Cash from Accounts Receivable</a:t>
            </a:r>
          </a:p>
        </p:txBody>
      </p:sp>
      <p:sp>
        <p:nvSpPr>
          <p:cNvPr id="55298" name="Rectangle 2"/>
          <p:cNvSpPr>
            <a:spLocks noGrp="1" noChangeArrowheads="1"/>
          </p:cNvSpPr>
          <p:nvPr>
            <p:ph idx="1"/>
          </p:nvPr>
        </p:nvSpPr>
        <p:spPr bwMode="auto">
          <a:xfrm>
            <a:off x="457200" y="1752600"/>
            <a:ext cx="8153400" cy="4343400"/>
          </a:xfrm>
          <a:solidFill>
            <a:srgbClr val="FFFFFF"/>
          </a:solidFill>
          <a:ln>
            <a:solidFill>
              <a:schemeClr val="bg1"/>
            </a:solidFill>
            <a:miter lim="800000"/>
            <a:headEnd/>
            <a:tailEnd/>
          </a:ln>
        </p:spPr>
        <p:txBody>
          <a:bodyPr vert="horz" wrap="square" lIns="91440" tIns="45720" rIns="91440" bIns="45720" numCol="1" anchor="t" anchorCtr="0" compatLnSpc="1">
            <a:prstTxWarp prst="textNoShape">
              <a:avLst/>
            </a:prstTxWarp>
          </a:bodyPr>
          <a:lstStyle/>
          <a:p>
            <a:pPr>
              <a:buFont typeface="Wingdings" panose="05000000000000000000" pitchFamily="2" charset="2"/>
              <a:buNone/>
            </a:pPr>
            <a:r>
              <a:rPr lang="en-US" dirty="0"/>
              <a:t/>
            </a:r>
            <a:br>
              <a:rPr lang="en-US" dirty="0"/>
            </a:br>
            <a:endParaRPr lang="en-US" dirty="0"/>
          </a:p>
          <a:p>
            <a:pPr>
              <a:buFont typeface="Wingdings" panose="05000000000000000000" pitchFamily="2" charset="2"/>
              <a:buNone/>
            </a:pPr>
            <a:endParaRPr lang="en-US" b="1" dirty="0">
              <a:solidFill>
                <a:srgbClr val="800080"/>
              </a:solidFill>
            </a:endParaRPr>
          </a:p>
          <a:p>
            <a:pPr>
              <a:buFont typeface="Wingdings" panose="05000000000000000000" pitchFamily="2" charset="2"/>
              <a:buNone/>
            </a:pP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Cash </a:t>
            </a:r>
            <a:r>
              <a:rPr lang="en-US" b="1" dirty="0">
                <a:solidFill>
                  <a:srgbClr val="9A2F6F"/>
                </a:solidFill>
              </a:rPr>
              <a:t>(asset)</a:t>
            </a:r>
            <a:r>
              <a:rPr lang="en-US" b="1" dirty="0">
                <a:solidFill>
                  <a:schemeClr val="hlink"/>
                </a:solidFill>
              </a:rPr>
              <a:t> </a:t>
            </a:r>
          </a:p>
          <a:p>
            <a:pPr>
              <a:buFont typeface="Wingdings" panose="05000000000000000000" pitchFamily="2" charset="2"/>
              <a:buNone/>
            </a:pPr>
            <a:r>
              <a:rPr lang="en-US" b="1" dirty="0">
                <a:solidFill>
                  <a:schemeClr val="hlink"/>
                </a:solidFill>
              </a:rPr>
              <a:t>	</a:t>
            </a:r>
            <a:r>
              <a:rPr lang="en-US" b="1" dirty="0"/>
              <a:t>(2) Accounts receivable </a:t>
            </a:r>
            <a:r>
              <a:rPr lang="en-US" b="1" dirty="0">
                <a:solidFill>
                  <a:srgbClr val="9A2F6F"/>
                </a:solidFill>
              </a:rPr>
              <a:t>(asset)</a:t>
            </a:r>
            <a:r>
              <a:rPr lang="en-US" dirty="0"/>
              <a:t> </a:t>
            </a:r>
          </a:p>
          <a:p>
            <a:pPr>
              <a:buFont typeface="Wingdings" panose="05000000000000000000" pitchFamily="2" charset="2"/>
              <a:buNone/>
            </a:pPr>
            <a:r>
              <a:rPr lang="en-US" dirty="0"/>
              <a:t>    </a:t>
            </a:r>
            <a:endParaRPr lang="en-US" b="1" dirty="0"/>
          </a:p>
        </p:txBody>
      </p:sp>
      <p:sp>
        <p:nvSpPr>
          <p:cNvPr id="12" name="Slide Number Placeholder 3"/>
          <p:cNvSpPr>
            <a:spLocks noGrp="1"/>
          </p:cNvSpPr>
          <p:nvPr>
            <p:ph type="sldNum" sz="quarter" idx="12"/>
          </p:nvPr>
        </p:nvSpPr>
        <p:spPr bwMode="auto">
          <a:xfrm>
            <a:off x="6629400" y="6492875"/>
            <a:ext cx="2133600" cy="365125"/>
          </a:xfrm>
          <a:noFill/>
          <a:ln>
            <a:miter lim="800000"/>
            <a:headEnd/>
            <a:tailEnd/>
          </a:ln>
        </p:spPr>
        <p:txBody>
          <a:bodyPr wrap="square" numCol="1" anchorCtr="0" compatLnSpc="1">
            <a:prstTxWarp prst="textNoShape">
              <a:avLst/>
            </a:prstTxWarp>
          </a:bodyPr>
          <a:lstStyle/>
          <a:p>
            <a:r>
              <a:rPr lang="en-US" altLang="en-US" dirty="0">
                <a:solidFill>
                  <a:srgbClr val="898989"/>
                </a:solidFill>
              </a:rPr>
              <a:t>1-</a:t>
            </a:r>
            <a:fld id="{B119A4F8-1B21-44AA-97CF-B3BE3340BA9F}" type="slidenum">
              <a:rPr lang="en-US" altLang="en-US" smtClean="0">
                <a:solidFill>
                  <a:srgbClr val="898989"/>
                </a:solidFill>
              </a:rPr>
              <a:pPr/>
              <a:t>37</a:t>
            </a:fld>
            <a:endParaRPr lang="en-US" altLang="en-US" dirty="0">
              <a:solidFill>
                <a:srgbClr val="898989"/>
              </a:solidFill>
            </a:endParaRPr>
          </a:p>
        </p:txBody>
      </p:sp>
      <p:sp>
        <p:nvSpPr>
          <p:cNvPr id="55300" name="AutoShape 4"/>
          <p:cNvSpPr>
            <a:spLocks noChangeArrowheads="1"/>
          </p:cNvSpPr>
          <p:nvPr/>
        </p:nvSpPr>
        <p:spPr bwMode="auto">
          <a:xfrm rot="16200000">
            <a:off x="3702050" y="4094186"/>
            <a:ext cx="381000" cy="304801"/>
          </a:xfrm>
          <a:prstGeom prst="rightArrow">
            <a:avLst>
              <a:gd name="adj1" fmla="val 50000"/>
              <a:gd name="adj2" fmla="val 67045"/>
            </a:avLst>
          </a:prstGeom>
          <a:solidFill>
            <a:srgbClr val="00CC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dirty="0">
              <a:solidFill>
                <a:prstClr val="black"/>
              </a:solidFill>
            </a:endParaRPr>
          </a:p>
        </p:txBody>
      </p:sp>
      <p:sp>
        <p:nvSpPr>
          <p:cNvPr id="55302" name="Rectangle 6"/>
          <p:cNvSpPr>
            <a:spLocks noChangeArrowheads="1"/>
          </p:cNvSpPr>
          <p:nvPr/>
        </p:nvSpPr>
        <p:spPr bwMode="auto">
          <a:xfrm>
            <a:off x="410378" y="2144023"/>
            <a:ext cx="8153400" cy="914399"/>
          </a:xfrm>
          <a:prstGeom prst="rect">
            <a:avLst/>
          </a:prstGeom>
          <a:solidFill>
            <a:srgbClr val="FFFF99"/>
          </a:solidFill>
          <a:ln>
            <a:noFill/>
          </a:ln>
          <a:effectLst/>
        </p:spPr>
        <p:txBody>
          <a:bodyPr lIns="90488" tIns="44450" rIns="90488" bIns="44450"/>
          <a:lstStyle/>
          <a:p>
            <a:pPr algn="ctr"/>
            <a:r>
              <a:rPr lang="en-US" sz="2600" b="1" dirty="0">
                <a:solidFill>
                  <a:prstClr val="black"/>
                </a:solidFill>
                <a:latin typeface="Arial" panose="020B0604020202020204" pitchFamily="34" charset="0"/>
              </a:rPr>
              <a:t>Client in transaction 8 pays $1,900 for consulting services.</a:t>
            </a:r>
          </a:p>
        </p:txBody>
      </p:sp>
      <p:sp>
        <p:nvSpPr>
          <p:cNvPr id="10" name="Rounded Rectangle 9"/>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1" name="AutoShape 3"/>
          <p:cNvSpPr>
            <a:spLocks noChangeArrowheads="1"/>
          </p:cNvSpPr>
          <p:nvPr/>
        </p:nvSpPr>
        <p:spPr bwMode="auto">
          <a:xfrm rot="16200000" flipH="1">
            <a:off x="6124575" y="4699290"/>
            <a:ext cx="406400" cy="311150"/>
          </a:xfrm>
          <a:prstGeom prst="rightArrow">
            <a:avLst>
              <a:gd name="adj1" fmla="val 50000"/>
              <a:gd name="adj2" fmla="val 67219"/>
            </a:avLst>
          </a:prstGeom>
          <a:solidFill>
            <a:srgbClr val="FF3300"/>
          </a:solidFill>
          <a:ln w="12700">
            <a:solidFill>
              <a:schemeClr val="tx1"/>
            </a:solidFill>
            <a:miter lim="800000"/>
            <a:headEnd/>
            <a:tailEnd/>
          </a:ln>
          <a:effectLst>
            <a:outerShdw dist="63500" dir="3187806" algn="ctr" rotWithShape="0">
              <a:schemeClr val="bg2"/>
            </a:outerShdw>
          </a:effectLst>
        </p:spPr>
        <p:txBody>
          <a:bodyPr wrap="none" anchor="ctr"/>
          <a:lstStyle/>
          <a:p>
            <a:endParaRPr lang="en-US" dirty="0">
              <a:solidFill>
                <a:prstClr val="black"/>
              </a:solidFill>
            </a:endParaRPr>
          </a:p>
        </p:txBody>
      </p:sp>
      <p:sp>
        <p:nvSpPr>
          <p:cNvPr id="9" name="Rectangle 8"/>
          <p:cNvSpPr>
            <a:spLocks noGrp="1" noChangeArrowheads="1"/>
          </p:cNvSpPr>
          <p:nvPr/>
        </p:nvSpPr>
        <p:spPr bwMode="auto">
          <a:xfrm>
            <a:off x="6483350" y="6532357"/>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576827752"/>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Effect transition="in" filter="fade">
                                      <p:cBhvr>
                                        <p:cTn id="7" dur="1000"/>
                                        <p:tgtEl>
                                          <p:spTgt spid="55302"/>
                                        </p:tgtEl>
                                      </p:cBhvr>
                                    </p:animEffect>
                                    <p:anim calcmode="lin" valueType="num">
                                      <p:cBhvr>
                                        <p:cTn id="8" dur="1000" fill="hold"/>
                                        <p:tgtEl>
                                          <p:spTgt spid="55302"/>
                                        </p:tgtEl>
                                        <p:attrNameLst>
                                          <p:attrName>ppt_x</p:attrName>
                                        </p:attrNameLst>
                                      </p:cBhvr>
                                      <p:tavLst>
                                        <p:tav tm="0">
                                          <p:val>
                                            <p:strVal val="#ppt_x"/>
                                          </p:val>
                                        </p:tav>
                                        <p:tav tm="100000">
                                          <p:val>
                                            <p:strVal val="#ppt_x"/>
                                          </p:val>
                                        </p:tav>
                                      </p:tavLst>
                                    </p:anim>
                                    <p:anim calcmode="lin" valueType="num">
                                      <p:cBhvr>
                                        <p:cTn id="9" dur="1000" fill="hold"/>
                                        <p:tgtEl>
                                          <p:spTgt spid="5530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5298">
                                            <p:txEl>
                                              <p:pRg st="2" end="2"/>
                                            </p:txEl>
                                          </p:spTgt>
                                        </p:tgtEl>
                                        <p:attrNameLst>
                                          <p:attrName>style.visibility</p:attrName>
                                        </p:attrNameLst>
                                      </p:cBhvr>
                                      <p:to>
                                        <p:strVal val="visible"/>
                                      </p:to>
                                    </p:set>
                                    <p:anim calcmode="lin" valueType="num">
                                      <p:cBhvr additive="base">
                                        <p:cTn id="13" dur="500" fill="hold"/>
                                        <p:tgtEl>
                                          <p:spTgt spid="552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nodeType="afterGroup">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55298">
                                            <p:txEl>
                                              <p:pRg st="3" end="3"/>
                                            </p:txEl>
                                          </p:spTgt>
                                        </p:tgtEl>
                                        <p:attrNameLst>
                                          <p:attrName>style.visibility</p:attrName>
                                        </p:attrNameLst>
                                      </p:cBhvr>
                                      <p:to>
                                        <p:strVal val="visible"/>
                                      </p:to>
                                    </p:set>
                                    <p:anim calcmode="lin" valueType="num">
                                      <p:cBhvr>
                                        <p:cTn id="19" dur="1000" fill="hold"/>
                                        <p:tgtEl>
                                          <p:spTgt spid="55298">
                                            <p:txEl>
                                              <p:pRg st="3" end="3"/>
                                            </p:txEl>
                                          </p:spTgt>
                                        </p:tgtEl>
                                        <p:attrNameLst>
                                          <p:attrName>ppt_w</p:attrName>
                                        </p:attrNameLst>
                                      </p:cBhvr>
                                      <p:tavLst>
                                        <p:tav tm="0">
                                          <p:val>
                                            <p:strVal val="#ppt_w*0.05"/>
                                          </p:val>
                                        </p:tav>
                                        <p:tav tm="100000">
                                          <p:val>
                                            <p:strVal val="#ppt_w"/>
                                          </p:val>
                                        </p:tav>
                                      </p:tavLst>
                                    </p:anim>
                                    <p:anim calcmode="lin" valueType="num">
                                      <p:cBhvr>
                                        <p:cTn id="20" dur="1000" fill="hold"/>
                                        <p:tgtEl>
                                          <p:spTgt spid="55298">
                                            <p:txEl>
                                              <p:pRg st="3" end="3"/>
                                            </p:txEl>
                                          </p:spTgt>
                                        </p:tgtEl>
                                        <p:attrNameLst>
                                          <p:attrName>ppt_h</p:attrName>
                                        </p:attrNameLst>
                                      </p:cBhvr>
                                      <p:tavLst>
                                        <p:tav tm="0">
                                          <p:val>
                                            <p:strVal val="#ppt_h"/>
                                          </p:val>
                                        </p:tav>
                                        <p:tav tm="100000">
                                          <p:val>
                                            <p:strVal val="#ppt_h"/>
                                          </p:val>
                                        </p:tav>
                                      </p:tavLst>
                                    </p:anim>
                                    <p:anim calcmode="lin" valueType="num">
                                      <p:cBhvr>
                                        <p:cTn id="21" dur="1000" fill="hold"/>
                                        <p:tgtEl>
                                          <p:spTgt spid="55298">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55298">
                                            <p:txEl>
                                              <p:pRg st="3" end="3"/>
                                            </p:txEl>
                                          </p:spTgt>
                                        </p:tgtEl>
                                        <p:attrNameLst>
                                          <p:attrName>ppt_y</p:attrName>
                                        </p:attrNameLst>
                                      </p:cBhvr>
                                      <p:tavLst>
                                        <p:tav tm="0">
                                          <p:val>
                                            <p:strVal val="#ppt_y"/>
                                          </p:val>
                                        </p:tav>
                                        <p:tav tm="100000">
                                          <p:val>
                                            <p:strVal val="#ppt_y"/>
                                          </p:val>
                                        </p:tav>
                                      </p:tavLst>
                                    </p:anim>
                                    <p:animEffect transition="in" filter="fade">
                                      <p:cBhvr>
                                        <p:cTn id="23" dur="1000"/>
                                        <p:tgtEl>
                                          <p:spTgt spid="55298">
                                            <p:txEl>
                                              <p:pRg st="3" end="3"/>
                                            </p:txEl>
                                          </p:spTgt>
                                        </p:tgtEl>
                                      </p:cBhvr>
                                    </p:animEffect>
                                  </p:childTnLst>
                                </p:cTn>
                              </p:par>
                            </p:childTnLst>
                          </p:cTn>
                        </p:par>
                        <p:par>
                          <p:cTn id="24" fill="hold" nodeType="afterGroup">
                            <p:stCondLst>
                              <p:cond delay="1000"/>
                            </p:stCondLst>
                            <p:childTnLst>
                              <p:par>
                                <p:cTn id="25" presetID="29" presetClass="entr" presetSubtype="0" fill="hold" grpId="0" nodeType="afterEffect">
                                  <p:stCondLst>
                                    <p:cond delay="0"/>
                                  </p:stCondLst>
                                  <p:childTnLst>
                                    <p:set>
                                      <p:cBhvr>
                                        <p:cTn id="26" dur="1" fill="hold">
                                          <p:stCondLst>
                                            <p:cond delay="0"/>
                                          </p:stCondLst>
                                        </p:cTn>
                                        <p:tgtEl>
                                          <p:spTgt spid="55300"/>
                                        </p:tgtEl>
                                        <p:attrNameLst>
                                          <p:attrName>style.visibility</p:attrName>
                                        </p:attrNameLst>
                                      </p:cBhvr>
                                      <p:to>
                                        <p:strVal val="visible"/>
                                      </p:to>
                                    </p:set>
                                    <p:anim calcmode="lin" valueType="num">
                                      <p:cBhvr>
                                        <p:cTn id="27" dur="2000" fill="hold"/>
                                        <p:tgtEl>
                                          <p:spTgt spid="55300"/>
                                        </p:tgtEl>
                                        <p:attrNameLst>
                                          <p:attrName>ppt_x</p:attrName>
                                        </p:attrNameLst>
                                      </p:cBhvr>
                                      <p:tavLst>
                                        <p:tav tm="0">
                                          <p:val>
                                            <p:strVal val="#ppt_x-.2"/>
                                          </p:val>
                                        </p:tav>
                                        <p:tav tm="100000">
                                          <p:val>
                                            <p:strVal val="#ppt_x"/>
                                          </p:val>
                                        </p:tav>
                                      </p:tavLst>
                                    </p:anim>
                                    <p:anim calcmode="lin" valueType="num">
                                      <p:cBhvr>
                                        <p:cTn id="28" dur="2000" fill="hold"/>
                                        <p:tgtEl>
                                          <p:spTgt spid="55300"/>
                                        </p:tgtEl>
                                        <p:attrNameLst>
                                          <p:attrName>ppt_y</p:attrName>
                                        </p:attrNameLst>
                                      </p:cBhvr>
                                      <p:tavLst>
                                        <p:tav tm="0">
                                          <p:val>
                                            <p:strVal val="#ppt_y"/>
                                          </p:val>
                                        </p:tav>
                                        <p:tav tm="100000">
                                          <p:val>
                                            <p:strVal val="#ppt_y"/>
                                          </p:val>
                                        </p:tav>
                                      </p:tavLst>
                                    </p:anim>
                                    <p:animEffect transition="in" filter="wipe(right)" prLst="gradientSize: 0.1">
                                      <p:cBhvr>
                                        <p:cTn id="29" dur="2000"/>
                                        <p:tgtEl>
                                          <p:spTgt spid="55300"/>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55298">
                                            <p:txEl>
                                              <p:pRg st="4" end="4"/>
                                            </p:txEl>
                                          </p:spTgt>
                                        </p:tgtEl>
                                        <p:attrNameLst>
                                          <p:attrName>style.visibility</p:attrName>
                                        </p:attrNameLst>
                                      </p:cBhvr>
                                      <p:to>
                                        <p:strVal val="visible"/>
                                      </p:to>
                                    </p:set>
                                    <p:anim calcmode="lin" valueType="num">
                                      <p:cBhvr>
                                        <p:cTn id="34" dur="1000" fill="hold"/>
                                        <p:tgtEl>
                                          <p:spTgt spid="55298">
                                            <p:txEl>
                                              <p:pRg st="4" end="4"/>
                                            </p:txEl>
                                          </p:spTgt>
                                        </p:tgtEl>
                                        <p:attrNameLst>
                                          <p:attrName>ppt_w</p:attrName>
                                        </p:attrNameLst>
                                      </p:cBhvr>
                                      <p:tavLst>
                                        <p:tav tm="0">
                                          <p:val>
                                            <p:strVal val="#ppt_w*0.05"/>
                                          </p:val>
                                        </p:tav>
                                        <p:tav tm="100000">
                                          <p:val>
                                            <p:strVal val="#ppt_w"/>
                                          </p:val>
                                        </p:tav>
                                      </p:tavLst>
                                    </p:anim>
                                    <p:anim calcmode="lin" valueType="num">
                                      <p:cBhvr>
                                        <p:cTn id="35" dur="1000" fill="hold"/>
                                        <p:tgtEl>
                                          <p:spTgt spid="55298">
                                            <p:txEl>
                                              <p:pRg st="4" end="4"/>
                                            </p:txEl>
                                          </p:spTgt>
                                        </p:tgtEl>
                                        <p:attrNameLst>
                                          <p:attrName>ppt_h</p:attrName>
                                        </p:attrNameLst>
                                      </p:cBhvr>
                                      <p:tavLst>
                                        <p:tav tm="0">
                                          <p:val>
                                            <p:strVal val="#ppt_h"/>
                                          </p:val>
                                        </p:tav>
                                        <p:tav tm="100000">
                                          <p:val>
                                            <p:strVal val="#ppt_h"/>
                                          </p:val>
                                        </p:tav>
                                      </p:tavLst>
                                    </p:anim>
                                    <p:anim calcmode="lin" valueType="num">
                                      <p:cBhvr>
                                        <p:cTn id="36" dur="1000" fill="hold"/>
                                        <p:tgtEl>
                                          <p:spTgt spid="55298">
                                            <p:txEl>
                                              <p:pRg st="4" end="4"/>
                                            </p:txEl>
                                          </p:spTgt>
                                        </p:tgtEl>
                                        <p:attrNameLst>
                                          <p:attrName>ppt_x</p:attrName>
                                        </p:attrNameLst>
                                      </p:cBhvr>
                                      <p:tavLst>
                                        <p:tav tm="0">
                                          <p:val>
                                            <p:strVal val="#ppt_x-.2"/>
                                          </p:val>
                                        </p:tav>
                                        <p:tav tm="100000">
                                          <p:val>
                                            <p:strVal val="#ppt_x"/>
                                          </p:val>
                                        </p:tav>
                                      </p:tavLst>
                                    </p:anim>
                                    <p:anim calcmode="lin" valueType="num">
                                      <p:cBhvr>
                                        <p:cTn id="37" dur="1000" fill="hold"/>
                                        <p:tgtEl>
                                          <p:spTgt spid="55298">
                                            <p:txEl>
                                              <p:pRg st="4" end="4"/>
                                            </p:txEl>
                                          </p:spTgt>
                                        </p:tgtEl>
                                        <p:attrNameLst>
                                          <p:attrName>ppt_y</p:attrName>
                                        </p:attrNameLst>
                                      </p:cBhvr>
                                      <p:tavLst>
                                        <p:tav tm="0">
                                          <p:val>
                                            <p:strVal val="#ppt_y"/>
                                          </p:val>
                                        </p:tav>
                                        <p:tav tm="100000">
                                          <p:val>
                                            <p:strVal val="#ppt_y"/>
                                          </p:val>
                                        </p:tav>
                                      </p:tavLst>
                                    </p:anim>
                                    <p:animEffect transition="in" filter="fade">
                                      <p:cBhvr>
                                        <p:cTn id="38" dur="1000"/>
                                        <p:tgtEl>
                                          <p:spTgt spid="55298">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55298">
                                            <p:txEl>
                                              <p:pRg st="5" end="5"/>
                                            </p:txEl>
                                          </p:spTgt>
                                        </p:tgtEl>
                                        <p:attrNameLst>
                                          <p:attrName>style.visibility</p:attrName>
                                        </p:attrNameLst>
                                      </p:cBhvr>
                                      <p:to>
                                        <p:strVal val="visible"/>
                                      </p:to>
                                    </p:set>
                                    <p:anim calcmode="lin" valueType="num">
                                      <p:cBhvr>
                                        <p:cTn id="43" dur="1000" fill="hold"/>
                                        <p:tgtEl>
                                          <p:spTgt spid="55298">
                                            <p:txEl>
                                              <p:pRg st="5" end="5"/>
                                            </p:txEl>
                                          </p:spTgt>
                                        </p:tgtEl>
                                        <p:attrNameLst>
                                          <p:attrName>ppt_w</p:attrName>
                                        </p:attrNameLst>
                                      </p:cBhvr>
                                      <p:tavLst>
                                        <p:tav tm="0">
                                          <p:val>
                                            <p:strVal val="#ppt_w*0.05"/>
                                          </p:val>
                                        </p:tav>
                                        <p:tav tm="100000">
                                          <p:val>
                                            <p:strVal val="#ppt_w"/>
                                          </p:val>
                                        </p:tav>
                                      </p:tavLst>
                                    </p:anim>
                                    <p:anim calcmode="lin" valueType="num">
                                      <p:cBhvr>
                                        <p:cTn id="44" dur="1000" fill="hold"/>
                                        <p:tgtEl>
                                          <p:spTgt spid="55298">
                                            <p:txEl>
                                              <p:pRg st="5" end="5"/>
                                            </p:txEl>
                                          </p:spTgt>
                                        </p:tgtEl>
                                        <p:attrNameLst>
                                          <p:attrName>ppt_h</p:attrName>
                                        </p:attrNameLst>
                                      </p:cBhvr>
                                      <p:tavLst>
                                        <p:tav tm="0">
                                          <p:val>
                                            <p:strVal val="#ppt_h"/>
                                          </p:val>
                                        </p:tav>
                                        <p:tav tm="100000">
                                          <p:val>
                                            <p:strVal val="#ppt_h"/>
                                          </p:val>
                                        </p:tav>
                                      </p:tavLst>
                                    </p:anim>
                                    <p:anim calcmode="lin" valueType="num">
                                      <p:cBhvr>
                                        <p:cTn id="45" dur="1000" fill="hold"/>
                                        <p:tgtEl>
                                          <p:spTgt spid="55298">
                                            <p:txEl>
                                              <p:pRg st="5" end="5"/>
                                            </p:txEl>
                                          </p:spTgt>
                                        </p:tgtEl>
                                        <p:attrNameLst>
                                          <p:attrName>ppt_x</p:attrName>
                                        </p:attrNameLst>
                                      </p:cBhvr>
                                      <p:tavLst>
                                        <p:tav tm="0">
                                          <p:val>
                                            <p:strVal val="#ppt_x-.2"/>
                                          </p:val>
                                        </p:tav>
                                        <p:tav tm="100000">
                                          <p:val>
                                            <p:strVal val="#ppt_x"/>
                                          </p:val>
                                        </p:tav>
                                      </p:tavLst>
                                    </p:anim>
                                    <p:anim calcmode="lin" valueType="num">
                                      <p:cBhvr>
                                        <p:cTn id="46" dur="1000" fill="hold"/>
                                        <p:tgtEl>
                                          <p:spTgt spid="55298">
                                            <p:txEl>
                                              <p:pRg st="5" end="5"/>
                                            </p:txEl>
                                          </p:spTgt>
                                        </p:tgtEl>
                                        <p:attrNameLst>
                                          <p:attrName>ppt_y</p:attrName>
                                        </p:attrNameLst>
                                      </p:cBhvr>
                                      <p:tavLst>
                                        <p:tav tm="0">
                                          <p:val>
                                            <p:strVal val="#ppt_y"/>
                                          </p:val>
                                        </p:tav>
                                        <p:tav tm="100000">
                                          <p:val>
                                            <p:strVal val="#ppt_y"/>
                                          </p:val>
                                        </p:tav>
                                      </p:tavLst>
                                    </p:anim>
                                    <p:animEffect transition="in" filter="fade">
                                      <p:cBhvr>
                                        <p:cTn id="47" dur="1000"/>
                                        <p:tgtEl>
                                          <p:spTgt spid="55298">
                                            <p:txEl>
                                              <p:pRg st="5" end="5"/>
                                            </p:txEl>
                                          </p:spTgt>
                                        </p:tgtEl>
                                      </p:cBhvr>
                                    </p:animEffect>
                                  </p:childTnLst>
                                </p:cTn>
                              </p:par>
                            </p:childTnLst>
                          </p:cTn>
                        </p:par>
                        <p:par>
                          <p:cTn id="48" fill="hold">
                            <p:stCondLst>
                              <p:cond delay="1000"/>
                            </p:stCondLst>
                            <p:childTnLst>
                              <p:par>
                                <p:cTn id="49" presetID="17" presetClass="entr" presetSubtype="1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000" fill="hold"/>
                                        <p:tgtEl>
                                          <p:spTgt spid="11"/>
                                        </p:tgtEl>
                                        <p:attrNameLst>
                                          <p:attrName>ppt_w</p:attrName>
                                        </p:attrNameLst>
                                      </p:cBhvr>
                                      <p:tavLst>
                                        <p:tav tm="0">
                                          <p:val>
                                            <p:fltVal val="0"/>
                                          </p:val>
                                        </p:tav>
                                        <p:tav tm="100000">
                                          <p:val>
                                            <p:strVal val="#ppt_w"/>
                                          </p:val>
                                        </p:tav>
                                      </p:tavLst>
                                    </p:anim>
                                    <p:anim calcmode="lin" valueType="num">
                                      <p:cBhvr>
                                        <p:cTn id="52" dur="1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nimBg="1"/>
      <p:bldP spid="55302"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60437" y="184986"/>
            <a:ext cx="7158038" cy="1412875"/>
          </a:xfrm>
        </p:spPr>
        <p:txBody>
          <a:bodyPr/>
          <a:lstStyle/>
          <a:p>
            <a:pPr algn="ctr"/>
            <a:r>
              <a:rPr lang="en-US" b="1" dirty="0"/>
              <a:t>Accounting Equation 9</a:t>
            </a:r>
          </a:p>
        </p:txBody>
      </p:sp>
      <p:sp>
        <p:nvSpPr>
          <p:cNvPr id="12" name="Slide Number Placeholder 3"/>
          <p:cNvSpPr>
            <a:spLocks noGrp="1"/>
          </p:cNvSpPr>
          <p:nvPr>
            <p:ph type="sldNum" sz="quarter" idx="12"/>
          </p:nvPr>
        </p:nvSpPr>
        <p:spPr bwMode="auto">
          <a:xfrm>
            <a:off x="6547184" y="6532604"/>
            <a:ext cx="2133600" cy="365125"/>
          </a:xfrm>
          <a:noFill/>
          <a:ln>
            <a:miter lim="800000"/>
            <a:headEnd/>
            <a:tailEnd/>
          </a:ln>
        </p:spPr>
        <p:txBody>
          <a:bodyPr wrap="square" numCol="1" anchorCtr="0" compatLnSpc="1">
            <a:prstTxWarp prst="textNoShape">
              <a:avLst/>
            </a:prstTxWarp>
          </a:bodyPr>
          <a:lstStyle/>
          <a:p>
            <a:r>
              <a:rPr lang="en-US" altLang="en-US" dirty="0">
                <a:solidFill>
                  <a:srgbClr val="898989"/>
                </a:solidFill>
              </a:rPr>
              <a:t>1-</a:t>
            </a:r>
            <a:fld id="{B119A4F8-1B21-44AA-97CF-B3BE3340BA9F}" type="slidenum">
              <a:rPr lang="en-US" altLang="en-US" smtClean="0">
                <a:solidFill>
                  <a:srgbClr val="898989"/>
                </a:solidFill>
              </a:rPr>
              <a:pPr/>
              <a:t>38</a:t>
            </a:fld>
            <a:endParaRPr lang="en-US" altLang="en-US" dirty="0">
              <a:solidFill>
                <a:srgbClr val="898989"/>
              </a:solidFill>
            </a:endParaRPr>
          </a:p>
        </p:txBody>
      </p:sp>
      <p:graphicFrame>
        <p:nvGraphicFramePr>
          <p:cNvPr id="60419" name="Object 3"/>
          <p:cNvGraphicFramePr>
            <a:graphicFrameLocks/>
          </p:cNvGraphicFramePr>
          <p:nvPr>
            <p:extLst>
              <p:ext uri="{D42A27DB-BD31-4B8C-83A1-F6EECF244321}">
                <p14:modId xmlns:p14="http://schemas.microsoft.com/office/powerpoint/2010/main" val="1823711511"/>
              </p:ext>
            </p:extLst>
          </p:nvPr>
        </p:nvGraphicFramePr>
        <p:xfrm>
          <a:off x="152400" y="2043292"/>
          <a:ext cx="8959850" cy="3213100"/>
        </p:xfrm>
        <a:graphic>
          <a:graphicData uri="http://schemas.openxmlformats.org/presentationml/2006/ole">
            <mc:AlternateContent xmlns:mc="http://schemas.openxmlformats.org/markup-compatibility/2006">
              <mc:Choice xmlns:v="urn:schemas-microsoft-com:vml" Requires="v">
                <p:oleObj spid="_x0000_s8194" name="Worksheet" r:id="rId4" imgW="6233231" imgH="1882148" progId="Excel.Sheet.8">
                  <p:embed/>
                </p:oleObj>
              </mc:Choice>
              <mc:Fallback>
                <p:oleObj name="Worksheet" r:id="rId4" imgW="6233231" imgH="1882148" progId="Excel.Sheet.8">
                  <p:embed/>
                  <p:pic>
                    <p:nvPicPr>
                      <p:cNvPr id="0" name=""/>
                      <p:cNvPicPr>
                        <a:picLocks noChangeArrowheads="1"/>
                      </p:cNvPicPr>
                      <p:nvPr/>
                    </p:nvPicPr>
                    <p:blipFill>
                      <a:blip r:embed="rId5"/>
                      <a:srcRect b="5836"/>
                      <a:stretch>
                        <a:fillRect/>
                      </a:stretch>
                    </p:blipFill>
                    <p:spPr bwMode="auto">
                      <a:xfrm>
                        <a:off x="152400" y="2043292"/>
                        <a:ext cx="8959850" cy="3213100"/>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2" name="Rectangle 6"/>
          <p:cNvSpPr>
            <a:spLocks noChangeArrowheads="1"/>
          </p:cNvSpPr>
          <p:nvPr/>
        </p:nvSpPr>
        <p:spPr bwMode="auto">
          <a:xfrm>
            <a:off x="203994" y="1317625"/>
            <a:ext cx="8736012" cy="632777"/>
          </a:xfrm>
          <a:prstGeom prst="rect">
            <a:avLst/>
          </a:prstGeom>
          <a:solidFill>
            <a:schemeClr val="accent3">
              <a:lumMod val="40000"/>
              <a:lumOff val="60000"/>
            </a:schemeClr>
          </a:solidFill>
          <a:ln>
            <a:noFill/>
          </a:ln>
          <a:effectLst/>
        </p:spPr>
        <p:txBody>
          <a:bodyPr lIns="90488" tIns="44450" rIns="90488" bIns="44450"/>
          <a:lstStyle/>
          <a:p>
            <a:pPr algn="ctr"/>
            <a:r>
              <a:rPr lang="en-US" sz="2400" b="1" dirty="0">
                <a:solidFill>
                  <a:prstClr val="black"/>
                </a:solidFill>
                <a:latin typeface="Arial" panose="020B0604020202020204" pitchFamily="34" charset="0"/>
              </a:rPr>
              <a:t>Client in transaction 8 pays $1,900 for consulting services.</a:t>
            </a:r>
          </a:p>
        </p:txBody>
      </p:sp>
      <p:sp>
        <p:nvSpPr>
          <p:cNvPr id="60424" name="Oval 8"/>
          <p:cNvSpPr>
            <a:spLocks noChangeArrowheads="1"/>
          </p:cNvSpPr>
          <p:nvPr/>
        </p:nvSpPr>
        <p:spPr bwMode="auto">
          <a:xfrm>
            <a:off x="838200" y="3389312"/>
            <a:ext cx="914400" cy="304800"/>
          </a:xfrm>
          <a:prstGeom prst="ellipse">
            <a:avLst/>
          </a:prstGeom>
          <a:noFill/>
          <a:ln w="28575" algn="ctr">
            <a:solidFill>
              <a:srgbClr val="1102D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60428" name="Oval 12"/>
          <p:cNvSpPr>
            <a:spLocks noChangeArrowheads="1"/>
          </p:cNvSpPr>
          <p:nvPr/>
        </p:nvSpPr>
        <p:spPr bwMode="auto">
          <a:xfrm>
            <a:off x="5715000" y="4666614"/>
            <a:ext cx="1600200" cy="574675"/>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5" name="Rounded Rectangle 14"/>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4" name="Oval 12"/>
          <p:cNvSpPr>
            <a:spLocks noChangeArrowheads="1"/>
          </p:cNvSpPr>
          <p:nvPr/>
        </p:nvSpPr>
        <p:spPr bwMode="auto">
          <a:xfrm>
            <a:off x="2238375" y="4666615"/>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7" name="Oval 8"/>
          <p:cNvSpPr>
            <a:spLocks noChangeArrowheads="1"/>
          </p:cNvSpPr>
          <p:nvPr/>
        </p:nvSpPr>
        <p:spPr bwMode="auto">
          <a:xfrm>
            <a:off x="1905000" y="3389312"/>
            <a:ext cx="838200" cy="304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1" name="Rectangle 10"/>
          <p:cNvSpPr>
            <a:spLocks noGrp="1" noChangeArrowheads="1"/>
          </p:cNvSpPr>
          <p:nvPr/>
        </p:nvSpPr>
        <p:spPr bwMode="auto">
          <a:xfrm>
            <a:off x="6400800" y="6581643"/>
            <a:ext cx="21717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2747025773"/>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0422">
                                            <p:txEl>
                                              <p:pRg st="0" end="0"/>
                                            </p:txEl>
                                          </p:spTgt>
                                        </p:tgtEl>
                                        <p:attrNameLst>
                                          <p:attrName>style.visibility</p:attrName>
                                        </p:attrNameLst>
                                      </p:cBhvr>
                                      <p:to>
                                        <p:strVal val="visible"/>
                                      </p:to>
                                    </p:set>
                                    <p:animEffect transition="in" filter="fade">
                                      <p:cBhvr>
                                        <p:cTn id="7" dur="1000"/>
                                        <p:tgtEl>
                                          <p:spTgt spid="60422">
                                            <p:txEl>
                                              <p:pRg st="0" end="0"/>
                                            </p:txEl>
                                          </p:spTgt>
                                        </p:tgtEl>
                                      </p:cBhvr>
                                    </p:animEffect>
                                    <p:anim calcmode="lin" valueType="num">
                                      <p:cBhvr>
                                        <p:cTn id="8" dur="1000" fill="hold"/>
                                        <p:tgtEl>
                                          <p:spTgt spid="604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042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9" presetClass="entr" presetSubtype="0" fill="hold" nodeType="afterEffect">
                                  <p:stCondLst>
                                    <p:cond delay="0"/>
                                  </p:stCondLst>
                                  <p:childTnLst>
                                    <p:set>
                                      <p:cBhvr>
                                        <p:cTn id="12" dur="1" fill="hold">
                                          <p:stCondLst>
                                            <p:cond delay="0"/>
                                          </p:stCondLst>
                                        </p:cTn>
                                        <p:tgtEl>
                                          <p:spTgt spid="60419"/>
                                        </p:tgtEl>
                                        <p:attrNameLst>
                                          <p:attrName>style.visibility</p:attrName>
                                        </p:attrNameLst>
                                      </p:cBhvr>
                                      <p:to>
                                        <p:strVal val="visible"/>
                                      </p:to>
                                    </p:set>
                                    <p:animEffect transition="in" filter="dissolve">
                                      <p:cBhvr>
                                        <p:cTn id="13" dur="1000"/>
                                        <p:tgtEl>
                                          <p:spTgt spid="60419"/>
                                        </p:tgtEl>
                                      </p:cBhvr>
                                    </p:animEffect>
                                  </p:childTnLst>
                                </p:cTn>
                              </p:par>
                            </p:childTnLst>
                          </p:cTn>
                        </p:par>
                      </p:childTnLst>
                    </p:cTn>
                  </p:par>
                  <p:par>
                    <p:cTn id="14" fill="hold">
                      <p:stCondLst>
                        <p:cond delay="indefinite"/>
                      </p:stCondLst>
                      <p:childTnLst>
                        <p:par>
                          <p:cTn id="15" fill="hold" nodeType="after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0424"/>
                                        </p:tgtEl>
                                        <p:attrNameLst>
                                          <p:attrName>style.visibility</p:attrName>
                                        </p:attrNameLst>
                                      </p:cBhvr>
                                      <p:to>
                                        <p:strVal val="visible"/>
                                      </p:to>
                                    </p:set>
                                    <p:animEffect transition="in" filter="dissolve">
                                      <p:cBhvr>
                                        <p:cTn id="18" dur="2000"/>
                                        <p:tgtEl>
                                          <p:spTgt spid="60424"/>
                                        </p:tgtEl>
                                      </p:cBhvr>
                                    </p:animEffect>
                                  </p:childTnLst>
                                </p:cTn>
                              </p:par>
                            </p:childTnLst>
                          </p:cTn>
                        </p:par>
                        <p:par>
                          <p:cTn id="19" fill="hold" nodeType="afterGroup">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60428"/>
                                        </p:tgtEl>
                                        <p:attrNameLst>
                                          <p:attrName>style.visibility</p:attrName>
                                        </p:attrNameLst>
                                      </p:cBhvr>
                                      <p:to>
                                        <p:strVal val="visible"/>
                                      </p:to>
                                    </p:set>
                                    <p:animEffect transition="in" filter="dissolve">
                                      <p:cBhvr>
                                        <p:cTn id="22" dur="1000"/>
                                        <p:tgtEl>
                                          <p:spTgt spid="60428"/>
                                        </p:tgtEl>
                                      </p:cBhvr>
                                    </p:animEffect>
                                  </p:childTnLst>
                                </p:cTn>
                              </p:par>
                            </p:childTnLst>
                          </p:cTn>
                        </p:par>
                        <p:par>
                          <p:cTn id="23" fill="hold">
                            <p:stCondLst>
                              <p:cond delay="3000"/>
                            </p:stCondLst>
                            <p:childTnLst>
                              <p:par>
                                <p:cTn id="24" presetID="9"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animBg="1"/>
      <p:bldP spid="60428" grpId="0" animBg="1"/>
      <p:bldP spid="14"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5"/>
          <p:cNvSpPr>
            <a:spLocks noGrp="1" noChangeArrowheads="1"/>
          </p:cNvSpPr>
          <p:nvPr>
            <p:ph type="title"/>
          </p:nvPr>
        </p:nvSpPr>
        <p:spPr>
          <a:xfrm>
            <a:off x="954881" y="471279"/>
            <a:ext cx="7158038" cy="1412875"/>
          </a:xfrm>
        </p:spPr>
        <p:txBody>
          <a:bodyPr/>
          <a:lstStyle/>
          <a:p>
            <a:pPr algn="ctr"/>
            <a:r>
              <a:rPr lang="en-US" b="1" dirty="0"/>
              <a:t>Transaction 10:</a:t>
            </a:r>
            <a:br>
              <a:rPr lang="en-US" b="1" dirty="0"/>
            </a:br>
            <a:r>
              <a:rPr lang="en-US" b="1" dirty="0"/>
              <a:t>Payment of Accounts Payable</a:t>
            </a:r>
          </a:p>
        </p:txBody>
      </p:sp>
      <p:sp>
        <p:nvSpPr>
          <p:cNvPr id="55298" name="Rectangle 2"/>
          <p:cNvSpPr>
            <a:spLocks noGrp="1" noChangeArrowheads="1"/>
          </p:cNvSpPr>
          <p:nvPr>
            <p:ph idx="1"/>
          </p:nvPr>
        </p:nvSpPr>
        <p:spPr bwMode="auto">
          <a:xfrm>
            <a:off x="457200" y="1884154"/>
            <a:ext cx="8153400" cy="4211846"/>
          </a:xfrm>
          <a:solidFill>
            <a:srgbClr val="FFFFFF"/>
          </a:solidFill>
          <a:ln>
            <a:solidFill>
              <a:schemeClr val="bg1"/>
            </a:solidFill>
            <a:miter lim="800000"/>
            <a:headEnd/>
            <a:tailEnd/>
          </a:ln>
        </p:spPr>
        <p:txBody>
          <a:bodyPr vert="horz" wrap="square" lIns="91440" tIns="45720" rIns="91440" bIns="45720" numCol="1" anchor="t" anchorCtr="0" compatLnSpc="1">
            <a:prstTxWarp prst="textNoShape">
              <a:avLst/>
            </a:prstTxWarp>
          </a:bodyPr>
          <a:lstStyle/>
          <a:p>
            <a:pPr>
              <a:buFont typeface="Wingdings" panose="05000000000000000000" pitchFamily="2" charset="2"/>
              <a:buNone/>
            </a:pPr>
            <a:r>
              <a:rPr lang="en-US" dirty="0"/>
              <a:t/>
            </a:r>
            <a:br>
              <a:rPr lang="en-US" dirty="0"/>
            </a:br>
            <a:endParaRPr lang="en-US" dirty="0"/>
          </a:p>
          <a:p>
            <a:pPr>
              <a:buFont typeface="Wingdings" panose="05000000000000000000" pitchFamily="2" charset="2"/>
              <a:buNone/>
            </a:pPr>
            <a:endParaRPr lang="en-US" b="1" dirty="0">
              <a:solidFill>
                <a:srgbClr val="800080"/>
              </a:solidFill>
            </a:endParaRPr>
          </a:p>
          <a:p>
            <a:pPr>
              <a:buFont typeface="Wingdings" panose="05000000000000000000" pitchFamily="2" charset="2"/>
              <a:buNone/>
            </a:pP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Cash </a:t>
            </a:r>
            <a:r>
              <a:rPr lang="en-US" b="1" dirty="0">
                <a:solidFill>
                  <a:srgbClr val="9A2F6F"/>
                </a:solidFill>
              </a:rPr>
              <a:t>(asset)</a:t>
            </a:r>
            <a:r>
              <a:rPr lang="en-US" b="1" dirty="0">
                <a:solidFill>
                  <a:schemeClr val="hlink"/>
                </a:solidFill>
              </a:rPr>
              <a:t> </a:t>
            </a:r>
          </a:p>
          <a:p>
            <a:pPr>
              <a:buFont typeface="Wingdings" panose="05000000000000000000" pitchFamily="2" charset="2"/>
              <a:buNone/>
            </a:pPr>
            <a:r>
              <a:rPr lang="en-US" b="1" dirty="0">
                <a:solidFill>
                  <a:schemeClr val="hlink"/>
                </a:solidFill>
              </a:rPr>
              <a:t>	</a:t>
            </a:r>
            <a:r>
              <a:rPr lang="en-US" b="1" dirty="0"/>
              <a:t>(2) Accounts payable </a:t>
            </a:r>
            <a:r>
              <a:rPr lang="en-US" b="1" dirty="0">
                <a:solidFill>
                  <a:srgbClr val="9A2F6F"/>
                </a:solidFill>
              </a:rPr>
              <a:t>(liability)</a:t>
            </a:r>
            <a:r>
              <a:rPr lang="en-US" dirty="0"/>
              <a:t> </a:t>
            </a:r>
          </a:p>
          <a:p>
            <a:pPr>
              <a:buFont typeface="Wingdings" panose="05000000000000000000" pitchFamily="2" charset="2"/>
              <a:buNone/>
            </a:pPr>
            <a:r>
              <a:rPr lang="en-US" dirty="0"/>
              <a:t>    </a:t>
            </a:r>
            <a:endParaRPr lang="en-US" b="1" dirty="0"/>
          </a:p>
        </p:txBody>
      </p:sp>
      <p:sp>
        <p:nvSpPr>
          <p:cNvPr id="13" name="Slide Number Placeholder 3"/>
          <p:cNvSpPr>
            <a:spLocks noGrp="1"/>
          </p:cNvSpPr>
          <p:nvPr>
            <p:ph type="sldNum" sz="quarter" idx="12"/>
          </p:nvPr>
        </p:nvSpPr>
        <p:spPr bwMode="auto">
          <a:xfrm>
            <a:off x="6558547" y="6492875"/>
            <a:ext cx="2133600" cy="365125"/>
          </a:xfrm>
          <a:noFill/>
          <a:ln>
            <a:miter lim="800000"/>
            <a:headEnd/>
            <a:tailEnd/>
          </a:ln>
        </p:spPr>
        <p:txBody>
          <a:bodyPr wrap="square" numCol="1" anchorCtr="0" compatLnSpc="1">
            <a:prstTxWarp prst="textNoShape">
              <a:avLst/>
            </a:prstTxWarp>
          </a:bodyPr>
          <a:lstStyle/>
          <a:p>
            <a:r>
              <a:rPr lang="en-US" altLang="en-US" dirty="0">
                <a:solidFill>
                  <a:srgbClr val="898989"/>
                </a:solidFill>
              </a:rPr>
              <a:t>1-</a:t>
            </a:r>
            <a:fld id="{B119A4F8-1B21-44AA-97CF-B3BE3340BA9F}" type="slidenum">
              <a:rPr lang="en-US" altLang="en-US" smtClean="0">
                <a:solidFill>
                  <a:srgbClr val="898989"/>
                </a:solidFill>
              </a:rPr>
              <a:pPr/>
              <a:t>39</a:t>
            </a:fld>
            <a:endParaRPr lang="en-US" altLang="en-US" dirty="0">
              <a:solidFill>
                <a:srgbClr val="898989"/>
              </a:solidFill>
            </a:endParaRPr>
          </a:p>
        </p:txBody>
      </p:sp>
      <p:sp>
        <p:nvSpPr>
          <p:cNvPr id="55302" name="Rectangle 6"/>
          <p:cNvSpPr>
            <a:spLocks noChangeArrowheads="1"/>
          </p:cNvSpPr>
          <p:nvPr/>
        </p:nvSpPr>
        <p:spPr bwMode="auto">
          <a:xfrm>
            <a:off x="457200" y="1989034"/>
            <a:ext cx="8153400" cy="914399"/>
          </a:xfrm>
          <a:prstGeom prst="rect">
            <a:avLst/>
          </a:prstGeom>
          <a:solidFill>
            <a:srgbClr val="FFFF99"/>
          </a:solidFill>
          <a:ln>
            <a:noFill/>
          </a:ln>
          <a:effectLst/>
        </p:spPr>
        <p:txBody>
          <a:bodyPr lIns="90488" tIns="44450" rIns="90488" bIns="44450"/>
          <a:lstStyle/>
          <a:p>
            <a:pPr algn="ctr"/>
            <a:r>
              <a:rPr lang="en-US" sz="2600" b="1" dirty="0">
                <a:solidFill>
                  <a:prstClr val="black"/>
                </a:solidFill>
                <a:latin typeface="Arial" panose="020B0604020202020204" pitchFamily="34" charset="0"/>
              </a:rPr>
              <a:t>FastForward pays $900 as partial payment for supplies purchased in transaction 4.</a:t>
            </a:r>
          </a:p>
        </p:txBody>
      </p:sp>
      <p:sp>
        <p:nvSpPr>
          <p:cNvPr id="10" name="Rounded Rectangle 9"/>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9" name="AutoShape 3"/>
          <p:cNvSpPr>
            <a:spLocks noChangeArrowheads="1"/>
          </p:cNvSpPr>
          <p:nvPr/>
        </p:nvSpPr>
        <p:spPr bwMode="auto">
          <a:xfrm rot="16200000" flipH="1">
            <a:off x="3720001" y="4220278"/>
            <a:ext cx="427648" cy="349250"/>
          </a:xfrm>
          <a:prstGeom prst="rightArrow">
            <a:avLst>
              <a:gd name="adj1" fmla="val 50000"/>
              <a:gd name="adj2" fmla="val 67219"/>
            </a:avLst>
          </a:prstGeom>
          <a:solidFill>
            <a:srgbClr val="FF3300"/>
          </a:solidFill>
          <a:ln w="12700">
            <a:solidFill>
              <a:schemeClr val="tx1"/>
            </a:solidFill>
            <a:miter lim="800000"/>
            <a:headEnd/>
            <a:tailEnd/>
          </a:ln>
          <a:effectLst>
            <a:outerShdw dist="63500" dir="3187806" algn="ctr" rotWithShape="0">
              <a:schemeClr val="bg2"/>
            </a:outerShdw>
          </a:effectLst>
        </p:spPr>
        <p:txBody>
          <a:bodyPr wrap="none" anchor="ctr"/>
          <a:lstStyle/>
          <a:p>
            <a:endParaRPr lang="en-US" dirty="0">
              <a:solidFill>
                <a:prstClr val="black"/>
              </a:solidFill>
            </a:endParaRPr>
          </a:p>
        </p:txBody>
      </p:sp>
      <p:sp>
        <p:nvSpPr>
          <p:cNvPr id="11" name="AutoShape 3"/>
          <p:cNvSpPr>
            <a:spLocks noChangeArrowheads="1"/>
          </p:cNvSpPr>
          <p:nvPr/>
        </p:nvSpPr>
        <p:spPr bwMode="auto">
          <a:xfrm rot="16200000" flipH="1">
            <a:off x="6227468" y="4839799"/>
            <a:ext cx="427648" cy="349250"/>
          </a:xfrm>
          <a:prstGeom prst="rightArrow">
            <a:avLst>
              <a:gd name="adj1" fmla="val 50000"/>
              <a:gd name="adj2" fmla="val 67219"/>
            </a:avLst>
          </a:prstGeom>
          <a:solidFill>
            <a:srgbClr val="FF3300"/>
          </a:solidFill>
          <a:ln w="12700">
            <a:solidFill>
              <a:schemeClr val="tx1"/>
            </a:solidFill>
            <a:miter lim="800000"/>
            <a:headEnd/>
            <a:tailEnd/>
          </a:ln>
          <a:effectLst>
            <a:outerShdw dist="63500" dir="3187806" algn="ctr" rotWithShape="0">
              <a:schemeClr val="bg2"/>
            </a:outerShdw>
          </a:effectLst>
        </p:spPr>
        <p:txBody>
          <a:bodyPr wrap="none" anchor="ctr"/>
          <a:lstStyle/>
          <a:p>
            <a:endParaRPr lang="en-US" dirty="0">
              <a:solidFill>
                <a:prstClr val="black"/>
              </a:solidFill>
            </a:endParaRPr>
          </a:p>
        </p:txBody>
      </p:sp>
      <p:sp>
        <p:nvSpPr>
          <p:cNvPr id="12" name="Rectangle 11"/>
          <p:cNvSpPr>
            <a:spLocks noGrp="1" noChangeArrowheads="1"/>
          </p:cNvSpPr>
          <p:nvPr/>
        </p:nvSpPr>
        <p:spPr bwMode="auto">
          <a:xfrm>
            <a:off x="6470870" y="6518806"/>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2512919298"/>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Effect transition="in" filter="fade">
                                      <p:cBhvr>
                                        <p:cTn id="7" dur="1000"/>
                                        <p:tgtEl>
                                          <p:spTgt spid="55302"/>
                                        </p:tgtEl>
                                      </p:cBhvr>
                                    </p:animEffect>
                                    <p:anim calcmode="lin" valueType="num">
                                      <p:cBhvr>
                                        <p:cTn id="8" dur="1000" fill="hold"/>
                                        <p:tgtEl>
                                          <p:spTgt spid="55302"/>
                                        </p:tgtEl>
                                        <p:attrNameLst>
                                          <p:attrName>ppt_x</p:attrName>
                                        </p:attrNameLst>
                                      </p:cBhvr>
                                      <p:tavLst>
                                        <p:tav tm="0">
                                          <p:val>
                                            <p:strVal val="#ppt_x"/>
                                          </p:val>
                                        </p:tav>
                                        <p:tav tm="100000">
                                          <p:val>
                                            <p:strVal val="#ppt_x"/>
                                          </p:val>
                                        </p:tav>
                                      </p:tavLst>
                                    </p:anim>
                                    <p:anim calcmode="lin" valueType="num">
                                      <p:cBhvr>
                                        <p:cTn id="9" dur="1000" fill="hold"/>
                                        <p:tgtEl>
                                          <p:spTgt spid="5530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5298">
                                            <p:txEl>
                                              <p:pRg st="2" end="2"/>
                                            </p:txEl>
                                          </p:spTgt>
                                        </p:tgtEl>
                                        <p:attrNameLst>
                                          <p:attrName>style.visibility</p:attrName>
                                        </p:attrNameLst>
                                      </p:cBhvr>
                                      <p:to>
                                        <p:strVal val="visible"/>
                                      </p:to>
                                    </p:set>
                                    <p:anim calcmode="lin" valueType="num">
                                      <p:cBhvr additive="base">
                                        <p:cTn id="13" dur="500" fill="hold"/>
                                        <p:tgtEl>
                                          <p:spTgt spid="552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nodeType="afterGroup">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55298">
                                            <p:txEl>
                                              <p:pRg st="3" end="3"/>
                                            </p:txEl>
                                          </p:spTgt>
                                        </p:tgtEl>
                                        <p:attrNameLst>
                                          <p:attrName>style.visibility</p:attrName>
                                        </p:attrNameLst>
                                      </p:cBhvr>
                                      <p:to>
                                        <p:strVal val="visible"/>
                                      </p:to>
                                    </p:set>
                                    <p:anim calcmode="lin" valueType="num">
                                      <p:cBhvr>
                                        <p:cTn id="19" dur="1000" fill="hold"/>
                                        <p:tgtEl>
                                          <p:spTgt spid="55298">
                                            <p:txEl>
                                              <p:pRg st="3" end="3"/>
                                            </p:txEl>
                                          </p:spTgt>
                                        </p:tgtEl>
                                        <p:attrNameLst>
                                          <p:attrName>ppt_w</p:attrName>
                                        </p:attrNameLst>
                                      </p:cBhvr>
                                      <p:tavLst>
                                        <p:tav tm="0">
                                          <p:val>
                                            <p:strVal val="#ppt_w*0.05"/>
                                          </p:val>
                                        </p:tav>
                                        <p:tav tm="100000">
                                          <p:val>
                                            <p:strVal val="#ppt_w"/>
                                          </p:val>
                                        </p:tav>
                                      </p:tavLst>
                                    </p:anim>
                                    <p:anim calcmode="lin" valueType="num">
                                      <p:cBhvr>
                                        <p:cTn id="20" dur="1000" fill="hold"/>
                                        <p:tgtEl>
                                          <p:spTgt spid="55298">
                                            <p:txEl>
                                              <p:pRg st="3" end="3"/>
                                            </p:txEl>
                                          </p:spTgt>
                                        </p:tgtEl>
                                        <p:attrNameLst>
                                          <p:attrName>ppt_h</p:attrName>
                                        </p:attrNameLst>
                                      </p:cBhvr>
                                      <p:tavLst>
                                        <p:tav tm="0">
                                          <p:val>
                                            <p:strVal val="#ppt_h"/>
                                          </p:val>
                                        </p:tav>
                                        <p:tav tm="100000">
                                          <p:val>
                                            <p:strVal val="#ppt_h"/>
                                          </p:val>
                                        </p:tav>
                                      </p:tavLst>
                                    </p:anim>
                                    <p:anim calcmode="lin" valueType="num">
                                      <p:cBhvr>
                                        <p:cTn id="21" dur="1000" fill="hold"/>
                                        <p:tgtEl>
                                          <p:spTgt spid="55298">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55298">
                                            <p:txEl>
                                              <p:pRg st="3" end="3"/>
                                            </p:txEl>
                                          </p:spTgt>
                                        </p:tgtEl>
                                        <p:attrNameLst>
                                          <p:attrName>ppt_y</p:attrName>
                                        </p:attrNameLst>
                                      </p:cBhvr>
                                      <p:tavLst>
                                        <p:tav tm="0">
                                          <p:val>
                                            <p:strVal val="#ppt_y"/>
                                          </p:val>
                                        </p:tav>
                                        <p:tav tm="100000">
                                          <p:val>
                                            <p:strVal val="#ppt_y"/>
                                          </p:val>
                                        </p:tav>
                                      </p:tavLst>
                                    </p:anim>
                                    <p:animEffect transition="in" filter="fade">
                                      <p:cBhvr>
                                        <p:cTn id="23" dur="1000"/>
                                        <p:tgtEl>
                                          <p:spTgt spid="5529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nodeType="clickEffect">
                                  <p:stCondLst>
                                    <p:cond delay="0"/>
                                  </p:stCondLst>
                                  <p:childTnLst>
                                    <p:set>
                                      <p:cBhvr>
                                        <p:cTn id="27" dur="1" fill="hold">
                                          <p:stCondLst>
                                            <p:cond delay="0"/>
                                          </p:stCondLst>
                                        </p:cTn>
                                        <p:tgtEl>
                                          <p:spTgt spid="55298">
                                            <p:txEl>
                                              <p:pRg st="4" end="4"/>
                                            </p:txEl>
                                          </p:spTgt>
                                        </p:tgtEl>
                                        <p:attrNameLst>
                                          <p:attrName>style.visibility</p:attrName>
                                        </p:attrNameLst>
                                      </p:cBhvr>
                                      <p:to>
                                        <p:strVal val="visible"/>
                                      </p:to>
                                    </p:set>
                                    <p:anim calcmode="lin" valueType="num">
                                      <p:cBhvr>
                                        <p:cTn id="28" dur="1000" fill="hold"/>
                                        <p:tgtEl>
                                          <p:spTgt spid="55298">
                                            <p:txEl>
                                              <p:pRg st="4" end="4"/>
                                            </p:txEl>
                                          </p:spTgt>
                                        </p:tgtEl>
                                        <p:attrNameLst>
                                          <p:attrName>ppt_w</p:attrName>
                                        </p:attrNameLst>
                                      </p:cBhvr>
                                      <p:tavLst>
                                        <p:tav tm="0">
                                          <p:val>
                                            <p:strVal val="#ppt_w*0.05"/>
                                          </p:val>
                                        </p:tav>
                                        <p:tav tm="100000">
                                          <p:val>
                                            <p:strVal val="#ppt_w"/>
                                          </p:val>
                                        </p:tav>
                                      </p:tavLst>
                                    </p:anim>
                                    <p:anim calcmode="lin" valueType="num">
                                      <p:cBhvr>
                                        <p:cTn id="29" dur="1000" fill="hold"/>
                                        <p:tgtEl>
                                          <p:spTgt spid="55298">
                                            <p:txEl>
                                              <p:pRg st="4" end="4"/>
                                            </p:txEl>
                                          </p:spTgt>
                                        </p:tgtEl>
                                        <p:attrNameLst>
                                          <p:attrName>ppt_h</p:attrName>
                                        </p:attrNameLst>
                                      </p:cBhvr>
                                      <p:tavLst>
                                        <p:tav tm="0">
                                          <p:val>
                                            <p:strVal val="#ppt_h"/>
                                          </p:val>
                                        </p:tav>
                                        <p:tav tm="100000">
                                          <p:val>
                                            <p:strVal val="#ppt_h"/>
                                          </p:val>
                                        </p:tav>
                                      </p:tavLst>
                                    </p:anim>
                                    <p:anim calcmode="lin" valueType="num">
                                      <p:cBhvr>
                                        <p:cTn id="30" dur="1000" fill="hold"/>
                                        <p:tgtEl>
                                          <p:spTgt spid="55298">
                                            <p:txEl>
                                              <p:pRg st="4" end="4"/>
                                            </p:txEl>
                                          </p:spTgt>
                                        </p:tgtEl>
                                        <p:attrNameLst>
                                          <p:attrName>ppt_x</p:attrName>
                                        </p:attrNameLst>
                                      </p:cBhvr>
                                      <p:tavLst>
                                        <p:tav tm="0">
                                          <p:val>
                                            <p:strVal val="#ppt_x-.2"/>
                                          </p:val>
                                        </p:tav>
                                        <p:tav tm="100000">
                                          <p:val>
                                            <p:strVal val="#ppt_x"/>
                                          </p:val>
                                        </p:tav>
                                      </p:tavLst>
                                    </p:anim>
                                    <p:anim calcmode="lin" valueType="num">
                                      <p:cBhvr>
                                        <p:cTn id="31" dur="1000" fill="hold"/>
                                        <p:tgtEl>
                                          <p:spTgt spid="55298">
                                            <p:txEl>
                                              <p:pRg st="4" end="4"/>
                                            </p:txEl>
                                          </p:spTgt>
                                        </p:tgtEl>
                                        <p:attrNameLst>
                                          <p:attrName>ppt_y</p:attrName>
                                        </p:attrNameLst>
                                      </p:cBhvr>
                                      <p:tavLst>
                                        <p:tav tm="0">
                                          <p:val>
                                            <p:strVal val="#ppt_y"/>
                                          </p:val>
                                        </p:tav>
                                        <p:tav tm="100000">
                                          <p:val>
                                            <p:strVal val="#ppt_y"/>
                                          </p:val>
                                        </p:tav>
                                      </p:tavLst>
                                    </p:anim>
                                    <p:animEffect transition="in" filter="fade">
                                      <p:cBhvr>
                                        <p:cTn id="32" dur="1000"/>
                                        <p:tgtEl>
                                          <p:spTgt spid="5529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4" presetClass="entr" presetSubtype="0" accel="100000" fill="hold" nodeType="clickEffect">
                                  <p:stCondLst>
                                    <p:cond delay="0"/>
                                  </p:stCondLst>
                                  <p:childTnLst>
                                    <p:set>
                                      <p:cBhvr>
                                        <p:cTn id="36" dur="1" fill="hold">
                                          <p:stCondLst>
                                            <p:cond delay="0"/>
                                          </p:stCondLst>
                                        </p:cTn>
                                        <p:tgtEl>
                                          <p:spTgt spid="55298">
                                            <p:txEl>
                                              <p:pRg st="5" end="5"/>
                                            </p:txEl>
                                          </p:spTgt>
                                        </p:tgtEl>
                                        <p:attrNameLst>
                                          <p:attrName>style.visibility</p:attrName>
                                        </p:attrNameLst>
                                      </p:cBhvr>
                                      <p:to>
                                        <p:strVal val="visible"/>
                                      </p:to>
                                    </p:set>
                                    <p:anim calcmode="lin" valueType="num">
                                      <p:cBhvr>
                                        <p:cTn id="37" dur="1000" fill="hold"/>
                                        <p:tgtEl>
                                          <p:spTgt spid="55298">
                                            <p:txEl>
                                              <p:pRg st="5" end="5"/>
                                            </p:txEl>
                                          </p:spTgt>
                                        </p:tgtEl>
                                        <p:attrNameLst>
                                          <p:attrName>ppt_w</p:attrName>
                                        </p:attrNameLst>
                                      </p:cBhvr>
                                      <p:tavLst>
                                        <p:tav tm="0">
                                          <p:val>
                                            <p:strVal val="#ppt_w*0.05"/>
                                          </p:val>
                                        </p:tav>
                                        <p:tav tm="100000">
                                          <p:val>
                                            <p:strVal val="#ppt_w"/>
                                          </p:val>
                                        </p:tav>
                                      </p:tavLst>
                                    </p:anim>
                                    <p:anim calcmode="lin" valueType="num">
                                      <p:cBhvr>
                                        <p:cTn id="38" dur="1000" fill="hold"/>
                                        <p:tgtEl>
                                          <p:spTgt spid="55298">
                                            <p:txEl>
                                              <p:pRg st="5" end="5"/>
                                            </p:txEl>
                                          </p:spTgt>
                                        </p:tgtEl>
                                        <p:attrNameLst>
                                          <p:attrName>ppt_h</p:attrName>
                                        </p:attrNameLst>
                                      </p:cBhvr>
                                      <p:tavLst>
                                        <p:tav tm="0">
                                          <p:val>
                                            <p:strVal val="#ppt_h"/>
                                          </p:val>
                                        </p:tav>
                                        <p:tav tm="100000">
                                          <p:val>
                                            <p:strVal val="#ppt_h"/>
                                          </p:val>
                                        </p:tav>
                                      </p:tavLst>
                                    </p:anim>
                                    <p:anim calcmode="lin" valueType="num">
                                      <p:cBhvr>
                                        <p:cTn id="39" dur="1000" fill="hold"/>
                                        <p:tgtEl>
                                          <p:spTgt spid="55298">
                                            <p:txEl>
                                              <p:pRg st="5" end="5"/>
                                            </p:txEl>
                                          </p:spTgt>
                                        </p:tgtEl>
                                        <p:attrNameLst>
                                          <p:attrName>ppt_x</p:attrName>
                                        </p:attrNameLst>
                                      </p:cBhvr>
                                      <p:tavLst>
                                        <p:tav tm="0">
                                          <p:val>
                                            <p:strVal val="#ppt_x-.2"/>
                                          </p:val>
                                        </p:tav>
                                        <p:tav tm="100000">
                                          <p:val>
                                            <p:strVal val="#ppt_x"/>
                                          </p:val>
                                        </p:tav>
                                      </p:tavLst>
                                    </p:anim>
                                    <p:anim calcmode="lin" valueType="num">
                                      <p:cBhvr>
                                        <p:cTn id="40" dur="1000" fill="hold"/>
                                        <p:tgtEl>
                                          <p:spTgt spid="55298">
                                            <p:txEl>
                                              <p:pRg st="5" end="5"/>
                                            </p:txEl>
                                          </p:spTgt>
                                        </p:tgtEl>
                                        <p:attrNameLst>
                                          <p:attrName>ppt_y</p:attrName>
                                        </p:attrNameLst>
                                      </p:cBhvr>
                                      <p:tavLst>
                                        <p:tav tm="0">
                                          <p:val>
                                            <p:strVal val="#ppt_y"/>
                                          </p:val>
                                        </p:tav>
                                        <p:tav tm="100000">
                                          <p:val>
                                            <p:strVal val="#ppt_y"/>
                                          </p:val>
                                        </p:tav>
                                      </p:tavLst>
                                    </p:anim>
                                    <p:animEffect transition="in" filter="fade">
                                      <p:cBhvr>
                                        <p:cTn id="41" dur="1000"/>
                                        <p:tgtEl>
                                          <p:spTgt spid="55298">
                                            <p:txEl>
                                              <p:pRg st="5" end="5"/>
                                            </p:txEl>
                                          </p:spTgt>
                                        </p:tgtEl>
                                      </p:cBhvr>
                                    </p:animEffect>
                                  </p:childTnLst>
                                </p:cTn>
                              </p:par>
                            </p:childTnLst>
                          </p:cTn>
                        </p:par>
                        <p:par>
                          <p:cTn id="42" fill="hold">
                            <p:stCondLst>
                              <p:cond delay="1000"/>
                            </p:stCondLst>
                            <p:childTnLst>
                              <p:par>
                                <p:cTn id="43" presetID="17" presetClass="entr" presetSubtype="1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childTnLst>
                                </p:cTn>
                              </p:par>
                            </p:childTnLst>
                          </p:cTn>
                        </p:par>
                        <p:par>
                          <p:cTn id="47" fill="hold">
                            <p:stCondLst>
                              <p:cond delay="2000"/>
                            </p:stCondLst>
                            <p:childTnLst>
                              <p:par>
                                <p:cTn id="48" presetID="17" presetClass="entr" presetSubtype="1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1000" fill="hold"/>
                                        <p:tgtEl>
                                          <p:spTgt spid="11"/>
                                        </p:tgtEl>
                                        <p:attrNameLst>
                                          <p:attrName>ppt_w</p:attrName>
                                        </p:attrNameLst>
                                      </p:cBhvr>
                                      <p:tavLst>
                                        <p:tav tm="0">
                                          <p:val>
                                            <p:fltVal val="0"/>
                                          </p:val>
                                        </p:tav>
                                        <p:tav tm="100000">
                                          <p:val>
                                            <p:strVal val="#ppt_w"/>
                                          </p:val>
                                        </p:tav>
                                      </p:tavLst>
                                    </p:anim>
                                    <p:anim calcmode="lin" valueType="num">
                                      <p:cBhvr>
                                        <p:cTn id="51" dur="1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animBg="1"/>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36562" y="381000"/>
            <a:ext cx="8229600" cy="1143000"/>
          </a:xfrm>
        </p:spPr>
        <p:txBody>
          <a:bodyPr/>
          <a:lstStyle/>
          <a:p>
            <a:pPr eaLnBrk="1" hangingPunct="1"/>
            <a:r>
              <a:rPr lang="en-US" altLang="en-US" b="1" dirty="0"/>
              <a:t>Importance of Accounting</a:t>
            </a:r>
          </a:p>
        </p:txBody>
      </p:sp>
      <p:sp>
        <p:nvSpPr>
          <p:cNvPr id="3" name="Slide Number Placeholder 2"/>
          <p:cNvSpPr>
            <a:spLocks noGrp="1"/>
          </p:cNvSpPr>
          <p:nvPr>
            <p:ph type="sldNum" sz="quarter" idx="12"/>
          </p:nvPr>
        </p:nvSpPr>
        <p:spPr/>
        <p:txBody>
          <a:bodyPr/>
          <a:lstStyle/>
          <a:p>
            <a:pPr>
              <a:defRPr/>
            </a:pPr>
            <a:r>
              <a:rPr lang="en-US" dirty="0"/>
              <a:t>1-</a:t>
            </a:r>
            <a:fld id="{8BFDED57-353D-48DB-AA91-A9EB7B5353E7}" type="slidenum">
              <a:rPr lang="en-US" smtClean="0"/>
              <a:pPr>
                <a:defRPr/>
              </a:pPr>
              <a:t>4</a:t>
            </a:fld>
            <a:endParaRPr lang="en-US" dirty="0"/>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0" name="Rounded Rectangle 9"/>
          <p:cNvSpPr/>
          <p:nvPr/>
        </p:nvSpPr>
        <p:spPr>
          <a:xfrm>
            <a:off x="152401" y="6532180"/>
            <a:ext cx="4876800"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altLang="en-US" sz="1100" b="1" kern="0" dirty="0">
                <a:solidFill>
                  <a:prstClr val="black"/>
                </a:solidFill>
                <a:latin typeface="Arial Narrow" pitchFamily="34" charset="0"/>
                <a:cs typeface="+mn-cs"/>
              </a:rPr>
              <a:t>Explain the importance of accounting and identify its users.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1" name="TextBox 10"/>
          <p:cNvSpPr txBox="1"/>
          <p:nvPr/>
        </p:nvSpPr>
        <p:spPr>
          <a:xfrm>
            <a:off x="487706" y="5175979"/>
            <a:ext cx="8209727" cy="707886"/>
          </a:xfrm>
          <a:prstGeom prst="rect">
            <a:avLst/>
          </a:prstGeom>
          <a:solidFill>
            <a:schemeClr val="accent3">
              <a:lumMod val="20000"/>
              <a:lumOff val="80000"/>
            </a:schemeClr>
          </a:solidFill>
          <a:ln w="28575">
            <a:solidFill>
              <a:schemeClr val="accent1"/>
            </a:solidFill>
          </a:ln>
        </p:spPr>
        <p:txBody>
          <a:bodyPr wrap="square" rtlCol="0">
            <a:spAutoFit/>
          </a:bodyPr>
          <a:lstStyle/>
          <a:p>
            <a:r>
              <a:rPr lang="en-US" altLang="en-US" sz="2000" dirty="0"/>
              <a:t>Accounting</a:t>
            </a:r>
            <a:r>
              <a:rPr lang="en-US" altLang="en-US" sz="2000" b="1" dirty="0"/>
              <a:t> </a:t>
            </a:r>
            <a:r>
              <a:rPr lang="en-US" altLang="en-US" sz="2000" dirty="0"/>
              <a:t>is an information and measurement system that identifies, records, and communicates an organization’s business activities. </a:t>
            </a:r>
          </a:p>
        </p:txBody>
      </p:sp>
      <p:sp>
        <p:nvSpPr>
          <p:cNvPr id="12" name="TextBox 11"/>
          <p:cNvSpPr txBox="1"/>
          <p:nvPr/>
        </p:nvSpPr>
        <p:spPr>
          <a:xfrm>
            <a:off x="7838281" y="80699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1.1</a:t>
            </a:r>
          </a:p>
        </p:txBody>
      </p:sp>
      <p:sp>
        <p:nvSpPr>
          <p:cNvPr id="14" name="Rectangle 13"/>
          <p:cNvSpPr>
            <a:spLocks noGrp="1" noChangeArrowheads="1"/>
          </p:cNvSpPr>
          <p:nvPr/>
        </p:nvSpPr>
        <p:spPr bwMode="auto">
          <a:xfrm>
            <a:off x="6481059" y="641352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4" name="Picture 3">
            <a:extLst>
              <a:ext uri="{FF2B5EF4-FFF2-40B4-BE49-F238E27FC236}">
                <a16:creationId xmlns:a16="http://schemas.microsoft.com/office/drawing/2014/main" xmlns="" id="{85F53E33-A604-49F3-990E-44DF296D7EB6}"/>
              </a:ext>
            </a:extLst>
          </p:cNvPr>
          <p:cNvPicPr>
            <a:picLocks noChangeAspect="1"/>
          </p:cNvPicPr>
          <p:nvPr/>
        </p:nvPicPr>
        <p:blipFill>
          <a:blip r:embed="rId3"/>
          <a:stretch>
            <a:fillRect/>
          </a:stretch>
        </p:blipFill>
        <p:spPr>
          <a:xfrm>
            <a:off x="198475" y="1834804"/>
            <a:ext cx="8839200" cy="30445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16781" y="52388"/>
            <a:ext cx="7158038" cy="1412875"/>
          </a:xfrm>
        </p:spPr>
        <p:txBody>
          <a:bodyPr/>
          <a:lstStyle/>
          <a:p>
            <a:pPr algn="ctr"/>
            <a:r>
              <a:rPr lang="en-US" b="1" dirty="0"/>
              <a:t>Accounting Equation 10</a:t>
            </a:r>
          </a:p>
        </p:txBody>
      </p:sp>
      <p:sp>
        <p:nvSpPr>
          <p:cNvPr id="12" name="Slide Number Placeholder 3"/>
          <p:cNvSpPr>
            <a:spLocks noGrp="1"/>
          </p:cNvSpPr>
          <p:nvPr>
            <p:ph type="sldNum" sz="quarter" idx="12"/>
          </p:nvPr>
        </p:nvSpPr>
        <p:spPr bwMode="auto">
          <a:xfrm>
            <a:off x="6652190" y="6410068"/>
            <a:ext cx="2133600" cy="365125"/>
          </a:xfrm>
          <a:noFill/>
          <a:ln>
            <a:miter lim="800000"/>
            <a:headEnd/>
            <a:tailEnd/>
          </a:ln>
        </p:spPr>
        <p:txBody>
          <a:bodyPr wrap="square" numCol="1" anchorCtr="0" compatLnSpc="1">
            <a:prstTxWarp prst="textNoShape">
              <a:avLst/>
            </a:prstTxWarp>
          </a:bodyPr>
          <a:lstStyle/>
          <a:p>
            <a:r>
              <a:rPr lang="en-US" altLang="en-US" dirty="0">
                <a:solidFill>
                  <a:srgbClr val="898989"/>
                </a:solidFill>
              </a:rPr>
              <a:t>1-</a:t>
            </a:r>
            <a:fld id="{B119A4F8-1B21-44AA-97CF-B3BE3340BA9F}" type="slidenum">
              <a:rPr lang="en-US" altLang="en-US" smtClean="0">
                <a:solidFill>
                  <a:srgbClr val="898989"/>
                </a:solidFill>
              </a:rPr>
              <a:pPr/>
              <a:t>40</a:t>
            </a:fld>
            <a:endParaRPr lang="en-US" altLang="en-US" dirty="0">
              <a:solidFill>
                <a:srgbClr val="898989"/>
              </a:solidFill>
            </a:endParaRPr>
          </a:p>
        </p:txBody>
      </p:sp>
      <p:graphicFrame>
        <p:nvGraphicFramePr>
          <p:cNvPr id="60419" name="Object 3"/>
          <p:cNvGraphicFramePr>
            <a:graphicFrameLocks/>
          </p:cNvGraphicFramePr>
          <p:nvPr>
            <p:extLst>
              <p:ext uri="{D42A27DB-BD31-4B8C-83A1-F6EECF244321}">
                <p14:modId xmlns:p14="http://schemas.microsoft.com/office/powerpoint/2010/main" val="2043707541"/>
              </p:ext>
            </p:extLst>
          </p:nvPr>
        </p:nvGraphicFramePr>
        <p:xfrm>
          <a:off x="184150" y="2133600"/>
          <a:ext cx="8959850" cy="3213100"/>
        </p:xfrm>
        <a:graphic>
          <a:graphicData uri="http://schemas.openxmlformats.org/presentationml/2006/ole">
            <mc:AlternateContent xmlns:mc="http://schemas.openxmlformats.org/markup-compatibility/2006">
              <mc:Choice xmlns:v="urn:schemas-microsoft-com:vml" Requires="v">
                <p:oleObj spid="_x0000_s9218" name="Worksheet" r:id="rId4" imgW="6233231" imgH="1882148" progId="Excel.Sheet.8">
                  <p:embed/>
                </p:oleObj>
              </mc:Choice>
              <mc:Fallback>
                <p:oleObj name="Worksheet" r:id="rId4" imgW="6233231" imgH="1882148" progId="Excel.Sheet.8">
                  <p:embed/>
                  <p:pic>
                    <p:nvPicPr>
                      <p:cNvPr id="0" name=""/>
                      <p:cNvPicPr>
                        <a:picLocks noChangeArrowheads="1"/>
                      </p:cNvPicPr>
                      <p:nvPr/>
                    </p:nvPicPr>
                    <p:blipFill>
                      <a:blip r:embed="rId5"/>
                      <a:srcRect b="5836"/>
                      <a:stretch>
                        <a:fillRect/>
                      </a:stretch>
                    </p:blipFill>
                    <p:spPr bwMode="auto">
                      <a:xfrm>
                        <a:off x="184150" y="2133600"/>
                        <a:ext cx="8959850" cy="3213100"/>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2" name="Rectangle 6"/>
          <p:cNvSpPr>
            <a:spLocks noChangeArrowheads="1"/>
          </p:cNvSpPr>
          <p:nvPr/>
        </p:nvSpPr>
        <p:spPr bwMode="auto">
          <a:xfrm>
            <a:off x="184944" y="1196022"/>
            <a:ext cx="8736012" cy="785178"/>
          </a:xfrm>
          <a:prstGeom prst="rect">
            <a:avLst/>
          </a:prstGeom>
          <a:solidFill>
            <a:schemeClr val="accent3">
              <a:lumMod val="40000"/>
              <a:lumOff val="60000"/>
            </a:schemeClr>
          </a:solidFill>
          <a:ln>
            <a:noFill/>
          </a:ln>
          <a:effectLst/>
        </p:spPr>
        <p:txBody>
          <a:bodyPr lIns="90488" tIns="44450" rIns="90488" bIns="44450"/>
          <a:lstStyle/>
          <a:p>
            <a:pPr algn="ctr"/>
            <a:r>
              <a:rPr lang="en-US" sz="2400" b="1" dirty="0">
                <a:solidFill>
                  <a:prstClr val="black"/>
                </a:solidFill>
                <a:latin typeface="Arial" panose="020B0604020202020204" pitchFamily="34" charset="0"/>
              </a:rPr>
              <a:t>FastForward pays $900 as partial payment for supplies purchased in transaction 4.</a:t>
            </a:r>
          </a:p>
        </p:txBody>
      </p:sp>
      <p:sp>
        <p:nvSpPr>
          <p:cNvPr id="60424" name="Oval 8"/>
          <p:cNvSpPr>
            <a:spLocks noChangeArrowheads="1"/>
          </p:cNvSpPr>
          <p:nvPr/>
        </p:nvSpPr>
        <p:spPr bwMode="auto">
          <a:xfrm>
            <a:off x="838200" y="3389312"/>
            <a:ext cx="990600" cy="304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60428" name="Oval 12"/>
          <p:cNvSpPr>
            <a:spLocks noChangeArrowheads="1"/>
          </p:cNvSpPr>
          <p:nvPr/>
        </p:nvSpPr>
        <p:spPr bwMode="auto">
          <a:xfrm>
            <a:off x="5715000" y="4685030"/>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5" name="Rounded Rectangle 14"/>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4" name="Oval 12"/>
          <p:cNvSpPr>
            <a:spLocks noChangeArrowheads="1"/>
          </p:cNvSpPr>
          <p:nvPr/>
        </p:nvSpPr>
        <p:spPr bwMode="auto">
          <a:xfrm>
            <a:off x="2238375" y="4666615"/>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7" name="Oval 8"/>
          <p:cNvSpPr>
            <a:spLocks noChangeArrowheads="1"/>
          </p:cNvSpPr>
          <p:nvPr/>
        </p:nvSpPr>
        <p:spPr bwMode="auto">
          <a:xfrm>
            <a:off x="5029200" y="3389312"/>
            <a:ext cx="990600" cy="304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1" name="Rectangle 10"/>
          <p:cNvSpPr>
            <a:spLocks noGrp="1" noChangeArrowheads="1"/>
          </p:cNvSpPr>
          <p:nvPr/>
        </p:nvSpPr>
        <p:spPr bwMode="auto">
          <a:xfrm>
            <a:off x="6553200" y="6454706"/>
            <a:ext cx="2138947"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Tree>
    <p:extLst>
      <p:ext uri="{BB962C8B-B14F-4D97-AF65-F5344CB8AC3E}">
        <p14:creationId xmlns:p14="http://schemas.microsoft.com/office/powerpoint/2010/main" val="3735841644"/>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0422">
                                            <p:txEl>
                                              <p:pRg st="0" end="0"/>
                                            </p:txEl>
                                          </p:spTgt>
                                        </p:tgtEl>
                                        <p:attrNameLst>
                                          <p:attrName>style.visibility</p:attrName>
                                        </p:attrNameLst>
                                      </p:cBhvr>
                                      <p:to>
                                        <p:strVal val="visible"/>
                                      </p:to>
                                    </p:set>
                                    <p:animEffect transition="in" filter="fade">
                                      <p:cBhvr>
                                        <p:cTn id="7" dur="1000"/>
                                        <p:tgtEl>
                                          <p:spTgt spid="60422">
                                            <p:txEl>
                                              <p:pRg st="0" end="0"/>
                                            </p:txEl>
                                          </p:spTgt>
                                        </p:tgtEl>
                                      </p:cBhvr>
                                    </p:animEffect>
                                    <p:anim calcmode="lin" valueType="num">
                                      <p:cBhvr>
                                        <p:cTn id="8" dur="1000" fill="hold"/>
                                        <p:tgtEl>
                                          <p:spTgt spid="604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042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9" presetClass="entr" presetSubtype="0" fill="hold" nodeType="afterEffect">
                                  <p:stCondLst>
                                    <p:cond delay="0"/>
                                  </p:stCondLst>
                                  <p:childTnLst>
                                    <p:set>
                                      <p:cBhvr>
                                        <p:cTn id="12" dur="1" fill="hold">
                                          <p:stCondLst>
                                            <p:cond delay="0"/>
                                          </p:stCondLst>
                                        </p:cTn>
                                        <p:tgtEl>
                                          <p:spTgt spid="60419"/>
                                        </p:tgtEl>
                                        <p:attrNameLst>
                                          <p:attrName>style.visibility</p:attrName>
                                        </p:attrNameLst>
                                      </p:cBhvr>
                                      <p:to>
                                        <p:strVal val="visible"/>
                                      </p:to>
                                    </p:set>
                                    <p:animEffect transition="in" filter="dissolve">
                                      <p:cBhvr>
                                        <p:cTn id="13" dur="1000"/>
                                        <p:tgtEl>
                                          <p:spTgt spid="60419"/>
                                        </p:tgtEl>
                                      </p:cBhvr>
                                    </p:animEffect>
                                  </p:childTnLst>
                                </p:cTn>
                              </p:par>
                            </p:childTnLst>
                          </p:cTn>
                        </p:par>
                      </p:childTnLst>
                    </p:cTn>
                  </p:par>
                  <p:par>
                    <p:cTn id="14" fill="hold">
                      <p:stCondLst>
                        <p:cond delay="indefinite"/>
                      </p:stCondLst>
                      <p:childTnLst>
                        <p:par>
                          <p:cTn id="15" fill="hold" nodeType="after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0424"/>
                                        </p:tgtEl>
                                        <p:attrNameLst>
                                          <p:attrName>style.visibility</p:attrName>
                                        </p:attrNameLst>
                                      </p:cBhvr>
                                      <p:to>
                                        <p:strVal val="visible"/>
                                      </p:to>
                                    </p:set>
                                    <p:animEffect transition="in" filter="dissolve">
                                      <p:cBhvr>
                                        <p:cTn id="18" dur="2000"/>
                                        <p:tgtEl>
                                          <p:spTgt spid="60424"/>
                                        </p:tgtEl>
                                      </p:cBhvr>
                                    </p:animEffect>
                                  </p:childTnLst>
                                </p:cTn>
                              </p:par>
                            </p:childTnLst>
                          </p:cTn>
                        </p:par>
                        <p:par>
                          <p:cTn id="19" fill="hold" nodeType="afterGroup">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60428"/>
                                        </p:tgtEl>
                                        <p:attrNameLst>
                                          <p:attrName>style.visibility</p:attrName>
                                        </p:attrNameLst>
                                      </p:cBhvr>
                                      <p:to>
                                        <p:strVal val="visible"/>
                                      </p:to>
                                    </p:set>
                                    <p:animEffect transition="in" filter="dissolve">
                                      <p:cBhvr>
                                        <p:cTn id="22" dur="1000"/>
                                        <p:tgtEl>
                                          <p:spTgt spid="60428"/>
                                        </p:tgtEl>
                                      </p:cBhvr>
                                    </p:animEffect>
                                  </p:childTnLst>
                                </p:cTn>
                              </p:par>
                            </p:childTnLst>
                          </p:cTn>
                        </p:par>
                        <p:par>
                          <p:cTn id="23" fill="hold">
                            <p:stCondLst>
                              <p:cond delay="3000"/>
                            </p:stCondLst>
                            <p:childTnLst>
                              <p:par>
                                <p:cTn id="24" presetID="9"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animBg="1"/>
      <p:bldP spid="60428" grpId="0" animBg="1"/>
      <p:bldP spid="14" grpId="0" animBg="1"/>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5"/>
          <p:cNvSpPr>
            <a:spLocks noGrp="1" noChangeArrowheads="1"/>
          </p:cNvSpPr>
          <p:nvPr>
            <p:ph type="title"/>
          </p:nvPr>
        </p:nvSpPr>
        <p:spPr>
          <a:xfrm>
            <a:off x="137160" y="466266"/>
            <a:ext cx="9006840" cy="1412875"/>
          </a:xfrm>
        </p:spPr>
        <p:txBody>
          <a:bodyPr/>
          <a:lstStyle/>
          <a:p>
            <a:pPr algn="ctr"/>
            <a:r>
              <a:rPr lang="en-US" b="1" dirty="0"/>
              <a:t>Transaction 11:</a:t>
            </a:r>
            <a:br>
              <a:rPr lang="en-US" b="1" dirty="0"/>
            </a:br>
            <a:r>
              <a:rPr lang="en-US" b="1" dirty="0"/>
              <a:t>Payment of Cash Dividend </a:t>
            </a:r>
          </a:p>
        </p:txBody>
      </p:sp>
      <p:sp>
        <p:nvSpPr>
          <p:cNvPr id="61442" name="Rectangle 2"/>
          <p:cNvSpPr>
            <a:spLocks noGrp="1" noChangeArrowheads="1"/>
          </p:cNvSpPr>
          <p:nvPr>
            <p:ph idx="1"/>
          </p:nvPr>
        </p:nvSpPr>
        <p:spPr bwMode="auto">
          <a:xfrm>
            <a:off x="914400" y="1701160"/>
            <a:ext cx="76612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None/>
            </a:pPr>
            <a:r>
              <a:rPr lang="en-US" dirty="0"/>
              <a:t/>
            </a:r>
            <a:br>
              <a:rPr lang="en-US" dirty="0"/>
            </a:br>
            <a:endParaRPr lang="en-US" dirty="0"/>
          </a:p>
          <a:p>
            <a:pPr>
              <a:buFont typeface="Wingdings" panose="05000000000000000000" pitchFamily="2" charset="2"/>
              <a:buNone/>
            </a:pP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Cash </a:t>
            </a:r>
            <a:r>
              <a:rPr lang="en-US" b="1" dirty="0">
                <a:solidFill>
                  <a:srgbClr val="9A2F6F"/>
                </a:solidFill>
              </a:rPr>
              <a:t>(asset)</a:t>
            </a:r>
          </a:p>
          <a:p>
            <a:pPr>
              <a:buFont typeface="Wingdings" panose="05000000000000000000" pitchFamily="2" charset="2"/>
              <a:buNone/>
            </a:pPr>
            <a:r>
              <a:rPr lang="en-US" b="1" dirty="0">
                <a:solidFill>
                  <a:schemeClr val="hlink"/>
                </a:solidFill>
              </a:rPr>
              <a:t>	</a:t>
            </a:r>
            <a:r>
              <a:rPr lang="en-US" b="1" dirty="0"/>
              <a:t>(2) Dividends         </a:t>
            </a:r>
            <a:r>
              <a:rPr lang="en-US" b="1" dirty="0">
                <a:solidFill>
                  <a:srgbClr val="9A2F6F"/>
                </a:solidFill>
              </a:rPr>
              <a:t>(equity)</a:t>
            </a:r>
          </a:p>
        </p:txBody>
      </p:sp>
      <p:sp>
        <p:nvSpPr>
          <p:cNvPr id="13" name="Slide Number Placeholder 3"/>
          <p:cNvSpPr>
            <a:spLocks noGrp="1"/>
          </p:cNvSpPr>
          <p:nvPr>
            <p:ph type="sldNum" sz="quarter" idx="12"/>
          </p:nvPr>
        </p:nvSpPr>
        <p:spPr bwMode="auto">
          <a:xfrm>
            <a:off x="6629400" y="6537754"/>
            <a:ext cx="2133600" cy="365125"/>
          </a:xfrm>
          <a:noFill/>
          <a:ln>
            <a:miter lim="800000"/>
            <a:headEnd/>
            <a:tailEnd/>
          </a:ln>
        </p:spPr>
        <p:txBody>
          <a:bodyPr wrap="square" numCol="1" anchorCtr="0" compatLnSpc="1">
            <a:prstTxWarp prst="textNoShape">
              <a:avLst/>
            </a:prstTxWarp>
          </a:bodyPr>
          <a:lstStyle/>
          <a:p>
            <a:r>
              <a:rPr lang="en-US" altLang="en-US" dirty="0">
                <a:solidFill>
                  <a:srgbClr val="898989"/>
                </a:solidFill>
              </a:rPr>
              <a:t>1-</a:t>
            </a:r>
            <a:fld id="{B119A4F8-1B21-44AA-97CF-B3BE3340BA9F}" type="slidenum">
              <a:rPr lang="en-US" altLang="en-US" smtClean="0">
                <a:solidFill>
                  <a:srgbClr val="898989"/>
                </a:solidFill>
              </a:rPr>
              <a:pPr/>
              <a:t>41</a:t>
            </a:fld>
            <a:endParaRPr lang="en-US" altLang="en-US" dirty="0">
              <a:solidFill>
                <a:srgbClr val="898989"/>
              </a:solidFill>
            </a:endParaRPr>
          </a:p>
        </p:txBody>
      </p:sp>
      <p:sp>
        <p:nvSpPr>
          <p:cNvPr id="61443" name="AutoShape 3"/>
          <p:cNvSpPr>
            <a:spLocks noChangeArrowheads="1"/>
          </p:cNvSpPr>
          <p:nvPr/>
        </p:nvSpPr>
        <p:spPr bwMode="auto">
          <a:xfrm rot="16200000" flipH="1">
            <a:off x="4048125" y="3457133"/>
            <a:ext cx="444500" cy="311150"/>
          </a:xfrm>
          <a:prstGeom prst="rightArrow">
            <a:avLst>
              <a:gd name="adj1" fmla="val 50000"/>
              <a:gd name="adj2" fmla="val 67219"/>
            </a:avLst>
          </a:prstGeom>
          <a:solidFill>
            <a:srgbClr val="FF33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dirty="0">
              <a:solidFill>
                <a:prstClr val="black"/>
              </a:solidFill>
            </a:endParaRPr>
          </a:p>
        </p:txBody>
      </p:sp>
      <p:sp>
        <p:nvSpPr>
          <p:cNvPr id="61446" name="Rectangle 6"/>
          <p:cNvSpPr>
            <a:spLocks noChangeArrowheads="1"/>
          </p:cNvSpPr>
          <p:nvPr/>
        </p:nvSpPr>
        <p:spPr bwMode="auto">
          <a:xfrm>
            <a:off x="137160" y="1807145"/>
            <a:ext cx="9006840" cy="1046282"/>
          </a:xfrm>
          <a:prstGeom prst="rect">
            <a:avLst/>
          </a:prstGeom>
          <a:solidFill>
            <a:srgbClr val="FFFF99"/>
          </a:solidFill>
          <a:ln>
            <a:noFill/>
          </a:ln>
          <a:effectLst/>
        </p:spPr>
        <p:txBody>
          <a:bodyPr lIns="90488" tIns="44450" rIns="90488" bIns="44450"/>
          <a:lstStyle/>
          <a:p>
            <a:pPr algn="ctr"/>
            <a:r>
              <a:rPr lang="en-US" sz="3200" b="1" dirty="0">
                <a:solidFill>
                  <a:prstClr val="black"/>
                </a:solidFill>
                <a:latin typeface="Arial" panose="020B0604020202020204" pitchFamily="34" charset="0"/>
              </a:rPr>
              <a:t>FastFoward declares and pays a $200 cash dividend to its shareholder.</a:t>
            </a:r>
          </a:p>
        </p:txBody>
      </p:sp>
      <p:sp>
        <p:nvSpPr>
          <p:cNvPr id="61448" name="AutoShape 8"/>
          <p:cNvSpPr>
            <a:spLocks noChangeArrowheads="1"/>
          </p:cNvSpPr>
          <p:nvPr/>
        </p:nvSpPr>
        <p:spPr bwMode="auto">
          <a:xfrm rot="16200000">
            <a:off x="3670945" y="4029329"/>
            <a:ext cx="430510" cy="381000"/>
          </a:xfrm>
          <a:prstGeom prst="rightArrow">
            <a:avLst>
              <a:gd name="adj1" fmla="val 50000"/>
              <a:gd name="adj2" fmla="val 50005"/>
            </a:avLst>
          </a:prstGeom>
          <a:solidFill>
            <a:srgbClr val="00CC00"/>
          </a:solidFill>
          <a:ln w="12700">
            <a:solidFill>
              <a:schemeClr val="tx1"/>
            </a:solidFill>
            <a:miter lim="800000"/>
            <a:headEnd/>
            <a:tailEnd/>
          </a:ln>
          <a:effectLst>
            <a:outerShdw dist="53882" dir="2700000" algn="ctr" rotWithShape="0">
              <a:schemeClr val="bg2"/>
            </a:outerShdw>
          </a:effectLst>
        </p:spPr>
        <p:txBody>
          <a:bodyPr vert="eaVert" wrap="none" anchor="ctr"/>
          <a:lstStyle/>
          <a:p>
            <a:pPr algn="ctr"/>
            <a:endParaRPr lang="en-US" sz="2400" dirty="0">
              <a:solidFill>
                <a:prstClr val="black"/>
              </a:solidFill>
              <a:latin typeface="Arial" panose="020B0604020202020204" pitchFamily="34" charset="0"/>
            </a:endParaRPr>
          </a:p>
        </p:txBody>
      </p:sp>
      <p:sp>
        <p:nvSpPr>
          <p:cNvPr id="61452" name="AutoShape 12"/>
          <p:cNvSpPr>
            <a:spLocks noChangeArrowheads="1"/>
          </p:cNvSpPr>
          <p:nvPr/>
        </p:nvSpPr>
        <p:spPr bwMode="auto">
          <a:xfrm>
            <a:off x="228600" y="4693602"/>
            <a:ext cx="8686800" cy="1538883"/>
          </a:xfrm>
          <a:prstGeom prst="wedgeRectCallout">
            <a:avLst>
              <a:gd name="adj1" fmla="val -47111"/>
              <a:gd name="adj2" fmla="val 22914"/>
            </a:avLst>
          </a:prstGeom>
          <a:solidFill>
            <a:schemeClr val="accent1">
              <a:lumMod val="20000"/>
              <a:lumOff val="80000"/>
            </a:schemeClr>
          </a:solidFill>
          <a:ln w="12700" algn="ctr">
            <a:solidFill>
              <a:schemeClr val="tx1"/>
            </a:solidFill>
            <a:miter lim="800000"/>
            <a:headEnd/>
            <a:tailEnd/>
          </a:ln>
          <a:effectLst/>
        </p:spPr>
        <p:txBody>
          <a:bodyPr wrap="square" lIns="0" tIns="0" rIns="0" bIns="0" anchor="ctr">
            <a:spAutoFit/>
          </a:bodyPr>
          <a:lstStyle/>
          <a:p>
            <a:pPr algn="ctr"/>
            <a:r>
              <a:rPr lang="en-US" sz="2000" b="1" dirty="0">
                <a:solidFill>
                  <a:prstClr val="black"/>
                </a:solidFill>
              </a:rPr>
              <a:t>Remember that Dividends increases.</a:t>
            </a:r>
          </a:p>
          <a:p>
            <a:pPr algn="ctr"/>
            <a:endParaRPr lang="en-US" sz="2000" b="1" dirty="0">
              <a:solidFill>
                <a:prstClr val="black"/>
              </a:solidFill>
            </a:endParaRPr>
          </a:p>
          <a:p>
            <a:pPr algn="ctr"/>
            <a:r>
              <a:rPr lang="en-US" sz="2000" b="1" dirty="0">
                <a:solidFill>
                  <a:prstClr val="black"/>
                </a:solidFill>
              </a:rPr>
              <a:t>But </a:t>
            </a:r>
            <a:r>
              <a:rPr lang="en-US" sz="2000" b="1" u="sng" dirty="0">
                <a:solidFill>
                  <a:prstClr val="black"/>
                </a:solidFill>
              </a:rPr>
              <a:t>total Equity</a:t>
            </a:r>
            <a:r>
              <a:rPr lang="en-US" sz="2000" b="1" dirty="0">
                <a:solidFill>
                  <a:prstClr val="black"/>
                </a:solidFill>
              </a:rPr>
              <a:t> decreases because dividends </a:t>
            </a:r>
            <a:r>
              <a:rPr lang="en-US" sz="2000" b="1" u="sng" dirty="0">
                <a:solidFill>
                  <a:prstClr val="black"/>
                </a:solidFill>
              </a:rPr>
              <a:t>cause </a:t>
            </a:r>
            <a:r>
              <a:rPr lang="en-US" sz="2000" b="1" dirty="0">
                <a:solidFill>
                  <a:prstClr val="black"/>
                </a:solidFill>
              </a:rPr>
              <a:t>equity to go down!!</a:t>
            </a:r>
          </a:p>
          <a:p>
            <a:pPr algn="ctr"/>
            <a:endParaRPr lang="en-US" sz="2000" b="1" dirty="0">
              <a:solidFill>
                <a:prstClr val="black"/>
              </a:solidFill>
            </a:endParaRPr>
          </a:p>
        </p:txBody>
      </p:sp>
      <p:sp>
        <p:nvSpPr>
          <p:cNvPr id="11" name="Rounded Rectangle 10"/>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4" name="Rectangle 13"/>
          <p:cNvSpPr>
            <a:spLocks noGrp="1" noChangeArrowheads="1"/>
          </p:cNvSpPr>
          <p:nvPr/>
        </p:nvSpPr>
        <p:spPr bwMode="auto">
          <a:xfrm>
            <a:off x="6518275" y="6574178"/>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5" name="Rectangle 1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2" name="AutoShape 3"/>
          <p:cNvSpPr>
            <a:spLocks noChangeArrowheads="1"/>
          </p:cNvSpPr>
          <p:nvPr/>
        </p:nvSpPr>
        <p:spPr bwMode="auto">
          <a:xfrm rot="16200000" flipH="1">
            <a:off x="5948362" y="4081898"/>
            <a:ext cx="444500" cy="311150"/>
          </a:xfrm>
          <a:prstGeom prst="rightArrow">
            <a:avLst>
              <a:gd name="adj1" fmla="val 50000"/>
              <a:gd name="adj2" fmla="val 67219"/>
            </a:avLst>
          </a:prstGeom>
          <a:solidFill>
            <a:srgbClr val="FF33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dirty="0">
              <a:solidFill>
                <a:prstClr val="black"/>
              </a:solidFill>
            </a:endParaRPr>
          </a:p>
        </p:txBody>
      </p:sp>
    </p:spTree>
    <p:extLst>
      <p:ext uri="{BB962C8B-B14F-4D97-AF65-F5344CB8AC3E}">
        <p14:creationId xmlns:p14="http://schemas.microsoft.com/office/powerpoint/2010/main" val="2657929304"/>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46"/>
                                        </p:tgtEl>
                                        <p:attrNameLst>
                                          <p:attrName>style.visibility</p:attrName>
                                        </p:attrNameLst>
                                      </p:cBhvr>
                                      <p:to>
                                        <p:strVal val="visible"/>
                                      </p:to>
                                    </p:set>
                                    <p:animEffect transition="in" filter="fade">
                                      <p:cBhvr>
                                        <p:cTn id="7" dur="1000"/>
                                        <p:tgtEl>
                                          <p:spTgt spid="61446"/>
                                        </p:tgtEl>
                                      </p:cBhvr>
                                    </p:animEffect>
                                    <p:anim calcmode="lin" valueType="num">
                                      <p:cBhvr>
                                        <p:cTn id="8" dur="1000" fill="hold"/>
                                        <p:tgtEl>
                                          <p:spTgt spid="61446"/>
                                        </p:tgtEl>
                                        <p:attrNameLst>
                                          <p:attrName>ppt_x</p:attrName>
                                        </p:attrNameLst>
                                      </p:cBhvr>
                                      <p:tavLst>
                                        <p:tav tm="0">
                                          <p:val>
                                            <p:strVal val="#ppt_x"/>
                                          </p:val>
                                        </p:tav>
                                        <p:tav tm="100000">
                                          <p:val>
                                            <p:strVal val="#ppt_x"/>
                                          </p:val>
                                        </p:tav>
                                      </p:tavLst>
                                    </p:anim>
                                    <p:anim calcmode="lin" valueType="num">
                                      <p:cBhvr>
                                        <p:cTn id="9" dur="1000" fill="hold"/>
                                        <p:tgtEl>
                                          <p:spTgt spid="6144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61442">
                                            <p:txEl>
                                              <p:pRg st="1" end="1"/>
                                            </p:txEl>
                                          </p:spTgt>
                                        </p:tgtEl>
                                        <p:attrNameLst>
                                          <p:attrName>style.visibility</p:attrName>
                                        </p:attrNameLst>
                                      </p:cBhvr>
                                      <p:to>
                                        <p:strVal val="visible"/>
                                      </p:to>
                                    </p:set>
                                    <p:anim calcmode="lin" valueType="num">
                                      <p:cBhvr>
                                        <p:cTn id="13" dur="1000" fill="hold"/>
                                        <p:tgtEl>
                                          <p:spTgt spid="61442">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61442">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61442">
                                            <p:txEl>
                                              <p:pRg st="1" end="1"/>
                                            </p:txEl>
                                          </p:spTgt>
                                        </p:tgtEl>
                                      </p:cBhvr>
                                    </p:animEffect>
                                  </p:childTnLst>
                                </p:cTn>
                              </p:par>
                            </p:childTnLst>
                          </p:cTn>
                        </p:par>
                      </p:childTnLst>
                    </p:cTn>
                  </p:par>
                  <p:par>
                    <p:cTn id="16" fill="hold">
                      <p:stCondLst>
                        <p:cond delay="indefinite"/>
                      </p:stCondLst>
                      <p:childTnLst>
                        <p:par>
                          <p:cTn id="17" fill="hold" nodeType="afterGroup">
                            <p:stCondLst>
                              <p:cond delay="0"/>
                            </p:stCondLst>
                            <p:childTnLst>
                              <p:par>
                                <p:cTn id="18" presetID="26" presetClass="entr" presetSubtype="0" fill="hold" nodeType="clickEffect">
                                  <p:stCondLst>
                                    <p:cond delay="0"/>
                                  </p:stCondLst>
                                  <p:childTnLst>
                                    <p:set>
                                      <p:cBhvr>
                                        <p:cTn id="19" dur="1" fill="hold">
                                          <p:stCondLst>
                                            <p:cond delay="0"/>
                                          </p:stCondLst>
                                        </p:cTn>
                                        <p:tgtEl>
                                          <p:spTgt spid="61442">
                                            <p:txEl>
                                              <p:pRg st="2" end="2"/>
                                            </p:txEl>
                                          </p:spTgt>
                                        </p:tgtEl>
                                        <p:attrNameLst>
                                          <p:attrName>style.visibility</p:attrName>
                                        </p:attrNameLst>
                                      </p:cBhvr>
                                      <p:to>
                                        <p:strVal val="visible"/>
                                      </p:to>
                                    </p:set>
                                    <p:animEffect transition="in" filter="wipe(down)">
                                      <p:cBhvr>
                                        <p:cTn id="20" dur="580">
                                          <p:stCondLst>
                                            <p:cond delay="0"/>
                                          </p:stCondLst>
                                        </p:cTn>
                                        <p:tgtEl>
                                          <p:spTgt spid="61442">
                                            <p:txEl>
                                              <p:pRg st="2" end="2"/>
                                            </p:txEl>
                                          </p:spTgt>
                                        </p:tgtEl>
                                      </p:cBhvr>
                                    </p:animEffect>
                                    <p:anim calcmode="lin" valueType="num">
                                      <p:cBhvr>
                                        <p:cTn id="21" dur="1822" tmFilter="0,0; 0.14,0.36; 0.43,0.73; 0.71,0.91; 1.0,1.0">
                                          <p:stCondLst>
                                            <p:cond delay="0"/>
                                          </p:stCondLst>
                                        </p:cTn>
                                        <p:tgtEl>
                                          <p:spTgt spid="61442">
                                            <p:txEl>
                                              <p:pRg st="2" end="2"/>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1442">
                                            <p:txEl>
                                              <p:pRg st="2" end="2"/>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1442">
                                            <p:txEl>
                                              <p:pRg st="2" end="2"/>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1442">
                                            <p:txEl>
                                              <p:pRg st="2" end="2"/>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1442">
                                            <p:txEl>
                                              <p:pRg st="2" end="2"/>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61442">
                                            <p:txEl>
                                              <p:pRg st="2" end="2"/>
                                            </p:txEl>
                                          </p:spTgt>
                                        </p:tgtEl>
                                      </p:cBhvr>
                                      <p:to x="100000" y="60000"/>
                                    </p:animScale>
                                    <p:animScale>
                                      <p:cBhvr>
                                        <p:cTn id="27" dur="166" decel="50000">
                                          <p:stCondLst>
                                            <p:cond delay="676"/>
                                          </p:stCondLst>
                                        </p:cTn>
                                        <p:tgtEl>
                                          <p:spTgt spid="61442">
                                            <p:txEl>
                                              <p:pRg st="2" end="2"/>
                                            </p:txEl>
                                          </p:spTgt>
                                        </p:tgtEl>
                                      </p:cBhvr>
                                      <p:to x="100000" y="100000"/>
                                    </p:animScale>
                                    <p:animScale>
                                      <p:cBhvr>
                                        <p:cTn id="28" dur="26">
                                          <p:stCondLst>
                                            <p:cond delay="1312"/>
                                          </p:stCondLst>
                                        </p:cTn>
                                        <p:tgtEl>
                                          <p:spTgt spid="61442">
                                            <p:txEl>
                                              <p:pRg st="2" end="2"/>
                                            </p:txEl>
                                          </p:spTgt>
                                        </p:tgtEl>
                                      </p:cBhvr>
                                      <p:to x="100000" y="80000"/>
                                    </p:animScale>
                                    <p:animScale>
                                      <p:cBhvr>
                                        <p:cTn id="29" dur="166" decel="50000">
                                          <p:stCondLst>
                                            <p:cond delay="1338"/>
                                          </p:stCondLst>
                                        </p:cTn>
                                        <p:tgtEl>
                                          <p:spTgt spid="61442">
                                            <p:txEl>
                                              <p:pRg st="2" end="2"/>
                                            </p:txEl>
                                          </p:spTgt>
                                        </p:tgtEl>
                                      </p:cBhvr>
                                      <p:to x="100000" y="100000"/>
                                    </p:animScale>
                                    <p:animScale>
                                      <p:cBhvr>
                                        <p:cTn id="30" dur="26">
                                          <p:stCondLst>
                                            <p:cond delay="1642"/>
                                          </p:stCondLst>
                                        </p:cTn>
                                        <p:tgtEl>
                                          <p:spTgt spid="61442">
                                            <p:txEl>
                                              <p:pRg st="2" end="2"/>
                                            </p:txEl>
                                          </p:spTgt>
                                        </p:tgtEl>
                                      </p:cBhvr>
                                      <p:to x="100000" y="90000"/>
                                    </p:animScale>
                                    <p:animScale>
                                      <p:cBhvr>
                                        <p:cTn id="31" dur="166" decel="50000">
                                          <p:stCondLst>
                                            <p:cond delay="1668"/>
                                          </p:stCondLst>
                                        </p:cTn>
                                        <p:tgtEl>
                                          <p:spTgt spid="61442">
                                            <p:txEl>
                                              <p:pRg st="2" end="2"/>
                                            </p:txEl>
                                          </p:spTgt>
                                        </p:tgtEl>
                                      </p:cBhvr>
                                      <p:to x="100000" y="100000"/>
                                    </p:animScale>
                                    <p:animScale>
                                      <p:cBhvr>
                                        <p:cTn id="32" dur="26">
                                          <p:stCondLst>
                                            <p:cond delay="1808"/>
                                          </p:stCondLst>
                                        </p:cTn>
                                        <p:tgtEl>
                                          <p:spTgt spid="61442">
                                            <p:txEl>
                                              <p:pRg st="2" end="2"/>
                                            </p:txEl>
                                          </p:spTgt>
                                        </p:tgtEl>
                                      </p:cBhvr>
                                      <p:to x="100000" y="95000"/>
                                    </p:animScale>
                                    <p:animScale>
                                      <p:cBhvr>
                                        <p:cTn id="33" dur="166" decel="50000">
                                          <p:stCondLst>
                                            <p:cond delay="1834"/>
                                          </p:stCondLst>
                                        </p:cTn>
                                        <p:tgtEl>
                                          <p:spTgt spid="61442">
                                            <p:txEl>
                                              <p:pRg st="2" end="2"/>
                                            </p:txEl>
                                          </p:spTgt>
                                        </p:tgtEl>
                                      </p:cBhvr>
                                      <p:to x="100000" y="100000"/>
                                    </p:animScale>
                                  </p:childTnLst>
                                </p:cTn>
                              </p:par>
                            </p:childTnLst>
                          </p:cTn>
                        </p:par>
                      </p:childTnLst>
                    </p:cTn>
                  </p:par>
                  <p:par>
                    <p:cTn id="34" fill="hold">
                      <p:stCondLst>
                        <p:cond delay="indefinite"/>
                      </p:stCondLst>
                      <p:childTnLst>
                        <p:par>
                          <p:cTn id="35" fill="hold" nodeType="afterGroup">
                            <p:stCondLst>
                              <p:cond delay="0"/>
                            </p:stCondLst>
                            <p:childTnLst>
                              <p:par>
                                <p:cTn id="36" presetID="26" presetClass="entr" presetSubtype="0" fill="hold" nodeType="clickEffect">
                                  <p:stCondLst>
                                    <p:cond delay="0"/>
                                  </p:stCondLst>
                                  <p:childTnLst>
                                    <p:set>
                                      <p:cBhvr>
                                        <p:cTn id="37" dur="1" fill="hold">
                                          <p:stCondLst>
                                            <p:cond delay="0"/>
                                          </p:stCondLst>
                                        </p:cTn>
                                        <p:tgtEl>
                                          <p:spTgt spid="61442">
                                            <p:txEl>
                                              <p:pRg st="3" end="3"/>
                                            </p:txEl>
                                          </p:spTgt>
                                        </p:tgtEl>
                                        <p:attrNameLst>
                                          <p:attrName>style.visibility</p:attrName>
                                        </p:attrNameLst>
                                      </p:cBhvr>
                                      <p:to>
                                        <p:strVal val="visible"/>
                                      </p:to>
                                    </p:set>
                                    <p:animEffect transition="in" filter="wipe(down)">
                                      <p:cBhvr>
                                        <p:cTn id="38" dur="580">
                                          <p:stCondLst>
                                            <p:cond delay="0"/>
                                          </p:stCondLst>
                                        </p:cTn>
                                        <p:tgtEl>
                                          <p:spTgt spid="61442">
                                            <p:txEl>
                                              <p:pRg st="3" end="3"/>
                                            </p:txEl>
                                          </p:spTgt>
                                        </p:tgtEl>
                                      </p:cBhvr>
                                    </p:animEffect>
                                    <p:anim calcmode="lin" valueType="num">
                                      <p:cBhvr>
                                        <p:cTn id="39" dur="1822" tmFilter="0,0; 0.14,0.36; 0.43,0.73; 0.71,0.91; 1.0,1.0">
                                          <p:stCondLst>
                                            <p:cond delay="0"/>
                                          </p:stCondLst>
                                        </p:cTn>
                                        <p:tgtEl>
                                          <p:spTgt spid="61442">
                                            <p:txEl>
                                              <p:pRg st="3" end="3"/>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61442">
                                            <p:txEl>
                                              <p:pRg st="3" end="3"/>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61442">
                                            <p:txEl>
                                              <p:pRg st="3" end="3"/>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61442">
                                            <p:txEl>
                                              <p:pRg st="3" end="3"/>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61442">
                                            <p:txEl>
                                              <p:pRg st="3" end="3"/>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61442">
                                            <p:txEl>
                                              <p:pRg st="3" end="3"/>
                                            </p:txEl>
                                          </p:spTgt>
                                        </p:tgtEl>
                                      </p:cBhvr>
                                      <p:to x="100000" y="60000"/>
                                    </p:animScale>
                                    <p:animScale>
                                      <p:cBhvr>
                                        <p:cTn id="45" dur="166" decel="50000">
                                          <p:stCondLst>
                                            <p:cond delay="676"/>
                                          </p:stCondLst>
                                        </p:cTn>
                                        <p:tgtEl>
                                          <p:spTgt spid="61442">
                                            <p:txEl>
                                              <p:pRg st="3" end="3"/>
                                            </p:txEl>
                                          </p:spTgt>
                                        </p:tgtEl>
                                      </p:cBhvr>
                                      <p:to x="100000" y="100000"/>
                                    </p:animScale>
                                    <p:animScale>
                                      <p:cBhvr>
                                        <p:cTn id="46" dur="26">
                                          <p:stCondLst>
                                            <p:cond delay="1312"/>
                                          </p:stCondLst>
                                        </p:cTn>
                                        <p:tgtEl>
                                          <p:spTgt spid="61442">
                                            <p:txEl>
                                              <p:pRg st="3" end="3"/>
                                            </p:txEl>
                                          </p:spTgt>
                                        </p:tgtEl>
                                      </p:cBhvr>
                                      <p:to x="100000" y="80000"/>
                                    </p:animScale>
                                    <p:animScale>
                                      <p:cBhvr>
                                        <p:cTn id="47" dur="166" decel="50000">
                                          <p:stCondLst>
                                            <p:cond delay="1338"/>
                                          </p:stCondLst>
                                        </p:cTn>
                                        <p:tgtEl>
                                          <p:spTgt spid="61442">
                                            <p:txEl>
                                              <p:pRg st="3" end="3"/>
                                            </p:txEl>
                                          </p:spTgt>
                                        </p:tgtEl>
                                      </p:cBhvr>
                                      <p:to x="100000" y="100000"/>
                                    </p:animScale>
                                    <p:animScale>
                                      <p:cBhvr>
                                        <p:cTn id="48" dur="26">
                                          <p:stCondLst>
                                            <p:cond delay="1642"/>
                                          </p:stCondLst>
                                        </p:cTn>
                                        <p:tgtEl>
                                          <p:spTgt spid="61442">
                                            <p:txEl>
                                              <p:pRg st="3" end="3"/>
                                            </p:txEl>
                                          </p:spTgt>
                                        </p:tgtEl>
                                      </p:cBhvr>
                                      <p:to x="100000" y="90000"/>
                                    </p:animScale>
                                    <p:animScale>
                                      <p:cBhvr>
                                        <p:cTn id="49" dur="166" decel="50000">
                                          <p:stCondLst>
                                            <p:cond delay="1668"/>
                                          </p:stCondLst>
                                        </p:cTn>
                                        <p:tgtEl>
                                          <p:spTgt spid="61442">
                                            <p:txEl>
                                              <p:pRg st="3" end="3"/>
                                            </p:txEl>
                                          </p:spTgt>
                                        </p:tgtEl>
                                      </p:cBhvr>
                                      <p:to x="100000" y="100000"/>
                                    </p:animScale>
                                    <p:animScale>
                                      <p:cBhvr>
                                        <p:cTn id="50" dur="26">
                                          <p:stCondLst>
                                            <p:cond delay="1808"/>
                                          </p:stCondLst>
                                        </p:cTn>
                                        <p:tgtEl>
                                          <p:spTgt spid="61442">
                                            <p:txEl>
                                              <p:pRg st="3" end="3"/>
                                            </p:txEl>
                                          </p:spTgt>
                                        </p:tgtEl>
                                      </p:cBhvr>
                                      <p:to x="100000" y="95000"/>
                                    </p:animScale>
                                    <p:animScale>
                                      <p:cBhvr>
                                        <p:cTn id="51" dur="166" decel="50000">
                                          <p:stCondLst>
                                            <p:cond delay="1834"/>
                                          </p:stCondLst>
                                        </p:cTn>
                                        <p:tgtEl>
                                          <p:spTgt spid="61442">
                                            <p:txEl>
                                              <p:pRg st="3" end="3"/>
                                            </p:txEl>
                                          </p:spTgt>
                                        </p:tgtEl>
                                      </p:cBhvr>
                                      <p:to x="100000" y="100000"/>
                                    </p:animScale>
                                  </p:childTnLst>
                                </p:cTn>
                              </p:par>
                            </p:childTnLst>
                          </p:cTn>
                        </p:par>
                        <p:par>
                          <p:cTn id="52" fill="hold" nodeType="afterGroup">
                            <p:stCondLst>
                              <p:cond delay="2000"/>
                            </p:stCondLst>
                            <p:childTnLst>
                              <p:par>
                                <p:cTn id="53" presetID="9" presetClass="entr" presetSubtype="0" fill="hold" grpId="0" nodeType="afterEffect">
                                  <p:stCondLst>
                                    <p:cond delay="0"/>
                                  </p:stCondLst>
                                  <p:childTnLst>
                                    <p:set>
                                      <p:cBhvr>
                                        <p:cTn id="54" dur="1" fill="hold">
                                          <p:stCondLst>
                                            <p:cond delay="0"/>
                                          </p:stCondLst>
                                        </p:cTn>
                                        <p:tgtEl>
                                          <p:spTgt spid="61443"/>
                                        </p:tgtEl>
                                        <p:attrNameLst>
                                          <p:attrName>style.visibility</p:attrName>
                                        </p:attrNameLst>
                                      </p:cBhvr>
                                      <p:to>
                                        <p:strVal val="visible"/>
                                      </p:to>
                                    </p:set>
                                    <p:animEffect transition="in" filter="dissolve">
                                      <p:cBhvr>
                                        <p:cTn id="55" dur="1000"/>
                                        <p:tgtEl>
                                          <p:spTgt spid="61443"/>
                                        </p:tgtEl>
                                      </p:cBhvr>
                                    </p:animEffect>
                                  </p:childTnLst>
                                </p:cTn>
                              </p:par>
                            </p:childTnLst>
                          </p:cTn>
                        </p:par>
                        <p:par>
                          <p:cTn id="56" fill="hold" nodeType="afterGroup">
                            <p:stCondLst>
                              <p:cond delay="3000"/>
                            </p:stCondLst>
                            <p:childTnLst>
                              <p:par>
                                <p:cTn id="57" presetID="9" presetClass="entr" presetSubtype="0" fill="hold" grpId="0" nodeType="afterEffect">
                                  <p:stCondLst>
                                    <p:cond delay="0"/>
                                  </p:stCondLst>
                                  <p:childTnLst>
                                    <p:set>
                                      <p:cBhvr>
                                        <p:cTn id="58" dur="1" fill="hold">
                                          <p:stCondLst>
                                            <p:cond delay="0"/>
                                          </p:stCondLst>
                                        </p:cTn>
                                        <p:tgtEl>
                                          <p:spTgt spid="61448"/>
                                        </p:tgtEl>
                                        <p:attrNameLst>
                                          <p:attrName>style.visibility</p:attrName>
                                        </p:attrNameLst>
                                      </p:cBhvr>
                                      <p:to>
                                        <p:strVal val="visible"/>
                                      </p:to>
                                    </p:set>
                                    <p:animEffect transition="in" filter="dissolve">
                                      <p:cBhvr>
                                        <p:cTn id="59" dur="1000"/>
                                        <p:tgtEl>
                                          <p:spTgt spid="61448"/>
                                        </p:tgtEl>
                                      </p:cBhvr>
                                    </p:animEffect>
                                  </p:childTnLst>
                                </p:cTn>
                              </p:par>
                            </p:childTnLst>
                          </p:cTn>
                        </p:par>
                        <p:par>
                          <p:cTn id="60" fill="hold" nodeType="afterGroup">
                            <p:stCondLst>
                              <p:cond delay="4000"/>
                            </p:stCondLst>
                            <p:childTnLst>
                              <p:par>
                                <p:cTn id="61" presetID="9" presetClass="entr" presetSubtype="0" fill="hold" grpId="0" nodeType="afterEffect">
                                  <p:stCondLst>
                                    <p:cond delay="0"/>
                                  </p:stCondLst>
                                  <p:childTnLst>
                                    <p:set>
                                      <p:cBhvr>
                                        <p:cTn id="62" dur="1" fill="hold">
                                          <p:stCondLst>
                                            <p:cond delay="0"/>
                                          </p:stCondLst>
                                        </p:cTn>
                                        <p:tgtEl>
                                          <p:spTgt spid="61452"/>
                                        </p:tgtEl>
                                        <p:attrNameLst>
                                          <p:attrName>style.visibility</p:attrName>
                                        </p:attrNameLst>
                                      </p:cBhvr>
                                      <p:to>
                                        <p:strVal val="visible"/>
                                      </p:to>
                                    </p:set>
                                    <p:animEffect transition="in" filter="dissolve">
                                      <p:cBhvr>
                                        <p:cTn id="63" dur="3000"/>
                                        <p:tgtEl>
                                          <p:spTgt spid="61452"/>
                                        </p:tgtEl>
                                      </p:cBhvr>
                                    </p:animEffect>
                                  </p:childTnLst>
                                </p:cTn>
                              </p:par>
                            </p:childTnLst>
                          </p:cTn>
                        </p:par>
                        <p:par>
                          <p:cTn id="64" fill="hold">
                            <p:stCondLst>
                              <p:cond delay="7000"/>
                            </p:stCondLst>
                            <p:childTnLst>
                              <p:par>
                                <p:cTn id="65" presetID="9"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dissolve">
                                      <p:cBhvr>
                                        <p:cTn id="6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nimBg="1"/>
      <p:bldP spid="61446" grpId="0" animBg="1"/>
      <p:bldP spid="61448" grpId="0" animBg="1"/>
      <p:bldP spid="61452"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16781" y="88746"/>
            <a:ext cx="7158038" cy="1376517"/>
          </a:xfrm>
        </p:spPr>
        <p:txBody>
          <a:bodyPr/>
          <a:lstStyle/>
          <a:p>
            <a:pPr algn="ctr"/>
            <a:r>
              <a:rPr lang="en-US" b="1" dirty="0"/>
              <a:t>Accounting Equation 11</a:t>
            </a:r>
          </a:p>
        </p:txBody>
      </p:sp>
      <p:sp>
        <p:nvSpPr>
          <p:cNvPr id="12" name="Slide Number Placeholder 3"/>
          <p:cNvSpPr>
            <a:spLocks noGrp="1"/>
          </p:cNvSpPr>
          <p:nvPr>
            <p:ph type="sldNum" sz="quarter" idx="12"/>
          </p:nvPr>
        </p:nvSpPr>
        <p:spPr bwMode="auto">
          <a:xfrm>
            <a:off x="6710152" y="6400193"/>
            <a:ext cx="2133600" cy="365125"/>
          </a:xfrm>
          <a:noFill/>
          <a:ln>
            <a:miter lim="800000"/>
            <a:headEnd/>
            <a:tailEnd/>
          </a:ln>
        </p:spPr>
        <p:txBody>
          <a:bodyPr wrap="square" numCol="1" anchorCtr="0" compatLnSpc="1">
            <a:prstTxWarp prst="textNoShape">
              <a:avLst/>
            </a:prstTxWarp>
          </a:bodyPr>
          <a:lstStyle/>
          <a:p>
            <a:r>
              <a:rPr lang="en-US" altLang="en-US" dirty="0">
                <a:solidFill>
                  <a:srgbClr val="898989"/>
                </a:solidFill>
              </a:rPr>
              <a:t>1-</a:t>
            </a:r>
            <a:fld id="{B119A4F8-1B21-44AA-97CF-B3BE3340BA9F}" type="slidenum">
              <a:rPr lang="en-US" altLang="en-US" smtClean="0">
                <a:solidFill>
                  <a:srgbClr val="898989"/>
                </a:solidFill>
              </a:rPr>
              <a:pPr/>
              <a:t>42</a:t>
            </a:fld>
            <a:endParaRPr lang="en-US" altLang="en-US" dirty="0">
              <a:solidFill>
                <a:srgbClr val="898989"/>
              </a:solidFill>
            </a:endParaRPr>
          </a:p>
        </p:txBody>
      </p:sp>
      <p:graphicFrame>
        <p:nvGraphicFramePr>
          <p:cNvPr id="60419" name="Object 3"/>
          <p:cNvGraphicFramePr>
            <a:graphicFrameLocks/>
          </p:cNvGraphicFramePr>
          <p:nvPr>
            <p:extLst>
              <p:ext uri="{D42A27DB-BD31-4B8C-83A1-F6EECF244321}">
                <p14:modId xmlns:p14="http://schemas.microsoft.com/office/powerpoint/2010/main" val="2576592681"/>
              </p:ext>
            </p:extLst>
          </p:nvPr>
        </p:nvGraphicFramePr>
        <p:xfrm>
          <a:off x="77787" y="2098675"/>
          <a:ext cx="8948738" cy="3213100"/>
        </p:xfrm>
        <a:graphic>
          <a:graphicData uri="http://schemas.openxmlformats.org/presentationml/2006/ole">
            <mc:AlternateContent xmlns:mc="http://schemas.openxmlformats.org/markup-compatibility/2006">
              <mc:Choice xmlns:v="urn:schemas-microsoft-com:vml" Requires="v">
                <p:oleObj spid="_x0000_s10242" name="Worksheet" r:id="rId4" imgW="6431422" imgH="1882148" progId="Excel.Sheet.8">
                  <p:embed/>
                </p:oleObj>
              </mc:Choice>
              <mc:Fallback>
                <p:oleObj name="Worksheet" r:id="rId4" imgW="6431422" imgH="1882148" progId="Excel.Sheet.8">
                  <p:embed/>
                  <p:pic>
                    <p:nvPicPr>
                      <p:cNvPr id="0" name=""/>
                      <p:cNvPicPr>
                        <a:picLocks noChangeArrowheads="1"/>
                      </p:cNvPicPr>
                      <p:nvPr/>
                    </p:nvPicPr>
                    <p:blipFill>
                      <a:blip r:embed="rId5"/>
                      <a:srcRect b="5836"/>
                      <a:stretch>
                        <a:fillRect/>
                      </a:stretch>
                    </p:blipFill>
                    <p:spPr bwMode="auto">
                      <a:xfrm>
                        <a:off x="77787" y="2098675"/>
                        <a:ext cx="8948738" cy="3213100"/>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2" name="Rectangle 6"/>
          <p:cNvSpPr>
            <a:spLocks noChangeArrowheads="1"/>
          </p:cNvSpPr>
          <p:nvPr/>
        </p:nvSpPr>
        <p:spPr bwMode="auto">
          <a:xfrm>
            <a:off x="184150" y="1272222"/>
            <a:ext cx="8736012" cy="708978"/>
          </a:xfrm>
          <a:prstGeom prst="rect">
            <a:avLst/>
          </a:prstGeom>
          <a:solidFill>
            <a:schemeClr val="accent3">
              <a:lumMod val="40000"/>
              <a:lumOff val="60000"/>
            </a:schemeClr>
          </a:solidFill>
          <a:ln>
            <a:noFill/>
          </a:ln>
          <a:effectLst/>
        </p:spPr>
        <p:txBody>
          <a:bodyPr lIns="90488" tIns="44450" rIns="90488" bIns="44450"/>
          <a:lstStyle/>
          <a:p>
            <a:pPr algn="ctr"/>
            <a:r>
              <a:rPr lang="en-US" sz="2400" b="1" dirty="0">
                <a:solidFill>
                  <a:prstClr val="black"/>
                </a:solidFill>
                <a:latin typeface="Arial" panose="020B0604020202020204" pitchFamily="34" charset="0"/>
              </a:rPr>
              <a:t>FastForward paid a $200 cash dividend.</a:t>
            </a:r>
          </a:p>
        </p:txBody>
      </p:sp>
      <p:sp>
        <p:nvSpPr>
          <p:cNvPr id="60424" name="Oval 8"/>
          <p:cNvSpPr>
            <a:spLocks noChangeArrowheads="1"/>
          </p:cNvSpPr>
          <p:nvPr/>
        </p:nvSpPr>
        <p:spPr bwMode="auto">
          <a:xfrm>
            <a:off x="762000" y="3389312"/>
            <a:ext cx="609600" cy="304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60428" name="Oval 12"/>
          <p:cNvSpPr>
            <a:spLocks noChangeArrowheads="1"/>
          </p:cNvSpPr>
          <p:nvPr/>
        </p:nvSpPr>
        <p:spPr bwMode="auto">
          <a:xfrm>
            <a:off x="5029200" y="4636481"/>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5" name="Rounded Rectangle 14"/>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4" name="Oval 12"/>
          <p:cNvSpPr>
            <a:spLocks noChangeArrowheads="1"/>
          </p:cNvSpPr>
          <p:nvPr/>
        </p:nvSpPr>
        <p:spPr bwMode="auto">
          <a:xfrm>
            <a:off x="1943100" y="4664075"/>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7" name="Oval 8"/>
          <p:cNvSpPr>
            <a:spLocks noChangeArrowheads="1"/>
          </p:cNvSpPr>
          <p:nvPr/>
        </p:nvSpPr>
        <p:spPr bwMode="auto">
          <a:xfrm>
            <a:off x="6629400" y="3389312"/>
            <a:ext cx="685800" cy="304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1" name="Rectangle 10"/>
          <p:cNvSpPr>
            <a:spLocks noGrp="1" noChangeArrowheads="1"/>
          </p:cNvSpPr>
          <p:nvPr/>
        </p:nvSpPr>
        <p:spPr bwMode="auto">
          <a:xfrm>
            <a:off x="6629400" y="6456894"/>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3878046692"/>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0422">
                                            <p:txEl>
                                              <p:pRg st="0" end="0"/>
                                            </p:txEl>
                                          </p:spTgt>
                                        </p:tgtEl>
                                        <p:attrNameLst>
                                          <p:attrName>style.visibility</p:attrName>
                                        </p:attrNameLst>
                                      </p:cBhvr>
                                      <p:to>
                                        <p:strVal val="visible"/>
                                      </p:to>
                                    </p:set>
                                    <p:animEffect transition="in" filter="fade">
                                      <p:cBhvr>
                                        <p:cTn id="7" dur="1000"/>
                                        <p:tgtEl>
                                          <p:spTgt spid="60422">
                                            <p:txEl>
                                              <p:pRg st="0" end="0"/>
                                            </p:txEl>
                                          </p:spTgt>
                                        </p:tgtEl>
                                      </p:cBhvr>
                                    </p:animEffect>
                                    <p:anim calcmode="lin" valueType="num">
                                      <p:cBhvr>
                                        <p:cTn id="8" dur="1000" fill="hold"/>
                                        <p:tgtEl>
                                          <p:spTgt spid="604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042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9" presetClass="entr" presetSubtype="0" fill="hold" nodeType="afterEffect">
                                  <p:stCondLst>
                                    <p:cond delay="0"/>
                                  </p:stCondLst>
                                  <p:childTnLst>
                                    <p:set>
                                      <p:cBhvr>
                                        <p:cTn id="12" dur="1" fill="hold">
                                          <p:stCondLst>
                                            <p:cond delay="0"/>
                                          </p:stCondLst>
                                        </p:cTn>
                                        <p:tgtEl>
                                          <p:spTgt spid="60419"/>
                                        </p:tgtEl>
                                        <p:attrNameLst>
                                          <p:attrName>style.visibility</p:attrName>
                                        </p:attrNameLst>
                                      </p:cBhvr>
                                      <p:to>
                                        <p:strVal val="visible"/>
                                      </p:to>
                                    </p:set>
                                    <p:animEffect transition="in" filter="dissolve">
                                      <p:cBhvr>
                                        <p:cTn id="13" dur="1000"/>
                                        <p:tgtEl>
                                          <p:spTgt spid="60419"/>
                                        </p:tgtEl>
                                      </p:cBhvr>
                                    </p:animEffect>
                                  </p:childTnLst>
                                </p:cTn>
                              </p:par>
                            </p:childTnLst>
                          </p:cTn>
                        </p:par>
                      </p:childTnLst>
                    </p:cTn>
                  </p:par>
                  <p:par>
                    <p:cTn id="14" fill="hold">
                      <p:stCondLst>
                        <p:cond delay="indefinite"/>
                      </p:stCondLst>
                      <p:childTnLst>
                        <p:par>
                          <p:cTn id="15" fill="hold" nodeType="after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0424"/>
                                        </p:tgtEl>
                                        <p:attrNameLst>
                                          <p:attrName>style.visibility</p:attrName>
                                        </p:attrNameLst>
                                      </p:cBhvr>
                                      <p:to>
                                        <p:strVal val="visible"/>
                                      </p:to>
                                    </p:set>
                                    <p:animEffect transition="in" filter="dissolve">
                                      <p:cBhvr>
                                        <p:cTn id="18" dur="2000"/>
                                        <p:tgtEl>
                                          <p:spTgt spid="60424"/>
                                        </p:tgtEl>
                                      </p:cBhvr>
                                    </p:animEffect>
                                  </p:childTnLst>
                                </p:cTn>
                              </p:par>
                            </p:childTnLst>
                          </p:cTn>
                        </p:par>
                        <p:par>
                          <p:cTn id="19" fill="hold" nodeType="afterGroup">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60428"/>
                                        </p:tgtEl>
                                        <p:attrNameLst>
                                          <p:attrName>style.visibility</p:attrName>
                                        </p:attrNameLst>
                                      </p:cBhvr>
                                      <p:to>
                                        <p:strVal val="visible"/>
                                      </p:to>
                                    </p:set>
                                    <p:animEffect transition="in" filter="dissolve">
                                      <p:cBhvr>
                                        <p:cTn id="22" dur="1000"/>
                                        <p:tgtEl>
                                          <p:spTgt spid="60428"/>
                                        </p:tgtEl>
                                      </p:cBhvr>
                                    </p:animEffect>
                                  </p:childTnLst>
                                </p:cTn>
                              </p:par>
                            </p:childTnLst>
                          </p:cTn>
                        </p:par>
                        <p:par>
                          <p:cTn id="23" fill="hold">
                            <p:stCondLst>
                              <p:cond delay="3000"/>
                            </p:stCondLst>
                            <p:childTnLst>
                              <p:par>
                                <p:cTn id="24" presetID="9"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animBg="1"/>
      <p:bldP spid="60428" grpId="0" animBg="1"/>
      <p:bldP spid="14"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579" y="345019"/>
            <a:ext cx="8229600" cy="831896"/>
          </a:xfrm>
        </p:spPr>
        <p:txBody>
          <a:bodyPr/>
          <a:lstStyle/>
          <a:p>
            <a:r>
              <a:rPr lang="en-US" b="1" dirty="0"/>
              <a:t>Summary of Transactions</a:t>
            </a:r>
          </a:p>
        </p:txBody>
      </p:sp>
      <p:sp>
        <p:nvSpPr>
          <p:cNvPr id="3" name="Slide Number Placeholder 2"/>
          <p:cNvSpPr>
            <a:spLocks noGrp="1"/>
          </p:cNvSpPr>
          <p:nvPr>
            <p:ph type="sldNum" sz="quarter" idx="12"/>
          </p:nvPr>
        </p:nvSpPr>
        <p:spPr>
          <a:xfrm>
            <a:off x="6629400" y="6405344"/>
            <a:ext cx="2133600" cy="365125"/>
          </a:xfrm>
        </p:spPr>
        <p:txBody>
          <a:bodyPr/>
          <a:lstStyle/>
          <a:p>
            <a:pPr>
              <a:defRPr/>
            </a:pPr>
            <a:r>
              <a:rPr lang="en-US" dirty="0"/>
              <a:t>1-</a:t>
            </a:r>
            <a:fld id="{1A502F59-C9C5-4CFC-ACAE-314DC3CCBC8D}" type="slidenum">
              <a:rPr lang="en-US" smtClean="0"/>
              <a:pPr>
                <a:defRPr/>
              </a:pPr>
              <a:t>43</a:t>
            </a:fld>
            <a:endParaRPr lang="en-US" dirty="0"/>
          </a:p>
        </p:txBody>
      </p:sp>
      <p:sp>
        <p:nvSpPr>
          <p:cNvPr id="5" name="Rounded Rectangle 14"/>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6" name="Rectangle 5"/>
          <p:cNvSpPr>
            <a:spLocks noGrp="1" noChangeArrowheads="1"/>
          </p:cNvSpPr>
          <p:nvPr/>
        </p:nvSpPr>
        <p:spPr bwMode="auto">
          <a:xfrm>
            <a:off x="6553200" y="6456894"/>
            <a:ext cx="21336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8" name="TextBox 7"/>
          <p:cNvSpPr txBox="1"/>
          <p:nvPr/>
        </p:nvSpPr>
        <p:spPr>
          <a:xfrm>
            <a:off x="7932367" y="530584"/>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1.9</a:t>
            </a:r>
          </a:p>
        </p:txBody>
      </p:sp>
      <p:pic>
        <p:nvPicPr>
          <p:cNvPr id="9" name="Picture 8">
            <a:extLst>
              <a:ext uri="{FF2B5EF4-FFF2-40B4-BE49-F238E27FC236}">
                <a16:creationId xmlns:a16="http://schemas.microsoft.com/office/drawing/2014/main" xmlns="" id="{177CCF3E-F9B5-40D3-9C1B-E5B9C0275986}"/>
              </a:ext>
            </a:extLst>
          </p:cNvPr>
          <p:cNvPicPr>
            <a:picLocks noChangeAspect="1"/>
          </p:cNvPicPr>
          <p:nvPr/>
        </p:nvPicPr>
        <p:blipFill>
          <a:blip r:embed="rId3"/>
          <a:stretch>
            <a:fillRect/>
          </a:stretch>
        </p:blipFill>
        <p:spPr>
          <a:xfrm>
            <a:off x="739091" y="1325749"/>
            <a:ext cx="7665818" cy="4838888"/>
          </a:xfrm>
          <a:prstGeom prst="rect">
            <a:avLst/>
          </a:prstGeom>
        </p:spPr>
      </p:pic>
    </p:spTree>
    <p:extLst>
      <p:ext uri="{BB962C8B-B14F-4D97-AF65-F5344CB8AC3E}">
        <p14:creationId xmlns:p14="http://schemas.microsoft.com/office/powerpoint/2010/main" val="36790442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381000" y="1693315"/>
            <a:ext cx="8153400" cy="3124200"/>
          </a:xfrm>
        </p:spPr>
        <p:txBody>
          <a:bodyPr/>
          <a:lstStyle/>
          <a:p>
            <a:r>
              <a:rPr lang="en-US" altLang="en-US" dirty="0"/>
              <a:t/>
            </a:r>
            <a:br>
              <a:rPr lang="en-US" altLang="en-US" dirty="0"/>
            </a:br>
            <a:r>
              <a:rPr lang="en-US" altLang="en-US" dirty="0"/>
              <a:t/>
            </a:r>
            <a:br>
              <a:rPr lang="en-US" altLang="en-US" dirty="0"/>
            </a:br>
            <a:r>
              <a:rPr lang="en-US" altLang="en-US" dirty="0"/>
              <a:t> </a:t>
            </a:r>
            <a:r>
              <a:rPr lang="en-US" dirty="0"/>
              <a:t>Identify and prepare basic financial statements and explain how they interrelate.</a:t>
            </a:r>
            <a:r>
              <a:rPr lang="en-US" altLang="en-US" dirty="0"/>
              <a:t/>
            </a: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dirty="0">
                <a:solidFill>
                  <a:srgbClr val="898989"/>
                </a:solidFill>
              </a:rPr>
              <a:t>1-</a:t>
            </a:r>
            <a:fld id="{B119A4F8-1B21-44AA-97CF-B3BE3340BA9F}" type="slidenum">
              <a:rPr lang="en-US" altLang="en-US" smtClean="0">
                <a:solidFill>
                  <a:srgbClr val="898989"/>
                </a:solidFill>
              </a:rPr>
              <a:pPr/>
              <a:t>44</a:t>
            </a:fld>
            <a:endParaRPr lang="en-US" altLang="en-US" dirty="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14400" y="186290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800100" y="5345959"/>
            <a:ext cx="7315200" cy="87313"/>
          </a:xfrm>
          <a:prstGeom prst="rect">
            <a:avLst/>
          </a:prstGeom>
          <a:noFill/>
          <a:ln w="9525">
            <a:noFill/>
            <a:miter lim="800000"/>
            <a:headEnd/>
            <a:tailEnd/>
          </a:ln>
        </p:spPr>
      </p:pic>
      <p:sp>
        <p:nvSpPr>
          <p:cNvPr id="6" name="Rectangle 5"/>
          <p:cNvSpPr/>
          <p:nvPr/>
        </p:nvSpPr>
        <p:spPr>
          <a:xfrm>
            <a:off x="1492288" y="837462"/>
            <a:ext cx="6115777" cy="769441"/>
          </a:xfrm>
          <a:prstGeom prst="rect">
            <a:avLst/>
          </a:prstGeom>
        </p:spPr>
        <p:txBody>
          <a:bodyPr wrap="none">
            <a:spAutoFit/>
          </a:bodyPr>
          <a:lstStyle/>
          <a:p>
            <a:r>
              <a:rPr lang="en-US" altLang="en-US" sz="4400" b="1" dirty="0">
                <a:solidFill>
                  <a:prstClr val="black"/>
                </a:solidFill>
              </a:rPr>
              <a:t>Learning Objective P2</a:t>
            </a:r>
            <a:endParaRPr lang="en-US" sz="4400" dirty="0">
              <a:solidFill>
                <a:prstClr val="black"/>
              </a:solidFill>
            </a:endParaRPr>
          </a:p>
        </p:txBody>
      </p:sp>
      <p:sp>
        <p:nvSpPr>
          <p:cNvPr id="8" name="Rectangle 7"/>
          <p:cNvSpPr>
            <a:spLocks noGrp="1" noChangeArrowheads="1"/>
          </p:cNvSpPr>
          <p:nvPr/>
        </p:nvSpPr>
        <p:spPr bwMode="auto">
          <a:xfrm>
            <a:off x="6477000" y="6392155"/>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240475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010400" y="609600"/>
            <a:ext cx="2133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54627" name="Title 1"/>
          <p:cNvSpPr>
            <a:spLocks noGrp="1"/>
          </p:cNvSpPr>
          <p:nvPr>
            <p:ph type="title"/>
          </p:nvPr>
        </p:nvSpPr>
        <p:spPr/>
        <p:txBody>
          <a:bodyPr/>
          <a:lstStyle/>
          <a:p>
            <a:pPr eaLnBrk="1" hangingPunct="1"/>
            <a:r>
              <a:rPr lang="en-US" altLang="en-US" b="1" dirty="0"/>
              <a:t>Financial Statements</a:t>
            </a:r>
          </a:p>
        </p:txBody>
      </p:sp>
      <p:sp>
        <p:nvSpPr>
          <p:cNvPr id="4" name="Slide Number Placeholder 3"/>
          <p:cNvSpPr>
            <a:spLocks noGrp="1"/>
          </p:cNvSpPr>
          <p:nvPr>
            <p:ph type="sldNum" sz="quarter" idx="12"/>
          </p:nvPr>
        </p:nvSpPr>
        <p:spPr>
          <a:xfrm>
            <a:off x="6835049" y="6368520"/>
            <a:ext cx="2133600" cy="365125"/>
          </a:xfrm>
        </p:spPr>
        <p:txBody>
          <a:bodyPr/>
          <a:lstStyle/>
          <a:p>
            <a:pPr>
              <a:defRPr/>
            </a:pPr>
            <a:r>
              <a:rPr lang="en-US" dirty="0"/>
              <a:t>1-</a:t>
            </a:r>
            <a:fld id="{859FE9FE-C79D-4DD5-91F2-83F9056E310B}" type="slidenum">
              <a:rPr lang="en-US" smtClean="0"/>
              <a:pPr>
                <a:defRPr/>
              </a:pPr>
              <a:t>45</a:t>
            </a:fld>
            <a:endParaRPr lang="en-US" dirty="0"/>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 name="Rounded Rectangle 8"/>
          <p:cNvSpPr/>
          <p:nvPr/>
        </p:nvSpPr>
        <p:spPr>
          <a:xfrm>
            <a:off x="152400" y="6520844"/>
            <a:ext cx="6172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Identify and prepare basic financial statements and explain how they interrelate.</a:t>
            </a:r>
            <a:endParaRPr lang="en-US" sz="1100" b="1" kern="0" dirty="0">
              <a:solidFill>
                <a:prstClr val="black"/>
              </a:solidFill>
              <a:latin typeface="Arial Narrow" pitchFamily="34" charset="0"/>
              <a:cs typeface="+mn-cs"/>
            </a:endParaRPr>
          </a:p>
        </p:txBody>
      </p:sp>
      <p:sp>
        <p:nvSpPr>
          <p:cNvPr id="12" name="Rectangle 11"/>
          <p:cNvSpPr>
            <a:spLocks noGrp="1" noChangeArrowheads="1"/>
          </p:cNvSpPr>
          <p:nvPr/>
        </p:nvSpPr>
        <p:spPr bwMode="auto">
          <a:xfrm>
            <a:off x="6624810" y="6427827"/>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pic>
        <p:nvPicPr>
          <p:cNvPr id="5" name="Picture 4">
            <a:extLst>
              <a:ext uri="{FF2B5EF4-FFF2-40B4-BE49-F238E27FC236}">
                <a16:creationId xmlns:a16="http://schemas.microsoft.com/office/drawing/2014/main" xmlns="" id="{0BA515A1-316C-4551-AC81-EDA2B3103C9E}"/>
              </a:ext>
            </a:extLst>
          </p:cNvPr>
          <p:cNvPicPr>
            <a:picLocks noChangeAspect="1"/>
          </p:cNvPicPr>
          <p:nvPr/>
        </p:nvPicPr>
        <p:blipFill>
          <a:blip r:embed="rId3"/>
          <a:stretch>
            <a:fillRect/>
          </a:stretch>
        </p:blipFill>
        <p:spPr>
          <a:xfrm>
            <a:off x="498111" y="1417638"/>
            <a:ext cx="8147777" cy="38918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83796"/>
          </a:xfrm>
        </p:spPr>
        <p:txBody>
          <a:bodyPr/>
          <a:lstStyle/>
          <a:p>
            <a:r>
              <a:rPr lang="en-US" sz="2000" dirty="0">
                <a:solidFill>
                  <a:schemeClr val="bg1"/>
                </a:solidFill>
              </a:rPr>
              <a:t>Exhibit 1.10: Financial Statements and Their Links – Part 1</a:t>
            </a:r>
            <a:br>
              <a:rPr lang="en-US" sz="2000" dirty="0">
                <a:solidFill>
                  <a:schemeClr val="bg1"/>
                </a:solidFill>
              </a:rPr>
            </a:br>
            <a:endParaRPr lang="en-US" sz="2000" dirty="0"/>
          </a:p>
        </p:txBody>
      </p:sp>
      <p:sp>
        <p:nvSpPr>
          <p:cNvPr id="5" name="Slide Number Placeholder 4"/>
          <p:cNvSpPr>
            <a:spLocks noGrp="1"/>
          </p:cNvSpPr>
          <p:nvPr>
            <p:ph type="sldNum" sz="quarter" idx="12"/>
          </p:nvPr>
        </p:nvSpPr>
        <p:spPr>
          <a:xfrm>
            <a:off x="6581081" y="6492875"/>
            <a:ext cx="2133600" cy="365125"/>
          </a:xfrm>
        </p:spPr>
        <p:txBody>
          <a:bodyPr/>
          <a:lstStyle/>
          <a:p>
            <a:pPr>
              <a:defRPr/>
            </a:pPr>
            <a:r>
              <a:rPr lang="en-US" dirty="0">
                <a:solidFill>
                  <a:prstClr val="black">
                    <a:tint val="75000"/>
                  </a:prstClr>
                </a:solidFill>
              </a:rPr>
              <a:t>1-</a:t>
            </a:r>
            <a:fld id="{2CA8AA6B-F4A2-4F2F-89EE-BA6BD299753D}" type="slidenum">
              <a:rPr lang="en-US" smtClean="0">
                <a:solidFill>
                  <a:prstClr val="black">
                    <a:tint val="75000"/>
                  </a:prstClr>
                </a:solidFill>
              </a:rPr>
              <a:pPr>
                <a:defRPr/>
              </a:pPr>
              <a:t>46</a:t>
            </a:fld>
            <a:endParaRPr lang="en-US" dirty="0">
              <a:solidFill>
                <a:prstClr val="black">
                  <a:tint val="75000"/>
                </a:prstClr>
              </a:solidFill>
            </a:endParaRPr>
          </a:p>
        </p:txBody>
      </p:sp>
      <p:sp>
        <p:nvSpPr>
          <p:cNvPr id="6" name="Rounded Rectangle 5"/>
          <p:cNvSpPr/>
          <p:nvPr/>
        </p:nvSpPr>
        <p:spPr>
          <a:xfrm>
            <a:off x="152400" y="6520844"/>
            <a:ext cx="6172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P2: Identify and prepare basic financial statements and explain how they interrelate.</a:t>
            </a:r>
            <a:endParaRPr lang="en-US" sz="1100" b="1" kern="0" dirty="0">
              <a:solidFill>
                <a:prstClr val="black"/>
              </a:solidFill>
              <a:latin typeface="Arial Narrow" pitchFamily="34" charset="0"/>
            </a:endParaRPr>
          </a:p>
        </p:txBody>
      </p:sp>
      <p:sp>
        <p:nvSpPr>
          <p:cNvPr id="8" name="Rectangle 7"/>
          <p:cNvSpPr>
            <a:spLocks noGrp="1" noChangeArrowheads="1"/>
          </p:cNvSpPr>
          <p:nvPr/>
        </p:nvSpPr>
        <p:spPr bwMode="auto">
          <a:xfrm>
            <a:off x="6477000" y="6545236"/>
            <a:ext cx="2341762"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0" name="Rectangle 9">
            <a:extLst>
              <a:ext uri="{FF2B5EF4-FFF2-40B4-BE49-F238E27FC236}">
                <a16:creationId xmlns:a16="http://schemas.microsoft.com/office/drawing/2014/main" xmlns="" id="{FFA15885-6A1C-4BD8-8E67-7EA366D07611}"/>
              </a:ext>
            </a:extLst>
          </p:cNvPr>
          <p:cNvSpPr/>
          <p:nvPr/>
        </p:nvSpPr>
        <p:spPr>
          <a:xfrm>
            <a:off x="0" y="0"/>
            <a:ext cx="9144000" cy="454871"/>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1" name="Title 1">
            <a:extLst>
              <a:ext uri="{FF2B5EF4-FFF2-40B4-BE49-F238E27FC236}">
                <a16:creationId xmlns:a16="http://schemas.microsoft.com/office/drawing/2014/main" xmlns="" id="{A0D20850-5537-40D6-AB66-E6C49503978C}"/>
              </a:ext>
            </a:extLst>
          </p:cNvPr>
          <p:cNvSpPr txBox="1">
            <a:spLocks/>
          </p:cNvSpPr>
          <p:nvPr/>
        </p:nvSpPr>
        <p:spPr bwMode="auto">
          <a:xfrm>
            <a:off x="457200" y="583796"/>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a:lstStyle>
          <a:p>
            <a:pPr eaLnBrk="1" hangingPunct="1"/>
            <a:r>
              <a:rPr lang="en-US" altLang="en-US" sz="4000" b="1" dirty="0"/>
              <a:t>Income Statement, Statement of Retained Earnings, and Balance Sheet</a:t>
            </a:r>
          </a:p>
        </p:txBody>
      </p:sp>
      <p:pic>
        <p:nvPicPr>
          <p:cNvPr id="4" name="Picture 3">
            <a:extLst>
              <a:ext uri="{FF2B5EF4-FFF2-40B4-BE49-F238E27FC236}">
                <a16:creationId xmlns:a16="http://schemas.microsoft.com/office/drawing/2014/main" xmlns="" id="{9E6E9D36-F4C5-4A58-933A-F2821D938F2C}"/>
              </a:ext>
            </a:extLst>
          </p:cNvPr>
          <p:cNvPicPr>
            <a:picLocks noChangeAspect="1"/>
          </p:cNvPicPr>
          <p:nvPr/>
        </p:nvPicPr>
        <p:blipFill>
          <a:blip r:embed="rId3"/>
          <a:stretch>
            <a:fillRect/>
          </a:stretch>
        </p:blipFill>
        <p:spPr>
          <a:xfrm>
            <a:off x="2979405" y="1779157"/>
            <a:ext cx="3497595" cy="4556767"/>
          </a:xfrm>
          <a:prstGeom prst="rect">
            <a:avLst/>
          </a:prstGeom>
        </p:spPr>
      </p:pic>
      <p:sp>
        <p:nvSpPr>
          <p:cNvPr id="9" name="TextBox 8">
            <a:extLst>
              <a:ext uri="{FF2B5EF4-FFF2-40B4-BE49-F238E27FC236}">
                <a16:creationId xmlns:a16="http://schemas.microsoft.com/office/drawing/2014/main" xmlns="" id="{9EAFA190-6E86-45FB-AC62-9E8532153262}"/>
              </a:ext>
            </a:extLst>
          </p:cNvPr>
          <p:cNvSpPr txBox="1"/>
          <p:nvPr/>
        </p:nvSpPr>
        <p:spPr>
          <a:xfrm>
            <a:off x="7647881" y="1855721"/>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1.10</a:t>
            </a:r>
          </a:p>
        </p:txBody>
      </p:sp>
    </p:spTree>
    <p:extLst>
      <p:ext uri="{BB962C8B-B14F-4D97-AF65-F5344CB8AC3E}">
        <p14:creationId xmlns:p14="http://schemas.microsoft.com/office/powerpoint/2010/main" val="26105617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0"/>
            <a:ext cx="8229600" cy="501649"/>
          </a:xfrm>
        </p:spPr>
        <p:txBody>
          <a:bodyPr/>
          <a:lstStyle/>
          <a:p>
            <a:r>
              <a:rPr lang="en-US" sz="2000" dirty="0">
                <a:solidFill>
                  <a:schemeClr val="bg1"/>
                </a:solidFill>
              </a:rPr>
              <a:t>Exhibit 1.10: Financial Statements and Their Links – Part 2</a:t>
            </a:r>
            <a:br>
              <a:rPr lang="en-US" sz="2000" dirty="0">
                <a:solidFill>
                  <a:schemeClr val="bg1"/>
                </a:solidFill>
              </a:rPr>
            </a:br>
            <a:endParaRPr lang="en-US" sz="2000" dirty="0"/>
          </a:p>
        </p:txBody>
      </p:sp>
      <p:sp>
        <p:nvSpPr>
          <p:cNvPr id="5" name="Slide Number Placeholder 4"/>
          <p:cNvSpPr>
            <a:spLocks noGrp="1"/>
          </p:cNvSpPr>
          <p:nvPr>
            <p:ph type="sldNum" sz="quarter" idx="12"/>
          </p:nvPr>
        </p:nvSpPr>
        <p:spPr>
          <a:xfrm>
            <a:off x="6553200" y="6460518"/>
            <a:ext cx="2133600" cy="365125"/>
          </a:xfrm>
        </p:spPr>
        <p:txBody>
          <a:bodyPr/>
          <a:lstStyle/>
          <a:p>
            <a:pPr>
              <a:defRPr/>
            </a:pPr>
            <a:r>
              <a:rPr lang="en-US" dirty="0">
                <a:solidFill>
                  <a:prstClr val="black">
                    <a:tint val="75000"/>
                  </a:prstClr>
                </a:solidFill>
              </a:rPr>
              <a:t>1-</a:t>
            </a:r>
            <a:fld id="{2CA8AA6B-F4A2-4F2F-89EE-BA6BD299753D}" type="slidenum">
              <a:rPr lang="en-US" smtClean="0">
                <a:solidFill>
                  <a:prstClr val="black">
                    <a:tint val="75000"/>
                  </a:prstClr>
                </a:solidFill>
              </a:rPr>
              <a:pPr>
                <a:defRPr/>
              </a:pPr>
              <a:t>47</a:t>
            </a:fld>
            <a:endParaRPr lang="en-US" dirty="0">
              <a:solidFill>
                <a:prstClr val="black">
                  <a:tint val="75000"/>
                </a:prstClr>
              </a:solidFill>
            </a:endParaRPr>
          </a:p>
        </p:txBody>
      </p:sp>
      <p:sp>
        <p:nvSpPr>
          <p:cNvPr id="6" name="Rounded Rectangle 5"/>
          <p:cNvSpPr/>
          <p:nvPr/>
        </p:nvSpPr>
        <p:spPr>
          <a:xfrm>
            <a:off x="152400" y="6520844"/>
            <a:ext cx="6172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P2: Identify and prepare basic financial statements and explain how they interrelate.</a:t>
            </a:r>
            <a:endParaRPr lang="en-US" sz="1100" b="1" kern="0" dirty="0">
              <a:solidFill>
                <a:prstClr val="black"/>
              </a:solidFill>
              <a:latin typeface="Arial Narrow" pitchFamily="34" charset="0"/>
            </a:endParaRPr>
          </a:p>
        </p:txBody>
      </p:sp>
      <p:sp>
        <p:nvSpPr>
          <p:cNvPr id="8" name="Rectangle 7"/>
          <p:cNvSpPr>
            <a:spLocks noGrp="1" noChangeArrowheads="1"/>
          </p:cNvSpPr>
          <p:nvPr/>
        </p:nvSpPr>
        <p:spPr bwMode="auto">
          <a:xfrm>
            <a:off x="6477000" y="6496047"/>
            <a:ext cx="22860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7" name="Rectangle 6">
            <a:extLst>
              <a:ext uri="{FF2B5EF4-FFF2-40B4-BE49-F238E27FC236}">
                <a16:creationId xmlns:a16="http://schemas.microsoft.com/office/drawing/2014/main" xmlns="" id="{9FC85E5A-739F-4DA4-8EB4-BDB0954A96D3}"/>
              </a:ext>
            </a:extLst>
          </p:cNvPr>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0" name="Title 1">
            <a:extLst>
              <a:ext uri="{FF2B5EF4-FFF2-40B4-BE49-F238E27FC236}">
                <a16:creationId xmlns:a16="http://schemas.microsoft.com/office/drawing/2014/main" xmlns="" id="{B6E029D2-12D1-4EF6-9410-374787C5B7F4}"/>
              </a:ext>
            </a:extLst>
          </p:cNvPr>
          <p:cNvSpPr txBox="1">
            <a:spLocks/>
          </p:cNvSpPr>
          <p:nvPr/>
        </p:nvSpPr>
        <p:spPr bwMode="auto">
          <a:xfrm>
            <a:off x="457200" y="56002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a:lstStyle>
          <a:p>
            <a:pPr eaLnBrk="1" hangingPunct="1"/>
            <a:r>
              <a:rPr lang="en-US" altLang="en-US" b="1" dirty="0"/>
              <a:t>Balance Sheet &amp; </a:t>
            </a:r>
          </a:p>
          <a:p>
            <a:pPr eaLnBrk="1" hangingPunct="1"/>
            <a:r>
              <a:rPr lang="en-US" altLang="en-US" b="1" dirty="0"/>
              <a:t>Statement of Cash Flows</a:t>
            </a:r>
          </a:p>
        </p:txBody>
      </p:sp>
      <p:pic>
        <p:nvPicPr>
          <p:cNvPr id="3" name="Picture 2">
            <a:extLst>
              <a:ext uri="{FF2B5EF4-FFF2-40B4-BE49-F238E27FC236}">
                <a16:creationId xmlns:a16="http://schemas.microsoft.com/office/drawing/2014/main" xmlns="" id="{40553F53-6456-44E6-AD10-3834FF2AD85A}"/>
              </a:ext>
            </a:extLst>
          </p:cNvPr>
          <p:cNvPicPr>
            <a:picLocks noChangeAspect="1"/>
          </p:cNvPicPr>
          <p:nvPr/>
        </p:nvPicPr>
        <p:blipFill>
          <a:blip r:embed="rId3"/>
          <a:stretch>
            <a:fillRect/>
          </a:stretch>
        </p:blipFill>
        <p:spPr>
          <a:xfrm>
            <a:off x="2491543" y="1752231"/>
            <a:ext cx="4160914" cy="4754333"/>
          </a:xfrm>
          <a:prstGeom prst="rect">
            <a:avLst/>
          </a:prstGeom>
        </p:spPr>
      </p:pic>
      <p:sp>
        <p:nvSpPr>
          <p:cNvPr id="12" name="TextBox 11">
            <a:extLst>
              <a:ext uri="{FF2B5EF4-FFF2-40B4-BE49-F238E27FC236}">
                <a16:creationId xmlns:a16="http://schemas.microsoft.com/office/drawing/2014/main" xmlns="" id="{6E33E0FE-DE85-4463-9F58-1C1423F553F8}"/>
              </a:ext>
            </a:extLst>
          </p:cNvPr>
          <p:cNvSpPr txBox="1"/>
          <p:nvPr/>
        </p:nvSpPr>
        <p:spPr>
          <a:xfrm>
            <a:off x="7647881" y="1855721"/>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1.10</a:t>
            </a:r>
          </a:p>
        </p:txBody>
      </p:sp>
    </p:spTree>
    <p:extLst>
      <p:ext uri="{BB962C8B-B14F-4D97-AF65-F5344CB8AC3E}">
        <p14:creationId xmlns:p14="http://schemas.microsoft.com/office/powerpoint/2010/main" val="1976613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Compute and interpret return on assets.</a:t>
            </a:r>
            <a:r>
              <a:rPr lang="en-US" altLang="en-US" dirty="0"/>
              <a:t/>
            </a:r>
            <a:br>
              <a:rPr lang="en-US" altLang="en-US" dirty="0"/>
            </a:br>
            <a:endParaRPr lang="en-US" altLang="en-US" dirty="0"/>
          </a:p>
        </p:txBody>
      </p:sp>
      <p:sp>
        <p:nvSpPr>
          <p:cNvPr id="130051" name="Slide Number Placeholder 3"/>
          <p:cNvSpPr>
            <a:spLocks noGrp="1"/>
          </p:cNvSpPr>
          <p:nvPr>
            <p:ph type="sldNum" sz="quarter" idx="12"/>
          </p:nvPr>
        </p:nvSpPr>
        <p:spPr bwMode="auto">
          <a:xfrm>
            <a:off x="6629400" y="6422135"/>
            <a:ext cx="2133600" cy="365125"/>
          </a:xfrm>
          <a:noFill/>
          <a:ln>
            <a:miter lim="800000"/>
            <a:headEnd/>
            <a:tailEnd/>
          </a:ln>
        </p:spPr>
        <p:txBody>
          <a:bodyPr wrap="square" numCol="1" anchorCtr="0" compatLnSpc="1">
            <a:prstTxWarp prst="textNoShape">
              <a:avLst/>
            </a:prstTxWarp>
          </a:bodyPr>
          <a:lstStyle/>
          <a:p>
            <a:r>
              <a:rPr lang="en-US" altLang="en-US" dirty="0">
                <a:solidFill>
                  <a:srgbClr val="898989"/>
                </a:solidFill>
              </a:rPr>
              <a:t>1-</a:t>
            </a:r>
            <a:fld id="{B119A4F8-1B21-44AA-97CF-B3BE3340BA9F}" type="slidenum">
              <a:rPr lang="en-US" altLang="en-US" smtClean="0">
                <a:solidFill>
                  <a:srgbClr val="898989"/>
                </a:solidFill>
              </a:rPr>
              <a:pPr/>
              <a:t>48</a:t>
            </a:fld>
            <a:endParaRPr lang="en-US" altLang="en-US" dirty="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14400" y="220980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762000" y="5397500"/>
            <a:ext cx="7315200" cy="87313"/>
          </a:xfrm>
          <a:prstGeom prst="rect">
            <a:avLst/>
          </a:prstGeom>
          <a:noFill/>
          <a:ln w="9525">
            <a:noFill/>
            <a:miter lim="800000"/>
            <a:headEnd/>
            <a:tailEnd/>
          </a:ln>
        </p:spPr>
      </p:pic>
      <p:sp>
        <p:nvSpPr>
          <p:cNvPr id="6" name="Rectangle 5"/>
          <p:cNvSpPr/>
          <p:nvPr/>
        </p:nvSpPr>
        <p:spPr>
          <a:xfrm>
            <a:off x="1676400" y="1086001"/>
            <a:ext cx="6125267" cy="769441"/>
          </a:xfrm>
          <a:prstGeom prst="rect">
            <a:avLst/>
          </a:prstGeom>
        </p:spPr>
        <p:txBody>
          <a:bodyPr wrap="none">
            <a:spAutoFit/>
          </a:bodyPr>
          <a:lstStyle/>
          <a:p>
            <a:r>
              <a:rPr lang="en-US" altLang="en-US" sz="4400" b="1" dirty="0">
                <a:solidFill>
                  <a:prstClr val="black"/>
                </a:solidFill>
              </a:rPr>
              <a:t>Learning Objective A2</a:t>
            </a:r>
            <a:endParaRPr lang="en-US" sz="4400" dirty="0">
              <a:solidFill>
                <a:prstClr val="black"/>
              </a:solidFill>
            </a:endParaRPr>
          </a:p>
        </p:txBody>
      </p:sp>
      <p:sp>
        <p:nvSpPr>
          <p:cNvPr id="8" name="Rectangle 7"/>
          <p:cNvSpPr>
            <a:spLocks noGrp="1" noChangeArrowheads="1"/>
          </p:cNvSpPr>
          <p:nvPr/>
        </p:nvSpPr>
        <p:spPr bwMode="auto">
          <a:xfrm>
            <a:off x="6477000" y="6472112"/>
            <a:ext cx="2119829"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286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57200" y="361883"/>
            <a:ext cx="8229600" cy="1143000"/>
          </a:xfrm>
        </p:spPr>
        <p:txBody>
          <a:bodyPr/>
          <a:lstStyle/>
          <a:p>
            <a:pPr eaLnBrk="1" hangingPunct="1"/>
            <a:r>
              <a:rPr lang="en-US" altLang="en-US" b="1" dirty="0"/>
              <a:t>Return on Assets</a:t>
            </a:r>
          </a:p>
        </p:txBody>
      </p:sp>
      <p:sp>
        <p:nvSpPr>
          <p:cNvPr id="8" name="Rounded Rectangle 7"/>
          <p:cNvSpPr>
            <a:spLocks noChangeArrowheads="1"/>
          </p:cNvSpPr>
          <p:nvPr/>
        </p:nvSpPr>
        <p:spPr bwMode="auto">
          <a:xfrm>
            <a:off x="685800" y="1600200"/>
            <a:ext cx="7696200" cy="990600"/>
          </a:xfrm>
          <a:prstGeom prst="roundRect">
            <a:avLst>
              <a:gd name="adj" fmla="val 16667"/>
            </a:avLst>
          </a:prstGeom>
          <a:solidFill>
            <a:srgbClr val="E6B9B8"/>
          </a:solidFill>
          <a:ln w="9525">
            <a:solidFill>
              <a:schemeClr val="tx1"/>
            </a:solidFill>
            <a:round/>
            <a:headEnd/>
            <a:tailEnd/>
          </a:ln>
          <a:effectLst>
            <a:outerShdw blurRad="63500" dist="38100" dir="2700000" algn="tl" rotWithShape="0">
              <a:srgbClr val="000000">
                <a:alpha val="39999"/>
              </a:srgbClr>
            </a:outerShdw>
          </a:effectLst>
        </p:spPr>
        <p:txBody>
          <a:bodyPr anchor="ctr"/>
          <a:lstStyle/>
          <a:p>
            <a:pPr algn="ctr">
              <a:defRPr/>
            </a:pPr>
            <a:r>
              <a:rPr lang="en-US" sz="2400" dirty="0">
                <a:solidFill>
                  <a:srgbClr val="953735"/>
                </a:solidFill>
              </a:rPr>
              <a:t>Return on assets (ROA) is stated in ratio form as net income divided by the average total assets invested.</a:t>
            </a:r>
          </a:p>
        </p:txBody>
      </p:sp>
      <p:grpSp>
        <p:nvGrpSpPr>
          <p:cNvPr id="162821" name="Group 14"/>
          <p:cNvGrpSpPr>
            <a:grpSpLocks/>
          </p:cNvGrpSpPr>
          <p:nvPr/>
        </p:nvGrpSpPr>
        <p:grpSpPr bwMode="auto">
          <a:xfrm>
            <a:off x="1905000" y="2895600"/>
            <a:ext cx="5334000" cy="990600"/>
            <a:chOff x="1752600" y="3247292"/>
            <a:chExt cx="5334000" cy="990600"/>
          </a:xfrm>
        </p:grpSpPr>
        <p:sp>
          <p:nvSpPr>
            <p:cNvPr id="10" name="Rounded Rectangle 9"/>
            <p:cNvSpPr>
              <a:spLocks noChangeArrowheads="1"/>
            </p:cNvSpPr>
            <p:nvPr/>
          </p:nvSpPr>
          <p:spPr bwMode="auto">
            <a:xfrm>
              <a:off x="1752600" y="3247292"/>
              <a:ext cx="5334000" cy="990600"/>
            </a:xfrm>
            <a:prstGeom prst="roundRect">
              <a:avLst>
                <a:gd name="adj" fmla="val 16667"/>
              </a:avLst>
            </a:prstGeom>
            <a:solidFill>
              <a:srgbClr val="E6B9B8"/>
            </a:solidFill>
            <a:ln w="25400">
              <a:solidFill>
                <a:srgbClr val="558ED5"/>
              </a:solidFill>
              <a:round/>
              <a:headEnd/>
              <a:tailEnd/>
            </a:ln>
            <a:effectLst>
              <a:outerShdw blurRad="63500" dist="38100" dir="2700000" algn="tl" rotWithShape="0">
                <a:srgbClr val="000000">
                  <a:alpha val="39999"/>
                </a:srgbClr>
              </a:outerShdw>
            </a:effectLst>
          </p:spPr>
          <p:txBody>
            <a:bodyPr anchor="ctr"/>
            <a:lstStyle/>
            <a:p>
              <a:pPr algn="ctr">
                <a:defRPr/>
              </a:pPr>
              <a:endParaRPr lang="en-US" dirty="0">
                <a:solidFill>
                  <a:srgbClr val="FFFFFF"/>
                </a:solidFill>
                <a:latin typeface="Calibri" pitchFamily="-107" charset="0"/>
              </a:endParaRPr>
            </a:p>
          </p:txBody>
        </p:sp>
        <p:grpSp>
          <p:nvGrpSpPr>
            <p:cNvPr id="162827" name="Group 12"/>
            <p:cNvGrpSpPr>
              <a:grpSpLocks/>
            </p:cNvGrpSpPr>
            <p:nvPr/>
          </p:nvGrpSpPr>
          <p:grpSpPr bwMode="auto">
            <a:xfrm>
              <a:off x="2057400" y="3388649"/>
              <a:ext cx="4838700" cy="707886"/>
              <a:chOff x="2019300" y="3352800"/>
              <a:chExt cx="4838700" cy="707886"/>
            </a:xfrm>
          </p:grpSpPr>
          <p:sp>
            <p:nvSpPr>
              <p:cNvPr id="162828" name="TextBox 8"/>
              <p:cNvSpPr txBox="1">
                <a:spLocks noChangeArrowheads="1"/>
              </p:cNvSpPr>
              <p:nvPr/>
            </p:nvSpPr>
            <p:spPr bwMode="auto">
              <a:xfrm>
                <a:off x="4343400" y="3352800"/>
                <a:ext cx="2514600" cy="707886"/>
              </a:xfrm>
              <a:prstGeom prst="rect">
                <a:avLst/>
              </a:prstGeom>
              <a:noFill/>
              <a:ln w="9525">
                <a:noFill/>
                <a:miter lim="800000"/>
                <a:headEnd/>
                <a:tailEnd/>
              </a:ln>
            </p:spPr>
            <p:txBody>
              <a:bodyPr>
                <a:spAutoFit/>
              </a:bodyPr>
              <a:lstStyle/>
              <a:p>
                <a:pPr algn="ctr"/>
                <a:r>
                  <a:rPr lang="en-US" altLang="en-US" sz="2000" dirty="0"/>
                  <a:t>Net income</a:t>
                </a:r>
              </a:p>
              <a:p>
                <a:pPr algn="ctr"/>
                <a:r>
                  <a:rPr lang="en-US" altLang="en-US" sz="2000" dirty="0"/>
                  <a:t>Average total assets</a:t>
                </a:r>
              </a:p>
            </p:txBody>
          </p:sp>
          <p:sp>
            <p:nvSpPr>
              <p:cNvPr id="162829" name="TextBox 9"/>
              <p:cNvSpPr txBox="1">
                <a:spLocks noChangeArrowheads="1"/>
              </p:cNvSpPr>
              <p:nvPr/>
            </p:nvSpPr>
            <p:spPr bwMode="auto">
              <a:xfrm>
                <a:off x="2019300" y="3497813"/>
                <a:ext cx="2438400" cy="400110"/>
              </a:xfrm>
              <a:prstGeom prst="rect">
                <a:avLst/>
              </a:prstGeom>
              <a:noFill/>
              <a:ln w="9525">
                <a:noFill/>
                <a:miter lim="800000"/>
                <a:headEnd/>
                <a:tailEnd/>
              </a:ln>
            </p:spPr>
            <p:txBody>
              <a:bodyPr>
                <a:spAutoFit/>
              </a:bodyPr>
              <a:lstStyle/>
              <a:p>
                <a:r>
                  <a:rPr lang="en-US" altLang="en-US" sz="2000" dirty="0"/>
                  <a:t>Return on assets =</a:t>
                </a:r>
              </a:p>
            </p:txBody>
          </p:sp>
          <p:cxnSp>
            <p:nvCxnSpPr>
              <p:cNvPr id="14" name="Straight Connector 13"/>
              <p:cNvCxnSpPr>
                <a:stCxn id="162828" idx="1"/>
                <a:endCxn id="162828" idx="3"/>
              </p:cNvCxnSpPr>
              <p:nvPr/>
            </p:nvCxnSpPr>
            <p:spPr>
              <a:xfrm rot="10800000" flipH="1">
                <a:off x="4343400" y="3706743"/>
                <a:ext cx="2514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Slide Number Placeholder 2"/>
          <p:cNvSpPr>
            <a:spLocks noGrp="1"/>
          </p:cNvSpPr>
          <p:nvPr>
            <p:ph type="sldNum" sz="quarter" idx="12"/>
          </p:nvPr>
        </p:nvSpPr>
        <p:spPr>
          <a:xfrm>
            <a:off x="6723521" y="6524414"/>
            <a:ext cx="2133600" cy="365125"/>
          </a:xfrm>
        </p:spPr>
        <p:txBody>
          <a:bodyPr/>
          <a:lstStyle/>
          <a:p>
            <a:pPr>
              <a:defRPr/>
            </a:pPr>
            <a:r>
              <a:rPr lang="en-US" dirty="0"/>
              <a:t>1-</a:t>
            </a:r>
            <a:fld id="{FE6A9158-2F11-47D6-833C-93442C61525B}" type="slidenum">
              <a:rPr lang="en-US" smtClean="0"/>
              <a:pPr>
                <a:defRPr/>
              </a:pPr>
              <a:t>49</a:t>
            </a:fld>
            <a:endParaRPr lang="en-US" dirty="0"/>
          </a:p>
        </p:txBody>
      </p:sp>
      <p:sp>
        <p:nvSpPr>
          <p:cNvPr id="15" name="Rectangle 1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7" name="Rounded Rectangle 16"/>
          <p:cNvSpPr/>
          <p:nvPr/>
        </p:nvSpPr>
        <p:spPr>
          <a:xfrm>
            <a:off x="152400" y="6520844"/>
            <a:ext cx="3886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A2:</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Compute and interpret return on assets.</a:t>
            </a:r>
            <a:endParaRPr lang="en-US" sz="1100" b="1" kern="0" dirty="0">
              <a:solidFill>
                <a:prstClr val="black"/>
              </a:solidFill>
              <a:latin typeface="Arial Narrow" pitchFamily="34" charset="0"/>
              <a:cs typeface="+mn-cs"/>
            </a:endParaRPr>
          </a:p>
        </p:txBody>
      </p:sp>
      <p:sp>
        <p:nvSpPr>
          <p:cNvPr id="18" name="Rectangle 17"/>
          <p:cNvSpPr>
            <a:spLocks noGrp="1" noChangeArrowheads="1"/>
          </p:cNvSpPr>
          <p:nvPr/>
        </p:nvSpPr>
        <p:spPr bwMode="auto">
          <a:xfrm>
            <a:off x="6629400" y="6583721"/>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6" name="TextBox 15"/>
          <p:cNvSpPr txBox="1"/>
          <p:nvPr/>
        </p:nvSpPr>
        <p:spPr>
          <a:xfrm>
            <a:off x="7945437" y="4467014"/>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1.12</a:t>
            </a:r>
          </a:p>
        </p:txBody>
      </p:sp>
      <p:sp>
        <p:nvSpPr>
          <p:cNvPr id="19" name="TextBox 18">
            <a:extLst>
              <a:ext uri="{FF2B5EF4-FFF2-40B4-BE49-F238E27FC236}">
                <a16:creationId xmlns:a16="http://schemas.microsoft.com/office/drawing/2014/main" xmlns="" id="{42F9250D-E45F-443D-84AB-740726F4B124}"/>
              </a:ext>
            </a:extLst>
          </p:cNvPr>
          <p:cNvSpPr txBox="1"/>
          <p:nvPr/>
        </p:nvSpPr>
        <p:spPr>
          <a:xfrm>
            <a:off x="7966075" y="3124200"/>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1.11</a:t>
            </a:r>
          </a:p>
        </p:txBody>
      </p:sp>
      <p:pic>
        <p:nvPicPr>
          <p:cNvPr id="2" name="Picture 1">
            <a:extLst>
              <a:ext uri="{FF2B5EF4-FFF2-40B4-BE49-F238E27FC236}">
                <a16:creationId xmlns:a16="http://schemas.microsoft.com/office/drawing/2014/main" xmlns="" id="{14ACC149-6679-4456-871B-0496CD53D191}"/>
              </a:ext>
            </a:extLst>
          </p:cNvPr>
          <p:cNvPicPr>
            <a:picLocks noChangeAspect="1"/>
          </p:cNvPicPr>
          <p:nvPr/>
        </p:nvPicPr>
        <p:blipFill>
          <a:blip r:embed="rId3"/>
          <a:stretch>
            <a:fillRect/>
          </a:stretch>
        </p:blipFill>
        <p:spPr>
          <a:xfrm>
            <a:off x="2103768" y="4463444"/>
            <a:ext cx="4860263" cy="8901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altLang="en-US" b="1" dirty="0"/>
              <a:t>Users of Accounting Information</a:t>
            </a:r>
          </a:p>
        </p:txBody>
      </p:sp>
      <p:sp>
        <p:nvSpPr>
          <p:cNvPr id="133125" name="TextBox 3"/>
          <p:cNvSpPr txBox="1">
            <a:spLocks noChangeArrowheads="1"/>
          </p:cNvSpPr>
          <p:nvPr/>
        </p:nvSpPr>
        <p:spPr bwMode="auto">
          <a:xfrm>
            <a:off x="419100" y="1219200"/>
            <a:ext cx="8451850" cy="1015663"/>
          </a:xfrm>
          <a:prstGeom prst="rect">
            <a:avLst/>
          </a:prstGeom>
          <a:noFill/>
          <a:ln w="9525">
            <a:noFill/>
            <a:miter lim="800000"/>
            <a:headEnd/>
            <a:tailEnd/>
          </a:ln>
        </p:spPr>
        <p:txBody>
          <a:bodyPr>
            <a:spAutoFit/>
          </a:bodyPr>
          <a:lstStyle/>
          <a:p>
            <a:pPr algn="ctr"/>
            <a:r>
              <a:rPr lang="en-US" altLang="en-US" sz="2000" dirty="0"/>
              <a:t>Accounting is called the </a:t>
            </a:r>
            <a:r>
              <a:rPr lang="en-US" altLang="en-US" sz="2000" i="1" dirty="0">
                <a:solidFill>
                  <a:srgbClr val="C00000"/>
                </a:solidFill>
              </a:rPr>
              <a:t>language of business </a:t>
            </a:r>
            <a:r>
              <a:rPr lang="en-US" altLang="en-US" sz="2000" dirty="0"/>
              <a:t>because it communicates data that help people make better decisions. People using accounting information are divided into two groups: external users and internal users.</a:t>
            </a:r>
          </a:p>
        </p:txBody>
      </p:sp>
      <p:sp>
        <p:nvSpPr>
          <p:cNvPr id="3" name="Slide Number Placeholder 2"/>
          <p:cNvSpPr>
            <a:spLocks noGrp="1"/>
          </p:cNvSpPr>
          <p:nvPr>
            <p:ph type="sldNum" sz="quarter" idx="12"/>
          </p:nvPr>
        </p:nvSpPr>
        <p:spPr>
          <a:xfrm>
            <a:off x="6581001" y="6356349"/>
            <a:ext cx="2133600" cy="365125"/>
          </a:xfrm>
        </p:spPr>
        <p:txBody>
          <a:bodyPr/>
          <a:lstStyle/>
          <a:p>
            <a:pPr>
              <a:defRPr/>
            </a:pPr>
            <a:r>
              <a:rPr lang="en-US" dirty="0"/>
              <a:t>1-</a:t>
            </a:r>
            <a:fld id="{D0270822-9D3B-433C-8B74-66439FB89B8A}" type="slidenum">
              <a:rPr lang="en-US" smtClean="0"/>
              <a:pPr>
                <a:defRPr/>
              </a:pPr>
              <a:t>5</a:t>
            </a:fld>
            <a:endParaRPr 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1" name="Rectangle 10"/>
          <p:cNvSpPr>
            <a:spLocks noGrp="1" noChangeArrowheads="1"/>
          </p:cNvSpPr>
          <p:nvPr/>
        </p:nvSpPr>
        <p:spPr bwMode="auto">
          <a:xfrm>
            <a:off x="6520052" y="639782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p:cNvPicPr>
            <a:picLocks noChangeAspect="1"/>
          </p:cNvPicPr>
          <p:nvPr/>
        </p:nvPicPr>
        <p:blipFill rotWithShape="1">
          <a:blip r:embed="rId3"/>
          <a:srcRect b="18919"/>
          <a:stretch/>
        </p:blipFill>
        <p:spPr>
          <a:xfrm>
            <a:off x="1177282" y="2610137"/>
            <a:ext cx="6935486" cy="2286000"/>
          </a:xfrm>
          <a:prstGeom prst="rect">
            <a:avLst/>
          </a:prstGeom>
        </p:spPr>
      </p:pic>
      <p:sp>
        <p:nvSpPr>
          <p:cNvPr id="4" name="TextBox 3">
            <a:extLst>
              <a:ext uri="{FF2B5EF4-FFF2-40B4-BE49-F238E27FC236}">
                <a16:creationId xmlns:a16="http://schemas.microsoft.com/office/drawing/2014/main" xmlns="" id="{69AE21E7-03F0-48FE-944D-650C8CC31F89}"/>
              </a:ext>
            </a:extLst>
          </p:cNvPr>
          <p:cNvSpPr txBox="1"/>
          <p:nvPr/>
        </p:nvSpPr>
        <p:spPr>
          <a:xfrm>
            <a:off x="998782" y="4963099"/>
            <a:ext cx="3184038"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Shareholders</a:t>
            </a:r>
          </a:p>
          <a:p>
            <a:pPr marL="285750" indent="-285750">
              <a:buFont typeface="Arial" panose="020B0604020202020204" pitchFamily="34" charset="0"/>
              <a:buChar char="•"/>
            </a:pPr>
            <a:r>
              <a:rPr lang="en-US" sz="1600" dirty="0"/>
              <a:t>Lenders	</a:t>
            </a:r>
          </a:p>
          <a:p>
            <a:pPr marL="285750" indent="-285750">
              <a:buFont typeface="Arial" panose="020B0604020202020204" pitchFamily="34" charset="0"/>
              <a:buChar char="•"/>
            </a:pPr>
            <a:r>
              <a:rPr lang="en-US" sz="1600" dirty="0"/>
              <a:t>External auditors</a:t>
            </a:r>
          </a:p>
          <a:p>
            <a:pPr marL="285750" indent="-285750">
              <a:buFont typeface="Arial" panose="020B0604020202020204" pitchFamily="34" charset="0"/>
              <a:buChar char="•"/>
            </a:pPr>
            <a:r>
              <a:rPr lang="en-US" sz="1600" dirty="0"/>
              <a:t>Nonmanagerial employees</a:t>
            </a:r>
          </a:p>
          <a:p>
            <a:pPr marL="285750" indent="-285750">
              <a:buFont typeface="Arial" panose="020B0604020202020204" pitchFamily="34" charset="0"/>
              <a:buChar char="•"/>
            </a:pPr>
            <a:r>
              <a:rPr lang="en-US" sz="1600" dirty="0"/>
              <a:t>Regulators</a:t>
            </a:r>
          </a:p>
        </p:txBody>
      </p:sp>
      <p:sp>
        <p:nvSpPr>
          <p:cNvPr id="12" name="TextBox 11">
            <a:extLst>
              <a:ext uri="{FF2B5EF4-FFF2-40B4-BE49-F238E27FC236}">
                <a16:creationId xmlns:a16="http://schemas.microsoft.com/office/drawing/2014/main" xmlns="" id="{ABE8CB10-9622-469A-AA50-F22DF490DE5E}"/>
              </a:ext>
            </a:extLst>
          </p:cNvPr>
          <p:cNvSpPr txBox="1"/>
          <p:nvPr/>
        </p:nvSpPr>
        <p:spPr>
          <a:xfrm>
            <a:off x="4782681" y="4971754"/>
            <a:ext cx="396240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Purchasing managers</a:t>
            </a:r>
          </a:p>
          <a:p>
            <a:pPr marL="285750" indent="-285750">
              <a:buFont typeface="Arial" panose="020B0604020202020204" pitchFamily="34" charset="0"/>
              <a:buChar char="•"/>
            </a:pPr>
            <a:r>
              <a:rPr lang="en-US" sz="1600" dirty="0"/>
              <a:t>Human resource managers</a:t>
            </a:r>
          </a:p>
          <a:p>
            <a:pPr marL="285750" indent="-285750">
              <a:buFont typeface="Arial" panose="020B0604020202020204" pitchFamily="34" charset="0"/>
              <a:buChar char="•"/>
            </a:pPr>
            <a:r>
              <a:rPr lang="en-US" sz="1600" dirty="0"/>
              <a:t>Production managers</a:t>
            </a:r>
          </a:p>
          <a:p>
            <a:pPr marL="285750" indent="-285750">
              <a:buFont typeface="Arial" panose="020B0604020202020204" pitchFamily="34" charset="0"/>
              <a:buChar char="•"/>
            </a:pPr>
            <a:r>
              <a:rPr lang="en-US" sz="1600" dirty="0"/>
              <a:t>Research and development managers</a:t>
            </a:r>
          </a:p>
          <a:p>
            <a:pPr marL="285750" indent="-285750">
              <a:buFont typeface="Arial" panose="020B0604020202020204" pitchFamily="34" charset="0"/>
              <a:buChar char="•"/>
            </a:pPr>
            <a:r>
              <a:rPr lang="en-US" sz="1600" dirty="0"/>
              <a:t>Marketing managers</a:t>
            </a:r>
          </a:p>
        </p:txBody>
      </p:sp>
      <p:sp>
        <p:nvSpPr>
          <p:cNvPr id="13" name="Rounded Rectangle 9">
            <a:extLst>
              <a:ext uri="{FF2B5EF4-FFF2-40B4-BE49-F238E27FC236}">
                <a16:creationId xmlns:a16="http://schemas.microsoft.com/office/drawing/2014/main" xmlns="" id="{EA373C6C-9079-43D3-A752-D370B782D551}"/>
              </a:ext>
            </a:extLst>
          </p:cNvPr>
          <p:cNvSpPr/>
          <p:nvPr/>
        </p:nvSpPr>
        <p:spPr>
          <a:xfrm>
            <a:off x="152401" y="6532180"/>
            <a:ext cx="4876800"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altLang="en-US" sz="1100" b="1" kern="0" dirty="0">
                <a:solidFill>
                  <a:prstClr val="black"/>
                </a:solidFill>
                <a:latin typeface="Arial Narrow" pitchFamily="34" charset="0"/>
                <a:cs typeface="+mn-cs"/>
              </a:rPr>
              <a:t>Explain the importance of accounting and identify its users.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a:xfrm>
            <a:off x="457200" y="914400"/>
            <a:ext cx="8229600" cy="1828800"/>
          </a:xfrm>
        </p:spPr>
        <p:txBody>
          <a:bodyPr rtlCol="0">
            <a:normAutofit/>
          </a:bodyPr>
          <a:lstStyle/>
          <a:p>
            <a:pPr eaLnBrk="1" fontAlgn="auto" hangingPunct="1">
              <a:spcAft>
                <a:spcPts val="0"/>
              </a:spcAft>
              <a:defRPr/>
            </a:pPr>
            <a:r>
              <a:rPr lang="en-US" altLang="en-US" b="1" dirty="0"/>
              <a:t>End of Chapter 1</a:t>
            </a:r>
          </a:p>
        </p:txBody>
      </p:sp>
      <p:sp>
        <p:nvSpPr>
          <p:cNvPr id="3" name="Slide Number Placeholder 2"/>
          <p:cNvSpPr>
            <a:spLocks noGrp="1"/>
          </p:cNvSpPr>
          <p:nvPr>
            <p:ph type="sldNum" sz="quarter" idx="12"/>
          </p:nvPr>
        </p:nvSpPr>
        <p:spPr>
          <a:xfrm>
            <a:off x="6553200" y="6492875"/>
            <a:ext cx="2133600" cy="365125"/>
          </a:xfrm>
        </p:spPr>
        <p:txBody>
          <a:bodyPr/>
          <a:lstStyle/>
          <a:p>
            <a:pPr>
              <a:defRPr/>
            </a:pPr>
            <a:r>
              <a:rPr lang="en-US" dirty="0"/>
              <a:t>1-</a:t>
            </a:r>
            <a:fld id="{383A6958-5C9E-46A8-AF94-11A985FBD923}" type="slidenum">
              <a:rPr lang="en-US" smtClean="0"/>
              <a:pPr>
                <a:defRPr/>
              </a:pPr>
              <a:t>50</a:t>
            </a:fld>
            <a:endParaRPr lang="en-US" dirty="0"/>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7" name="Rectangle 6"/>
          <p:cNvSpPr>
            <a:spLocks noGrp="1" noChangeArrowheads="1"/>
          </p:cNvSpPr>
          <p:nvPr/>
        </p:nvSpPr>
        <p:spPr bwMode="auto">
          <a:xfrm>
            <a:off x="6400800" y="6552181"/>
            <a:ext cx="21336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02BA9BC-0E3B-41E3-9F34-21BE3B539690}"/>
              </a:ext>
            </a:extLst>
          </p:cNvPr>
          <p:cNvPicPr>
            <a:picLocks noChangeAspect="1"/>
          </p:cNvPicPr>
          <p:nvPr/>
        </p:nvPicPr>
        <p:blipFill>
          <a:blip r:embed="rId3"/>
          <a:stretch>
            <a:fillRect/>
          </a:stretch>
        </p:blipFill>
        <p:spPr>
          <a:xfrm>
            <a:off x="228600" y="1541640"/>
            <a:ext cx="8686800" cy="3502610"/>
          </a:xfrm>
          <a:prstGeom prst="rect">
            <a:avLst/>
          </a:prstGeom>
        </p:spPr>
      </p:pic>
      <p:sp>
        <p:nvSpPr>
          <p:cNvPr id="135170" name="Rectangle 2"/>
          <p:cNvSpPr>
            <a:spLocks noChangeArrowheads="1"/>
          </p:cNvSpPr>
          <p:nvPr/>
        </p:nvSpPr>
        <p:spPr bwMode="auto">
          <a:xfrm>
            <a:off x="685800" y="6781800"/>
            <a:ext cx="1905000" cy="457200"/>
          </a:xfrm>
          <a:prstGeom prst="rect">
            <a:avLst/>
          </a:prstGeom>
          <a:noFill/>
          <a:ln w="12700">
            <a:noFill/>
            <a:miter lim="800000"/>
            <a:headEnd/>
            <a:tailEnd/>
          </a:ln>
        </p:spPr>
        <p:txBody>
          <a:bodyPr wrap="none" anchor="ctr"/>
          <a:lstStyle/>
          <a:p>
            <a:endParaRPr lang="en-US" altLang="en-US" dirty="0"/>
          </a:p>
        </p:txBody>
      </p:sp>
      <p:sp>
        <p:nvSpPr>
          <p:cNvPr id="135171" name="Rectangle 3"/>
          <p:cNvSpPr>
            <a:spLocks noGrp="1" noChangeArrowheads="1"/>
          </p:cNvSpPr>
          <p:nvPr>
            <p:ph type="title"/>
          </p:nvPr>
        </p:nvSpPr>
        <p:spPr/>
        <p:txBody>
          <a:bodyPr/>
          <a:lstStyle/>
          <a:p>
            <a:pPr eaLnBrk="1" hangingPunct="1"/>
            <a:r>
              <a:rPr lang="en-US" altLang="en-US" b="1" dirty="0"/>
              <a:t>Opportunities in Accounting</a:t>
            </a:r>
          </a:p>
        </p:txBody>
      </p:sp>
      <p:sp>
        <p:nvSpPr>
          <p:cNvPr id="2" name="TextBox 1"/>
          <p:cNvSpPr txBox="1">
            <a:spLocks noChangeArrowheads="1"/>
          </p:cNvSpPr>
          <p:nvPr/>
        </p:nvSpPr>
        <p:spPr bwMode="auto">
          <a:xfrm>
            <a:off x="507820" y="5013702"/>
            <a:ext cx="8054975" cy="1569660"/>
          </a:xfrm>
          <a:prstGeom prst="rect">
            <a:avLst/>
          </a:prstGeom>
          <a:solidFill>
            <a:srgbClr val="C4BD97"/>
          </a:solidFill>
          <a:ln w="9525">
            <a:solidFill>
              <a:schemeClr val="tx1"/>
            </a:solidFill>
            <a:miter lim="800000"/>
            <a:headEnd/>
            <a:tailEnd/>
          </a:ln>
          <a:effectLst>
            <a:outerShdw blurRad="63500" dist="38100" dir="5400000" algn="t" rotWithShape="0">
              <a:srgbClr val="000000">
                <a:alpha val="39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dirty="0">
                <a:solidFill>
                  <a:srgbClr val="984807"/>
                </a:solidFill>
              </a:rPr>
              <a:t>The majority of opportunities are in </a:t>
            </a:r>
            <a:r>
              <a:rPr lang="en-US" i="1" dirty="0">
                <a:solidFill>
                  <a:srgbClr val="984807"/>
                </a:solidFill>
              </a:rPr>
              <a:t>private accounting  </a:t>
            </a:r>
            <a:r>
              <a:rPr lang="en-US" dirty="0">
                <a:solidFill>
                  <a:srgbClr val="984807"/>
                </a:solidFill>
              </a:rPr>
              <a:t>where employees work for businesses. </a:t>
            </a:r>
            <a:r>
              <a:rPr lang="en-US" i="1" dirty="0">
                <a:solidFill>
                  <a:srgbClr val="984807"/>
                </a:solidFill>
              </a:rPr>
              <a:t>Public accounting </a:t>
            </a:r>
            <a:r>
              <a:rPr lang="en-US" dirty="0">
                <a:solidFill>
                  <a:srgbClr val="984807"/>
                </a:solidFill>
              </a:rPr>
              <a:t>involves accounting services such as auditing, taxation, and advisory services.</a:t>
            </a:r>
          </a:p>
        </p:txBody>
      </p:sp>
      <p:sp>
        <p:nvSpPr>
          <p:cNvPr id="4" name="Slide Number Placeholder 3"/>
          <p:cNvSpPr>
            <a:spLocks noGrp="1"/>
          </p:cNvSpPr>
          <p:nvPr>
            <p:ph type="sldNum" sz="quarter" idx="12"/>
          </p:nvPr>
        </p:nvSpPr>
        <p:spPr/>
        <p:txBody>
          <a:bodyPr/>
          <a:lstStyle/>
          <a:p>
            <a:pPr>
              <a:defRPr/>
            </a:pPr>
            <a:r>
              <a:rPr lang="en-US" dirty="0"/>
              <a:t>1-</a:t>
            </a:r>
            <a:fld id="{5B6BA50B-B497-4E57-965A-93E3B5BDC7EB}" type="slidenum">
              <a:rPr lang="en-US" smtClean="0"/>
              <a:pPr>
                <a:defRPr/>
              </a:pPr>
              <a:t>6</a:t>
            </a:fld>
            <a:endParaRPr lang="en-US" dirty="0"/>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2" name="Rectangle 11"/>
          <p:cNvSpPr>
            <a:spLocks noGrp="1" noChangeArrowheads="1"/>
          </p:cNvSpPr>
          <p:nvPr/>
        </p:nvSpPr>
        <p:spPr bwMode="auto">
          <a:xfrm>
            <a:off x="645825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TextBox 9"/>
          <p:cNvSpPr txBox="1"/>
          <p:nvPr/>
        </p:nvSpPr>
        <p:spPr>
          <a:xfrm>
            <a:off x="7985569" y="939190"/>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1.2</a:t>
            </a:r>
          </a:p>
        </p:txBody>
      </p:sp>
      <p:sp>
        <p:nvSpPr>
          <p:cNvPr id="11" name="Rounded Rectangle 9">
            <a:extLst>
              <a:ext uri="{FF2B5EF4-FFF2-40B4-BE49-F238E27FC236}">
                <a16:creationId xmlns:a16="http://schemas.microsoft.com/office/drawing/2014/main" xmlns="" id="{85394CCA-15F8-4B13-BB2B-AE1F01D676ED}"/>
              </a:ext>
            </a:extLst>
          </p:cNvPr>
          <p:cNvSpPr/>
          <p:nvPr/>
        </p:nvSpPr>
        <p:spPr>
          <a:xfrm>
            <a:off x="152401" y="6532180"/>
            <a:ext cx="4876800"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altLang="en-US" sz="1100" b="1" kern="0" dirty="0">
                <a:solidFill>
                  <a:prstClr val="black"/>
                </a:solidFill>
                <a:latin typeface="Arial Narrow" pitchFamily="34" charset="0"/>
                <a:cs typeface="+mn-cs"/>
              </a:rPr>
              <a:t>Explain the importance of accounting and identify its users.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685800" y="6781800"/>
            <a:ext cx="1905000" cy="457200"/>
          </a:xfrm>
          <a:prstGeom prst="rect">
            <a:avLst/>
          </a:prstGeom>
          <a:noFill/>
          <a:ln w="12700">
            <a:noFill/>
            <a:miter lim="800000"/>
            <a:headEnd/>
            <a:tailEnd/>
          </a:ln>
        </p:spPr>
        <p:txBody>
          <a:bodyPr wrap="none" anchor="ctr"/>
          <a:lstStyle/>
          <a:p>
            <a:endParaRPr lang="en-US" altLang="en-US" dirty="0"/>
          </a:p>
        </p:txBody>
      </p:sp>
      <p:sp>
        <p:nvSpPr>
          <p:cNvPr id="135171" name="Rectangle 3"/>
          <p:cNvSpPr>
            <a:spLocks noGrp="1" noChangeArrowheads="1"/>
          </p:cNvSpPr>
          <p:nvPr>
            <p:ph type="title"/>
          </p:nvPr>
        </p:nvSpPr>
        <p:spPr>
          <a:xfrm>
            <a:off x="457200" y="694493"/>
            <a:ext cx="8229600" cy="1143000"/>
          </a:xfrm>
        </p:spPr>
        <p:txBody>
          <a:bodyPr/>
          <a:lstStyle/>
          <a:p>
            <a:pPr eaLnBrk="1" hangingPunct="1"/>
            <a:r>
              <a:rPr lang="en-US" altLang="en-US" b="1" dirty="0"/>
              <a:t>Artificial Intelligence and </a:t>
            </a:r>
            <a:br>
              <a:rPr lang="en-US" altLang="en-US" b="1" dirty="0"/>
            </a:br>
            <a:r>
              <a:rPr lang="en-US" altLang="en-US" b="1" dirty="0"/>
              <a:t>Data Analytics </a:t>
            </a:r>
          </a:p>
        </p:txBody>
      </p:sp>
      <p:sp>
        <p:nvSpPr>
          <p:cNvPr id="2" name="TextBox 1"/>
          <p:cNvSpPr txBox="1">
            <a:spLocks noChangeArrowheads="1"/>
          </p:cNvSpPr>
          <p:nvPr/>
        </p:nvSpPr>
        <p:spPr bwMode="auto">
          <a:xfrm>
            <a:off x="544512" y="1998586"/>
            <a:ext cx="8054975" cy="3416320"/>
          </a:xfrm>
          <a:prstGeom prst="rect">
            <a:avLst/>
          </a:prstGeom>
          <a:solidFill>
            <a:srgbClr val="C4BD97"/>
          </a:solidFill>
          <a:ln w="9525">
            <a:solidFill>
              <a:schemeClr val="tx1"/>
            </a:solidFill>
            <a:miter lim="800000"/>
            <a:headEnd/>
            <a:tailEnd/>
          </a:ln>
          <a:effectLst>
            <a:outerShdw blurRad="63500" dist="38100" dir="5400000" algn="t" rotWithShape="0">
              <a:srgbClr val="000000">
                <a:alpha val="39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marL="342900" indent="-342900" eaLnBrk="1" hangingPunct="1">
              <a:buFont typeface="Arial" panose="020B0604020202020204" pitchFamily="34" charset="0"/>
              <a:buChar char="•"/>
              <a:defRPr/>
            </a:pPr>
            <a:r>
              <a:rPr lang="en-US" dirty="0">
                <a:solidFill>
                  <a:srgbClr val="984807"/>
                </a:solidFill>
              </a:rPr>
              <a:t>Artificial Intelligence (AI) uses software and can be used to complete repetitive tasks such as entering invoices and transaction data.</a:t>
            </a:r>
          </a:p>
          <a:p>
            <a:pPr marL="342900" indent="-342900" eaLnBrk="1" hangingPunct="1">
              <a:buFont typeface="Arial" panose="020B0604020202020204" pitchFamily="34" charset="0"/>
              <a:buChar char="•"/>
              <a:defRPr/>
            </a:pPr>
            <a:r>
              <a:rPr lang="en-US" dirty="0">
                <a:solidFill>
                  <a:srgbClr val="984807"/>
                </a:solidFill>
              </a:rPr>
              <a:t>Accountants are needed to help develop advanced AI systems and analyze reports and graphics.</a:t>
            </a:r>
          </a:p>
          <a:p>
            <a:pPr marL="342900" indent="-342900" eaLnBrk="1" hangingPunct="1">
              <a:buFont typeface="Arial" panose="020B0604020202020204" pitchFamily="34" charset="0"/>
              <a:buChar char="•"/>
              <a:defRPr/>
            </a:pPr>
            <a:r>
              <a:rPr lang="en-US" dirty="0">
                <a:solidFill>
                  <a:srgbClr val="984807"/>
                </a:solidFill>
              </a:rPr>
              <a:t>Data analytics is a process of analyzing data to identify meaningful relations and trends.</a:t>
            </a:r>
          </a:p>
          <a:p>
            <a:pPr marL="342900" indent="-342900" eaLnBrk="1" hangingPunct="1">
              <a:buFont typeface="Arial" panose="020B0604020202020204" pitchFamily="34" charset="0"/>
              <a:buChar char="•"/>
              <a:defRPr/>
            </a:pPr>
            <a:r>
              <a:rPr lang="en-US" dirty="0">
                <a:solidFill>
                  <a:srgbClr val="984807"/>
                </a:solidFill>
              </a:rPr>
              <a:t>Data visualization is a graphical presentation of data to help individuals make informed business decisions.</a:t>
            </a:r>
          </a:p>
        </p:txBody>
      </p:sp>
      <p:sp>
        <p:nvSpPr>
          <p:cNvPr id="4" name="Slide Number Placeholder 3"/>
          <p:cNvSpPr>
            <a:spLocks noGrp="1"/>
          </p:cNvSpPr>
          <p:nvPr>
            <p:ph type="sldNum" sz="quarter" idx="12"/>
          </p:nvPr>
        </p:nvSpPr>
        <p:spPr/>
        <p:txBody>
          <a:bodyPr/>
          <a:lstStyle/>
          <a:p>
            <a:pPr>
              <a:defRPr/>
            </a:pPr>
            <a:r>
              <a:rPr lang="en-US" dirty="0"/>
              <a:t>1-</a:t>
            </a:r>
            <a:fld id="{5B6BA50B-B497-4E57-965A-93E3B5BDC7EB}" type="slidenum">
              <a:rPr lang="en-US" smtClean="0"/>
              <a:pPr>
                <a:defRPr/>
              </a:pPr>
              <a:t>7</a:t>
            </a:fld>
            <a:endParaRPr lang="en-US" dirty="0"/>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2" name="Rectangle 11"/>
          <p:cNvSpPr>
            <a:spLocks noGrp="1" noChangeArrowheads="1"/>
          </p:cNvSpPr>
          <p:nvPr/>
        </p:nvSpPr>
        <p:spPr bwMode="auto">
          <a:xfrm>
            <a:off x="645825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Rounded Rectangle 9">
            <a:extLst>
              <a:ext uri="{FF2B5EF4-FFF2-40B4-BE49-F238E27FC236}">
                <a16:creationId xmlns:a16="http://schemas.microsoft.com/office/drawing/2014/main" xmlns="" id="{85394CCA-15F8-4B13-BB2B-AE1F01D676ED}"/>
              </a:ext>
            </a:extLst>
          </p:cNvPr>
          <p:cNvSpPr/>
          <p:nvPr/>
        </p:nvSpPr>
        <p:spPr>
          <a:xfrm>
            <a:off x="152401" y="6532180"/>
            <a:ext cx="4876800"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altLang="en-US" sz="1100" b="1" kern="0" dirty="0">
                <a:solidFill>
                  <a:prstClr val="black"/>
                </a:solidFill>
                <a:latin typeface="Arial Narrow" pitchFamily="34" charset="0"/>
                <a:cs typeface="+mn-cs"/>
              </a:rPr>
              <a:t>Explain the importance of accounting and identify its users.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67013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ctrTitle"/>
          </p:nvPr>
        </p:nvSpPr>
        <p:spPr>
          <a:xfrm>
            <a:off x="1066800" y="2482850"/>
            <a:ext cx="7162800" cy="2511425"/>
          </a:xfrm>
        </p:spPr>
        <p:txBody>
          <a:bodyPr/>
          <a:lstStyle/>
          <a:p>
            <a:r>
              <a:rPr lang="en-US" altLang="en-US" dirty="0"/>
              <a:t/>
            </a:r>
            <a:br>
              <a:rPr lang="en-US" altLang="en-US" dirty="0"/>
            </a:br>
            <a:r>
              <a:rPr lang="en-US" altLang="en-US" dirty="0"/>
              <a:t/>
            </a:r>
            <a:br>
              <a:rPr lang="en-US" altLang="en-US" dirty="0"/>
            </a:br>
            <a:r>
              <a:rPr lang="en-US" altLang="en-US" dirty="0"/>
              <a:t>Describe the importance of </a:t>
            </a:r>
            <a:r>
              <a:rPr lang="en-US" dirty="0"/>
              <a:t>ethics and GAAP.</a:t>
            </a:r>
            <a:r>
              <a:rPr lang="en-US" altLang="en-US" dirty="0"/>
              <a:t/>
            </a:r>
            <a:br>
              <a:rPr lang="en-US" altLang="en-US" dirty="0"/>
            </a:br>
            <a:r>
              <a:rPr lang="en-US" altLang="en-US" dirty="0"/>
              <a:t/>
            </a:r>
            <a:br>
              <a:rPr lang="en-US" altLang="en-US" dirty="0"/>
            </a:br>
            <a:endParaRPr lang="en-US" altLang="en-US" dirty="0"/>
          </a:p>
        </p:txBody>
      </p:sp>
      <p:sp>
        <p:nvSpPr>
          <p:cNvPr id="130051"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r>
              <a:rPr lang="en-US" altLang="en-US" dirty="0">
                <a:solidFill>
                  <a:srgbClr val="898989"/>
                </a:solidFill>
              </a:rPr>
              <a:t>1-</a:t>
            </a:r>
            <a:fld id="{B119A4F8-1B21-44AA-97CF-B3BE3340BA9F}" type="slidenum">
              <a:rPr lang="en-US" altLang="en-US" smtClean="0">
                <a:solidFill>
                  <a:srgbClr val="898989"/>
                </a:solidFill>
              </a:rPr>
              <a:pPr/>
              <a:t>8</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029200"/>
            <a:ext cx="7315200" cy="87313"/>
          </a:xfrm>
          <a:prstGeom prst="rect">
            <a:avLst/>
          </a:prstGeom>
          <a:noFill/>
          <a:ln w="9525">
            <a:noFill/>
            <a:miter lim="800000"/>
            <a:headEnd/>
            <a:tailEnd/>
          </a:ln>
        </p:spPr>
      </p:pic>
      <p:sp>
        <p:nvSpPr>
          <p:cNvPr id="8" name="TextBox 7"/>
          <p:cNvSpPr txBox="1"/>
          <p:nvPr/>
        </p:nvSpPr>
        <p:spPr>
          <a:xfrm>
            <a:off x="2019300" y="1126034"/>
            <a:ext cx="5257800" cy="769441"/>
          </a:xfrm>
          <a:prstGeom prst="rect">
            <a:avLst/>
          </a:prstGeom>
          <a:noFill/>
        </p:spPr>
        <p:txBody>
          <a:bodyPr wrap="square" rtlCol="0">
            <a:spAutoFit/>
          </a:bodyPr>
          <a:lstStyle/>
          <a:p>
            <a:r>
              <a:rPr lang="en-US" altLang="en-US" sz="4400" b="1" dirty="0">
                <a:latin typeface="+mj-lt"/>
              </a:rPr>
              <a:t>Learning Objective C2</a:t>
            </a:r>
            <a:endParaRPr lang="en-US" sz="4400" dirty="0">
              <a:latin typeface="+mj-lt"/>
            </a:endParaRPr>
          </a:p>
        </p:txBody>
      </p:sp>
      <p:sp>
        <p:nvSpPr>
          <p:cNvPr id="12" name="Rectangle 11"/>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ltLang="en-US" dirty="0"/>
          </a:p>
        </p:txBody>
      </p:sp>
      <p:sp>
        <p:nvSpPr>
          <p:cNvPr id="136195"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ltLang="en-US" dirty="0"/>
          </a:p>
        </p:txBody>
      </p:sp>
      <p:sp>
        <p:nvSpPr>
          <p:cNvPr id="136196" name="Rectangle 4"/>
          <p:cNvSpPr>
            <a:spLocks noGrp="1" noChangeArrowheads="1"/>
          </p:cNvSpPr>
          <p:nvPr>
            <p:ph type="title"/>
          </p:nvPr>
        </p:nvSpPr>
        <p:spPr/>
        <p:txBody>
          <a:bodyPr/>
          <a:lstStyle/>
          <a:p>
            <a:pPr eaLnBrk="1" hangingPunct="1"/>
            <a:r>
              <a:rPr lang="en-US" altLang="en-US" b="1" dirty="0"/>
              <a:t>Ethics – A Key Concept</a:t>
            </a:r>
          </a:p>
        </p:txBody>
      </p:sp>
      <p:sp>
        <p:nvSpPr>
          <p:cNvPr id="2" name="TextBox 1"/>
          <p:cNvSpPr txBox="1">
            <a:spLocks noChangeArrowheads="1"/>
          </p:cNvSpPr>
          <p:nvPr/>
        </p:nvSpPr>
        <p:spPr bwMode="auto">
          <a:xfrm>
            <a:off x="685800" y="1446213"/>
            <a:ext cx="7772400" cy="1569660"/>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dirty="0">
                <a:solidFill>
                  <a:srgbClr val="000000"/>
                </a:solidFill>
                <a:latin typeface="Calibri" pitchFamily="-107" charset="0"/>
              </a:rPr>
              <a:t>For information to be useful, it must be trusted. This demands ethics in accounting. Ethics</a:t>
            </a:r>
            <a:r>
              <a:rPr lang="en-US" b="1" dirty="0">
                <a:solidFill>
                  <a:srgbClr val="000000"/>
                </a:solidFill>
                <a:latin typeface="Calibri" pitchFamily="-107" charset="0"/>
              </a:rPr>
              <a:t> </a:t>
            </a:r>
            <a:r>
              <a:rPr lang="en-US" dirty="0">
                <a:solidFill>
                  <a:srgbClr val="000000"/>
                </a:solidFill>
                <a:latin typeface="Calibri" pitchFamily="-107" charset="0"/>
              </a:rPr>
              <a:t>are beliefs that separate right from wrong. They are accepted standards of good and bad behavior.</a:t>
            </a:r>
          </a:p>
        </p:txBody>
      </p:sp>
      <p:sp>
        <p:nvSpPr>
          <p:cNvPr id="4" name="Slide Number Placeholder 3"/>
          <p:cNvSpPr>
            <a:spLocks noGrp="1"/>
          </p:cNvSpPr>
          <p:nvPr>
            <p:ph type="sldNum" sz="quarter" idx="12"/>
          </p:nvPr>
        </p:nvSpPr>
        <p:spPr/>
        <p:txBody>
          <a:bodyPr/>
          <a:lstStyle/>
          <a:p>
            <a:pPr>
              <a:defRPr/>
            </a:pPr>
            <a:r>
              <a:rPr lang="en-US" dirty="0"/>
              <a:t>1-</a:t>
            </a:r>
            <a:fld id="{0A5F97BA-E566-4E62-AB11-B2C646DF01F7}" type="slidenum">
              <a:rPr lang="en-US" smtClean="0"/>
              <a:pPr>
                <a:defRPr/>
              </a:pPr>
              <a:t>9</a:t>
            </a:fld>
            <a:endParaRPr lang="en-US" dirty="0"/>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0" name="Rounded Rectangle 9"/>
          <p:cNvSpPr/>
          <p:nvPr/>
        </p:nvSpPr>
        <p:spPr>
          <a:xfrm>
            <a:off x="152400" y="6476999"/>
            <a:ext cx="4038600" cy="244475"/>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a:t>
            </a:r>
            <a:r>
              <a:rPr lang="en-US" altLang="en-US" sz="1100" b="1" kern="0" dirty="0">
                <a:solidFill>
                  <a:prstClr val="black"/>
                </a:solidFill>
                <a:latin typeface="Arial Narrow" pitchFamily="34" charset="0"/>
                <a:cs typeface="+mn-cs"/>
              </a:rPr>
              <a:t>: Describe the importance of ethics and GAAP.</a:t>
            </a:r>
            <a:endParaRPr lang="en-US" sz="1100" b="1" kern="0" dirty="0">
              <a:solidFill>
                <a:prstClr val="black"/>
              </a:solidFill>
              <a:latin typeface="Arial Narrow" pitchFamily="34" charset="0"/>
              <a:cs typeface="+mn-cs"/>
            </a:endParaRPr>
          </a:p>
        </p:txBody>
      </p:sp>
      <p:sp>
        <p:nvSpPr>
          <p:cNvPr id="11" name="TextBox 10"/>
          <p:cNvSpPr txBox="1"/>
          <p:nvPr/>
        </p:nvSpPr>
        <p:spPr>
          <a:xfrm>
            <a:off x="6934200" y="3179574"/>
            <a:ext cx="1524000" cy="430887"/>
          </a:xfrm>
          <a:prstGeom prst="rect">
            <a:avLst/>
          </a:prstGeom>
          <a:solidFill>
            <a:srgbClr val="FFFF99"/>
          </a:solidFill>
        </p:spPr>
        <p:txBody>
          <a:bodyPr wrap="square" rtlCol="0">
            <a:spAutoFit/>
          </a:bodyPr>
          <a:lstStyle/>
          <a:p>
            <a:pPr algn="ctr" fontAlgn="auto">
              <a:spcBef>
                <a:spcPts val="0"/>
              </a:spcBef>
              <a:spcAft>
                <a:spcPts val="0"/>
              </a:spcAft>
              <a:defRPr/>
            </a:pPr>
            <a:r>
              <a:rPr lang="en-US" sz="1100" kern="0" dirty="0">
                <a:latin typeface="Berlin Sans FB" panose="020E0602020502020306" pitchFamily="34" charset="0"/>
              </a:rPr>
              <a:t>Exhibit </a:t>
            </a:r>
            <a:br>
              <a:rPr lang="en-US" sz="1100" kern="0" dirty="0">
                <a:latin typeface="Berlin Sans FB" panose="020E0602020502020306" pitchFamily="34" charset="0"/>
              </a:rPr>
            </a:br>
            <a:r>
              <a:rPr lang="en-US" sz="1100" kern="0" dirty="0">
                <a:latin typeface="Berlin Sans FB" panose="020E0602020502020306" pitchFamily="34" charset="0"/>
              </a:rPr>
              <a:t>1.5</a:t>
            </a:r>
          </a:p>
        </p:txBody>
      </p:sp>
      <p:sp>
        <p:nvSpPr>
          <p:cNvPr id="13" name="Rectangle 12"/>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12" name="Picture 11"/>
          <p:cNvPicPr>
            <a:picLocks noChangeAspect="1"/>
          </p:cNvPicPr>
          <p:nvPr/>
        </p:nvPicPr>
        <p:blipFill>
          <a:blip r:embed="rId3"/>
          <a:stretch>
            <a:fillRect/>
          </a:stretch>
        </p:blipFill>
        <p:spPr>
          <a:xfrm>
            <a:off x="586637" y="3678633"/>
            <a:ext cx="7970725" cy="22756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19310</TotalTime>
  <Words>5896</Words>
  <Application>Microsoft Office PowerPoint</Application>
  <PresentationFormat>On-screen Show (4:3)</PresentationFormat>
  <Paragraphs>537</Paragraphs>
  <Slides>50</Slides>
  <Notes>50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Office Theme</vt:lpstr>
      <vt:lpstr>Worksheet</vt:lpstr>
      <vt:lpstr>Accounting in Business</vt:lpstr>
      <vt:lpstr>    </vt:lpstr>
      <vt:lpstr>  Explain the importance of accounting and identify its users.  </vt:lpstr>
      <vt:lpstr>Importance of Accounting</vt:lpstr>
      <vt:lpstr>Users of Accounting Information</vt:lpstr>
      <vt:lpstr>Opportunities in Accounting</vt:lpstr>
      <vt:lpstr>Artificial Intelligence and  Data Analytics </vt:lpstr>
      <vt:lpstr>  Describe the importance of ethics and GAAP.  </vt:lpstr>
      <vt:lpstr>Ethics – A Key Concept</vt:lpstr>
      <vt:lpstr>Fraud Triangle</vt:lpstr>
      <vt:lpstr>Generally Accepted  Accounting Principles (GAAP)</vt:lpstr>
      <vt:lpstr> Financial Accounting Standards Board (FASB)</vt:lpstr>
      <vt:lpstr>International Standards</vt:lpstr>
      <vt:lpstr>Conceptual Framework</vt:lpstr>
      <vt:lpstr>Principles, Assumptions and Constraint</vt:lpstr>
      <vt:lpstr>Accounting Principles</vt:lpstr>
      <vt:lpstr>Accounting Assumptions</vt:lpstr>
      <vt:lpstr> Proprietorship, Partnership,  and Corporation</vt:lpstr>
      <vt:lpstr>Accounting Constraints</vt:lpstr>
      <vt:lpstr>  Define and interpret the accounting equation and each of its components.  </vt:lpstr>
      <vt:lpstr> Business Transactions and Accounting</vt:lpstr>
      <vt:lpstr>  Analyze business transactions using the accounting equation. </vt:lpstr>
      <vt:lpstr>Transaction 1:  Investment by Owner</vt:lpstr>
      <vt:lpstr>Accounting Equation 1</vt:lpstr>
      <vt:lpstr>Transaction 2:  Purchase Supplies for Cash</vt:lpstr>
      <vt:lpstr>Accounting Equation 2</vt:lpstr>
      <vt:lpstr>Transaction 3:  Purchase Equipment for Cash</vt:lpstr>
      <vt:lpstr>Accounting Equation 3</vt:lpstr>
      <vt:lpstr>Transaction 4:  Purchase Supplies on Credit</vt:lpstr>
      <vt:lpstr>Accounting Equation 4</vt:lpstr>
      <vt:lpstr>Transaction 5: Provide Services for Cash</vt:lpstr>
      <vt:lpstr>Accounting Equation 5</vt:lpstr>
      <vt:lpstr>Transactions 6 and 7: Payment of Expenses in Cash</vt:lpstr>
      <vt:lpstr>Accounting Equation 6 and 7</vt:lpstr>
      <vt:lpstr>Transaction 8: Provide Services and Facilities for Credit</vt:lpstr>
      <vt:lpstr>Accounting Equation 8</vt:lpstr>
      <vt:lpstr>Transaction 9: Receipt of Cash from Accounts Receivable</vt:lpstr>
      <vt:lpstr>Accounting Equation 9</vt:lpstr>
      <vt:lpstr>Transaction 10: Payment of Accounts Payable</vt:lpstr>
      <vt:lpstr>Accounting Equation 10</vt:lpstr>
      <vt:lpstr>Transaction 11: Payment of Cash Dividend </vt:lpstr>
      <vt:lpstr>Accounting Equation 11</vt:lpstr>
      <vt:lpstr>Summary of Transactions</vt:lpstr>
      <vt:lpstr>   Identify and prepare basic financial statements and explain how they interrelate. </vt:lpstr>
      <vt:lpstr>Financial Statements</vt:lpstr>
      <vt:lpstr>Exhibit 1.10: Financial Statements and Their Links – Part 1 </vt:lpstr>
      <vt:lpstr>Exhibit 1.10: Financial Statements and Their Links – Part 2 </vt:lpstr>
      <vt:lpstr>  Compute and interpret return on assets. </vt:lpstr>
      <vt:lpstr>Return on Assets</vt:lpstr>
      <vt:lpstr>End of Chapter 1</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Vimalraj Gopi</cp:lastModifiedBy>
  <cp:revision>941</cp:revision>
  <cp:lastPrinted>2020-06-01T16:26:15Z</cp:lastPrinted>
  <dcterms:created xsi:type="dcterms:W3CDTF">2012-08-01T21:08:21Z</dcterms:created>
  <dcterms:modified xsi:type="dcterms:W3CDTF">2021-06-30T11:03:42Z</dcterms:modified>
</cp:coreProperties>
</file>