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00" r:id="rId2"/>
    <p:sldMasterId id="2147484117" r:id="rId3"/>
    <p:sldMasterId id="2147484129" r:id="rId4"/>
    <p:sldMasterId id="2147484165" r:id="rId5"/>
    <p:sldMasterId id="2147484177" r:id="rId6"/>
  </p:sldMasterIdLst>
  <p:notesMasterIdLst>
    <p:notesMasterId r:id="rId44"/>
  </p:notesMasterIdLst>
  <p:handoutMasterIdLst>
    <p:handoutMasterId r:id="rId45"/>
  </p:handoutMasterIdLst>
  <p:sldIdLst>
    <p:sldId id="458" r:id="rId7"/>
    <p:sldId id="489" r:id="rId8"/>
    <p:sldId id="478" r:id="rId9"/>
    <p:sldId id="418" r:id="rId10"/>
    <p:sldId id="419" r:id="rId11"/>
    <p:sldId id="421" r:id="rId12"/>
    <p:sldId id="490" r:id="rId13"/>
    <p:sldId id="480" r:id="rId14"/>
    <p:sldId id="423" r:id="rId15"/>
    <p:sldId id="482" r:id="rId16"/>
    <p:sldId id="492" r:id="rId17"/>
    <p:sldId id="429" r:id="rId18"/>
    <p:sldId id="425" r:id="rId19"/>
    <p:sldId id="428" r:id="rId20"/>
    <p:sldId id="484" r:id="rId21"/>
    <p:sldId id="432" r:id="rId22"/>
    <p:sldId id="460" r:id="rId23"/>
    <p:sldId id="461" r:id="rId24"/>
    <p:sldId id="486" r:id="rId25"/>
    <p:sldId id="436" r:id="rId26"/>
    <p:sldId id="463" r:id="rId27"/>
    <p:sldId id="464" r:id="rId28"/>
    <p:sldId id="437" r:id="rId29"/>
    <p:sldId id="467" r:id="rId30"/>
    <p:sldId id="468" r:id="rId31"/>
    <p:sldId id="469" r:id="rId32"/>
    <p:sldId id="440" r:id="rId33"/>
    <p:sldId id="471" r:id="rId34"/>
    <p:sldId id="472" r:id="rId35"/>
    <p:sldId id="473" r:id="rId36"/>
    <p:sldId id="445" r:id="rId37"/>
    <p:sldId id="488" r:id="rId38"/>
    <p:sldId id="475" r:id="rId39"/>
    <p:sldId id="495" r:id="rId40"/>
    <p:sldId id="493" r:id="rId41"/>
    <p:sldId id="494" r:id="rId42"/>
    <p:sldId id="258" r:id="rId4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Beth Kane" initials="BK" lastIdx="1" clrIdx="1"/>
  <p:cmAuthor id="2" name="Helen" initials="H" lastIdx="9" clrIdx="2"/>
  <p:cmAuthor id="3" name="April Mohr" initials="AM" lastIdx="7" clrIdx="3">
    <p:extLst/>
  </p:cmAuthor>
  <p:cmAuthor id="4" name="Wanda Wong" initials="WW"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48" autoAdjust="0"/>
    <p:restoredTop sz="49658" autoAdjust="0"/>
  </p:normalViewPr>
  <p:slideViewPr>
    <p:cSldViewPr>
      <p:cViewPr varScale="1">
        <p:scale>
          <a:sx n="44" d="100"/>
          <a:sy n="44" d="100"/>
        </p:scale>
        <p:origin x="-244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2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19-</a:t>
            </a:r>
            <a:fld id="{5A9469CC-E8FA-4376-A8BF-66E5465B32E2}" type="slidenum">
              <a:rPr lang="en-US"/>
              <a:pPr>
                <a:defRPr/>
              </a:pPr>
              <a:t>‹#›</a:t>
            </a:fld>
            <a:endParaRPr lang="en-US" dirty="0"/>
          </a:p>
        </p:txBody>
      </p:sp>
    </p:spTree>
    <p:extLst>
      <p:ext uri="{BB962C8B-B14F-4D97-AF65-F5344CB8AC3E}">
        <p14:creationId xmlns:p14="http://schemas.microsoft.com/office/powerpoint/2010/main" val="22037939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 </a:t>
            </a:r>
            <a:fld id="{4E1D52E0-FCFB-4DFA-A992-D9AFE1CD3362}"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25566529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ea typeface="MS PGothic" pitchFamily="34" charset="-128"/>
              </a:rPr>
              <a:t>Chapter </a:t>
            </a:r>
            <a:r>
              <a:rPr lang="en-US" altLang="en-US" dirty="0" smtClean="0">
                <a:ea typeface="MS PGothic" pitchFamily="34" charset="-128"/>
              </a:rPr>
              <a:t>15: </a:t>
            </a:r>
            <a:r>
              <a:rPr lang="en-US" altLang="en-US" dirty="0">
                <a:ea typeface="MS PGothic" pitchFamily="34" charset="-128"/>
              </a:rPr>
              <a:t>Job Order </a:t>
            </a:r>
            <a:r>
              <a:rPr lang="en-US" altLang="en-US" dirty="0" smtClean="0">
                <a:ea typeface="MS PGothic" pitchFamily="34" charset="-128"/>
              </a:rPr>
              <a:t>Costing and Analysis</a:t>
            </a:r>
            <a:endParaRPr lang="en-US" altLang="en-US" dirty="0">
              <a:ea typeface="MS PGothic" pitchFamily="34" charset="-128"/>
            </a:endParaRPr>
          </a:p>
        </p:txBody>
      </p:sp>
    </p:spTree>
    <p:extLst>
      <p:ext uri="{BB962C8B-B14F-4D97-AF65-F5344CB8AC3E}">
        <p14:creationId xmlns:p14="http://schemas.microsoft.com/office/powerpoint/2010/main" val="32657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11793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a:t>
            </a:r>
            <a:r>
              <a:rPr lang="en-US" sz="1200" b="0" i="0" u="none" strike="noStrike" kern="1200" baseline="0" dirty="0" smtClean="0">
                <a:solidFill>
                  <a:schemeClr val="tx1"/>
                </a:solidFill>
                <a:latin typeface="+mn-lt"/>
                <a:ea typeface="+mn-ea"/>
                <a:cs typeface="+mn-cs"/>
              </a:rPr>
              <a:t>15.4 </a:t>
            </a:r>
            <a:r>
              <a:rPr lang="en-US" sz="1200" b="0" i="0" u="none" strike="noStrike" kern="1200" baseline="0" dirty="0">
                <a:solidFill>
                  <a:schemeClr val="tx1"/>
                </a:solidFill>
                <a:latin typeface="+mn-lt"/>
                <a:ea typeface="+mn-ea"/>
                <a:cs typeface="+mn-cs"/>
              </a:rPr>
              <a:t>shows flow of materials costs.  When materials are first received from suppliers, the employees count and inspect them and record the items’ quantity and cost on a receiving report. The </a:t>
            </a:r>
            <a:r>
              <a:rPr lang="en-US" sz="1200" b="1" i="0" u="none" strike="noStrike" kern="1200" baseline="0" dirty="0">
                <a:solidFill>
                  <a:schemeClr val="tx1"/>
                </a:solidFill>
                <a:latin typeface="+mn-lt"/>
                <a:ea typeface="+mn-ea"/>
                <a:cs typeface="+mn-cs"/>
              </a:rPr>
              <a:t>receiving report </a:t>
            </a:r>
            <a:r>
              <a:rPr lang="en-US" sz="1200" b="0" i="0" u="none" strike="noStrike" kern="1200" baseline="0" dirty="0">
                <a:solidFill>
                  <a:schemeClr val="tx1"/>
                </a:solidFill>
                <a:latin typeface="+mn-lt"/>
                <a:ea typeface="+mn-ea"/>
                <a:cs typeface="+mn-cs"/>
              </a:rPr>
              <a:t>serves as the </a:t>
            </a:r>
            <a:r>
              <a:rPr lang="en-US" sz="1200" b="0" i="1" u="none" strike="noStrike" kern="1200" baseline="0" dirty="0">
                <a:solidFill>
                  <a:schemeClr val="tx1"/>
                </a:solidFill>
                <a:latin typeface="+mn-lt"/>
                <a:ea typeface="+mn-ea"/>
                <a:cs typeface="+mn-cs"/>
              </a:rPr>
              <a:t>source document </a:t>
            </a:r>
            <a:r>
              <a:rPr lang="en-US" sz="1200" b="0" i="0" u="none" strike="noStrike" kern="1200" baseline="0" dirty="0">
                <a:solidFill>
                  <a:schemeClr val="tx1"/>
                </a:solidFill>
                <a:latin typeface="+mn-lt"/>
                <a:ea typeface="+mn-ea"/>
                <a:cs typeface="+mn-cs"/>
              </a:rPr>
              <a:t>for recording materials received in both a materials ledger card</a:t>
            </a:r>
          </a:p>
          <a:p>
            <a:r>
              <a:rPr lang="en-US" sz="1200" b="0" i="0" u="none" strike="noStrike" kern="1200" baseline="0" dirty="0">
                <a:solidFill>
                  <a:schemeClr val="tx1"/>
                </a:solidFill>
                <a:latin typeface="+mn-lt"/>
                <a:ea typeface="+mn-ea"/>
                <a:cs typeface="+mn-cs"/>
              </a:rPr>
              <a:t>and in the general ledger. In nearly all job order cost systems, </a:t>
            </a:r>
            <a:r>
              <a:rPr lang="en-US" sz="1200" b="1" i="0" u="none" strike="noStrike" kern="1200" baseline="0" dirty="0">
                <a:solidFill>
                  <a:schemeClr val="tx1"/>
                </a:solidFill>
                <a:latin typeface="+mn-lt"/>
                <a:ea typeface="+mn-ea"/>
                <a:cs typeface="+mn-cs"/>
              </a:rPr>
              <a:t>materials ledger cards </a:t>
            </a:r>
            <a:r>
              <a:rPr lang="en-US" sz="1200" b="0" i="0" u="none" strike="noStrike" kern="1200" baseline="0" dirty="0">
                <a:solidFill>
                  <a:schemeClr val="tx1"/>
                </a:solidFill>
                <a:latin typeface="+mn-lt"/>
                <a:ea typeface="+mn-ea"/>
                <a:cs typeface="+mn-cs"/>
              </a:rPr>
              <a:t>(or electronic files) are perpetual records that are updated each time materials are purchased and each time materials are issued for use in production.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illustrate the purchase of materials, Road Warriors purchased $2,750 of materials on credit on March 4, 2019. These include both direct and indirect materials. This purchase is recorded as shown below. After this entry is recorded, each individual materials ledger card is updated to reflect the added materials.  Entry is posted to the Raw Materials Inventory and Accounts Payable general ledger accounts.</a:t>
            </a:r>
            <a:endParaRPr lang="en-US" altLang="en-US" dirty="0"/>
          </a:p>
        </p:txBody>
      </p:sp>
    </p:spTree>
    <p:extLst>
      <p:ext uri="{BB962C8B-B14F-4D97-AF65-F5344CB8AC3E}">
        <p14:creationId xmlns:p14="http://schemas.microsoft.com/office/powerpoint/2010/main" val="238968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a materials ledger card for one type of material received and issued by Road Warriors. The card identifies the item as alarm system wiring and shows the item’s stock number, its location in the storeroom, information about the maximum and minimum quantities that should be available, and the reorder quantity. For example, two units of alarm system wiring were purchased on March 4, 2019, as evidenced by receiving report C-7117. After this purchase the company has three units of alarm system wiring on hand. Materials ledger cards would also be updated for each of the other materials purchased.</a:t>
            </a:r>
          </a:p>
          <a:p>
            <a:endParaRPr lang="en-US" altLang="en-US" dirty="0"/>
          </a:p>
        </p:txBody>
      </p:sp>
    </p:spTree>
    <p:extLst>
      <p:ext uri="{BB962C8B-B14F-4D97-AF65-F5344CB8AC3E}">
        <p14:creationId xmlns:p14="http://schemas.microsoft.com/office/powerpoint/2010/main" val="399435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When materials are needed in production, a production manager prepares a </a:t>
            </a:r>
            <a:r>
              <a:rPr lang="en-US" b="1" dirty="0"/>
              <a:t>materials requisition </a:t>
            </a:r>
            <a:r>
              <a:rPr lang="en-US" dirty="0"/>
              <a:t>and sends it to the materials manager. For direct materials, the requisition shows the job number, the type of material, the quantity needed, and the signature of the manager authorized to make the requisition. </a:t>
            </a:r>
          </a:p>
          <a:p>
            <a:endParaRPr lang="en-US" altLang="en-US" dirty="0"/>
          </a:p>
          <a:p>
            <a:pPr defTabSz="939363">
              <a:defRPr/>
            </a:pPr>
            <a:r>
              <a:rPr lang="en-US" dirty="0"/>
              <a:t>This slide shows the materials requisition for alarm system wiring for Job B15. For requisitions of indirect materials, which cannot be traced to individual jobs, the “Job No.” line in the requisition form might read, “For General Factory Use.”</a:t>
            </a:r>
          </a:p>
          <a:p>
            <a:endParaRPr lang="en-US" altLang="en-US" dirty="0"/>
          </a:p>
        </p:txBody>
      </p:sp>
    </p:spTree>
    <p:extLst>
      <p:ext uri="{BB962C8B-B14F-4D97-AF65-F5344CB8AC3E}">
        <p14:creationId xmlns:p14="http://schemas.microsoft.com/office/powerpoint/2010/main" val="268938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Requisitions are often accumulated and recorded in one journal entry. The frequency of entries depends on the job, the industry, and management procedures. In this example, Road Warriors records materials requisitions at the end of each week. These materials requisitions are shown here.</a:t>
            </a:r>
          </a:p>
          <a:p>
            <a:endParaRPr lang="en-US" altLang="en-US" dirty="0"/>
          </a:p>
          <a:p>
            <a:pPr defTabSz="939363">
              <a:defRPr/>
            </a:pPr>
            <a:r>
              <a:rPr lang="en-US" dirty="0"/>
              <a:t>The use of direct materials for the week (including alarm system wiring for Job B15) yields the entry shown.</a:t>
            </a:r>
          </a:p>
          <a:p>
            <a:endParaRPr lang="en-US" altLang="en-US" dirty="0"/>
          </a:p>
          <a:p>
            <a:r>
              <a:rPr lang="en-US" dirty="0"/>
              <a:t>This entry is posted both to general ledger accounts and to subsidiary records. Posting to subsidiary records includes debits to job cost sheets and credits to materials ledger cards.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566396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78607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Labor is the next manufacturing cost to account for. This slide shows that factory labor costs are classified as either direct or indirect. Direct labor costs flow to job cost sheets. </a:t>
            </a:r>
            <a:r>
              <a:rPr lang="en-US" sz="1200" b="0" i="0" u="none" strike="noStrike" kern="1200" baseline="0" dirty="0">
                <a:solidFill>
                  <a:schemeClr val="tx1"/>
                </a:solidFill>
                <a:latin typeface="+mn-lt"/>
                <a:ea typeface="+mn-ea"/>
                <a:cs typeface="+mn-cs"/>
              </a:rPr>
              <a:t>To assign direct labor costs to individual jobs, companies use </a:t>
            </a:r>
            <a:r>
              <a:rPr lang="en-US" sz="1200" b="1" i="0" u="none" strike="noStrike" kern="1200" baseline="0" dirty="0">
                <a:solidFill>
                  <a:schemeClr val="tx1"/>
                </a:solidFill>
                <a:latin typeface="+mn-lt"/>
                <a:ea typeface="+mn-ea"/>
                <a:cs typeface="+mn-cs"/>
              </a:rPr>
              <a:t>time tickets </a:t>
            </a:r>
            <a:r>
              <a:rPr lang="en-US" sz="1200" b="0" i="0" u="none" strike="noStrike" kern="1200" baseline="0" dirty="0">
                <a:solidFill>
                  <a:schemeClr val="tx1"/>
                </a:solidFill>
                <a:latin typeface="+mn-lt"/>
                <a:ea typeface="+mn-ea"/>
                <a:cs typeface="+mn-cs"/>
              </a:rPr>
              <a:t>to track how each employee’s time is used.</a:t>
            </a:r>
            <a:endParaRPr lang="en-US" dirty="0"/>
          </a:p>
          <a:p>
            <a:endParaRPr lang="en-US" dirty="0"/>
          </a:p>
          <a:p>
            <a:r>
              <a:rPr lang="en-US" sz="1200" b="0" i="0" u="none" strike="noStrike" kern="1200" baseline="0" dirty="0">
                <a:solidFill>
                  <a:schemeClr val="tx1"/>
                </a:solidFill>
                <a:latin typeface="+mn-lt"/>
                <a:ea typeface="+mn-ea"/>
                <a:cs typeface="+mn-cs"/>
              </a:rPr>
              <a:t>Exhibit </a:t>
            </a:r>
            <a:r>
              <a:rPr lang="en-US" sz="1200" b="0" i="0" u="none" strike="noStrike" kern="1200" baseline="0" dirty="0" smtClean="0">
                <a:solidFill>
                  <a:schemeClr val="tx1"/>
                </a:solidFill>
                <a:latin typeface="+mn-lt"/>
                <a:ea typeface="+mn-ea"/>
                <a:cs typeface="+mn-cs"/>
              </a:rPr>
              <a:t>15.9 </a:t>
            </a:r>
            <a:r>
              <a:rPr lang="en-US" sz="1200" b="0" i="0" u="none" strike="noStrike" kern="1200" baseline="0" dirty="0">
                <a:solidFill>
                  <a:schemeClr val="tx1"/>
                </a:solidFill>
                <a:latin typeface="+mn-lt"/>
                <a:ea typeface="+mn-ea"/>
                <a:cs typeface="+mn-cs"/>
              </a:rPr>
              <a:t>shows a time ticket reporting the time a Road Warrior employee spent working on Job B15. The employee’s supervisor signed the ticket to confirm its accuracy. The hourly rate and total labor cost are computed after the time ticket is turned in.</a:t>
            </a:r>
            <a:endParaRPr lang="en-US" dirty="0"/>
          </a:p>
          <a:p>
            <a:endParaRPr lang="en-US" dirty="0"/>
          </a:p>
          <a:p>
            <a:endParaRPr lang="en-US" altLang="en-US" dirty="0"/>
          </a:p>
        </p:txBody>
      </p:sp>
    </p:spTree>
    <p:extLst>
      <p:ext uri="{BB962C8B-B14F-4D97-AF65-F5344CB8AC3E}">
        <p14:creationId xmlns:p14="http://schemas.microsoft.com/office/powerpoint/2010/main" val="356795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a time ticket reporting the time a Road Warrior employee spent working on Job B15. The employee’s supervisor signed the ticket to confirm its accuracy. The hourly rate and total labor cost are computed after the time ticket is turned in.</a:t>
            </a:r>
          </a:p>
          <a:p>
            <a:endParaRPr lang="en-US" altLang="en-US" b="0" dirty="0"/>
          </a:p>
        </p:txBody>
      </p:sp>
    </p:spTree>
    <p:extLst>
      <p:ext uri="{BB962C8B-B14F-4D97-AF65-F5344CB8AC3E}">
        <p14:creationId xmlns:p14="http://schemas.microsoft.com/office/powerpoint/2010/main" val="59172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Time tickets are often accumulated and recorded in one journal entry. The frequency of these entries varies across companies. In this example, Road Warriors journalizes direct labor monthly. During March, Road Warriors’ factory payroll costs total $5,300. Of this amount, $4,200 can be traced directly to jobs, and the remaining $1,100 is classified as indirect labor, as shown here.</a:t>
            </a:r>
          </a:p>
          <a:p>
            <a:pPr defTabSz="939363">
              <a:defRPr/>
            </a:pPr>
            <a:endParaRPr lang="en-US" dirty="0"/>
          </a:p>
          <a:p>
            <a:pPr defTabSz="939363">
              <a:defRPr/>
            </a:pPr>
            <a:r>
              <a:rPr lang="en-US" dirty="0"/>
              <a:t>The entry shown records direct labor for the month, based on all the direct labor time tickets for the month.</a:t>
            </a:r>
          </a:p>
          <a:p>
            <a:pPr defTabSz="939363">
              <a:defRPr/>
            </a:pPr>
            <a:endParaRPr lang="en-US" b="1" dirty="0"/>
          </a:p>
          <a:p>
            <a:pPr defTabSz="939363">
              <a:defRPr/>
            </a:pPr>
            <a:endParaRPr lang="en-US" b="1" dirty="0"/>
          </a:p>
          <a:p>
            <a:endParaRPr lang="en-US" altLang="en-US" b="0" dirty="0"/>
          </a:p>
        </p:txBody>
      </p:sp>
    </p:spTree>
    <p:extLst>
      <p:ext uri="{BB962C8B-B14F-4D97-AF65-F5344CB8AC3E}">
        <p14:creationId xmlns:p14="http://schemas.microsoft.com/office/powerpoint/2010/main" val="2086995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10406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383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turn now to overhead costs. Unlike direct materials and direct labor, actual overhead costs are not traced directly to individual jobs. Still, each job’s total cost must include estimated overhead costs. The accounting for overhead costs follows the four-step process shown in this slide. Overhead accounting requires managers to first estimate what total overhead costs will be for the coming period. We cannot wait until the end of a period to allocate overhead to jobs, because managers’ decisions require up-to-date costs. This estimated overhead cost, even if it is not exactly precise, is needed to estimate a job’s total costs before its completion. Such estimated costs are useful for managers in many decisions, including setting prices and identifying costs that are out of control. At the end of the year, the company adjusts its estimated overhead to the actual amount of overhead incurred for that year, and then considers whether to change its predetermined overhead rate for the next year. </a:t>
            </a:r>
            <a:endParaRPr lang="en-US" altLang="en-US" dirty="0"/>
          </a:p>
        </p:txBody>
      </p:sp>
    </p:spTree>
    <p:extLst>
      <p:ext uri="{BB962C8B-B14F-4D97-AF65-F5344CB8AC3E}">
        <p14:creationId xmlns:p14="http://schemas.microsoft.com/office/powerpoint/2010/main" val="48437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Being able to estimate overhead in advance requires a </a:t>
            </a:r>
            <a:r>
              <a:rPr lang="en-US" b="1" dirty="0"/>
              <a:t>predetermined overhead rate, </a:t>
            </a:r>
            <a:r>
              <a:rPr lang="en-US" dirty="0"/>
              <a:t>also called </a:t>
            </a:r>
            <a:r>
              <a:rPr lang="en-US" i="1" dirty="0"/>
              <a:t>predetermined overhead allocation </a:t>
            </a:r>
            <a:r>
              <a:rPr lang="en-US" dirty="0"/>
              <a:t>(or </a:t>
            </a:r>
            <a:r>
              <a:rPr lang="en-US" i="1" dirty="0"/>
              <a:t>application</a:t>
            </a:r>
            <a:r>
              <a:rPr lang="en-US" dirty="0"/>
              <a:t>) </a:t>
            </a:r>
            <a:r>
              <a:rPr lang="en-US" i="1" dirty="0"/>
              <a:t>rate. </a:t>
            </a:r>
            <a:r>
              <a:rPr lang="en-US" dirty="0"/>
              <a:t>The predetermined overhead rate requires an estimate of total overhead cost and an estimated activity base such as total direct labor cost </a:t>
            </a:r>
            <a:r>
              <a:rPr lang="en-US" i="1" dirty="0"/>
              <a:t>before </a:t>
            </a:r>
            <a:r>
              <a:rPr lang="en-US" dirty="0"/>
              <a:t>the start of the period. This slide shows the usual formula for computing a predetermined overhead rate (estimates are commonly based on annual amounts). This rate is used during the period to allocate estimated overhead to jobs. Some companies use multiple activity (allocation) bases and multiple predetermined overhead rates for different types of products and services.</a:t>
            </a:r>
          </a:p>
          <a:p>
            <a:pPr defTabSz="939363">
              <a:defRPr/>
            </a:pPr>
            <a:endParaRPr lang="en-US" dirty="0"/>
          </a:p>
          <a:p>
            <a:pPr defTabSz="939363">
              <a:defRPr/>
            </a:pPr>
            <a:r>
              <a:rPr lang="en-US" dirty="0"/>
              <a:t>To illustrate, Road Warriors applies (also termed </a:t>
            </a:r>
            <a:r>
              <a:rPr lang="en-US" i="1" dirty="0"/>
              <a:t>allocates, assigns, </a:t>
            </a:r>
            <a:r>
              <a:rPr lang="en-US" dirty="0"/>
              <a:t>or </a:t>
            </a:r>
            <a:r>
              <a:rPr lang="en-US" i="1" dirty="0"/>
              <a:t>charges</a:t>
            </a:r>
            <a:r>
              <a:rPr lang="en-US" dirty="0"/>
              <a:t>) overhead by linking it to direct labor costs. At the start of the current year, management estimates total direct labor costs of $125,000 and total overhead costs of $200,000. Using these estimates, management computes its predetermined overhead rate as 160% of direct labor cost ($200,000 / $125,000). </a:t>
            </a:r>
          </a:p>
          <a:p>
            <a:endParaRPr lang="en-US" altLang="en-US" dirty="0"/>
          </a:p>
          <a:p>
            <a:endParaRPr lang="en-US" altLang="en-US" dirty="0"/>
          </a:p>
        </p:txBody>
      </p:sp>
    </p:spTree>
    <p:extLst>
      <p:ext uri="{BB962C8B-B14F-4D97-AF65-F5344CB8AC3E}">
        <p14:creationId xmlns:p14="http://schemas.microsoft.com/office/powerpoint/2010/main" val="361998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Earlier we showed that Road Warriors used $4,200 of direct labor in March. We then use the predetermined overhead rate of 160% to allocate $6,720 (equal to $4,200 x 1.60) of overhead. The entry to record this allocation is shown.</a:t>
            </a:r>
          </a:p>
          <a:p>
            <a:pPr defTabSz="939363">
              <a:defRPr/>
            </a:pPr>
            <a:endParaRPr lang="en-US" dirty="0"/>
          </a:p>
          <a:p>
            <a:pPr defTabSz="939363">
              <a:defRPr/>
            </a:pPr>
            <a:r>
              <a:rPr lang="en-US" dirty="0"/>
              <a:t>Then, the $6,720 of overhead is allocated to each individual job based on the amount of the activity base that job used (in this example, direct labor). This slide shows these calculations for Road Warriors’ March production activity.</a:t>
            </a:r>
          </a:p>
          <a:p>
            <a:pPr defTabSz="939363">
              <a:defRPr/>
            </a:pPr>
            <a:endParaRPr lang="en-US" dirty="0"/>
          </a:p>
          <a:p>
            <a:pPr defTabSz="939363">
              <a:defRPr/>
            </a:pPr>
            <a:endParaRPr lang="en-US" dirty="0"/>
          </a:p>
          <a:p>
            <a:endParaRPr lang="en-US" altLang="en-US" dirty="0"/>
          </a:p>
        </p:txBody>
      </p:sp>
    </p:spTree>
    <p:extLst>
      <p:ext uri="{BB962C8B-B14F-4D97-AF65-F5344CB8AC3E}">
        <p14:creationId xmlns:p14="http://schemas.microsoft.com/office/powerpoint/2010/main" val="3491400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now show the accounting for actual overhead costs. Actual overhead costs are not recorded in job cost sheets. Factory overhead includes all factory costs other than direct materials and direct labor. Two major sources of overhead costs are </a:t>
            </a:r>
            <a:r>
              <a:rPr lang="en-US" i="1" dirty="0"/>
              <a:t>indirect </a:t>
            </a:r>
            <a:r>
              <a:rPr lang="en-US" dirty="0"/>
              <a:t>materials and </a:t>
            </a:r>
            <a:r>
              <a:rPr lang="en-US" i="1" dirty="0"/>
              <a:t>indirect  </a:t>
            </a:r>
            <a:r>
              <a:rPr lang="en-US" dirty="0"/>
              <a:t>labor. These costs are recorded from materials requisition forms for indirect materials and from salary contracts or time tickets for indirect labor. Other sources of information on overhead costs include (1) vouchers authorizing payment for factory items such as supplies or utilities and (2) adjusting journal entries for costs such as depreciation on factory assets.</a:t>
            </a:r>
          </a:p>
          <a:p>
            <a:endParaRPr lang="en-US" dirty="0"/>
          </a:p>
          <a:p>
            <a:r>
              <a:rPr lang="en-US" dirty="0"/>
              <a:t>Factory overhead usually contains many different costs. These costs are recorded with debits to the Factory Overhead general ledger account, and with credits to various accounts. Next we show how to record journal entries for actual overhead costs. While journal entries for different types of overhead costs might be recorded with varying frequency, in our example we assume these entries are each made at the end of the month.</a:t>
            </a:r>
          </a:p>
          <a:p>
            <a:endParaRPr lang="en-US" altLang="en-US" b="0" dirty="0"/>
          </a:p>
          <a:p>
            <a:endParaRPr lang="en-US" altLang="en-US" b="0" dirty="0"/>
          </a:p>
        </p:txBody>
      </p:sp>
    </p:spTree>
    <p:extLst>
      <p:ext uri="{BB962C8B-B14F-4D97-AF65-F5344CB8AC3E}">
        <p14:creationId xmlns:p14="http://schemas.microsoft.com/office/powerpoint/2010/main" val="1930815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$550 of actual indirect materials costs, as supported by materials requisitions. The use of these indirect materials yields the following entry.</a:t>
            </a:r>
          </a:p>
          <a:p>
            <a:endParaRPr lang="en-US" dirty="0"/>
          </a:p>
          <a:p>
            <a:r>
              <a:rPr lang="en-US" dirty="0"/>
              <a:t>This entry is posted to the general ledger accounts, Factory Overhead and Raw Materials Inventory, and is posted to Indirect Materials in the subsidiary factory overhead ledger. Unlike the recording of </a:t>
            </a:r>
            <a:r>
              <a:rPr lang="en-US" i="1" dirty="0"/>
              <a:t>direct </a:t>
            </a:r>
            <a:r>
              <a:rPr lang="en-US" dirty="0"/>
              <a:t>materials, actual </a:t>
            </a:r>
            <a:r>
              <a:rPr lang="en-US" i="1" dirty="0"/>
              <a:t>indirect </a:t>
            </a:r>
            <a:r>
              <a:rPr lang="en-US" dirty="0"/>
              <a:t>materials costs incurred are not recorded in Work in Process Inventory and are not posted to job cost sheets.</a:t>
            </a:r>
          </a:p>
          <a:p>
            <a:endParaRPr lang="en-US" dirty="0"/>
          </a:p>
          <a:p>
            <a:endParaRPr lang="en-US" altLang="en-US" b="0" dirty="0"/>
          </a:p>
        </p:txBody>
      </p:sp>
    </p:spTree>
    <p:extLst>
      <p:ext uri="{BB962C8B-B14F-4D97-AF65-F5344CB8AC3E}">
        <p14:creationId xmlns:p14="http://schemas.microsoft.com/office/powerpoint/2010/main" val="202671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$1,100 of actual indirect labor costs. These costs might be supported by time tickets for maintenance workers or by salary contracts for production supervisors. The use of this indirect labor yields the following entry.</a:t>
            </a:r>
          </a:p>
          <a:p>
            <a:pPr defTabSz="939363">
              <a:defRPr/>
            </a:pPr>
            <a:endParaRPr lang="en-US" dirty="0"/>
          </a:p>
          <a:p>
            <a:pPr defTabSz="939363">
              <a:defRPr/>
            </a:pPr>
            <a:r>
              <a:rPr lang="en-US" dirty="0"/>
              <a:t>This entry is posted to the general ledger accounts, Factory Overhead and Factory Wages Payable, and is posted to Indirect Labor in the subsidiary factory overhead ledger. Unlike the recording of </a:t>
            </a:r>
            <a:r>
              <a:rPr lang="en-US" i="1" dirty="0"/>
              <a:t>direct </a:t>
            </a:r>
            <a:r>
              <a:rPr lang="en-US" dirty="0"/>
              <a:t>labor, actual </a:t>
            </a:r>
            <a:r>
              <a:rPr lang="en-US" i="1" dirty="0"/>
              <a:t>indirect </a:t>
            </a:r>
            <a:r>
              <a:rPr lang="en-US" dirty="0"/>
              <a:t>labor costs incurred are not recorded immediately in Work in Process Inventory and are not posted to job cost sheets.</a:t>
            </a:r>
          </a:p>
          <a:p>
            <a:endParaRPr lang="en-US" dirty="0"/>
          </a:p>
          <a:p>
            <a:endParaRPr lang="en-US" altLang="en-US" b="0" dirty="0"/>
          </a:p>
        </p:txBody>
      </p:sp>
    </p:spTree>
    <p:extLst>
      <p:ext uri="{BB962C8B-B14F-4D97-AF65-F5344CB8AC3E}">
        <p14:creationId xmlns:p14="http://schemas.microsoft.com/office/powerpoint/2010/main" val="609411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$5,270 of actual other overhead costs. These costs could include items such as factory building rent, depreciation on the factory building, factory utilities, and other costs indirectly related to production activities. These costs are recorded with debits to Factory Overhead and credits to other accounts such as Cash, Accounts Payable, Utilities Payable, and Accumulated Depreciation—Factory Equipment. The entry to record these other overhead costs for March is as follows.</a:t>
            </a:r>
          </a:p>
          <a:p>
            <a:pPr defTabSz="939363">
              <a:defRPr/>
            </a:pPr>
            <a:endParaRPr lang="en-US" dirty="0"/>
          </a:p>
          <a:p>
            <a:pPr defTabSz="939363">
              <a:defRPr/>
            </a:pPr>
            <a:r>
              <a:rPr lang="en-US" dirty="0"/>
              <a:t>This entry is posted to the general ledger account, Factory Overhead, and is posted to separate accounts for each of the overhead items in the subsidiary factory overhead ledger. These actual overhead costs are not recorded in Work in Process Inventory and are not posted to job cost sheets. Only estimated overhead is recorded in Work in Process Inventory and posted to job cost sheets.</a:t>
            </a:r>
          </a:p>
          <a:p>
            <a:pPr defTabSz="939363">
              <a:defRPr/>
            </a:pPr>
            <a:endParaRPr lang="en-US" dirty="0"/>
          </a:p>
          <a:p>
            <a:pPr defTabSz="939363">
              <a:defRPr/>
            </a:pPr>
            <a:endParaRPr lang="en-US" dirty="0"/>
          </a:p>
          <a:p>
            <a:endParaRPr lang="en-US" altLang="en-US" b="0" dirty="0"/>
          </a:p>
        </p:txBody>
      </p:sp>
    </p:spTree>
    <p:extLst>
      <p:ext uri="{BB962C8B-B14F-4D97-AF65-F5344CB8AC3E}">
        <p14:creationId xmlns:p14="http://schemas.microsoft.com/office/powerpoint/2010/main" val="2009080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shows that direct materials used, direct labor used, and factory overhead applied flow through the Work in Process Inventory and Finished Goods balance sheet accounts. The cost of goods manufactured (COGM) is computed and shown on the schedule of cost of goods manufactured. When goods are sold, their costs are transferred from Finished Goods Inventory on the balance sheet to the income statement as cost of goods sold.</a:t>
            </a:r>
          </a:p>
          <a:p>
            <a:endParaRPr lang="en-US" dirty="0"/>
          </a:p>
          <a:p>
            <a:r>
              <a:rPr lang="en-US" dirty="0"/>
              <a:t>Period costs (selling and general and administrative expenses) do not impact inventory accounts. As a result, they do not impact cost of goods sold, and they are not reported on the schedule of cost of goods manufactured. They are reported on the income statement as operating expenses.</a:t>
            </a:r>
          </a:p>
          <a:p>
            <a:endParaRPr lang="en-US" altLang="en-US" dirty="0"/>
          </a:p>
          <a:p>
            <a:r>
              <a:rPr lang="en-US" altLang="en-US" dirty="0"/>
              <a:t>.</a:t>
            </a:r>
          </a:p>
        </p:txBody>
      </p:sp>
    </p:spTree>
    <p:extLst>
      <p:ext uri="{BB962C8B-B14F-4D97-AF65-F5344CB8AC3E}">
        <p14:creationId xmlns:p14="http://schemas.microsoft.com/office/powerpoint/2010/main" val="2273309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upper part of Exhibit </a:t>
            </a:r>
            <a:r>
              <a:rPr lang="en-US" dirty="0" smtClean="0"/>
              <a:t>15.16 </a:t>
            </a:r>
            <a:r>
              <a:rPr lang="en-US" dirty="0"/>
              <a:t>shows the flow of Road Warriors’ product costs through general ledger accounts. Arrow lines are numbered to show the flows of costs for March. Each numbered cost flow reflects journal entries made in March. The lower part of Exhibit </a:t>
            </a:r>
            <a:r>
              <a:rPr lang="en-US" dirty="0" smtClean="0"/>
              <a:t>15.16 </a:t>
            </a:r>
            <a:r>
              <a:rPr lang="en-US" dirty="0"/>
              <a:t>shows summarized job cost sheets at the end of March. The sum of costs assigned to the two jobs in process ($1,970 + $1,810) equals the $3,780 balance in Work in Process Inventory. Also, costs assigned to the completed Job B17 equal the $3,360 balance in Finished Goods Inventory. These balances in Work in Process Inventory and Finished Goods Inventory are reported on the end-of-period balance sheet. The sum of costs assigned to the sold Jobs B15 and B16 ($3,200 + $2,380) equals the $5,580 balance in Cost of Goods Sold. This amount is reported on the income statement for the period.</a:t>
            </a:r>
          </a:p>
          <a:p>
            <a:endParaRPr lang="en-US" altLang="en-US" dirty="0"/>
          </a:p>
        </p:txBody>
      </p:sp>
    </p:spTree>
    <p:extLst>
      <p:ext uri="{BB962C8B-B14F-4D97-AF65-F5344CB8AC3E}">
        <p14:creationId xmlns:p14="http://schemas.microsoft.com/office/powerpoint/2010/main" val="2535035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the journal entries made in March. Each entry is numbered to link with the arrow lines in the prior slide. In addition, this slide concludes with the summary journal entry to record the sales (on account) of Jobs B15 and B16.</a:t>
            </a:r>
          </a:p>
          <a:p>
            <a:endParaRPr lang="en-US" altLang="en-US" dirty="0"/>
          </a:p>
        </p:txBody>
      </p:sp>
    </p:spTree>
    <p:extLst>
      <p:ext uri="{BB962C8B-B14F-4D97-AF65-F5344CB8AC3E}">
        <p14:creationId xmlns:p14="http://schemas.microsoft.com/office/powerpoint/2010/main" val="410679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071528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We end the Road Warriors example with the schedule of cost of goods manufactured shown here. This schedule is similar to the one reported in the previous chapter, with one key difference: </a:t>
            </a:r>
            <a:r>
              <a:rPr lang="en-US" i="1" dirty="0"/>
              <a:t>Total manufacturing costs include overhead applied rather than actual overhead costs</a:t>
            </a:r>
            <a:r>
              <a:rPr lang="en-US" dirty="0"/>
              <a:t>. In this example, actual overhead costs were $6,920, while applied overhead was $6,720. We discuss how to account for the difference between applied and actual overhead difference next.</a:t>
            </a:r>
          </a:p>
          <a:p>
            <a:pPr defTabSz="939363">
              <a:defRPr/>
            </a:pPr>
            <a:endParaRPr lang="en-US" dirty="0"/>
          </a:p>
          <a:p>
            <a:endParaRPr lang="en-US" altLang="en-US" dirty="0"/>
          </a:p>
        </p:txBody>
      </p:sp>
    </p:spTree>
    <p:extLst>
      <p:ext uri="{BB962C8B-B14F-4D97-AF65-F5344CB8AC3E}">
        <p14:creationId xmlns:p14="http://schemas.microsoft.com/office/powerpoint/2010/main" val="3006730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top graphic in this slide shows a Factory Overhead T-account. The company applies overhead (credits the Factory Overhead account) using a predetermined rate estimated at the beginning of the year. During the year, the company records actual overhead costs with debits to the Factory Overhead account. At year-end, we determine whether the applied overhead is more or less than the actual overhead:</a:t>
            </a:r>
          </a:p>
          <a:p>
            <a:endParaRPr lang="en-US" dirty="0"/>
          </a:p>
          <a:p>
            <a:r>
              <a:rPr lang="en-US" dirty="0"/>
              <a:t>When </a:t>
            </a:r>
            <a:r>
              <a:rPr lang="en-US" i="1" dirty="0"/>
              <a:t>less </a:t>
            </a:r>
            <a:r>
              <a:rPr lang="en-US" dirty="0"/>
              <a:t>overhead is applied than is actually incurred, the remaining debit balance in the Factory Overhead account is called </a:t>
            </a:r>
            <a:r>
              <a:rPr lang="en-US" b="1" dirty="0"/>
              <a:t>underapplied overhead.</a:t>
            </a:r>
            <a:endParaRPr lang="en-US" dirty="0"/>
          </a:p>
          <a:p>
            <a:r>
              <a:rPr lang="en-US" dirty="0"/>
              <a:t>When </a:t>
            </a:r>
            <a:r>
              <a:rPr lang="en-US" i="1" dirty="0"/>
              <a:t>more </a:t>
            </a:r>
            <a:r>
              <a:rPr lang="en-US" dirty="0"/>
              <a:t>overhead is applied than is actually incurred, the resulting credit balance in the Factory Overhead account is called </a:t>
            </a:r>
            <a:r>
              <a:rPr lang="en-US" b="1" dirty="0"/>
              <a:t>overapplied overhead.</a:t>
            </a:r>
            <a:endParaRPr lang="en-US" dirty="0"/>
          </a:p>
          <a:p>
            <a:r>
              <a:rPr lang="en-US" dirty="0"/>
              <a:t>When overhead is underapplied, it means that individual jobs have not been charged enough overhead during the year, and cost of goods sold for the year is too low. When overhead is overapplied, it means that jobs have been charged too much overhead during the year, and cost of goods sold is too high. In either case, a journal entry is needed to adjust Factory Overhead and Cost of Goods Sold. </a:t>
            </a:r>
          </a:p>
          <a:p>
            <a:endParaRPr lang="en-US" dirty="0"/>
          </a:p>
          <a:p>
            <a:pPr defTabSz="939363">
              <a:defRPr/>
            </a:pPr>
            <a:r>
              <a:rPr lang="en-US" dirty="0"/>
              <a:t>The bottom graphic summarizes the</a:t>
            </a:r>
            <a:r>
              <a:rPr lang="en-US" baseline="0" dirty="0"/>
              <a:t> journal</a:t>
            </a:r>
            <a:r>
              <a:rPr lang="en-US" dirty="0"/>
              <a:t> entry assuming the difference between applied and actual overhead is immaterial.</a:t>
            </a:r>
          </a:p>
          <a:p>
            <a:pPr defTabSz="939363">
              <a:defRPr/>
            </a:pPr>
            <a:endParaRPr lang="en-US" dirty="0"/>
          </a:p>
          <a:p>
            <a:pPr defTabSz="939363">
              <a:defRPr/>
            </a:pPr>
            <a:endParaRPr lang="en-US" dirty="0"/>
          </a:p>
          <a:p>
            <a:endParaRPr lang="en-US" dirty="0"/>
          </a:p>
        </p:txBody>
      </p:sp>
    </p:spTree>
    <p:extLst>
      <p:ext uri="{BB962C8B-B14F-4D97-AF65-F5344CB8AC3E}">
        <p14:creationId xmlns:p14="http://schemas.microsoft.com/office/powerpoint/2010/main" val="288043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458976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illustrate, assume that Road Warriors applied $200,000 of overhead to jobs during 2019. This equals the amount of overhead that management estimated in advance for the year. We further assume that Road Warriors incurred a total of $200,480 of actual overhead costs during 2019. Thus, at the end of the year, the Factory Overhead account has a debit balance of $480.  This amount is the difference between estimated (applied) and actual overhead costs for the year.</a:t>
            </a:r>
          </a:p>
          <a:p>
            <a:endParaRPr lang="en-US" sz="1100" dirty="0"/>
          </a:p>
          <a:p>
            <a:r>
              <a:rPr lang="en-US" sz="1100" dirty="0"/>
              <a:t>The $480 debit balance reflects manufacturing costs not assigned to jobs. This means that the balances in Work in Process Inventory, Finished Goods Inventory, and Cost of Goods Sold do not include all production costs incurred. However, the difference between</a:t>
            </a:r>
            <a:r>
              <a:rPr lang="en-US" sz="1100" baseline="0" dirty="0"/>
              <a:t> applied and actual overhead in this case is immaterial, and</a:t>
            </a:r>
            <a:r>
              <a:rPr lang="en-US" sz="1100" dirty="0"/>
              <a:t> it is closed to Cost of Goods Sold with the</a:t>
            </a:r>
            <a:r>
              <a:rPr lang="en-US" sz="1100" baseline="0" dirty="0"/>
              <a:t> adjusting entry shown in this slide</a:t>
            </a:r>
            <a:r>
              <a:rPr lang="en-US" sz="1100" dirty="0"/>
              <a:t>.</a:t>
            </a:r>
          </a:p>
          <a:p>
            <a:endParaRPr lang="en-US" sz="1100" dirty="0"/>
          </a:p>
          <a:p>
            <a:r>
              <a:rPr lang="en-US" sz="1100" dirty="0"/>
              <a:t>The $480 debit (increase) to Cost of Goods Sold reduces income by $480. After this entry, the Factory Overhead account has a zero balance. Also, Cost of Goods Sold reflects actual overhead costs for the period.  (When the underapplied or overapplied overhead is material, the amount is normally allocated to the Cost of Goods Sold, Finished Goods Inventory, and Work in Process Inventory accounts. This process is covered in advanced courses.) We treat overapplied overhead at the end of the period similarly, except that we debit Factory Overhead and credit Cost of Goods Sold for the amount.</a:t>
            </a:r>
          </a:p>
          <a:p>
            <a:endParaRPr lang="en-US" sz="1100" dirty="0"/>
          </a:p>
          <a:p>
            <a:endParaRPr lang="en-US" b="0" dirty="0"/>
          </a:p>
        </p:txBody>
      </p:sp>
    </p:spTree>
    <p:extLst>
      <p:ext uri="{BB962C8B-B14F-4D97-AF65-F5344CB8AC3E}">
        <p14:creationId xmlns:p14="http://schemas.microsoft.com/office/powerpoint/2010/main" val="404633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Job order costing also applies to service companies. Most service companies meet customers’ needs by performing a custom service for a specific customer.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Job order costing has some important differences for service firms. </a:t>
            </a:r>
          </a:p>
          <a:p>
            <a:r>
              <a:rPr lang="en-US" sz="1200" b="0" i="0" u="none" strike="noStrike" kern="1200" baseline="0" dirty="0">
                <a:solidFill>
                  <a:schemeClr val="tx1"/>
                </a:solidFill>
                <a:latin typeface="+mn-lt"/>
                <a:ea typeface="+mn-ea"/>
                <a:cs typeface="+mn-cs"/>
              </a:rPr>
              <a:t>1. Most service firms have neither raw materials inventory nor finished goods inventory. They do, however, have inventories of supplies, and they can have work in process inventory. Often these supplies are immaterial and are considered overhead costs. </a:t>
            </a:r>
          </a:p>
          <a:p>
            <a:r>
              <a:rPr lang="en-US" sz="1200" b="0" i="0" u="none" strike="noStrike" kern="1200" baseline="0" dirty="0">
                <a:solidFill>
                  <a:schemeClr val="tx1"/>
                </a:solidFill>
                <a:latin typeface="+mn-lt"/>
                <a:ea typeface="+mn-ea"/>
                <a:cs typeface="+mn-cs"/>
              </a:rPr>
              <a:t>2. Direct labor is often used to apply overhead because service firms do not use direct materials. </a:t>
            </a:r>
          </a:p>
          <a:p>
            <a:r>
              <a:rPr lang="en-US" sz="1200" b="0" i="0" u="none" strike="noStrike" kern="1200" baseline="0" dirty="0">
                <a:solidFill>
                  <a:schemeClr val="tx1"/>
                </a:solidFill>
                <a:latin typeface="+mn-lt"/>
                <a:ea typeface="+mn-ea"/>
                <a:cs typeface="+mn-cs"/>
              </a:rPr>
              <a:t>3. Service firms typically use different account titles, for example </a:t>
            </a:r>
            <a:r>
              <a:rPr lang="en-US" sz="1200" b="1" i="0" u="none" strike="noStrike" kern="1200" baseline="0" dirty="0">
                <a:solidFill>
                  <a:schemeClr val="tx1"/>
                </a:solidFill>
                <a:latin typeface="+mn-lt"/>
                <a:ea typeface="+mn-ea"/>
                <a:cs typeface="+mn-cs"/>
              </a:rPr>
              <a:t>Services in Process Inventory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Services Overhead. </a:t>
            </a:r>
            <a:endParaRPr lang="en-US" b="0" dirty="0"/>
          </a:p>
        </p:txBody>
      </p:sp>
    </p:spTree>
    <p:extLst>
      <p:ext uri="{BB962C8B-B14F-4D97-AF65-F5344CB8AC3E}">
        <p14:creationId xmlns:p14="http://schemas.microsoft.com/office/powerpoint/2010/main" val="1956825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112019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dirty="0"/>
              <a:t>Service providers also use job order costing.  Cost for each individual job are track separately.  Total costs include labor and overhead</a:t>
            </a:r>
            <a:r>
              <a:rPr lang="en-US" sz="1200" baseline="0" dirty="0"/>
              <a:t> which are determined for each job using the procedures in this chapter.</a:t>
            </a:r>
          </a:p>
          <a:p>
            <a:pPr marL="0" indent="0">
              <a:buFont typeface="Arial" panose="020B0604020202020204" pitchFamily="34" charset="0"/>
              <a:buNone/>
            </a:pPr>
            <a:endParaRPr lang="en-US" sz="1200" baseline="0" dirty="0"/>
          </a:p>
          <a:p>
            <a:r>
              <a:rPr lang="en-US" sz="1200" b="0" i="0" u="none" strike="noStrike" kern="1200" baseline="0" dirty="0">
                <a:solidFill>
                  <a:schemeClr val="tx1"/>
                </a:solidFill>
                <a:latin typeface="+mn-lt"/>
                <a:ea typeface="+mn-ea"/>
                <a:cs typeface="+mn-cs"/>
              </a:rPr>
              <a:t>Consider </a:t>
            </a:r>
            <a:r>
              <a:rPr lang="en-US" sz="1200" b="0" i="0" u="none" strike="noStrike" kern="1200" baseline="0" dirty="0" err="1">
                <a:solidFill>
                  <a:schemeClr val="tx1"/>
                </a:solidFill>
                <a:latin typeface="+mn-lt"/>
                <a:ea typeface="+mn-ea"/>
                <a:cs typeface="+mn-cs"/>
              </a:rPr>
              <a:t>AdWorld</a:t>
            </a:r>
            <a:r>
              <a:rPr lang="en-US" sz="1200" b="0" i="0" u="none" strike="noStrike" kern="1200" baseline="0" dirty="0">
                <a:solidFill>
                  <a:schemeClr val="tx1"/>
                </a:solidFill>
                <a:latin typeface="+mn-lt"/>
                <a:ea typeface="+mn-ea"/>
                <a:cs typeface="+mn-cs"/>
              </a:rPr>
              <a:t>, an advertising agency that develops web-based ads (and ads for other types of media). Each of its customers has unique requirements, so costs for each individual job must be tracked separately.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AdWorld</a:t>
            </a:r>
            <a:r>
              <a:rPr lang="en-US" sz="1200" b="0" i="0" u="none" strike="noStrike" kern="1200" baseline="0" dirty="0">
                <a:solidFill>
                  <a:schemeClr val="tx1"/>
                </a:solidFill>
                <a:latin typeface="+mn-lt"/>
                <a:ea typeface="+mn-ea"/>
                <a:cs typeface="+mn-cs"/>
              </a:rPr>
              <a:t> uses two types of labor: web designers ($65 per hour) and computer staff ($50 per hour). It also incurs overhead costs that it assigns using two different predetermined overhead allocation rates: $125 per designer hour and $96 per staff hour. For each job, </a:t>
            </a:r>
            <a:r>
              <a:rPr lang="en-US" sz="1200" b="0" i="0" u="none" strike="noStrike" kern="1200" baseline="0" dirty="0" err="1">
                <a:solidFill>
                  <a:schemeClr val="tx1"/>
                </a:solidFill>
                <a:latin typeface="+mn-lt"/>
                <a:ea typeface="+mn-ea"/>
                <a:cs typeface="+mn-cs"/>
              </a:rPr>
              <a:t>AdWorld</a:t>
            </a:r>
            <a:r>
              <a:rPr lang="en-US" sz="1200" b="0" i="0" u="none" strike="noStrike" kern="1200" baseline="0" dirty="0">
                <a:solidFill>
                  <a:schemeClr val="tx1"/>
                </a:solidFill>
                <a:latin typeface="+mn-lt"/>
                <a:ea typeface="+mn-ea"/>
                <a:cs typeface="+mn-cs"/>
              </a:rPr>
              <a:t> must estimate the number of designer and staff hours needed. Then, total costs of each job are determined using the procedures in the chapter.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illustrate, a chip manufacturer requested a quote from </a:t>
            </a:r>
            <a:r>
              <a:rPr lang="en-US" sz="1200" b="0" i="0" u="none" strike="noStrike" kern="1200" baseline="0" dirty="0" err="1">
                <a:solidFill>
                  <a:schemeClr val="tx1"/>
                </a:solidFill>
                <a:latin typeface="+mn-lt"/>
                <a:ea typeface="+mn-ea"/>
                <a:cs typeface="+mn-cs"/>
              </a:rPr>
              <a:t>AdWorld</a:t>
            </a:r>
            <a:r>
              <a:rPr lang="en-US" sz="1200" b="0" i="0" u="none" strike="noStrike" kern="1200" baseline="0" dirty="0">
                <a:solidFill>
                  <a:schemeClr val="tx1"/>
                </a:solidFill>
                <a:latin typeface="+mn-lt"/>
                <a:ea typeface="+mn-ea"/>
                <a:cs typeface="+mn-cs"/>
              </a:rPr>
              <a:t> for an advertising engagement. </a:t>
            </a:r>
            <a:r>
              <a:rPr lang="en-US" sz="1200" b="0" i="0" u="none" strike="noStrike" kern="1200" baseline="0" dirty="0" err="1">
                <a:solidFill>
                  <a:schemeClr val="tx1"/>
                </a:solidFill>
                <a:latin typeface="+mn-lt"/>
                <a:ea typeface="+mn-ea"/>
                <a:cs typeface="+mn-cs"/>
              </a:rPr>
              <a:t>AdWorld</a:t>
            </a:r>
            <a:r>
              <a:rPr lang="en-US" sz="1200" b="0" i="0" u="none" strike="noStrike" kern="1200" baseline="0" dirty="0">
                <a:solidFill>
                  <a:schemeClr val="tx1"/>
                </a:solidFill>
                <a:latin typeface="+mn-lt"/>
                <a:ea typeface="+mn-ea"/>
                <a:cs typeface="+mn-cs"/>
              </a:rPr>
              <a:t> estimates that the job will require 43 designer hours and 61 staff hours, with the following total estimated cost for this job. </a:t>
            </a:r>
            <a:endParaRPr lang="en-US" sz="1200" dirty="0"/>
          </a:p>
          <a:p>
            <a:endParaRPr lang="en-US" altLang="en-US" b="1" dirty="0"/>
          </a:p>
        </p:txBody>
      </p:sp>
    </p:spTree>
    <p:extLst>
      <p:ext uri="{BB962C8B-B14F-4D97-AF65-F5344CB8AC3E}">
        <p14:creationId xmlns:p14="http://schemas.microsoft.com/office/powerpoint/2010/main" val="3592944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2377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 cost accounting system accumulates manufacturing costs and then assigns them to products and services.</a:t>
            </a:r>
          </a:p>
          <a:p>
            <a:pPr defTabSz="939363">
              <a:defRPr/>
            </a:pPr>
            <a:endParaRPr lang="en-US" dirty="0"/>
          </a:p>
          <a:p>
            <a:pPr defTabSz="939363">
              <a:defRPr/>
            </a:pPr>
            <a:r>
              <a:rPr lang="en-US" dirty="0"/>
              <a:t>The two basic types of cost accounting systems are </a:t>
            </a:r>
            <a:r>
              <a:rPr lang="en-US" i="1" dirty="0"/>
              <a:t>job order costing </a:t>
            </a:r>
            <a:r>
              <a:rPr lang="en-US" dirty="0"/>
              <a:t>and </a:t>
            </a:r>
            <a:r>
              <a:rPr lang="en-US" i="1" dirty="0"/>
              <a:t>process costing</a:t>
            </a:r>
            <a:r>
              <a:rPr lang="en-US" dirty="0"/>
              <a:t>. </a:t>
            </a:r>
          </a:p>
          <a:p>
            <a:pPr defTabSz="939363">
              <a:defRPr/>
            </a:pPr>
            <a:endParaRPr lang="en-US" dirty="0"/>
          </a:p>
          <a:p>
            <a:pPr defTabSz="939363">
              <a:defRPr/>
            </a:pPr>
            <a:r>
              <a:rPr lang="en-US" dirty="0"/>
              <a:t>Many companies produce products individually designed to meet the needs of a specific customer. Each customized product is manufactured separately and its production is called </a:t>
            </a:r>
            <a:r>
              <a:rPr lang="en-US" b="1" dirty="0"/>
              <a:t>job order production.</a:t>
            </a:r>
            <a:endParaRPr lang="en-US" dirty="0"/>
          </a:p>
          <a:p>
            <a:endParaRPr lang="en-US" altLang="en-US" dirty="0"/>
          </a:p>
          <a:p>
            <a:r>
              <a:rPr lang="en-US" b="1" dirty="0"/>
              <a:t>Process operations, </a:t>
            </a:r>
            <a:r>
              <a:rPr lang="en-US" dirty="0"/>
              <a:t>also called </a:t>
            </a:r>
            <a:r>
              <a:rPr lang="en-US" i="1" dirty="0"/>
              <a:t>process manufacturing </a:t>
            </a:r>
            <a:r>
              <a:rPr lang="en-US" dirty="0"/>
              <a:t>or </a:t>
            </a:r>
            <a:r>
              <a:rPr lang="en-US" i="1" dirty="0"/>
              <a:t>process production, </a:t>
            </a:r>
            <a:r>
              <a:rPr lang="en-US" dirty="0"/>
              <a:t>is the mass production of products in a continuous flow of steps. Unlike job order production, where every product differs depending on customer needs, process operations are designed to mass-produce large quantities of identical products. </a:t>
            </a:r>
            <a:endParaRPr lang="en-US" altLang="en-US" dirty="0"/>
          </a:p>
          <a:p>
            <a:endParaRPr lang="en-US" altLang="en-US" dirty="0"/>
          </a:p>
        </p:txBody>
      </p:sp>
    </p:spTree>
    <p:extLst>
      <p:ext uri="{BB962C8B-B14F-4D97-AF65-F5344CB8AC3E}">
        <p14:creationId xmlns:p14="http://schemas.microsoft.com/office/powerpoint/2010/main" val="81701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a:t>
            </a:r>
            <a:r>
              <a:rPr lang="en-US" sz="1200" b="0" i="0" u="none" strike="noStrike" kern="1200" baseline="0" dirty="0" smtClean="0">
                <a:solidFill>
                  <a:schemeClr val="tx1"/>
                </a:solidFill>
                <a:latin typeface="+mn-lt"/>
                <a:ea typeface="+mn-ea"/>
                <a:cs typeface="+mn-cs"/>
              </a:rPr>
              <a:t>15.1 </a:t>
            </a:r>
            <a:r>
              <a:rPr lang="en-US" sz="1200" b="0" i="0" u="none" strike="noStrike" kern="1200" baseline="0" dirty="0">
                <a:solidFill>
                  <a:schemeClr val="tx1"/>
                </a:solidFill>
                <a:latin typeface="+mn-lt"/>
                <a:ea typeface="+mn-ea"/>
                <a:cs typeface="+mn-cs"/>
              </a:rPr>
              <a:t>lists important features of job order and process operations. Both types of operations are used by manufacturers and also by service companies. Movies made by </a:t>
            </a:r>
            <a:r>
              <a:rPr lang="en-US" sz="1200" b="1" i="0" u="none" strike="noStrike" kern="1200" baseline="0" dirty="0">
                <a:solidFill>
                  <a:schemeClr val="tx1"/>
                </a:solidFill>
                <a:latin typeface="+mn-lt"/>
                <a:ea typeface="+mn-ea"/>
                <a:cs typeface="+mn-cs"/>
              </a:rPr>
              <a:t>Walt Disney </a:t>
            </a:r>
            <a:r>
              <a:rPr lang="en-US" sz="1200" b="0" i="0" u="none" strike="noStrike" kern="1200" baseline="0" dirty="0">
                <a:solidFill>
                  <a:schemeClr val="tx1"/>
                </a:solidFill>
                <a:latin typeface="+mn-lt"/>
                <a:ea typeface="+mn-ea"/>
                <a:cs typeface="+mn-cs"/>
              </a:rPr>
              <a:t>and financial audits done by </a:t>
            </a:r>
            <a:r>
              <a:rPr lang="en-US" sz="1200" b="1" i="0" u="none" strike="noStrike" kern="1200" baseline="0" dirty="0">
                <a:solidFill>
                  <a:schemeClr val="tx1"/>
                </a:solidFill>
                <a:latin typeface="+mn-lt"/>
                <a:ea typeface="+mn-ea"/>
                <a:cs typeface="+mn-cs"/>
              </a:rPr>
              <a:t>KPMG </a:t>
            </a:r>
            <a:r>
              <a:rPr lang="en-US" sz="1200" b="0" i="0" u="none" strike="noStrike" kern="1200" baseline="0" dirty="0">
                <a:solidFill>
                  <a:schemeClr val="tx1"/>
                </a:solidFill>
                <a:latin typeface="+mn-lt"/>
                <a:ea typeface="+mn-ea"/>
                <a:cs typeface="+mn-cs"/>
              </a:rPr>
              <a:t>are examples of job order service operations. Order processing in large mail-order firms like </a:t>
            </a:r>
            <a:r>
              <a:rPr lang="en-US" sz="1200" b="1" i="0" u="none" strike="noStrike" kern="1200" baseline="0" dirty="0">
                <a:solidFill>
                  <a:schemeClr val="tx1"/>
                </a:solidFill>
                <a:latin typeface="+mn-lt"/>
                <a:ea typeface="+mn-ea"/>
                <a:cs typeface="+mn-cs"/>
              </a:rPr>
              <a:t>L.L. Bean </a:t>
            </a:r>
            <a:r>
              <a:rPr lang="en-US" sz="1200" b="0" i="0" u="none" strike="noStrike" kern="1200" baseline="0" dirty="0">
                <a:solidFill>
                  <a:schemeClr val="tx1"/>
                </a:solidFill>
                <a:latin typeface="+mn-lt"/>
                <a:ea typeface="+mn-ea"/>
                <a:cs typeface="+mn-cs"/>
              </a:rPr>
              <a:t>is an example of a process service operation.</a:t>
            </a:r>
            <a:endParaRPr lang="en-US" altLang="en-US" dirty="0"/>
          </a:p>
        </p:txBody>
      </p:sp>
    </p:spTree>
    <p:extLst>
      <p:ext uri="{BB962C8B-B14F-4D97-AF65-F5344CB8AC3E}">
        <p14:creationId xmlns:p14="http://schemas.microsoft.com/office/powerpoint/2010/main" val="86114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An overview of job order production activity and cost flows is shown. This slide shows the March production activity of Road Warriors, which installs entertainment systems and security devices in cars and trucks. The company customizes any vehicle by adding speakers, amplifiers, video systems, alarms, and reinforced exteriors.</a:t>
            </a:r>
          </a:p>
          <a:p>
            <a:endParaRPr lang="en-US" altLang="en-US" dirty="0"/>
          </a:p>
          <a:p>
            <a:r>
              <a:rPr lang="en-US" dirty="0"/>
              <a:t>Job order production requires materials, labor, and overhead costs. Recall that direct materials are used in manufacturing and can be clearly identified with a particular job. Similarly, direct labor is employee effort devoted to a particular job. Overhead costs support production of more than one job. Common overhead items are depreciation on factory buildings and equipment, factory supplies (indirect materials), supervision and maintenance (indirect labor, factory insurance and</a:t>
            </a:r>
            <a:r>
              <a:rPr lang="en-US" baseline="0" dirty="0"/>
              <a:t> property taxes</a:t>
            </a:r>
            <a:r>
              <a:rPr lang="en-US" dirty="0"/>
              <a:t>), cleaning, and utilities.</a:t>
            </a:r>
          </a:p>
          <a:p>
            <a:endParaRPr lang="en-US" dirty="0"/>
          </a:p>
          <a:p>
            <a:r>
              <a:rPr lang="en-US" dirty="0"/>
              <a:t>This slide shows that materials, labor, and overhead are added to five</a:t>
            </a:r>
            <a:r>
              <a:rPr lang="en-US" baseline="0" dirty="0"/>
              <a:t> j</a:t>
            </a:r>
            <a:r>
              <a:rPr lang="en-US" dirty="0"/>
              <a:t>obs started during the month (March). Alarm systems are added to Jobs B15 and B16; Job B17 receives a high-end audio and video entertainment system. Road Warriors completed Jobs B15, B16, and B17 in March and delivered Jobs B15 and B16 to customers. At the end of March, Jobs B18 and B19 remain in work in process inventory and Job B17 is in finished goods inventory.</a:t>
            </a:r>
          </a:p>
          <a:p>
            <a:r>
              <a:rPr lang="en-US" dirty="0"/>
              <a:t> </a:t>
            </a:r>
          </a:p>
          <a:p>
            <a:endParaRPr lang="en-US" altLang="en-US" dirty="0"/>
          </a:p>
        </p:txBody>
      </p:sp>
    </p:spTree>
    <p:extLst>
      <p:ext uri="{BB962C8B-B14F-4D97-AF65-F5344CB8AC3E}">
        <p14:creationId xmlns:p14="http://schemas.microsoft.com/office/powerpoint/2010/main" val="18666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Because they are product costs, manufacturing costs flow through inventory accounts (Raw Materials Inventory, Work in Process Inventory, and Finished Goods Inventory) until the related goods are sold. While a job is being produced, its accumulated costs are kept in </a:t>
            </a:r>
            <a:r>
              <a:rPr lang="en-US" sz="1200" b="1" i="0" u="none" strike="noStrike" kern="1200" baseline="0" dirty="0">
                <a:solidFill>
                  <a:schemeClr val="tx1"/>
                </a:solidFill>
                <a:latin typeface="+mn-lt"/>
                <a:ea typeface="+mn-ea"/>
                <a:cs typeface="+mn-cs"/>
              </a:rPr>
              <a:t>Work in Process Inventory. </a:t>
            </a:r>
            <a:r>
              <a:rPr lang="en-US" sz="1200" b="0" i="0" u="none" strike="noStrike" kern="1200" baseline="0" dirty="0">
                <a:solidFill>
                  <a:schemeClr val="tx1"/>
                </a:solidFill>
                <a:latin typeface="+mn-lt"/>
                <a:ea typeface="+mn-ea"/>
                <a:cs typeface="+mn-cs"/>
              </a:rPr>
              <a:t>When a job is finished, its accumulated costs are transferred from Work in Process Inventory to </a:t>
            </a:r>
            <a:r>
              <a:rPr lang="en-US" sz="1200" b="1" i="0" u="none" strike="noStrike" kern="1200" baseline="0" dirty="0">
                <a:solidFill>
                  <a:schemeClr val="tx1"/>
                </a:solidFill>
                <a:latin typeface="+mn-lt"/>
                <a:ea typeface="+mn-ea"/>
                <a:cs typeface="+mn-cs"/>
              </a:rPr>
              <a:t>Finished Goods Inventory. </a:t>
            </a:r>
            <a:r>
              <a:rPr lang="en-US" sz="1200" b="0" i="0" u="none" strike="noStrike" kern="1200" baseline="0" dirty="0">
                <a:solidFill>
                  <a:schemeClr val="tx1"/>
                </a:solidFill>
                <a:latin typeface="+mn-lt"/>
                <a:ea typeface="+mn-ea"/>
                <a:cs typeface="+mn-cs"/>
              </a:rPr>
              <a:t>When a finished job is delivered to a customer, its accumulated costs are transferred from Finished Goods Inventory to Cost of Goods Sold.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general ledger inventory accounts, however, do not provide enough detail for managers of job order operations to plan and control production activities. Managers need to know the costs of each individual job (or job lot). Subsidiary records store this information about the manufacturing costs for each individual job. The next section describes the use of these subsidiary records and how they relate to the general ledger accounts.</a:t>
            </a:r>
            <a:endParaRPr lang="en-US" altLang="en-US" dirty="0"/>
          </a:p>
        </p:txBody>
      </p:sp>
    </p:spTree>
    <p:extLst>
      <p:ext uri="{BB962C8B-B14F-4D97-AF65-F5344CB8AC3E}">
        <p14:creationId xmlns:p14="http://schemas.microsoft.com/office/powerpoint/2010/main" val="274572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96279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dirty="0"/>
              <a:t>A major aim of a job order costing system is to determine the cost of producing each job or job lot. In the case of a job lot, the system also computes the cost per unit. The accounting system must include separate records for each job to accomplish this.</a:t>
            </a:r>
          </a:p>
          <a:p>
            <a:endParaRPr lang="en-US" dirty="0"/>
          </a:p>
          <a:p>
            <a:r>
              <a:rPr lang="en-US" dirty="0"/>
              <a:t>A job cost sheet is a separate record maintained for each job. </a:t>
            </a:r>
          </a:p>
          <a:p>
            <a:endParaRPr lang="en-US" dirty="0"/>
          </a:p>
          <a:p>
            <a:r>
              <a:rPr lang="en-US" dirty="0"/>
              <a:t>This job cost sheet identifies the customer, the job number assigned, the product, and key dates. Only product costs are recorded on job cost sheets. Direct materials and direct labor costs actually incurred on the job are immediately recorded on this sheet. For</a:t>
            </a:r>
            <a:r>
              <a:rPr lang="en-US" baseline="0" dirty="0"/>
              <a:t> Job B15, these actual direct materials and direct labor costs total $600 and $1,000, respectively. </a:t>
            </a:r>
          </a:p>
          <a:p>
            <a:endParaRPr lang="en-US" i="1" baseline="0" dirty="0"/>
          </a:p>
          <a:p>
            <a:r>
              <a:rPr lang="en-US" i="1" dirty="0"/>
              <a:t>Estimated </a:t>
            </a:r>
            <a:r>
              <a:rPr lang="en-US" dirty="0"/>
              <a:t>overhead costs are included on job cost sheets, through a process we discuss later in the chapter. For Job B15, estimated overhead costs are $1,600 and $1,000 of actual direct labor costs x $160%  When each job is complete, the supervisor enters the date of completion, records any remarks, and signs the sheet. The balance in the Work in Process Inventory account at any point in time is the</a:t>
            </a:r>
            <a:r>
              <a:rPr lang="en-US" dirty="0">
                <a:effectLst/>
              </a:rPr>
              <a:t> </a:t>
            </a:r>
            <a:r>
              <a:rPr lang="en-US" dirty="0"/>
              <a:t>sum of the costs on job cost sheets for all jobs that are not yet complete. The balance in the Finished Goods Inventory account at any point in time is the sum of the costs on job cost sheets for all jobs that </a:t>
            </a:r>
            <a:r>
              <a:rPr lang="en-US" i="1" dirty="0"/>
              <a:t>are </a:t>
            </a:r>
            <a:r>
              <a:rPr lang="en-US" dirty="0"/>
              <a:t>complete and awaiting sale. The balance in Cost of Goods Sold is the sum of all job sheets for jobs that have been sold and delivered to the customer. Managers use job cost sheets to monitor costs incurred to date and to predict and control costs for each job. In the next section we use Road Warriors’ production and sales activity for March to illustrate job order costing and the use of job cost sheets.</a:t>
            </a:r>
          </a:p>
          <a:p>
            <a:endParaRPr lang="en-US" dirty="0"/>
          </a:p>
          <a:p>
            <a:endParaRPr lang="en-US" dirty="0"/>
          </a:p>
          <a:p>
            <a:endParaRPr lang="en-US" altLang="en-US" dirty="0"/>
          </a:p>
          <a:p>
            <a:endParaRPr lang="en-US" altLang="en-US" dirty="0"/>
          </a:p>
        </p:txBody>
      </p:sp>
    </p:spTree>
    <p:extLst>
      <p:ext uri="{BB962C8B-B14F-4D97-AF65-F5344CB8AC3E}">
        <p14:creationId xmlns:p14="http://schemas.microsoft.com/office/powerpoint/2010/main" val="252624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412DE8FB-7C08-46AC-9C41-B595BF9B1E8D}" type="datetime1">
              <a:rPr lang="en-US" smtClean="0"/>
              <a:pPr>
                <a:defRPr/>
              </a:pPr>
              <a:t>10/19/18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67F1510-A246-464E-BD16-ACACE9680484}" type="slidenum">
              <a:rPr lang="en-US"/>
              <a:pPr>
                <a:defRPr/>
              </a:pPr>
              <a:t>‹#›</a:t>
            </a:fld>
            <a:endParaRPr lang="en-US" dirty="0"/>
          </a:p>
        </p:txBody>
      </p:sp>
    </p:spTree>
    <p:extLst>
      <p:ext uri="{BB962C8B-B14F-4D97-AF65-F5344CB8AC3E}">
        <p14:creationId xmlns:p14="http://schemas.microsoft.com/office/powerpoint/2010/main" val="21991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262D62-AD4D-4F5A-997D-ACA2CF7991BB}"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DC466A-C6D7-462E-9920-7753743E0378}" type="slidenum">
              <a:rPr lang="en-US"/>
              <a:pPr>
                <a:defRPr/>
              </a:pPr>
              <a:t>‹#›</a:t>
            </a:fld>
            <a:endParaRPr lang="en-US" dirty="0"/>
          </a:p>
        </p:txBody>
      </p:sp>
    </p:spTree>
    <p:extLst>
      <p:ext uri="{BB962C8B-B14F-4D97-AF65-F5344CB8AC3E}">
        <p14:creationId xmlns:p14="http://schemas.microsoft.com/office/powerpoint/2010/main" val="260860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2E3374-A476-43D0-BFCB-4E27ED23D7C2}"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77B036-0362-4992-AA89-E261F91073AB}" type="slidenum">
              <a:rPr lang="en-US"/>
              <a:pPr>
                <a:defRPr/>
              </a:pPr>
              <a:t>‹#›</a:t>
            </a:fld>
            <a:endParaRPr lang="en-US" dirty="0"/>
          </a:p>
        </p:txBody>
      </p:sp>
    </p:spTree>
    <p:extLst>
      <p:ext uri="{BB962C8B-B14F-4D97-AF65-F5344CB8AC3E}">
        <p14:creationId xmlns:p14="http://schemas.microsoft.com/office/powerpoint/2010/main" val="162080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43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99C889D3-8E72-44AB-9BB0-3344542C23BA}"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14496040"/>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6FA7924-9EB2-4BBF-9BD4-8EFD38FE30F2}"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437733184"/>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BD72707-FA5A-4A97-9044-9360542FBE2A}"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16858516"/>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75CCE3E-326C-4766-925D-C81B157B2A43}"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3707923187"/>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BC80A0-FDD1-4FA8-B521-054CAA17B701}" type="datetime1">
              <a:rPr lang="en-US" smtClean="0"/>
              <a:pPr>
                <a:defRPr/>
              </a:pPr>
              <a:t>10/19/18</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1865940014"/>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D706699-EA71-4D83-AE3E-5B37AB204CBA}" type="datetime1">
              <a:rPr lang="en-US" smtClean="0"/>
              <a:pPr>
                <a:defRPr/>
              </a:pPr>
              <a:t>10/19/18</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4147083596"/>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A35BF99-B02D-4093-A158-A3462558FE0A}" type="datetime1">
              <a:rPr lang="en-US" smtClean="0"/>
              <a:pPr>
                <a:defRPr/>
              </a:pPr>
              <a:t>10/19/18</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4113514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1A5C7F-C810-48FB-8BBB-571C297D5F6A}"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F64631-B6EB-45B1-A429-984F57FDE272}" type="slidenum">
              <a:rPr lang="en-US"/>
              <a:pPr>
                <a:defRPr/>
              </a:pPr>
              <a:t>‹#›</a:t>
            </a:fld>
            <a:endParaRPr lang="en-US" dirty="0"/>
          </a:p>
        </p:txBody>
      </p:sp>
    </p:spTree>
    <p:extLst>
      <p:ext uri="{BB962C8B-B14F-4D97-AF65-F5344CB8AC3E}">
        <p14:creationId xmlns:p14="http://schemas.microsoft.com/office/powerpoint/2010/main" val="2523753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E29E04-BFF3-4A2F-B55A-B9F6AE0AA3EC}"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511714553"/>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607C28-E29D-423B-BA23-910054C64CA3}"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570159875"/>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9882ABA-B3D3-4AB8-B3C9-D69DE4ECB2BF}"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660812435"/>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D11183-CFFE-49A7-994E-410247D949EE}"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113545636"/>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820927"/>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376786"/>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5666589"/>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562807"/>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589770"/>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92485A-C49F-4490-A869-3347DA9AE429}"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28882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C0454A-FBE4-4EE6-A2BB-78CCD361F71D}"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93F698-D54F-4253-8AC8-37CFD87A99B8}" type="slidenum">
              <a:rPr lang="en-US"/>
              <a:pPr>
                <a:defRPr/>
              </a:pPr>
              <a:t>‹#›</a:t>
            </a:fld>
            <a:endParaRPr lang="en-US" dirty="0"/>
          </a:p>
        </p:txBody>
      </p:sp>
    </p:spTree>
    <p:extLst>
      <p:ext uri="{BB962C8B-B14F-4D97-AF65-F5344CB8AC3E}">
        <p14:creationId xmlns:p14="http://schemas.microsoft.com/office/powerpoint/2010/main" val="223230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27618-89E0-4E7E-9BE3-004A1AB4BB5C}"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653109"/>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D077A-00B6-437A-9D41-E2222A75EE07}"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893070"/>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A4EA5-1AA2-4ED8-988E-5A86C549F176}"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288225"/>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80EE77-7290-4DD7-AFF6-E9EAB6A2054B}" type="datetime1">
              <a:rPr lang="en-US" smtClean="0">
                <a:solidFill>
                  <a:prstClr val="black">
                    <a:tint val="75000"/>
                  </a:prstClr>
                </a:solidFill>
              </a:rPr>
              <a:pPr/>
              <a:t>10/19/18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071138"/>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5EC9D7-FC86-42D2-8DB1-BEB967634B54}" type="datetime1">
              <a:rPr lang="en-US" smtClean="0">
                <a:solidFill>
                  <a:prstClr val="black">
                    <a:tint val="75000"/>
                  </a:prstClr>
                </a:solidFill>
              </a:rPr>
              <a:pPr/>
              <a:t>10/19/18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049505"/>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88D45-D02F-404D-AC72-A8168DC205B9}" type="datetime1">
              <a:rPr lang="en-US" smtClean="0">
                <a:solidFill>
                  <a:prstClr val="black">
                    <a:tint val="75000"/>
                  </a:prstClr>
                </a:solidFill>
              </a:rPr>
              <a:pPr/>
              <a:t>10/19/18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289361"/>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801B79-641A-4347-ABC6-46DE01EDED7E}"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062968"/>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9AFB6-35BC-4CBA-A983-7BBC88B05F4B}"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196959"/>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5E8E-C33D-43F9-BBC4-79E13B7AB881}"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375253"/>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E7276D-2D7F-4DE8-BF60-2C194739B822}"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78402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8A9E1C-BBE1-4666-97C9-C6EEEEC64F5F}"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6D8448-2AE3-48B6-8C59-ACC01AEB8C54}" type="slidenum">
              <a:rPr lang="en-US"/>
              <a:pPr>
                <a:defRPr/>
              </a:pPr>
              <a:t>‹#›</a:t>
            </a:fld>
            <a:endParaRPr lang="en-US" dirty="0"/>
          </a:p>
        </p:txBody>
      </p:sp>
    </p:spTree>
    <p:extLst>
      <p:ext uri="{BB962C8B-B14F-4D97-AF65-F5344CB8AC3E}">
        <p14:creationId xmlns:p14="http://schemas.microsoft.com/office/powerpoint/2010/main" val="4282306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398662-65FA-4164-83BB-6856EEC4A04C}"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950174"/>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7AC7A-D388-45F4-9A12-E7CB7B4BEE54}"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898596"/>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8897B-6A76-4234-8AB5-7275741C6C67}"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191116"/>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B09FE8-7DC3-4A1C-8548-444785B2B519}"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378867"/>
      </p:ext>
    </p:extLst>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49D68E-1EC5-4FCF-9AA0-7C0762D7BF75}" type="datetime1">
              <a:rPr lang="en-US" smtClean="0">
                <a:solidFill>
                  <a:prstClr val="black">
                    <a:tint val="75000"/>
                  </a:prstClr>
                </a:solidFill>
              </a:rPr>
              <a:pPr/>
              <a:t>10/19/18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726582"/>
      </p:ext>
    </p:extLst>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82B28-9950-4539-AEC8-700C6F0FFA6A}" type="datetime1">
              <a:rPr lang="en-US" smtClean="0">
                <a:solidFill>
                  <a:prstClr val="black">
                    <a:tint val="75000"/>
                  </a:prstClr>
                </a:solidFill>
              </a:rPr>
              <a:pPr/>
              <a:t>10/19/18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591159"/>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C8407-4DE4-4867-941B-1C8A62C51B93}" type="datetime1">
              <a:rPr lang="en-US" smtClean="0">
                <a:solidFill>
                  <a:prstClr val="black">
                    <a:tint val="75000"/>
                  </a:prstClr>
                </a:solidFill>
              </a:rPr>
              <a:pPr/>
              <a:t>10/19/18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837778"/>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2B2C3-5F16-46EC-B2A8-26EB4EEA3048}"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470342"/>
      </p:ext>
    </p:extLst>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491-E729-4FA1-8DDA-DDE78985E39D}"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952591"/>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23969-D1CA-431D-BDF7-B68C30AA8A34}"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00939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40F9CF-CA57-475C-B3E3-E172D65D6CB0}" type="datetime1">
              <a:rPr lang="en-US" smtClean="0"/>
              <a:pPr>
                <a:defRPr/>
              </a:pPr>
              <a:t>10/19/18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517817-516D-4E63-B36C-56525C4C494E}" type="slidenum">
              <a:rPr lang="en-US"/>
              <a:pPr>
                <a:defRPr/>
              </a:pPr>
              <a:t>‹#›</a:t>
            </a:fld>
            <a:endParaRPr lang="en-US" dirty="0"/>
          </a:p>
        </p:txBody>
      </p:sp>
    </p:spTree>
    <p:extLst>
      <p:ext uri="{BB962C8B-B14F-4D97-AF65-F5344CB8AC3E}">
        <p14:creationId xmlns:p14="http://schemas.microsoft.com/office/powerpoint/2010/main" val="2014820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582DD-FD3D-4A20-8E2C-D0AC2E157A24}"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89192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2C1917-EBBE-4B99-B78E-E2CDA80AB13D}"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089786"/>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B6DDE-0ACD-4ECD-968A-9657F3ACA1DA}"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154144"/>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E01DB-3DA1-45FF-B671-E503F099B818}"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202742"/>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4E666F-FD2D-49C1-89DA-E2AF9E23A6A4}"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1098081"/>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33B6F-28BB-467E-AEAB-AF8D6ECC2240}" type="datetime1">
              <a:rPr lang="en-US" smtClean="0">
                <a:solidFill>
                  <a:prstClr val="black">
                    <a:tint val="75000"/>
                  </a:prstClr>
                </a:solidFill>
              </a:rPr>
              <a:pPr/>
              <a:t>10/19/18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9706742"/>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08F143-C503-4F30-B679-A7D28DBF0B86}" type="datetime1">
              <a:rPr lang="en-US" smtClean="0">
                <a:solidFill>
                  <a:prstClr val="black">
                    <a:tint val="75000"/>
                  </a:prstClr>
                </a:solidFill>
              </a:rPr>
              <a:pPr/>
              <a:t>10/19/18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08925"/>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16B76-861D-4EE2-939F-B618F7356A51}" type="datetime1">
              <a:rPr lang="en-US" smtClean="0">
                <a:solidFill>
                  <a:prstClr val="black">
                    <a:tint val="75000"/>
                  </a:prstClr>
                </a:solidFill>
              </a:rPr>
              <a:pPr/>
              <a:t>10/19/18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5758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501F5-E79D-45CF-BAA8-33202A322041}"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887117"/>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A2DB2-4499-44C8-B136-22717FC48ED1}"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192948"/>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D69BE1-3C27-40A4-A457-E8970C03E4B0}" type="datetime1">
              <a:rPr lang="en-US" smtClean="0"/>
              <a:pPr>
                <a:defRPr/>
              </a:pPr>
              <a:t>10/19/18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56D29B-E423-4250-B2DC-38C30AE2A0FC}" type="slidenum">
              <a:rPr lang="en-US"/>
              <a:pPr>
                <a:defRPr/>
              </a:pPr>
              <a:t>‹#›</a:t>
            </a:fld>
            <a:endParaRPr lang="en-US" dirty="0"/>
          </a:p>
        </p:txBody>
      </p:sp>
    </p:spTree>
    <p:extLst>
      <p:ext uri="{BB962C8B-B14F-4D97-AF65-F5344CB8AC3E}">
        <p14:creationId xmlns:p14="http://schemas.microsoft.com/office/powerpoint/2010/main" val="2171820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906CD-363C-43EF-B09B-42A781D63E89}"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469165"/>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431FE-1A23-4115-9BB4-E40C8FE1B36E}"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235978"/>
      </p:ext>
    </p:extLst>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10/19/18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extLst>
      <p:ext uri="{BB962C8B-B14F-4D97-AF65-F5344CB8AC3E}">
        <p14:creationId xmlns:p14="http://schemas.microsoft.com/office/powerpoint/2010/main" val="3890126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extLst>
      <p:ext uri="{BB962C8B-B14F-4D97-AF65-F5344CB8AC3E}">
        <p14:creationId xmlns:p14="http://schemas.microsoft.com/office/powerpoint/2010/main" val="2143457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extLst>
      <p:ext uri="{BB962C8B-B14F-4D97-AF65-F5344CB8AC3E}">
        <p14:creationId xmlns:p14="http://schemas.microsoft.com/office/powerpoint/2010/main" val="21355494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extLst>
      <p:ext uri="{BB962C8B-B14F-4D97-AF65-F5344CB8AC3E}">
        <p14:creationId xmlns:p14="http://schemas.microsoft.com/office/powerpoint/2010/main" val="3605192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10/19/18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extLst>
      <p:ext uri="{BB962C8B-B14F-4D97-AF65-F5344CB8AC3E}">
        <p14:creationId xmlns:p14="http://schemas.microsoft.com/office/powerpoint/2010/main" val="3703627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10/19/18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extLst>
      <p:ext uri="{BB962C8B-B14F-4D97-AF65-F5344CB8AC3E}">
        <p14:creationId xmlns:p14="http://schemas.microsoft.com/office/powerpoint/2010/main" val="12718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10/19/18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extLst>
      <p:ext uri="{BB962C8B-B14F-4D97-AF65-F5344CB8AC3E}">
        <p14:creationId xmlns:p14="http://schemas.microsoft.com/office/powerpoint/2010/main" val="3643153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extLst>
      <p:ext uri="{BB962C8B-B14F-4D97-AF65-F5344CB8AC3E}">
        <p14:creationId xmlns:p14="http://schemas.microsoft.com/office/powerpoint/2010/main" val="284280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4A4A51-8FEA-4092-8CC7-26D7EFB8B57A}" type="datetime1">
              <a:rPr lang="en-US" smtClean="0"/>
              <a:pPr>
                <a:defRPr/>
              </a:pPr>
              <a:t>10/19/18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97AE55-5772-4CC6-97F0-168374316D79}" type="slidenum">
              <a:rPr lang="en-US"/>
              <a:pPr>
                <a:defRPr/>
              </a:pPr>
              <a:t>‹#›</a:t>
            </a:fld>
            <a:endParaRPr lang="en-US" dirty="0"/>
          </a:p>
        </p:txBody>
      </p:sp>
    </p:spTree>
    <p:extLst>
      <p:ext uri="{BB962C8B-B14F-4D97-AF65-F5344CB8AC3E}">
        <p14:creationId xmlns:p14="http://schemas.microsoft.com/office/powerpoint/2010/main" val="1626212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extLst>
      <p:ext uri="{BB962C8B-B14F-4D97-AF65-F5344CB8AC3E}">
        <p14:creationId xmlns:p14="http://schemas.microsoft.com/office/powerpoint/2010/main" val="1597124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extLst>
      <p:ext uri="{BB962C8B-B14F-4D97-AF65-F5344CB8AC3E}">
        <p14:creationId xmlns:p14="http://schemas.microsoft.com/office/powerpoint/2010/main" val="581148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extLst>
      <p:ext uri="{BB962C8B-B14F-4D97-AF65-F5344CB8AC3E}">
        <p14:creationId xmlns:p14="http://schemas.microsoft.com/office/powerpoint/2010/main" val="4107678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09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A03AC3-9E62-433F-A590-CDF68F5F36B8}"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BBCFAC-8D09-4A8C-A02A-993993DB35A4}" type="slidenum">
              <a:rPr lang="en-US"/>
              <a:pPr>
                <a:defRPr/>
              </a:pPr>
              <a:t>‹#›</a:t>
            </a:fld>
            <a:endParaRPr lang="en-US" dirty="0"/>
          </a:p>
        </p:txBody>
      </p:sp>
    </p:spTree>
    <p:extLst>
      <p:ext uri="{BB962C8B-B14F-4D97-AF65-F5344CB8AC3E}">
        <p14:creationId xmlns:p14="http://schemas.microsoft.com/office/powerpoint/2010/main" val="3543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561AE8-49FA-4A1B-B20F-0377337ED9AB}"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9E4FBB-2FD7-4AEA-895F-A819E2EBC948}" type="slidenum">
              <a:rPr lang="en-US"/>
              <a:pPr>
                <a:defRPr/>
              </a:pPr>
              <a:t>‹#›</a:t>
            </a:fld>
            <a:endParaRPr lang="en-US" dirty="0"/>
          </a:p>
        </p:txBody>
      </p:sp>
    </p:spTree>
    <p:extLst>
      <p:ext uri="{BB962C8B-B14F-4D97-AF65-F5344CB8AC3E}">
        <p14:creationId xmlns:p14="http://schemas.microsoft.com/office/powerpoint/2010/main" val="1232919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slideLayout" Target="../slideLayouts/slideLayout73.xml"/><Relationship Id="rId13" Type="http://schemas.openxmlformats.org/officeDocument/2006/relationships/theme" Target="../theme/theme6.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D5161D2A-81DB-45AE-8B02-A69EB5CCFCEB}" type="datetime1">
              <a:rPr lang="en-US" smtClean="0"/>
              <a:pPr>
                <a:defRPr/>
              </a:pPr>
              <a:t>10/19/18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419BC532-5FD6-494D-AA77-BE4EF2604693}" type="slidenum">
              <a:rPr lang="en-US"/>
              <a:pPr>
                <a:defRPr/>
              </a:pPr>
              <a:t>‹#›</a:t>
            </a:fld>
            <a:endParaRPr 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19 - </a:t>
            </a:r>
            <a:fld id="{7409873B-A6EC-41AC-A7B1-64C3A5C5413B}"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D9FFB3CF-165A-4967-9200-423D01E57DCB}" type="datetime1">
              <a:rPr lang="en-US" smtClean="0"/>
              <a:pPr>
                <a:defRPr/>
              </a:pPr>
              <a:t>10/19/18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291473681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D81269E-88D4-4879-B27B-8933B7F5BA37}" type="datetime1">
              <a:rPr lang="en-US" smtClean="0">
                <a:solidFill>
                  <a:prstClr val="black">
                    <a:tint val="75000"/>
                  </a:prstClr>
                </a:solidFill>
                <a:latin typeface="Calibri"/>
                <a:cs typeface="+mn-cs"/>
              </a:rPr>
              <a:pPr fontAlgn="auto">
                <a:spcBef>
                  <a:spcPts val="0"/>
                </a:spcBef>
                <a:spcAft>
                  <a:spcPts val="0"/>
                </a:spcAft>
              </a:pPr>
              <a:t>10/19/18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71591769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FAB440-C9BE-4C4F-A462-0912449F6312}" type="datetime1">
              <a:rPr lang="en-US" smtClean="0">
                <a:solidFill>
                  <a:prstClr val="black">
                    <a:tint val="75000"/>
                  </a:prstClr>
                </a:solidFill>
                <a:latin typeface="Calibri"/>
                <a:cs typeface="+mn-cs"/>
              </a:rPr>
              <a:pPr fontAlgn="auto">
                <a:spcBef>
                  <a:spcPts val="0"/>
                </a:spcBef>
                <a:spcAft>
                  <a:spcPts val="0"/>
                </a:spcAft>
              </a:pPr>
              <a:t>10/19/18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16596255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33C3F52-9EEF-44DB-BC1E-8FB3E9A66FE5}" type="datetime1">
              <a:rPr lang="en-US" smtClean="0">
                <a:solidFill>
                  <a:prstClr val="black">
                    <a:tint val="75000"/>
                  </a:prstClr>
                </a:solidFill>
                <a:latin typeface="Calibri"/>
                <a:cs typeface="+mn-cs"/>
              </a:rPr>
              <a:pPr fontAlgn="auto">
                <a:spcBef>
                  <a:spcPts val="0"/>
                </a:spcBef>
                <a:spcAft>
                  <a:spcPts val="0"/>
                </a:spcAft>
              </a:pPr>
              <a:t>10/19/18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977791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pPr>
                <a:defRPr/>
              </a:pPr>
              <a:t>10/19/18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rPr>
              <a:t>11 - </a:t>
            </a:r>
            <a:fld id="{EBA22FDC-2EC4-4C71-81B8-15F6E812B458}" type="slidenum">
              <a:rPr lang="en-US" sz="1000">
                <a:solidFill>
                  <a:prstClr val="white"/>
                </a:solidFill>
                <a:latin typeface="Calibri" pitchFamily="-84" charset="0"/>
              </a:rPr>
              <a:pPr algn="ctr">
                <a:defRPr/>
              </a:pPr>
              <a:t>‹#›</a:t>
            </a:fld>
            <a:endParaRPr lang="en-US" sz="1000" dirty="0">
              <a:solidFill>
                <a:prstClr val="white"/>
              </a:solidFill>
              <a:latin typeface="Calibri" pitchFamily="-84" charset="0"/>
            </a:endParaRPr>
          </a:p>
        </p:txBody>
      </p:sp>
    </p:spTree>
    <p:extLst>
      <p:ext uri="{BB962C8B-B14F-4D97-AF65-F5344CB8AC3E}">
        <p14:creationId xmlns:p14="http://schemas.microsoft.com/office/powerpoint/2010/main" val="294298059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457200"/>
            <a:ext cx="7772400" cy="1524000"/>
          </a:xfrm>
        </p:spPr>
        <p:txBody>
          <a:bodyPr/>
          <a:lstStyle/>
          <a:p>
            <a:pPr algn="l" eaLnBrk="1" hangingPunct="1"/>
            <a:r>
              <a:rPr lang="en-US" altLang="en-US" b="1" dirty="0">
                <a:ea typeface="MS PGothic" pitchFamily="34" charset="-128"/>
              </a:rPr>
              <a:t>Job Order </a:t>
            </a:r>
            <a:r>
              <a:rPr lang="en-US" altLang="en-US" b="1" dirty="0" smtClean="0">
                <a:ea typeface="MS PGothic" pitchFamily="34" charset="-128"/>
              </a:rPr>
              <a:t>Costing and Analysis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ubtitle 2"/>
          <p:cNvSpPr>
            <a:spLocks noGrp="1"/>
          </p:cNvSpPr>
          <p:nvPr>
            <p:ph type="subTitle" idx="1"/>
          </p:nvPr>
        </p:nvSpPr>
        <p:spPr>
          <a:xfrm>
            <a:off x="685800" y="1752600"/>
            <a:ext cx="6400800" cy="1752600"/>
          </a:xfrm>
        </p:spPr>
        <p:txBody>
          <a:bodyPr/>
          <a:lstStyle/>
          <a:p>
            <a:pPr algn="l" eaLnBrk="1" hangingPunct="1">
              <a:buFont typeface="Wingdings" pitchFamily="-107" charset="2"/>
              <a:buNone/>
            </a:pPr>
            <a:r>
              <a:rPr lang="en-US" altLang="en-US" dirty="0">
                <a:solidFill>
                  <a:srgbClr val="898989"/>
                </a:solidFill>
              </a:rPr>
              <a:t>Chapter </a:t>
            </a:r>
            <a:r>
              <a:rPr lang="en-US" altLang="en-US" dirty="0" smtClean="0">
                <a:solidFill>
                  <a:srgbClr val="898989"/>
                </a:solidFill>
              </a:rPr>
              <a:t>15</a:t>
            </a:r>
            <a:endParaRPr lang="en-US" altLang="en-US" dirty="0">
              <a:solidFill>
                <a:srgbClr val="898989"/>
              </a:solidFill>
            </a:endParaRP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3928147"/>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smtClean="0">
                <a:solidFill>
                  <a:srgbClr val="002060"/>
                </a:solidFill>
                <a:ea typeface="ＭＳ Ｐゴシック" pitchFamily="34" charset="-128"/>
              </a:rPr>
              <a:t>Financial and Managerial Accounting</a:t>
            </a:r>
            <a:endParaRPr lang="en-US" sz="2800" b="1" dirty="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8th </a:t>
            </a:r>
            <a:r>
              <a:rPr lang="en-US" sz="2800" b="1" dirty="0">
                <a:solidFill>
                  <a:srgbClr val="002060"/>
                </a:solidFill>
                <a:ea typeface="ＭＳ Ｐゴシック" pitchFamily="34" charset="-128"/>
              </a:rPr>
              <a:t>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a16="http://schemas.microsoft.com/office/drawing/2014/main" xmlns="" id="{D22E7B84-368A-9748-82FA-C3EF3A9A36DA}"/>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033027726"/>
      </p:ext>
    </p:extLst>
  </p:cSld>
  <p:clrMapOvr>
    <a:masterClrMapping/>
  </p:clrMapOvr>
  <p:transition xmlns:p14="http://schemas.microsoft.com/office/powerpoint/2010/mai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78036"/>
            <a:ext cx="7315200" cy="3124200"/>
          </a:xfrm>
        </p:spPr>
        <p:txBody>
          <a:bodyPr/>
          <a:lstStyle/>
          <a:p>
            <a:r>
              <a:rPr lang="en-US" altLang="en-US" dirty="0"/>
              <a:t/>
            </a:r>
            <a:br>
              <a:rPr lang="en-US" altLang="en-US" dirty="0"/>
            </a:br>
            <a:r>
              <a:rPr lang="en-US" altLang="en-US" dirty="0"/>
              <a:t/>
            </a:r>
            <a:br>
              <a:rPr lang="en-US" altLang="en-US" dirty="0"/>
            </a:br>
            <a:r>
              <a:rPr lang="en-US" altLang="en-US" dirty="0"/>
              <a:t> P1: </a:t>
            </a:r>
            <a:br>
              <a:rPr lang="en-US" altLang="en-US" dirty="0"/>
            </a:br>
            <a:r>
              <a:rPr lang="en-US" dirty="0">
                <a:solidFill>
                  <a:prstClr val="black"/>
                </a:solidFill>
              </a:rPr>
              <a:t>Describe and record the flow of materials costs in job order costing.</a:t>
            </a:r>
            <a:br>
              <a:rPr lang="en-US" dirty="0">
                <a:solidFill>
                  <a:prstClr val="black"/>
                </a:solidFill>
              </a:rPr>
            </a:b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287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4684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xmlns="" id="{F0D756BA-6EBC-9149-91D4-5B8DFD51B92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7013D40-2E73-8442-8DAF-64EFC76C719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a:t>Materials and Labor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 name="TextBox 1"/>
          <p:cNvSpPr txBox="1"/>
          <p:nvPr/>
        </p:nvSpPr>
        <p:spPr>
          <a:xfrm>
            <a:off x="457200" y="1640934"/>
            <a:ext cx="8382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Materials received recorded in a receiving report </a:t>
            </a:r>
          </a:p>
          <a:p>
            <a:pPr marL="457200" indent="-457200">
              <a:buFont typeface="Arial" panose="020B0604020202020204" pitchFamily="34" charset="0"/>
              <a:buChar char="•"/>
            </a:pPr>
            <a:r>
              <a:rPr lang="en-US" sz="2800" dirty="0"/>
              <a:t>Receiving report – materials source document</a:t>
            </a:r>
          </a:p>
          <a:p>
            <a:pPr marL="457200" indent="-457200">
              <a:buFont typeface="Arial" panose="020B0604020202020204" pitchFamily="34" charset="0"/>
              <a:buChar char="•"/>
            </a:pPr>
            <a:r>
              <a:rPr lang="en-US" sz="2800" dirty="0"/>
              <a:t>Materials ledger cards –updated when materials are purchased and issued for use in production.</a:t>
            </a:r>
          </a:p>
        </p:txBody>
      </p:sp>
      <p:sp>
        <p:nvSpPr>
          <p:cNvPr id="8" name="TextBox 7"/>
          <p:cNvSpPr txBox="1"/>
          <p:nvPr/>
        </p:nvSpPr>
        <p:spPr>
          <a:xfrm>
            <a:off x="7569200" y="36414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15.4</a:t>
            </a:r>
            <a:endParaRPr lang="en-US" kern="0" dirty="0">
              <a:latin typeface="Berlin Sans FB" panose="020E0602020502020306" pitchFamily="34" charset="0"/>
            </a:endParaRPr>
          </a:p>
        </p:txBody>
      </p:sp>
      <p:pic>
        <p:nvPicPr>
          <p:cNvPr id="4" name="Picture 3">
            <a:extLst>
              <a:ext uri="{FF2B5EF4-FFF2-40B4-BE49-F238E27FC236}">
                <a16:creationId xmlns:a16="http://schemas.microsoft.com/office/drawing/2014/main" xmlns="" id="{3E1EAB3F-53DB-4B9D-B6B4-18FE891FAB0E}"/>
              </a:ext>
            </a:extLst>
          </p:cNvPr>
          <p:cNvPicPr>
            <a:picLocks noChangeAspect="1"/>
          </p:cNvPicPr>
          <p:nvPr/>
        </p:nvPicPr>
        <p:blipFill>
          <a:blip r:embed="rId3"/>
          <a:stretch>
            <a:fillRect/>
          </a:stretch>
        </p:blipFill>
        <p:spPr>
          <a:xfrm>
            <a:off x="1524000" y="3641483"/>
            <a:ext cx="5714286" cy="2485714"/>
          </a:xfrm>
          <a:prstGeom prst="rect">
            <a:avLst/>
          </a:prstGeom>
        </p:spPr>
      </p:pic>
      <p:sp>
        <p:nvSpPr>
          <p:cNvPr id="10" name="Rounded Rectangle 9"/>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11" name="Rectangle 10">
            <a:extLst>
              <a:ext uri="{FF2B5EF4-FFF2-40B4-BE49-F238E27FC236}">
                <a16:creationId xmlns:a16="http://schemas.microsoft.com/office/drawing/2014/main" xmlns="" id="{14684ADA-FBC7-5A49-ADA4-E1D37107BF4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F8603E1-694D-A649-AE4B-663E3415E8B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993962574"/>
      </p:ext>
    </p:extLst>
  </p:cSld>
  <p:clrMapOvr>
    <a:masterClrMapping/>
  </p:clrMapOvr>
  <p:transition xmlns:p14="http://schemas.microsoft.com/office/powerpoint/2010/mai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457200" y="609600"/>
            <a:ext cx="8229600" cy="990600"/>
          </a:xfrm>
        </p:spPr>
        <p:txBody>
          <a:bodyPr/>
          <a:lstStyle/>
          <a:p>
            <a:r>
              <a:rPr lang="en-US" altLang="en-US" b="1" dirty="0"/>
              <a:t>Materials Ledger Card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10" name="TextBox 9"/>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15.5</a:t>
            </a:r>
            <a:endParaRPr lang="en-US" kern="0" dirty="0">
              <a:latin typeface="Berlin Sans FB" panose="020E0602020502020306" pitchFamily="34" charset="0"/>
            </a:endParaRPr>
          </a:p>
        </p:txBody>
      </p:sp>
      <p:pic>
        <p:nvPicPr>
          <p:cNvPr id="2" name="Picture 1">
            <a:extLst>
              <a:ext uri="{FF2B5EF4-FFF2-40B4-BE49-F238E27FC236}">
                <a16:creationId xmlns:a16="http://schemas.microsoft.com/office/drawing/2014/main" xmlns="" id="{7A5032F4-A564-44AF-BCAC-375F97D7B021}"/>
              </a:ext>
            </a:extLst>
          </p:cNvPr>
          <p:cNvPicPr>
            <a:picLocks noChangeAspect="1"/>
          </p:cNvPicPr>
          <p:nvPr/>
        </p:nvPicPr>
        <p:blipFill>
          <a:blip r:embed="rId3"/>
          <a:stretch>
            <a:fillRect/>
          </a:stretch>
        </p:blipFill>
        <p:spPr>
          <a:xfrm>
            <a:off x="999452" y="1848534"/>
            <a:ext cx="7145095" cy="2724000"/>
          </a:xfrm>
          <a:prstGeom prst="rect">
            <a:avLst/>
          </a:prstGeom>
        </p:spPr>
      </p:pic>
      <p:sp>
        <p:nvSpPr>
          <p:cNvPr id="12" name="Rectangle 11">
            <a:extLst>
              <a:ext uri="{FF2B5EF4-FFF2-40B4-BE49-F238E27FC236}">
                <a16:creationId xmlns:a16="http://schemas.microsoft.com/office/drawing/2014/main" xmlns="" id="{FD933DB4-66C0-2749-9339-BAF84EAE952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F0A8352A-4CDE-0246-860E-4D936D48FA5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p:transition xmlns:p14="http://schemas.microsoft.com/office/powerpoint/2010/mai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a:spLocks noGrp="1" noChangeArrowheads="1"/>
          </p:cNvSpPr>
          <p:nvPr>
            <p:ph type="title"/>
          </p:nvPr>
        </p:nvSpPr>
        <p:spPr>
          <a:xfrm>
            <a:off x="457200" y="609600"/>
            <a:ext cx="8229600" cy="914400"/>
          </a:xfrm>
        </p:spPr>
        <p:txBody>
          <a:bodyPr/>
          <a:lstStyle/>
          <a:p>
            <a:r>
              <a:rPr lang="en-US" altLang="en-US" b="1" dirty="0"/>
              <a:t>Materials Requisition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9" name="TextBox 8"/>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15.6</a:t>
            </a:r>
            <a:endParaRPr lang="en-US" kern="0" dirty="0">
              <a:latin typeface="Berlin Sans FB" panose="020E0602020502020306" pitchFamily="34" charset="0"/>
            </a:endParaRPr>
          </a:p>
        </p:txBody>
      </p:sp>
      <p:pic>
        <p:nvPicPr>
          <p:cNvPr id="3" name="Picture 2">
            <a:extLst>
              <a:ext uri="{FF2B5EF4-FFF2-40B4-BE49-F238E27FC236}">
                <a16:creationId xmlns:a16="http://schemas.microsoft.com/office/drawing/2014/main" xmlns="" id="{29DF6ACA-23AE-41A6-B3DA-11C802D6333F}"/>
              </a:ext>
            </a:extLst>
          </p:cNvPr>
          <p:cNvPicPr>
            <a:picLocks noChangeAspect="1"/>
          </p:cNvPicPr>
          <p:nvPr/>
        </p:nvPicPr>
        <p:blipFill>
          <a:blip r:embed="rId3"/>
          <a:stretch>
            <a:fillRect/>
          </a:stretch>
        </p:blipFill>
        <p:spPr>
          <a:xfrm>
            <a:off x="974279" y="2140804"/>
            <a:ext cx="7477819" cy="2576391"/>
          </a:xfrm>
          <a:prstGeom prst="rect">
            <a:avLst/>
          </a:prstGeom>
        </p:spPr>
      </p:pic>
      <p:sp>
        <p:nvSpPr>
          <p:cNvPr id="10" name="Rectangle 9">
            <a:extLst>
              <a:ext uri="{FF2B5EF4-FFF2-40B4-BE49-F238E27FC236}">
                <a16:creationId xmlns:a16="http://schemas.microsoft.com/office/drawing/2014/main" xmlns="" id="{E6B04EDA-DD98-9748-932F-17E494B73CA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B79CCD9-DD9B-B44F-9A76-1CED466E03B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p:transition xmlns:p14="http://schemas.microsoft.com/office/powerpoint/2010/main" spd="med">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0"/>
          <p:cNvSpPr>
            <a:spLocks noGrp="1" noChangeArrowheads="1"/>
          </p:cNvSpPr>
          <p:nvPr>
            <p:ph type="title"/>
          </p:nvPr>
        </p:nvSpPr>
        <p:spPr>
          <a:xfrm>
            <a:off x="457200" y="609600"/>
            <a:ext cx="8229600" cy="685800"/>
          </a:xfrm>
        </p:spPr>
        <p:txBody>
          <a:bodyPr/>
          <a:lstStyle/>
          <a:p>
            <a:r>
              <a:rPr lang="en-US" altLang="en-US" b="1" dirty="0"/>
              <a:t>Materials Requisition </a:t>
            </a:r>
            <a:r>
              <a:rPr lang="en-US" altLang="en-US" sz="3200" b="1" dirty="0"/>
              <a:t>(continued)</a:t>
            </a:r>
            <a:endParaRPr lang="en-US" altLang="en-US" b="1" dirty="0"/>
          </a:p>
        </p:txBody>
      </p:sp>
      <p:pic>
        <p:nvPicPr>
          <p:cNvPr id="15386" name="Picture 26" descr="C:\Users\Beth\Documents\MH\wiL62279_untb19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278" y="4945404"/>
            <a:ext cx="6783555" cy="771525"/>
          </a:xfrm>
          <a:prstGeom prst="rect">
            <a:avLst/>
          </a:prstGeom>
          <a:noFill/>
          <a:extLst>
            <a:ext uri="{909E8E84-426E-40dd-AFC4-6F175D3DCCD1}">
              <a14:hiddenFill xmlns:a14="http://schemas.microsoft.com/office/drawing/2010/main">
                <a:solidFill>
                  <a:srgbClr val="FFFFFF"/>
                </a:solidFill>
              </a14:hiddenFill>
            </a:ext>
          </a:extLst>
        </p:spPr>
      </p:pic>
      <p:pic>
        <p:nvPicPr>
          <p:cNvPr id="15387" name="Picture 27" descr="C:\Users\Beth\Documents\MH\wiL62279_untb1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71600"/>
            <a:ext cx="4897312" cy="3124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cxnSp>
        <p:nvCxnSpPr>
          <p:cNvPr id="4" name="Straight Connector 3">
            <a:extLst>
              <a:ext uri="{FF2B5EF4-FFF2-40B4-BE49-F238E27FC236}">
                <a16:creationId xmlns:a16="http://schemas.microsoft.com/office/drawing/2014/main" xmlns="" id="{18CD3DF7-7886-4A2F-AF4B-B4210D4635ED}"/>
              </a:ext>
            </a:extLst>
          </p:cNvPr>
          <p:cNvCxnSpPr/>
          <p:nvPr/>
        </p:nvCxnSpPr>
        <p:spPr>
          <a:xfrm>
            <a:off x="6705600" y="3352800"/>
            <a:ext cx="24911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xmlns="" id="{1978F233-CA28-4AFE-B34F-D408972CDEE9}"/>
              </a:ext>
            </a:extLst>
          </p:cNvPr>
          <p:cNvCxnSpPr>
            <a:cxnSpLocks/>
          </p:cNvCxnSpPr>
          <p:nvPr/>
        </p:nvCxnSpPr>
        <p:spPr>
          <a:xfrm flipH="1">
            <a:off x="6705600" y="3352800"/>
            <a:ext cx="249112" cy="15926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xmlns="" id="{99741C6B-A3FF-1348-B5B7-CAAE34025C5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5646BE03-7052-5F43-9E2A-BAF45966D1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p:transition xmlns:p14="http://schemas.microsoft.com/office/powerpoint/2010/mai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altLang="en-US" dirty="0"/>
              <a:t> P2: </a:t>
            </a:r>
            <a:br>
              <a:rPr lang="en-US" altLang="en-US" dirty="0"/>
            </a:br>
            <a:r>
              <a:rPr lang="en-US" dirty="0">
                <a:solidFill>
                  <a:prstClr val="black"/>
                </a:solidFill>
              </a:rPr>
              <a:t>Describe and record the flow of labor costs in job order costing.</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5776"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xmlns="" id="{D0A71FE3-890B-F54A-AE12-2F541F0D39B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6300C93-2A9A-9242-A0AA-136C2E9C8E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85800"/>
            <a:ext cx="8229600" cy="609600"/>
          </a:xfrm>
        </p:spPr>
        <p:txBody>
          <a:bodyPr/>
          <a:lstStyle/>
          <a:p>
            <a:r>
              <a:rPr lang="en-US" altLang="en-US" b="1" dirty="0"/>
              <a:t>Labor Cost Flows</a:t>
            </a:r>
          </a:p>
        </p:txBody>
      </p:sp>
      <p:pic>
        <p:nvPicPr>
          <p:cNvPr id="19479" name="Picture 23" descr="C:\Users\Beth\Documents\MH\wiL62279_1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605" y="1597819"/>
            <a:ext cx="6962958" cy="4456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8" name="TextBox 7"/>
          <p:cNvSpPr txBox="1"/>
          <p:nvPr/>
        </p:nvSpPr>
        <p:spPr>
          <a:xfrm>
            <a:off x="7890563" y="8637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15.8</a:t>
            </a:r>
            <a:endParaRPr lang="en-US" kern="0" dirty="0">
              <a:latin typeface="Berlin Sans FB" panose="020E0602020502020306" pitchFamily="34" charset="0"/>
            </a:endParaRPr>
          </a:p>
        </p:txBody>
      </p:sp>
      <p:sp>
        <p:nvSpPr>
          <p:cNvPr id="10" name="Rectangle 9">
            <a:extLst>
              <a:ext uri="{FF2B5EF4-FFF2-40B4-BE49-F238E27FC236}">
                <a16:creationId xmlns:a16="http://schemas.microsoft.com/office/drawing/2014/main" xmlns="" id="{6B1D4F3A-F392-3240-83BA-189BFEB5538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7150567-D806-8348-93D1-99F224EE36B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p:transition xmlns:p14="http://schemas.microsoft.com/office/powerpoint/2010/main" spd="med">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09600"/>
            <a:ext cx="8229600" cy="808038"/>
          </a:xfrm>
        </p:spPr>
        <p:txBody>
          <a:bodyPr/>
          <a:lstStyle/>
          <a:p>
            <a:r>
              <a:rPr lang="en-US" altLang="en-US" b="1" dirty="0"/>
              <a:t>Labor Time Ticket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8" name="TextBox 7"/>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15.9</a:t>
            </a:r>
            <a:endParaRPr lang="en-US" kern="0" dirty="0">
              <a:latin typeface="Berlin Sans FB" panose="020E0602020502020306" pitchFamily="34" charset="0"/>
            </a:endParaRPr>
          </a:p>
        </p:txBody>
      </p:sp>
      <p:pic>
        <p:nvPicPr>
          <p:cNvPr id="3" name="Picture 2">
            <a:extLst>
              <a:ext uri="{FF2B5EF4-FFF2-40B4-BE49-F238E27FC236}">
                <a16:creationId xmlns:a16="http://schemas.microsoft.com/office/drawing/2014/main" xmlns="" id="{EA636BE6-96E1-4AE5-A8F1-CD6068C18610}"/>
              </a:ext>
            </a:extLst>
          </p:cNvPr>
          <p:cNvPicPr>
            <a:picLocks noChangeAspect="1"/>
          </p:cNvPicPr>
          <p:nvPr/>
        </p:nvPicPr>
        <p:blipFill>
          <a:blip r:embed="rId3"/>
          <a:stretch>
            <a:fillRect/>
          </a:stretch>
        </p:blipFill>
        <p:spPr>
          <a:xfrm>
            <a:off x="821840" y="1986295"/>
            <a:ext cx="7103892" cy="2343038"/>
          </a:xfrm>
          <a:prstGeom prst="rect">
            <a:avLst/>
          </a:prstGeom>
        </p:spPr>
      </p:pic>
      <p:sp>
        <p:nvSpPr>
          <p:cNvPr id="10" name="Rectangle 9">
            <a:extLst>
              <a:ext uri="{FF2B5EF4-FFF2-40B4-BE49-F238E27FC236}">
                <a16:creationId xmlns:a16="http://schemas.microsoft.com/office/drawing/2014/main" xmlns="" id="{697DC593-B041-8A4F-B291-80B656199AD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056E8C4-5140-3641-A458-3ADA5F42DED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41074726"/>
      </p:ext>
    </p:extLst>
  </p:cSld>
  <p:clrMapOvr>
    <a:masterClrMapping/>
  </p:clrMapOvr>
  <p:transition xmlns:p14="http://schemas.microsoft.com/office/powerpoint/2010/main" spd="med">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533400"/>
            <a:ext cx="8229600" cy="685800"/>
          </a:xfrm>
        </p:spPr>
        <p:txBody>
          <a:bodyPr/>
          <a:lstStyle/>
          <a:p>
            <a:r>
              <a:rPr lang="en-US" altLang="en-US" b="1" dirty="0"/>
              <a:t>Labor Time Ticket </a:t>
            </a:r>
            <a:r>
              <a:rPr lang="en-US" altLang="en-US" sz="3200" b="1" dirty="0"/>
              <a:t>(continued)</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pic>
        <p:nvPicPr>
          <p:cNvPr id="1026" name="Picture 2" descr="C:\Users\April\AppData\Local\Temp\SNAGHTML240b1397.PNG">
            <a:extLst>
              <a:ext uri="{FF2B5EF4-FFF2-40B4-BE49-F238E27FC236}">
                <a16:creationId xmlns:a16="http://schemas.microsoft.com/office/drawing/2014/main" xmlns="" id="{B03DDAB1-B9AD-465B-9F07-309B22682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26" y="1943100"/>
            <a:ext cx="8067675" cy="2514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09A0E0FE-1A15-0648-922E-16E290E8656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084218B-143C-0E47-B7EC-392E0506F8D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614839208"/>
      </p:ext>
    </p:extLst>
  </p:cSld>
  <p:clrMapOvr>
    <a:masterClrMapping/>
  </p:clrMapOvr>
  <p:transition xmlns:p14="http://schemas.microsoft.com/office/powerpoint/2010/main" spd="med">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altLang="en-US" dirty="0"/>
              <a:t> P3: </a:t>
            </a:r>
            <a:br>
              <a:rPr lang="en-US" altLang="en-US" dirty="0"/>
            </a:br>
            <a:r>
              <a:rPr lang="en-US" dirty="0">
                <a:solidFill>
                  <a:prstClr val="black"/>
                </a:solidFill>
              </a:rPr>
              <a:t>Describe and record the flow of overhead costs in job order costing. </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6175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xmlns="" id="{2282673F-91DA-954E-82E0-9F52AAE2C89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ED282F3-C982-F747-806E-0C125BB0F9E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solidFill>
                  <a:prstClr val="black"/>
                </a:solidFill>
              </a:rPr>
              <a:t/>
            </a:r>
            <a:br>
              <a:rPr lang="en-US" altLang="en-US">
                <a:solidFill>
                  <a:prstClr val="black"/>
                </a:solidFill>
              </a:rPr>
            </a:br>
            <a:r>
              <a:rPr lang="en-US" altLang="en-US">
                <a:solidFill>
                  <a:prstClr val="black"/>
                </a:solidFill>
              </a:rPr>
              <a:t/>
            </a:r>
            <a:br>
              <a:rPr lang="en-US" altLang="en-US">
                <a:solidFill>
                  <a:prstClr val="black"/>
                </a:solidFill>
              </a:rPr>
            </a:br>
            <a:r>
              <a:rPr lang="en-US">
                <a:solidFill>
                  <a:prstClr val="black"/>
                </a:solidFill>
              </a:rPr>
              <a:t/>
            </a:r>
            <a:br>
              <a:rPr lang="en-US">
                <a:solidFill>
                  <a:prstClr val="black"/>
                </a:solidFill>
              </a:rPr>
            </a:br>
            <a:r>
              <a:rPr lang="en-US" altLang="en-US">
                <a:solidFill>
                  <a:prstClr val="black"/>
                </a:solidFill>
              </a:rPr>
              <a:t/>
            </a: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1446550"/>
          </a:xfrm>
          <a:prstGeom prst="rect">
            <a:avLst/>
          </a:prstGeom>
          <a:noFill/>
        </p:spPr>
        <p:txBody>
          <a:bodyPr wrap="square" rtlCol="0">
            <a:spAutoFit/>
          </a:bodyPr>
          <a:lstStyle/>
          <a:p>
            <a:r>
              <a:rPr lang="en-US" altLang="en-US" sz="4400" b="1" dirty="0">
                <a:solidFill>
                  <a:prstClr val="black"/>
                </a:solidFill>
                <a:latin typeface="Calibri"/>
              </a:rPr>
              <a:t>Chapter </a:t>
            </a:r>
            <a:r>
              <a:rPr lang="en-US" altLang="en-US" sz="4400" b="1" dirty="0" smtClean="0">
                <a:solidFill>
                  <a:prstClr val="black"/>
                </a:solidFill>
                <a:latin typeface="Calibri"/>
              </a:rPr>
              <a:t>15 </a:t>
            </a:r>
            <a:r>
              <a:rPr lang="en-US" altLang="en-US" sz="4400" b="1" dirty="0">
                <a:solidFill>
                  <a:prstClr val="black"/>
                </a:solidFill>
                <a:latin typeface="Calibri"/>
              </a:rPr>
              <a:t>Learning Objectives</a:t>
            </a:r>
            <a:endParaRPr lang="en-US" sz="4400" dirty="0">
              <a:solidFill>
                <a:prstClr val="black"/>
              </a:solidFill>
              <a:latin typeface="Calibri"/>
            </a:endParaRPr>
          </a:p>
        </p:txBody>
      </p:sp>
      <p:sp>
        <p:nvSpPr>
          <p:cNvPr id="8" name="Rectangle 7"/>
          <p:cNvSpPr/>
          <p:nvPr/>
        </p:nvSpPr>
        <p:spPr>
          <a:xfrm>
            <a:off x="762000" y="2287012"/>
            <a:ext cx="8077200" cy="3046988"/>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important features of job order production.</a:t>
            </a:r>
          </a:p>
          <a:p>
            <a:r>
              <a:rPr lang="en-US" sz="1600" b="1" dirty="0">
                <a:solidFill>
                  <a:prstClr val="black"/>
                </a:solidFill>
                <a:latin typeface="Calibri"/>
              </a:rPr>
              <a:t>C2  </a:t>
            </a:r>
            <a:r>
              <a:rPr lang="en-US" sz="1600" dirty="0">
                <a:solidFill>
                  <a:prstClr val="black"/>
                </a:solidFill>
                <a:latin typeface="Calibri"/>
              </a:rPr>
              <a:t>Explain job cost sheets and how they are used in job order costing.</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Apply job order costing in pricing services.</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Describe and record the flow of materials costs in job order costing.</a:t>
            </a:r>
          </a:p>
          <a:p>
            <a:r>
              <a:rPr lang="en-US" sz="1600" b="1" dirty="0">
                <a:solidFill>
                  <a:prstClr val="black"/>
                </a:solidFill>
                <a:latin typeface="Calibri"/>
              </a:rPr>
              <a:t>P2  </a:t>
            </a:r>
            <a:r>
              <a:rPr lang="en-US" sz="1600" dirty="0">
                <a:solidFill>
                  <a:prstClr val="black"/>
                </a:solidFill>
                <a:latin typeface="Calibri"/>
              </a:rPr>
              <a:t>Describe and record the flow of labor costs in job order costing. </a:t>
            </a:r>
          </a:p>
          <a:p>
            <a:r>
              <a:rPr lang="en-US" sz="1600" b="1" dirty="0">
                <a:solidFill>
                  <a:prstClr val="black"/>
                </a:solidFill>
                <a:latin typeface="Calibri"/>
              </a:rPr>
              <a:t>P3  </a:t>
            </a:r>
            <a:r>
              <a:rPr lang="en-US" sz="1600" dirty="0">
                <a:solidFill>
                  <a:prstClr val="black"/>
                </a:solidFill>
                <a:latin typeface="Calibri"/>
              </a:rPr>
              <a:t>Describe and record the flow of overhead costs in job order costing.</a:t>
            </a:r>
          </a:p>
          <a:p>
            <a:r>
              <a:rPr lang="en-US" sz="1600" b="1" dirty="0">
                <a:solidFill>
                  <a:prstClr val="black"/>
                </a:solidFill>
                <a:latin typeface="Calibri"/>
              </a:rPr>
              <a:t>P4</a:t>
            </a:r>
            <a:r>
              <a:rPr lang="en-US" sz="1600" dirty="0">
                <a:solidFill>
                  <a:prstClr val="black"/>
                </a:solidFill>
                <a:latin typeface="Calibri"/>
              </a:rPr>
              <a:t>  Determine adjustments for </a:t>
            </a:r>
            <a:r>
              <a:rPr lang="en-US" sz="1600" dirty="0" err="1">
                <a:solidFill>
                  <a:prstClr val="black"/>
                </a:solidFill>
                <a:latin typeface="Calibri"/>
              </a:rPr>
              <a:t>overapplied</a:t>
            </a:r>
            <a:r>
              <a:rPr lang="en-US" sz="1600" dirty="0">
                <a:solidFill>
                  <a:prstClr val="black"/>
                </a:solidFill>
                <a:latin typeface="Calibri"/>
              </a:rPr>
              <a:t> and </a:t>
            </a:r>
            <a:r>
              <a:rPr lang="en-US" sz="1600" dirty="0" err="1">
                <a:solidFill>
                  <a:prstClr val="black"/>
                </a:solidFill>
                <a:latin typeface="Calibri"/>
              </a:rPr>
              <a:t>underapplied</a:t>
            </a:r>
            <a:r>
              <a:rPr lang="en-US" sz="1600" dirty="0">
                <a:solidFill>
                  <a:prstClr val="black"/>
                </a:solidFill>
                <a:latin typeface="Calibri"/>
              </a:rPr>
              <a:t> factory overhead.</a:t>
            </a:r>
          </a:p>
        </p:txBody>
      </p:sp>
      <p:sp>
        <p:nvSpPr>
          <p:cNvPr id="10" name="Rectangle 9">
            <a:extLst>
              <a:ext uri="{FF2B5EF4-FFF2-40B4-BE49-F238E27FC236}">
                <a16:creationId xmlns:a16="http://schemas.microsoft.com/office/drawing/2014/main" xmlns="" id="{EFB5AE27-2E75-DA40-A06F-A05E7688166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E15E4B2-DAAB-3344-B4C1-6027DCAFAE8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366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676400"/>
            <a:ext cx="8185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endParaRPr lang="en-US" altLang="en-US" dirty="0">
              <a:latin typeface="Arial" charset="0"/>
            </a:endParaRPr>
          </a:p>
        </p:txBody>
      </p:sp>
      <p:sp>
        <p:nvSpPr>
          <p:cNvPr id="23556" name="Rectangle 12"/>
          <p:cNvSpPr>
            <a:spLocks noGrp="1" noChangeArrowheads="1"/>
          </p:cNvSpPr>
          <p:nvPr>
            <p:ph type="title"/>
          </p:nvPr>
        </p:nvSpPr>
        <p:spPr>
          <a:xfrm>
            <a:off x="381000" y="584200"/>
            <a:ext cx="8305800" cy="1066800"/>
          </a:xfrm>
        </p:spPr>
        <p:txBody>
          <a:bodyPr/>
          <a:lstStyle/>
          <a:p>
            <a:r>
              <a:rPr lang="en-US" altLang="en-US" b="1" dirty="0"/>
              <a:t>Overhead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772400" y="13278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15.11</a:t>
            </a:r>
            <a:endParaRPr lang="en-US" kern="0" dirty="0">
              <a:latin typeface="Berlin Sans FB" panose="020E0602020502020306" pitchFamily="34" charset="0"/>
            </a:endParaRPr>
          </a:p>
        </p:txBody>
      </p:sp>
      <p:pic>
        <p:nvPicPr>
          <p:cNvPr id="2" name="Picture 1">
            <a:extLst>
              <a:ext uri="{FF2B5EF4-FFF2-40B4-BE49-F238E27FC236}">
                <a16:creationId xmlns:a16="http://schemas.microsoft.com/office/drawing/2014/main" xmlns="" id="{9741CD93-A116-4A8A-9D0C-E4EB7465074E}"/>
              </a:ext>
            </a:extLst>
          </p:cNvPr>
          <p:cNvPicPr>
            <a:picLocks noChangeAspect="1"/>
          </p:cNvPicPr>
          <p:nvPr/>
        </p:nvPicPr>
        <p:blipFill>
          <a:blip r:embed="rId3"/>
          <a:stretch>
            <a:fillRect/>
          </a:stretch>
        </p:blipFill>
        <p:spPr>
          <a:xfrm>
            <a:off x="656851" y="2093200"/>
            <a:ext cx="7830298" cy="3157565"/>
          </a:xfrm>
          <a:prstGeom prst="rect">
            <a:avLst/>
          </a:prstGeom>
        </p:spPr>
      </p:pic>
      <p:sp>
        <p:nvSpPr>
          <p:cNvPr id="11" name="Rectangle 10">
            <a:extLst>
              <a:ext uri="{FF2B5EF4-FFF2-40B4-BE49-F238E27FC236}">
                <a16:creationId xmlns:a16="http://schemas.microsoft.com/office/drawing/2014/main" xmlns="" id="{AA5E2ED2-4776-8C42-8D59-33B710D94D7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76CE7356-7447-D24F-B198-B8E58D6689C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xmlns:p14="http://schemas.microsoft.com/office/powerpoint/2010/mai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447800"/>
            <a:ext cx="8185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dirty="0">
                <a:solidFill>
                  <a:schemeClr val="bg2"/>
                </a:solidFill>
                <a:latin typeface="Arial" charset="0"/>
              </a:rPr>
              <a:t>   </a:t>
            </a:r>
            <a:r>
              <a:rPr lang="en-US" altLang="en-US" dirty="0">
                <a:latin typeface="Arial" charset="0"/>
              </a:rPr>
              <a:t>Road Warriors uses a</a:t>
            </a:r>
            <a:r>
              <a:rPr lang="en-US" altLang="en-US" dirty="0">
                <a:solidFill>
                  <a:schemeClr val="hlink"/>
                </a:solidFill>
                <a:latin typeface="Arial" charset="0"/>
              </a:rPr>
              <a:t> </a:t>
            </a:r>
            <a:r>
              <a:rPr lang="en-US" altLang="en-US" dirty="0">
                <a:solidFill>
                  <a:srgbClr val="FF3300"/>
                </a:solidFill>
                <a:latin typeface="Arial" charset="0"/>
              </a:rPr>
              <a:t>predetermined</a:t>
            </a:r>
            <a:r>
              <a:rPr lang="en-US" altLang="en-US" dirty="0">
                <a:solidFill>
                  <a:schemeClr val="hlink"/>
                </a:solidFill>
                <a:latin typeface="Arial" charset="0"/>
              </a:rPr>
              <a:t> </a:t>
            </a:r>
            <a:r>
              <a:rPr lang="en-US" altLang="en-US" dirty="0">
                <a:solidFill>
                  <a:srgbClr val="FF0000"/>
                </a:solidFill>
                <a:latin typeface="Arial" charset="0"/>
              </a:rPr>
              <a:t>overhead rate </a:t>
            </a:r>
            <a:r>
              <a:rPr lang="en-US" altLang="en-US" dirty="0">
                <a:latin typeface="Arial" charset="0"/>
              </a:rPr>
              <a:t>(POHR) based on direct labor cost to apply overhead to jobs.</a:t>
            </a:r>
          </a:p>
        </p:txBody>
      </p:sp>
      <p:sp>
        <p:nvSpPr>
          <p:cNvPr id="23556" name="Rectangle 12"/>
          <p:cNvSpPr>
            <a:spLocks noGrp="1" noChangeArrowheads="1"/>
          </p:cNvSpPr>
          <p:nvPr>
            <p:ph type="title"/>
          </p:nvPr>
        </p:nvSpPr>
        <p:spPr>
          <a:xfrm>
            <a:off x="304800" y="609600"/>
            <a:ext cx="8576110" cy="808038"/>
          </a:xfrm>
        </p:spPr>
        <p:txBody>
          <a:bodyPr/>
          <a:lstStyle/>
          <a:p>
            <a:r>
              <a:rPr lang="en-US" altLang="en-US" b="1" dirty="0"/>
              <a:t>Set Predetermined Overhead Rate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530543" y="356382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219200" y="3563828"/>
            <a:ext cx="6120777" cy="705798"/>
          </a:xfrm>
          <a:prstGeom prst="rect">
            <a:avLst/>
          </a:prstGeom>
        </p:spPr>
      </p:pic>
      <p:sp>
        <p:nvSpPr>
          <p:cNvPr id="11" name="Rectangle 10">
            <a:extLst>
              <a:ext uri="{FF2B5EF4-FFF2-40B4-BE49-F238E27FC236}">
                <a16:creationId xmlns:a16="http://schemas.microsoft.com/office/drawing/2014/main" xmlns="" id="{67E2B059-243E-0C4B-AD45-D768956D400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7164E975-B0EB-2B4D-AA61-1CDB13B8182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01293877"/>
      </p:ext>
    </p:extLst>
  </p:cSld>
  <p:clrMapOvr>
    <a:masterClrMapping/>
  </p:clrMapOvr>
  <p:transition xmlns:p14="http://schemas.microsoft.com/office/powerpoint/2010/main" spd="med">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2"/>
          <p:cNvSpPr>
            <a:spLocks noGrp="1" noChangeArrowheads="1"/>
          </p:cNvSpPr>
          <p:nvPr>
            <p:ph type="title"/>
          </p:nvPr>
        </p:nvSpPr>
        <p:spPr>
          <a:xfrm>
            <a:off x="838200" y="533400"/>
            <a:ext cx="8001000" cy="884238"/>
          </a:xfrm>
        </p:spPr>
        <p:txBody>
          <a:bodyPr/>
          <a:lstStyle/>
          <a:p>
            <a:r>
              <a:rPr lang="en-US" altLang="en-US" b="1" dirty="0"/>
              <a:t>Predetermined Overhead Rate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620000" y="25447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15.13</a:t>
            </a:r>
            <a:endParaRPr lang="en-US" kern="0" dirty="0">
              <a:latin typeface="Berlin Sans FB" panose="020E0602020502020306" pitchFamily="34" charset="0"/>
            </a:endParaRPr>
          </a:p>
        </p:txBody>
      </p:sp>
      <p:pic>
        <p:nvPicPr>
          <p:cNvPr id="3" name="Picture 2">
            <a:extLst>
              <a:ext uri="{FF2B5EF4-FFF2-40B4-BE49-F238E27FC236}">
                <a16:creationId xmlns:a16="http://schemas.microsoft.com/office/drawing/2014/main" xmlns="" id="{BF71F88A-DB71-4637-9880-46DC4A2B9584}"/>
              </a:ext>
            </a:extLst>
          </p:cNvPr>
          <p:cNvPicPr>
            <a:picLocks noChangeAspect="1"/>
          </p:cNvPicPr>
          <p:nvPr/>
        </p:nvPicPr>
        <p:blipFill>
          <a:blip r:embed="rId3"/>
          <a:stretch>
            <a:fillRect/>
          </a:stretch>
        </p:blipFill>
        <p:spPr>
          <a:xfrm>
            <a:off x="1848190" y="1681200"/>
            <a:ext cx="5447619" cy="600000"/>
          </a:xfrm>
          <a:prstGeom prst="rect">
            <a:avLst/>
          </a:prstGeom>
        </p:spPr>
      </p:pic>
      <p:pic>
        <p:nvPicPr>
          <p:cNvPr id="4" name="Picture 3">
            <a:extLst>
              <a:ext uri="{FF2B5EF4-FFF2-40B4-BE49-F238E27FC236}">
                <a16:creationId xmlns:a16="http://schemas.microsoft.com/office/drawing/2014/main" xmlns="" id="{AB1489DD-B079-4350-832D-25A012B6E15D}"/>
              </a:ext>
            </a:extLst>
          </p:cNvPr>
          <p:cNvPicPr>
            <a:picLocks noChangeAspect="1"/>
          </p:cNvPicPr>
          <p:nvPr/>
        </p:nvPicPr>
        <p:blipFill>
          <a:blip r:embed="rId4"/>
          <a:stretch>
            <a:fillRect/>
          </a:stretch>
        </p:blipFill>
        <p:spPr>
          <a:xfrm>
            <a:off x="1143000" y="3460502"/>
            <a:ext cx="7173254" cy="1947705"/>
          </a:xfrm>
          <a:prstGeom prst="rect">
            <a:avLst/>
          </a:prstGeom>
        </p:spPr>
      </p:pic>
      <p:sp>
        <p:nvSpPr>
          <p:cNvPr id="11" name="Rectangle 10">
            <a:extLst>
              <a:ext uri="{FF2B5EF4-FFF2-40B4-BE49-F238E27FC236}">
                <a16:creationId xmlns:a16="http://schemas.microsoft.com/office/drawing/2014/main" xmlns="" id="{35A388DF-FB37-CB4E-AF1D-5B7F1D5E4E2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3FA7E6F-6C48-8040-A161-F8E74A66D63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91639734"/>
      </p:ext>
    </p:extLst>
  </p:cSld>
  <p:clrMapOvr>
    <a:masterClrMapping/>
  </p:clrMapOvr>
  <p:transition xmlns:p14="http://schemas.microsoft.com/office/powerpoint/2010/main" spd="med">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4400" b="1" dirty="0">
                <a:latin typeface="+mj-lt"/>
                <a:ea typeface="+mj-ea"/>
                <a:cs typeface="+mj-cs"/>
              </a:rPr>
              <a:t>Record Actual Overhead</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447800"/>
            <a:ext cx="6019800" cy="45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2743200"/>
            <a:ext cx="3657600" cy="1754326"/>
          </a:xfrm>
          <a:prstGeom prst="rect">
            <a:avLst/>
          </a:prstGeom>
          <a:noFill/>
        </p:spPr>
        <p:txBody>
          <a:bodyPr wrap="square" rtlCol="0">
            <a:spAutoFit/>
          </a:bodyPr>
          <a:lstStyle/>
          <a:p>
            <a:r>
              <a:rPr lang="en-US" sz="3600" dirty="0"/>
              <a:t>Indirect Material</a:t>
            </a:r>
          </a:p>
          <a:p>
            <a:r>
              <a:rPr lang="en-US" sz="3600" dirty="0"/>
              <a:t>Indirect Labor</a:t>
            </a:r>
          </a:p>
          <a:p>
            <a:r>
              <a:rPr lang="en-US" sz="3600" dirty="0"/>
              <a:t>Other</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1" name="Rectangle 10">
            <a:extLst>
              <a:ext uri="{FF2B5EF4-FFF2-40B4-BE49-F238E27FC236}">
                <a16:creationId xmlns:a16="http://schemas.microsoft.com/office/drawing/2014/main" xmlns="" id="{DF83BB72-7E7A-4D4F-87FD-0F9994F1271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4F666B8-6A5B-924A-9BA5-694328F631C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p:transition xmlns:p14="http://schemas.microsoft.com/office/powerpoint/2010/mai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066800"/>
          </a:xfrm>
          <a:prstGeom prst="rect">
            <a:avLst/>
          </a:prstGeom>
        </p:spPr>
        <p:txBody>
          <a:bodyPr anchor="ctr"/>
          <a:lstStyle/>
          <a:p>
            <a:pPr algn="ctr" eaLnBrk="0" hangingPunct="0">
              <a:defRPr/>
            </a:pPr>
            <a:r>
              <a:rPr lang="en-US" sz="4400" b="1" dirty="0">
                <a:latin typeface="+mj-lt"/>
                <a:ea typeface="+mj-ea"/>
                <a:cs typeface="+mj-cs"/>
              </a:rPr>
              <a:t>Record Indirect Materials Used</a:t>
            </a:r>
          </a:p>
        </p:txBody>
      </p:sp>
      <p:pic>
        <p:nvPicPr>
          <p:cNvPr id="44034" name="Picture 2" descr="C:\Users\Beth\Documents\MH\wiL62279_untb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09800"/>
            <a:ext cx="7076676" cy="804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0" name="Rectangle 9">
            <a:extLst>
              <a:ext uri="{FF2B5EF4-FFF2-40B4-BE49-F238E27FC236}">
                <a16:creationId xmlns:a16="http://schemas.microsoft.com/office/drawing/2014/main" xmlns="" id="{E126C3EE-E97F-FB44-AC2D-18EDFD7DC05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A4BE2AE-0831-BB44-AE66-51A4D462064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extLst>
      <p:ext uri="{BB962C8B-B14F-4D97-AF65-F5344CB8AC3E}">
        <p14:creationId xmlns:p14="http://schemas.microsoft.com/office/powerpoint/2010/main" val="519507382"/>
      </p:ext>
    </p:extLst>
  </p:cSld>
  <p:clrMapOvr>
    <a:masterClrMapping/>
  </p:clrMapOvr>
  <p:transition xmlns:p14="http://schemas.microsoft.com/office/powerpoint/2010/mai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143000"/>
          </a:xfrm>
          <a:prstGeom prst="rect">
            <a:avLst/>
          </a:prstGeom>
        </p:spPr>
        <p:txBody>
          <a:bodyPr anchor="ctr"/>
          <a:lstStyle/>
          <a:p>
            <a:pPr algn="ctr" eaLnBrk="0" hangingPunct="0">
              <a:defRPr/>
            </a:pPr>
            <a:r>
              <a:rPr lang="en-US" sz="4400" b="1" dirty="0">
                <a:latin typeface="+mj-lt"/>
                <a:ea typeface="+mj-ea"/>
                <a:cs typeface="+mj-cs"/>
              </a:rPr>
              <a:t>Record Indirect Labor Used</a:t>
            </a:r>
          </a:p>
        </p:txBody>
      </p:sp>
      <p:pic>
        <p:nvPicPr>
          <p:cNvPr id="45058" name="Picture 2" descr="C:\Users\Beth\Documents\MH\wiL62279_untb1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60108"/>
            <a:ext cx="7746657" cy="8810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0" name="Rectangle 9">
            <a:extLst>
              <a:ext uri="{FF2B5EF4-FFF2-40B4-BE49-F238E27FC236}">
                <a16:creationId xmlns:a16="http://schemas.microsoft.com/office/drawing/2014/main" xmlns="" id="{75C063AC-9B5F-9A49-AE68-F6CA72B5E94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96EFFE0-1349-EA44-8D7D-182C2D2D108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139539422"/>
      </p:ext>
    </p:extLst>
  </p:cSld>
  <p:clrMapOvr>
    <a:masterClrMapping/>
  </p:clrMapOvr>
  <p:transition xmlns:p14="http://schemas.microsoft.com/office/powerpoint/2010/mai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09600"/>
            <a:ext cx="8534400" cy="990600"/>
          </a:xfrm>
          <a:prstGeom prst="rect">
            <a:avLst/>
          </a:prstGeom>
        </p:spPr>
        <p:txBody>
          <a:bodyPr anchor="ctr"/>
          <a:lstStyle/>
          <a:p>
            <a:pPr algn="ctr" eaLnBrk="0" hangingPunct="0">
              <a:defRPr/>
            </a:pPr>
            <a:r>
              <a:rPr lang="en-US" sz="4400" b="1" dirty="0">
                <a:latin typeface="+mj-lt"/>
                <a:ea typeface="+mj-ea"/>
                <a:cs typeface="+mj-cs"/>
              </a:rPr>
              <a:t>Record Other Overhead Costs</a:t>
            </a:r>
          </a:p>
        </p:txBody>
      </p:sp>
      <p:pic>
        <p:nvPicPr>
          <p:cNvPr id="46082" name="Picture 2" descr="C:\Users\Beth\Documents\MH\wiL62279_untb1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7912535"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0" name="Rectangle 9">
            <a:extLst>
              <a:ext uri="{FF2B5EF4-FFF2-40B4-BE49-F238E27FC236}">
                <a16:creationId xmlns:a16="http://schemas.microsoft.com/office/drawing/2014/main" xmlns="" id="{6716D1E7-76BA-FA49-B7FE-35068D4328E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43E9511-FC02-894E-B30A-14FB1B1D09D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0983787"/>
      </p:ext>
    </p:extLst>
  </p:cSld>
  <p:clrMapOvr>
    <a:masterClrMapping/>
  </p:clrMapOvr>
  <p:transition xmlns:p14="http://schemas.microsoft.com/office/powerpoint/2010/mai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7620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b="1" dirty="0">
                <a:latin typeface="Arial" charset="0"/>
              </a:rPr>
              <a:t>Summary of Cost Flows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620000" y="13186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15.15</a:t>
            </a:r>
            <a:endParaRPr lang="en-US" kern="0" dirty="0">
              <a:latin typeface="Berlin Sans FB" panose="020E0602020502020306" pitchFamily="34" charset="0"/>
            </a:endParaRPr>
          </a:p>
        </p:txBody>
      </p:sp>
      <p:pic>
        <p:nvPicPr>
          <p:cNvPr id="3" name="Picture 2">
            <a:extLst>
              <a:ext uri="{FF2B5EF4-FFF2-40B4-BE49-F238E27FC236}">
                <a16:creationId xmlns:a16="http://schemas.microsoft.com/office/drawing/2014/main" xmlns="" id="{BD2F9E67-B211-49F9-821D-5126CA6D6EAE}"/>
              </a:ext>
            </a:extLst>
          </p:cNvPr>
          <p:cNvPicPr>
            <a:picLocks noChangeAspect="1"/>
          </p:cNvPicPr>
          <p:nvPr/>
        </p:nvPicPr>
        <p:blipFill>
          <a:blip r:embed="rId3"/>
          <a:stretch>
            <a:fillRect/>
          </a:stretch>
        </p:blipFill>
        <p:spPr>
          <a:xfrm>
            <a:off x="381000" y="2227230"/>
            <a:ext cx="8164040" cy="1957276"/>
          </a:xfrm>
          <a:prstGeom prst="rect">
            <a:avLst/>
          </a:prstGeom>
        </p:spPr>
      </p:pic>
      <p:sp>
        <p:nvSpPr>
          <p:cNvPr id="10" name="Rectangle 9">
            <a:extLst>
              <a:ext uri="{FF2B5EF4-FFF2-40B4-BE49-F238E27FC236}">
                <a16:creationId xmlns:a16="http://schemas.microsoft.com/office/drawing/2014/main" xmlns="" id="{F9DEA60F-4F7C-E24E-B7E9-967C992341B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E2993D7-1D06-0E45-820F-75A70C2C680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p:transition xmlns:p14="http://schemas.microsoft.com/office/powerpoint/2010/mai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543971"/>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3600" b="1" dirty="0">
                <a:latin typeface="+mj-lt"/>
                <a:ea typeface="+mj-ea"/>
                <a:cs typeface="+mj-cs"/>
              </a:rPr>
              <a:t>Summary of Cost Flows </a:t>
            </a:r>
            <a:r>
              <a:rPr lang="en-US" altLang="en-US" b="1" dirty="0">
                <a:latin typeface="+mj-lt"/>
                <a:ea typeface="+mj-ea"/>
                <a:cs typeface="+mj-cs"/>
              </a:rPr>
              <a:t>(Pt. 2)</a:t>
            </a:r>
            <a:endParaRPr lang="en-US" altLang="en-US" sz="3600" b="1" dirty="0">
              <a:latin typeface="+mj-lt"/>
              <a:ea typeface="+mj-ea"/>
              <a:cs typeface="+mj-cs"/>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924800" y="13663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15.16</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502532" y="1044509"/>
            <a:ext cx="7424247" cy="5385511"/>
          </a:xfrm>
          <a:prstGeom prst="rect">
            <a:avLst/>
          </a:prstGeom>
        </p:spPr>
      </p:pic>
      <p:sp>
        <p:nvSpPr>
          <p:cNvPr id="10" name="Rectangle 9">
            <a:extLst>
              <a:ext uri="{FF2B5EF4-FFF2-40B4-BE49-F238E27FC236}">
                <a16:creationId xmlns:a16="http://schemas.microsoft.com/office/drawing/2014/main" xmlns="" id="{1299F99F-5F47-3F4D-BB92-3422DDC3F8D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7D130AA-7703-1745-B3BD-9948A080AD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extLst>
      <p:ext uri="{BB962C8B-B14F-4D97-AF65-F5344CB8AC3E}">
        <p14:creationId xmlns:p14="http://schemas.microsoft.com/office/powerpoint/2010/main" val="720648457"/>
      </p:ext>
    </p:extLst>
  </p:cSld>
  <p:clrMapOvr>
    <a:masterClrMapping/>
  </p:clrMapOvr>
  <p:transition xmlns:p14="http://schemas.microsoft.com/office/powerpoint/2010/mai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096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b="1" dirty="0">
                <a:latin typeface="Arial" charset="0"/>
              </a:rPr>
              <a:t>Summary of Cost Flows </a:t>
            </a:r>
            <a:r>
              <a:rPr lang="en-US" altLang="en-US" b="1" dirty="0">
                <a:latin typeface="Arial" charset="0"/>
              </a:rPr>
              <a:t>(Pt. 3)</a:t>
            </a:r>
            <a:endParaRPr lang="en-US" altLang="en-US" sz="3600" b="1" dirty="0">
              <a:latin typeface="Arial" charset="0"/>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818006" y="1048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15.17</a:t>
            </a:r>
            <a:endParaRPr lang="en-US" kern="0" dirty="0">
              <a:latin typeface="Berlin Sans FB" panose="020E0602020502020306" pitchFamily="34" charset="0"/>
            </a:endParaRPr>
          </a:p>
        </p:txBody>
      </p:sp>
      <p:pic>
        <p:nvPicPr>
          <p:cNvPr id="3" name="Picture 2">
            <a:extLst>
              <a:ext uri="{FF2B5EF4-FFF2-40B4-BE49-F238E27FC236}">
                <a16:creationId xmlns:a16="http://schemas.microsoft.com/office/drawing/2014/main" xmlns="" id="{7B1E9579-4CFD-41BC-91AC-56E1D9682E4A}"/>
              </a:ext>
            </a:extLst>
          </p:cNvPr>
          <p:cNvPicPr>
            <a:picLocks noChangeAspect="1"/>
          </p:cNvPicPr>
          <p:nvPr/>
        </p:nvPicPr>
        <p:blipFill>
          <a:blip r:embed="rId3"/>
          <a:stretch>
            <a:fillRect/>
          </a:stretch>
        </p:blipFill>
        <p:spPr>
          <a:xfrm>
            <a:off x="566329" y="1981200"/>
            <a:ext cx="8011341" cy="3350011"/>
          </a:xfrm>
          <a:prstGeom prst="rect">
            <a:avLst/>
          </a:prstGeom>
        </p:spPr>
      </p:pic>
      <p:sp>
        <p:nvSpPr>
          <p:cNvPr id="10" name="Rectangle 9">
            <a:extLst>
              <a:ext uri="{FF2B5EF4-FFF2-40B4-BE49-F238E27FC236}">
                <a16:creationId xmlns:a16="http://schemas.microsoft.com/office/drawing/2014/main" xmlns="" id="{7EB21C19-D620-BD4B-847D-C97E3A0F02F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A2507199-B23B-0344-90C3-9E0F646F0E5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494093308"/>
      </p:ext>
    </p:extLst>
  </p:cSld>
  <p:clrMapOvr>
    <a:masterClrMapping/>
  </p:clrMapOvr>
  <p:transition xmlns:p14="http://schemas.microsoft.com/office/powerpoint/2010/mai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r>
              <a:rPr lang="en-US" altLang="en-US" dirty="0"/>
              <a:t/>
            </a:r>
            <a:br>
              <a:rPr lang="en-US" altLang="en-US" dirty="0"/>
            </a:br>
            <a:r>
              <a:rPr lang="en-US" altLang="en-US" dirty="0"/>
              <a:t/>
            </a:r>
            <a:br>
              <a:rPr lang="en-US" altLang="en-US" dirty="0"/>
            </a:br>
            <a:r>
              <a:rPr lang="en-US" altLang="en-US" dirty="0"/>
              <a:t> C1: </a:t>
            </a:r>
            <a:br>
              <a:rPr lang="en-US" altLang="en-US" dirty="0"/>
            </a:br>
            <a:r>
              <a:rPr lang="en-US" dirty="0">
                <a:solidFill>
                  <a:prstClr val="black"/>
                </a:solidFill>
              </a:rPr>
              <a:t>Describe important features of job order production.</a:t>
            </a:r>
            <a:br>
              <a:rPr lang="en-US"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041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19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xmlns="" id="{8A4B082E-CBEA-4742-9A84-DBA8CA1AD23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6E0A6A7-3B9B-504D-8DED-39154B8AC96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85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4400" b="1" dirty="0">
                <a:latin typeface="+mj-lt"/>
                <a:ea typeface="+mj-ea"/>
                <a:cs typeface="+mj-cs"/>
              </a:rPr>
              <a:t>Schedule of Cost of Goods Manufactured</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924800" y="13663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15.18</a:t>
            </a:r>
            <a:endParaRPr lang="en-US" kern="0" dirty="0">
              <a:latin typeface="Berlin Sans FB" panose="020E0602020502020306" pitchFamily="34" charset="0"/>
            </a:endParaRPr>
          </a:p>
        </p:txBody>
      </p:sp>
      <p:pic>
        <p:nvPicPr>
          <p:cNvPr id="2" name="Picture 1">
            <a:extLst>
              <a:ext uri="{FF2B5EF4-FFF2-40B4-BE49-F238E27FC236}">
                <a16:creationId xmlns:a16="http://schemas.microsoft.com/office/drawing/2014/main" xmlns="" id="{16AC077E-F6B5-4221-9901-3D80884400D4}"/>
              </a:ext>
            </a:extLst>
          </p:cNvPr>
          <p:cNvPicPr>
            <a:picLocks noChangeAspect="1"/>
          </p:cNvPicPr>
          <p:nvPr/>
        </p:nvPicPr>
        <p:blipFill>
          <a:blip r:embed="rId3"/>
          <a:stretch>
            <a:fillRect/>
          </a:stretch>
        </p:blipFill>
        <p:spPr>
          <a:xfrm>
            <a:off x="838200" y="2237648"/>
            <a:ext cx="7293340" cy="2952591"/>
          </a:xfrm>
          <a:prstGeom prst="rect">
            <a:avLst/>
          </a:prstGeom>
        </p:spPr>
      </p:pic>
      <p:sp>
        <p:nvSpPr>
          <p:cNvPr id="10" name="Rectangle 9">
            <a:extLst>
              <a:ext uri="{FF2B5EF4-FFF2-40B4-BE49-F238E27FC236}">
                <a16:creationId xmlns:a16="http://schemas.microsoft.com/office/drawing/2014/main" xmlns="" id="{3130D4BA-6010-D74D-AA44-42FB1A6C41B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EACF575-C539-B64E-A372-44525CF6761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19300975"/>
      </p:ext>
    </p:extLst>
  </p:cSld>
  <p:clrMapOvr>
    <a:masterClrMapping/>
  </p:clrMapOvr>
  <p:transition xmlns:p14="http://schemas.microsoft.com/office/powerpoint/2010/mai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914400"/>
          </a:xfrm>
        </p:spPr>
        <p:txBody>
          <a:bodyPr/>
          <a:lstStyle/>
          <a:p>
            <a:r>
              <a:rPr lang="en-US" altLang="en-US" b="1" dirty="0"/>
              <a:t>Adjust Factory Overhead </a:t>
            </a:r>
          </a:p>
        </p:txBody>
      </p:sp>
      <p:pic>
        <p:nvPicPr>
          <p:cNvPr id="39938" name="Picture 2" descr="C:\Users\Beth\Documents\MH\wiL62279_1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097" y="1752600"/>
            <a:ext cx="6197600" cy="12743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874000" y="12650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15.19</a:t>
            </a:r>
            <a:endParaRPr lang="en-US" kern="0" dirty="0">
              <a:latin typeface="Berlin Sans FB" panose="020E0602020502020306" pitchFamily="34" charset="0"/>
            </a:endParaRPr>
          </a:p>
        </p:txBody>
      </p:sp>
      <p:sp>
        <p:nvSpPr>
          <p:cNvPr id="10" name="TextBox 9"/>
          <p:cNvSpPr txBox="1"/>
          <p:nvPr/>
        </p:nvSpPr>
        <p:spPr>
          <a:xfrm>
            <a:off x="7874000" y="32662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15.20</a:t>
            </a:r>
            <a:endParaRPr lang="en-US" kern="0" dirty="0">
              <a:latin typeface="Berlin Sans FB" panose="020E0602020502020306" pitchFamily="34" charset="0"/>
            </a:endParaRPr>
          </a:p>
        </p:txBody>
      </p:sp>
      <p:pic>
        <p:nvPicPr>
          <p:cNvPr id="3" name="Picture 2">
            <a:extLst>
              <a:ext uri="{FF2B5EF4-FFF2-40B4-BE49-F238E27FC236}">
                <a16:creationId xmlns:a16="http://schemas.microsoft.com/office/drawing/2014/main" xmlns="" id="{1E3DB07C-3BED-4D04-A1E6-3A9F717FE9FE}"/>
              </a:ext>
            </a:extLst>
          </p:cNvPr>
          <p:cNvPicPr>
            <a:picLocks noChangeAspect="1"/>
          </p:cNvPicPr>
          <p:nvPr/>
        </p:nvPicPr>
        <p:blipFill>
          <a:blip r:embed="rId4"/>
          <a:stretch>
            <a:fillRect/>
          </a:stretch>
        </p:blipFill>
        <p:spPr>
          <a:xfrm>
            <a:off x="521968" y="4059648"/>
            <a:ext cx="7885432" cy="1662125"/>
          </a:xfrm>
          <a:prstGeom prst="rect">
            <a:avLst/>
          </a:prstGeom>
        </p:spPr>
      </p:pic>
      <p:sp>
        <p:nvSpPr>
          <p:cNvPr id="12" name="Rectangle 11">
            <a:extLst>
              <a:ext uri="{FF2B5EF4-FFF2-40B4-BE49-F238E27FC236}">
                <a16:creationId xmlns:a16="http://schemas.microsoft.com/office/drawing/2014/main" xmlns="" id="{1773C72A-3A36-4848-B804-CA45F6BF142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F55C47A-6A72-E941-B740-D5DC4015F0E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p:transition xmlns:p14="http://schemas.microsoft.com/office/powerpoint/2010/mai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44512"/>
            <a:ext cx="7315200" cy="3124200"/>
          </a:xfrm>
        </p:spPr>
        <p:txBody>
          <a:bodyPr/>
          <a:lstStyle/>
          <a:p>
            <a:r>
              <a:rPr lang="en-US" altLang="en-US" dirty="0"/>
              <a:t/>
            </a:r>
            <a:br>
              <a:rPr lang="en-US" altLang="en-US" dirty="0"/>
            </a:br>
            <a:r>
              <a:rPr lang="en-US" altLang="en-US" dirty="0"/>
              <a:t/>
            </a:r>
            <a:br>
              <a:rPr lang="en-US" altLang="en-US" dirty="0"/>
            </a:br>
            <a:r>
              <a:rPr lang="en-US" altLang="en-US" dirty="0"/>
              <a:t> P4: </a:t>
            </a:r>
            <a:br>
              <a:rPr lang="en-US" altLang="en-US" dirty="0"/>
            </a:br>
            <a:r>
              <a:rPr lang="en-US" dirty="0">
                <a:solidFill>
                  <a:prstClr val="black"/>
                </a:solidFill>
              </a:rPr>
              <a:t>Determine adjustments for </a:t>
            </a:r>
            <a:r>
              <a:rPr lang="en-US" dirty="0" err="1">
                <a:solidFill>
                  <a:prstClr val="black"/>
                </a:solidFill>
              </a:rPr>
              <a:t>overapplied</a:t>
            </a:r>
            <a:r>
              <a:rPr lang="en-US" dirty="0">
                <a:solidFill>
                  <a:prstClr val="black"/>
                </a:solidFill>
              </a:rPr>
              <a:t> and </a:t>
            </a:r>
            <a:r>
              <a:rPr lang="en-US" dirty="0" err="1">
                <a:solidFill>
                  <a:prstClr val="black"/>
                </a:solidFill>
              </a:rPr>
              <a:t>underapplied</a:t>
            </a:r>
            <a:r>
              <a:rPr lang="en-US" dirty="0">
                <a:solidFill>
                  <a:prstClr val="black"/>
                </a:solidFill>
              </a:rPr>
              <a:t> factory overhead.</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4550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xmlns="" id="{CFE0960D-38E3-4041-AEAC-98BD0A83410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329A87B-BC1B-C64F-AF40-B2B64F42439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b="1" dirty="0"/>
              <a:t>Adjust </a:t>
            </a:r>
            <a:r>
              <a:rPr lang="en-US" b="1" dirty="0" err="1"/>
              <a:t>Underapplied</a:t>
            </a:r>
            <a:r>
              <a:rPr lang="en-US" b="1" dirty="0"/>
              <a:t> or Overapplied Overhead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786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Determine adjustments for </a:t>
            </a:r>
            <a:r>
              <a:rPr lang="en-US" sz="1100" dirty="0" err="1">
                <a:solidFill>
                  <a:prstClr val="black"/>
                </a:solidFill>
                <a:latin typeface="Calibri"/>
              </a:rPr>
              <a:t>overapplied</a:t>
            </a:r>
            <a:r>
              <a:rPr lang="en-US" sz="1100" dirty="0">
                <a:solidFill>
                  <a:prstClr val="black"/>
                </a:solidFill>
                <a:latin typeface="Calibri"/>
              </a:rPr>
              <a:t> and </a:t>
            </a:r>
            <a:r>
              <a:rPr lang="en-US" sz="1100" dirty="0" err="1">
                <a:solidFill>
                  <a:prstClr val="black"/>
                </a:solidFill>
                <a:latin typeface="Calibri"/>
              </a:rPr>
              <a:t>underapplied</a:t>
            </a:r>
            <a:r>
              <a:rPr lang="en-US" sz="1100" dirty="0">
                <a:solidFill>
                  <a:prstClr val="black"/>
                </a:solidFill>
                <a:latin typeface="Calibri"/>
              </a:rPr>
              <a:t> factory overhead.</a:t>
            </a:r>
          </a:p>
        </p:txBody>
      </p:sp>
      <p:pic>
        <p:nvPicPr>
          <p:cNvPr id="3" name="Picture 2">
            <a:extLst>
              <a:ext uri="{FF2B5EF4-FFF2-40B4-BE49-F238E27FC236}">
                <a16:creationId xmlns:a16="http://schemas.microsoft.com/office/drawing/2014/main" xmlns="" id="{1D468970-4423-48D5-BE39-BE054566B97A}"/>
              </a:ext>
            </a:extLst>
          </p:cNvPr>
          <p:cNvPicPr>
            <a:picLocks noChangeAspect="1"/>
          </p:cNvPicPr>
          <p:nvPr/>
        </p:nvPicPr>
        <p:blipFill>
          <a:blip r:embed="rId3"/>
          <a:stretch>
            <a:fillRect/>
          </a:stretch>
        </p:blipFill>
        <p:spPr>
          <a:xfrm>
            <a:off x="381000" y="2458929"/>
            <a:ext cx="8637199" cy="919492"/>
          </a:xfrm>
          <a:prstGeom prst="rect">
            <a:avLst/>
          </a:prstGeom>
        </p:spPr>
      </p:pic>
      <p:sp>
        <p:nvSpPr>
          <p:cNvPr id="9" name="Rectangle 8">
            <a:extLst>
              <a:ext uri="{FF2B5EF4-FFF2-40B4-BE49-F238E27FC236}">
                <a16:creationId xmlns:a16="http://schemas.microsoft.com/office/drawing/2014/main" xmlns="" id="{B2119C8B-DFD1-FF46-814E-83AECD705F2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2DBDC93-A44B-7648-8DD6-E976365EAEF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5119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338496"/>
            <a:ext cx="8229600" cy="1219200"/>
          </a:xfrm>
        </p:spPr>
        <p:txBody>
          <a:bodyPr/>
          <a:lstStyle/>
          <a:p>
            <a:r>
              <a:rPr lang="en-US" b="1" dirty="0"/>
              <a:t>Job Order Costing of Services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786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Determine adjustments for </a:t>
            </a:r>
            <a:r>
              <a:rPr lang="en-US" sz="1100" dirty="0" err="1">
                <a:solidFill>
                  <a:prstClr val="black"/>
                </a:solidFill>
                <a:latin typeface="Calibri"/>
              </a:rPr>
              <a:t>overapplied</a:t>
            </a:r>
            <a:r>
              <a:rPr lang="en-US" sz="1100" dirty="0">
                <a:solidFill>
                  <a:prstClr val="black"/>
                </a:solidFill>
                <a:latin typeface="Calibri"/>
              </a:rPr>
              <a:t> and </a:t>
            </a:r>
            <a:r>
              <a:rPr lang="en-US" sz="1100" dirty="0" err="1">
                <a:solidFill>
                  <a:prstClr val="black"/>
                </a:solidFill>
                <a:latin typeface="Calibri"/>
              </a:rPr>
              <a:t>underapplied</a:t>
            </a:r>
            <a:r>
              <a:rPr lang="en-US" sz="1100" dirty="0">
                <a:solidFill>
                  <a:prstClr val="black"/>
                </a:solidFill>
                <a:latin typeface="Calibri"/>
              </a:rPr>
              <a:t> factory overhead.</a:t>
            </a:r>
          </a:p>
        </p:txBody>
      </p:sp>
      <p:pic>
        <p:nvPicPr>
          <p:cNvPr id="4" name="Picture 3">
            <a:extLst>
              <a:ext uri="{FF2B5EF4-FFF2-40B4-BE49-F238E27FC236}">
                <a16:creationId xmlns:a16="http://schemas.microsoft.com/office/drawing/2014/main" xmlns="" id="{4BFC2819-6BFC-42FE-8FD9-70F3CC00A10C}"/>
              </a:ext>
            </a:extLst>
          </p:cNvPr>
          <p:cNvPicPr>
            <a:picLocks noChangeAspect="1"/>
          </p:cNvPicPr>
          <p:nvPr/>
        </p:nvPicPr>
        <p:blipFill>
          <a:blip r:embed="rId3"/>
          <a:stretch>
            <a:fillRect/>
          </a:stretch>
        </p:blipFill>
        <p:spPr>
          <a:xfrm>
            <a:off x="1295400" y="4343203"/>
            <a:ext cx="6066667" cy="1952381"/>
          </a:xfrm>
          <a:prstGeom prst="rect">
            <a:avLst/>
          </a:prstGeom>
        </p:spPr>
      </p:pic>
      <p:sp>
        <p:nvSpPr>
          <p:cNvPr id="8" name="TextBox 7">
            <a:extLst>
              <a:ext uri="{FF2B5EF4-FFF2-40B4-BE49-F238E27FC236}">
                <a16:creationId xmlns:a16="http://schemas.microsoft.com/office/drawing/2014/main" xmlns="" id="{05639921-05B3-4856-9C4A-862ED8587078}"/>
              </a:ext>
            </a:extLst>
          </p:cNvPr>
          <p:cNvSpPr txBox="1"/>
          <p:nvPr/>
        </p:nvSpPr>
        <p:spPr>
          <a:xfrm>
            <a:off x="7620000" y="45575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15.21</a:t>
            </a:r>
            <a:endParaRPr lang="en-US" kern="0" dirty="0">
              <a:latin typeface="Berlin Sans FB" panose="020E0602020502020306" pitchFamily="34" charset="0"/>
            </a:endParaRPr>
          </a:p>
        </p:txBody>
      </p:sp>
      <p:sp>
        <p:nvSpPr>
          <p:cNvPr id="9" name="TextBox 8">
            <a:extLst>
              <a:ext uri="{FF2B5EF4-FFF2-40B4-BE49-F238E27FC236}">
                <a16:creationId xmlns:a16="http://schemas.microsoft.com/office/drawing/2014/main" xmlns="" id="{C6473C33-CB7E-4A86-856E-F452031C4DAE}"/>
              </a:ext>
            </a:extLst>
          </p:cNvPr>
          <p:cNvSpPr txBox="1"/>
          <p:nvPr/>
        </p:nvSpPr>
        <p:spPr>
          <a:xfrm>
            <a:off x="450112" y="1283417"/>
            <a:ext cx="8229600" cy="3046988"/>
          </a:xfrm>
          <a:prstGeom prst="rect">
            <a:avLst/>
          </a:prstGeom>
          <a:noFill/>
        </p:spPr>
        <p:txBody>
          <a:bodyPr wrap="square" rtlCol="0">
            <a:spAutoFit/>
          </a:bodyPr>
          <a:lstStyle/>
          <a:p>
            <a:r>
              <a:rPr lang="en-US" sz="2400" dirty="0"/>
              <a:t>Job order costing applies to service companies. Differences for service firms:</a:t>
            </a:r>
          </a:p>
          <a:p>
            <a:pPr marL="285750" indent="-285750">
              <a:buFont typeface="Arial" panose="020B0604020202020204" pitchFamily="34" charset="0"/>
              <a:buChar char="•"/>
            </a:pPr>
            <a:r>
              <a:rPr lang="en-US" sz="2400" dirty="0"/>
              <a:t>Service firms do not have raw materials or finished goods inventory.  They have supplies, but these may be considered overhead.</a:t>
            </a:r>
          </a:p>
          <a:p>
            <a:pPr marL="285750" indent="-285750">
              <a:buFont typeface="Arial" panose="020B0604020202020204" pitchFamily="34" charset="0"/>
              <a:buChar char="•"/>
            </a:pPr>
            <a:r>
              <a:rPr lang="en-US" sz="2400" dirty="0"/>
              <a:t>Direct labor is used to apply overhead.</a:t>
            </a:r>
          </a:p>
          <a:p>
            <a:pPr marL="285750" indent="-285750">
              <a:buFont typeface="Arial" panose="020B0604020202020204" pitchFamily="34" charset="0"/>
              <a:buChar char="•"/>
            </a:pPr>
            <a:r>
              <a:rPr lang="en-US" sz="2400" dirty="0"/>
              <a:t>Typically use different account titles such as Services in Process Inventory and Services Overhead.</a:t>
            </a:r>
          </a:p>
        </p:txBody>
      </p:sp>
      <p:sp>
        <p:nvSpPr>
          <p:cNvPr id="11" name="Rectangle 10">
            <a:extLst>
              <a:ext uri="{FF2B5EF4-FFF2-40B4-BE49-F238E27FC236}">
                <a16:creationId xmlns:a16="http://schemas.microsoft.com/office/drawing/2014/main" xmlns="" id="{01BCFD1B-F87E-3A42-A130-D52E107DA61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EBA6DAC-55E0-DB42-A61B-C06BBB1F4A7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63120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44512"/>
            <a:ext cx="7315200" cy="3124200"/>
          </a:xfrm>
        </p:spPr>
        <p:txBody>
          <a:bodyPr>
            <a:normAutofit fontScale="90000"/>
          </a:bodyPr>
          <a:lstStyle/>
          <a:p>
            <a:r>
              <a:rPr lang="en-US" altLang="en-US" dirty="0"/>
              <a:t/>
            </a:r>
            <a:br>
              <a:rPr lang="en-US" altLang="en-US" dirty="0"/>
            </a:br>
            <a:r>
              <a:rPr lang="en-US" altLang="en-US" dirty="0"/>
              <a:t> A1: </a:t>
            </a:r>
            <a:br>
              <a:rPr lang="en-US" altLang="en-US" dirty="0"/>
            </a:br>
            <a:r>
              <a:rPr lang="en-US" dirty="0">
                <a:solidFill>
                  <a:prstClr val="black"/>
                </a:solidFill>
              </a:rPr>
              <a:t>Apply job order costing in pricing services.</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xmlns="" id="{CD1A244F-C943-564A-826E-7C2BA5B7611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F8A36F5-5409-DB46-844E-093C727737E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174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4400" b="1" dirty="0">
                <a:latin typeface="+mj-lt"/>
                <a:ea typeface="+mj-ea"/>
                <a:cs typeface="+mj-cs"/>
              </a:rPr>
              <a:t>Pricing for Services</a:t>
            </a:r>
          </a:p>
        </p:txBody>
      </p:sp>
      <p:sp>
        <p:nvSpPr>
          <p:cNvPr id="2" name="TextBox 1"/>
          <p:cNvSpPr txBox="1"/>
          <p:nvPr/>
        </p:nvSpPr>
        <p:spPr>
          <a:xfrm>
            <a:off x="838200" y="1437167"/>
            <a:ext cx="7848600" cy="2369880"/>
          </a:xfrm>
          <a:prstGeom prst="rect">
            <a:avLst/>
          </a:prstGeom>
          <a:noFill/>
        </p:spPr>
        <p:txBody>
          <a:bodyPr wrap="square" rtlCol="0">
            <a:spAutoFit/>
          </a:bodyPr>
          <a:lstStyle/>
          <a:p>
            <a:pPr marL="571500" indent="-571500">
              <a:buFont typeface="Arial" panose="020B0604020202020204" pitchFamily="34" charset="0"/>
              <a:buChar char="•"/>
            </a:pPr>
            <a:r>
              <a:rPr lang="en-US" sz="2800" dirty="0"/>
              <a:t>Service providers also use job order costing.</a:t>
            </a:r>
          </a:p>
          <a:p>
            <a:pPr marL="571500" indent="-571500">
              <a:buFont typeface="Arial" panose="020B0604020202020204" pitchFamily="34" charset="0"/>
              <a:buChar char="•"/>
            </a:pPr>
            <a:r>
              <a:rPr lang="en-US" sz="2800" dirty="0"/>
              <a:t>Cost for each individual job are track separately.</a:t>
            </a:r>
          </a:p>
          <a:p>
            <a:pPr marL="571500" indent="-571500">
              <a:buFont typeface="Arial" panose="020B0604020202020204" pitchFamily="34" charset="0"/>
              <a:buChar char="•"/>
            </a:pPr>
            <a:r>
              <a:rPr lang="en-US" sz="2800" dirty="0"/>
              <a:t>Total costs include labor and overhead.</a:t>
            </a:r>
          </a:p>
          <a:p>
            <a:pPr marL="571500" indent="-571500">
              <a:buFont typeface="Arial" panose="020B0604020202020204" pitchFamily="34" charset="0"/>
              <a:buChar char="•"/>
            </a:pPr>
            <a:endParaRPr lang="en-US" sz="3600"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 Apply job order costing in pricing services.</a:t>
            </a:r>
            <a:endParaRPr lang="en-US" sz="1100" dirty="0">
              <a:solidFill>
                <a:prstClr val="black"/>
              </a:solidFill>
              <a:latin typeface="Calibri"/>
            </a:endParaRPr>
          </a:p>
        </p:txBody>
      </p:sp>
      <p:pic>
        <p:nvPicPr>
          <p:cNvPr id="4" name="Picture 3">
            <a:extLst>
              <a:ext uri="{FF2B5EF4-FFF2-40B4-BE49-F238E27FC236}">
                <a16:creationId xmlns:a16="http://schemas.microsoft.com/office/drawing/2014/main" xmlns="" id="{35C8E1E5-BDE9-447B-9ECA-8D8B6F2BF772}"/>
              </a:ext>
            </a:extLst>
          </p:cNvPr>
          <p:cNvPicPr>
            <a:picLocks noChangeAspect="1"/>
          </p:cNvPicPr>
          <p:nvPr/>
        </p:nvPicPr>
        <p:blipFill>
          <a:blip r:embed="rId3"/>
          <a:stretch>
            <a:fillRect/>
          </a:stretch>
        </p:blipFill>
        <p:spPr>
          <a:xfrm>
            <a:off x="2169695" y="3441481"/>
            <a:ext cx="4804610" cy="2425404"/>
          </a:xfrm>
          <a:prstGeom prst="rect">
            <a:avLst/>
          </a:prstGeom>
        </p:spPr>
      </p:pic>
      <p:sp>
        <p:nvSpPr>
          <p:cNvPr id="11" name="Rectangle 10">
            <a:extLst>
              <a:ext uri="{FF2B5EF4-FFF2-40B4-BE49-F238E27FC236}">
                <a16:creationId xmlns:a16="http://schemas.microsoft.com/office/drawing/2014/main" xmlns="" id="{0DBC481F-2F01-A742-B1EC-7E522E662A8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F0A5FD8-95EC-BB40-AC7C-A91BECFDCB2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83129059"/>
      </p:ext>
    </p:extLst>
  </p:cSld>
  <p:clrMapOvr>
    <a:masterClrMapping/>
  </p:clrMapOvr>
  <p:transition xmlns:p14="http://schemas.microsoft.com/office/powerpoint/2010/mai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1752600"/>
            <a:ext cx="8229600" cy="1143000"/>
          </a:xfrm>
        </p:spPr>
        <p:txBody>
          <a:bodyPr/>
          <a:lstStyle/>
          <a:p>
            <a:r>
              <a:rPr lang="en-US" altLang="en-US" b="1" dirty="0"/>
              <a:t>End of Chapter </a:t>
            </a:r>
            <a:r>
              <a:rPr lang="en-US" altLang="en-US" b="1" dirty="0" smtClean="0"/>
              <a:t>15</a:t>
            </a:r>
            <a:endParaRPr lang="en-US" altLang="en-US" b="1" dirty="0"/>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66B153E1-22C5-9649-B0AF-A00F68E569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54E72E37-2BE0-254E-B410-B934F5ACA16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p:transition xmlns:p14="http://schemas.microsoft.com/office/powerpoint/2010/mai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517650" y="1600200"/>
            <a:ext cx="7051675" cy="2022475"/>
            <a:chOff x="956" y="968"/>
            <a:chExt cx="4442" cy="1274"/>
          </a:xfrm>
        </p:grpSpPr>
        <p:grpSp>
          <p:nvGrpSpPr>
            <p:cNvPr id="5129" name="Group 3"/>
            <p:cNvGrpSpPr>
              <a:grpSpLocks/>
            </p:cNvGrpSpPr>
            <p:nvPr/>
          </p:nvGrpSpPr>
          <p:grpSpPr bwMode="auto">
            <a:xfrm>
              <a:off x="976" y="968"/>
              <a:ext cx="4422" cy="1274"/>
              <a:chOff x="976" y="968"/>
              <a:chExt cx="4422" cy="1274"/>
            </a:xfrm>
          </p:grpSpPr>
          <p:sp>
            <p:nvSpPr>
              <p:cNvPr id="5136" name="Rectangle 4"/>
              <p:cNvSpPr>
                <a:spLocks noChangeArrowheads="1"/>
              </p:cNvSpPr>
              <p:nvPr/>
            </p:nvSpPr>
            <p:spPr bwMode="auto">
              <a:xfrm>
                <a:off x="977" y="972"/>
                <a:ext cx="1304" cy="774"/>
              </a:xfrm>
              <a:prstGeom prst="rect">
                <a:avLst/>
              </a:prstGeom>
              <a:solidFill>
                <a:srgbClr val="C0C0C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7" name="Freeform 5"/>
              <p:cNvSpPr>
                <a:spLocks/>
              </p:cNvSpPr>
              <p:nvPr/>
            </p:nvSpPr>
            <p:spPr bwMode="auto">
              <a:xfrm>
                <a:off x="2286" y="968"/>
                <a:ext cx="3112" cy="1274"/>
              </a:xfrm>
              <a:custGeom>
                <a:avLst/>
                <a:gdLst>
                  <a:gd name="T0" fmla="*/ 0 w 3112"/>
                  <a:gd name="T1" fmla="*/ 0 h 2547"/>
                  <a:gd name="T2" fmla="*/ 3112 w 3112"/>
                  <a:gd name="T3" fmla="*/ 1 h 2547"/>
                  <a:gd name="T4" fmla="*/ 0 w 3112"/>
                  <a:gd name="T5" fmla="*/ 1 h 2547"/>
                  <a:gd name="T6" fmla="*/ 0 w 3112"/>
                  <a:gd name="T7" fmla="*/ 0 h 2547"/>
                  <a:gd name="T8" fmla="*/ 0 60000 65536"/>
                  <a:gd name="T9" fmla="*/ 0 60000 65536"/>
                  <a:gd name="T10" fmla="*/ 0 60000 65536"/>
                  <a:gd name="T11" fmla="*/ 0 60000 65536"/>
                  <a:gd name="T12" fmla="*/ 0 w 3112"/>
                  <a:gd name="T13" fmla="*/ 0 h 2547"/>
                  <a:gd name="T14" fmla="*/ 3112 w 3112"/>
                  <a:gd name="T15" fmla="*/ 2547 h 2547"/>
                </a:gdLst>
                <a:ahLst/>
                <a:cxnLst>
                  <a:cxn ang="T8">
                    <a:pos x="T0" y="T1"/>
                  </a:cxn>
                  <a:cxn ang="T9">
                    <a:pos x="T2" y="T3"/>
                  </a:cxn>
                  <a:cxn ang="T10">
                    <a:pos x="T4" y="T5"/>
                  </a:cxn>
                  <a:cxn ang="T11">
                    <a:pos x="T6" y="T7"/>
                  </a:cxn>
                </a:cxnLst>
                <a:rect l="T12" t="T13" r="T14" b="T15"/>
                <a:pathLst>
                  <a:path w="3112" h="2547">
                    <a:moveTo>
                      <a:pt x="0" y="0"/>
                    </a:moveTo>
                    <a:lnTo>
                      <a:pt x="3112" y="2547"/>
                    </a:lnTo>
                    <a:lnTo>
                      <a:pt x="0" y="1567"/>
                    </a:lnTo>
                    <a:lnTo>
                      <a:pt x="0" y="0"/>
                    </a:lnTo>
                    <a:close/>
                  </a:path>
                </a:pathLst>
              </a:custGeom>
              <a:solidFill>
                <a:srgbClr val="606060"/>
              </a:solidFill>
              <a:ln w="25400">
                <a:solidFill>
                  <a:srgbClr val="000000"/>
                </a:solidFill>
                <a:round/>
                <a:headEnd/>
                <a:tailEnd/>
              </a:ln>
            </p:spPr>
            <p:txBody>
              <a:bodyPr/>
              <a:lstStyle/>
              <a:p>
                <a:endParaRPr lang="en-GB" dirty="0"/>
              </a:p>
            </p:txBody>
          </p:sp>
          <p:sp>
            <p:nvSpPr>
              <p:cNvPr id="5138" name="Freeform 6"/>
              <p:cNvSpPr>
                <a:spLocks/>
              </p:cNvSpPr>
              <p:nvPr/>
            </p:nvSpPr>
            <p:spPr bwMode="auto">
              <a:xfrm>
                <a:off x="976" y="1751"/>
                <a:ext cx="4422" cy="491"/>
              </a:xfrm>
              <a:custGeom>
                <a:avLst/>
                <a:gdLst>
                  <a:gd name="T0" fmla="*/ 0 w 4422"/>
                  <a:gd name="T1" fmla="*/ 0 h 980"/>
                  <a:gd name="T2" fmla="*/ 1310 w 4422"/>
                  <a:gd name="T3" fmla="*/ 0 h 980"/>
                  <a:gd name="T4" fmla="*/ 4422 w 4422"/>
                  <a:gd name="T5" fmla="*/ 1 h 980"/>
                  <a:gd name="T6" fmla="*/ 0 w 4422"/>
                  <a:gd name="T7" fmla="*/ 0 h 980"/>
                  <a:gd name="T8" fmla="*/ 0 60000 65536"/>
                  <a:gd name="T9" fmla="*/ 0 60000 65536"/>
                  <a:gd name="T10" fmla="*/ 0 60000 65536"/>
                  <a:gd name="T11" fmla="*/ 0 60000 65536"/>
                  <a:gd name="T12" fmla="*/ 0 w 4422"/>
                  <a:gd name="T13" fmla="*/ 0 h 980"/>
                  <a:gd name="T14" fmla="*/ 4422 w 4422"/>
                  <a:gd name="T15" fmla="*/ 980 h 980"/>
                </a:gdLst>
                <a:ahLst/>
                <a:cxnLst>
                  <a:cxn ang="T8">
                    <a:pos x="T0" y="T1"/>
                  </a:cxn>
                  <a:cxn ang="T9">
                    <a:pos x="T2" y="T3"/>
                  </a:cxn>
                  <a:cxn ang="T10">
                    <a:pos x="T4" y="T5"/>
                  </a:cxn>
                  <a:cxn ang="T11">
                    <a:pos x="T6" y="T7"/>
                  </a:cxn>
                </a:cxnLst>
                <a:rect l="T12" t="T13" r="T14" b="T15"/>
                <a:pathLst>
                  <a:path w="4422" h="980">
                    <a:moveTo>
                      <a:pt x="0" y="0"/>
                    </a:moveTo>
                    <a:lnTo>
                      <a:pt x="1310" y="0"/>
                    </a:lnTo>
                    <a:lnTo>
                      <a:pt x="4422" y="980"/>
                    </a:lnTo>
                    <a:lnTo>
                      <a:pt x="0" y="0"/>
                    </a:lnTo>
                    <a:close/>
                  </a:path>
                </a:pathLst>
              </a:custGeom>
              <a:solidFill>
                <a:srgbClr val="404040"/>
              </a:solidFill>
              <a:ln w="25400">
                <a:solidFill>
                  <a:srgbClr val="000000"/>
                </a:solidFill>
                <a:round/>
                <a:headEnd/>
                <a:tailEnd/>
              </a:ln>
            </p:spPr>
            <p:txBody>
              <a:bodyPr/>
              <a:lstStyle/>
              <a:p>
                <a:endParaRPr lang="en-GB" dirty="0"/>
              </a:p>
            </p:txBody>
          </p:sp>
        </p:grpSp>
        <p:grpSp>
          <p:nvGrpSpPr>
            <p:cNvPr id="5130" name="Group 7"/>
            <p:cNvGrpSpPr>
              <a:grpSpLocks/>
            </p:cNvGrpSpPr>
            <p:nvPr/>
          </p:nvGrpSpPr>
          <p:grpSpPr bwMode="auto">
            <a:xfrm>
              <a:off x="2778" y="968"/>
              <a:ext cx="2620" cy="1274"/>
              <a:chOff x="2778" y="968"/>
              <a:chExt cx="2620" cy="1274"/>
            </a:xfrm>
          </p:grpSpPr>
          <p:sp>
            <p:nvSpPr>
              <p:cNvPr id="5133" name="Rectangle 8"/>
              <p:cNvSpPr>
                <a:spLocks noChangeArrowheads="1"/>
              </p:cNvSpPr>
              <p:nvPr/>
            </p:nvSpPr>
            <p:spPr bwMode="auto">
              <a:xfrm>
                <a:off x="2779" y="972"/>
                <a:ext cx="1304" cy="774"/>
              </a:xfrm>
              <a:prstGeom prst="rect">
                <a:avLst/>
              </a:prstGeom>
              <a:solidFill>
                <a:srgbClr val="FFFF0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4" name="Freeform 9"/>
              <p:cNvSpPr>
                <a:spLocks/>
              </p:cNvSpPr>
              <p:nvPr/>
            </p:nvSpPr>
            <p:spPr bwMode="auto">
              <a:xfrm>
                <a:off x="4088" y="968"/>
                <a:ext cx="1310" cy="1274"/>
              </a:xfrm>
              <a:custGeom>
                <a:avLst/>
                <a:gdLst>
                  <a:gd name="T0" fmla="*/ 0 w 1310"/>
                  <a:gd name="T1" fmla="*/ 0 h 2547"/>
                  <a:gd name="T2" fmla="*/ 1310 w 1310"/>
                  <a:gd name="T3" fmla="*/ 1 h 2547"/>
                  <a:gd name="T4" fmla="*/ 0 w 1310"/>
                  <a:gd name="T5" fmla="*/ 1 h 2547"/>
                  <a:gd name="T6" fmla="*/ 0 w 1310"/>
                  <a:gd name="T7" fmla="*/ 0 h 2547"/>
                  <a:gd name="T8" fmla="*/ 0 60000 65536"/>
                  <a:gd name="T9" fmla="*/ 0 60000 65536"/>
                  <a:gd name="T10" fmla="*/ 0 60000 65536"/>
                  <a:gd name="T11" fmla="*/ 0 60000 65536"/>
                  <a:gd name="T12" fmla="*/ 0 w 1310"/>
                  <a:gd name="T13" fmla="*/ 0 h 2547"/>
                  <a:gd name="T14" fmla="*/ 1310 w 1310"/>
                  <a:gd name="T15" fmla="*/ 2547 h 2547"/>
                </a:gdLst>
                <a:ahLst/>
                <a:cxnLst>
                  <a:cxn ang="T8">
                    <a:pos x="T0" y="T1"/>
                  </a:cxn>
                  <a:cxn ang="T9">
                    <a:pos x="T2" y="T3"/>
                  </a:cxn>
                  <a:cxn ang="T10">
                    <a:pos x="T4" y="T5"/>
                  </a:cxn>
                  <a:cxn ang="T11">
                    <a:pos x="T6" y="T7"/>
                  </a:cxn>
                </a:cxnLst>
                <a:rect l="T12" t="T13" r="T14" b="T15"/>
                <a:pathLst>
                  <a:path w="1310" h="2547">
                    <a:moveTo>
                      <a:pt x="0" y="0"/>
                    </a:moveTo>
                    <a:lnTo>
                      <a:pt x="1310" y="2547"/>
                    </a:lnTo>
                    <a:lnTo>
                      <a:pt x="0" y="1567"/>
                    </a:lnTo>
                    <a:lnTo>
                      <a:pt x="0" y="0"/>
                    </a:lnTo>
                    <a:close/>
                  </a:path>
                </a:pathLst>
              </a:custGeom>
              <a:solidFill>
                <a:srgbClr val="A0A000"/>
              </a:solidFill>
              <a:ln w="25400">
                <a:solidFill>
                  <a:srgbClr val="000000"/>
                </a:solidFill>
                <a:round/>
                <a:headEnd/>
                <a:tailEnd/>
              </a:ln>
            </p:spPr>
            <p:txBody>
              <a:bodyPr/>
              <a:lstStyle/>
              <a:p>
                <a:endParaRPr lang="en-GB" dirty="0"/>
              </a:p>
            </p:txBody>
          </p:sp>
          <p:sp>
            <p:nvSpPr>
              <p:cNvPr id="5135" name="Freeform 10"/>
              <p:cNvSpPr>
                <a:spLocks/>
              </p:cNvSpPr>
              <p:nvPr/>
            </p:nvSpPr>
            <p:spPr bwMode="auto">
              <a:xfrm>
                <a:off x="2778" y="1751"/>
                <a:ext cx="2620" cy="491"/>
              </a:xfrm>
              <a:custGeom>
                <a:avLst/>
                <a:gdLst>
                  <a:gd name="T0" fmla="*/ 0 w 2620"/>
                  <a:gd name="T1" fmla="*/ 0 h 980"/>
                  <a:gd name="T2" fmla="*/ 1310 w 2620"/>
                  <a:gd name="T3" fmla="*/ 0 h 980"/>
                  <a:gd name="T4" fmla="*/ 2620 w 2620"/>
                  <a:gd name="T5" fmla="*/ 1 h 980"/>
                  <a:gd name="T6" fmla="*/ 0 w 2620"/>
                  <a:gd name="T7" fmla="*/ 0 h 980"/>
                  <a:gd name="T8" fmla="*/ 0 60000 65536"/>
                  <a:gd name="T9" fmla="*/ 0 60000 65536"/>
                  <a:gd name="T10" fmla="*/ 0 60000 65536"/>
                  <a:gd name="T11" fmla="*/ 0 60000 65536"/>
                  <a:gd name="T12" fmla="*/ 0 w 2620"/>
                  <a:gd name="T13" fmla="*/ 0 h 980"/>
                  <a:gd name="T14" fmla="*/ 2620 w 2620"/>
                  <a:gd name="T15" fmla="*/ 980 h 980"/>
                </a:gdLst>
                <a:ahLst/>
                <a:cxnLst>
                  <a:cxn ang="T8">
                    <a:pos x="T0" y="T1"/>
                  </a:cxn>
                  <a:cxn ang="T9">
                    <a:pos x="T2" y="T3"/>
                  </a:cxn>
                  <a:cxn ang="T10">
                    <a:pos x="T4" y="T5"/>
                  </a:cxn>
                  <a:cxn ang="T11">
                    <a:pos x="T6" y="T7"/>
                  </a:cxn>
                </a:cxnLst>
                <a:rect l="T12" t="T13" r="T14" b="T15"/>
                <a:pathLst>
                  <a:path w="2620" h="980">
                    <a:moveTo>
                      <a:pt x="0" y="0"/>
                    </a:moveTo>
                    <a:lnTo>
                      <a:pt x="1310" y="0"/>
                    </a:lnTo>
                    <a:lnTo>
                      <a:pt x="2620" y="980"/>
                    </a:lnTo>
                    <a:lnTo>
                      <a:pt x="0" y="0"/>
                    </a:lnTo>
                    <a:close/>
                  </a:path>
                </a:pathLst>
              </a:custGeom>
              <a:solidFill>
                <a:srgbClr val="404000"/>
              </a:solidFill>
              <a:ln w="25400">
                <a:solidFill>
                  <a:srgbClr val="000000"/>
                </a:solidFill>
                <a:round/>
                <a:headEnd/>
                <a:tailEnd/>
              </a:ln>
            </p:spPr>
            <p:txBody>
              <a:bodyPr/>
              <a:lstStyle/>
              <a:p>
                <a:endParaRPr lang="en-GB" dirty="0"/>
              </a:p>
            </p:txBody>
          </p:sp>
        </p:grpSp>
        <p:sp>
          <p:nvSpPr>
            <p:cNvPr id="5131" name="Rectangle 11"/>
            <p:cNvSpPr>
              <a:spLocks noChangeArrowheads="1"/>
            </p:cNvSpPr>
            <p:nvPr/>
          </p:nvSpPr>
          <p:spPr bwMode="auto">
            <a:xfrm>
              <a:off x="956" y="993"/>
              <a:ext cx="130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Process</a:t>
              </a:r>
              <a:br>
                <a:rPr lang="en-US" altLang="en-US" sz="3600" dirty="0">
                  <a:latin typeface="Arial" charset="0"/>
                </a:rPr>
              </a:br>
              <a:r>
                <a:rPr lang="en-US" altLang="en-US" sz="3600" dirty="0">
                  <a:latin typeface="Arial" charset="0"/>
                </a:rPr>
                <a:t>Costing</a:t>
              </a:r>
            </a:p>
          </p:txBody>
        </p:sp>
        <p:sp>
          <p:nvSpPr>
            <p:cNvPr id="5132" name="Rectangle 12"/>
            <p:cNvSpPr>
              <a:spLocks noChangeArrowheads="1"/>
            </p:cNvSpPr>
            <p:nvPr/>
          </p:nvSpPr>
          <p:spPr bwMode="auto">
            <a:xfrm>
              <a:off x="2740" y="993"/>
              <a:ext cx="144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Job</a:t>
              </a:r>
              <a:br>
                <a:rPr lang="en-US" altLang="en-US" sz="3600" dirty="0">
                  <a:latin typeface="Arial" charset="0"/>
                </a:rPr>
              </a:br>
              <a:r>
                <a:rPr lang="en-US" altLang="en-US" sz="3600" dirty="0">
                  <a:latin typeface="Arial" charset="0"/>
                </a:rPr>
                <a:t>Costing</a:t>
              </a:r>
            </a:p>
          </p:txBody>
        </p:sp>
      </p:grpSp>
      <p:sp>
        <p:nvSpPr>
          <p:cNvPr id="5123" name="AutoShape 13"/>
          <p:cNvSpPr>
            <a:spLocks noChangeArrowheads="1"/>
          </p:cNvSpPr>
          <p:nvPr/>
        </p:nvSpPr>
        <p:spPr bwMode="auto">
          <a:xfrm rot="-5400000">
            <a:off x="4803775" y="3127375"/>
            <a:ext cx="1289050" cy="673100"/>
          </a:xfrm>
          <a:prstGeom prst="rightArrow">
            <a:avLst>
              <a:gd name="adj1" fmla="val 50000"/>
              <a:gd name="adj2" fmla="val 95764"/>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86382" name="Rectangle 14"/>
          <p:cNvSpPr>
            <a:spLocks noChangeArrowheads="1"/>
          </p:cNvSpPr>
          <p:nvPr/>
        </p:nvSpPr>
        <p:spPr bwMode="auto">
          <a:xfrm>
            <a:off x="381000" y="4114800"/>
            <a:ext cx="8382000" cy="1985963"/>
          </a:xfrm>
          <a:prstGeom prst="rect">
            <a:avLst/>
          </a:prstGeom>
          <a:solidFill>
            <a:schemeClr val="accent2">
              <a:lumMod val="20000"/>
              <a:lumOff val="80000"/>
            </a:schemeClr>
          </a:solidFill>
          <a:ln w="38100" cmpd="dbl">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nSpc>
                <a:spcPct val="85000"/>
              </a:lnSpc>
              <a:spcBef>
                <a:spcPct val="50000"/>
              </a:spcBef>
              <a:buSzPct val="100000"/>
              <a:buFont typeface="Wingdings" pitchFamily="2" charset="2"/>
              <a:buChar char="§"/>
              <a:defRPr/>
            </a:pPr>
            <a:r>
              <a:rPr lang="en-US" sz="2800" b="1" dirty="0"/>
              <a:t> Used for production of large, unique, or </a:t>
            </a:r>
            <a:br>
              <a:rPr lang="en-US" sz="2800" b="1" dirty="0"/>
            </a:br>
            <a:r>
              <a:rPr lang="en-US" sz="2800" b="1" dirty="0"/>
              <a:t>   high-cost items. </a:t>
            </a:r>
          </a:p>
          <a:p>
            <a:pPr>
              <a:lnSpc>
                <a:spcPct val="85000"/>
              </a:lnSpc>
              <a:spcBef>
                <a:spcPct val="50000"/>
              </a:spcBef>
              <a:buSzPct val="100000"/>
              <a:buFont typeface="Wingdings" pitchFamily="2" charset="2"/>
              <a:buChar char="§"/>
              <a:defRPr/>
            </a:pPr>
            <a:r>
              <a:rPr lang="en-US" sz="2800" b="1" dirty="0"/>
              <a:t> Built to order rather than mass produced.</a:t>
            </a:r>
          </a:p>
          <a:p>
            <a:pPr>
              <a:lnSpc>
                <a:spcPct val="85000"/>
              </a:lnSpc>
              <a:spcBef>
                <a:spcPct val="50000"/>
              </a:spcBef>
              <a:buSzPct val="100000"/>
              <a:buFont typeface="Wingdings" pitchFamily="2" charset="2"/>
              <a:buChar char="§"/>
              <a:defRPr/>
            </a:pPr>
            <a:r>
              <a:rPr lang="en-US" sz="2800" b="1" dirty="0"/>
              <a:t> Many costs can be directly traced to each job.</a:t>
            </a:r>
          </a:p>
        </p:txBody>
      </p:sp>
      <p:sp>
        <p:nvSpPr>
          <p:cNvPr id="5125" name="Rectangle 15"/>
          <p:cNvSpPr>
            <a:spLocks noGrp="1" noChangeArrowheads="1"/>
          </p:cNvSpPr>
          <p:nvPr>
            <p:ph type="title"/>
          </p:nvPr>
        </p:nvSpPr>
        <p:spPr>
          <a:xfrm>
            <a:off x="457200" y="609600"/>
            <a:ext cx="8229600" cy="762000"/>
          </a:xfrm>
        </p:spPr>
        <p:txBody>
          <a:bodyPr/>
          <a:lstStyle/>
          <a:p>
            <a:r>
              <a:rPr lang="en-US" altLang="en-US" b="1" dirty="0"/>
              <a:t>Cost Accounting Systems</a:t>
            </a:r>
          </a:p>
        </p:txBody>
      </p:sp>
      <p:sp>
        <p:nvSpPr>
          <p:cNvPr id="5126" name="AutoShape 16"/>
          <p:cNvSpPr>
            <a:spLocks noChangeArrowheads="1"/>
          </p:cNvSpPr>
          <p:nvPr/>
        </p:nvSpPr>
        <p:spPr bwMode="auto">
          <a:xfrm rot="-5400000">
            <a:off x="2247900" y="2940050"/>
            <a:ext cx="679450" cy="450850"/>
          </a:xfrm>
          <a:prstGeom prst="rightArrow">
            <a:avLst>
              <a:gd name="adj1" fmla="val 50000"/>
              <a:gd name="adj2" fmla="val 75359"/>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27" name="Rectangle 18"/>
          <p:cNvSpPr>
            <a:spLocks noChangeArrowheads="1"/>
          </p:cNvSpPr>
          <p:nvPr/>
        </p:nvSpPr>
        <p:spPr bwMode="auto">
          <a:xfrm>
            <a:off x="1771650" y="3375025"/>
            <a:ext cx="1644650" cy="484748"/>
          </a:xfrm>
          <a:prstGeom prst="rect">
            <a:avLst/>
          </a:prstGeom>
          <a:solidFill>
            <a:srgbClr val="F6E9B4"/>
          </a:solidFill>
          <a:ln w="38100" cmpd="dbl">
            <a:solidFill>
              <a:schemeClr val="tx1"/>
            </a:solidFill>
            <a:miter lim="800000"/>
            <a:headEnd/>
            <a:tailEnd/>
          </a:ln>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0000"/>
              </a:spcBef>
              <a:buClr>
                <a:schemeClr val="hlink"/>
              </a:buClr>
              <a:buSzPct val="75000"/>
              <a:buFont typeface="Wingdings" pitchFamily="2" charset="2"/>
              <a:buNone/>
            </a:pPr>
            <a:r>
              <a:rPr lang="en-US" altLang="en-US" sz="2800" b="1" dirty="0">
                <a:latin typeface="Arial" charset="0"/>
              </a:rPr>
              <a:t> </a:t>
            </a:r>
            <a:r>
              <a:rPr lang="en-US" altLang="en-US" sz="2000" b="1" dirty="0">
                <a:latin typeface="Arial" charset="0"/>
              </a:rPr>
              <a:t>Chapter </a:t>
            </a:r>
            <a:r>
              <a:rPr lang="en-US" altLang="en-US" sz="2000" b="1" dirty="0" smtClean="0">
                <a:latin typeface="Arial" charset="0"/>
              </a:rPr>
              <a:t>16</a:t>
            </a:r>
            <a:endParaRPr lang="en-US" altLang="en-US" sz="2000" b="1" dirty="0">
              <a:latin typeface="Arial" charset="0"/>
            </a:endParaRP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1" name="Rounded Rectangle 20"/>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23" name="Rectangle 22">
            <a:extLst>
              <a:ext uri="{FF2B5EF4-FFF2-40B4-BE49-F238E27FC236}">
                <a16:creationId xmlns:a16="http://schemas.microsoft.com/office/drawing/2014/main" xmlns="" id="{619A0290-B272-EA45-993F-1836A1FE105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4" name="Slide Number Placeholder 7">
            <a:extLst>
              <a:ext uri="{FF2B5EF4-FFF2-40B4-BE49-F238E27FC236}">
                <a16:creationId xmlns:a16="http://schemas.microsoft.com/office/drawing/2014/main" xmlns="" id="{E2EE0558-C629-DD4E-B97A-AEAF76252FF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xmlns:p14="http://schemas.microsoft.com/office/powerpoint/2010/mai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a:t>Job Order Production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8" name="TextBox 7"/>
          <p:cNvSpPr txBox="1"/>
          <p:nvPr/>
        </p:nvSpPr>
        <p:spPr>
          <a:xfrm>
            <a:off x="7406411" y="1066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15.1</a:t>
            </a:r>
            <a:endParaRPr lang="en-US" kern="0" dirty="0">
              <a:latin typeface="Berlin Sans FB" panose="020E0602020502020306" pitchFamily="34" charset="0"/>
            </a:endParaRPr>
          </a:p>
        </p:txBody>
      </p:sp>
      <p:pic>
        <p:nvPicPr>
          <p:cNvPr id="2" name="Picture 1">
            <a:extLst>
              <a:ext uri="{FF2B5EF4-FFF2-40B4-BE49-F238E27FC236}">
                <a16:creationId xmlns:a16="http://schemas.microsoft.com/office/drawing/2014/main" xmlns="" id="{55582632-E9F8-45B7-9657-EA99A576F863}"/>
              </a:ext>
            </a:extLst>
          </p:cNvPr>
          <p:cNvPicPr>
            <a:picLocks noChangeAspect="1"/>
          </p:cNvPicPr>
          <p:nvPr/>
        </p:nvPicPr>
        <p:blipFill>
          <a:blip r:embed="rId3"/>
          <a:stretch>
            <a:fillRect/>
          </a:stretch>
        </p:blipFill>
        <p:spPr>
          <a:xfrm>
            <a:off x="823188" y="2032837"/>
            <a:ext cx="7650023" cy="1833476"/>
          </a:xfrm>
          <a:prstGeom prst="rect">
            <a:avLst/>
          </a:prstGeom>
        </p:spPr>
      </p:pic>
      <p:sp>
        <p:nvSpPr>
          <p:cNvPr id="10" name="Rectangle 9">
            <a:extLst>
              <a:ext uri="{FF2B5EF4-FFF2-40B4-BE49-F238E27FC236}">
                <a16:creationId xmlns:a16="http://schemas.microsoft.com/office/drawing/2014/main" xmlns="" id="{47C6B397-90D4-F54B-89BB-8F719BA49F0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C2C86D1-F8E8-6D4F-A24F-F525B3976F3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p:transition xmlns:p14="http://schemas.microsoft.com/office/powerpoint/2010/mai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 name="Rectangle 30"/>
          <p:cNvSpPr>
            <a:spLocks noGrp="1" noChangeArrowheads="1"/>
          </p:cNvSpPr>
          <p:nvPr>
            <p:ph type="title"/>
          </p:nvPr>
        </p:nvSpPr>
        <p:spPr>
          <a:xfrm>
            <a:off x="97341" y="813990"/>
            <a:ext cx="8589459" cy="723900"/>
          </a:xfrm>
        </p:spPr>
        <p:txBody>
          <a:bodyPr/>
          <a:lstStyle/>
          <a:p>
            <a:r>
              <a:rPr lang="en-US" altLang="en-US" b="1" dirty="0"/>
              <a:t>Production Activities in Job </a:t>
            </a:r>
            <a:br>
              <a:rPr lang="en-US" altLang="en-US" b="1" dirty="0"/>
            </a:br>
            <a:r>
              <a:rPr lang="en-US" altLang="en-US" b="1" dirty="0"/>
              <a:t>Order Costing</a:t>
            </a:r>
          </a:p>
        </p:txBody>
      </p:sp>
      <p:pic>
        <p:nvPicPr>
          <p:cNvPr id="40963" name="Picture 3" descr="C:\Users\Beth\Documents\MH\wiL62279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 y="2305843"/>
            <a:ext cx="804672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8" name="TextBox 7"/>
          <p:cNvSpPr txBox="1"/>
          <p:nvPr/>
        </p:nvSpPr>
        <p:spPr>
          <a:xfrm>
            <a:off x="7532077" y="12426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15.2</a:t>
            </a:r>
            <a:endParaRPr lang="en-US" kern="0" dirty="0">
              <a:latin typeface="Berlin Sans FB" panose="020E0602020502020306" pitchFamily="34" charset="0"/>
            </a:endParaRPr>
          </a:p>
        </p:txBody>
      </p:sp>
      <p:sp>
        <p:nvSpPr>
          <p:cNvPr id="10" name="Rectangle 9">
            <a:extLst>
              <a:ext uri="{FF2B5EF4-FFF2-40B4-BE49-F238E27FC236}">
                <a16:creationId xmlns:a16="http://schemas.microsoft.com/office/drawing/2014/main" xmlns="" id="{722C7486-905A-8A47-8CCF-6ADE2F300EE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6746306-5E52-2D4B-AAE7-6CEF46C2706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p:transition xmlns:p14="http://schemas.microsoft.com/office/powerpoint/2010/mai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a:t>Cost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2" name="TextBox 1"/>
          <p:cNvSpPr txBox="1"/>
          <p:nvPr/>
        </p:nvSpPr>
        <p:spPr>
          <a:xfrm>
            <a:off x="457200" y="1640934"/>
            <a:ext cx="7848600" cy="3970318"/>
          </a:xfrm>
          <a:prstGeom prst="rect">
            <a:avLst/>
          </a:prstGeom>
          <a:noFill/>
        </p:spPr>
        <p:txBody>
          <a:bodyPr wrap="square" rtlCol="0">
            <a:spAutoFit/>
          </a:bodyPr>
          <a:lstStyle/>
          <a:p>
            <a:r>
              <a:rPr lang="en-US" sz="2800" dirty="0"/>
              <a:t>Manufacturing costs flow:</a:t>
            </a:r>
          </a:p>
          <a:p>
            <a:pPr marL="514350" indent="-514350">
              <a:buFont typeface="+mj-lt"/>
              <a:buAutoNum type="arabicPeriod"/>
            </a:pPr>
            <a:r>
              <a:rPr lang="en-US" sz="2800" dirty="0"/>
              <a:t>Raw materials – direct and indirect materials</a:t>
            </a:r>
          </a:p>
          <a:p>
            <a:pPr marL="514350" indent="-514350">
              <a:buAutoNum type="arabicPeriod"/>
            </a:pPr>
            <a:r>
              <a:rPr lang="en-US" sz="2800" dirty="0"/>
              <a:t>Work in process –job is being produced</a:t>
            </a:r>
          </a:p>
          <a:p>
            <a:pPr marL="514350" indent="-514350">
              <a:buAutoNum type="arabicPeriod"/>
            </a:pPr>
            <a:r>
              <a:rPr lang="en-US" sz="2800" dirty="0"/>
              <a:t>Finished goods –completed goods</a:t>
            </a:r>
          </a:p>
          <a:p>
            <a:pPr marL="514350" indent="-514350">
              <a:buAutoNum type="arabicPeriod"/>
            </a:pPr>
            <a:r>
              <a:rPr lang="en-US" sz="2800" dirty="0"/>
              <a:t>Cost of goods sold – goods which are sold</a:t>
            </a:r>
          </a:p>
          <a:p>
            <a:pPr marL="514350" indent="-514350">
              <a:buAutoNum type="arabicPeriod"/>
            </a:pPr>
            <a:endParaRPr lang="en-US" sz="2800" dirty="0"/>
          </a:p>
          <a:p>
            <a:r>
              <a:rPr lang="en-US" sz="2800" dirty="0"/>
              <a:t>Subsidiary records store information about the manufacturing costs for each individual job.</a:t>
            </a:r>
          </a:p>
          <a:p>
            <a:endParaRPr lang="en-US" sz="2800" dirty="0"/>
          </a:p>
        </p:txBody>
      </p:sp>
      <p:sp>
        <p:nvSpPr>
          <p:cNvPr id="9" name="Rectangle 8">
            <a:extLst>
              <a:ext uri="{FF2B5EF4-FFF2-40B4-BE49-F238E27FC236}">
                <a16:creationId xmlns:a16="http://schemas.microsoft.com/office/drawing/2014/main" xmlns="" id="{2F3F0FF5-54A9-DA49-A852-0D6146B7D04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14BBD490-0F7E-4F45-B279-F267FBAEF97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18206292"/>
      </p:ext>
    </p:extLst>
  </p:cSld>
  <p:clrMapOvr>
    <a:masterClrMapping/>
  </p:clrMapOvr>
  <p:transition xmlns:p14="http://schemas.microsoft.com/office/powerpoint/2010/mai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C2: </a:t>
            </a:r>
            <a:br>
              <a:rPr lang="en-US" altLang="en-US" dirty="0"/>
            </a:br>
            <a:r>
              <a:rPr lang="en-US" dirty="0">
                <a:solidFill>
                  <a:prstClr val="black"/>
                </a:solidFill>
              </a:rPr>
              <a:t>Explain job cost sheets and how they are used in job order costing.</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12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6568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xmlns="" id="{D2956B05-EB29-784C-8387-4048781599A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B3082DF-8558-5348-97CF-1F4D6218A9C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p:nvPr>
        </p:nvSpPr>
        <p:spPr>
          <a:xfrm>
            <a:off x="424405" y="563562"/>
            <a:ext cx="8229600" cy="808038"/>
          </a:xfrm>
        </p:spPr>
        <p:txBody>
          <a:bodyPr/>
          <a:lstStyle/>
          <a:p>
            <a:r>
              <a:rPr lang="en-US" altLang="en-US" b="1" dirty="0"/>
              <a:t>Job Cost Sheet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1"/>
            <a:ext cx="54053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Explain job cost sheets and how they are used in job order costing</a:t>
            </a:r>
            <a:r>
              <a:rPr lang="en-US" sz="1100" dirty="0">
                <a:solidFill>
                  <a:prstClr val="black"/>
                </a:solidFill>
                <a:cs typeface="Arial" charset="0"/>
              </a:rPr>
              <a:t>.</a:t>
            </a:r>
            <a:endParaRPr lang="en-US" sz="1100" dirty="0"/>
          </a:p>
        </p:txBody>
      </p:sp>
      <p:sp>
        <p:nvSpPr>
          <p:cNvPr id="8" name="TextBox 7"/>
          <p:cNvSpPr txBox="1"/>
          <p:nvPr/>
        </p:nvSpPr>
        <p:spPr>
          <a:xfrm>
            <a:off x="7620000" y="11164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15.3</a:t>
            </a:r>
            <a:endParaRPr lang="en-US" kern="0" dirty="0">
              <a:latin typeface="Berlin Sans FB" panose="020E0602020502020306" pitchFamily="34" charset="0"/>
            </a:endParaRPr>
          </a:p>
        </p:txBody>
      </p:sp>
      <p:pic>
        <p:nvPicPr>
          <p:cNvPr id="1026" name="Picture 2" descr="C:\Users\April\AppData\Local\Temp\SNAGHTML422d557.PNG">
            <a:extLst>
              <a:ext uri="{FF2B5EF4-FFF2-40B4-BE49-F238E27FC236}">
                <a16:creationId xmlns:a16="http://schemas.microsoft.com/office/drawing/2014/main" xmlns="" id="{6F8BE43A-7FCE-474F-B743-545F221DA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94" y="1521559"/>
            <a:ext cx="7830605" cy="42517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CD8BA44C-B4C3-1944-A72A-21BD2690E4F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125314B-7BDD-2D4C-9D60-3A583B84FDC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p:transition xmlns:p14="http://schemas.microsoft.com/office/powerpoint/2010/main" spd="med">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18266</TotalTime>
  <Words>5115</Words>
  <Application>Microsoft Macintosh PowerPoint</Application>
  <PresentationFormat>On-screen Show (4:3)</PresentationFormat>
  <Paragraphs>311</Paragraphs>
  <Slides>37</Slides>
  <Notes>37</Notes>
  <HiddenSlides>0</HiddenSlides>
  <MMClips>0</MMClips>
  <ScaleCrop>false</ScaleCrop>
  <HeadingPairs>
    <vt:vector size="4" baseType="variant">
      <vt:variant>
        <vt:lpstr>Theme</vt:lpstr>
      </vt:variant>
      <vt:variant>
        <vt:i4>6</vt:i4>
      </vt:variant>
      <vt:variant>
        <vt:lpstr>Slide Titles</vt:lpstr>
      </vt:variant>
      <vt:variant>
        <vt:i4>37</vt:i4>
      </vt:variant>
    </vt:vector>
  </HeadingPairs>
  <TitlesOfParts>
    <vt:vector size="43" baseType="lpstr">
      <vt:lpstr>Office Theme</vt:lpstr>
      <vt:lpstr>1_Theme1</vt:lpstr>
      <vt:lpstr>1_Office Theme</vt:lpstr>
      <vt:lpstr>2_Office Theme</vt:lpstr>
      <vt:lpstr>5_Office Theme</vt:lpstr>
      <vt:lpstr>6_Office Theme</vt:lpstr>
      <vt:lpstr>Job Order Costing and Analysis</vt:lpstr>
      <vt:lpstr>PowerPoint Presentation</vt:lpstr>
      <vt:lpstr>   C1:  Describe important features of job order production.   </vt:lpstr>
      <vt:lpstr>Cost Accounting Systems</vt:lpstr>
      <vt:lpstr>Job Order Production</vt:lpstr>
      <vt:lpstr>Production Activities in Job  Order Costing</vt:lpstr>
      <vt:lpstr>Cost Flows</vt:lpstr>
      <vt:lpstr>   C2:  Explain job cost sheets and how they are used in job order costing.  </vt:lpstr>
      <vt:lpstr>Job Cost Sheet</vt:lpstr>
      <vt:lpstr>   P1:  Describe and record the flow of materials costs in job order costing.    </vt:lpstr>
      <vt:lpstr>Materials and Labor Costs</vt:lpstr>
      <vt:lpstr>Materials Ledger Card</vt:lpstr>
      <vt:lpstr>Materials Requisition</vt:lpstr>
      <vt:lpstr>Materials Requisition (continued)</vt:lpstr>
      <vt:lpstr>   P2:  Describe and record the flow of labor costs in job order costing.   </vt:lpstr>
      <vt:lpstr>Labor Cost Flows</vt:lpstr>
      <vt:lpstr>Labor Time Ticket</vt:lpstr>
      <vt:lpstr>Labor Time Ticket (continued)</vt:lpstr>
      <vt:lpstr>   P3:  Describe and record the flow of overhead costs in job order costing.    </vt:lpstr>
      <vt:lpstr>Overhead Costs</vt:lpstr>
      <vt:lpstr>Set Predetermined Overhead Rate</vt:lpstr>
      <vt:lpstr>Predetermined Overhead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 Factory Overhead </vt:lpstr>
      <vt:lpstr>   P4:  Determine adjustments for overapplied and underapplied factory overhead.   </vt:lpstr>
      <vt:lpstr>Adjust Underapplied or Overapplied Overhead</vt:lpstr>
      <vt:lpstr>Job Order Costing of Services</vt:lpstr>
      <vt:lpstr>  A1:  Apply job order costing in pricing services.  </vt:lpstr>
      <vt:lpstr>PowerPoint Presentation</vt:lpstr>
      <vt:lpstr>End of Chapter 15</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820</cp:revision>
  <dcterms:created xsi:type="dcterms:W3CDTF">2008-06-11T19:43:46Z</dcterms:created>
  <dcterms:modified xsi:type="dcterms:W3CDTF">2018-10-19T15:58:59Z</dcterms:modified>
</cp:coreProperties>
</file>