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7" r:id="rId4"/>
  </p:sldMasterIdLst>
  <p:notesMasterIdLst>
    <p:notesMasterId r:id="rId57"/>
  </p:notesMasterIdLst>
  <p:handoutMasterIdLst>
    <p:handoutMasterId r:id="rId58"/>
  </p:handoutMasterIdLst>
  <p:sldIdLst>
    <p:sldId id="293" r:id="rId5"/>
    <p:sldId id="324" r:id="rId6"/>
    <p:sldId id="307" r:id="rId7"/>
    <p:sldId id="260" r:id="rId8"/>
    <p:sldId id="261" r:id="rId9"/>
    <p:sldId id="329" r:id="rId10"/>
    <p:sldId id="262" r:id="rId11"/>
    <p:sldId id="330" r:id="rId12"/>
    <p:sldId id="331" r:id="rId13"/>
    <p:sldId id="332" r:id="rId14"/>
    <p:sldId id="333" r:id="rId15"/>
    <p:sldId id="334" r:id="rId16"/>
    <p:sldId id="335" r:id="rId17"/>
    <p:sldId id="338" r:id="rId18"/>
    <p:sldId id="263" r:id="rId19"/>
    <p:sldId id="264" r:id="rId20"/>
    <p:sldId id="308" r:id="rId21"/>
    <p:sldId id="266" r:id="rId22"/>
    <p:sldId id="267" r:id="rId23"/>
    <p:sldId id="268" r:id="rId24"/>
    <p:sldId id="310" r:id="rId25"/>
    <p:sldId id="269" r:id="rId26"/>
    <p:sldId id="270" r:id="rId27"/>
    <p:sldId id="323" r:id="rId28"/>
    <p:sldId id="271" r:id="rId29"/>
    <p:sldId id="272" r:id="rId30"/>
    <p:sldId id="273" r:id="rId31"/>
    <p:sldId id="274" r:id="rId32"/>
    <p:sldId id="312" r:id="rId33"/>
    <p:sldId id="275" r:id="rId34"/>
    <p:sldId id="276" r:id="rId35"/>
    <p:sldId id="279" r:id="rId36"/>
    <p:sldId id="280" r:id="rId37"/>
    <p:sldId id="325" r:id="rId38"/>
    <p:sldId id="326" r:id="rId39"/>
    <p:sldId id="281" r:id="rId40"/>
    <p:sldId id="282" r:id="rId41"/>
    <p:sldId id="337" r:id="rId42"/>
    <p:sldId id="336" r:id="rId43"/>
    <p:sldId id="316" r:id="rId44"/>
    <p:sldId id="283" r:id="rId45"/>
    <p:sldId id="284" r:id="rId46"/>
    <p:sldId id="285" r:id="rId47"/>
    <p:sldId id="286" r:id="rId48"/>
    <p:sldId id="288" r:id="rId49"/>
    <p:sldId id="318" r:id="rId50"/>
    <p:sldId id="290" r:id="rId51"/>
    <p:sldId id="320" r:id="rId52"/>
    <p:sldId id="291" r:id="rId53"/>
    <p:sldId id="327" r:id="rId54"/>
    <p:sldId id="328" r:id="rId55"/>
    <p:sldId id="258" r:id="rId5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Inabinett" initials="JI" lastIdx="8" clrIdx="0">
    <p:extLst/>
  </p:cmAuthor>
  <p:cmAuthor id="2" name="April Mohr" initials="AM" lastIdx="6" clrIdx="1">
    <p:extLst/>
  </p:cmAuthor>
  <p:cmAuthor id="3" name="April Mohr" initials="AM [2]" lastIdx="4" clrIdx="2">
    <p:extLst/>
  </p:cmAuthor>
  <p:cmAuthor id="4" name="Wanda Wong" initials="WW" lastIdx="3" clrIdx="3">
    <p:extLst/>
  </p:cmAuthor>
  <p:cmAuthor id="5" name="Elizabeth Pappas" initials="EP"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54685" autoAdjust="0"/>
  </p:normalViewPr>
  <p:slideViewPr>
    <p:cSldViewPr snapToGrid="0">
      <p:cViewPr varScale="1">
        <p:scale>
          <a:sx n="43" d="100"/>
          <a:sy n="43" d="100"/>
        </p:scale>
        <p:origin x="-2624"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43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8-10-17T16:42:09.372" idx="1">
    <p:pos x="10" y="10"/>
    <p:text>in ch 8 is steps 1-8</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txBox="1">
            <a:spLocks noGrp="1"/>
          </p:cNvSpPr>
          <p:nvPr>
            <p:ph type="sldNum" sz="quarter" idx="3"/>
          </p:nvPr>
        </p:nvSpPr>
        <p:spPr>
          <a:xfrm>
            <a:off x="6212104" y="0"/>
            <a:ext cx="863339" cy="281214"/>
          </a:xfrm>
          <a:prstGeom prst="rect">
            <a:avLst/>
          </a:prstGeom>
          <a:noFill/>
          <a:ln>
            <a:noFill/>
          </a:ln>
        </p:spPr>
        <p:txBody>
          <a:bodyPr vert="horz" wrap="square" lIns="93936" tIns="46963" rIns="93936" bIns="4696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a:rPr>
              <a:t>8-</a:t>
            </a:r>
            <a:fld id="{D34B2837-83C2-458D-B245-E7C9241260DD}" type="slidenum">
              <a:t>‹#›</a:t>
            </a:fld>
            <a:endParaRPr lang="en-US" sz="12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1978751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3"/>
          <p:cNvSpPr>
            <a:spLocks noGrp="1" noRot="1" noChangeAspect="1"/>
          </p:cNvSpPr>
          <p:nvPr>
            <p:ph type="sldImg" idx="2"/>
          </p:nvPr>
        </p:nvSpPr>
        <p:spPr>
          <a:xfrm>
            <a:off x="1196977" y="701673"/>
            <a:ext cx="4683127" cy="3511552"/>
          </a:xfrm>
          <a:prstGeom prst="rect">
            <a:avLst/>
          </a:prstGeom>
          <a:noFill/>
          <a:ln w="12701">
            <a:solidFill>
              <a:srgbClr val="000000"/>
            </a:solidFill>
            <a:prstDash val="solid"/>
          </a:ln>
        </p:spPr>
      </p:sp>
      <p:sp>
        <p:nvSpPr>
          <p:cNvPr id="3" name="Notes Placeholder 4"/>
          <p:cNvSpPr txBox="1">
            <a:spLocks noGrp="1"/>
          </p:cNvSpPr>
          <p:nvPr>
            <p:ph type="body" sz="quarter" idx="3"/>
          </p:nvPr>
        </p:nvSpPr>
        <p:spPr>
          <a:xfrm>
            <a:off x="707709" y="4447458"/>
            <a:ext cx="5661663" cy="4213381"/>
          </a:xfrm>
          <a:prstGeom prst="rect">
            <a:avLst/>
          </a:prstGeom>
          <a:noFill/>
          <a:ln>
            <a:noFill/>
          </a:ln>
        </p:spPr>
        <p:txBody>
          <a:bodyPr vert="horz" wrap="square" lIns="93936" tIns="46963" rIns="93936" bIns="46963"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txBox="1"/>
          <p:nvPr/>
        </p:nvSpPr>
        <p:spPr>
          <a:xfrm>
            <a:off x="5504395" y="0"/>
            <a:ext cx="1572685" cy="312103"/>
          </a:xfrm>
          <a:prstGeom prst="rect">
            <a:avLst/>
          </a:prstGeom>
          <a:noFill/>
          <a:ln cap="flat">
            <a:noFill/>
          </a:ln>
        </p:spPr>
        <p:txBody>
          <a:bodyPr vert="horz" wrap="square" lIns="93936" tIns="46963" rIns="93936" bIns="4696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C35ACB-99D5-4FF4-A8C6-4221E9B916A3}" type="slidenum">
              <a:rPr sz="1200" smtClean="0"/>
              <a:t>‹#›</a:t>
            </a:fld>
            <a:endParaRPr lang="en-US" sz="1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106700182"/>
      </p:ext>
    </p:extLst>
  </p:cSld>
  <p:clrMap bg1="lt1" tx1="dk1" bg2="lt2" tx2="dk2" accent1="accent1" accent2="accent2" accent3="accent3" accent4="accent4" accent5="accent5" accent6="accent6" hlink="hlink" folHlink="folHlink"/>
  <p:hf hdr="0" ftr="0" dt="0"/>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371015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baseline="0" dirty="0"/>
              <a:t>Insure Assets and Bond Key Employees:</a:t>
            </a:r>
          </a:p>
          <a:p>
            <a:r>
              <a:rPr lang="en-US" sz="1200" b="0" i="0" u="none" strike="noStrike" kern="1200" cap="none" spc="0" baseline="0" dirty="0">
                <a:solidFill>
                  <a:srgbClr val="000000"/>
                </a:solidFill>
                <a:effectLst/>
                <a:uFillTx/>
                <a:latin typeface="Calibri"/>
              </a:rPr>
              <a:t>Assets should be insured against losses, and employees handling lots of cash and easily transferable as sets should be bonded. An employee is bonded when a company purchases an insurance policy, or a bond, against theft by that employee. Bonding discourages theft because bonded employees know the bonding company will pursue reported theft.</a:t>
            </a:r>
            <a:endParaRPr lang="en-US" dirty="0"/>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89519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Separate Recordkeeping from Custody of Assets:</a:t>
            </a:r>
          </a:p>
          <a:p>
            <a:pPr lvl="0"/>
            <a:r>
              <a:rPr lang="en-US" sz="1200" b="0" i="0" u="none" strike="noStrike" kern="1200" cap="none" spc="0" baseline="0" dirty="0">
                <a:solidFill>
                  <a:srgbClr val="000000"/>
                </a:solidFill>
                <a:effectLst/>
                <a:uFillTx/>
                <a:latin typeface="Calibri"/>
              </a:rPr>
              <a:t>A person who controls or has access to an asset must not have access to that asset’s accounting records. This principle reduces the risk of theft or waste of an asset because the person with control over it knows that another person keeps its records. Also, a </a:t>
            </a:r>
            <a:r>
              <a:rPr lang="en-US" sz="1200" b="0" i="0" u="none" strike="noStrike" kern="1200" cap="none" spc="0" baseline="0" dirty="0" err="1">
                <a:solidFill>
                  <a:srgbClr val="000000"/>
                </a:solidFill>
                <a:effectLst/>
                <a:uFillTx/>
                <a:latin typeface="Calibri"/>
              </a:rPr>
              <a:t>recordkeeper</a:t>
            </a:r>
            <a:r>
              <a:rPr lang="en-US" sz="1200" b="0" i="0" u="none" strike="noStrike" kern="1200" cap="none" spc="0" baseline="0" dirty="0">
                <a:solidFill>
                  <a:srgbClr val="000000"/>
                </a:solidFill>
                <a:effectLst/>
                <a:uFillTx/>
                <a:latin typeface="Calibri"/>
              </a:rPr>
              <a:t> who does not have access to the asset has no reason to falsify records. This means that to steal an asset and hide the theft from the records, two or more people must collude —or agree in secret to commit the fraud.</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407090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Divide Responsibility for Related Transactions:</a:t>
            </a:r>
          </a:p>
          <a:p>
            <a:r>
              <a:rPr lang="en-US" sz="1200" b="0" i="0" u="none" strike="noStrike" kern="1200" cap="none" spc="0" baseline="0" dirty="0">
                <a:solidFill>
                  <a:srgbClr val="000000"/>
                </a:solidFill>
                <a:effectLst/>
                <a:uFillTx/>
                <a:latin typeface="Calibri"/>
              </a:rPr>
              <a:t>Responsibility for a transaction should be divided between two or more individuals or departments. This ensures the work of one person acts as a check on the other to prevent fraud and errors. This principle, called separation of duties, does not mean duplication of work. For example, when a company orders inventory, the task should be split among several employees. One employee submits a request to purchase inventory, a second employee approves the request, a third employee makes the payment, and a fourth employee records the transaction.</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415947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Apply Technology Controls:</a:t>
            </a:r>
          </a:p>
          <a:p>
            <a:r>
              <a:rPr lang="en-US" sz="1200" b="0" i="0" u="none" strike="noStrike" kern="1200" cap="none" spc="0" baseline="0" dirty="0">
                <a:solidFill>
                  <a:srgbClr val="000000"/>
                </a:solidFill>
                <a:effectLst/>
                <a:uFillTx/>
                <a:latin typeface="Calibri"/>
              </a:rPr>
              <a:t>Cash registers, time clocks, and ID scanners are examples of devices that can improve internal control. A cash register with a locked-in tape or electronic file makes a record of each cash sale. A time clock records the exact time an employee both arrives at and departs from the job. ID scanners limit access to authorized individuals.</a:t>
            </a:r>
          </a:p>
        </p:txBody>
      </p:sp>
    </p:spTree>
    <p:extLst>
      <p:ext uri="{BB962C8B-B14F-4D97-AF65-F5344CB8AC3E}">
        <p14:creationId xmlns:p14="http://schemas.microsoft.com/office/powerpoint/2010/main" val="176952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dirty="0"/>
              <a:t>Perform Regular and Independent Reviews:</a:t>
            </a:r>
          </a:p>
          <a:p>
            <a:r>
              <a:rPr lang="en-US" dirty="0"/>
              <a:t>Regular reviews of internal controls help ensure that procedures are followed. These reviews are preferably done by auditors not directly involved in the activities. Auditors evaluate the efficiency and effectiveness of internal controls. Many companies pay for audits by independent auditors. These auditors test the company’s financial records and evaluate the effectiveness of internal controls.</a:t>
            </a:r>
            <a:endParaRPr lang="en-US" sz="1200" b="0" i="0" u="none" strike="noStrike" kern="1200" cap="none" spc="0" baseline="0" dirty="0">
              <a:solidFill>
                <a:srgbClr val="000000"/>
              </a:solidFill>
              <a:effectLst/>
              <a:uFillTx/>
              <a:latin typeface="Calibri"/>
            </a:endParaRPr>
          </a:p>
        </p:txBody>
      </p:sp>
    </p:spTree>
    <p:extLst>
      <p:ext uri="{BB962C8B-B14F-4D97-AF65-F5344CB8AC3E}">
        <p14:creationId xmlns:p14="http://schemas.microsoft.com/office/powerpoint/2010/main" val="138557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0" y="4447458"/>
            <a:ext cx="7077071" cy="4915613"/>
          </a:xfrm>
        </p:spPr>
        <p:txBody>
          <a:bodyPr/>
          <a:lstStyle/>
          <a:p>
            <a:pPr lvl="0">
              <a:lnSpc>
                <a:spcPct val="80000"/>
              </a:lnSpc>
            </a:pPr>
            <a:r>
              <a:rPr lang="en-US" sz="1100" dirty="0"/>
              <a:t>The principles of internal control are relevant no matter what the technological state of the accounting system, from manual to fully automated. Technology allows us quicker access to information. Technology improves managers’ abilities to monitor and control business activities. This section describes technological impacts we must be alert to.</a:t>
            </a:r>
          </a:p>
          <a:p>
            <a:pPr lvl="0">
              <a:lnSpc>
                <a:spcPct val="80000"/>
              </a:lnSpc>
            </a:pPr>
            <a:r>
              <a:rPr lang="en-US" sz="1100" dirty="0"/>
              <a:t> </a:t>
            </a:r>
          </a:p>
          <a:p>
            <a:pPr lvl="0">
              <a:lnSpc>
                <a:spcPct val="80000"/>
              </a:lnSpc>
            </a:pPr>
            <a:r>
              <a:rPr lang="en-US" sz="1100" b="1" dirty="0"/>
              <a:t>Reduced Processing Errors </a:t>
            </a:r>
            <a:r>
              <a:rPr lang="en-US" sz="1100" dirty="0"/>
              <a:t>Technology reduces, but does not eliminate all errors in processing information. Provided the software and data entry are correct, the risk of mechanical and mathematical errors is nearly eliminated. Less human involvement can cause data entry errors to go undiscovered. Errors in software can produce consistent but inaccurate processing of transactions. </a:t>
            </a:r>
          </a:p>
          <a:p>
            <a:pPr lvl="0">
              <a:lnSpc>
                <a:spcPct val="80000"/>
              </a:lnSpc>
            </a:pPr>
            <a:r>
              <a:rPr lang="en-US" sz="1100" b="1" dirty="0"/>
              <a:t>More Extensive Testing of Records  </a:t>
            </a:r>
            <a:r>
              <a:rPr lang="en-US" sz="1100" dirty="0"/>
              <a:t>When accounting records are kept manually, only small samples of data are usually checked for accuracy. When data are accessible with technology, large samples or even the entire database can be quickly tested.</a:t>
            </a:r>
          </a:p>
          <a:p>
            <a:pPr lvl="0">
              <a:lnSpc>
                <a:spcPct val="80000"/>
              </a:lnSpc>
            </a:pPr>
            <a:r>
              <a:rPr lang="en-US" sz="1100" b="1" dirty="0"/>
              <a:t>New Evidence of Processing  </a:t>
            </a:r>
            <a:r>
              <a:rPr lang="en-US" sz="1100" b="0" dirty="0"/>
              <a:t>Technology makes it possible to record additional transaction details not possible with manual systems</a:t>
            </a:r>
            <a:r>
              <a:rPr lang="en-US" sz="1100" b="1" dirty="0"/>
              <a:t>.  </a:t>
            </a:r>
            <a:r>
              <a:rPr lang="en-US" sz="1100" b="0" dirty="0"/>
              <a:t>A system can </a:t>
            </a:r>
            <a:r>
              <a:rPr lang="en-US" sz="1100" dirty="0"/>
              <a:t>record who made the entry, the date and time, the source of the entry, and so on. This means that internal control depends more on the design and operation of the information system and less on the analysis of its resulting documents.</a:t>
            </a:r>
          </a:p>
          <a:p>
            <a:pPr lvl="0">
              <a:lnSpc>
                <a:spcPct val="80000"/>
              </a:lnSpc>
            </a:pPr>
            <a:r>
              <a:rPr lang="en-US" sz="1100" b="1" dirty="0"/>
              <a:t>Separation of Duties</a:t>
            </a:r>
            <a:r>
              <a:rPr lang="en-US" sz="1100" dirty="0"/>
              <a:t> A company with a few employees risks losing its separation of duties. For instance, the person who designs the information system should not operate it. The company must also separate control over programs and files from the activities related to cash receipts and payments. For instance, a computer operator should not control check-writing activities. </a:t>
            </a:r>
          </a:p>
          <a:p>
            <a:pPr lvl="0">
              <a:lnSpc>
                <a:spcPct val="80000"/>
              </a:lnSpc>
            </a:pPr>
            <a:r>
              <a:rPr lang="en-US" sz="1100" b="1" dirty="0"/>
              <a:t>Increased E-Commerce</a:t>
            </a:r>
            <a:r>
              <a:rPr lang="en-US" sz="1100" dirty="0"/>
              <a:t> </a:t>
            </a:r>
            <a:r>
              <a:rPr lang="en-US" sz="1100" b="1" dirty="0"/>
              <a:t>Amazon </a:t>
            </a:r>
            <a:r>
              <a:rPr lang="en-US" sz="1100" dirty="0"/>
              <a:t>and </a:t>
            </a:r>
            <a:r>
              <a:rPr lang="en-US" sz="1100" b="1" dirty="0"/>
              <a:t>eBay </a:t>
            </a:r>
            <a:r>
              <a:rPr lang="en-US" sz="1100" dirty="0"/>
              <a:t>are examples of successful e-commerce companies. All transactions in e-commerce involve at least three risks. (1) </a:t>
            </a:r>
            <a:r>
              <a:rPr lang="en-US" sz="1100" i="1" dirty="0"/>
              <a:t>Credit card number theft</a:t>
            </a:r>
            <a:r>
              <a:rPr lang="en-US" sz="1100" dirty="0"/>
              <a:t>. (2) </a:t>
            </a:r>
            <a:r>
              <a:rPr lang="en-US" sz="1100" i="1" dirty="0"/>
              <a:t>Computer viruses</a:t>
            </a:r>
            <a:r>
              <a:rPr lang="en-US" sz="1100" dirty="0"/>
              <a:t>. (3) </a:t>
            </a:r>
            <a:r>
              <a:rPr lang="en-US" sz="1100" i="1" dirty="0"/>
              <a:t>Impersonation </a:t>
            </a:r>
            <a:r>
              <a:rPr lang="en-US" sz="1100" i="0" dirty="0"/>
              <a:t>or identify theft</a:t>
            </a:r>
            <a:r>
              <a:rPr lang="en-US" sz="1100" dirty="0"/>
              <a:t>. Companies use technological internal controls to combat these risks.</a:t>
            </a:r>
          </a:p>
        </p:txBody>
      </p:sp>
    </p:spTree>
    <p:extLst>
      <p:ext uri="{BB962C8B-B14F-4D97-AF65-F5344CB8AC3E}">
        <p14:creationId xmlns:p14="http://schemas.microsoft.com/office/powerpoint/2010/main" val="179554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1027"/>
          <p:cNvSpPr txBox="1">
            <a:spLocks noGrp="1"/>
          </p:cNvSpPr>
          <p:nvPr>
            <p:ph type="body" sz="quarter" idx="1"/>
          </p:nvPr>
        </p:nvSpPr>
        <p:spPr/>
        <p:txBody>
          <a:bodyPr/>
          <a:lstStyle/>
          <a:p>
            <a:pPr marL="164710" lvl="0">
              <a:spcBef>
                <a:spcPts val="375"/>
              </a:spcBef>
            </a:pPr>
            <a:r>
              <a:rPr lang="en-US" dirty="0"/>
              <a:t>Internal controls have limitations from both (1) human element and (2) the cost-benefit principle.  The human element limitations can be from either: human error or human fraud.</a:t>
            </a:r>
          </a:p>
          <a:p>
            <a:pPr marL="164710" lvl="0">
              <a:spcBef>
                <a:spcPts val="375"/>
              </a:spcBef>
            </a:pPr>
            <a:r>
              <a:rPr lang="en-US" i="1" dirty="0"/>
              <a:t>Human error – </a:t>
            </a:r>
            <a:r>
              <a:rPr lang="en-US" i="0" dirty="0"/>
              <a:t>carelessness, misjudgment or confusion.</a:t>
            </a:r>
            <a:endParaRPr lang="en-US" i="1" dirty="0"/>
          </a:p>
          <a:p>
            <a:pPr marL="164710" lvl="0">
              <a:spcBef>
                <a:spcPts val="375"/>
              </a:spcBef>
            </a:pPr>
            <a:r>
              <a:rPr lang="en-US" i="1" dirty="0"/>
              <a:t>Human fraud - </a:t>
            </a:r>
            <a:r>
              <a:rPr lang="en-US" dirty="0"/>
              <a:t>intentional defeating internal controls, such as </a:t>
            </a:r>
            <a:r>
              <a:rPr lang="en-US" i="1" dirty="0"/>
              <a:t>management override, </a:t>
            </a:r>
            <a:r>
              <a:rPr lang="en-US" dirty="0"/>
              <a:t>for personal gain. </a:t>
            </a:r>
            <a:r>
              <a:rPr lang="en-US" dirty="0">
                <a:solidFill>
                  <a:srgbClr val="231F20"/>
                </a:solidFill>
                <a:cs typeface="Times New Roman" pitchFamily="18"/>
              </a:rPr>
              <a:t>Human fraud is driven by the </a:t>
            </a:r>
            <a:r>
              <a:rPr lang="en-US" i="1" dirty="0">
                <a:solidFill>
                  <a:srgbClr val="231F20"/>
                </a:solidFill>
                <a:cs typeface="Times New Roman" pitchFamily="18"/>
              </a:rPr>
              <a:t>triple-threat </a:t>
            </a:r>
            <a:r>
              <a:rPr lang="en-US" dirty="0">
                <a:solidFill>
                  <a:srgbClr val="231F20"/>
                </a:solidFill>
                <a:cs typeface="Times New Roman" pitchFamily="18"/>
              </a:rPr>
              <a:t>of fraud:</a:t>
            </a:r>
            <a:endParaRPr lang="en-US" dirty="0">
              <a:cs typeface="Times New Roman" pitchFamily="18"/>
            </a:endParaRPr>
          </a:p>
          <a:p>
            <a:pPr marL="164710" lvl="0">
              <a:lnSpc>
                <a:spcPct val="115000"/>
              </a:lnSpc>
              <a:spcBef>
                <a:spcPts val="605"/>
              </a:spcBef>
              <a:buSzPct val="100000"/>
              <a:buChar char="•"/>
            </a:pPr>
            <a:r>
              <a:rPr lang="en-US" b="1" dirty="0">
                <a:solidFill>
                  <a:srgbClr val="231F20"/>
                </a:solidFill>
                <a:cs typeface="Times New Roman" pitchFamily="18"/>
              </a:rPr>
              <a:t> Opportunity</a:t>
            </a:r>
            <a:r>
              <a:rPr lang="en-US" dirty="0">
                <a:solidFill>
                  <a:srgbClr val="231F20"/>
                </a:solidFill>
                <a:cs typeface="Times New Roman" pitchFamily="18"/>
              </a:rPr>
              <a:t>—internal control weaknesses in a business. </a:t>
            </a:r>
          </a:p>
          <a:p>
            <a:pPr marL="164710" lvl="0">
              <a:lnSpc>
                <a:spcPct val="115000"/>
              </a:lnSpc>
              <a:spcBef>
                <a:spcPts val="605"/>
              </a:spcBef>
              <a:buSzPct val="100000"/>
              <a:buChar char="•"/>
            </a:pPr>
            <a:r>
              <a:rPr lang="en-US" b="1" dirty="0">
                <a:solidFill>
                  <a:srgbClr val="231F20"/>
                </a:solidFill>
                <a:cs typeface="Times New Roman" pitchFamily="18"/>
              </a:rPr>
              <a:t>Pressure</a:t>
            </a:r>
            <a:r>
              <a:rPr lang="en-US" dirty="0">
                <a:solidFill>
                  <a:srgbClr val="231F20"/>
                </a:solidFill>
                <a:cs typeface="Times New Roman" pitchFamily="18"/>
              </a:rPr>
              <a:t>—financial, family, and societal stresses to succeed. </a:t>
            </a:r>
          </a:p>
          <a:p>
            <a:pPr marL="164710" lvl="0">
              <a:lnSpc>
                <a:spcPct val="115000"/>
              </a:lnSpc>
              <a:spcBef>
                <a:spcPts val="605"/>
              </a:spcBef>
              <a:buSzPct val="100000"/>
              <a:buChar char="•"/>
            </a:pPr>
            <a:r>
              <a:rPr lang="en-US" b="1" dirty="0">
                <a:solidFill>
                  <a:srgbClr val="231F20"/>
                </a:solidFill>
                <a:cs typeface="Times New Roman" pitchFamily="18"/>
              </a:rPr>
              <a:t> Rationalization</a:t>
            </a:r>
            <a:r>
              <a:rPr lang="en-US" dirty="0">
                <a:solidFill>
                  <a:srgbClr val="231F20"/>
                </a:solidFill>
                <a:cs typeface="Times New Roman" pitchFamily="18"/>
              </a:rPr>
              <a:t>—employees justifying fraudulent behavior.</a:t>
            </a:r>
            <a:endParaRPr lang="en-US" dirty="0"/>
          </a:p>
          <a:p>
            <a:pPr marL="164710" lvl="0"/>
            <a:endParaRPr lang="en-US" dirty="0"/>
          </a:p>
          <a:p>
            <a:pPr lvl="0"/>
            <a:r>
              <a:rPr lang="en-US" dirty="0"/>
              <a:t>The second limitation on internal control is the </a:t>
            </a:r>
            <a:r>
              <a:rPr lang="en-US" i="1" dirty="0"/>
              <a:t>cost-benefit principle, </a:t>
            </a:r>
            <a:r>
              <a:rPr lang="en-US" dirty="0"/>
              <a:t>which says that the costs of internal controls must not exceed their benefits. Analysis of costs and benefits must consider all factors, including the impact on morale. Most companies, for instance, have a legal right to read employees’ e-mails, yet companies rarely do unless there is evidence of potential harm to the company. </a:t>
            </a:r>
          </a:p>
          <a:p>
            <a:pPr marL="164710" lvl="0"/>
            <a:endParaRPr lang="en-US" dirty="0"/>
          </a:p>
        </p:txBody>
      </p:sp>
    </p:spTree>
    <p:extLst>
      <p:ext uri="{BB962C8B-B14F-4D97-AF65-F5344CB8AC3E}">
        <p14:creationId xmlns:p14="http://schemas.microsoft.com/office/powerpoint/2010/main" val="3997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246449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Cash is easily hidden and moved.  Internal controls protect cash and meet three guidelines:</a:t>
            </a:r>
          </a:p>
          <a:p>
            <a:pPr marL="234845" lvl="0" indent="-234845">
              <a:buSzPct val="100000"/>
              <a:buFont typeface="Calibri"/>
              <a:buAutoNum type="arabicPeriod"/>
            </a:pPr>
            <a:r>
              <a:rPr lang="en-US" dirty="0"/>
              <a:t>Handling cash is separate from recordkeeping of cash.</a:t>
            </a:r>
          </a:p>
          <a:p>
            <a:pPr marL="234845" lvl="0" indent="-234845">
              <a:buSzPct val="100000"/>
              <a:buFont typeface="Calibri"/>
              <a:buAutoNum type="arabicPeriod"/>
            </a:pPr>
            <a:r>
              <a:rPr lang="en-US" dirty="0"/>
              <a:t>Cash receipts are promptly deposited in a bank.</a:t>
            </a:r>
          </a:p>
          <a:p>
            <a:pPr marL="234845" lvl="0" indent="-234845">
              <a:buSzPct val="100000"/>
              <a:buFont typeface="Calibri"/>
              <a:buAutoNum type="arabicPeriod"/>
            </a:pPr>
            <a:r>
              <a:rPr lang="en-US" dirty="0"/>
              <a:t>Cash payments are made by </a:t>
            </a:r>
            <a:r>
              <a:rPr lang="en-US"/>
              <a:t>check or </a:t>
            </a:r>
            <a:r>
              <a:rPr lang="en-US" dirty="0"/>
              <a:t>electronic funds transfer</a:t>
            </a:r>
            <a:r>
              <a:rPr lang="en-US"/>
              <a:t>, (EFT</a:t>
            </a:r>
            <a:r>
              <a:rPr lang="en-US" dirty="0"/>
              <a:t>).</a:t>
            </a:r>
          </a:p>
          <a:p>
            <a:pPr lvl="0"/>
            <a:endParaRPr lang="en-US" dirty="0"/>
          </a:p>
          <a:p>
            <a:pPr lvl="0"/>
            <a:r>
              <a:rPr lang="en-US" dirty="0"/>
              <a:t/>
            </a:r>
            <a:br>
              <a:rPr lang="en-US" dirty="0"/>
            </a:br>
            <a:endParaRPr lang="en-US" dirty="0"/>
          </a:p>
        </p:txBody>
      </p:sp>
    </p:spTree>
    <p:extLst>
      <p:ext uri="{BB962C8B-B14F-4D97-AF65-F5344CB8AC3E}">
        <p14:creationId xmlns:p14="http://schemas.microsoft.com/office/powerpoint/2010/main" val="4024721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b="1" dirty="0"/>
              <a:t>Liquidity </a:t>
            </a:r>
            <a:r>
              <a:rPr lang="en-US" dirty="0"/>
              <a:t>refers to a company’s ability to pay for its current liabilities. Cash and similar assets are called </a:t>
            </a:r>
            <a:r>
              <a:rPr lang="en-US" b="1" dirty="0"/>
              <a:t>liquid assets </a:t>
            </a:r>
            <a:r>
              <a:rPr lang="en-US" dirty="0"/>
              <a:t>because they can be readily used to pay for liabilities. A company needs liquid assets to effectively operate.</a:t>
            </a:r>
          </a:p>
          <a:p>
            <a:pPr lvl="0"/>
            <a:endParaRPr lang="en-US" dirty="0"/>
          </a:p>
          <a:p>
            <a:pPr lvl="0"/>
            <a:r>
              <a:rPr lang="en-US" b="1" dirty="0"/>
              <a:t>Cash </a:t>
            </a:r>
            <a:r>
              <a:rPr lang="en-US" dirty="0"/>
              <a:t>includes currency, coins, and deposits in bank accounts. Cash also includes items that can be deposited in these accounts such as customer checks, cashier’s checks, certified checks, and money orders.</a:t>
            </a:r>
          </a:p>
          <a:p>
            <a:pPr lvl="0"/>
            <a:r>
              <a:rPr lang="en-US" dirty="0"/>
              <a:t> </a:t>
            </a:r>
          </a:p>
          <a:p>
            <a:pPr lvl="0"/>
            <a:r>
              <a:rPr lang="en-US" b="1" dirty="0"/>
              <a:t>Cash equivalents </a:t>
            </a:r>
            <a:r>
              <a:rPr lang="en-US" dirty="0"/>
              <a:t>are short-term, highly liquid investment assets meeting two criteria: (1) readily convertible to a known cash amount and (2) close enough to their due date so that their market value will not greatly change. </a:t>
            </a:r>
          </a:p>
          <a:p>
            <a:pPr lvl="0"/>
            <a:endParaRPr lang="en-US" dirty="0"/>
          </a:p>
          <a:p>
            <a:pPr lvl="0"/>
            <a:r>
              <a:rPr lang="en-US" dirty="0"/>
              <a:t>Only investments within three months of their due date usually meet these criteria.  Cash equivalents are short-term investments such as U.S. Treasury bills.</a:t>
            </a:r>
          </a:p>
          <a:p>
            <a:pPr lvl="0"/>
            <a:endParaRPr lang="en-US" dirty="0"/>
          </a:p>
          <a:p>
            <a:pPr lvl="0"/>
            <a:endParaRPr lang="en-US" dirty="0"/>
          </a:p>
        </p:txBody>
      </p:sp>
    </p:spTree>
    <p:extLst>
      <p:ext uri="{BB962C8B-B14F-4D97-AF65-F5344CB8AC3E}">
        <p14:creationId xmlns:p14="http://schemas.microsoft.com/office/powerpoint/2010/main" val="29819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0153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lnSpc>
                <a:spcPct val="90000"/>
              </a:lnSpc>
            </a:pPr>
            <a:r>
              <a:rPr lang="en-US" sz="1100" dirty="0"/>
              <a:t>Common reason companies fail is inability to manage cash. Companies must plan both cash receipts and cash payments. </a:t>
            </a:r>
          </a:p>
          <a:p>
            <a:pPr lvl="0">
              <a:lnSpc>
                <a:spcPct val="90000"/>
              </a:lnSpc>
            </a:pPr>
            <a:r>
              <a:rPr lang="en-US" sz="1100" dirty="0"/>
              <a:t>Goals of cash management are:</a:t>
            </a:r>
          </a:p>
          <a:p>
            <a:pPr marL="234845" lvl="0" indent="-234845">
              <a:lnSpc>
                <a:spcPct val="90000"/>
              </a:lnSpc>
              <a:buSzPct val="100000"/>
              <a:buFont typeface="Calibri"/>
              <a:buAutoNum type="arabicPeriod"/>
            </a:pPr>
            <a:r>
              <a:rPr lang="en-US" sz="1100" dirty="0"/>
              <a:t>Plan cash receipts to meet cash payments when due.</a:t>
            </a:r>
          </a:p>
          <a:p>
            <a:pPr marL="234845" lvl="0" indent="-234845">
              <a:lnSpc>
                <a:spcPct val="90000"/>
              </a:lnSpc>
              <a:buSzPct val="100000"/>
              <a:buFont typeface="Calibri"/>
              <a:buAutoNum type="arabicPeriod"/>
            </a:pPr>
            <a:r>
              <a:rPr lang="en-US" sz="1100" dirty="0"/>
              <a:t>Keep a minimum level of cash necessary to operate.</a:t>
            </a:r>
          </a:p>
          <a:p>
            <a:pPr lvl="0">
              <a:lnSpc>
                <a:spcPct val="90000"/>
              </a:lnSpc>
            </a:pPr>
            <a:r>
              <a:rPr lang="en-US" sz="1100" dirty="0"/>
              <a:t>The </a:t>
            </a:r>
            <a:r>
              <a:rPr lang="en-US" sz="1100" i="1" dirty="0"/>
              <a:t>treasurer </a:t>
            </a:r>
            <a:r>
              <a:rPr lang="en-US" sz="1100" dirty="0"/>
              <a:t>is responsible for cash management. Effective cash management involves applying the following cash management strategies.</a:t>
            </a:r>
          </a:p>
          <a:p>
            <a:pPr lvl="0">
              <a:lnSpc>
                <a:spcPct val="90000"/>
              </a:lnSpc>
            </a:pPr>
            <a:endParaRPr lang="en-US" sz="1100" dirty="0"/>
          </a:p>
          <a:p>
            <a:pPr lvl="0">
              <a:lnSpc>
                <a:spcPct val="90000"/>
              </a:lnSpc>
            </a:pPr>
            <a:r>
              <a:rPr lang="en-US" sz="1100" b="1" dirty="0"/>
              <a:t>Encourage collection of receivables. </a:t>
            </a:r>
            <a:r>
              <a:rPr lang="en-US" sz="1100" dirty="0"/>
              <a:t>The more quickly customers and others pay the company, the more quickly that company can use the money. Some companies offer discounts for payments received early.</a:t>
            </a:r>
          </a:p>
          <a:p>
            <a:pPr lvl="0">
              <a:lnSpc>
                <a:spcPct val="90000"/>
              </a:lnSpc>
            </a:pPr>
            <a:r>
              <a:rPr lang="en-US" sz="1100" b="1" dirty="0"/>
              <a:t>Delay payment of liabilities. </a:t>
            </a:r>
            <a:r>
              <a:rPr lang="en-US" sz="1100" dirty="0"/>
              <a:t>The more delayed a company is in paying others, the more time it has to use the money. Companies regularly wait to pay their bills until the last possible day.</a:t>
            </a:r>
          </a:p>
          <a:p>
            <a:pPr lvl="0">
              <a:lnSpc>
                <a:spcPct val="90000"/>
              </a:lnSpc>
            </a:pPr>
            <a:r>
              <a:rPr lang="en-US" sz="1100" b="1" dirty="0"/>
              <a:t>Keep only necessary assets. </a:t>
            </a:r>
            <a:r>
              <a:rPr lang="en-US" sz="1100" dirty="0"/>
              <a:t>Acquiring expensive and rarely used assets can cause cash shortages. Some companies lease warehouse space or rent equipment as needed instead of buying it.</a:t>
            </a:r>
          </a:p>
          <a:p>
            <a:pPr lvl="0">
              <a:lnSpc>
                <a:spcPct val="90000"/>
              </a:lnSpc>
            </a:pPr>
            <a:r>
              <a:rPr lang="en-US" sz="1100" b="1" dirty="0"/>
              <a:t>Plan expenditures. </a:t>
            </a:r>
            <a:r>
              <a:rPr lang="en-US" sz="1100" dirty="0"/>
              <a:t>Companies must look at seasonal and business cycles to plan expenditures when money is available. </a:t>
            </a:r>
          </a:p>
          <a:p>
            <a:pPr lvl="0">
              <a:lnSpc>
                <a:spcPct val="90000"/>
              </a:lnSpc>
            </a:pPr>
            <a:r>
              <a:rPr lang="en-US" sz="1100" b="1" dirty="0"/>
              <a:t>Invest excess cash. </a:t>
            </a:r>
            <a:r>
              <a:rPr lang="en-US" sz="1100" dirty="0"/>
              <a:t>Excess cash earns no return and should be invested in productive assets like factories. Excess cash from seasonal cycles can be placed in a short-term investment for interest. </a:t>
            </a:r>
            <a:endParaRPr lang="en-US" sz="1100" dirty="0">
              <a:cs typeface="Arial" pitchFamily="34"/>
            </a:endParaRPr>
          </a:p>
        </p:txBody>
      </p:sp>
    </p:spTree>
    <p:extLst>
      <p:ext uri="{BB962C8B-B14F-4D97-AF65-F5344CB8AC3E}">
        <p14:creationId xmlns:p14="http://schemas.microsoft.com/office/powerpoint/2010/main" val="63623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353167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759561"/>
          </a:xfrm>
        </p:spPr>
        <p:txBody>
          <a:bodyPr/>
          <a:lstStyle/>
          <a:p>
            <a:pPr lvl="0"/>
            <a:r>
              <a:rPr lang="en-US" dirty="0"/>
              <a:t>Over-the-counter cash sales should be recorded on a cash register after each sale. Customers should get a receipt. Cash registers provide a permanent, locked-in record of each transaction.  The register is linked with the accounting system. Less advanced registers record each transaction on a paper tape or electronic file locked inside the register.</a:t>
            </a:r>
          </a:p>
          <a:p>
            <a:pPr lvl="0"/>
            <a:endParaRPr lang="en-US" dirty="0"/>
          </a:p>
          <a:p>
            <a:pPr lvl="0"/>
            <a:r>
              <a:rPr lang="en-US" dirty="0"/>
              <a:t>Custody over cash should be separate from recordkeeping. The clerk who has access to cash in the register should not have access to its record. At the end of the clerk’s work period, the clerk should count the cash in the register, record the amount, and turn over the cash and a record of its amount to the company cashier. The cashier, like the clerk, has access to the cash but should not have access to accounting records (or the register tape or file). A third employee, often a supervisor, compares the record of total register transactions (or the register tape or file) with the cash receipts reported by the cashier. This record is the basis for a journal entry recording over-the-counter cash receipts. The third employee has access to the records for cash but not to the actual cash. The clerk and the cashier have access to cash but not to the accounting records. None of them can make a mistake or divert cash without the difference being revealed.</a:t>
            </a:r>
          </a:p>
        </p:txBody>
      </p:sp>
    </p:spTree>
    <p:extLst>
      <p:ext uri="{BB962C8B-B14F-4D97-AF65-F5344CB8AC3E}">
        <p14:creationId xmlns:p14="http://schemas.microsoft.com/office/powerpoint/2010/main" val="2474910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r>
              <a:rPr lang="en-US" dirty="0"/>
              <a:t>Sometimes errors in making change are discovered from differences between the cash in a cash register and the record of the amount of cash receipts. One or more customers can be given too much or too little change. This means that at the end of a work period, the cash in a cash register might not equal the record of cash receipts.</a:t>
            </a:r>
          </a:p>
          <a:p>
            <a:pPr lvl="0"/>
            <a:r>
              <a:rPr lang="en-US" dirty="0"/>
              <a:t> </a:t>
            </a:r>
          </a:p>
          <a:p>
            <a:pPr lvl="0"/>
            <a:r>
              <a:rPr lang="en-US" dirty="0"/>
              <a:t>This difference is reported in the </a:t>
            </a:r>
            <a:r>
              <a:rPr lang="en-US" b="1" dirty="0"/>
              <a:t>Cash Over and Short </a:t>
            </a:r>
            <a:r>
              <a:rPr lang="en-US" dirty="0"/>
              <a:t>account, also called </a:t>
            </a:r>
            <a:r>
              <a:rPr lang="en-US" i="1" dirty="0"/>
              <a:t>Cash Short and Over, </a:t>
            </a:r>
            <a:r>
              <a:rPr lang="en-US" dirty="0"/>
              <a:t>which is an income statement account recording the income effects of cash overages and cash shortages. To illustrate, if a cash register’s record shows $550 but the count of cash in the register is $555, the entry to record cash sales and its overage is shown above.</a:t>
            </a:r>
          </a:p>
          <a:p>
            <a:pPr lvl="0"/>
            <a:endParaRPr lang="en-US" dirty="0"/>
          </a:p>
        </p:txBody>
      </p:sp>
    </p:spTree>
    <p:extLst>
      <p:ext uri="{BB962C8B-B14F-4D97-AF65-F5344CB8AC3E}">
        <p14:creationId xmlns:p14="http://schemas.microsoft.com/office/powerpoint/2010/main" val="439261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r>
              <a:rPr lang="en-US"/>
              <a:t>Alternatively, if a cash register’s record shows $625 but the count of cash in the register is $621, the entry to record cash sales and its shortage is shown.</a:t>
            </a:r>
          </a:p>
        </p:txBody>
      </p:sp>
    </p:spTree>
    <p:extLst>
      <p:ext uri="{BB962C8B-B14F-4D97-AF65-F5344CB8AC3E}">
        <p14:creationId xmlns:p14="http://schemas.microsoft.com/office/powerpoint/2010/main" val="209947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Two people are assigned the task of opening the mail. In this case, theft of cash receipts by mail requires collusion between these two employees. The person(s) opening the mail enters a list (in triplicate) of money received. This list contains a record of each sender’s name, the amount, and an explanation of why the money is sent. The first copy is sent with the money to the cashier. A second copy is sent to the recordkeeper. A third copy is kept by the clerk(s) who opened the mail. The cashier deposits the money in a bank, and the recordkeeper records the amounts received.</a:t>
            </a:r>
          </a:p>
          <a:p>
            <a:pPr lvl="0"/>
            <a:endParaRPr lang="en-US" dirty="0"/>
          </a:p>
          <a:p>
            <a:pPr lvl="0"/>
            <a:r>
              <a:rPr lang="en-US" dirty="0"/>
              <a:t>This process is good internal control because the bank’s record of cash deposited must agree with the records from each of the three.  If the mail person does not report all receipts correctly, customers will question their account balances. If the cashier does not deposit all receipts, the bank balance does not agree with the recordkeeper’s cash balance. The recordkeeper does not have access to cash and therefore has no opportunity to steal cash. This system makes errors and fraud highly unlikely. The exception is employee collusion.</a:t>
            </a:r>
          </a:p>
        </p:txBody>
      </p:sp>
    </p:spTree>
    <p:extLst>
      <p:ext uri="{BB962C8B-B14F-4D97-AF65-F5344CB8AC3E}">
        <p14:creationId xmlns:p14="http://schemas.microsoft.com/office/powerpoint/2010/main" val="406327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b="1" dirty="0"/>
              <a:t>Control of cash payments </a:t>
            </a:r>
            <a:r>
              <a:rPr lang="en-US" dirty="0"/>
              <a:t>is important as most large thefts occur from payment of fictitious invoices. One key to controlling cash payments is to require all payments to be made by check. The only exception is small payments made from petty cash. Another key is to deny access to the accounting records to anyone other than the owner who has the authority to sign checks. A small-business owner often signs checks and knows from personal contact that the items being paid for are actually received. This arrangement is impossible in large businesses. Instead, internal control procedures must be substituted for personal contact. Such procedures are designed to assure the check signer that the obligations recorded are properly incurred and should be paid. </a:t>
            </a:r>
          </a:p>
          <a:p>
            <a:pPr lvl="0"/>
            <a:endParaRPr lang="en-US" dirty="0"/>
          </a:p>
          <a:p>
            <a:r>
              <a:rPr lang="en-US" b="1" dirty="0"/>
              <a:t>Cash Budgets </a:t>
            </a:r>
            <a:r>
              <a:rPr lang="en-US" b="0" dirty="0"/>
              <a:t>are </a:t>
            </a:r>
            <a:r>
              <a:rPr lang="en-US" sz="1200" b="0" i="0" u="none" strike="noStrike" kern="1200" cap="none" spc="0" baseline="0" dirty="0">
                <a:solidFill>
                  <a:srgbClr val="000000"/>
                </a:solidFill>
                <a:effectLst/>
                <a:uFillTx/>
                <a:latin typeface="Calibri"/>
              </a:rPr>
              <a:t>Projected cash receipts and cash payments are summarized in a cash budget.  If there is enough cash for operations, companies wish to minimize the cash they hold because of its risk of theft and its low return versus other assets.</a:t>
            </a:r>
          </a:p>
          <a:p>
            <a:pPr lvl="0"/>
            <a:endParaRPr lang="en-US" b="1" dirty="0"/>
          </a:p>
        </p:txBody>
      </p:sp>
    </p:spTree>
    <p:extLst>
      <p:ext uri="{BB962C8B-B14F-4D97-AF65-F5344CB8AC3E}">
        <p14:creationId xmlns:p14="http://schemas.microsoft.com/office/powerpoint/2010/main" val="180147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a:t>
            </a:r>
            <a:r>
              <a:rPr lang="en-US" b="1" dirty="0"/>
              <a:t>voucher system </a:t>
            </a:r>
            <a:r>
              <a:rPr lang="en-US" dirty="0"/>
              <a:t>is a set of procedures and approvals designed to control cash payments and the acceptance of cash payments for liabilities that consist of:</a:t>
            </a:r>
          </a:p>
          <a:p>
            <a:pPr marL="234845" lvl="0" indent="-234845">
              <a:buSzPct val="100000"/>
              <a:buFont typeface="Calibri"/>
              <a:buAutoNum type="arabicPeriod"/>
            </a:pPr>
            <a:r>
              <a:rPr lang="en-US" dirty="0"/>
              <a:t>Verifying, approving, and recording liabilities for cash payments. </a:t>
            </a:r>
          </a:p>
          <a:p>
            <a:pPr marL="234845" lvl="0" indent="-234845">
              <a:buSzPct val="100000"/>
              <a:buFont typeface="Calibri"/>
              <a:buAutoNum type="arabicPeriod"/>
            </a:pPr>
            <a:r>
              <a:rPr lang="en-US" dirty="0"/>
              <a:t>Issuing checks for payment of verified, approved, and recorded liabilities.</a:t>
            </a:r>
          </a:p>
          <a:p>
            <a:pPr lvl="0"/>
            <a:r>
              <a:rPr lang="en-US" dirty="0"/>
              <a:t>A reliable voucher system follows standard procedures for every transaction. This applies even when multiple purchases are made from the same supplier.</a:t>
            </a:r>
          </a:p>
          <a:p>
            <a:pPr lvl="0"/>
            <a:endParaRPr lang="en-US" dirty="0"/>
          </a:p>
          <a:p>
            <a:pPr lvl="0"/>
            <a:endParaRPr lang="en-US" dirty="0"/>
          </a:p>
        </p:txBody>
      </p:sp>
    </p:spTree>
    <p:extLst>
      <p:ext uri="{BB962C8B-B14F-4D97-AF65-F5344CB8AC3E}">
        <p14:creationId xmlns:p14="http://schemas.microsoft.com/office/powerpoint/2010/main" val="2892086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voucher system’s control over cash payments begins when a company incurs an obligation that will result in payment of cash. A key factor in this system is that only authorized departments and individuals to incur such obligations. The system often limits the type of obligations that a department or individual can incur. In a large retail store, for instance, only a purchasing department should be authorized to incur obligations for merchandise inventory. Another key factor is that procedures for purchasing, receiving, and paying for merchandise are divided among several departments (or individuals). These departments include the one requesting the purchase, the purchasing department, the receiving department, and the accounting department. To coordinate and control responsibilities of these departments, a company uses several different business documents. This slide shows how documents are accumulated in a </a:t>
            </a:r>
            <a:r>
              <a:rPr lang="en-US" b="1" dirty="0"/>
              <a:t>voucher, </a:t>
            </a:r>
            <a:r>
              <a:rPr lang="en-US" dirty="0"/>
              <a:t>which is an internal document (or file) used to accumulate information to control cash disbursements and to ensure that a transaction is properly recorded. </a:t>
            </a:r>
          </a:p>
          <a:p>
            <a:pPr lvl="0"/>
            <a:endParaRPr lang="en-US" dirty="0"/>
          </a:p>
          <a:p>
            <a:pPr lvl="0"/>
            <a:endParaRPr lang="en-US" dirty="0"/>
          </a:p>
        </p:txBody>
      </p:sp>
    </p:spTree>
    <p:extLst>
      <p:ext uri="{BB962C8B-B14F-4D97-AF65-F5344CB8AC3E}">
        <p14:creationId xmlns:p14="http://schemas.microsoft.com/office/powerpoint/2010/main" val="78325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93767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181038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i="0" dirty="0"/>
              <a:t>To avoid writing checks for small amounts, a company sets up a </a:t>
            </a:r>
            <a:r>
              <a:rPr lang="en-US" b="1" i="0" dirty="0"/>
              <a:t>petty cash </a:t>
            </a:r>
            <a:r>
              <a:rPr lang="en-US" b="0" i="0" dirty="0"/>
              <a:t>system.</a:t>
            </a:r>
          </a:p>
          <a:p>
            <a:pPr lvl="0"/>
            <a:endParaRPr lang="en-US" b="0" i="0" dirty="0"/>
          </a:p>
          <a:p>
            <a:pPr lvl="0"/>
            <a:r>
              <a:rPr lang="en-US" i="1" dirty="0"/>
              <a:t>Petty cash </a:t>
            </a:r>
            <a:r>
              <a:rPr lang="en-US" i="0" dirty="0"/>
              <a:t>payments</a:t>
            </a:r>
            <a:r>
              <a:rPr lang="en-US" i="1" dirty="0"/>
              <a:t>, </a:t>
            </a:r>
            <a:r>
              <a:rPr lang="en-US" dirty="0"/>
              <a:t>are small payments for items such as shipping fees, minor repairs, and low-cost supplies. To avoid the time and cost of writing checks for small amounts, a company sets up a petty cash fund to make small payments. (</a:t>
            </a:r>
            <a:r>
              <a:rPr lang="en-US" b="1" dirty="0"/>
              <a:t>Petty cash </a:t>
            </a:r>
            <a:r>
              <a:rPr lang="en-US" dirty="0"/>
              <a:t>activities are part of an </a:t>
            </a:r>
            <a:r>
              <a:rPr lang="en-US" i="1" dirty="0" err="1"/>
              <a:t>imprest</a:t>
            </a:r>
            <a:r>
              <a:rPr lang="en-US" i="1" dirty="0"/>
              <a:t> system, </a:t>
            </a:r>
            <a:r>
              <a:rPr lang="en-US" dirty="0"/>
              <a:t>which designates advance money to establish the fund, to withdraw from the fund, and to reimburse the fund.)</a:t>
            </a:r>
          </a:p>
          <a:p>
            <a:pPr lvl="0"/>
            <a:endParaRPr lang="en-US" dirty="0"/>
          </a:p>
        </p:txBody>
      </p:sp>
    </p:spTree>
    <p:extLst>
      <p:ext uri="{BB962C8B-B14F-4D97-AF65-F5344CB8AC3E}">
        <p14:creationId xmlns:p14="http://schemas.microsoft.com/office/powerpoint/2010/main" val="1283320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petty cash fund requires estimating the amount of small payments made during a short period of time.  A check is drawn for an amount slightly in excess of this estimate.  The check is cashed and given to the petty cashier or petty cash custodian.  The petty cashier keeps the cash safe, makes payments from the fund, and keeps records in a secure petty cashbox.</a:t>
            </a:r>
          </a:p>
          <a:p>
            <a:pPr lvl="0"/>
            <a:endParaRPr lang="en-US" dirty="0"/>
          </a:p>
          <a:p>
            <a:pPr lvl="0"/>
            <a:r>
              <a:rPr lang="en-US" dirty="0"/>
              <a:t>In this example, Z-Mart establishes a petty cash account for $75. To illustrate, assume Z-Mart establishes a petty cash fund on November 1 and designates one of its office employees as the petty cashier. A $75 check is drawn, cashed, and the proceeds given to the petty cashier. The entry to record the setup of this petty cash fund is shown in this slide as a debit to Petty Cash for $75 and a credit to Cash for $75.</a:t>
            </a:r>
          </a:p>
          <a:p>
            <a:pPr lvl="0"/>
            <a:r>
              <a:rPr lang="en-US" dirty="0"/>
              <a:t/>
            </a:r>
            <a:br>
              <a:rPr lang="en-US" dirty="0"/>
            </a:br>
            <a:r>
              <a:rPr lang="en-US" dirty="0"/>
              <a:t> </a:t>
            </a:r>
          </a:p>
          <a:p>
            <a:pPr lvl="0"/>
            <a:endParaRPr lang="en-US" dirty="0"/>
          </a:p>
        </p:txBody>
      </p:sp>
    </p:spTree>
    <p:extLst>
      <p:ext uri="{BB962C8B-B14F-4D97-AF65-F5344CB8AC3E}">
        <p14:creationId xmlns:p14="http://schemas.microsoft.com/office/powerpoint/2010/main" val="3910866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Next, assume that Z-Mart’s petty cashier makes several November payments from petty cash. Each person who received payment is required to sign a receipt. On November 27, after making a $46.50 cash payment for tile cleaning, only $3.70 cash remains in the fund. The petty cashier then summarizes and totals the petty cash receipts as shown in this slide.</a:t>
            </a:r>
          </a:p>
          <a:p>
            <a:pPr lvl="0"/>
            <a:endParaRPr lang="en-US" dirty="0"/>
          </a:p>
        </p:txBody>
      </p:sp>
    </p:spTree>
    <p:extLst>
      <p:ext uri="{BB962C8B-B14F-4D97-AF65-F5344CB8AC3E}">
        <p14:creationId xmlns:p14="http://schemas.microsoft.com/office/powerpoint/2010/main" val="1978895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a:t>The petty cash payments report and all receipts are given to the company cashier in exchange for a $71.30 check to reimburse the fund. The petty cashier cashes the check and puts the $71.30 cash in the petty cashbox. The company records this reimbursement as shown in this slide.</a:t>
            </a:r>
          </a:p>
          <a:p>
            <a:pPr lvl="0"/>
            <a:endParaRPr lang="en-US"/>
          </a:p>
          <a:p>
            <a:pPr lvl="0"/>
            <a:endParaRPr lang="en-US"/>
          </a:p>
          <a:p>
            <a:pPr lvl="0"/>
            <a:endParaRPr lang="en-US"/>
          </a:p>
        </p:txBody>
      </p:sp>
    </p:spTree>
    <p:extLst>
      <p:ext uri="{BB962C8B-B14F-4D97-AF65-F5344CB8AC3E}">
        <p14:creationId xmlns:p14="http://schemas.microsoft.com/office/powerpoint/2010/main" val="3913940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a:t>If a decision is made to increase the Petty Cash fund, Petty Cash is debited, to increase, and Cash is credited, to decrease.</a:t>
            </a:r>
          </a:p>
          <a:p>
            <a:pPr lvl="0"/>
            <a:r>
              <a:rPr lang="en-US"/>
              <a:t>Alternatively, if the company decides to decrease the fund, Cash is debited, to increase, and Petty Cash is credited, to decrease. </a:t>
            </a:r>
            <a:br>
              <a:rPr lang="en-US"/>
            </a:br>
            <a:endParaRPr lang="en-US"/>
          </a:p>
        </p:txBody>
      </p:sp>
    </p:spTree>
    <p:extLst>
      <p:ext uri="{BB962C8B-B14F-4D97-AF65-F5344CB8AC3E}">
        <p14:creationId xmlns:p14="http://schemas.microsoft.com/office/powerpoint/2010/main" val="58591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r>
              <a:rPr lang="en-US" dirty="0"/>
              <a:t>Sometimes errors in making change are by the petty cashier which will result in a difference between the amount of total receipts and cash required to bring the fund back to it’s original balance. </a:t>
            </a:r>
          </a:p>
          <a:p>
            <a:pPr lvl="0"/>
            <a:endParaRPr lang="en-US" dirty="0"/>
          </a:p>
          <a:p>
            <a:pPr lvl="0"/>
            <a:r>
              <a:rPr lang="en-US" dirty="0"/>
              <a:t>This difference is reported in the </a:t>
            </a:r>
            <a:r>
              <a:rPr lang="en-US" b="1" dirty="0"/>
              <a:t>Cash Over and Short </a:t>
            </a:r>
            <a:r>
              <a:rPr lang="en-US" dirty="0"/>
              <a:t>account, also called </a:t>
            </a:r>
            <a:r>
              <a:rPr lang="en-US" i="1" dirty="0"/>
              <a:t>Cash Short and Over, </a:t>
            </a:r>
            <a:r>
              <a:rPr lang="en-US" dirty="0"/>
              <a:t>which is an income statement account recording the income effects of cash overages and cash shortages. </a:t>
            </a:r>
          </a:p>
          <a:p>
            <a:pPr lvl="0"/>
            <a:endParaRPr lang="en-US" dirty="0"/>
          </a:p>
          <a:p>
            <a:pPr lvl="0"/>
            <a:r>
              <a:rPr lang="en-US" dirty="0"/>
              <a:t>To illustrate, a petty cash fund had $200 and the cash payments report shows $178 in miscellaneous expenses and $15 cash left.  This means that the fund is short $7 ($200 – 15 = $185. $185 – 178 = $7).  The entry to record the reimbursement includes a debit to Miscellaneous Expenses for $178, a debit to Cash Over and Short for $7, and a credit to Cash for $185.</a:t>
            </a:r>
          </a:p>
          <a:p>
            <a:pPr lvl="0"/>
            <a:endParaRPr lang="en-US" dirty="0"/>
          </a:p>
        </p:txBody>
      </p:sp>
    </p:spTree>
    <p:extLst>
      <p:ext uri="{BB962C8B-B14F-4D97-AF65-F5344CB8AC3E}">
        <p14:creationId xmlns:p14="http://schemas.microsoft.com/office/powerpoint/2010/main" val="3245975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Banks offer certain protections for your cash. For example, use of a bank account is a more secure place for your cash than a safe at the office. Signature cards are used so the bank knows whose signature is authorized for writing checks. Deposit tickets provide support for deposits to your account. Checks provide authorization for payments from your account. Electronic funds is the transfer of cash from one party to another. Bank statements are provided so customers can reconcile their accounts in a timely manner and can detect any unusual or unauthorized activity. </a:t>
            </a:r>
          </a:p>
          <a:p>
            <a:pPr lvl="0"/>
            <a:endParaRPr lang="en-US" dirty="0"/>
          </a:p>
        </p:txBody>
      </p:sp>
    </p:spTree>
    <p:extLst>
      <p:ext uri="{BB962C8B-B14F-4D97-AF65-F5344CB8AC3E}">
        <p14:creationId xmlns:p14="http://schemas.microsoft.com/office/powerpoint/2010/main" val="1080936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normAutofit/>
          </a:bodyPr>
          <a:lstStyle/>
          <a:p>
            <a:r>
              <a:rPr lang="en-US" sz="1200" b="0" i="0" u="none" strike="noStrike" kern="1200" cap="none" spc="0" baseline="0" dirty="0">
                <a:solidFill>
                  <a:srgbClr val="000000"/>
                </a:solidFill>
                <a:effectLst/>
                <a:uFillTx/>
                <a:latin typeface="Calibri"/>
              </a:rPr>
              <a:t>A bank account is used to deposit money for safekeeping and helps control withdrawals. Persons authorized to write checks on the account must sign a signature card, which the bank uses to verify signatures.  Each bank deposit has a deposit ticket, which lists items such as currency, coins, and checks deposited along with amounts. The bank gives the customer a receipt as proof of the deposit. </a:t>
            </a:r>
          </a:p>
          <a:p>
            <a:r>
              <a:rPr lang="en-US" sz="1200" b="0" i="0" u="none" strike="noStrike" kern="1200" cap="none" spc="0" baseline="0" dirty="0">
                <a:solidFill>
                  <a:srgbClr val="000000"/>
                </a:solidFill>
                <a:effectLst/>
                <a:uFillTx/>
                <a:latin typeface="Calibri"/>
              </a:rPr>
              <a:t>Exhibit </a:t>
            </a:r>
            <a:r>
              <a:rPr lang="en-US" sz="1200" b="0" i="0" u="none" strike="noStrike" kern="1200" cap="none" spc="0" baseline="0" dirty="0" smtClean="0">
                <a:solidFill>
                  <a:srgbClr val="000000"/>
                </a:solidFill>
                <a:effectLst/>
                <a:uFillTx/>
                <a:latin typeface="Calibri"/>
              </a:rPr>
              <a:t>6.4 </a:t>
            </a:r>
            <a:r>
              <a:rPr lang="en-US" sz="1200" b="0" i="0" u="none" strike="noStrike" kern="1200" cap="none" spc="0" baseline="0" dirty="0">
                <a:solidFill>
                  <a:srgbClr val="000000"/>
                </a:solidFill>
                <a:effectLst/>
                <a:uFillTx/>
                <a:latin typeface="Calibri"/>
              </a:rPr>
              <a:t>shows one type of deposit ticket.</a:t>
            </a:r>
          </a:p>
          <a:p>
            <a:pPr lvl="0"/>
            <a:endParaRPr lang="en-US" dirty="0"/>
          </a:p>
          <a:p>
            <a:pPr lvl="0"/>
            <a:endParaRPr lang="en-US" dirty="0"/>
          </a:p>
        </p:txBody>
      </p:sp>
    </p:spTree>
    <p:extLst>
      <p:ext uri="{BB962C8B-B14F-4D97-AF65-F5344CB8AC3E}">
        <p14:creationId xmlns:p14="http://schemas.microsoft.com/office/powerpoint/2010/main" val="2313562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r>
              <a:rPr lang="en-US" sz="1200" b="0" i="0" u="none" strike="noStrike" kern="1200" cap="none" spc="0" baseline="0" dirty="0">
                <a:solidFill>
                  <a:srgbClr val="000000"/>
                </a:solidFill>
                <a:effectLst/>
                <a:uFillTx/>
                <a:latin typeface="Calibri"/>
              </a:rPr>
              <a:t>To withdraw money, the depositor can use a check, which is a document telling the bank to pay a specified amount to a designated recipient. A check involves three parties: a maker who signs the check, a payee who is the recipient, and a bank (or payer) on which the check is drawn. The bank provides the depositor the checks. Exhibit </a:t>
            </a:r>
            <a:r>
              <a:rPr lang="en-US" sz="1200" b="0" i="0" u="none" strike="noStrike" kern="1200" cap="none" spc="0" baseline="0" dirty="0" smtClean="0">
                <a:solidFill>
                  <a:srgbClr val="000000"/>
                </a:solidFill>
                <a:effectLst/>
                <a:uFillTx/>
                <a:latin typeface="Calibri"/>
              </a:rPr>
              <a:t>6.5 </a:t>
            </a:r>
            <a:r>
              <a:rPr lang="en-US" sz="1200" b="0" i="0" u="none" strike="noStrike" kern="1200" cap="none" spc="0" baseline="0" dirty="0">
                <a:solidFill>
                  <a:srgbClr val="000000"/>
                </a:solidFill>
                <a:effectLst/>
                <a:uFillTx/>
                <a:latin typeface="Calibri"/>
              </a:rPr>
              <a:t>shows one type of check. It has an optional remittance advice explaining the payment. The memo line is used for an explanation. </a:t>
            </a:r>
          </a:p>
          <a:p>
            <a:endParaRPr lang="en-US" sz="1200" b="0" i="0" u="none" strike="noStrike" kern="1200" cap="none" spc="0" baseline="0" dirty="0">
              <a:solidFill>
                <a:srgbClr val="000000"/>
              </a:solidFill>
              <a:effectLst/>
              <a:uFillTx/>
              <a:latin typeface="Calibri"/>
            </a:endParaRPr>
          </a:p>
          <a:p>
            <a:r>
              <a:rPr lang="en-US" sz="1200" b="0" i="0" u="none" strike="noStrike" kern="1200" cap="none" spc="0" baseline="0" dirty="0">
                <a:solidFill>
                  <a:srgbClr val="000000"/>
                </a:solidFill>
                <a:effectLst/>
                <a:uFillTx/>
                <a:latin typeface="Calibri"/>
              </a:rPr>
              <a:t>Electronic funds transfer (EFT) is the electronic transfer of cash from one party to another. Companies are increasingly using EFT because of its convenience and low cost. Payroll, rent, utilities, insurance, and interest payments usually done by EFT. The bank statement lists cash withdrawals by EFT with the checks and other deductions. Cash receipts by EFT are listed with deposits and other additions.</a:t>
            </a:r>
          </a:p>
        </p:txBody>
      </p:sp>
    </p:spTree>
    <p:extLst>
      <p:ext uri="{BB962C8B-B14F-4D97-AF65-F5344CB8AC3E}">
        <p14:creationId xmlns:p14="http://schemas.microsoft.com/office/powerpoint/2010/main" val="2942535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Usually once a month, the bank sends a </a:t>
            </a:r>
            <a:r>
              <a:rPr lang="en-US" b="1" dirty="0"/>
              <a:t>bank statement </a:t>
            </a:r>
            <a:r>
              <a:rPr lang="en-US" dirty="0"/>
              <a:t>showing the account activity. Different banks use different formats for their bank statements, but all of them include the following:</a:t>
            </a:r>
          </a:p>
          <a:p>
            <a:pPr lvl="0">
              <a:spcBef>
                <a:spcPts val="500"/>
              </a:spcBef>
            </a:pPr>
            <a:endParaRPr lang="en-US" sz="1400" dirty="0"/>
          </a:p>
          <a:p>
            <a:pPr marL="704517" lvl="1" indent="-234845">
              <a:spcBef>
                <a:spcPts val="500"/>
              </a:spcBef>
              <a:buSzPct val="100000"/>
              <a:buFont typeface="Calibri"/>
              <a:buAutoNum type="arabicPeriod"/>
            </a:pPr>
            <a:r>
              <a:rPr lang="en-US" dirty="0"/>
              <a:t>Beginning-of-period account balance.</a:t>
            </a:r>
            <a:endParaRPr lang="en-US" sz="1400" dirty="0"/>
          </a:p>
          <a:p>
            <a:pPr marL="704517" lvl="1" indent="-234845">
              <a:spcBef>
                <a:spcPts val="500"/>
              </a:spcBef>
              <a:buSzPct val="100000"/>
              <a:buFont typeface="Calibri"/>
              <a:buAutoNum type="arabicPeriod"/>
            </a:pPr>
            <a:r>
              <a:rPr lang="en-US" dirty="0"/>
              <a:t>Checks and other debits decreasing the account during the period.</a:t>
            </a:r>
            <a:endParaRPr lang="en-US" sz="1400" dirty="0"/>
          </a:p>
          <a:p>
            <a:pPr marL="704517" lvl="1" indent="-234845">
              <a:spcBef>
                <a:spcPts val="500"/>
              </a:spcBef>
              <a:buSzPct val="100000"/>
              <a:buFont typeface="Calibri"/>
              <a:buAutoNum type="arabicPeriod"/>
            </a:pPr>
            <a:r>
              <a:rPr lang="en-US" dirty="0"/>
              <a:t>Deposits and other credits increasing the account during the period.</a:t>
            </a:r>
            <a:endParaRPr lang="en-US" sz="1400" dirty="0"/>
          </a:p>
          <a:p>
            <a:pPr marL="704517" lvl="1" indent="-234845">
              <a:spcBef>
                <a:spcPts val="500"/>
              </a:spcBef>
              <a:buSzPct val="100000"/>
              <a:buFont typeface="Calibri"/>
              <a:buAutoNum type="arabicPeriod"/>
            </a:pPr>
            <a:r>
              <a:rPr lang="en-US" dirty="0"/>
              <a:t>End-of-period account balance.</a:t>
            </a:r>
            <a:endParaRPr lang="en-US" sz="1400" dirty="0"/>
          </a:p>
          <a:p>
            <a:pPr lvl="0"/>
            <a:endParaRPr lang="en-US" dirty="0"/>
          </a:p>
          <a:p>
            <a:pPr lvl="0"/>
            <a:r>
              <a:rPr lang="en-US" dirty="0"/>
              <a:t>This slide shows one type of bank statement. Identify each of these four items in that statement. </a:t>
            </a:r>
          </a:p>
          <a:p>
            <a:pPr lvl="0"/>
            <a:r>
              <a:rPr lang="en-US" dirty="0"/>
              <a:t>Part A summarizes changes in the account. </a:t>
            </a:r>
          </a:p>
          <a:p>
            <a:pPr lvl="0"/>
            <a:r>
              <a:rPr lang="en-US" dirty="0"/>
              <a:t>Part B lists paid checks along with other debits. </a:t>
            </a:r>
          </a:p>
          <a:p>
            <a:pPr lvl="0"/>
            <a:r>
              <a:rPr lang="en-US" dirty="0"/>
              <a:t>Part C lists deposits and credits to the account.</a:t>
            </a:r>
          </a:p>
          <a:p>
            <a:pPr lvl="0"/>
            <a:endParaRPr lang="en-US" dirty="0"/>
          </a:p>
        </p:txBody>
      </p:sp>
    </p:spTree>
    <p:extLst>
      <p:ext uri="{BB962C8B-B14F-4D97-AF65-F5344CB8AC3E}">
        <p14:creationId xmlns:p14="http://schemas.microsoft.com/office/powerpoint/2010/main" val="395367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marL="133731" lvl="0" algn="just">
              <a:spcBef>
                <a:spcPts val="255"/>
              </a:spcBef>
            </a:pPr>
            <a:r>
              <a:rPr lang="en-US" dirty="0">
                <a:solidFill>
                  <a:srgbClr val="231F20"/>
                </a:solidFill>
                <a:cs typeface="Times New Roman" pitchFamily="18"/>
              </a:rPr>
              <a:t>Managers (or owners) of small businesses often control the entire operation. They know whether the business is actually receiving the assets and services paid for. Most companies cannot maintain personal supervision and must rely on internal controls.</a:t>
            </a:r>
            <a:endParaRPr lang="en-US" dirty="0">
              <a:cs typeface="Times New Roman" pitchFamily="18"/>
            </a:endParaRPr>
          </a:p>
          <a:p>
            <a:pPr marL="133731" lvl="0" algn="just">
              <a:lnSpc>
                <a:spcPts val="1235"/>
              </a:lnSpc>
              <a:spcBef>
                <a:spcPts val="475"/>
              </a:spcBef>
            </a:pPr>
            <a:endParaRPr lang="en-US" b="1" dirty="0">
              <a:solidFill>
                <a:srgbClr val="231F20"/>
              </a:solidFill>
              <a:cs typeface="Times New Roman" pitchFamily="18"/>
            </a:endParaRPr>
          </a:p>
          <a:p>
            <a:pPr marL="133731" lvl="0" algn="just">
              <a:lnSpc>
                <a:spcPts val="1235"/>
              </a:lnSpc>
              <a:spcBef>
                <a:spcPts val="475"/>
              </a:spcBef>
            </a:pPr>
            <a:r>
              <a:rPr lang="en-US" dirty="0">
                <a:solidFill>
                  <a:srgbClr val="231F20"/>
                </a:solidFill>
                <a:cs typeface="Times New Roman" pitchFamily="18"/>
              </a:rPr>
              <a:t>Managers use an internal control system to monitor and control business activities. An </a:t>
            </a:r>
            <a:r>
              <a:rPr lang="en-US" b="1" dirty="0">
                <a:solidFill>
                  <a:srgbClr val="231F20"/>
                </a:solidFill>
                <a:cs typeface="Times New Roman" pitchFamily="18"/>
              </a:rPr>
              <a:t>internal control system </a:t>
            </a:r>
            <a:r>
              <a:rPr lang="en-US" dirty="0">
                <a:solidFill>
                  <a:srgbClr val="231F20"/>
                </a:solidFill>
                <a:cs typeface="Times New Roman" pitchFamily="18"/>
              </a:rPr>
              <a:t>is policies and procedures used to:</a:t>
            </a:r>
          </a:p>
          <a:p>
            <a:pPr marL="133731" lvl="0">
              <a:spcBef>
                <a:spcPts val="590"/>
              </a:spcBef>
            </a:pPr>
            <a:r>
              <a:rPr lang="en-US" dirty="0">
                <a:solidFill>
                  <a:srgbClr val="231F20"/>
                </a:solidFill>
                <a:cs typeface="Times New Roman" pitchFamily="18"/>
              </a:rPr>
              <a:t>Protect assets.</a:t>
            </a:r>
          </a:p>
          <a:p>
            <a:pPr marL="133731" lvl="0">
              <a:spcBef>
                <a:spcPts val="590"/>
              </a:spcBef>
            </a:pPr>
            <a:r>
              <a:rPr lang="en-US" dirty="0">
                <a:solidFill>
                  <a:srgbClr val="231F20"/>
                </a:solidFill>
                <a:cs typeface="Times New Roman" pitchFamily="18"/>
              </a:rPr>
              <a:t>Ensure reliable accounting.</a:t>
            </a:r>
          </a:p>
          <a:p>
            <a:pPr marL="133731" lvl="0">
              <a:spcBef>
                <a:spcPts val="590"/>
              </a:spcBef>
            </a:pPr>
            <a:r>
              <a:rPr lang="en-US" dirty="0">
                <a:solidFill>
                  <a:srgbClr val="231F20"/>
                </a:solidFill>
                <a:cs typeface="Times New Roman" pitchFamily="18"/>
              </a:rPr>
              <a:t>Uphold company policies.</a:t>
            </a:r>
          </a:p>
          <a:p>
            <a:pPr marL="133731" lvl="0">
              <a:spcBef>
                <a:spcPts val="590"/>
              </a:spcBef>
            </a:pPr>
            <a:r>
              <a:rPr lang="en-US" dirty="0">
                <a:solidFill>
                  <a:srgbClr val="231F20"/>
                </a:solidFill>
                <a:cs typeface="Times New Roman" pitchFamily="18"/>
              </a:rPr>
              <a:t>Promote efficient operations.</a:t>
            </a:r>
          </a:p>
          <a:p>
            <a:pPr marL="133731" lvl="0">
              <a:spcBef>
                <a:spcPts val="590"/>
              </a:spcBef>
            </a:pPr>
            <a:endParaRPr lang="en-US" dirty="0">
              <a:cs typeface="Times New Roman" pitchFamily="18"/>
            </a:endParaRPr>
          </a:p>
        </p:txBody>
      </p:sp>
    </p:spTree>
    <p:extLst>
      <p:ext uri="{BB962C8B-B14F-4D97-AF65-F5344CB8AC3E}">
        <p14:creationId xmlns:p14="http://schemas.microsoft.com/office/powerpoint/2010/main" val="786283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4231700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A </a:t>
            </a:r>
            <a:r>
              <a:rPr lang="en-US" b="1" dirty="0"/>
              <a:t>bank reconciliation </a:t>
            </a:r>
            <a:r>
              <a:rPr lang="en-US" dirty="0"/>
              <a:t>is a report explaining any differences between the checking account balance in the depositor’s records and the balance on the bank statement. </a:t>
            </a:r>
          </a:p>
        </p:txBody>
      </p:sp>
    </p:spTree>
    <p:extLst>
      <p:ext uri="{BB962C8B-B14F-4D97-AF65-F5344CB8AC3E}">
        <p14:creationId xmlns:p14="http://schemas.microsoft.com/office/powerpoint/2010/main" val="889876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The balance of a checking account reported on the bank statement rarely equals the balance in the depositor’s accounting records. This is usually due to information that one party has that the other does not. We must therefore prove the accuracy of both the depositor’s records and those of the bank. To do this, we prepare a bank reconciliation to explain differences between the checking account balance in the depositor’s records and the balance on the bank statement.</a:t>
            </a:r>
          </a:p>
          <a:p>
            <a:pPr lvl="0"/>
            <a:endParaRPr lang="en-US" dirty="0"/>
          </a:p>
          <a:p>
            <a:pPr marL="176131" lvl="0" indent="-176131">
              <a:buSzPct val="100000"/>
              <a:buFont typeface="Arial" pitchFamily="34"/>
              <a:buChar char="•"/>
            </a:pPr>
            <a:r>
              <a:rPr lang="en-US" dirty="0"/>
              <a:t>  Deposits in transit </a:t>
            </a:r>
          </a:p>
          <a:p>
            <a:pPr marL="176131" lvl="0" indent="-176131">
              <a:buSzPct val="100000"/>
              <a:buFont typeface="Arial" pitchFamily="34"/>
              <a:buChar char="•"/>
            </a:pPr>
            <a:r>
              <a:rPr lang="en-US" dirty="0"/>
              <a:t>  Outstanding checks</a:t>
            </a:r>
          </a:p>
          <a:p>
            <a:pPr marL="176131" lvl="0" indent="-176131">
              <a:buSzPct val="100000"/>
              <a:buFont typeface="Arial" pitchFamily="34"/>
              <a:buChar char="•"/>
            </a:pPr>
            <a:r>
              <a:rPr lang="en-US" dirty="0"/>
              <a:t>  Additions for collections and for interest</a:t>
            </a:r>
          </a:p>
          <a:p>
            <a:pPr marL="176131" lvl="0" indent="-176131">
              <a:buSzPct val="100000"/>
              <a:buFont typeface="Arial" pitchFamily="34"/>
              <a:buChar char="•"/>
            </a:pPr>
            <a:r>
              <a:rPr lang="en-US" dirty="0"/>
              <a:t>  Bank fees and NSF checks</a:t>
            </a:r>
          </a:p>
          <a:p>
            <a:pPr marL="176131" lvl="0" indent="-176131">
              <a:buSzPct val="100000"/>
              <a:buFont typeface="Arial" pitchFamily="34"/>
              <a:buChar char="•"/>
            </a:pPr>
            <a:r>
              <a:rPr lang="en-US" dirty="0"/>
              <a:t>  Errors</a:t>
            </a:r>
          </a:p>
          <a:p>
            <a:pPr lvl="0"/>
            <a:endParaRPr lang="en-US" dirty="0"/>
          </a:p>
        </p:txBody>
      </p:sp>
    </p:spTree>
    <p:extLst>
      <p:ext uri="{BB962C8B-B14F-4D97-AF65-F5344CB8AC3E}">
        <p14:creationId xmlns:p14="http://schemas.microsoft.com/office/powerpoint/2010/main" val="1009132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In preparing the bank reconciliation, it is helpful to refer to Exhibit </a:t>
            </a:r>
            <a:r>
              <a:rPr lang="en-US" dirty="0" smtClean="0"/>
              <a:t>6.7 </a:t>
            </a:r>
            <a:r>
              <a:rPr lang="en-US" dirty="0"/>
              <a:t>and steps 1 through 9.</a:t>
            </a:r>
          </a:p>
          <a:p>
            <a:pPr lvl="0"/>
            <a:endParaRPr lang="en-US" dirty="0"/>
          </a:p>
          <a:p>
            <a:pPr lvl="0"/>
            <a:r>
              <a:rPr lang="en-US" dirty="0"/>
              <a:t>1.  Enter the bank statement balance of the Cash account (</a:t>
            </a:r>
            <a:r>
              <a:rPr lang="en-US" i="1" dirty="0"/>
              <a:t>balance per bank</a:t>
            </a:r>
            <a:r>
              <a:rPr lang="en-US" dirty="0"/>
              <a:t>). </a:t>
            </a:r>
            <a:r>
              <a:rPr lang="en-US" dirty="0" err="1"/>
              <a:t>VideoBuster’s</a:t>
            </a:r>
            <a:r>
              <a:rPr lang="en-US" dirty="0"/>
              <a:t> bank balance is $2,050. </a:t>
            </a:r>
          </a:p>
          <a:p>
            <a:pPr lvl="0"/>
            <a:r>
              <a:rPr lang="en-US" dirty="0"/>
              <a:t>2.  Add any unrecorded deposits and bank errors that understate the bank balance. </a:t>
            </a:r>
            <a:r>
              <a:rPr lang="en-US" dirty="0" err="1"/>
              <a:t>VideoBuster’s</a:t>
            </a:r>
            <a:r>
              <a:rPr lang="en-US" dirty="0"/>
              <a:t> $145 deposit placed in the bank’s night depository on October 31 is not recorded on its bank statement. </a:t>
            </a:r>
          </a:p>
          <a:p>
            <a:pPr lvl="0"/>
            <a:r>
              <a:rPr lang="en-US" dirty="0"/>
              <a:t>3.  Subtract any outstanding checks and bank errors that overstate the bank balance. </a:t>
            </a:r>
            <a:r>
              <a:rPr lang="en-US" dirty="0" err="1"/>
              <a:t>VideoBuster’s</a:t>
            </a:r>
            <a:r>
              <a:rPr lang="en-US" dirty="0"/>
              <a:t> comparison of canceled checks with its books shows two checks outstanding: No. 124 for $150 and No. 126 for $200. </a:t>
            </a:r>
          </a:p>
          <a:p>
            <a:pPr lvl="0"/>
            <a:r>
              <a:rPr lang="en-US" dirty="0"/>
              <a:t>4.  Compute the </a:t>
            </a:r>
            <a:r>
              <a:rPr lang="en-US" i="1" dirty="0"/>
              <a:t>adjusted bank balance</a:t>
            </a:r>
            <a:r>
              <a:rPr lang="en-US" dirty="0"/>
              <a:t> </a:t>
            </a:r>
          </a:p>
          <a:p>
            <a:pPr lvl="0"/>
            <a:endParaRPr lang="en-US" dirty="0"/>
          </a:p>
        </p:txBody>
      </p:sp>
    </p:spTree>
    <p:extLst>
      <p:ext uri="{BB962C8B-B14F-4D97-AF65-F5344CB8AC3E}">
        <p14:creationId xmlns:p14="http://schemas.microsoft.com/office/powerpoint/2010/main" val="2134477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normAutofit lnSpcReduction="10000"/>
          </a:bodyPr>
          <a:lstStyle/>
          <a:p>
            <a:pPr lvl="0"/>
            <a:r>
              <a:rPr lang="en-US" dirty="0"/>
              <a:t>5.  Enter the company’s book balance of the Cash account (</a:t>
            </a:r>
            <a:r>
              <a:rPr lang="en-US" i="1" dirty="0"/>
              <a:t>balance per book</a:t>
            </a:r>
            <a:r>
              <a:rPr lang="en-US" dirty="0"/>
              <a:t>). </a:t>
            </a:r>
            <a:r>
              <a:rPr lang="en-US" dirty="0" err="1"/>
              <a:t>VideoBuster’s</a:t>
            </a:r>
            <a:r>
              <a:rPr lang="en-US" dirty="0"/>
              <a:t> book balance is $1,405. </a:t>
            </a:r>
          </a:p>
          <a:p>
            <a:pPr lvl="0"/>
            <a:r>
              <a:rPr lang="en-US" dirty="0"/>
              <a:t>6.  Add any unrecorded cash receipts, interest earned, and errors understating the book balance. </a:t>
            </a:r>
            <a:r>
              <a:rPr lang="en-US" dirty="0" err="1"/>
              <a:t>VideoBuster’s</a:t>
            </a:r>
            <a:r>
              <a:rPr lang="en-US" dirty="0"/>
              <a:t> bank statement shows the bank collected a note receivable for the company on October 23. The note’s proceeds of $485 are credited to the company’s account. The bank statement also shows a credit of $8 for interest earned that was not yet recorded on the books.  </a:t>
            </a:r>
          </a:p>
          <a:p>
            <a:pPr lvl="0"/>
            <a:r>
              <a:rPr lang="en-US" dirty="0"/>
              <a:t>7.  Subtract any unrecorded debit memoranda from the bank, service charges, and errors overstating the book balance. Debits on </a:t>
            </a:r>
            <a:r>
              <a:rPr lang="en-US" dirty="0" err="1"/>
              <a:t>VideoBuster’s</a:t>
            </a:r>
            <a:r>
              <a:rPr lang="en-US" dirty="0"/>
              <a:t> bank statement that are not yet recorded include (a) a $23 charge for check printing and (b) an NSF check for $30. (The NSF check is dated October 16 and was in the book balance.) </a:t>
            </a:r>
          </a:p>
          <a:p>
            <a:pPr marL="228600" lvl="0" indent="-228600">
              <a:buAutoNum type="arabicPeriod" startAt="8"/>
            </a:pPr>
            <a:r>
              <a:rPr lang="en-US" dirty="0"/>
              <a:t>Compute the </a:t>
            </a:r>
            <a:r>
              <a:rPr lang="en-US" i="1" dirty="0"/>
              <a:t>adjusted book balance, </a:t>
            </a:r>
            <a:r>
              <a:rPr lang="en-US" dirty="0"/>
              <a:t>also called </a:t>
            </a:r>
            <a:r>
              <a:rPr lang="en-US" i="1" dirty="0"/>
              <a:t>corrected </a:t>
            </a:r>
            <a:r>
              <a:rPr lang="en-US" dirty="0"/>
              <a:t>or </a:t>
            </a:r>
            <a:r>
              <a:rPr lang="en-US" i="1" dirty="0"/>
              <a:t>reconciled balance.</a:t>
            </a:r>
            <a:endParaRPr lang="en-US" dirty="0"/>
          </a:p>
          <a:p>
            <a:pPr lvl="0"/>
            <a:endParaRPr lang="en-US" dirty="0"/>
          </a:p>
          <a:p>
            <a:pPr marL="0" lvl="0" indent="0">
              <a:buSzPct val="100000"/>
              <a:buFont typeface="Calibri" pitchFamily="34"/>
              <a:buNone/>
            </a:pPr>
            <a:r>
              <a:rPr lang="en-US" dirty="0"/>
              <a:t>Verify that the two adjusted balances from steps 4 and 8 are equal. If so, they are reconciled. </a:t>
            </a:r>
          </a:p>
          <a:p>
            <a:pPr marL="0" lvl="0" indent="0">
              <a:buSzPct val="100000"/>
              <a:buFont typeface="Calibri" pitchFamily="34"/>
              <a:buNone/>
            </a:pPr>
            <a:endParaRPr lang="en-US" dirty="0"/>
          </a:p>
          <a:p>
            <a:pPr marL="234845" lvl="0" indent="-234845"/>
            <a:r>
              <a:rPr lang="en-US" dirty="0"/>
              <a:t>A bank reconciliation often identifies unrecorded items that need recording by the company. In </a:t>
            </a:r>
            <a:r>
              <a:rPr lang="en-US" dirty="0" err="1"/>
              <a:t>VideoBuster’s</a:t>
            </a:r>
            <a:r>
              <a:rPr lang="en-US" dirty="0"/>
              <a:t> reconciliation, the adjusted balance of $1,845 is the correct balance as of October 31. But the company’s accounting records show a $1,405 balance. We must prepare journal entries to adjust the book balance to the correct balance. </a:t>
            </a:r>
            <a:r>
              <a:rPr lang="en-US" b="1" dirty="0"/>
              <a:t>Only items impacting the </a:t>
            </a:r>
            <a:r>
              <a:rPr lang="en-US" b="1" i="1" dirty="0"/>
              <a:t>book balance </a:t>
            </a:r>
            <a:r>
              <a:rPr lang="en-US" b="1" dirty="0"/>
              <a:t>need adjustment. </a:t>
            </a:r>
            <a:endParaRPr lang="en-US" dirty="0"/>
          </a:p>
          <a:p>
            <a:pPr lvl="0"/>
            <a:endParaRPr lang="en-US" dirty="0"/>
          </a:p>
        </p:txBody>
      </p:sp>
    </p:spTree>
    <p:extLst>
      <p:ext uri="{BB962C8B-B14F-4D97-AF65-F5344CB8AC3E}">
        <p14:creationId xmlns:p14="http://schemas.microsoft.com/office/powerpoint/2010/main" val="705319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dirty="0"/>
              <a:t>The first entry is to record collection of its note receivable by the bank.</a:t>
            </a:r>
          </a:p>
          <a:p>
            <a:pPr lvl="0"/>
            <a:r>
              <a:rPr lang="en-US" dirty="0"/>
              <a:t>The second entry records interest earned to its account by the bank.</a:t>
            </a:r>
          </a:p>
          <a:p>
            <a:pPr lvl="0"/>
            <a:r>
              <a:rPr lang="en-US" dirty="0"/>
              <a:t>The third entry records expenses for the check printing charge.</a:t>
            </a:r>
          </a:p>
          <a:p>
            <a:pPr lvl="0"/>
            <a:r>
              <a:rPr lang="en-US" dirty="0"/>
              <a:t>The fourth entry records the NSF check that is returned as uncollectible. The $30 check was received from T. Woods in payment of his account and then deposited. This means the entry must reverse the effects of the original entry when the check was received. After these four entries are recorded, the book balance of cash is adjusted to the correct amount of $1,845 (the adjusted book balance).</a:t>
            </a:r>
          </a:p>
          <a:p>
            <a:pPr lvl="0"/>
            <a:endParaRPr lang="en-US" dirty="0"/>
          </a:p>
          <a:p>
            <a:pPr lvl="0"/>
            <a:endParaRPr lang="en-US" dirty="0"/>
          </a:p>
        </p:txBody>
      </p:sp>
    </p:spTree>
    <p:extLst>
      <p:ext uri="{BB962C8B-B14F-4D97-AF65-F5344CB8AC3E}">
        <p14:creationId xmlns:p14="http://schemas.microsoft.com/office/powerpoint/2010/main" val="3155485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pPr lvl="0"/>
            <a:endParaRPr lang="en-US" dirty="0"/>
          </a:p>
        </p:txBody>
      </p:sp>
    </p:spTree>
    <p:extLst>
      <p:ext uri="{BB962C8B-B14F-4D97-AF65-F5344CB8AC3E}">
        <p14:creationId xmlns:p14="http://schemas.microsoft.com/office/powerpoint/2010/main" val="2760259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normAutofit/>
          </a:bodyPr>
          <a:lstStyle/>
          <a:p>
            <a:pPr lvl="0"/>
            <a:r>
              <a:rPr lang="en-US" sz="1100" dirty="0"/>
              <a:t>One measure of how quickly a company can convert its accounts receivable into cash is the </a:t>
            </a:r>
            <a:r>
              <a:rPr lang="en-US" sz="1100" b="1" dirty="0"/>
              <a:t>days’ sales uncollected, </a:t>
            </a:r>
            <a:r>
              <a:rPr lang="en-US" sz="1100" dirty="0"/>
              <a:t>also called </a:t>
            </a:r>
            <a:r>
              <a:rPr lang="en-US" sz="1100" i="1" dirty="0"/>
              <a:t>days’ sales in receivables</a:t>
            </a:r>
            <a:r>
              <a:rPr lang="en-US" sz="1100" dirty="0"/>
              <a:t>. This measure is computed by dividing the current balance of receivables by net credit sales over the year just completed and then multiplying by 365 (number of days in a year). Since net credit sales usually are not reported to external users, the net sales (or revenues) figure is commonly used in the computation as shown in this slide.</a:t>
            </a:r>
          </a:p>
          <a:p>
            <a:pPr lvl="0"/>
            <a:endParaRPr lang="en-US" sz="1100" dirty="0"/>
          </a:p>
          <a:p>
            <a:pPr lvl="0"/>
            <a:r>
              <a:rPr lang="en-US" sz="1100" dirty="0"/>
              <a:t>We use days’ sales uncollected to estimate how much time is likely to pass before the current amount of accounts receivable is received in cash. It is used to determine if cash is being collected quickly enough to pay upcoming obligations.  For evaluation, we also compare this estimate to that for other companies in the same industry. We also make comparisons between current and prior periods.  To illustrate, we select data from the annual reports of </a:t>
            </a:r>
            <a:r>
              <a:rPr lang="en-US" sz="1100" b="1" dirty="0"/>
              <a:t>Starbucks</a:t>
            </a:r>
            <a:r>
              <a:rPr lang="en-US" sz="1100" dirty="0"/>
              <a:t> and </a:t>
            </a:r>
            <a:r>
              <a:rPr lang="en-US" sz="1100" b="1" dirty="0"/>
              <a:t>Jack</a:t>
            </a:r>
            <a:r>
              <a:rPr lang="en-US" sz="1100" b="1" baseline="0" dirty="0"/>
              <a:t> in the Box</a:t>
            </a:r>
            <a:r>
              <a:rPr lang="en-US" sz="1100" dirty="0"/>
              <a:t>. Their days’ sales uncollected figures are shown in this slide.</a:t>
            </a:r>
          </a:p>
          <a:p>
            <a:pPr lvl="0"/>
            <a:endParaRPr lang="en-US" sz="1100" dirty="0"/>
          </a:p>
          <a:p>
            <a:r>
              <a:rPr lang="en-US" sz="1200" b="0" i="0" u="none" strike="noStrike" kern="1200" cap="none" spc="0" baseline="0" dirty="0">
                <a:solidFill>
                  <a:srgbClr val="000000"/>
                </a:solidFill>
                <a:effectLst/>
                <a:uFillTx/>
                <a:latin typeface="Calibri"/>
              </a:rPr>
              <a:t>Days’ sales uncollected for Starbucks is 14.2 days for the current year, computed as ($870/$22,387) × 365 days. This means it takes 14.2 days to collect cash from ending accounts receivable. This number reflects one or more of the following factors: a company’s ability to collect receivables, customer financial health, customer payment strategies, and discount terms. To further assess Starbucks, we compare it to Jack in the Box. We see that Starbucks’s 14.2 days’ sales uncollected is better than Jack in the Box’s 16.2 days’ sales uncollected for the current year. Starbucks took less time to collect its receivables. The less time money is tied up in receivables, the better.</a:t>
            </a:r>
          </a:p>
          <a:p>
            <a:pPr lvl="0"/>
            <a:endParaRPr lang="en-US" sz="1100" dirty="0"/>
          </a:p>
        </p:txBody>
      </p:sp>
    </p:spTree>
    <p:extLst>
      <p:ext uri="{BB962C8B-B14F-4D97-AF65-F5344CB8AC3E}">
        <p14:creationId xmlns:p14="http://schemas.microsoft.com/office/powerpoint/2010/main" val="3411842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603954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206500" y="708025"/>
            <a:ext cx="4664075" cy="3498850"/>
          </a:xfrm>
          <a:ln w="12701">
            <a:solidFill>
              <a:srgbClr val="000000"/>
            </a:solidFill>
            <a:prstDash val="solid"/>
            <a:miter/>
          </a:ln>
        </p:spPr>
      </p:sp>
      <p:sp>
        <p:nvSpPr>
          <p:cNvPr id="3" name="Rectangle 3"/>
          <p:cNvSpPr txBox="1">
            <a:spLocks noGrp="1"/>
          </p:cNvSpPr>
          <p:nvPr>
            <p:ph type="body" sz="quarter" idx="1"/>
          </p:nvPr>
        </p:nvSpPr>
        <p:spPr>
          <a:xfrm>
            <a:off x="393173" y="4447458"/>
            <a:ext cx="6290733" cy="4681535"/>
          </a:xfrm>
        </p:spPr>
        <p:txBody>
          <a:bodyPr/>
          <a:lstStyle/>
          <a:p>
            <a:pPr lvl="0"/>
            <a:r>
              <a:rPr lang="en-US" dirty="0"/>
              <a:t>This appendix describes the important business documents of a voucher system of control.</a:t>
            </a:r>
          </a:p>
          <a:p>
            <a:pPr lvl="0"/>
            <a:endParaRPr lang="en-US" dirty="0"/>
          </a:p>
          <a:p>
            <a:pPr lvl="0"/>
            <a:r>
              <a:rPr lang="en-US" dirty="0"/>
              <a:t>Department managers are usually not allowed to place orders directly with suppliers for control purposes. Instead, a department manager must inform the purchasing department of its needs by preparing and signing a </a:t>
            </a:r>
            <a:r>
              <a:rPr lang="en-US" b="1" dirty="0"/>
              <a:t>purchase requisition, </a:t>
            </a:r>
            <a:r>
              <a:rPr lang="en-US" dirty="0"/>
              <a:t>which lists the merchandise needed and requests that it be purchased.</a:t>
            </a:r>
          </a:p>
          <a:p>
            <a:pPr lvl="0"/>
            <a:endParaRPr lang="en-US" dirty="0"/>
          </a:p>
          <a:p>
            <a:pPr lvl="0"/>
            <a:r>
              <a:rPr lang="en-US" dirty="0"/>
              <a:t>A </a:t>
            </a:r>
            <a:r>
              <a:rPr lang="en-US" b="1" dirty="0"/>
              <a:t>purchase order </a:t>
            </a:r>
            <a:r>
              <a:rPr lang="en-US" dirty="0"/>
              <a:t>is a document the purchasing department uses to place an order with a </a:t>
            </a:r>
            <a:r>
              <a:rPr lang="en-US" b="1" dirty="0"/>
              <a:t>vendor </a:t>
            </a:r>
            <a:r>
              <a:rPr lang="en-US" dirty="0"/>
              <a:t>(seller or supplier). </a:t>
            </a:r>
          </a:p>
          <a:p>
            <a:pPr lvl="0"/>
            <a:r>
              <a:rPr lang="en-US" dirty="0"/>
              <a:t>An </a:t>
            </a:r>
            <a:r>
              <a:rPr lang="en-US" b="1" dirty="0"/>
              <a:t>invoice </a:t>
            </a:r>
            <a:r>
              <a:rPr lang="en-US" dirty="0"/>
              <a:t>is an itemized statement of goods prepared by the vendor listing the customer’s name, items sold, sales prices, and terms of sale. An invoice is also a bill sent to the buyer from the supplier. From the vendor’s point of view, it is a </a:t>
            </a:r>
            <a:r>
              <a:rPr lang="en-US" i="1" dirty="0"/>
              <a:t>sales invoice</a:t>
            </a:r>
            <a:r>
              <a:rPr lang="en-US" dirty="0"/>
              <a:t>. </a:t>
            </a:r>
          </a:p>
          <a:p>
            <a:pPr lvl="0"/>
            <a:r>
              <a:rPr lang="en-US" dirty="0"/>
              <a:t>Many companies maintain a separate department to receive all merchandise and purchased assets. When each shipment arrives, this receiving department counts the goods and checks them for damage and agreement with the purchase order. It then prepares four or more copies of a </a:t>
            </a:r>
            <a:r>
              <a:rPr lang="en-US" b="1" dirty="0"/>
              <a:t>receiving report, </a:t>
            </a:r>
            <a:r>
              <a:rPr lang="en-US" dirty="0"/>
              <a:t>which is used within the company to notify the appropriate persons that ordered goods have been received and to describe the quantities and condition of the goods. </a:t>
            </a:r>
          </a:p>
          <a:p>
            <a:pPr lvl="0"/>
            <a:endParaRPr lang="en-US" dirty="0"/>
          </a:p>
        </p:txBody>
      </p:sp>
    </p:spTree>
    <p:extLst>
      <p:ext uri="{BB962C8B-B14F-4D97-AF65-F5344CB8AC3E}">
        <p14:creationId xmlns:p14="http://schemas.microsoft.com/office/powerpoint/2010/main" val="341719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b="1" dirty="0"/>
              <a:t>Sarbanes-Oxley Act (SOX) </a:t>
            </a:r>
            <a:r>
              <a:rPr lang="en-US" dirty="0"/>
              <a:t>requires managers and auditors of companies whose stock is traded on an exchange (called </a:t>
            </a:r>
            <a:r>
              <a:rPr lang="en-US" i="1" dirty="0"/>
              <a:t>public companies</a:t>
            </a:r>
            <a:r>
              <a:rPr lang="en-US" dirty="0"/>
              <a:t>) to document and verify internal controls. Following are some of the requirements:</a:t>
            </a:r>
          </a:p>
          <a:p>
            <a:pPr marL="176131" lvl="0" indent="-176131">
              <a:buSzPct val="100000"/>
              <a:buFont typeface="Arial" pitchFamily="34"/>
              <a:buChar char="•"/>
            </a:pPr>
            <a:r>
              <a:rPr lang="en-US" dirty="0"/>
              <a:t>The company must have effective internal controls. </a:t>
            </a:r>
          </a:p>
          <a:p>
            <a:pPr marL="176131" lvl="0" indent="-176131">
              <a:buSzPct val="100000"/>
              <a:buFont typeface="Arial" pitchFamily="34"/>
              <a:buChar char="•"/>
            </a:pPr>
            <a:r>
              <a:rPr lang="en-US" dirty="0"/>
              <a:t>Auditors must evaluate internal controls.</a:t>
            </a:r>
          </a:p>
          <a:p>
            <a:pPr marL="176131" lvl="0" indent="-176131">
              <a:buSzPct val="100000"/>
              <a:buFont typeface="Arial" pitchFamily="34"/>
              <a:buChar char="•"/>
            </a:pPr>
            <a:r>
              <a:rPr lang="en-US" dirty="0"/>
              <a:t>Violators receive harsh penalties up to 25 years in prison with fines.</a:t>
            </a:r>
          </a:p>
          <a:p>
            <a:pPr marL="176131" lvl="0" indent="-176131">
              <a:buSzPct val="100000"/>
              <a:buFont typeface="Arial" pitchFamily="34"/>
              <a:buChar char="•"/>
            </a:pPr>
            <a:r>
              <a:rPr lang="en-US" dirty="0"/>
              <a:t>Auditors’ work is overseen by </a:t>
            </a:r>
            <a:r>
              <a:rPr lang="en-US" i="1" dirty="0"/>
              <a:t>Public Company Accounting Oversight Board </a:t>
            </a:r>
            <a:r>
              <a:rPr lang="en-US" dirty="0"/>
              <a:t>(PCAOB). </a:t>
            </a:r>
          </a:p>
          <a:p>
            <a:pPr lvl="0"/>
            <a:endParaRPr lang="en-US" dirty="0"/>
          </a:p>
          <a:p>
            <a:pPr lvl="0"/>
            <a:endParaRPr lang="en-US" dirty="0"/>
          </a:p>
        </p:txBody>
      </p:sp>
    </p:spTree>
    <p:extLst>
      <p:ext uri="{BB962C8B-B14F-4D97-AF65-F5344CB8AC3E}">
        <p14:creationId xmlns:p14="http://schemas.microsoft.com/office/powerpoint/2010/main" val="436237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206500" y="708025"/>
            <a:ext cx="4664075" cy="3498850"/>
          </a:xfrm>
          <a:ln w="12701">
            <a:solidFill>
              <a:srgbClr val="000000"/>
            </a:solidFill>
            <a:prstDash val="solid"/>
            <a:miter/>
          </a:ln>
        </p:spPr>
      </p:sp>
      <p:sp>
        <p:nvSpPr>
          <p:cNvPr id="3" name="Rectangle 3"/>
          <p:cNvSpPr txBox="1">
            <a:spLocks noGrp="1"/>
          </p:cNvSpPr>
          <p:nvPr>
            <p:ph type="body" sz="quarter" idx="1"/>
          </p:nvPr>
        </p:nvSpPr>
        <p:spPr>
          <a:xfrm>
            <a:off x="393173" y="4447458"/>
            <a:ext cx="6290733" cy="4681535"/>
          </a:xfrm>
        </p:spPr>
        <p:txBody>
          <a:bodyPr/>
          <a:lstStyle/>
          <a:p>
            <a:pPr lvl="0"/>
            <a:r>
              <a:rPr lang="en-US"/>
              <a:t>The accounting department should have copies of the following documents in the voucher: purchase requisition, purchase order, and invoice. With the information in these documents, the accounting department can record the purchase and approve its payment. In approving an invoice for payment, it checks and compares information across all documents. To facilitate this checking and to ensure that no step is omitted, it often uses an </a:t>
            </a:r>
            <a:r>
              <a:rPr lang="en-US" b="1"/>
              <a:t>invoice approval</a:t>
            </a:r>
            <a:r>
              <a:rPr lang="en-US"/>
              <a:t>, also called </a:t>
            </a:r>
            <a:r>
              <a:rPr lang="en-US" i="1"/>
              <a:t>check authorization.</a:t>
            </a:r>
            <a:endParaRPr lang="en-US"/>
          </a:p>
        </p:txBody>
      </p:sp>
    </p:spTree>
    <p:extLst>
      <p:ext uri="{BB962C8B-B14F-4D97-AF65-F5344CB8AC3E}">
        <p14:creationId xmlns:p14="http://schemas.microsoft.com/office/powerpoint/2010/main" val="421510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206500" y="708025"/>
            <a:ext cx="4664075" cy="3498850"/>
          </a:xfrm>
          <a:ln w="12701">
            <a:solidFill>
              <a:srgbClr val="000000"/>
            </a:solidFill>
            <a:prstDash val="solid"/>
            <a:miter/>
          </a:ln>
        </p:spPr>
      </p:sp>
      <p:sp>
        <p:nvSpPr>
          <p:cNvPr id="3" name="Rectangle 3"/>
          <p:cNvSpPr txBox="1">
            <a:spLocks noGrp="1"/>
          </p:cNvSpPr>
          <p:nvPr>
            <p:ph type="body" sz="quarter" idx="1"/>
          </p:nvPr>
        </p:nvSpPr>
        <p:spPr>
          <a:xfrm>
            <a:off x="393173" y="4447458"/>
            <a:ext cx="6290733" cy="4681535"/>
          </a:xfrm>
        </p:spPr>
        <p:txBody>
          <a:bodyPr/>
          <a:lstStyle/>
          <a:p>
            <a:pPr lvl="0"/>
            <a:r>
              <a:rPr lang="en-US" dirty="0"/>
              <a:t>Once an invoice has been checked and approved, the voucher is complete. A complete voucher is a record summarizing a transaction. Once the voucher certifies a transaction, it authorizes recording an obligation. A voucher also contains approval for paying the obligation on an appropriate date.  </a:t>
            </a:r>
          </a:p>
          <a:p>
            <a:pPr lvl="0"/>
            <a:endParaRPr lang="en-US" dirty="0"/>
          </a:p>
          <a:p>
            <a:pPr lvl="0"/>
            <a:r>
              <a:rPr lang="en-US" dirty="0"/>
              <a:t>Typical information required on the inside of a voucher is shown in Exhibit 6A.4, and that for the outside is shown in Exhibit 6A.5. This information is taken from the invoice and the supporting documents filed in the voucher. </a:t>
            </a:r>
          </a:p>
        </p:txBody>
      </p:sp>
    </p:spTree>
    <p:extLst>
      <p:ext uri="{BB962C8B-B14F-4D97-AF65-F5344CB8AC3E}">
        <p14:creationId xmlns:p14="http://schemas.microsoft.com/office/powerpoint/2010/main" val="2819004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a:ln w="12701">
            <a:solidFill>
              <a:srgbClr val="000000"/>
            </a:solidFill>
            <a:prstDash val="solid"/>
            <a:miter/>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50453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p:txBody>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rial"/>
                <a:cs typeface="Arial" pitchFamily="34"/>
              </a:rPr>
              <a:t>Committee of Sponsoring Organizations lists five ingredients of internal control which add quality to accounting information: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000000"/>
              </a:solidFill>
              <a:uFillTx/>
              <a:latin typeface="Arial"/>
              <a:cs typeface="Arial" pitchFamily="34"/>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dirty="0">
                <a:solidFill>
                  <a:srgbClr val="000000"/>
                </a:solidFill>
                <a:latin typeface="Arial"/>
                <a:cs typeface="Arial" pitchFamily="34"/>
              </a:rPr>
              <a:t>Control environment – company structure, ethics and integrity for internal control.</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rial"/>
                <a:cs typeface="Arial" pitchFamily="34"/>
              </a:rPr>
              <a:t>Risk assessment – identify, analyze and manage risk factors.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dirty="0">
                <a:solidFill>
                  <a:srgbClr val="000000"/>
                </a:solidFill>
                <a:latin typeface="Arial"/>
                <a:cs typeface="Arial" pitchFamily="34"/>
              </a:rPr>
              <a:t>Control activities – policies and procedures to reduce risk of loss.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rial"/>
                <a:cs typeface="Arial" pitchFamily="34"/>
              </a:rPr>
              <a:t>Information </a:t>
            </a:r>
            <a:r>
              <a:rPr lang="en-US" sz="1200" dirty="0">
                <a:solidFill>
                  <a:srgbClr val="000000"/>
                </a:solidFill>
                <a:latin typeface="Arial"/>
                <a:cs typeface="Arial" pitchFamily="34"/>
              </a:rPr>
              <a:t>&amp; communication – reports to internal and external parties.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1200" b="0" i="0" u="none" strike="noStrike" kern="1200" cap="none" spc="0" baseline="0" dirty="0">
                <a:solidFill>
                  <a:srgbClr val="000000"/>
                </a:solidFill>
                <a:uFillTx/>
                <a:latin typeface="Arial"/>
                <a:cs typeface="Arial" pitchFamily="34"/>
              </a:rPr>
              <a:t>Monitoring – regular review on adequacy of internal control.</a:t>
            </a:r>
            <a:endParaRPr lang="en-US" dirty="0"/>
          </a:p>
        </p:txBody>
      </p:sp>
    </p:spTree>
    <p:extLst>
      <p:ext uri="{BB962C8B-B14F-4D97-AF65-F5344CB8AC3E}">
        <p14:creationId xmlns:p14="http://schemas.microsoft.com/office/powerpoint/2010/main" val="11544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dirty="0"/>
              <a:t>Internal control varies from company to company because of the nature and size of the business. Certain fundamental internal control principles apply to all companies. The </a:t>
            </a:r>
            <a:r>
              <a:rPr lang="en-US" b="1" dirty="0"/>
              <a:t>principles of internal control </a:t>
            </a:r>
            <a:r>
              <a:rPr lang="en-US" dirty="0"/>
              <a:t>are to</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a:p>
            <a:pPr marL="234845" lvl="0" indent="-234845">
              <a:spcBef>
                <a:spcPts val="20"/>
              </a:spcBef>
              <a:buSzPct val="100000"/>
              <a:buFont typeface="Calibri"/>
              <a:buAutoNum type="arabicPeriod"/>
            </a:pPr>
            <a:r>
              <a:rPr lang="en-US" dirty="0">
                <a:cs typeface="Times New Roman"/>
              </a:rPr>
              <a:t>   </a:t>
            </a:r>
            <a:r>
              <a:rPr lang="en-US" dirty="0">
                <a:solidFill>
                  <a:srgbClr val="231F20"/>
                </a:solidFill>
                <a:cs typeface="Times New Roman"/>
              </a:rPr>
              <a:t>Establish responsibilities.</a:t>
            </a:r>
            <a:r>
              <a:rPr lang="en-US" dirty="0"/>
              <a:t> </a:t>
            </a:r>
          </a:p>
          <a:p>
            <a:pPr marL="234845" lvl="0" indent="-234845">
              <a:spcBef>
                <a:spcPts val="20"/>
              </a:spcBef>
              <a:buSzPct val="100000"/>
              <a:buFont typeface="Calibri"/>
              <a:buAutoNum type="arabicPeriod"/>
            </a:pPr>
            <a:r>
              <a:rPr lang="en-US" dirty="0">
                <a:solidFill>
                  <a:srgbClr val="231F20"/>
                </a:solidFill>
                <a:cs typeface="Times New Roman"/>
              </a:rPr>
              <a:t>   Maintain adequate records.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Insure assets and bond </a:t>
            </a:r>
            <a:r>
              <a:rPr lang="en-US" spc="-15" dirty="0">
                <a:solidFill>
                  <a:srgbClr val="231F20"/>
                </a:solidFill>
                <a:cs typeface="Times New Roman"/>
              </a:rPr>
              <a:t>key</a:t>
            </a:r>
            <a:r>
              <a:rPr lang="en-US" dirty="0">
                <a:solidFill>
                  <a:srgbClr val="231F20"/>
                </a:solidFill>
                <a:cs typeface="Times New Roman"/>
              </a:rPr>
              <a:t> </a:t>
            </a:r>
            <a:r>
              <a:rPr lang="en-US" spc="-5" dirty="0">
                <a:solidFill>
                  <a:srgbClr val="231F20"/>
                </a:solidFill>
                <a:cs typeface="Times New Roman"/>
              </a:rPr>
              <a:t>employees.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Separate </a:t>
            </a:r>
            <a:r>
              <a:rPr lang="en-US" spc="-5" dirty="0">
                <a:solidFill>
                  <a:srgbClr val="231F20"/>
                </a:solidFill>
                <a:cs typeface="Times New Roman"/>
              </a:rPr>
              <a:t>recordkeeping</a:t>
            </a:r>
            <a:r>
              <a:rPr lang="en-US" dirty="0">
                <a:solidFill>
                  <a:srgbClr val="231F20"/>
                </a:solidFill>
                <a:cs typeface="Times New Roman"/>
              </a:rPr>
              <a:t> from custody of assets.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spc="-5" dirty="0">
                <a:solidFill>
                  <a:srgbClr val="231F20"/>
                </a:solidFill>
                <a:cs typeface="Times New Roman"/>
              </a:rPr>
              <a:t>Divide</a:t>
            </a:r>
            <a:r>
              <a:rPr lang="en-US" dirty="0">
                <a:solidFill>
                  <a:srgbClr val="231F20"/>
                </a:solidFill>
                <a:cs typeface="Times New Roman"/>
              </a:rPr>
              <a:t> responsibility for related transactions.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Apply technological controls.</a:t>
            </a:r>
            <a:endParaRPr lang="en-US" dirty="0">
              <a:cs typeface="Times New Roman"/>
            </a:endParaRPr>
          </a:p>
          <a:p>
            <a:pPr marL="352263" lvl="0" indent="-352263">
              <a:spcBef>
                <a:spcPts val="195"/>
              </a:spcBef>
              <a:buClr>
                <a:srgbClr val="231F20"/>
              </a:buClr>
              <a:buSzPts val="1050"/>
              <a:buFont typeface="Times New Roman"/>
              <a:buAutoNum type="arabicPeriod"/>
              <a:tabLst>
                <a:tab pos="448156" algn="l"/>
              </a:tabLst>
            </a:pPr>
            <a:r>
              <a:rPr lang="en-US" dirty="0">
                <a:solidFill>
                  <a:srgbClr val="231F20"/>
                </a:solidFill>
                <a:cs typeface="Times New Roman"/>
              </a:rPr>
              <a:t>Perform </a:t>
            </a:r>
            <a:r>
              <a:rPr lang="en-US" spc="-5" dirty="0">
                <a:solidFill>
                  <a:srgbClr val="231F20"/>
                </a:solidFill>
                <a:cs typeface="Times New Roman"/>
              </a:rPr>
              <a:t>regular</a:t>
            </a:r>
            <a:r>
              <a:rPr lang="en-US" dirty="0">
                <a:solidFill>
                  <a:srgbClr val="231F20"/>
                </a:solidFill>
                <a:cs typeface="Times New Roman"/>
              </a:rPr>
              <a:t> and independent </a:t>
            </a:r>
            <a:r>
              <a:rPr lang="en-US" spc="-10" dirty="0">
                <a:solidFill>
                  <a:srgbClr val="231F20"/>
                </a:solidFill>
                <a:cs typeface="Times New Roman"/>
              </a:rPr>
              <a:t>reviews.</a:t>
            </a:r>
            <a:endParaRPr lang="en-US" dirty="0"/>
          </a:p>
        </p:txBody>
      </p:sp>
    </p:spTree>
    <p:extLst>
      <p:ext uri="{BB962C8B-B14F-4D97-AF65-F5344CB8AC3E}">
        <p14:creationId xmlns:p14="http://schemas.microsoft.com/office/powerpoint/2010/main" val="143844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baseline="0" dirty="0"/>
              <a:t>Establish Responsibilities: </a:t>
            </a:r>
          </a:p>
          <a:p>
            <a:r>
              <a:rPr lang="en-US" sz="1200" b="0" i="0" u="none" strike="noStrike" kern="1200" cap="none" spc="0" baseline="0" dirty="0">
                <a:solidFill>
                  <a:srgbClr val="000000"/>
                </a:solidFill>
                <a:effectLst/>
                <a:uFillTx/>
                <a:latin typeface="Calibri"/>
              </a:rPr>
              <a:t>Responsibility for a task should be clearly established and assigned to one person. When a problem occurs in a company where responsibility is not established, determining who is at fault is difficult. For instance, if two salesclerks share the same cash register and cash is missing, neither clerk can be held accountable. To prevent this problem, a company can use separate cash drawers for each clerk.</a:t>
            </a:r>
          </a:p>
          <a:p>
            <a:pPr lvl="0"/>
            <a:endParaRPr lang="en-US" dirty="0"/>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236025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196975" y="701675"/>
            <a:ext cx="4683125" cy="3511550"/>
          </a:xfrm>
          <a:ln w="12701">
            <a:solidFill>
              <a:srgbClr val="000000"/>
            </a:solidFill>
            <a:prstDash val="solid"/>
            <a:miter/>
          </a:ln>
        </p:spPr>
      </p:sp>
      <p:sp>
        <p:nvSpPr>
          <p:cNvPr id="3" name="Rectangle 3"/>
          <p:cNvSpPr txBox="1">
            <a:spLocks noGrp="1"/>
          </p:cNvSpPr>
          <p:nvPr>
            <p:ph type="body" sz="quarter" idx="1"/>
          </p:nvPr>
        </p:nvSpPr>
        <p:spPr>
          <a:xfrm>
            <a:off x="707709" y="4447458"/>
            <a:ext cx="5661663" cy="4915613"/>
          </a:xfrm>
        </p:spPr>
        <p:txBody>
          <a:bodyPr/>
          <a:lstStyle/>
          <a:p>
            <a:pPr lvl="0"/>
            <a:r>
              <a:rPr lang="en-US" b="1" baseline="0" dirty="0"/>
              <a:t>Maintain Adequate Records:</a:t>
            </a:r>
          </a:p>
          <a:p>
            <a:r>
              <a:rPr lang="en-US" sz="1200" b="0" i="0" u="none" strike="noStrike" kern="1200" cap="none" spc="0" baseline="0" dirty="0">
                <a:solidFill>
                  <a:srgbClr val="000000"/>
                </a:solidFill>
                <a:effectLst/>
                <a:uFillTx/>
                <a:latin typeface="Calibri"/>
              </a:rPr>
              <a:t>Good recordkeeping helps protect assets and helps managers monitor company activities. When there are detailed records of equipment, for instance, items are unlikely to be lost or stolen without detection. Similarly, transactions are less likely to be entered in wrong accounts if a chart of accounts is used. Preprinted forms are also part of good internal control. When sales slips are properly designed, employees can record information efficiently with fewer errors. When sales slips are </a:t>
            </a:r>
            <a:r>
              <a:rPr lang="en-US" sz="1200" b="0" i="0" u="none" strike="noStrike" kern="1200" cap="none" spc="0" baseline="0" dirty="0" err="1">
                <a:solidFill>
                  <a:srgbClr val="000000"/>
                </a:solidFill>
                <a:effectLst/>
                <a:uFillTx/>
                <a:latin typeface="Calibri"/>
              </a:rPr>
              <a:t>prenumbered</a:t>
            </a:r>
            <a:r>
              <a:rPr lang="en-US" sz="1200" b="0" i="0" u="none" strike="noStrike" kern="1200" cap="none" spc="0" baseline="0" dirty="0">
                <a:solidFill>
                  <a:srgbClr val="000000"/>
                </a:solidFill>
                <a:effectLst/>
                <a:uFillTx/>
                <a:latin typeface="Calibri"/>
              </a:rPr>
              <a:t>, each slip is the responsibility of one salesperson, preventing the salesperson from stealing cash by making a sale and destroying the sales slip. Computerized point-of-sale systems achieve the same control results.</a:t>
            </a:r>
          </a:p>
          <a:p>
            <a:pPr marL="352263" lvl="0" indent="-352263">
              <a:spcBef>
                <a:spcPts val="605"/>
              </a:spcBef>
              <a:buClr>
                <a:srgbClr val="231F20"/>
              </a:buClr>
              <a:buSzPts val="1050"/>
              <a:buFont typeface="Times New Roman"/>
              <a:buAutoNum type="arabicPeriod"/>
              <a:tabLst>
                <a:tab pos="448156" algn="l"/>
              </a:tabLst>
            </a:pPr>
            <a:endParaRPr lang="en-US" dirty="0">
              <a:cs typeface="Times New Roman"/>
            </a:endParaRPr>
          </a:p>
        </p:txBody>
      </p:sp>
    </p:spTree>
    <p:extLst>
      <p:ext uri="{BB962C8B-B14F-4D97-AF65-F5344CB8AC3E}">
        <p14:creationId xmlns:p14="http://schemas.microsoft.com/office/powerpoint/2010/main" val="364649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extBox 3"/>
          <p:cNvSpPr txBox="1"/>
          <p:nvPr/>
        </p:nvSpPr>
        <p:spPr>
          <a:xfrm>
            <a:off x="76196" y="4846640"/>
            <a:ext cx="4724403" cy="132397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953735"/>
                </a:solidFill>
                <a:uFillTx/>
                <a:latin typeface="Arial" pitchFamily="34"/>
                <a:cs typeface="Arial" pitchFamily="34"/>
              </a:rPr>
              <a:t>PowerPoint Authors: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953735"/>
                </a:solidFill>
                <a:uFillTx/>
                <a:latin typeface="Arial" pitchFamily="34"/>
                <a:cs typeface="Arial" pitchFamily="34"/>
              </a:rPr>
              <a:t>	Susan Coomer Galbreath, Ph.D., CPA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953735"/>
                </a:solidFill>
                <a:uFillTx/>
                <a:latin typeface="Arial" pitchFamily="34"/>
                <a:cs typeface="Arial" pitchFamily="34"/>
              </a:rPr>
              <a:t>	Charles W. Caldwell, D.B.A., CMA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953735"/>
                </a:solidFill>
                <a:uFillTx/>
                <a:latin typeface="Arial" pitchFamily="34"/>
                <a:cs typeface="Arial" pitchFamily="34"/>
              </a:rPr>
              <a:t>	Jon A. Booker, Ph.D., CPA, CIA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953735"/>
                </a:solidFill>
                <a:uFillTx/>
                <a:latin typeface="Arial" pitchFamily="34"/>
                <a:cs typeface="Arial" pitchFamily="34"/>
              </a:rPr>
              <a:t>	Cynthia J. Rooney, Ph.D., CPA</a:t>
            </a:r>
          </a:p>
        </p:txBody>
      </p:sp>
      <p:sp>
        <p:nvSpPr>
          <p:cNvPr id="3" name="Text Box 18"/>
          <p:cNvSpPr txBox="1"/>
          <p:nvPr/>
        </p:nvSpPr>
        <p:spPr>
          <a:xfrm>
            <a:off x="4800600" y="6589715"/>
            <a:ext cx="4389440" cy="24606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1" u="none" strike="noStrike" kern="1200" cap="none" spc="0" baseline="0">
                <a:solidFill>
                  <a:srgbClr val="953735"/>
                </a:solidFill>
                <a:uFillTx/>
                <a:latin typeface="Times" pitchFamily="18"/>
                <a:ea typeface="ＭＳ Ｐゴシック" pitchFamily="34"/>
                <a:cs typeface="Arial" pitchFamily="34"/>
              </a:rPr>
              <a:t>Copyright © 2013 by The McGraw-Hill Companies, Inc. All rights reserved.</a:t>
            </a:r>
          </a:p>
        </p:txBody>
      </p:sp>
      <p:sp>
        <p:nvSpPr>
          <p:cNvPr id="4" name="Freeform 5"/>
          <p:cNvSpPr/>
          <p:nvPr/>
        </p:nvSpPr>
        <p:spPr>
          <a:xfrm rot="16200004">
            <a:off x="1508920" y="-1508921"/>
            <a:ext cx="1554159" cy="4572000"/>
          </a:xfrm>
          <a:custGeom>
            <a:avLst/>
            <a:gdLst>
              <a:gd name="f0" fmla="val 10800000"/>
              <a:gd name="f1" fmla="val 5400000"/>
              <a:gd name="f2" fmla="val 180"/>
              <a:gd name="f3" fmla="val w"/>
              <a:gd name="f4" fmla="val h"/>
              <a:gd name="f5" fmla="val 0"/>
              <a:gd name="f6" fmla="val 1432"/>
              <a:gd name="f7" fmla="val 3492"/>
              <a:gd name="f8" fmla="val 1419"/>
              <a:gd name="f9" fmla="val 3252"/>
              <a:gd name="f10" fmla="val 1406"/>
              <a:gd name="f11" fmla="val 3024"/>
              <a:gd name="f12" fmla="val 1393"/>
              <a:gd name="f13" fmla="val 2807"/>
              <a:gd name="f14" fmla="val 1379"/>
              <a:gd name="f15" fmla="val 2601"/>
              <a:gd name="f16" fmla="val 1364"/>
              <a:gd name="f17" fmla="val 2407"/>
              <a:gd name="f18" fmla="val 1348"/>
              <a:gd name="f19" fmla="val 2222"/>
              <a:gd name="f20" fmla="val 1330"/>
              <a:gd name="f21" fmla="val 2047"/>
              <a:gd name="f22" fmla="val 1311"/>
              <a:gd name="f23" fmla="val 1881"/>
              <a:gd name="f24" fmla="val 1291"/>
              <a:gd name="f25" fmla="val 1726"/>
              <a:gd name="f26" fmla="val 1268"/>
              <a:gd name="f27" fmla="val 1580"/>
              <a:gd name="f28" fmla="val 1245"/>
              <a:gd name="f29" fmla="val 1442"/>
              <a:gd name="f30" fmla="val 1218"/>
              <a:gd name="f31" fmla="val 1313"/>
              <a:gd name="f32" fmla="val 1190"/>
              <a:gd name="f33" fmla="val 1192"/>
              <a:gd name="f34" fmla="val 1158"/>
              <a:gd name="f35" fmla="val 1078"/>
              <a:gd name="f36" fmla="val 1125"/>
              <a:gd name="f37" fmla="val 973"/>
              <a:gd name="f38" fmla="val 1089"/>
              <a:gd name="f39" fmla="val 873"/>
              <a:gd name="f40" fmla="val 1049"/>
              <a:gd name="f41" fmla="val 781"/>
              <a:gd name="f42" fmla="val 1007"/>
              <a:gd name="f43" fmla="val 696"/>
              <a:gd name="f44" fmla="val 962"/>
              <a:gd name="f45" fmla="val 617"/>
              <a:gd name="f46" fmla="val 913"/>
              <a:gd name="f47" fmla="val 544"/>
              <a:gd name="f48" fmla="val 860"/>
              <a:gd name="f49" fmla="val 475"/>
              <a:gd name="f50" fmla="val 804"/>
              <a:gd name="f51" fmla="val 413"/>
              <a:gd name="f52" fmla="val 744"/>
              <a:gd name="f53" fmla="val 354"/>
              <a:gd name="f54" fmla="val 680"/>
              <a:gd name="f55" fmla="val 301"/>
              <a:gd name="f56" fmla="val 611"/>
              <a:gd name="f57" fmla="val 252"/>
              <a:gd name="f58" fmla="val 539"/>
              <a:gd name="f59" fmla="val 206"/>
              <a:gd name="f60" fmla="val 461"/>
              <a:gd name="f61" fmla="val 165"/>
              <a:gd name="f62" fmla="val 379"/>
              <a:gd name="f63" fmla="val 128"/>
              <a:gd name="f64" fmla="val 292"/>
              <a:gd name="f65" fmla="val 92"/>
              <a:gd name="f66" fmla="val 200"/>
              <a:gd name="f67" fmla="val 59"/>
              <a:gd name="f68" fmla="val 103"/>
              <a:gd name="f69" fmla="val 28"/>
              <a:gd name="f70" fmla="+- 0 0 -90"/>
              <a:gd name="f71" fmla="*/ f3 1 1432"/>
              <a:gd name="f72" fmla="*/ f4 1 3492"/>
              <a:gd name="f73" fmla="+- f7 0 f5"/>
              <a:gd name="f74" fmla="+- f6 0 f5"/>
              <a:gd name="f75" fmla="*/ f70 f0 1"/>
              <a:gd name="f76" fmla="*/ f74 1 1432"/>
              <a:gd name="f77" fmla="*/ f73 1 3492"/>
              <a:gd name="f78" fmla="*/ 0 f74 1"/>
              <a:gd name="f79" fmla="*/ 0 f73 1"/>
              <a:gd name="f80" fmla="*/ 1432 f74 1"/>
              <a:gd name="f81" fmla="*/ 3492 f73 1"/>
              <a:gd name="f82" fmla="*/ 1419 f74 1"/>
              <a:gd name="f83" fmla="*/ 3252 f73 1"/>
              <a:gd name="f84" fmla="*/ 1406 f74 1"/>
              <a:gd name="f85" fmla="*/ 3024 f73 1"/>
              <a:gd name="f86" fmla="*/ 1393 f74 1"/>
              <a:gd name="f87" fmla="*/ 2807 f73 1"/>
              <a:gd name="f88" fmla="*/ 1379 f74 1"/>
              <a:gd name="f89" fmla="*/ 2601 f73 1"/>
              <a:gd name="f90" fmla="*/ 1364 f74 1"/>
              <a:gd name="f91" fmla="*/ 2407 f73 1"/>
              <a:gd name="f92" fmla="*/ 1348 f74 1"/>
              <a:gd name="f93" fmla="*/ 2222 f73 1"/>
              <a:gd name="f94" fmla="*/ 1330 f74 1"/>
              <a:gd name="f95" fmla="*/ 2047 f73 1"/>
              <a:gd name="f96" fmla="*/ 1311 f74 1"/>
              <a:gd name="f97" fmla="*/ 1881 f73 1"/>
              <a:gd name="f98" fmla="*/ 1291 f74 1"/>
              <a:gd name="f99" fmla="*/ 1726 f73 1"/>
              <a:gd name="f100" fmla="*/ 1268 f74 1"/>
              <a:gd name="f101" fmla="*/ 1580 f73 1"/>
              <a:gd name="f102" fmla="*/ 1245 f74 1"/>
              <a:gd name="f103" fmla="*/ 1442 f73 1"/>
              <a:gd name="f104" fmla="*/ 1218 f74 1"/>
              <a:gd name="f105" fmla="*/ 1313 f73 1"/>
              <a:gd name="f106" fmla="*/ 1190 f74 1"/>
              <a:gd name="f107" fmla="*/ 1192 f73 1"/>
              <a:gd name="f108" fmla="*/ 1158 f74 1"/>
              <a:gd name="f109" fmla="*/ 1078 f73 1"/>
              <a:gd name="f110" fmla="*/ 1125 f74 1"/>
              <a:gd name="f111" fmla="*/ 973 f73 1"/>
              <a:gd name="f112" fmla="*/ 1089 f74 1"/>
              <a:gd name="f113" fmla="*/ 873 f73 1"/>
              <a:gd name="f114" fmla="*/ 1049 f74 1"/>
              <a:gd name="f115" fmla="*/ 781 f73 1"/>
              <a:gd name="f116" fmla="*/ 1007 f74 1"/>
              <a:gd name="f117" fmla="*/ 696 f73 1"/>
              <a:gd name="f118" fmla="*/ 962 f74 1"/>
              <a:gd name="f119" fmla="*/ 617 f73 1"/>
              <a:gd name="f120" fmla="*/ 913 f74 1"/>
              <a:gd name="f121" fmla="*/ 544 f73 1"/>
              <a:gd name="f122" fmla="*/ 860 f74 1"/>
              <a:gd name="f123" fmla="*/ 475 f73 1"/>
              <a:gd name="f124" fmla="*/ 804 f74 1"/>
              <a:gd name="f125" fmla="*/ 413 f73 1"/>
              <a:gd name="f126" fmla="*/ 744 f74 1"/>
              <a:gd name="f127" fmla="*/ 354 f73 1"/>
              <a:gd name="f128" fmla="*/ 680 f74 1"/>
              <a:gd name="f129" fmla="*/ 301 f73 1"/>
              <a:gd name="f130" fmla="*/ 611 f74 1"/>
              <a:gd name="f131" fmla="*/ 252 f73 1"/>
              <a:gd name="f132" fmla="*/ 539 f74 1"/>
              <a:gd name="f133" fmla="*/ 206 f73 1"/>
              <a:gd name="f134" fmla="*/ 461 f74 1"/>
              <a:gd name="f135" fmla="*/ 165 f73 1"/>
              <a:gd name="f136" fmla="*/ 379 f74 1"/>
              <a:gd name="f137" fmla="*/ 128 f73 1"/>
              <a:gd name="f138" fmla="*/ 292 f74 1"/>
              <a:gd name="f139" fmla="*/ 92 f73 1"/>
              <a:gd name="f140" fmla="*/ 200 f74 1"/>
              <a:gd name="f141" fmla="*/ 59 f73 1"/>
              <a:gd name="f142" fmla="*/ 103 f74 1"/>
              <a:gd name="f143" fmla="*/ 28 f73 1"/>
              <a:gd name="f144" fmla="*/ f75 1 f2"/>
              <a:gd name="f145" fmla="*/ f78 1 1432"/>
              <a:gd name="f146" fmla="*/ f79 1 3492"/>
              <a:gd name="f147" fmla="*/ f80 1 1432"/>
              <a:gd name="f148" fmla="*/ f81 1 3492"/>
              <a:gd name="f149" fmla="*/ f82 1 1432"/>
              <a:gd name="f150" fmla="*/ f83 1 3492"/>
              <a:gd name="f151" fmla="*/ f84 1 1432"/>
              <a:gd name="f152" fmla="*/ f85 1 3492"/>
              <a:gd name="f153" fmla="*/ f86 1 1432"/>
              <a:gd name="f154" fmla="*/ f87 1 3492"/>
              <a:gd name="f155" fmla="*/ f88 1 1432"/>
              <a:gd name="f156" fmla="*/ f89 1 3492"/>
              <a:gd name="f157" fmla="*/ f90 1 1432"/>
              <a:gd name="f158" fmla="*/ f91 1 3492"/>
              <a:gd name="f159" fmla="*/ f92 1 1432"/>
              <a:gd name="f160" fmla="*/ f93 1 3492"/>
              <a:gd name="f161" fmla="*/ f94 1 1432"/>
              <a:gd name="f162" fmla="*/ f95 1 3492"/>
              <a:gd name="f163" fmla="*/ f96 1 1432"/>
              <a:gd name="f164" fmla="*/ f97 1 3492"/>
              <a:gd name="f165" fmla="*/ f98 1 1432"/>
              <a:gd name="f166" fmla="*/ f99 1 3492"/>
              <a:gd name="f167" fmla="*/ f100 1 1432"/>
              <a:gd name="f168" fmla="*/ f101 1 3492"/>
              <a:gd name="f169" fmla="*/ f102 1 1432"/>
              <a:gd name="f170" fmla="*/ f103 1 3492"/>
              <a:gd name="f171" fmla="*/ f104 1 1432"/>
              <a:gd name="f172" fmla="*/ f105 1 3492"/>
              <a:gd name="f173" fmla="*/ f106 1 1432"/>
              <a:gd name="f174" fmla="*/ f107 1 3492"/>
              <a:gd name="f175" fmla="*/ f108 1 1432"/>
              <a:gd name="f176" fmla="*/ f109 1 3492"/>
              <a:gd name="f177" fmla="*/ f110 1 1432"/>
              <a:gd name="f178" fmla="*/ f111 1 3492"/>
              <a:gd name="f179" fmla="*/ f112 1 1432"/>
              <a:gd name="f180" fmla="*/ f113 1 3492"/>
              <a:gd name="f181" fmla="*/ f114 1 1432"/>
              <a:gd name="f182" fmla="*/ f115 1 3492"/>
              <a:gd name="f183" fmla="*/ f116 1 1432"/>
              <a:gd name="f184" fmla="*/ f117 1 3492"/>
              <a:gd name="f185" fmla="*/ f118 1 1432"/>
              <a:gd name="f186" fmla="*/ f119 1 3492"/>
              <a:gd name="f187" fmla="*/ f120 1 1432"/>
              <a:gd name="f188" fmla="*/ f121 1 3492"/>
              <a:gd name="f189" fmla="*/ f122 1 1432"/>
              <a:gd name="f190" fmla="*/ f123 1 3492"/>
              <a:gd name="f191" fmla="*/ f124 1 1432"/>
              <a:gd name="f192" fmla="*/ f125 1 3492"/>
              <a:gd name="f193" fmla="*/ f126 1 1432"/>
              <a:gd name="f194" fmla="*/ f127 1 3492"/>
              <a:gd name="f195" fmla="*/ f128 1 1432"/>
              <a:gd name="f196" fmla="*/ f129 1 3492"/>
              <a:gd name="f197" fmla="*/ f130 1 1432"/>
              <a:gd name="f198" fmla="*/ f131 1 3492"/>
              <a:gd name="f199" fmla="*/ f132 1 1432"/>
              <a:gd name="f200" fmla="*/ f133 1 3492"/>
              <a:gd name="f201" fmla="*/ f134 1 1432"/>
              <a:gd name="f202" fmla="*/ f135 1 3492"/>
              <a:gd name="f203" fmla="*/ f136 1 1432"/>
              <a:gd name="f204" fmla="*/ f137 1 3492"/>
              <a:gd name="f205" fmla="*/ f138 1 1432"/>
              <a:gd name="f206" fmla="*/ f139 1 3492"/>
              <a:gd name="f207" fmla="*/ f140 1 1432"/>
              <a:gd name="f208" fmla="*/ f141 1 3492"/>
              <a:gd name="f209" fmla="*/ f142 1 1432"/>
              <a:gd name="f210" fmla="*/ f143 1 3492"/>
              <a:gd name="f211" fmla="*/ 0 1 f76"/>
              <a:gd name="f212" fmla="*/ f6 1 f76"/>
              <a:gd name="f213" fmla="*/ 0 1 f77"/>
              <a:gd name="f214" fmla="*/ f7 1 f77"/>
              <a:gd name="f215" fmla="+- f144 0 f1"/>
              <a:gd name="f216" fmla="*/ f145 1 f76"/>
              <a:gd name="f217" fmla="*/ f146 1 f77"/>
              <a:gd name="f218" fmla="*/ f147 1 f76"/>
              <a:gd name="f219" fmla="*/ f148 1 f77"/>
              <a:gd name="f220" fmla="*/ f149 1 f76"/>
              <a:gd name="f221" fmla="*/ f150 1 f77"/>
              <a:gd name="f222" fmla="*/ f151 1 f76"/>
              <a:gd name="f223" fmla="*/ f152 1 f77"/>
              <a:gd name="f224" fmla="*/ f153 1 f76"/>
              <a:gd name="f225" fmla="*/ f154 1 f77"/>
              <a:gd name="f226" fmla="*/ f155 1 f76"/>
              <a:gd name="f227" fmla="*/ f156 1 f77"/>
              <a:gd name="f228" fmla="*/ f157 1 f76"/>
              <a:gd name="f229" fmla="*/ f158 1 f77"/>
              <a:gd name="f230" fmla="*/ f159 1 f76"/>
              <a:gd name="f231" fmla="*/ f160 1 f77"/>
              <a:gd name="f232" fmla="*/ f161 1 f76"/>
              <a:gd name="f233" fmla="*/ f162 1 f77"/>
              <a:gd name="f234" fmla="*/ f163 1 f76"/>
              <a:gd name="f235" fmla="*/ f164 1 f77"/>
              <a:gd name="f236" fmla="*/ f165 1 f76"/>
              <a:gd name="f237" fmla="*/ f166 1 f77"/>
              <a:gd name="f238" fmla="*/ f167 1 f76"/>
              <a:gd name="f239" fmla="*/ f168 1 f77"/>
              <a:gd name="f240" fmla="*/ f169 1 f76"/>
              <a:gd name="f241" fmla="*/ f170 1 f77"/>
              <a:gd name="f242" fmla="*/ f171 1 f76"/>
              <a:gd name="f243" fmla="*/ f172 1 f77"/>
              <a:gd name="f244" fmla="*/ f173 1 f76"/>
              <a:gd name="f245" fmla="*/ f174 1 f77"/>
              <a:gd name="f246" fmla="*/ f175 1 f76"/>
              <a:gd name="f247" fmla="*/ f176 1 f77"/>
              <a:gd name="f248" fmla="*/ f177 1 f76"/>
              <a:gd name="f249" fmla="*/ f178 1 f77"/>
              <a:gd name="f250" fmla="*/ f179 1 f76"/>
              <a:gd name="f251" fmla="*/ f180 1 f77"/>
              <a:gd name="f252" fmla="*/ f181 1 f76"/>
              <a:gd name="f253" fmla="*/ f182 1 f77"/>
              <a:gd name="f254" fmla="*/ f183 1 f76"/>
              <a:gd name="f255" fmla="*/ f184 1 f77"/>
              <a:gd name="f256" fmla="*/ f185 1 f76"/>
              <a:gd name="f257" fmla="*/ f186 1 f77"/>
              <a:gd name="f258" fmla="*/ f187 1 f76"/>
              <a:gd name="f259" fmla="*/ f188 1 f77"/>
              <a:gd name="f260" fmla="*/ f189 1 f76"/>
              <a:gd name="f261" fmla="*/ f190 1 f77"/>
              <a:gd name="f262" fmla="*/ f191 1 f76"/>
              <a:gd name="f263" fmla="*/ f192 1 f77"/>
              <a:gd name="f264" fmla="*/ f193 1 f76"/>
              <a:gd name="f265" fmla="*/ f194 1 f77"/>
              <a:gd name="f266" fmla="*/ f195 1 f76"/>
              <a:gd name="f267" fmla="*/ f196 1 f77"/>
              <a:gd name="f268" fmla="*/ f197 1 f76"/>
              <a:gd name="f269" fmla="*/ f198 1 f77"/>
              <a:gd name="f270" fmla="*/ f199 1 f76"/>
              <a:gd name="f271" fmla="*/ f200 1 f77"/>
              <a:gd name="f272" fmla="*/ f201 1 f76"/>
              <a:gd name="f273" fmla="*/ f202 1 f77"/>
              <a:gd name="f274" fmla="*/ f203 1 f76"/>
              <a:gd name="f275" fmla="*/ f204 1 f77"/>
              <a:gd name="f276" fmla="*/ f205 1 f76"/>
              <a:gd name="f277" fmla="*/ f206 1 f77"/>
              <a:gd name="f278" fmla="*/ f207 1 f76"/>
              <a:gd name="f279" fmla="*/ f208 1 f77"/>
              <a:gd name="f280" fmla="*/ f209 1 f76"/>
              <a:gd name="f281" fmla="*/ f210 1 f77"/>
              <a:gd name="f282" fmla="*/ f211 f71 1"/>
              <a:gd name="f283" fmla="*/ f212 f71 1"/>
              <a:gd name="f284" fmla="*/ f214 f72 1"/>
              <a:gd name="f285" fmla="*/ f213 f72 1"/>
              <a:gd name="f286" fmla="*/ f216 f71 1"/>
              <a:gd name="f287" fmla="*/ f217 f72 1"/>
              <a:gd name="f288" fmla="*/ f218 f71 1"/>
              <a:gd name="f289" fmla="*/ f219 f72 1"/>
              <a:gd name="f290" fmla="*/ f220 f71 1"/>
              <a:gd name="f291" fmla="*/ f221 f72 1"/>
              <a:gd name="f292" fmla="*/ f222 f71 1"/>
              <a:gd name="f293" fmla="*/ f223 f72 1"/>
              <a:gd name="f294" fmla="*/ f224 f71 1"/>
              <a:gd name="f295" fmla="*/ f225 f72 1"/>
              <a:gd name="f296" fmla="*/ f226 f71 1"/>
              <a:gd name="f297" fmla="*/ f227 f72 1"/>
              <a:gd name="f298" fmla="*/ f228 f71 1"/>
              <a:gd name="f299" fmla="*/ f229 f72 1"/>
              <a:gd name="f300" fmla="*/ f230 f71 1"/>
              <a:gd name="f301" fmla="*/ f231 f72 1"/>
              <a:gd name="f302" fmla="*/ f232 f71 1"/>
              <a:gd name="f303" fmla="*/ f233 f72 1"/>
              <a:gd name="f304" fmla="*/ f234 f71 1"/>
              <a:gd name="f305" fmla="*/ f235 f72 1"/>
              <a:gd name="f306" fmla="*/ f236 f71 1"/>
              <a:gd name="f307" fmla="*/ f237 f72 1"/>
              <a:gd name="f308" fmla="*/ f238 f71 1"/>
              <a:gd name="f309" fmla="*/ f239 f72 1"/>
              <a:gd name="f310" fmla="*/ f240 f71 1"/>
              <a:gd name="f311" fmla="*/ f241 f72 1"/>
              <a:gd name="f312" fmla="*/ f242 f71 1"/>
              <a:gd name="f313" fmla="*/ f243 f72 1"/>
              <a:gd name="f314" fmla="*/ f244 f71 1"/>
              <a:gd name="f315" fmla="*/ f245 f72 1"/>
              <a:gd name="f316" fmla="*/ f246 f71 1"/>
              <a:gd name="f317" fmla="*/ f247 f72 1"/>
              <a:gd name="f318" fmla="*/ f248 f71 1"/>
              <a:gd name="f319" fmla="*/ f249 f72 1"/>
              <a:gd name="f320" fmla="*/ f250 f71 1"/>
              <a:gd name="f321" fmla="*/ f251 f72 1"/>
              <a:gd name="f322" fmla="*/ f252 f71 1"/>
              <a:gd name="f323" fmla="*/ f253 f72 1"/>
              <a:gd name="f324" fmla="*/ f254 f71 1"/>
              <a:gd name="f325" fmla="*/ f255 f72 1"/>
              <a:gd name="f326" fmla="*/ f256 f71 1"/>
              <a:gd name="f327" fmla="*/ f257 f72 1"/>
              <a:gd name="f328" fmla="*/ f258 f71 1"/>
              <a:gd name="f329" fmla="*/ f259 f72 1"/>
              <a:gd name="f330" fmla="*/ f260 f71 1"/>
              <a:gd name="f331" fmla="*/ f261 f72 1"/>
              <a:gd name="f332" fmla="*/ f262 f71 1"/>
              <a:gd name="f333" fmla="*/ f263 f72 1"/>
              <a:gd name="f334" fmla="*/ f264 f71 1"/>
              <a:gd name="f335" fmla="*/ f265 f72 1"/>
              <a:gd name="f336" fmla="*/ f266 f71 1"/>
              <a:gd name="f337" fmla="*/ f267 f72 1"/>
              <a:gd name="f338" fmla="*/ f268 f71 1"/>
              <a:gd name="f339" fmla="*/ f269 f72 1"/>
              <a:gd name="f340" fmla="*/ f270 f71 1"/>
              <a:gd name="f341" fmla="*/ f271 f72 1"/>
              <a:gd name="f342" fmla="*/ f272 f71 1"/>
              <a:gd name="f343" fmla="*/ f273 f72 1"/>
              <a:gd name="f344" fmla="*/ f274 f71 1"/>
              <a:gd name="f345" fmla="*/ f275 f72 1"/>
              <a:gd name="f346" fmla="*/ f276 f71 1"/>
              <a:gd name="f347" fmla="*/ f277 f72 1"/>
              <a:gd name="f348" fmla="*/ f278 f71 1"/>
              <a:gd name="f349" fmla="*/ f279 f72 1"/>
              <a:gd name="f350" fmla="*/ f280 f71 1"/>
              <a:gd name="f351" fmla="*/ f281 f72 1"/>
            </a:gdLst>
            <a:ahLst/>
            <a:cxnLst>
              <a:cxn ang="3cd4">
                <a:pos x="hc" y="t"/>
              </a:cxn>
              <a:cxn ang="0">
                <a:pos x="r" y="vc"/>
              </a:cxn>
              <a:cxn ang="cd4">
                <a:pos x="hc" y="b"/>
              </a:cxn>
              <a:cxn ang="cd2">
                <a:pos x="l" y="vc"/>
              </a:cxn>
              <a:cxn ang="f215">
                <a:pos x="f286" y="f287"/>
              </a:cxn>
              <a:cxn ang="f215">
                <a:pos x="f288" y="f287"/>
              </a:cxn>
              <a:cxn ang="f215">
                <a:pos x="f288" y="f289"/>
              </a:cxn>
              <a:cxn ang="f215">
                <a:pos x="f290" y="f291"/>
              </a:cxn>
              <a:cxn ang="f215">
                <a:pos x="f292" y="f293"/>
              </a:cxn>
              <a:cxn ang="f215">
                <a:pos x="f294" y="f295"/>
              </a:cxn>
              <a:cxn ang="f215">
                <a:pos x="f296" y="f297"/>
              </a:cxn>
              <a:cxn ang="f215">
                <a:pos x="f298" y="f299"/>
              </a:cxn>
              <a:cxn ang="f215">
                <a:pos x="f300" y="f301"/>
              </a:cxn>
              <a:cxn ang="f215">
                <a:pos x="f302" y="f303"/>
              </a:cxn>
              <a:cxn ang="f215">
                <a:pos x="f304" y="f305"/>
              </a:cxn>
              <a:cxn ang="f215">
                <a:pos x="f306" y="f307"/>
              </a:cxn>
              <a:cxn ang="f215">
                <a:pos x="f308" y="f309"/>
              </a:cxn>
              <a:cxn ang="f215">
                <a:pos x="f310" y="f311"/>
              </a:cxn>
              <a:cxn ang="f215">
                <a:pos x="f312" y="f313"/>
              </a:cxn>
              <a:cxn ang="f215">
                <a:pos x="f314" y="f315"/>
              </a:cxn>
              <a:cxn ang="f215">
                <a:pos x="f316" y="f317"/>
              </a:cxn>
              <a:cxn ang="f215">
                <a:pos x="f318" y="f319"/>
              </a:cxn>
              <a:cxn ang="f215">
                <a:pos x="f320" y="f321"/>
              </a:cxn>
              <a:cxn ang="f215">
                <a:pos x="f322" y="f323"/>
              </a:cxn>
              <a:cxn ang="f215">
                <a:pos x="f324" y="f325"/>
              </a:cxn>
              <a:cxn ang="f215">
                <a:pos x="f326" y="f327"/>
              </a:cxn>
              <a:cxn ang="f215">
                <a:pos x="f328" y="f329"/>
              </a:cxn>
              <a:cxn ang="f215">
                <a:pos x="f330" y="f331"/>
              </a:cxn>
              <a:cxn ang="f215">
                <a:pos x="f332" y="f333"/>
              </a:cxn>
              <a:cxn ang="f215">
                <a:pos x="f334" y="f335"/>
              </a:cxn>
              <a:cxn ang="f215">
                <a:pos x="f336" y="f337"/>
              </a:cxn>
              <a:cxn ang="f215">
                <a:pos x="f338" y="f339"/>
              </a:cxn>
              <a:cxn ang="f215">
                <a:pos x="f340" y="f341"/>
              </a:cxn>
              <a:cxn ang="f215">
                <a:pos x="f342" y="f343"/>
              </a:cxn>
              <a:cxn ang="f215">
                <a:pos x="f344" y="f345"/>
              </a:cxn>
              <a:cxn ang="f215">
                <a:pos x="f346" y="f347"/>
              </a:cxn>
              <a:cxn ang="f215">
                <a:pos x="f348" y="f349"/>
              </a:cxn>
              <a:cxn ang="f215">
                <a:pos x="f350" y="f351"/>
              </a:cxn>
              <a:cxn ang="f215">
                <a:pos x="f286" y="f287"/>
              </a:cxn>
            </a:cxnLst>
            <a:rect l="f282" t="f285" r="f283" b="f284"/>
            <a:pathLst>
              <a:path w="1432" h="3492">
                <a:moveTo>
                  <a:pt x="f5" y="f5"/>
                </a:moveTo>
                <a:lnTo>
                  <a:pt x="f6"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5" y="f5"/>
                </a:lnTo>
                <a:close/>
              </a:path>
            </a:pathLst>
          </a:custGeom>
          <a:solidFill>
            <a:srgbClr val="9537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cs typeface="Arial" pitchFamily="34"/>
            </a:endParaRPr>
          </a:p>
        </p:txBody>
      </p:sp>
      <p:sp>
        <p:nvSpPr>
          <p:cNvPr id="5" name="Freeform 6"/>
          <p:cNvSpPr/>
          <p:nvPr/>
        </p:nvSpPr>
        <p:spPr>
          <a:xfrm rot="5399996" flipH="1">
            <a:off x="6080920" y="-1508921"/>
            <a:ext cx="1554159" cy="4572000"/>
          </a:xfrm>
          <a:custGeom>
            <a:avLst/>
            <a:gdLst>
              <a:gd name="f0" fmla="val 10800000"/>
              <a:gd name="f1" fmla="val 5400000"/>
              <a:gd name="f2" fmla="val 180"/>
              <a:gd name="f3" fmla="val w"/>
              <a:gd name="f4" fmla="val h"/>
              <a:gd name="f5" fmla="val 0"/>
              <a:gd name="f6" fmla="val 1432"/>
              <a:gd name="f7" fmla="val 3492"/>
              <a:gd name="f8" fmla="val 1419"/>
              <a:gd name="f9" fmla="val 3252"/>
              <a:gd name="f10" fmla="val 1406"/>
              <a:gd name="f11" fmla="val 3024"/>
              <a:gd name="f12" fmla="val 1393"/>
              <a:gd name="f13" fmla="val 2807"/>
              <a:gd name="f14" fmla="val 1379"/>
              <a:gd name="f15" fmla="val 2601"/>
              <a:gd name="f16" fmla="val 1364"/>
              <a:gd name="f17" fmla="val 2407"/>
              <a:gd name="f18" fmla="val 1348"/>
              <a:gd name="f19" fmla="val 2222"/>
              <a:gd name="f20" fmla="val 1330"/>
              <a:gd name="f21" fmla="val 2047"/>
              <a:gd name="f22" fmla="val 1311"/>
              <a:gd name="f23" fmla="val 1881"/>
              <a:gd name="f24" fmla="val 1291"/>
              <a:gd name="f25" fmla="val 1726"/>
              <a:gd name="f26" fmla="val 1268"/>
              <a:gd name="f27" fmla="val 1580"/>
              <a:gd name="f28" fmla="val 1245"/>
              <a:gd name="f29" fmla="val 1442"/>
              <a:gd name="f30" fmla="val 1218"/>
              <a:gd name="f31" fmla="val 1313"/>
              <a:gd name="f32" fmla="val 1190"/>
              <a:gd name="f33" fmla="val 1192"/>
              <a:gd name="f34" fmla="val 1158"/>
              <a:gd name="f35" fmla="val 1078"/>
              <a:gd name="f36" fmla="val 1125"/>
              <a:gd name="f37" fmla="val 973"/>
              <a:gd name="f38" fmla="val 1089"/>
              <a:gd name="f39" fmla="val 873"/>
              <a:gd name="f40" fmla="val 1049"/>
              <a:gd name="f41" fmla="val 781"/>
              <a:gd name="f42" fmla="val 1007"/>
              <a:gd name="f43" fmla="val 696"/>
              <a:gd name="f44" fmla="val 962"/>
              <a:gd name="f45" fmla="val 617"/>
              <a:gd name="f46" fmla="val 913"/>
              <a:gd name="f47" fmla="val 544"/>
              <a:gd name="f48" fmla="val 860"/>
              <a:gd name="f49" fmla="val 475"/>
              <a:gd name="f50" fmla="val 804"/>
              <a:gd name="f51" fmla="val 413"/>
              <a:gd name="f52" fmla="val 744"/>
              <a:gd name="f53" fmla="val 354"/>
              <a:gd name="f54" fmla="val 680"/>
              <a:gd name="f55" fmla="val 301"/>
              <a:gd name="f56" fmla="val 611"/>
              <a:gd name="f57" fmla="val 252"/>
              <a:gd name="f58" fmla="val 539"/>
              <a:gd name="f59" fmla="val 206"/>
              <a:gd name="f60" fmla="val 461"/>
              <a:gd name="f61" fmla="val 165"/>
              <a:gd name="f62" fmla="val 379"/>
              <a:gd name="f63" fmla="val 128"/>
              <a:gd name="f64" fmla="val 292"/>
              <a:gd name="f65" fmla="val 92"/>
              <a:gd name="f66" fmla="val 200"/>
              <a:gd name="f67" fmla="val 59"/>
              <a:gd name="f68" fmla="val 103"/>
              <a:gd name="f69" fmla="val 28"/>
              <a:gd name="f70" fmla="+- 0 0 -90"/>
              <a:gd name="f71" fmla="*/ f3 1 1432"/>
              <a:gd name="f72" fmla="*/ f4 1 3492"/>
              <a:gd name="f73" fmla="+- f7 0 f5"/>
              <a:gd name="f74" fmla="+- f6 0 f5"/>
              <a:gd name="f75" fmla="*/ f70 f0 1"/>
              <a:gd name="f76" fmla="*/ f74 1 1432"/>
              <a:gd name="f77" fmla="*/ f73 1 3492"/>
              <a:gd name="f78" fmla="*/ 0 f74 1"/>
              <a:gd name="f79" fmla="*/ 0 f73 1"/>
              <a:gd name="f80" fmla="*/ 1432 f74 1"/>
              <a:gd name="f81" fmla="*/ 3492 f73 1"/>
              <a:gd name="f82" fmla="*/ 1419 f74 1"/>
              <a:gd name="f83" fmla="*/ 3252 f73 1"/>
              <a:gd name="f84" fmla="*/ 1406 f74 1"/>
              <a:gd name="f85" fmla="*/ 3024 f73 1"/>
              <a:gd name="f86" fmla="*/ 1393 f74 1"/>
              <a:gd name="f87" fmla="*/ 2807 f73 1"/>
              <a:gd name="f88" fmla="*/ 1379 f74 1"/>
              <a:gd name="f89" fmla="*/ 2601 f73 1"/>
              <a:gd name="f90" fmla="*/ 1364 f74 1"/>
              <a:gd name="f91" fmla="*/ 2407 f73 1"/>
              <a:gd name="f92" fmla="*/ 1348 f74 1"/>
              <a:gd name="f93" fmla="*/ 2222 f73 1"/>
              <a:gd name="f94" fmla="*/ 1330 f74 1"/>
              <a:gd name="f95" fmla="*/ 2047 f73 1"/>
              <a:gd name="f96" fmla="*/ 1311 f74 1"/>
              <a:gd name="f97" fmla="*/ 1881 f73 1"/>
              <a:gd name="f98" fmla="*/ 1291 f74 1"/>
              <a:gd name="f99" fmla="*/ 1726 f73 1"/>
              <a:gd name="f100" fmla="*/ 1268 f74 1"/>
              <a:gd name="f101" fmla="*/ 1580 f73 1"/>
              <a:gd name="f102" fmla="*/ 1245 f74 1"/>
              <a:gd name="f103" fmla="*/ 1442 f73 1"/>
              <a:gd name="f104" fmla="*/ 1218 f74 1"/>
              <a:gd name="f105" fmla="*/ 1313 f73 1"/>
              <a:gd name="f106" fmla="*/ 1190 f74 1"/>
              <a:gd name="f107" fmla="*/ 1192 f73 1"/>
              <a:gd name="f108" fmla="*/ 1158 f74 1"/>
              <a:gd name="f109" fmla="*/ 1078 f73 1"/>
              <a:gd name="f110" fmla="*/ 1125 f74 1"/>
              <a:gd name="f111" fmla="*/ 973 f73 1"/>
              <a:gd name="f112" fmla="*/ 1089 f74 1"/>
              <a:gd name="f113" fmla="*/ 873 f73 1"/>
              <a:gd name="f114" fmla="*/ 1049 f74 1"/>
              <a:gd name="f115" fmla="*/ 781 f73 1"/>
              <a:gd name="f116" fmla="*/ 1007 f74 1"/>
              <a:gd name="f117" fmla="*/ 696 f73 1"/>
              <a:gd name="f118" fmla="*/ 962 f74 1"/>
              <a:gd name="f119" fmla="*/ 617 f73 1"/>
              <a:gd name="f120" fmla="*/ 913 f74 1"/>
              <a:gd name="f121" fmla="*/ 544 f73 1"/>
              <a:gd name="f122" fmla="*/ 860 f74 1"/>
              <a:gd name="f123" fmla="*/ 475 f73 1"/>
              <a:gd name="f124" fmla="*/ 804 f74 1"/>
              <a:gd name="f125" fmla="*/ 413 f73 1"/>
              <a:gd name="f126" fmla="*/ 744 f74 1"/>
              <a:gd name="f127" fmla="*/ 354 f73 1"/>
              <a:gd name="f128" fmla="*/ 680 f74 1"/>
              <a:gd name="f129" fmla="*/ 301 f73 1"/>
              <a:gd name="f130" fmla="*/ 611 f74 1"/>
              <a:gd name="f131" fmla="*/ 252 f73 1"/>
              <a:gd name="f132" fmla="*/ 539 f74 1"/>
              <a:gd name="f133" fmla="*/ 206 f73 1"/>
              <a:gd name="f134" fmla="*/ 461 f74 1"/>
              <a:gd name="f135" fmla="*/ 165 f73 1"/>
              <a:gd name="f136" fmla="*/ 379 f74 1"/>
              <a:gd name="f137" fmla="*/ 128 f73 1"/>
              <a:gd name="f138" fmla="*/ 292 f74 1"/>
              <a:gd name="f139" fmla="*/ 92 f73 1"/>
              <a:gd name="f140" fmla="*/ 200 f74 1"/>
              <a:gd name="f141" fmla="*/ 59 f73 1"/>
              <a:gd name="f142" fmla="*/ 103 f74 1"/>
              <a:gd name="f143" fmla="*/ 28 f73 1"/>
              <a:gd name="f144" fmla="*/ f75 1 f2"/>
              <a:gd name="f145" fmla="*/ f78 1 1432"/>
              <a:gd name="f146" fmla="*/ f79 1 3492"/>
              <a:gd name="f147" fmla="*/ f80 1 1432"/>
              <a:gd name="f148" fmla="*/ f81 1 3492"/>
              <a:gd name="f149" fmla="*/ f82 1 1432"/>
              <a:gd name="f150" fmla="*/ f83 1 3492"/>
              <a:gd name="f151" fmla="*/ f84 1 1432"/>
              <a:gd name="f152" fmla="*/ f85 1 3492"/>
              <a:gd name="f153" fmla="*/ f86 1 1432"/>
              <a:gd name="f154" fmla="*/ f87 1 3492"/>
              <a:gd name="f155" fmla="*/ f88 1 1432"/>
              <a:gd name="f156" fmla="*/ f89 1 3492"/>
              <a:gd name="f157" fmla="*/ f90 1 1432"/>
              <a:gd name="f158" fmla="*/ f91 1 3492"/>
              <a:gd name="f159" fmla="*/ f92 1 1432"/>
              <a:gd name="f160" fmla="*/ f93 1 3492"/>
              <a:gd name="f161" fmla="*/ f94 1 1432"/>
              <a:gd name="f162" fmla="*/ f95 1 3492"/>
              <a:gd name="f163" fmla="*/ f96 1 1432"/>
              <a:gd name="f164" fmla="*/ f97 1 3492"/>
              <a:gd name="f165" fmla="*/ f98 1 1432"/>
              <a:gd name="f166" fmla="*/ f99 1 3492"/>
              <a:gd name="f167" fmla="*/ f100 1 1432"/>
              <a:gd name="f168" fmla="*/ f101 1 3492"/>
              <a:gd name="f169" fmla="*/ f102 1 1432"/>
              <a:gd name="f170" fmla="*/ f103 1 3492"/>
              <a:gd name="f171" fmla="*/ f104 1 1432"/>
              <a:gd name="f172" fmla="*/ f105 1 3492"/>
              <a:gd name="f173" fmla="*/ f106 1 1432"/>
              <a:gd name="f174" fmla="*/ f107 1 3492"/>
              <a:gd name="f175" fmla="*/ f108 1 1432"/>
              <a:gd name="f176" fmla="*/ f109 1 3492"/>
              <a:gd name="f177" fmla="*/ f110 1 1432"/>
              <a:gd name="f178" fmla="*/ f111 1 3492"/>
              <a:gd name="f179" fmla="*/ f112 1 1432"/>
              <a:gd name="f180" fmla="*/ f113 1 3492"/>
              <a:gd name="f181" fmla="*/ f114 1 1432"/>
              <a:gd name="f182" fmla="*/ f115 1 3492"/>
              <a:gd name="f183" fmla="*/ f116 1 1432"/>
              <a:gd name="f184" fmla="*/ f117 1 3492"/>
              <a:gd name="f185" fmla="*/ f118 1 1432"/>
              <a:gd name="f186" fmla="*/ f119 1 3492"/>
              <a:gd name="f187" fmla="*/ f120 1 1432"/>
              <a:gd name="f188" fmla="*/ f121 1 3492"/>
              <a:gd name="f189" fmla="*/ f122 1 1432"/>
              <a:gd name="f190" fmla="*/ f123 1 3492"/>
              <a:gd name="f191" fmla="*/ f124 1 1432"/>
              <a:gd name="f192" fmla="*/ f125 1 3492"/>
              <a:gd name="f193" fmla="*/ f126 1 1432"/>
              <a:gd name="f194" fmla="*/ f127 1 3492"/>
              <a:gd name="f195" fmla="*/ f128 1 1432"/>
              <a:gd name="f196" fmla="*/ f129 1 3492"/>
              <a:gd name="f197" fmla="*/ f130 1 1432"/>
              <a:gd name="f198" fmla="*/ f131 1 3492"/>
              <a:gd name="f199" fmla="*/ f132 1 1432"/>
              <a:gd name="f200" fmla="*/ f133 1 3492"/>
              <a:gd name="f201" fmla="*/ f134 1 1432"/>
              <a:gd name="f202" fmla="*/ f135 1 3492"/>
              <a:gd name="f203" fmla="*/ f136 1 1432"/>
              <a:gd name="f204" fmla="*/ f137 1 3492"/>
              <a:gd name="f205" fmla="*/ f138 1 1432"/>
              <a:gd name="f206" fmla="*/ f139 1 3492"/>
              <a:gd name="f207" fmla="*/ f140 1 1432"/>
              <a:gd name="f208" fmla="*/ f141 1 3492"/>
              <a:gd name="f209" fmla="*/ f142 1 1432"/>
              <a:gd name="f210" fmla="*/ f143 1 3492"/>
              <a:gd name="f211" fmla="*/ 0 1 f76"/>
              <a:gd name="f212" fmla="*/ f6 1 f76"/>
              <a:gd name="f213" fmla="*/ 0 1 f77"/>
              <a:gd name="f214" fmla="*/ f7 1 f77"/>
              <a:gd name="f215" fmla="+- f144 0 f1"/>
              <a:gd name="f216" fmla="*/ f145 1 f76"/>
              <a:gd name="f217" fmla="*/ f146 1 f77"/>
              <a:gd name="f218" fmla="*/ f147 1 f76"/>
              <a:gd name="f219" fmla="*/ f148 1 f77"/>
              <a:gd name="f220" fmla="*/ f149 1 f76"/>
              <a:gd name="f221" fmla="*/ f150 1 f77"/>
              <a:gd name="f222" fmla="*/ f151 1 f76"/>
              <a:gd name="f223" fmla="*/ f152 1 f77"/>
              <a:gd name="f224" fmla="*/ f153 1 f76"/>
              <a:gd name="f225" fmla="*/ f154 1 f77"/>
              <a:gd name="f226" fmla="*/ f155 1 f76"/>
              <a:gd name="f227" fmla="*/ f156 1 f77"/>
              <a:gd name="f228" fmla="*/ f157 1 f76"/>
              <a:gd name="f229" fmla="*/ f158 1 f77"/>
              <a:gd name="f230" fmla="*/ f159 1 f76"/>
              <a:gd name="f231" fmla="*/ f160 1 f77"/>
              <a:gd name="f232" fmla="*/ f161 1 f76"/>
              <a:gd name="f233" fmla="*/ f162 1 f77"/>
              <a:gd name="f234" fmla="*/ f163 1 f76"/>
              <a:gd name="f235" fmla="*/ f164 1 f77"/>
              <a:gd name="f236" fmla="*/ f165 1 f76"/>
              <a:gd name="f237" fmla="*/ f166 1 f77"/>
              <a:gd name="f238" fmla="*/ f167 1 f76"/>
              <a:gd name="f239" fmla="*/ f168 1 f77"/>
              <a:gd name="f240" fmla="*/ f169 1 f76"/>
              <a:gd name="f241" fmla="*/ f170 1 f77"/>
              <a:gd name="f242" fmla="*/ f171 1 f76"/>
              <a:gd name="f243" fmla="*/ f172 1 f77"/>
              <a:gd name="f244" fmla="*/ f173 1 f76"/>
              <a:gd name="f245" fmla="*/ f174 1 f77"/>
              <a:gd name="f246" fmla="*/ f175 1 f76"/>
              <a:gd name="f247" fmla="*/ f176 1 f77"/>
              <a:gd name="f248" fmla="*/ f177 1 f76"/>
              <a:gd name="f249" fmla="*/ f178 1 f77"/>
              <a:gd name="f250" fmla="*/ f179 1 f76"/>
              <a:gd name="f251" fmla="*/ f180 1 f77"/>
              <a:gd name="f252" fmla="*/ f181 1 f76"/>
              <a:gd name="f253" fmla="*/ f182 1 f77"/>
              <a:gd name="f254" fmla="*/ f183 1 f76"/>
              <a:gd name="f255" fmla="*/ f184 1 f77"/>
              <a:gd name="f256" fmla="*/ f185 1 f76"/>
              <a:gd name="f257" fmla="*/ f186 1 f77"/>
              <a:gd name="f258" fmla="*/ f187 1 f76"/>
              <a:gd name="f259" fmla="*/ f188 1 f77"/>
              <a:gd name="f260" fmla="*/ f189 1 f76"/>
              <a:gd name="f261" fmla="*/ f190 1 f77"/>
              <a:gd name="f262" fmla="*/ f191 1 f76"/>
              <a:gd name="f263" fmla="*/ f192 1 f77"/>
              <a:gd name="f264" fmla="*/ f193 1 f76"/>
              <a:gd name="f265" fmla="*/ f194 1 f77"/>
              <a:gd name="f266" fmla="*/ f195 1 f76"/>
              <a:gd name="f267" fmla="*/ f196 1 f77"/>
              <a:gd name="f268" fmla="*/ f197 1 f76"/>
              <a:gd name="f269" fmla="*/ f198 1 f77"/>
              <a:gd name="f270" fmla="*/ f199 1 f76"/>
              <a:gd name="f271" fmla="*/ f200 1 f77"/>
              <a:gd name="f272" fmla="*/ f201 1 f76"/>
              <a:gd name="f273" fmla="*/ f202 1 f77"/>
              <a:gd name="f274" fmla="*/ f203 1 f76"/>
              <a:gd name="f275" fmla="*/ f204 1 f77"/>
              <a:gd name="f276" fmla="*/ f205 1 f76"/>
              <a:gd name="f277" fmla="*/ f206 1 f77"/>
              <a:gd name="f278" fmla="*/ f207 1 f76"/>
              <a:gd name="f279" fmla="*/ f208 1 f77"/>
              <a:gd name="f280" fmla="*/ f209 1 f76"/>
              <a:gd name="f281" fmla="*/ f210 1 f77"/>
              <a:gd name="f282" fmla="*/ f211 f71 1"/>
              <a:gd name="f283" fmla="*/ f212 f71 1"/>
              <a:gd name="f284" fmla="*/ f214 f72 1"/>
              <a:gd name="f285" fmla="*/ f213 f72 1"/>
              <a:gd name="f286" fmla="*/ f216 f71 1"/>
              <a:gd name="f287" fmla="*/ f217 f72 1"/>
              <a:gd name="f288" fmla="*/ f218 f71 1"/>
              <a:gd name="f289" fmla="*/ f219 f72 1"/>
              <a:gd name="f290" fmla="*/ f220 f71 1"/>
              <a:gd name="f291" fmla="*/ f221 f72 1"/>
              <a:gd name="f292" fmla="*/ f222 f71 1"/>
              <a:gd name="f293" fmla="*/ f223 f72 1"/>
              <a:gd name="f294" fmla="*/ f224 f71 1"/>
              <a:gd name="f295" fmla="*/ f225 f72 1"/>
              <a:gd name="f296" fmla="*/ f226 f71 1"/>
              <a:gd name="f297" fmla="*/ f227 f72 1"/>
              <a:gd name="f298" fmla="*/ f228 f71 1"/>
              <a:gd name="f299" fmla="*/ f229 f72 1"/>
              <a:gd name="f300" fmla="*/ f230 f71 1"/>
              <a:gd name="f301" fmla="*/ f231 f72 1"/>
              <a:gd name="f302" fmla="*/ f232 f71 1"/>
              <a:gd name="f303" fmla="*/ f233 f72 1"/>
              <a:gd name="f304" fmla="*/ f234 f71 1"/>
              <a:gd name="f305" fmla="*/ f235 f72 1"/>
              <a:gd name="f306" fmla="*/ f236 f71 1"/>
              <a:gd name="f307" fmla="*/ f237 f72 1"/>
              <a:gd name="f308" fmla="*/ f238 f71 1"/>
              <a:gd name="f309" fmla="*/ f239 f72 1"/>
              <a:gd name="f310" fmla="*/ f240 f71 1"/>
              <a:gd name="f311" fmla="*/ f241 f72 1"/>
              <a:gd name="f312" fmla="*/ f242 f71 1"/>
              <a:gd name="f313" fmla="*/ f243 f72 1"/>
              <a:gd name="f314" fmla="*/ f244 f71 1"/>
              <a:gd name="f315" fmla="*/ f245 f72 1"/>
              <a:gd name="f316" fmla="*/ f246 f71 1"/>
              <a:gd name="f317" fmla="*/ f247 f72 1"/>
              <a:gd name="f318" fmla="*/ f248 f71 1"/>
              <a:gd name="f319" fmla="*/ f249 f72 1"/>
              <a:gd name="f320" fmla="*/ f250 f71 1"/>
              <a:gd name="f321" fmla="*/ f251 f72 1"/>
              <a:gd name="f322" fmla="*/ f252 f71 1"/>
              <a:gd name="f323" fmla="*/ f253 f72 1"/>
              <a:gd name="f324" fmla="*/ f254 f71 1"/>
              <a:gd name="f325" fmla="*/ f255 f72 1"/>
              <a:gd name="f326" fmla="*/ f256 f71 1"/>
              <a:gd name="f327" fmla="*/ f257 f72 1"/>
              <a:gd name="f328" fmla="*/ f258 f71 1"/>
              <a:gd name="f329" fmla="*/ f259 f72 1"/>
              <a:gd name="f330" fmla="*/ f260 f71 1"/>
              <a:gd name="f331" fmla="*/ f261 f72 1"/>
              <a:gd name="f332" fmla="*/ f262 f71 1"/>
              <a:gd name="f333" fmla="*/ f263 f72 1"/>
              <a:gd name="f334" fmla="*/ f264 f71 1"/>
              <a:gd name="f335" fmla="*/ f265 f72 1"/>
              <a:gd name="f336" fmla="*/ f266 f71 1"/>
              <a:gd name="f337" fmla="*/ f267 f72 1"/>
              <a:gd name="f338" fmla="*/ f268 f71 1"/>
              <a:gd name="f339" fmla="*/ f269 f72 1"/>
              <a:gd name="f340" fmla="*/ f270 f71 1"/>
              <a:gd name="f341" fmla="*/ f271 f72 1"/>
              <a:gd name="f342" fmla="*/ f272 f71 1"/>
              <a:gd name="f343" fmla="*/ f273 f72 1"/>
              <a:gd name="f344" fmla="*/ f274 f71 1"/>
              <a:gd name="f345" fmla="*/ f275 f72 1"/>
              <a:gd name="f346" fmla="*/ f276 f71 1"/>
              <a:gd name="f347" fmla="*/ f277 f72 1"/>
              <a:gd name="f348" fmla="*/ f278 f71 1"/>
              <a:gd name="f349" fmla="*/ f279 f72 1"/>
              <a:gd name="f350" fmla="*/ f280 f71 1"/>
              <a:gd name="f351" fmla="*/ f281 f72 1"/>
            </a:gdLst>
            <a:ahLst/>
            <a:cxnLst>
              <a:cxn ang="3cd4">
                <a:pos x="hc" y="t"/>
              </a:cxn>
              <a:cxn ang="0">
                <a:pos x="r" y="vc"/>
              </a:cxn>
              <a:cxn ang="cd4">
                <a:pos x="hc" y="b"/>
              </a:cxn>
              <a:cxn ang="cd2">
                <a:pos x="l" y="vc"/>
              </a:cxn>
              <a:cxn ang="f215">
                <a:pos x="f286" y="f287"/>
              </a:cxn>
              <a:cxn ang="f215">
                <a:pos x="f288" y="f287"/>
              </a:cxn>
              <a:cxn ang="f215">
                <a:pos x="f288" y="f289"/>
              </a:cxn>
              <a:cxn ang="f215">
                <a:pos x="f290" y="f291"/>
              </a:cxn>
              <a:cxn ang="f215">
                <a:pos x="f292" y="f293"/>
              </a:cxn>
              <a:cxn ang="f215">
                <a:pos x="f294" y="f295"/>
              </a:cxn>
              <a:cxn ang="f215">
                <a:pos x="f296" y="f297"/>
              </a:cxn>
              <a:cxn ang="f215">
                <a:pos x="f298" y="f299"/>
              </a:cxn>
              <a:cxn ang="f215">
                <a:pos x="f300" y="f301"/>
              </a:cxn>
              <a:cxn ang="f215">
                <a:pos x="f302" y="f303"/>
              </a:cxn>
              <a:cxn ang="f215">
                <a:pos x="f304" y="f305"/>
              </a:cxn>
              <a:cxn ang="f215">
                <a:pos x="f306" y="f307"/>
              </a:cxn>
              <a:cxn ang="f215">
                <a:pos x="f308" y="f309"/>
              </a:cxn>
              <a:cxn ang="f215">
                <a:pos x="f310" y="f311"/>
              </a:cxn>
              <a:cxn ang="f215">
                <a:pos x="f312" y="f313"/>
              </a:cxn>
              <a:cxn ang="f215">
                <a:pos x="f314" y="f315"/>
              </a:cxn>
              <a:cxn ang="f215">
                <a:pos x="f316" y="f317"/>
              </a:cxn>
              <a:cxn ang="f215">
                <a:pos x="f318" y="f319"/>
              </a:cxn>
              <a:cxn ang="f215">
                <a:pos x="f320" y="f321"/>
              </a:cxn>
              <a:cxn ang="f215">
                <a:pos x="f322" y="f323"/>
              </a:cxn>
              <a:cxn ang="f215">
                <a:pos x="f324" y="f325"/>
              </a:cxn>
              <a:cxn ang="f215">
                <a:pos x="f326" y="f327"/>
              </a:cxn>
              <a:cxn ang="f215">
                <a:pos x="f328" y="f329"/>
              </a:cxn>
              <a:cxn ang="f215">
                <a:pos x="f330" y="f331"/>
              </a:cxn>
              <a:cxn ang="f215">
                <a:pos x="f332" y="f333"/>
              </a:cxn>
              <a:cxn ang="f215">
                <a:pos x="f334" y="f335"/>
              </a:cxn>
              <a:cxn ang="f215">
                <a:pos x="f336" y="f337"/>
              </a:cxn>
              <a:cxn ang="f215">
                <a:pos x="f338" y="f339"/>
              </a:cxn>
              <a:cxn ang="f215">
                <a:pos x="f340" y="f341"/>
              </a:cxn>
              <a:cxn ang="f215">
                <a:pos x="f342" y="f343"/>
              </a:cxn>
              <a:cxn ang="f215">
                <a:pos x="f344" y="f345"/>
              </a:cxn>
              <a:cxn ang="f215">
                <a:pos x="f346" y="f347"/>
              </a:cxn>
              <a:cxn ang="f215">
                <a:pos x="f348" y="f349"/>
              </a:cxn>
              <a:cxn ang="f215">
                <a:pos x="f350" y="f351"/>
              </a:cxn>
              <a:cxn ang="f215">
                <a:pos x="f286" y="f287"/>
              </a:cxn>
            </a:cxnLst>
            <a:rect l="f282" t="f285" r="f283" b="f284"/>
            <a:pathLst>
              <a:path w="1432" h="3492">
                <a:moveTo>
                  <a:pt x="f5" y="f5"/>
                </a:moveTo>
                <a:lnTo>
                  <a:pt x="f6"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5" y="f5"/>
                </a:lnTo>
                <a:close/>
              </a:path>
            </a:pathLst>
          </a:custGeom>
          <a:solidFill>
            <a:srgbClr val="9537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cs typeface="Arial" pitchFamily="34"/>
            </a:endParaRPr>
          </a:p>
        </p:txBody>
      </p:sp>
      <p:pic>
        <p:nvPicPr>
          <p:cNvPr id="6" name="Picture 15" descr="C:\Users\DoddandSusan\AppData\Local\Microsoft\Windows\Temporary Internet Files\Content.IE5\NKGY5IMF\MP900289529[1].jpg">
            <a:extLst/>
          </p:cNvPr>
          <p:cNvPicPr>
            <a:picLocks noChangeAspect="1"/>
          </p:cNvPicPr>
          <p:nvPr/>
        </p:nvPicPr>
        <p:blipFill>
          <a:blip r:embed="rId2"/>
          <a:srcRect/>
          <a:stretch>
            <a:fillRect/>
          </a:stretch>
        </p:blipFill>
        <p:spPr>
          <a:xfrm>
            <a:off x="5638803" y="3886200"/>
            <a:ext cx="3205164" cy="2157417"/>
          </a:xfrm>
          <a:prstGeom prst="rect">
            <a:avLst/>
          </a:prstGeom>
          <a:noFill/>
          <a:ln cap="flat">
            <a:noFill/>
          </a:ln>
        </p:spPr>
      </p:pic>
      <p:sp>
        <p:nvSpPr>
          <p:cNvPr id="7"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8"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9" name="Date Placeholder 3"/>
          <p:cNvSpPr txBox="1">
            <a:spLocks noGrp="1"/>
          </p:cNvSpPr>
          <p:nvPr>
            <p:ph type="dt" sz="half" idx="7"/>
          </p:nvPr>
        </p:nvSpPr>
        <p:spPr/>
        <p:txBody>
          <a:bodyPr/>
          <a:lstStyle>
            <a:lvl1pPr>
              <a:defRPr/>
            </a:lvl1pPr>
          </a:lstStyle>
          <a:p>
            <a:pPr lvl="0"/>
            <a:fld id="{FB44BAAE-81FB-45EB-BB7D-C32A2F3EC3DA}" type="datetime1">
              <a:rPr lang="en-US"/>
              <a:pPr lvl="0"/>
              <a:t>10/17/18</a:t>
            </a:fld>
            <a:endParaRPr lang="en-US"/>
          </a:p>
        </p:txBody>
      </p:sp>
      <p:sp>
        <p:nvSpPr>
          <p:cNvPr id="10"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11" name="Slide Number Placeholder 5"/>
          <p:cNvSpPr txBox="1">
            <a:spLocks noGrp="1"/>
          </p:cNvSpPr>
          <p:nvPr>
            <p:ph type="sldNum" sz="quarter" idx="8"/>
          </p:nvPr>
        </p:nvSpPr>
        <p:spPr/>
        <p:txBody>
          <a:bodyPr/>
          <a:lstStyle>
            <a:lvl1pPr>
              <a:defRPr/>
            </a:lvl1pPr>
          </a:lstStyle>
          <a:p>
            <a:pPr lvl="0"/>
            <a:fld id="{CAF16D07-D60C-4ED4-B475-CBF415BB79C6}" type="slidenum">
              <a:t>‹#›</a:t>
            </a:fld>
            <a:endParaRPr lang="en-US"/>
          </a:p>
        </p:txBody>
      </p:sp>
    </p:spTree>
    <p:extLst>
      <p:ext uri="{BB962C8B-B14F-4D97-AF65-F5344CB8AC3E}">
        <p14:creationId xmlns:p14="http://schemas.microsoft.com/office/powerpoint/2010/main" val="9628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5D49C26-BD2A-4ABE-A1B7-FE601D623883}" type="datetime1">
              <a:rPr lang="en-US"/>
              <a:pPr lvl="0"/>
              <a:t>10/17/18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6D21A806-2894-4883-8547-7631ABA1D388}" type="slidenum">
              <a:t>‹#›</a:t>
            </a:fld>
            <a:endParaRPr lang="en-US"/>
          </a:p>
        </p:txBody>
      </p:sp>
    </p:spTree>
    <p:extLst>
      <p:ext uri="{BB962C8B-B14F-4D97-AF65-F5344CB8AC3E}">
        <p14:creationId xmlns:p14="http://schemas.microsoft.com/office/powerpoint/2010/main" val="27663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19CB37E-F016-487E-B40E-0A56FD14ECA3}" type="datetime1">
              <a:rPr lang="en-US"/>
              <a:pPr lvl="0"/>
              <a:t>10/17/18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1F2F567E-AF29-4C28-B601-44A31D0F221A}" type="slidenum">
              <a:t>‹#›</a:t>
            </a:fld>
            <a:endParaRPr lang="en-US"/>
          </a:p>
        </p:txBody>
      </p:sp>
    </p:spTree>
    <p:extLst>
      <p:ext uri="{BB962C8B-B14F-4D97-AF65-F5344CB8AC3E}">
        <p14:creationId xmlns:p14="http://schemas.microsoft.com/office/powerpoint/2010/main" val="365025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66260" y="273048"/>
            <a:ext cx="8001000" cy="1143000"/>
          </a:xfrm>
        </p:spPr>
        <p:txBody>
          <a:bodyPr/>
          <a:lstStyle>
            <a:lvl1pPr>
              <a:defRPr/>
            </a:lvl1pPr>
          </a:lstStyle>
          <a:p>
            <a:pPr lvl="0"/>
            <a:r>
              <a:rPr lang="en-US"/>
              <a:t>Click to edit Master title style</a:t>
            </a:r>
          </a:p>
        </p:txBody>
      </p:sp>
      <p:sp>
        <p:nvSpPr>
          <p:cNvPr id="3" name="Content Placeholder 10"/>
          <p:cNvSpPr txBox="1">
            <a:spLocks noGrp="1"/>
          </p:cNvSpPr>
          <p:nvPr>
            <p:ph idx="4294967295"/>
          </p:nvPr>
        </p:nvSpPr>
        <p:spPr>
          <a:xfrm>
            <a:off x="733421"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294967295"/>
          </p:nvPr>
        </p:nvSpPr>
        <p:spPr>
          <a:xfrm>
            <a:off x="4648196"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60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CE4655A2-FD92-4BDA-921D-35CED6069967}"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B190EF84-020C-47BC-9B78-858C9B0E252C}" type="slidenum">
              <a:t>‹#›</a:t>
            </a:fld>
            <a:endParaRPr lang="en-US"/>
          </a:p>
        </p:txBody>
      </p:sp>
    </p:spTree>
    <p:extLst>
      <p:ext uri="{BB962C8B-B14F-4D97-AF65-F5344CB8AC3E}">
        <p14:creationId xmlns:p14="http://schemas.microsoft.com/office/powerpoint/2010/main" val="372820249"/>
      </p:ext>
    </p:extLst>
  </p:cSld>
  <p:clrMapOvr>
    <a:masterClrMapping/>
  </p:clrMapOvr>
  <p:transition xmlns:p14="http://schemas.microsoft.com/office/powerpoint/2010/mai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DFEAE9C2-E453-4206-A6DC-759B48261E51}"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C6976272-7BCE-40DD-A3BC-A98FBF47C728}" type="slidenum">
              <a:t>‹#›</a:t>
            </a:fld>
            <a:endParaRPr lang="en-US"/>
          </a:p>
        </p:txBody>
      </p:sp>
    </p:spTree>
    <p:extLst>
      <p:ext uri="{BB962C8B-B14F-4D97-AF65-F5344CB8AC3E}">
        <p14:creationId xmlns:p14="http://schemas.microsoft.com/office/powerpoint/2010/main" val="497071394"/>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039B9771-23D3-4369-B179-71E69F8D45B6}"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ABD2795E-DEFE-4E28-B1A6-194EF00E9EFC}" type="slidenum">
              <a:t>‹#›</a:t>
            </a:fld>
            <a:endParaRPr lang="en-US"/>
          </a:p>
        </p:txBody>
      </p:sp>
    </p:spTree>
    <p:extLst>
      <p:ext uri="{BB962C8B-B14F-4D97-AF65-F5344CB8AC3E}">
        <p14:creationId xmlns:p14="http://schemas.microsoft.com/office/powerpoint/2010/main" val="14520445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atin typeface="Arial"/>
                <a:cs typeface="Arial"/>
              </a:defRPr>
            </a:lvl1pPr>
          </a:lstStyle>
          <a:p>
            <a:pPr lvl="0"/>
            <a:fld id="{D1C3580D-DCFC-4D98-94F1-E9CB581DCEA6}"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a:cs typeface="Arial"/>
              </a:defRPr>
            </a:lvl1pPr>
          </a:lstStyle>
          <a:p>
            <a:pPr lvl="0"/>
            <a:fld id="{2F613360-9F08-4708-B026-E1A696C10974}" type="slidenum">
              <a:t>‹#›</a:t>
            </a:fld>
            <a:endParaRPr lang="en-US"/>
          </a:p>
        </p:txBody>
      </p:sp>
    </p:spTree>
    <p:extLst>
      <p:ext uri="{BB962C8B-B14F-4D97-AF65-F5344CB8AC3E}">
        <p14:creationId xmlns:p14="http://schemas.microsoft.com/office/powerpoint/2010/main" val="2815377535"/>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atin typeface="Arial"/>
                <a:cs typeface="Arial"/>
              </a:defRPr>
            </a:lvl1pPr>
          </a:lstStyle>
          <a:p>
            <a:pPr lvl="0"/>
            <a:fld id="{419129A6-0671-437C-B3AA-162DAB0DF7DD}" type="datetime1">
              <a:rPr lang="en-US"/>
              <a:pPr lvl="0"/>
              <a:t>10/17/18</a:t>
            </a:fld>
            <a:endParaRPr lang="en-US"/>
          </a:p>
        </p:txBody>
      </p:sp>
      <p:sp>
        <p:nvSpPr>
          <p:cNvPr id="8" name="Footer Placeholder 7"/>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9" name="Slide Number Placeholder 8"/>
          <p:cNvSpPr txBox="1">
            <a:spLocks noGrp="1"/>
          </p:cNvSpPr>
          <p:nvPr>
            <p:ph type="sldNum" sz="quarter" idx="8"/>
          </p:nvPr>
        </p:nvSpPr>
        <p:spPr/>
        <p:txBody>
          <a:bodyPr/>
          <a:lstStyle>
            <a:lvl1pPr>
              <a:defRPr>
                <a:latin typeface="Arial"/>
                <a:cs typeface="Arial"/>
              </a:defRPr>
            </a:lvl1pPr>
          </a:lstStyle>
          <a:p>
            <a:pPr lvl="0"/>
            <a:fld id="{22AB61DA-F6C3-46A8-A4BE-E5E11C0A3FB6}" type="slidenum">
              <a:t>‹#›</a:t>
            </a:fld>
            <a:endParaRPr lang="en-US"/>
          </a:p>
        </p:txBody>
      </p:sp>
    </p:spTree>
    <p:extLst>
      <p:ext uri="{BB962C8B-B14F-4D97-AF65-F5344CB8AC3E}">
        <p14:creationId xmlns:p14="http://schemas.microsoft.com/office/powerpoint/2010/main" val="2379011721"/>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atin typeface="Arial"/>
                <a:cs typeface="Arial"/>
              </a:defRPr>
            </a:lvl1pPr>
          </a:lstStyle>
          <a:p>
            <a:pPr lvl="0"/>
            <a:fld id="{FDA1E299-486E-49CD-82D4-2BD505FFC4D2}" type="datetime1">
              <a:rPr lang="en-US"/>
              <a:pPr lvl="0"/>
              <a:t>10/17/18</a:t>
            </a:fld>
            <a:endParaRPr lang="en-US"/>
          </a:p>
        </p:txBody>
      </p:sp>
      <p:sp>
        <p:nvSpPr>
          <p:cNvPr id="4" name="Footer Placeholder 3"/>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5" name="Slide Number Placeholder 4"/>
          <p:cNvSpPr txBox="1">
            <a:spLocks noGrp="1"/>
          </p:cNvSpPr>
          <p:nvPr>
            <p:ph type="sldNum" sz="quarter" idx="8"/>
          </p:nvPr>
        </p:nvSpPr>
        <p:spPr/>
        <p:txBody>
          <a:bodyPr/>
          <a:lstStyle>
            <a:lvl1pPr>
              <a:defRPr>
                <a:latin typeface="Arial"/>
                <a:cs typeface="Arial"/>
              </a:defRPr>
            </a:lvl1pPr>
          </a:lstStyle>
          <a:p>
            <a:pPr lvl="0"/>
            <a:fld id="{5D330EC0-955F-4627-A6D4-ACFA1E599827}" type="slidenum">
              <a:t>‹#›</a:t>
            </a:fld>
            <a:endParaRPr lang="en-US"/>
          </a:p>
        </p:txBody>
      </p:sp>
    </p:spTree>
    <p:extLst>
      <p:ext uri="{BB962C8B-B14F-4D97-AF65-F5344CB8AC3E}">
        <p14:creationId xmlns:p14="http://schemas.microsoft.com/office/powerpoint/2010/main" val="3463546137"/>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atin typeface="Arial"/>
                <a:cs typeface="Arial"/>
              </a:defRPr>
            </a:lvl1pPr>
          </a:lstStyle>
          <a:p>
            <a:pPr lvl="0"/>
            <a:fld id="{E0EB35E2-80E6-4D6F-A982-599D29961D38}" type="datetime1">
              <a:rPr lang="en-US"/>
              <a:pPr lvl="0"/>
              <a:t>10/17/18</a:t>
            </a:fld>
            <a:endParaRPr lang="en-US"/>
          </a:p>
        </p:txBody>
      </p:sp>
      <p:sp>
        <p:nvSpPr>
          <p:cNvPr id="3" name="Footer Placeholder 2"/>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4" name="Slide Number Placeholder 3"/>
          <p:cNvSpPr txBox="1">
            <a:spLocks noGrp="1"/>
          </p:cNvSpPr>
          <p:nvPr>
            <p:ph type="sldNum" sz="quarter" idx="8"/>
          </p:nvPr>
        </p:nvSpPr>
        <p:spPr/>
        <p:txBody>
          <a:bodyPr/>
          <a:lstStyle>
            <a:lvl1pPr>
              <a:defRPr>
                <a:latin typeface="Arial"/>
                <a:cs typeface="Arial"/>
              </a:defRPr>
            </a:lvl1pPr>
          </a:lstStyle>
          <a:p>
            <a:pPr lvl="0"/>
            <a:fld id="{DFD472AA-523F-44D8-B563-EDF80A185F08}" type="slidenum">
              <a:t>‹#›</a:t>
            </a:fld>
            <a:endParaRPr lang="en-US"/>
          </a:p>
        </p:txBody>
      </p:sp>
    </p:spTree>
    <p:extLst>
      <p:ext uri="{BB962C8B-B14F-4D97-AF65-F5344CB8AC3E}">
        <p14:creationId xmlns:p14="http://schemas.microsoft.com/office/powerpoint/2010/main" val="241897527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237C8289-F8B5-439E-8569-77A7A8801279}" type="datetime1">
              <a:rPr lang="en-US"/>
              <a:pPr lvl="0"/>
              <a:t>10/17/18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1BE56C2A-B225-4BAB-BE35-A11880897EFF}" type="slidenum">
              <a:t>‹#›</a:t>
            </a:fld>
            <a:endParaRPr lang="en-US"/>
          </a:p>
        </p:txBody>
      </p:sp>
    </p:spTree>
    <p:extLst>
      <p:ext uri="{BB962C8B-B14F-4D97-AF65-F5344CB8AC3E}">
        <p14:creationId xmlns:p14="http://schemas.microsoft.com/office/powerpoint/2010/main" val="18374367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a:cs typeface="Arial"/>
              </a:defRPr>
            </a:lvl1pPr>
          </a:lstStyle>
          <a:p>
            <a:pPr lvl="0"/>
            <a:fld id="{829F8F23-956B-4DD9-9AC9-1FE5377EDF97}"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a:cs typeface="Arial"/>
              </a:defRPr>
            </a:lvl1pPr>
          </a:lstStyle>
          <a:p>
            <a:pPr lvl="0"/>
            <a:fld id="{14151F41-15E6-4460-903F-AAB864D67266}" type="slidenum">
              <a:t>‹#›</a:t>
            </a:fld>
            <a:endParaRPr lang="en-US"/>
          </a:p>
        </p:txBody>
      </p:sp>
    </p:spTree>
    <p:extLst>
      <p:ext uri="{BB962C8B-B14F-4D97-AF65-F5344CB8AC3E}">
        <p14:creationId xmlns:p14="http://schemas.microsoft.com/office/powerpoint/2010/main" val="1673824911"/>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a:cs typeface="Arial"/>
              </a:defRPr>
            </a:lvl1pPr>
          </a:lstStyle>
          <a:p>
            <a:pPr lvl="0"/>
            <a:fld id="{517CB286-A581-4A33-978A-B207EC62A853}"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a:cs typeface="Arial"/>
              </a:defRPr>
            </a:lvl1pPr>
          </a:lstStyle>
          <a:p>
            <a:pPr lvl="0"/>
            <a:fld id="{157E2741-DAD6-4E11-B3C1-1A5FE649A350}" type="slidenum">
              <a:t>‹#›</a:t>
            </a:fld>
            <a:endParaRPr lang="en-US"/>
          </a:p>
        </p:txBody>
      </p:sp>
    </p:spTree>
    <p:extLst>
      <p:ext uri="{BB962C8B-B14F-4D97-AF65-F5344CB8AC3E}">
        <p14:creationId xmlns:p14="http://schemas.microsoft.com/office/powerpoint/2010/main" val="1423756732"/>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1978C95D-9DDE-4181-B854-671CB5C94F1E}"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F85B92C3-B3F4-46C1-9786-D871E2FAE2A1}" type="slidenum">
              <a:t>‹#›</a:t>
            </a:fld>
            <a:endParaRPr lang="en-US"/>
          </a:p>
        </p:txBody>
      </p:sp>
    </p:spTree>
    <p:extLst>
      <p:ext uri="{BB962C8B-B14F-4D97-AF65-F5344CB8AC3E}">
        <p14:creationId xmlns:p14="http://schemas.microsoft.com/office/powerpoint/2010/main" val="11528742"/>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a:cs typeface="Arial"/>
              </a:defRPr>
            </a:lvl1pPr>
          </a:lstStyle>
          <a:p>
            <a:pPr lvl="0"/>
            <a:fld id="{434B1DDB-5C3A-4C4B-890B-27C35A887ED5}"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a:cs typeface="Arial"/>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a:cs typeface="Arial"/>
              </a:defRPr>
            </a:lvl1pPr>
          </a:lstStyle>
          <a:p>
            <a:pPr lvl="0"/>
            <a:fld id="{9128FD1E-0CC0-485D-B17E-5BE9C66E9938}" type="slidenum">
              <a:t>‹#›</a:t>
            </a:fld>
            <a:endParaRPr lang="en-US"/>
          </a:p>
        </p:txBody>
      </p:sp>
    </p:spTree>
    <p:extLst>
      <p:ext uri="{BB962C8B-B14F-4D97-AF65-F5344CB8AC3E}">
        <p14:creationId xmlns:p14="http://schemas.microsoft.com/office/powerpoint/2010/main" val="1698911102"/>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66260" y="273048"/>
            <a:ext cx="8001000" cy="1143000"/>
          </a:xfrm>
        </p:spPr>
        <p:txBody>
          <a:bodyPr/>
          <a:lstStyle>
            <a:lvl1pPr>
              <a:defRPr/>
            </a:lvl1pPr>
          </a:lstStyle>
          <a:p>
            <a:pPr lvl="0"/>
            <a:r>
              <a:rPr lang="en-US"/>
              <a:t>Click to edit Master title style</a:t>
            </a:r>
          </a:p>
        </p:txBody>
      </p:sp>
      <p:sp>
        <p:nvSpPr>
          <p:cNvPr id="3" name="Content Placeholder 10"/>
          <p:cNvSpPr txBox="1">
            <a:spLocks noGrp="1"/>
          </p:cNvSpPr>
          <p:nvPr>
            <p:ph idx="4294967295"/>
          </p:nvPr>
        </p:nvSpPr>
        <p:spPr>
          <a:xfrm>
            <a:off x="733421"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294967295"/>
          </p:nvPr>
        </p:nvSpPr>
        <p:spPr>
          <a:xfrm>
            <a:off x="4648196"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705825"/>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66260" y="273048"/>
            <a:ext cx="8001000" cy="1143000"/>
          </a:xfrm>
        </p:spPr>
        <p:txBody>
          <a:bodyPr/>
          <a:lstStyle>
            <a:lvl1pPr>
              <a:defRPr/>
            </a:lvl1pPr>
          </a:lstStyle>
          <a:p>
            <a:pPr lvl="0"/>
            <a:r>
              <a:rPr lang="en-US"/>
              <a:t>Click to edit Master title style</a:t>
            </a:r>
          </a:p>
        </p:txBody>
      </p:sp>
      <p:sp>
        <p:nvSpPr>
          <p:cNvPr id="3" name="Content Placeholder 10"/>
          <p:cNvSpPr txBox="1">
            <a:spLocks noGrp="1"/>
          </p:cNvSpPr>
          <p:nvPr>
            <p:ph idx="4294967295"/>
          </p:nvPr>
        </p:nvSpPr>
        <p:spPr>
          <a:xfrm>
            <a:off x="733421"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294967295"/>
          </p:nvPr>
        </p:nvSpPr>
        <p:spPr>
          <a:xfrm>
            <a:off x="4648196" y="2362196"/>
            <a:ext cx="3657600"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05365"/>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F7D236B4-6F9E-4C3B-BAC9-14FC87994A55}"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D36788DC-2241-4268-A728-08828560E9C1}" type="slidenum">
              <a:t>‹#›</a:t>
            </a:fld>
            <a:endParaRPr lang="en-US"/>
          </a:p>
        </p:txBody>
      </p:sp>
    </p:spTree>
    <p:extLst>
      <p:ext uri="{BB962C8B-B14F-4D97-AF65-F5344CB8AC3E}">
        <p14:creationId xmlns:p14="http://schemas.microsoft.com/office/powerpoint/2010/main" val="3706636149"/>
      </p:ext>
    </p:extLst>
  </p:cSld>
  <p:clrMapOvr>
    <a:masterClrMapping/>
  </p:clrMapOvr>
  <p:transition xmlns:p14="http://schemas.microsoft.com/office/powerpoint/2010/mai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A19491EA-C1D0-4031-B52F-DDC4987B36AE}"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F586201A-A6EC-4B57-9DF1-4F7F6E0CBF3C}" type="slidenum">
              <a:t>‹#›</a:t>
            </a:fld>
            <a:endParaRPr lang="en-US"/>
          </a:p>
        </p:txBody>
      </p:sp>
    </p:spTree>
    <p:extLst>
      <p:ext uri="{BB962C8B-B14F-4D97-AF65-F5344CB8AC3E}">
        <p14:creationId xmlns:p14="http://schemas.microsoft.com/office/powerpoint/2010/main" val="951431026"/>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41C7C34E-C04F-4C8C-A565-8CC52482B826}"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B1F6C5D2-074A-48F5-B9EB-A318A9BDBC55}" type="slidenum">
              <a:t>‹#›</a:t>
            </a:fld>
            <a:endParaRPr lang="en-US"/>
          </a:p>
        </p:txBody>
      </p:sp>
    </p:spTree>
    <p:extLst>
      <p:ext uri="{BB962C8B-B14F-4D97-AF65-F5344CB8AC3E}">
        <p14:creationId xmlns:p14="http://schemas.microsoft.com/office/powerpoint/2010/main" val="112770160"/>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E279E67B-B837-42C1-AEAB-D779A1402D35}"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409A3CB6-E978-486C-B1B1-0A28F09F0173}" type="slidenum">
              <a:t>‹#›</a:t>
            </a:fld>
            <a:endParaRPr lang="en-US"/>
          </a:p>
        </p:txBody>
      </p:sp>
    </p:spTree>
    <p:extLst>
      <p:ext uri="{BB962C8B-B14F-4D97-AF65-F5344CB8AC3E}">
        <p14:creationId xmlns:p14="http://schemas.microsoft.com/office/powerpoint/2010/main" val="2240074700"/>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AA54113B-4E1E-4453-BD5B-C296F2CCFC2A}" type="datetime1">
              <a:rPr lang="en-US"/>
              <a:pPr lvl="0"/>
              <a:t>10/17/18</a:t>
            </a:fld>
            <a:endParaRPr lang="en-US"/>
          </a:p>
        </p:txBody>
      </p:sp>
      <p:sp>
        <p:nvSpPr>
          <p:cNvPr id="5"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vl1pPr>
          </a:lstStyle>
          <a:p>
            <a:pPr lvl="0"/>
            <a:fld id="{CDEE82F7-9264-4FA1-872D-52FA9A0554C7}" type="slidenum">
              <a:t>‹#›</a:t>
            </a:fld>
            <a:endParaRPr lang="en-US"/>
          </a:p>
        </p:txBody>
      </p:sp>
    </p:spTree>
    <p:extLst>
      <p:ext uri="{BB962C8B-B14F-4D97-AF65-F5344CB8AC3E}">
        <p14:creationId xmlns:p14="http://schemas.microsoft.com/office/powerpoint/2010/main" val="385310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atin typeface="Arial" pitchFamily="34"/>
                <a:cs typeface="Arial" pitchFamily="34"/>
              </a:defRPr>
            </a:lvl1pPr>
          </a:lstStyle>
          <a:p>
            <a:pPr lvl="0"/>
            <a:fld id="{38588227-5A5B-4510-9086-D94322CEC120}" type="datetime1">
              <a:rPr lang="en-US"/>
              <a:pPr lvl="0"/>
              <a:t>10/17/18</a:t>
            </a:fld>
            <a:endParaRPr lang="en-US"/>
          </a:p>
        </p:txBody>
      </p:sp>
      <p:sp>
        <p:nvSpPr>
          <p:cNvPr id="8" name="Footer Placeholder 7"/>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9" name="Slide Number Placeholder 8"/>
          <p:cNvSpPr txBox="1">
            <a:spLocks noGrp="1"/>
          </p:cNvSpPr>
          <p:nvPr>
            <p:ph type="sldNum" sz="quarter" idx="8"/>
          </p:nvPr>
        </p:nvSpPr>
        <p:spPr/>
        <p:txBody>
          <a:bodyPr/>
          <a:lstStyle>
            <a:lvl1pPr>
              <a:defRPr>
                <a:latin typeface="Arial" pitchFamily="34"/>
                <a:cs typeface="Arial" pitchFamily="34"/>
              </a:defRPr>
            </a:lvl1pPr>
          </a:lstStyle>
          <a:p>
            <a:pPr lvl="0"/>
            <a:fld id="{80089021-CF73-4971-B3C3-3FE9D4A587BD}" type="slidenum">
              <a:t>‹#›</a:t>
            </a:fld>
            <a:endParaRPr lang="en-US"/>
          </a:p>
        </p:txBody>
      </p:sp>
    </p:spTree>
    <p:extLst>
      <p:ext uri="{BB962C8B-B14F-4D97-AF65-F5344CB8AC3E}">
        <p14:creationId xmlns:p14="http://schemas.microsoft.com/office/powerpoint/2010/main" val="383672950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atin typeface="Arial" pitchFamily="34"/>
                <a:cs typeface="Arial" pitchFamily="34"/>
              </a:defRPr>
            </a:lvl1pPr>
          </a:lstStyle>
          <a:p>
            <a:pPr lvl="0"/>
            <a:fld id="{85AC5DAD-4350-4181-B8B6-E198182B116F}" type="datetime1">
              <a:rPr lang="en-US"/>
              <a:pPr lvl="0"/>
              <a:t>10/17/18</a:t>
            </a:fld>
            <a:endParaRPr lang="en-US"/>
          </a:p>
        </p:txBody>
      </p:sp>
      <p:sp>
        <p:nvSpPr>
          <p:cNvPr id="4" name="Footer Placeholder 3"/>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5" name="Slide Number Placeholder 4"/>
          <p:cNvSpPr txBox="1">
            <a:spLocks noGrp="1"/>
          </p:cNvSpPr>
          <p:nvPr>
            <p:ph type="sldNum" sz="quarter" idx="8"/>
          </p:nvPr>
        </p:nvSpPr>
        <p:spPr/>
        <p:txBody>
          <a:bodyPr/>
          <a:lstStyle>
            <a:lvl1pPr>
              <a:defRPr>
                <a:latin typeface="Arial" pitchFamily="34"/>
                <a:cs typeface="Arial" pitchFamily="34"/>
              </a:defRPr>
            </a:lvl1pPr>
          </a:lstStyle>
          <a:p>
            <a:pPr lvl="0"/>
            <a:fld id="{A53C2396-3664-4AD0-88BC-7A43DA59F76F}" type="slidenum">
              <a:t>‹#›</a:t>
            </a:fld>
            <a:endParaRPr lang="en-US"/>
          </a:p>
        </p:txBody>
      </p:sp>
    </p:spTree>
    <p:extLst>
      <p:ext uri="{BB962C8B-B14F-4D97-AF65-F5344CB8AC3E}">
        <p14:creationId xmlns:p14="http://schemas.microsoft.com/office/powerpoint/2010/main" val="3518138997"/>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atin typeface="Arial" pitchFamily="34"/>
                <a:cs typeface="Arial" pitchFamily="34"/>
              </a:defRPr>
            </a:lvl1pPr>
          </a:lstStyle>
          <a:p>
            <a:pPr lvl="0"/>
            <a:fld id="{9DE0FE5C-BAB3-474F-8755-76D93F1BDE74}" type="datetime1">
              <a:rPr lang="en-US"/>
              <a:pPr lvl="0"/>
              <a:t>10/17/18</a:t>
            </a:fld>
            <a:endParaRPr lang="en-US"/>
          </a:p>
        </p:txBody>
      </p:sp>
      <p:sp>
        <p:nvSpPr>
          <p:cNvPr id="3" name="Footer Placeholder 2"/>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4" name="Slide Number Placeholder 3"/>
          <p:cNvSpPr txBox="1">
            <a:spLocks noGrp="1"/>
          </p:cNvSpPr>
          <p:nvPr>
            <p:ph type="sldNum" sz="quarter" idx="8"/>
          </p:nvPr>
        </p:nvSpPr>
        <p:spPr/>
        <p:txBody>
          <a:bodyPr/>
          <a:lstStyle>
            <a:lvl1pPr>
              <a:defRPr>
                <a:latin typeface="Arial" pitchFamily="34"/>
                <a:cs typeface="Arial" pitchFamily="34"/>
              </a:defRPr>
            </a:lvl1pPr>
          </a:lstStyle>
          <a:p>
            <a:pPr lvl="0"/>
            <a:fld id="{EB953DFB-152F-4668-A987-DB0F26A3D20C}" type="slidenum">
              <a:t>‹#›</a:t>
            </a:fld>
            <a:endParaRPr lang="en-US"/>
          </a:p>
        </p:txBody>
      </p:sp>
    </p:spTree>
    <p:extLst>
      <p:ext uri="{BB962C8B-B14F-4D97-AF65-F5344CB8AC3E}">
        <p14:creationId xmlns:p14="http://schemas.microsoft.com/office/powerpoint/2010/main" val="3312633077"/>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9F4BC09D-C0D9-4ED5-8179-57786109FDE5}"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B9046FB0-D989-4A4A-9CE3-33967645D842}" type="slidenum">
              <a:t>‹#›</a:t>
            </a:fld>
            <a:endParaRPr lang="en-US"/>
          </a:p>
        </p:txBody>
      </p:sp>
    </p:spTree>
    <p:extLst>
      <p:ext uri="{BB962C8B-B14F-4D97-AF65-F5344CB8AC3E}">
        <p14:creationId xmlns:p14="http://schemas.microsoft.com/office/powerpoint/2010/main" val="577024049"/>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C1962F63-D373-469B-8495-4F6134543C09}"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C6940497-B7AD-47B8-8478-8A96CAF3FB4C}" type="slidenum">
              <a:t>‹#›</a:t>
            </a:fld>
            <a:endParaRPr lang="en-US"/>
          </a:p>
        </p:txBody>
      </p:sp>
    </p:spTree>
    <p:extLst>
      <p:ext uri="{BB962C8B-B14F-4D97-AF65-F5344CB8AC3E}">
        <p14:creationId xmlns:p14="http://schemas.microsoft.com/office/powerpoint/2010/main" val="2823418199"/>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6FCB8583-1C8C-4E22-B152-83EF240662AC}"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F29D195D-755C-41B6-8B55-BB3EE436A990}" type="slidenum">
              <a:t>‹#›</a:t>
            </a:fld>
            <a:endParaRPr lang="en-US"/>
          </a:p>
        </p:txBody>
      </p:sp>
    </p:spTree>
    <p:extLst>
      <p:ext uri="{BB962C8B-B14F-4D97-AF65-F5344CB8AC3E}">
        <p14:creationId xmlns:p14="http://schemas.microsoft.com/office/powerpoint/2010/main" val="2869017492"/>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AC7A2C3F-CD26-4844-9BD1-539A7E0B8F46}"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605EE348-710E-4FDD-80D2-307015F0053C}" type="slidenum">
              <a:t>‹#›</a:t>
            </a:fld>
            <a:endParaRPr lang="en-US"/>
          </a:p>
        </p:txBody>
      </p:sp>
    </p:spTree>
    <p:extLst>
      <p:ext uri="{BB962C8B-B14F-4D97-AF65-F5344CB8AC3E}">
        <p14:creationId xmlns:p14="http://schemas.microsoft.com/office/powerpoint/2010/main" val="3268314066"/>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44A084EE-E5AB-4209-B0E9-250A9859021D}"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6A243A09-1BBA-458C-9476-62126D9969A7}" type="slidenum">
              <a:t>‹#›</a:t>
            </a:fld>
            <a:endParaRPr lang="en-US"/>
          </a:p>
        </p:txBody>
      </p:sp>
    </p:spTree>
    <p:extLst>
      <p:ext uri="{BB962C8B-B14F-4D97-AF65-F5344CB8AC3E}">
        <p14:creationId xmlns:p14="http://schemas.microsoft.com/office/powerpoint/2010/main" val="288128856"/>
      </p:ext>
    </p:extLst>
  </p:cSld>
  <p:clrMapOvr>
    <a:masterClrMapping/>
  </p:clrMapOvr>
  <p:transition xmlns:p14="http://schemas.microsoft.com/office/powerpoint/2010/mai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1C910B39-B345-4132-9CC8-32CF5CD29F7B}"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BB2F1137-9952-4EC8-B42E-85F564E9589E}" type="slidenum">
              <a:t>‹#›</a:t>
            </a:fld>
            <a:endParaRPr lang="en-US"/>
          </a:p>
        </p:txBody>
      </p:sp>
    </p:spTree>
    <p:extLst>
      <p:ext uri="{BB962C8B-B14F-4D97-AF65-F5344CB8AC3E}">
        <p14:creationId xmlns:p14="http://schemas.microsoft.com/office/powerpoint/2010/main" val="1447140047"/>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5ABF22C0-2FE0-4941-938D-E8BD0DF0421D}"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AE72A388-E128-4EC2-9F76-17772BB6232F}" type="slidenum">
              <a:t>‹#›</a:t>
            </a:fld>
            <a:endParaRPr lang="en-US"/>
          </a:p>
        </p:txBody>
      </p:sp>
    </p:spTree>
    <p:extLst>
      <p:ext uri="{BB962C8B-B14F-4D97-AF65-F5344CB8AC3E}">
        <p14:creationId xmlns:p14="http://schemas.microsoft.com/office/powerpoint/2010/main" val="2540745629"/>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DFAEC0A3-36B9-4721-93A1-E0B7C0C39FC4}" type="datetime1">
              <a:rPr lang="en-US"/>
              <a:pPr lvl="0"/>
              <a:t>10/17/18</a:t>
            </a:fld>
            <a:endParaRPr lang="en-US"/>
          </a:p>
        </p:txBody>
      </p:sp>
      <p:sp>
        <p:nvSpPr>
          <p:cNvPr id="6"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7" name="Slide Number Placeholder 5"/>
          <p:cNvSpPr txBox="1">
            <a:spLocks noGrp="1"/>
          </p:cNvSpPr>
          <p:nvPr>
            <p:ph type="sldNum" sz="quarter" idx="8"/>
          </p:nvPr>
        </p:nvSpPr>
        <p:spPr/>
        <p:txBody>
          <a:bodyPr/>
          <a:lstStyle>
            <a:lvl1pPr>
              <a:defRPr/>
            </a:lvl1pPr>
          </a:lstStyle>
          <a:p>
            <a:pPr lvl="0"/>
            <a:fld id="{6AF6E95E-B5F2-4229-9430-ED61953B5A4F}" type="slidenum">
              <a:t>‹#›</a:t>
            </a:fld>
            <a:endParaRPr lang="en-US"/>
          </a:p>
        </p:txBody>
      </p:sp>
    </p:spTree>
    <p:extLst>
      <p:ext uri="{BB962C8B-B14F-4D97-AF65-F5344CB8AC3E}">
        <p14:creationId xmlns:p14="http://schemas.microsoft.com/office/powerpoint/2010/main" val="2812906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6D192F89-C43B-43CC-8249-46527B636548}"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7988B21F-66E4-40D5-BBFB-5D8EDD583A2F}" type="slidenum">
              <a:t>‹#›</a:t>
            </a:fld>
            <a:endParaRPr lang="en-US"/>
          </a:p>
        </p:txBody>
      </p:sp>
    </p:spTree>
    <p:extLst>
      <p:ext uri="{BB962C8B-B14F-4D97-AF65-F5344CB8AC3E}">
        <p14:creationId xmlns:p14="http://schemas.microsoft.com/office/powerpoint/2010/main" val="1829406410"/>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atin typeface="Arial" pitchFamily="34"/>
                <a:cs typeface="Arial" pitchFamily="34"/>
              </a:defRPr>
            </a:lvl1pPr>
          </a:lstStyle>
          <a:p>
            <a:pPr lvl="0"/>
            <a:fld id="{E04E4AD4-829A-476F-834D-098989BA41BB}" type="datetime1">
              <a:rPr lang="en-US"/>
              <a:pPr lvl="0"/>
              <a:t>10/17/18</a:t>
            </a:fld>
            <a:endParaRPr lang="en-US"/>
          </a:p>
        </p:txBody>
      </p:sp>
      <p:sp>
        <p:nvSpPr>
          <p:cNvPr id="8" name="Footer Placeholder 7"/>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9" name="Slide Number Placeholder 8"/>
          <p:cNvSpPr txBox="1">
            <a:spLocks noGrp="1"/>
          </p:cNvSpPr>
          <p:nvPr>
            <p:ph type="sldNum" sz="quarter" idx="8"/>
          </p:nvPr>
        </p:nvSpPr>
        <p:spPr/>
        <p:txBody>
          <a:bodyPr/>
          <a:lstStyle>
            <a:lvl1pPr>
              <a:defRPr>
                <a:latin typeface="Arial" pitchFamily="34"/>
                <a:cs typeface="Arial" pitchFamily="34"/>
              </a:defRPr>
            </a:lvl1pPr>
          </a:lstStyle>
          <a:p>
            <a:pPr lvl="0"/>
            <a:fld id="{CE1F072C-9B9B-4866-BCF2-ED613A3581C5}" type="slidenum">
              <a:t>‹#›</a:t>
            </a:fld>
            <a:endParaRPr lang="en-US"/>
          </a:p>
        </p:txBody>
      </p:sp>
    </p:spTree>
    <p:extLst>
      <p:ext uri="{BB962C8B-B14F-4D97-AF65-F5344CB8AC3E}">
        <p14:creationId xmlns:p14="http://schemas.microsoft.com/office/powerpoint/2010/main" val="3693992412"/>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atin typeface="Arial" pitchFamily="34"/>
                <a:cs typeface="Arial" pitchFamily="34"/>
              </a:defRPr>
            </a:lvl1pPr>
          </a:lstStyle>
          <a:p>
            <a:pPr lvl="0"/>
            <a:fld id="{2B7816E4-D065-4360-A161-0D08250A2B82}" type="datetime1">
              <a:rPr lang="en-US"/>
              <a:pPr lvl="0"/>
              <a:t>10/17/18</a:t>
            </a:fld>
            <a:endParaRPr lang="en-US"/>
          </a:p>
        </p:txBody>
      </p:sp>
      <p:sp>
        <p:nvSpPr>
          <p:cNvPr id="4" name="Footer Placeholder 3"/>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5" name="Slide Number Placeholder 4"/>
          <p:cNvSpPr txBox="1">
            <a:spLocks noGrp="1"/>
          </p:cNvSpPr>
          <p:nvPr>
            <p:ph type="sldNum" sz="quarter" idx="8"/>
          </p:nvPr>
        </p:nvSpPr>
        <p:spPr/>
        <p:txBody>
          <a:bodyPr/>
          <a:lstStyle>
            <a:lvl1pPr>
              <a:defRPr>
                <a:latin typeface="Arial" pitchFamily="34"/>
                <a:cs typeface="Arial" pitchFamily="34"/>
              </a:defRPr>
            </a:lvl1pPr>
          </a:lstStyle>
          <a:p>
            <a:pPr lvl="0"/>
            <a:fld id="{DDD68D48-014E-4AA8-BE39-86924E877E67}" type="slidenum">
              <a:t>‹#›</a:t>
            </a:fld>
            <a:endParaRPr lang="en-US"/>
          </a:p>
        </p:txBody>
      </p:sp>
    </p:spTree>
    <p:extLst>
      <p:ext uri="{BB962C8B-B14F-4D97-AF65-F5344CB8AC3E}">
        <p14:creationId xmlns:p14="http://schemas.microsoft.com/office/powerpoint/2010/main" val="3885670385"/>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atin typeface="Arial" pitchFamily="34"/>
                <a:cs typeface="Arial" pitchFamily="34"/>
              </a:defRPr>
            </a:lvl1pPr>
          </a:lstStyle>
          <a:p>
            <a:pPr lvl="0"/>
            <a:fld id="{EDD2798A-170A-4C6E-BC67-F21CF48D85A2}" type="datetime1">
              <a:rPr lang="en-US"/>
              <a:pPr lvl="0"/>
              <a:t>10/17/18</a:t>
            </a:fld>
            <a:endParaRPr lang="en-US"/>
          </a:p>
        </p:txBody>
      </p:sp>
      <p:sp>
        <p:nvSpPr>
          <p:cNvPr id="3" name="Footer Placeholder 2"/>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4" name="Slide Number Placeholder 3"/>
          <p:cNvSpPr txBox="1">
            <a:spLocks noGrp="1"/>
          </p:cNvSpPr>
          <p:nvPr>
            <p:ph type="sldNum" sz="quarter" idx="8"/>
          </p:nvPr>
        </p:nvSpPr>
        <p:spPr/>
        <p:txBody>
          <a:bodyPr/>
          <a:lstStyle>
            <a:lvl1pPr>
              <a:defRPr>
                <a:latin typeface="Arial" pitchFamily="34"/>
                <a:cs typeface="Arial" pitchFamily="34"/>
              </a:defRPr>
            </a:lvl1pPr>
          </a:lstStyle>
          <a:p>
            <a:pPr lvl="0"/>
            <a:fld id="{03B48C81-31D8-4DF0-A083-5600FF9C4A92}" type="slidenum">
              <a:t>‹#›</a:t>
            </a:fld>
            <a:endParaRPr lang="en-US"/>
          </a:p>
        </p:txBody>
      </p:sp>
    </p:spTree>
    <p:extLst>
      <p:ext uri="{BB962C8B-B14F-4D97-AF65-F5344CB8AC3E}">
        <p14:creationId xmlns:p14="http://schemas.microsoft.com/office/powerpoint/2010/main" val="284891027"/>
      </p:ext>
    </p:extLst>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69F4FAC5-BC2A-42E1-B316-737198EDC968}"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67B08CDB-D645-41EC-AE1F-C3A38207BEF7}" type="slidenum">
              <a:t>‹#›</a:t>
            </a:fld>
            <a:endParaRPr lang="en-US"/>
          </a:p>
        </p:txBody>
      </p:sp>
    </p:spTree>
    <p:extLst>
      <p:ext uri="{BB962C8B-B14F-4D97-AF65-F5344CB8AC3E}">
        <p14:creationId xmlns:p14="http://schemas.microsoft.com/office/powerpoint/2010/main" val="3833152272"/>
      </p:ext>
    </p:extLst>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atin typeface="Arial" pitchFamily="34"/>
                <a:cs typeface="Arial" pitchFamily="34"/>
              </a:defRPr>
            </a:lvl1pPr>
          </a:lstStyle>
          <a:p>
            <a:pPr lvl="0"/>
            <a:fld id="{D217CF89-FCF0-40CB-8334-E89EB6295C35}" type="datetime1">
              <a:rPr lang="en-US"/>
              <a:pPr lvl="0"/>
              <a:t>10/17/18</a:t>
            </a:fld>
            <a:endParaRPr lang="en-US"/>
          </a:p>
        </p:txBody>
      </p:sp>
      <p:sp>
        <p:nvSpPr>
          <p:cNvPr id="6" name="Footer Placeholder 5"/>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7" name="Slide Number Placeholder 6"/>
          <p:cNvSpPr txBox="1">
            <a:spLocks noGrp="1"/>
          </p:cNvSpPr>
          <p:nvPr>
            <p:ph type="sldNum" sz="quarter" idx="8"/>
          </p:nvPr>
        </p:nvSpPr>
        <p:spPr/>
        <p:txBody>
          <a:bodyPr/>
          <a:lstStyle>
            <a:lvl1pPr>
              <a:defRPr>
                <a:latin typeface="Arial" pitchFamily="34"/>
                <a:cs typeface="Arial" pitchFamily="34"/>
              </a:defRPr>
            </a:lvl1pPr>
          </a:lstStyle>
          <a:p>
            <a:pPr lvl="0"/>
            <a:fld id="{32240549-BF8B-4D98-9FF9-9E3C2FC3CC9C}" type="slidenum">
              <a:t>‹#›</a:t>
            </a:fld>
            <a:endParaRPr lang="en-US"/>
          </a:p>
        </p:txBody>
      </p:sp>
    </p:spTree>
    <p:extLst>
      <p:ext uri="{BB962C8B-B14F-4D97-AF65-F5344CB8AC3E}">
        <p14:creationId xmlns:p14="http://schemas.microsoft.com/office/powerpoint/2010/main" val="3614499591"/>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43C0086B-B67C-40B0-A91C-715B68F05B3D}"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4A1238FC-A63B-404A-990B-FF13FC39DAD5}" type="slidenum">
              <a:t>‹#›</a:t>
            </a:fld>
            <a:endParaRPr lang="en-US"/>
          </a:p>
        </p:txBody>
      </p:sp>
    </p:spTree>
    <p:extLst>
      <p:ext uri="{BB962C8B-B14F-4D97-AF65-F5344CB8AC3E}">
        <p14:creationId xmlns:p14="http://schemas.microsoft.com/office/powerpoint/2010/main" val="1333830228"/>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atin typeface="Arial" pitchFamily="34"/>
                <a:cs typeface="Arial" pitchFamily="34"/>
              </a:defRPr>
            </a:lvl1pPr>
          </a:lstStyle>
          <a:p>
            <a:pPr lvl="0"/>
            <a:fld id="{6633C53F-9E0E-4504-8C5A-71EDFEC7ADBE}" type="datetime1">
              <a:rPr lang="en-US"/>
              <a:pPr lvl="0"/>
              <a:t>10/17/18</a:t>
            </a:fld>
            <a:endParaRPr lang="en-US"/>
          </a:p>
        </p:txBody>
      </p:sp>
      <p:sp>
        <p:nvSpPr>
          <p:cNvPr id="5" name="Footer Placeholder 4"/>
          <p:cNvSpPr txBox="1">
            <a:spLocks noGrp="1"/>
          </p:cNvSpPr>
          <p:nvPr>
            <p:ph type="ftr" sz="quarter" idx="9"/>
          </p:nvPr>
        </p:nvSpPr>
        <p:spPr/>
        <p:txBody>
          <a:bodyPr/>
          <a:lstStyle>
            <a:lvl1pPr>
              <a:defRPr>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8"/>
          </p:nvPr>
        </p:nvSpPr>
        <p:spPr/>
        <p:txBody>
          <a:bodyPr/>
          <a:lstStyle>
            <a:lvl1pPr>
              <a:defRPr>
                <a:latin typeface="Arial" pitchFamily="34"/>
                <a:cs typeface="Arial" pitchFamily="34"/>
              </a:defRPr>
            </a:lvl1pPr>
          </a:lstStyle>
          <a:p>
            <a:pPr lvl="0"/>
            <a:fld id="{6CEC754C-772A-4362-94E7-934263E1E2E7}" type="slidenum">
              <a:t>‹#›</a:t>
            </a:fld>
            <a:endParaRPr lang="en-US"/>
          </a:p>
        </p:txBody>
      </p:sp>
    </p:spTree>
    <p:extLst>
      <p:ext uri="{BB962C8B-B14F-4D97-AF65-F5344CB8AC3E}">
        <p14:creationId xmlns:p14="http://schemas.microsoft.com/office/powerpoint/2010/main" val="3775241255"/>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7"/>
          </p:nvPr>
        </p:nvSpPr>
        <p:spPr/>
        <p:txBody>
          <a:bodyPr/>
          <a:lstStyle>
            <a:lvl1pPr>
              <a:defRPr/>
            </a:lvl1pPr>
          </a:lstStyle>
          <a:p>
            <a:pPr lvl="0"/>
            <a:fld id="{B39B2D8E-54E4-4A59-93AB-2313FC8C7909}" type="datetime1">
              <a:rPr lang="en-US"/>
              <a:pPr lvl="0"/>
              <a:t>10/17/18</a:t>
            </a:fld>
            <a:endParaRPr lang="en-US"/>
          </a:p>
        </p:txBody>
      </p:sp>
      <p:sp>
        <p:nvSpPr>
          <p:cNvPr id="8"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9" name="Slide Number Placeholder 5"/>
          <p:cNvSpPr txBox="1">
            <a:spLocks noGrp="1"/>
          </p:cNvSpPr>
          <p:nvPr>
            <p:ph type="sldNum" sz="quarter" idx="8"/>
          </p:nvPr>
        </p:nvSpPr>
        <p:spPr/>
        <p:txBody>
          <a:bodyPr/>
          <a:lstStyle>
            <a:lvl1pPr>
              <a:defRPr/>
            </a:lvl1pPr>
          </a:lstStyle>
          <a:p>
            <a:pPr lvl="0"/>
            <a:fld id="{E1666630-2B79-4A92-95C3-94A68B42BE27}" type="slidenum">
              <a:t>‹#›</a:t>
            </a:fld>
            <a:endParaRPr lang="en-US"/>
          </a:p>
        </p:txBody>
      </p:sp>
    </p:spTree>
    <p:extLst>
      <p:ext uri="{BB962C8B-B14F-4D97-AF65-F5344CB8AC3E}">
        <p14:creationId xmlns:p14="http://schemas.microsoft.com/office/powerpoint/2010/main" val="109190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7"/>
          </p:nvPr>
        </p:nvSpPr>
        <p:spPr/>
        <p:txBody>
          <a:bodyPr/>
          <a:lstStyle>
            <a:lvl1pPr>
              <a:defRPr/>
            </a:lvl1pPr>
          </a:lstStyle>
          <a:p>
            <a:pPr lvl="0"/>
            <a:fld id="{B801BEB5-2FBA-48FB-8DC8-D85D56F163C3}" type="datetime1">
              <a:rPr lang="en-US"/>
              <a:pPr lvl="0"/>
              <a:t>10/17/18</a:t>
            </a:fld>
            <a:endParaRPr lang="en-US"/>
          </a:p>
        </p:txBody>
      </p:sp>
      <p:sp>
        <p:nvSpPr>
          <p:cNvPr id="4"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5" name="Slide Number Placeholder 5"/>
          <p:cNvSpPr txBox="1">
            <a:spLocks noGrp="1"/>
          </p:cNvSpPr>
          <p:nvPr>
            <p:ph type="sldNum" sz="quarter" idx="8"/>
          </p:nvPr>
        </p:nvSpPr>
        <p:spPr/>
        <p:txBody>
          <a:bodyPr/>
          <a:lstStyle>
            <a:lvl1pPr>
              <a:defRPr/>
            </a:lvl1pPr>
          </a:lstStyle>
          <a:p>
            <a:pPr lvl="0"/>
            <a:fld id="{C17A5FFB-52A0-4B76-BBD7-4CF5033C51FD}" type="slidenum">
              <a:t>‹#›</a:t>
            </a:fld>
            <a:endParaRPr lang="en-US"/>
          </a:p>
        </p:txBody>
      </p:sp>
    </p:spTree>
    <p:extLst>
      <p:ext uri="{BB962C8B-B14F-4D97-AF65-F5344CB8AC3E}">
        <p14:creationId xmlns:p14="http://schemas.microsoft.com/office/powerpoint/2010/main" val="24158815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EDACFF68-7166-42FC-AE10-90CF03542D18}" type="datetime1">
              <a:rPr lang="en-US"/>
              <a:pPr lvl="0"/>
              <a:t>10/17/18</a:t>
            </a:fld>
            <a:endParaRPr lang="en-US"/>
          </a:p>
        </p:txBody>
      </p:sp>
      <p:sp>
        <p:nvSpPr>
          <p:cNvPr id="3"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4" name="Slide Number Placeholder 5"/>
          <p:cNvSpPr txBox="1">
            <a:spLocks noGrp="1"/>
          </p:cNvSpPr>
          <p:nvPr>
            <p:ph type="sldNum" sz="quarter" idx="8"/>
          </p:nvPr>
        </p:nvSpPr>
        <p:spPr/>
        <p:txBody>
          <a:bodyPr/>
          <a:lstStyle>
            <a:lvl1pPr>
              <a:defRPr/>
            </a:lvl1pPr>
          </a:lstStyle>
          <a:p>
            <a:pPr lvl="0"/>
            <a:fld id="{46F74357-A3B0-4A94-80F5-AA5C47737A22}" type="slidenum">
              <a:t>‹#›</a:t>
            </a:fld>
            <a:endParaRPr lang="en-US"/>
          </a:p>
        </p:txBody>
      </p:sp>
    </p:spTree>
    <p:extLst>
      <p:ext uri="{BB962C8B-B14F-4D97-AF65-F5344CB8AC3E}">
        <p14:creationId xmlns:p14="http://schemas.microsoft.com/office/powerpoint/2010/main" val="30311339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4B1C8311-1A81-4398-B682-0400E7DE096F}" type="datetime1">
              <a:rPr lang="en-US"/>
              <a:pPr lvl="0"/>
              <a:t>10/17/18</a:t>
            </a:fld>
            <a:endParaRPr lang="en-US"/>
          </a:p>
        </p:txBody>
      </p:sp>
      <p:sp>
        <p:nvSpPr>
          <p:cNvPr id="6"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7" name="Slide Number Placeholder 5"/>
          <p:cNvSpPr txBox="1">
            <a:spLocks noGrp="1"/>
          </p:cNvSpPr>
          <p:nvPr>
            <p:ph type="sldNum" sz="quarter" idx="8"/>
          </p:nvPr>
        </p:nvSpPr>
        <p:spPr/>
        <p:txBody>
          <a:bodyPr/>
          <a:lstStyle>
            <a:lvl1pPr>
              <a:defRPr/>
            </a:lvl1pPr>
          </a:lstStyle>
          <a:p>
            <a:pPr lvl="0"/>
            <a:fld id="{1C3546D8-64DB-4108-A691-91580F6AD12A}" type="slidenum">
              <a:t>‹#›</a:t>
            </a:fld>
            <a:endParaRPr lang="en-US"/>
          </a:p>
        </p:txBody>
      </p:sp>
    </p:spTree>
    <p:extLst>
      <p:ext uri="{BB962C8B-B14F-4D97-AF65-F5344CB8AC3E}">
        <p14:creationId xmlns:p14="http://schemas.microsoft.com/office/powerpoint/2010/main" val="76152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p:spPr>
        <p:txBody>
          <a:bodyPr>
            <a:normAutofit/>
          </a:bodyPr>
          <a:lstStyle>
            <a:lvl1pPr marL="0" indent="0">
              <a:buNone/>
              <a:defRPr/>
            </a:lvl1pPr>
          </a:lstStyle>
          <a:p>
            <a:pPr lvl="0"/>
            <a:endParaRPr lang="en-US"/>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C874F626-D881-48C1-B1D2-CFAFAC6ACD75}" type="datetime1">
              <a:rPr lang="en-US"/>
              <a:pPr lvl="0"/>
              <a:t>10/17/18</a:t>
            </a:fld>
            <a:endParaRPr lang="en-US"/>
          </a:p>
        </p:txBody>
      </p:sp>
      <p:sp>
        <p:nvSpPr>
          <p:cNvPr id="6" name="Footer Placeholder 4"/>
          <p:cNvSpPr txBox="1">
            <a:spLocks noGrp="1"/>
          </p:cNvSpPr>
          <p:nvPr>
            <p:ph type="ftr" sz="quarter" idx="9"/>
          </p:nvPr>
        </p:nvSpPr>
        <p:spPr/>
        <p:txBody>
          <a:bodyPr/>
          <a:lstStyle>
            <a:lvl1pPr>
              <a:defRPr/>
            </a:lvl1pPr>
          </a:lstStyle>
          <a:p>
            <a:pPr lvl="0"/>
            <a:r>
              <a:rPr lang="en-US"/>
              <a:t>Copyright @ 2015 McGraw Hill Education</a:t>
            </a:r>
          </a:p>
        </p:txBody>
      </p:sp>
      <p:sp>
        <p:nvSpPr>
          <p:cNvPr id="7" name="Slide Number Placeholder 5"/>
          <p:cNvSpPr txBox="1">
            <a:spLocks noGrp="1"/>
          </p:cNvSpPr>
          <p:nvPr>
            <p:ph type="sldNum" sz="quarter" idx="8"/>
          </p:nvPr>
        </p:nvSpPr>
        <p:spPr/>
        <p:txBody>
          <a:bodyPr/>
          <a:lstStyle>
            <a:lvl1pPr>
              <a:defRPr/>
            </a:lvl1pPr>
          </a:lstStyle>
          <a:p>
            <a:pPr lvl="0"/>
            <a:fld id="{75EB4EE0-C751-4D7F-A215-1F2B55DFA44F}" type="slidenum">
              <a:t>‹#›</a:t>
            </a:fld>
            <a:endParaRPr lang="en-US"/>
          </a:p>
        </p:txBody>
      </p:sp>
    </p:spTree>
    <p:extLst>
      <p:ext uri="{BB962C8B-B14F-4D97-AF65-F5344CB8AC3E}">
        <p14:creationId xmlns:p14="http://schemas.microsoft.com/office/powerpoint/2010/main" val="3907287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cs typeface="Arial" pitchFamily="34"/>
              </a:defRPr>
            </a:lvl1pPr>
          </a:lstStyle>
          <a:p>
            <a:pPr lvl="0"/>
            <a:fld id="{4C12166A-9CC3-4E99-AA87-FCC4A81E4454}" type="datetime1">
              <a:rPr lang="en-US"/>
              <a:pPr lvl="0"/>
              <a:t>10/17/18</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cs typeface="Arial" pitchFamily="34"/>
              </a:defRPr>
            </a:lvl1pPr>
          </a:lstStyle>
          <a:p>
            <a:pPr lvl="0"/>
            <a:r>
              <a:rPr lang="en-US"/>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cs typeface="Arial" pitchFamily="34"/>
              </a:defRPr>
            </a:lvl1pPr>
          </a:lstStyle>
          <a:p>
            <a:pPr lvl="0"/>
            <a:fld id="{6FF59F2D-1E2E-42FA-8CE7-BE4020BB38F0}"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7B5E13B8-70CE-4CED-8A78-9044133FF7AE}" type="datetime1">
              <a:rPr lang="en-US"/>
              <a:pPr lvl="0"/>
              <a:t>10/17/18</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F6323E76-B033-467B-A4C3-E4F47F659820}" type="slidenum">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xmlns:p14="http://schemas.microsoft.com/office/powerpoint/2010/main">
    <p:fade/>
  </p:transition>
  <p:txStyles>
    <p:titleStyle>
      <a:lvl1pPr marL="0" marR="0" lvl="0" indent="0" algn="ctr" defTabSz="914400" rtl="0" fontAlgn="auto" hangingPunct="0">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B948B095-7E9B-4E8A-AD90-1484449305E0}" type="datetime1">
              <a:rPr lang="en-US"/>
              <a:pPr lvl="0"/>
              <a:t>10/17/18</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EFE1535E-BB1A-4F25-966F-90896A8B5164}" type="slidenum">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xmlns:p14="http://schemas.microsoft.com/office/powerpoint/2010/main">
    <p:fade/>
  </p:transition>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83B86AA-2AE4-418F-AF9F-59E23B6B4331}" type="datetime1">
              <a:rPr lang="en-US"/>
              <a:pPr lvl="0"/>
              <a:t>10/17/18</a:t>
            </a:fld>
            <a:endParaRPr lang="en-US"/>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r>
              <a:rPr lang="en-US"/>
              <a:t>Copyright @ 2015 McGraw Hill Education</a:t>
            </a: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21CEDDF-A954-4690-920E-0EAFE4FC55F8}" type="slidenum">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fade/>
  </p:transition>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3"/>
          <p:cNvSpPr txBox="1">
            <a:spLocks noGrp="1"/>
          </p:cNvSpPr>
          <p:nvPr>
            <p:ph type="ctrTitle"/>
          </p:nvPr>
        </p:nvSpPr>
        <p:spPr>
          <a:xfrm>
            <a:off x="685800" y="616827"/>
            <a:ext cx="8106466" cy="1524003"/>
          </a:xfrm>
        </p:spPr>
        <p:txBody>
          <a:bodyPr anchorCtr="0"/>
          <a:lstStyle/>
          <a:p>
            <a:pPr lvl="0" algn="l" hangingPunct="1"/>
            <a:r>
              <a:rPr lang="en-US" b="1" dirty="0"/>
              <a:t>Cash, Fraud, and Internal Control</a:t>
            </a:r>
          </a:p>
        </p:txBody>
      </p:sp>
      <p:sp>
        <p:nvSpPr>
          <p:cNvPr id="3" name="Subtitle 2"/>
          <p:cNvSpPr txBox="1">
            <a:spLocks noGrp="1"/>
          </p:cNvSpPr>
          <p:nvPr>
            <p:ph type="subTitle" idx="1"/>
          </p:nvPr>
        </p:nvSpPr>
        <p:spPr>
          <a:xfrm>
            <a:off x="685800" y="2224262"/>
            <a:ext cx="2209803" cy="720720"/>
          </a:xfrm>
        </p:spPr>
        <p:txBody>
          <a:bodyPr anchorCtr="0"/>
          <a:lstStyle/>
          <a:p>
            <a:pPr lvl="0" algn="l" hangingPunct="1"/>
            <a:r>
              <a:rPr lang="en-US" dirty="0"/>
              <a:t>Chapter </a:t>
            </a:r>
            <a:r>
              <a:rPr lang="en-US" dirty="0" smtClean="0"/>
              <a:t>6</a:t>
            </a:r>
            <a:endParaRPr lang="en-US" dirty="0"/>
          </a:p>
        </p:txBody>
      </p:sp>
      <p:sp>
        <p:nvSpPr>
          <p:cNvPr id="4" name="Rectangle 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11" name="Rectangle 3"/>
          <p:cNvSpPr txBox="1">
            <a:spLocks noChangeArrowheads="1"/>
          </p:cNvSpPr>
          <p:nvPr/>
        </p:nvSpPr>
        <p:spPr bwMode="auto">
          <a:xfrm>
            <a:off x="762000" y="3928147"/>
            <a:ext cx="6173492" cy="18630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smtClean="0">
                <a:solidFill>
                  <a:srgbClr val="002060"/>
                </a:solidFill>
                <a:latin typeface="Calibri" panose="020F0502020204030204" pitchFamily="34" charset="0"/>
                <a:ea typeface="ＭＳ Ｐゴシック" pitchFamily="34" charset="-128"/>
              </a:rPr>
              <a:t>Financial and Managerial 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smtClean="0">
                <a:solidFill>
                  <a:srgbClr val="002060"/>
                </a:solidFill>
                <a:latin typeface="Calibri" panose="020F0502020204030204" pitchFamily="34" charset="0"/>
                <a:ea typeface="ＭＳ Ｐゴシック" pitchFamily="34" charset="-128"/>
              </a:rPr>
              <a:t>8th </a:t>
            </a:r>
            <a:r>
              <a:rPr lang="en-US" sz="2800" b="1" dirty="0">
                <a:solidFill>
                  <a:srgbClr val="002060"/>
                </a:solidFill>
                <a:latin typeface="Calibri" panose="020F0502020204030204" pitchFamily="34" charset="0"/>
                <a:ea typeface="ＭＳ Ｐゴシック" pitchFamily="34" charset="-128"/>
              </a:rPr>
              <a:t>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2E7B6BAB-C9B2-554E-8491-A9D513918705}"/>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795430"/>
            <a:ext cx="8229600" cy="884233"/>
          </a:xfrm>
        </p:spPr>
        <p:txBody>
          <a:bodyPr/>
          <a:lstStyle/>
          <a:p>
            <a:pPr lvl="0"/>
            <a:r>
              <a:rPr lang="en-US" b="1" dirty="0"/>
              <a:t>Internal Control:  Insure Assets and Bond Key Employees</a:t>
            </a:r>
          </a:p>
        </p:txBody>
      </p:sp>
      <p:sp>
        <p:nvSpPr>
          <p:cNvPr id="3" name="Rectangle 3"/>
          <p:cNvSpPr txBox="1">
            <a:spLocks noGrp="1"/>
          </p:cNvSpPr>
          <p:nvPr>
            <p:ph type="body" idx="4294967295"/>
          </p:nvPr>
        </p:nvSpPr>
        <p:spPr>
          <a:xfrm>
            <a:off x="615819" y="2191408"/>
            <a:ext cx="8070979" cy="3836167"/>
          </a:xfrm>
          <a:solidFill>
            <a:srgbClr val="B7DEE8"/>
          </a:solidFill>
          <a:ln w="28575">
            <a:solidFill>
              <a:srgbClr val="000000"/>
            </a:solidFill>
            <a:prstDash val="solid"/>
            <a:miter/>
          </a:ln>
        </p:spPr>
        <p:txBody>
          <a:bodyPr lIns="90489" tIns="44448" rIns="90489" bIns="44448" anchor="ctr"/>
          <a:lstStyle/>
          <a:p>
            <a:pPr marL="0" lvl="0" indent="0" algn="ctr">
              <a:lnSpc>
                <a:spcPct val="95000"/>
              </a:lnSpc>
              <a:spcBef>
                <a:spcPts val="1200"/>
              </a:spcBef>
              <a:buNone/>
            </a:pPr>
            <a:r>
              <a:rPr lang="en-US" dirty="0"/>
              <a:t>Insure Assets and Bond Key Employees:</a:t>
            </a:r>
          </a:p>
          <a:p>
            <a:pPr marL="514350" lvl="0" indent="-514350">
              <a:lnSpc>
                <a:spcPct val="95000"/>
              </a:lnSpc>
              <a:spcBef>
                <a:spcPts val="1200"/>
              </a:spcBef>
              <a:buFont typeface="+mj-lt"/>
              <a:buAutoNum type="arabicPeriod"/>
            </a:pPr>
            <a:r>
              <a:rPr lang="en-US" dirty="0"/>
              <a:t>Assets should be insured against losses.</a:t>
            </a:r>
          </a:p>
          <a:p>
            <a:pPr marL="514350" lvl="0" indent="-514350">
              <a:lnSpc>
                <a:spcPct val="95000"/>
              </a:lnSpc>
              <a:spcBef>
                <a:spcPts val="1200"/>
              </a:spcBef>
              <a:buFont typeface="+mj-lt"/>
              <a:buAutoNum type="arabicPeriod"/>
            </a:pPr>
            <a:r>
              <a:rPr lang="en-US" dirty="0"/>
              <a:t>Employees handling a lot of cash and other assets should be bonded.</a:t>
            </a:r>
          </a:p>
          <a:p>
            <a:pPr marL="514350" lvl="0" indent="-514350">
              <a:lnSpc>
                <a:spcPct val="95000"/>
              </a:lnSpc>
              <a:spcBef>
                <a:spcPts val="1200"/>
              </a:spcBef>
              <a:buFont typeface="+mj-lt"/>
              <a:buAutoNum type="arabicPeriod"/>
            </a:pPr>
            <a:r>
              <a:rPr lang="en-US" dirty="0"/>
              <a:t>Bonded means the company has purchased an insurance policy against theft by that employee.</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3B78ACB5-DE48-044E-ACA5-44ED5379F6D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B77B1141-D3F4-0248-9A77-3CAEF85AD66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19394061"/>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28599" y="641955"/>
            <a:ext cx="8622793" cy="1593392"/>
          </a:xfrm>
        </p:spPr>
        <p:txBody>
          <a:bodyPr/>
          <a:lstStyle/>
          <a:p>
            <a:pPr lvl="0"/>
            <a:r>
              <a:rPr lang="en-US" b="1" dirty="0"/>
              <a:t>Internal Control:  Separate Recordkeeping from Custody </a:t>
            </a:r>
            <a:br>
              <a:rPr lang="en-US" b="1" dirty="0"/>
            </a:br>
            <a:r>
              <a:rPr lang="en-US" b="1" dirty="0"/>
              <a:t>of Assets</a:t>
            </a:r>
          </a:p>
        </p:txBody>
      </p:sp>
      <p:sp>
        <p:nvSpPr>
          <p:cNvPr id="3" name="Rectangle 3"/>
          <p:cNvSpPr txBox="1">
            <a:spLocks noGrp="1"/>
          </p:cNvSpPr>
          <p:nvPr>
            <p:ph type="body" idx="4294967295"/>
          </p:nvPr>
        </p:nvSpPr>
        <p:spPr>
          <a:xfrm>
            <a:off x="485191" y="2416793"/>
            <a:ext cx="8229601" cy="3830999"/>
          </a:xfrm>
          <a:solidFill>
            <a:srgbClr val="B7DEE8"/>
          </a:solidFill>
          <a:ln w="28575">
            <a:solidFill>
              <a:srgbClr val="000000"/>
            </a:solidFill>
            <a:prstDash val="solid"/>
            <a:miter/>
          </a:ln>
        </p:spPr>
        <p:txBody>
          <a:bodyPr lIns="90489" tIns="44448" rIns="90489" bIns="44448" anchor="ctr"/>
          <a:lstStyle/>
          <a:p>
            <a:pPr marL="0" lvl="0" indent="0" algn="ctr">
              <a:lnSpc>
                <a:spcPct val="95000"/>
              </a:lnSpc>
              <a:spcBef>
                <a:spcPts val="1200"/>
              </a:spcBef>
              <a:buNone/>
            </a:pPr>
            <a:r>
              <a:rPr lang="en-US" b="1" spc="-20" dirty="0"/>
              <a:t>Separate Recordkeeping from Custody of Assets</a:t>
            </a:r>
            <a:r>
              <a:rPr lang="en-US" spc="-20" dirty="0"/>
              <a:t>:</a:t>
            </a:r>
          </a:p>
          <a:p>
            <a:pPr marL="514350" lvl="0" indent="-514350">
              <a:lnSpc>
                <a:spcPct val="95000"/>
              </a:lnSpc>
              <a:spcBef>
                <a:spcPts val="1200"/>
              </a:spcBef>
              <a:buFont typeface="+mj-lt"/>
              <a:buAutoNum type="arabicPeriod"/>
            </a:pPr>
            <a:r>
              <a:rPr lang="en-US" dirty="0"/>
              <a:t>Person who controls or has access to assets must not have access to that asset’s accounting records.</a:t>
            </a:r>
          </a:p>
          <a:p>
            <a:pPr marL="514350" lvl="0" indent="-514350">
              <a:lnSpc>
                <a:spcPct val="95000"/>
              </a:lnSpc>
              <a:spcBef>
                <a:spcPts val="1200"/>
              </a:spcBef>
              <a:buFont typeface="+mj-lt"/>
              <a:buAutoNum type="arabicPeriod"/>
            </a:pPr>
            <a:r>
              <a:rPr lang="en-US" dirty="0"/>
              <a:t>Reduces risk of theft or waste of an asset.</a:t>
            </a:r>
          </a:p>
          <a:p>
            <a:pPr marL="514350" lvl="0" indent="-514350">
              <a:lnSpc>
                <a:spcPct val="95000"/>
              </a:lnSpc>
              <a:spcBef>
                <a:spcPts val="1200"/>
              </a:spcBef>
              <a:buFont typeface="+mj-lt"/>
              <a:buAutoNum type="arabicPeriod"/>
            </a:pPr>
            <a:r>
              <a:rPr lang="en-US" dirty="0"/>
              <a:t>Employees would need to collude, agree in secret to commit fraud under this control.</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268BB3F0-2E25-A449-8ED7-DAB9C7F038E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27B311D-186D-2D43-93BB-A37E2D3A5FC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89062889"/>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669926"/>
            <a:ext cx="9144000" cy="1593392"/>
          </a:xfrm>
        </p:spPr>
        <p:txBody>
          <a:bodyPr/>
          <a:lstStyle/>
          <a:p>
            <a:pPr lvl="0"/>
            <a:r>
              <a:rPr lang="en-US" b="1" dirty="0"/>
              <a:t>Internal Control:  Divide Responsibility for Related Transactions</a:t>
            </a:r>
          </a:p>
        </p:txBody>
      </p:sp>
      <p:sp>
        <p:nvSpPr>
          <p:cNvPr id="3" name="Rectangle 3"/>
          <p:cNvSpPr txBox="1">
            <a:spLocks noGrp="1"/>
          </p:cNvSpPr>
          <p:nvPr>
            <p:ph type="body" idx="4294967295"/>
          </p:nvPr>
        </p:nvSpPr>
        <p:spPr>
          <a:xfrm>
            <a:off x="485191" y="2416793"/>
            <a:ext cx="8201607" cy="3830999"/>
          </a:xfrm>
          <a:solidFill>
            <a:srgbClr val="B7DEE8"/>
          </a:solidFill>
          <a:ln w="28575">
            <a:solidFill>
              <a:srgbClr val="000000"/>
            </a:solidFill>
            <a:prstDash val="solid"/>
            <a:miter/>
          </a:ln>
        </p:spPr>
        <p:txBody>
          <a:bodyPr lIns="90489" tIns="44448" rIns="90489" bIns="44448" anchor="ctr"/>
          <a:lstStyle/>
          <a:p>
            <a:pPr marL="0" lvl="0" indent="0" algn="ctr">
              <a:lnSpc>
                <a:spcPct val="95000"/>
              </a:lnSpc>
              <a:spcBef>
                <a:spcPts val="1200"/>
              </a:spcBef>
              <a:buNone/>
            </a:pPr>
            <a:r>
              <a:rPr lang="en-US" b="1" dirty="0"/>
              <a:t>Divide Responsibility for Related Transactions</a:t>
            </a:r>
            <a:r>
              <a:rPr lang="en-US" dirty="0"/>
              <a:t>:</a:t>
            </a:r>
          </a:p>
          <a:p>
            <a:pPr marL="514350" lvl="0" indent="-514350">
              <a:lnSpc>
                <a:spcPct val="95000"/>
              </a:lnSpc>
              <a:spcBef>
                <a:spcPts val="1200"/>
              </a:spcBef>
              <a:buFont typeface="+mj-lt"/>
              <a:buAutoNum type="arabicPeriod"/>
            </a:pPr>
            <a:r>
              <a:rPr lang="en-US" dirty="0"/>
              <a:t>Responsibility for a transactions should be divided between two or more individuals.</a:t>
            </a:r>
          </a:p>
          <a:p>
            <a:pPr marL="514350" lvl="0" indent="-514350">
              <a:lnSpc>
                <a:spcPct val="95000"/>
              </a:lnSpc>
              <a:spcBef>
                <a:spcPts val="1200"/>
              </a:spcBef>
              <a:buFont typeface="+mj-lt"/>
              <a:buAutoNum type="arabicPeriod"/>
            </a:pPr>
            <a:r>
              <a:rPr lang="en-US" dirty="0"/>
              <a:t>Ensures work of one person acts as a check on the other to prevent fraud or errors.</a:t>
            </a:r>
          </a:p>
          <a:p>
            <a:pPr marL="0" lvl="0" indent="0">
              <a:lnSpc>
                <a:spcPct val="95000"/>
              </a:lnSpc>
              <a:spcBef>
                <a:spcPts val="1200"/>
              </a:spcBef>
              <a:buNone/>
            </a:pPr>
            <a:r>
              <a:rPr lang="en-US" dirty="0"/>
              <a:t>3.  Called separation of duties.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22EE6F1A-7680-3D48-A16F-9C8DB97F40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356ECCF-3E1E-BE4C-884D-3F4B321797C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892736750"/>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669926"/>
            <a:ext cx="9144000" cy="1593392"/>
          </a:xfrm>
        </p:spPr>
        <p:txBody>
          <a:bodyPr/>
          <a:lstStyle/>
          <a:p>
            <a:pPr lvl="0"/>
            <a:r>
              <a:rPr lang="en-US" b="1" dirty="0"/>
              <a:t>Internal Control: Apply Technological Controls</a:t>
            </a:r>
          </a:p>
        </p:txBody>
      </p:sp>
      <p:sp>
        <p:nvSpPr>
          <p:cNvPr id="3" name="Rectangle 3"/>
          <p:cNvSpPr txBox="1">
            <a:spLocks noGrp="1"/>
          </p:cNvSpPr>
          <p:nvPr>
            <p:ph type="body" idx="4294967295"/>
          </p:nvPr>
        </p:nvSpPr>
        <p:spPr>
          <a:xfrm>
            <a:off x="466531" y="2263318"/>
            <a:ext cx="8220268" cy="3830999"/>
          </a:xfrm>
          <a:solidFill>
            <a:srgbClr val="B7DEE8"/>
          </a:solidFill>
          <a:ln w="28575">
            <a:solidFill>
              <a:srgbClr val="000000"/>
            </a:solidFill>
            <a:prstDash val="solid"/>
            <a:miter/>
          </a:ln>
        </p:spPr>
        <p:txBody>
          <a:bodyPr lIns="90489" tIns="44448" rIns="90489" bIns="44448" anchor="ctr"/>
          <a:lstStyle/>
          <a:p>
            <a:pPr marL="0" lvl="0" indent="0" algn="ctr">
              <a:lnSpc>
                <a:spcPct val="95000"/>
              </a:lnSpc>
              <a:spcBef>
                <a:spcPts val="1200"/>
              </a:spcBef>
              <a:buNone/>
            </a:pPr>
            <a:r>
              <a:rPr lang="en-US" b="1" dirty="0"/>
              <a:t>Apply Technological Controls</a:t>
            </a:r>
            <a:r>
              <a:rPr lang="en-US" dirty="0"/>
              <a:t>:</a:t>
            </a:r>
          </a:p>
          <a:p>
            <a:pPr marL="514350" lvl="0" indent="-514350">
              <a:lnSpc>
                <a:spcPct val="95000"/>
              </a:lnSpc>
              <a:spcBef>
                <a:spcPts val="1200"/>
              </a:spcBef>
              <a:buFont typeface="+mj-lt"/>
              <a:buAutoNum type="arabicPeriod"/>
            </a:pPr>
            <a:r>
              <a:rPr lang="en-US" dirty="0"/>
              <a:t>Cash registers make an electronic file/record of each sale.</a:t>
            </a:r>
          </a:p>
          <a:p>
            <a:pPr marL="514350" lvl="0" indent="-514350">
              <a:lnSpc>
                <a:spcPct val="95000"/>
              </a:lnSpc>
              <a:spcBef>
                <a:spcPts val="1200"/>
              </a:spcBef>
              <a:buAutoNum type="arabicPeriod" startAt="3"/>
            </a:pPr>
            <a:r>
              <a:rPr lang="en-US" dirty="0"/>
              <a:t>Time clock records exact time employee works.</a:t>
            </a:r>
          </a:p>
          <a:p>
            <a:pPr marL="514350" lvl="0" indent="-514350">
              <a:lnSpc>
                <a:spcPct val="95000"/>
              </a:lnSpc>
              <a:spcBef>
                <a:spcPts val="1200"/>
              </a:spcBef>
              <a:buAutoNum type="arabicPeriod" startAt="3"/>
            </a:pPr>
            <a:r>
              <a:rPr lang="en-US" dirty="0"/>
              <a:t>Personal scanners limit access to authorized individuals.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8A311C1A-2B6A-F043-8C1D-27209D7DE0C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B410EE2B-0C91-0F40-BF88-1CD73942DBC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17135806"/>
      </p:ext>
    </p:extLst>
  </p:cSld>
  <p:clrMapOvr>
    <a:masterClrMapping/>
  </p:clrMapOvr>
  <p:transition xmlns:p14="http://schemas.microsoft.com/office/powerpoint/2010/mai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669926"/>
            <a:ext cx="9144000" cy="1593392"/>
          </a:xfrm>
        </p:spPr>
        <p:txBody>
          <a:bodyPr/>
          <a:lstStyle/>
          <a:p>
            <a:pPr lvl="0"/>
            <a:r>
              <a:rPr lang="en-US" b="1" dirty="0"/>
              <a:t>Internal Control: Perform Regular and Independent Reviews</a:t>
            </a:r>
          </a:p>
        </p:txBody>
      </p:sp>
      <p:sp>
        <p:nvSpPr>
          <p:cNvPr id="3" name="Rectangle 3"/>
          <p:cNvSpPr txBox="1">
            <a:spLocks noGrp="1"/>
          </p:cNvSpPr>
          <p:nvPr>
            <p:ph type="body" idx="4294967295"/>
          </p:nvPr>
        </p:nvSpPr>
        <p:spPr>
          <a:xfrm>
            <a:off x="485191" y="2263318"/>
            <a:ext cx="8201607" cy="3830999"/>
          </a:xfrm>
          <a:solidFill>
            <a:srgbClr val="B7DEE8"/>
          </a:solidFill>
          <a:ln w="28575">
            <a:solidFill>
              <a:srgbClr val="000000"/>
            </a:solidFill>
            <a:prstDash val="solid"/>
            <a:miter/>
          </a:ln>
        </p:spPr>
        <p:txBody>
          <a:bodyPr lIns="90489" tIns="44448" rIns="90489" bIns="44448" anchor="ctr"/>
          <a:lstStyle/>
          <a:p>
            <a:pPr marL="0" lvl="0" indent="0" algn="ctr">
              <a:lnSpc>
                <a:spcPct val="95000"/>
              </a:lnSpc>
              <a:spcBef>
                <a:spcPts val="1200"/>
              </a:spcBef>
              <a:buNone/>
            </a:pPr>
            <a:r>
              <a:rPr lang="en-US" b="1" dirty="0"/>
              <a:t>Apply Technological Controls</a:t>
            </a:r>
            <a:r>
              <a:rPr lang="en-US" dirty="0"/>
              <a:t>:</a:t>
            </a:r>
          </a:p>
          <a:p>
            <a:pPr marL="514350" lvl="0" indent="-514350">
              <a:lnSpc>
                <a:spcPct val="95000"/>
              </a:lnSpc>
              <a:spcBef>
                <a:spcPts val="1200"/>
              </a:spcBef>
              <a:buFont typeface="+mj-lt"/>
              <a:buAutoNum type="arabicPeriod"/>
            </a:pPr>
            <a:r>
              <a:rPr lang="en-US" dirty="0"/>
              <a:t>Helps ensure that procedures are followed.</a:t>
            </a:r>
          </a:p>
          <a:p>
            <a:pPr marL="514350" lvl="0" indent="-514350">
              <a:lnSpc>
                <a:spcPct val="95000"/>
              </a:lnSpc>
              <a:spcBef>
                <a:spcPts val="1200"/>
              </a:spcBef>
              <a:buAutoNum type="arabicPeriod" startAt="3"/>
            </a:pPr>
            <a:r>
              <a:rPr lang="en-US" dirty="0"/>
              <a:t>Preferably done by auditors not directly involved in the activities.</a:t>
            </a:r>
          </a:p>
          <a:p>
            <a:pPr marL="514350" lvl="0" indent="-514350">
              <a:lnSpc>
                <a:spcPct val="95000"/>
              </a:lnSpc>
              <a:spcBef>
                <a:spcPts val="1200"/>
              </a:spcBef>
              <a:buAutoNum type="arabicPeriod" startAt="3"/>
            </a:pPr>
            <a:r>
              <a:rPr lang="en-US" dirty="0"/>
              <a:t>Auditors evaluate the efficiency and effectiveness of internal controls.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D65956AD-161C-4546-9C17-154AE75865B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894E9DC-F8E6-BD4C-90B1-F4356C57A8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15528311"/>
      </p:ext>
    </p:extLst>
  </p:cSld>
  <p:clrMapOvr>
    <a:masterClrMapping/>
  </p:clrMapOvr>
  <p:transition xmlns:p14="http://schemas.microsoft.com/office/powerpoint/2010/main" spd="med">
    <p:fade/>
  </p:transition>
</p:sld>
</file>

<file path=ppt/slides/slide1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0" y="570704"/>
            <a:ext cx="9144000" cy="960440"/>
          </a:xfrm>
        </p:spPr>
        <p:txBody>
          <a:bodyPr/>
          <a:lstStyle/>
          <a:p>
            <a:pPr lvl="0"/>
            <a:r>
              <a:rPr lang="en-US" sz="4200" b="1"/>
              <a:t>Technology, Fraud, and Internal Control</a:t>
            </a:r>
          </a:p>
        </p:txBody>
      </p:sp>
      <p:sp>
        <p:nvSpPr>
          <p:cNvPr id="3" name="Oval 4"/>
          <p:cNvSpPr/>
          <p:nvPr/>
        </p:nvSpPr>
        <p:spPr>
          <a:xfrm>
            <a:off x="1624010" y="1657094"/>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DDD9C3"/>
                </a:solidFill>
                <a:uFillTx/>
                <a:latin typeface="Arial"/>
                <a:cs typeface="Arial" pitchFamily="34"/>
              </a:rPr>
              <a:t>Reduced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DDD9C3"/>
                </a:solidFill>
                <a:uFillTx/>
                <a:latin typeface="Arial"/>
                <a:cs typeface="Arial" pitchFamily="34"/>
              </a:rPr>
              <a:t>Processing</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DDD9C3"/>
                </a:solidFill>
                <a:uFillTx/>
                <a:latin typeface="Arial"/>
                <a:cs typeface="Arial" pitchFamily="34"/>
              </a:rPr>
              <a:t>Errors</a:t>
            </a:r>
          </a:p>
        </p:txBody>
      </p:sp>
      <p:sp>
        <p:nvSpPr>
          <p:cNvPr id="4" name="Oval 5"/>
          <p:cNvSpPr/>
          <p:nvPr/>
        </p:nvSpPr>
        <p:spPr>
          <a:xfrm>
            <a:off x="4918667" y="1559115"/>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More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Extensive Testing</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of Records</a:t>
            </a:r>
          </a:p>
        </p:txBody>
      </p:sp>
      <p:sp>
        <p:nvSpPr>
          <p:cNvPr id="5" name="Oval 6"/>
          <p:cNvSpPr/>
          <p:nvPr/>
        </p:nvSpPr>
        <p:spPr>
          <a:xfrm>
            <a:off x="764931" y="3499980"/>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New</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Evidence of</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DDD9C3"/>
                </a:solidFill>
                <a:uFillTx/>
                <a:latin typeface="Arial"/>
                <a:cs typeface="Arial" pitchFamily="34"/>
              </a:rPr>
              <a:t>Processing</a:t>
            </a:r>
          </a:p>
        </p:txBody>
      </p:sp>
      <p:sp>
        <p:nvSpPr>
          <p:cNvPr id="6" name="Oval 7"/>
          <p:cNvSpPr/>
          <p:nvPr/>
        </p:nvSpPr>
        <p:spPr>
          <a:xfrm>
            <a:off x="5727701" y="3432795"/>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DDD9C3"/>
                </a:solidFill>
                <a:uFillTx/>
                <a:latin typeface="Arial"/>
                <a:cs typeface="Arial" pitchFamily="34"/>
              </a:rPr>
              <a:t>Separation of</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DDD9C3"/>
                </a:solidFill>
                <a:uFillTx/>
                <a:latin typeface="Arial"/>
                <a:cs typeface="Arial" pitchFamily="34"/>
              </a:rPr>
              <a:t>Duties</a:t>
            </a:r>
          </a:p>
        </p:txBody>
      </p:sp>
      <p:sp>
        <p:nvSpPr>
          <p:cNvPr id="7" name="Oval 9"/>
          <p:cNvSpPr/>
          <p:nvPr/>
        </p:nvSpPr>
        <p:spPr>
          <a:xfrm>
            <a:off x="3279531" y="4707628"/>
            <a:ext cx="2514600" cy="1498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0504D"/>
          </a:solidFill>
          <a:ln w="12701" cap="flat">
            <a:solidFill>
              <a:srgbClr val="632523"/>
            </a:solidFill>
            <a:prstDash val="solid"/>
            <a:round/>
          </a:ln>
          <a:effectLst>
            <a:outerShdw dist="35924" dir="2700000" algn="tl">
              <a:srgbClr val="632523"/>
            </a:outerShdw>
          </a:effectLst>
        </p:spPr>
        <p:txBody>
          <a:bodyPr vert="horz" wrap="none" lIns="90489" tIns="44448" rIns="90489" bIns="44448"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DDD9C3"/>
                </a:solidFill>
                <a:uFillTx/>
                <a:latin typeface="Arial"/>
                <a:cs typeface="Arial" pitchFamily="34"/>
              </a:rPr>
              <a:t>Increased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DDD9C3"/>
                </a:solidFill>
                <a:uFillTx/>
                <a:latin typeface="Arial"/>
                <a:cs typeface="Arial" pitchFamily="34"/>
              </a:rPr>
              <a:t> E-Commerce</a:t>
            </a:r>
          </a:p>
        </p:txBody>
      </p:sp>
      <p:sp>
        <p:nvSpPr>
          <p:cNvPr id="9" name="Rectangle 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11" name="Rounded Rectangle 11"/>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13" name="Rectangle 12">
            <a:extLst>
              <a:ext uri="{FF2B5EF4-FFF2-40B4-BE49-F238E27FC236}">
                <a16:creationId xmlns:a16="http://schemas.microsoft.com/office/drawing/2014/main" xmlns="" id="{C2AE106D-E821-E640-8AF2-EA4265620B0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FA9AE0E5-4652-FB44-B501-C4E17B51F70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1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Limitations of Internal Control</a:t>
            </a:r>
          </a:p>
        </p:txBody>
      </p:sp>
      <p:grpSp>
        <p:nvGrpSpPr>
          <p:cNvPr id="3" name="Group 3"/>
          <p:cNvGrpSpPr/>
          <p:nvPr/>
        </p:nvGrpSpPr>
        <p:grpSpPr>
          <a:xfrm>
            <a:off x="746575" y="1484318"/>
            <a:ext cx="3498851" cy="2736854"/>
            <a:chOff x="615948" y="1484318"/>
            <a:chExt cx="3498851" cy="2736854"/>
          </a:xfrm>
        </p:grpSpPr>
        <p:sp>
          <p:nvSpPr>
            <p:cNvPr id="4" name="Rectangle 4"/>
            <p:cNvSpPr/>
            <p:nvPr/>
          </p:nvSpPr>
          <p:spPr>
            <a:xfrm>
              <a:off x="615948" y="1484318"/>
              <a:ext cx="3498851" cy="2736854"/>
            </a:xfrm>
            <a:prstGeom prst="rect">
              <a:avLst/>
            </a:prstGeom>
            <a:solidFill>
              <a:srgbClr val="C6D9F1"/>
            </a:solidFill>
            <a:ln w="28575" cap="flat">
              <a:solidFill>
                <a:srgbClr val="632523"/>
              </a:solidFill>
              <a:prstDash val="solid"/>
              <a:miter/>
            </a:ln>
            <a:effectLst>
              <a:outerShdw dist="35924" dir="2700000" algn="tl">
                <a:srgbClr val="0000FF"/>
              </a:outerShdw>
            </a:effectLst>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CC"/>
                </a:solidFill>
                <a:uFillTx/>
                <a:latin typeface="Arial"/>
                <a:cs typeface="Arial" pitchFamily="34"/>
              </a:endParaRPr>
            </a:p>
          </p:txBody>
        </p:sp>
        <p:sp>
          <p:nvSpPr>
            <p:cNvPr id="5" name="Rectangle 6"/>
            <p:cNvSpPr/>
            <p:nvPr/>
          </p:nvSpPr>
          <p:spPr>
            <a:xfrm>
              <a:off x="969017" y="1556336"/>
              <a:ext cx="2829299" cy="430014"/>
            </a:xfrm>
            <a:prstGeom prst="rect">
              <a:avLst/>
            </a:prstGeom>
            <a:solidFill>
              <a:srgbClr val="C6D9F1"/>
            </a:solidFill>
            <a:ln cap="flat">
              <a:noFill/>
              <a:prstDash val="solid"/>
            </a:ln>
          </p:spPr>
          <p:txBody>
            <a:bodyPr vert="horz" wrap="none" lIns="90489" tIns="44448" rIns="90489" bIns="44448"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33CC"/>
                  </a:solidFill>
                  <a:uFillTx/>
                  <a:latin typeface="Arial" pitchFamily="34"/>
                  <a:cs typeface="Arial" pitchFamily="34"/>
                </a:rPr>
                <a:t>Human Error</a:t>
              </a:r>
            </a:p>
          </p:txBody>
        </p:sp>
        <p:sp>
          <p:nvSpPr>
            <p:cNvPr id="6" name="Rectangle 7"/>
            <p:cNvSpPr/>
            <p:nvPr/>
          </p:nvSpPr>
          <p:spPr>
            <a:xfrm>
              <a:off x="1047741" y="2343210"/>
              <a:ext cx="2671849" cy="1290093"/>
            </a:xfrm>
            <a:prstGeom prst="rect">
              <a:avLst/>
            </a:prstGeom>
            <a:solidFill>
              <a:srgbClr val="C6D9F1"/>
            </a:solidFill>
            <a:ln cap="flat">
              <a:noFill/>
              <a:prstDash val="solid"/>
            </a:ln>
          </p:spPr>
          <p:txBody>
            <a:bodyPr vert="horz" wrap="squar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dirty="0">
                  <a:solidFill>
                    <a:srgbClr val="0033CC"/>
                  </a:solidFill>
                  <a:latin typeface="Arial" pitchFamily="34"/>
                  <a:cs typeface="Arial" pitchFamily="34"/>
                </a:rPr>
                <a:t>Carelessness</a:t>
              </a:r>
              <a:endParaRPr lang="en-US" sz="2600" b="0" i="0" u="none" strike="noStrike" kern="1200" cap="none" spc="0" baseline="0" dirty="0">
                <a:solidFill>
                  <a:srgbClr val="0033CC"/>
                </a:solidFill>
                <a:uFillTx/>
                <a:latin typeface="Arial" pitchFamily="34"/>
                <a:cs typeface="Arial" pitchFamily="34"/>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Misjudgment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Confusion</a:t>
              </a:r>
            </a:p>
          </p:txBody>
        </p:sp>
      </p:grpSp>
      <p:grpSp>
        <p:nvGrpSpPr>
          <p:cNvPr id="7" name="Group 8"/>
          <p:cNvGrpSpPr/>
          <p:nvPr/>
        </p:nvGrpSpPr>
        <p:grpSpPr>
          <a:xfrm>
            <a:off x="4848227" y="1484318"/>
            <a:ext cx="3562346" cy="2736854"/>
            <a:chOff x="4972050" y="1484308"/>
            <a:chExt cx="3562346" cy="2782884"/>
          </a:xfrm>
        </p:grpSpPr>
        <p:sp>
          <p:nvSpPr>
            <p:cNvPr id="8" name="Rectangle 9"/>
            <p:cNvSpPr/>
            <p:nvPr/>
          </p:nvSpPr>
          <p:spPr>
            <a:xfrm>
              <a:off x="4972050" y="1484308"/>
              <a:ext cx="3562346" cy="2782884"/>
            </a:xfrm>
            <a:prstGeom prst="rect">
              <a:avLst/>
            </a:prstGeom>
            <a:solidFill>
              <a:srgbClr val="C6D9F1"/>
            </a:solidFill>
            <a:ln w="28575" cap="flat">
              <a:solidFill>
                <a:srgbClr val="632523"/>
              </a:solidFill>
              <a:prstDash val="solid"/>
              <a:miter/>
            </a:ln>
            <a:effectLst>
              <a:outerShdw dist="35924" dir="2700000" algn="tl">
                <a:srgbClr val="0000FF"/>
              </a:outerShdw>
            </a:effectLst>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33CC"/>
                </a:solidFill>
                <a:uFillTx/>
                <a:latin typeface="Arial"/>
                <a:cs typeface="Arial" pitchFamily="34"/>
              </a:endParaRPr>
            </a:p>
          </p:txBody>
        </p:sp>
        <p:sp>
          <p:nvSpPr>
            <p:cNvPr id="9" name="Rectangle 10"/>
            <p:cNvSpPr/>
            <p:nvPr/>
          </p:nvSpPr>
          <p:spPr>
            <a:xfrm>
              <a:off x="5227889" y="1553236"/>
              <a:ext cx="3063624" cy="437247"/>
            </a:xfrm>
            <a:prstGeom prst="rect">
              <a:avLst/>
            </a:prstGeom>
            <a:solidFill>
              <a:srgbClr val="C6D9F1"/>
            </a:solidFill>
            <a:ln cap="flat">
              <a:noFill/>
              <a:prstDash val="solid"/>
            </a:ln>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33CC"/>
                  </a:solidFill>
                  <a:uFillTx/>
                  <a:latin typeface="Arial" pitchFamily="34"/>
                  <a:cs typeface="Arial" pitchFamily="34"/>
                </a:rPr>
                <a:t>Human Fraud</a:t>
              </a:r>
            </a:p>
          </p:txBody>
        </p:sp>
        <p:sp>
          <p:nvSpPr>
            <p:cNvPr id="10" name="Rectangle 12"/>
            <p:cNvSpPr/>
            <p:nvPr/>
          </p:nvSpPr>
          <p:spPr>
            <a:xfrm>
              <a:off x="5302377" y="2131566"/>
              <a:ext cx="2759202" cy="1690202"/>
            </a:xfrm>
            <a:prstGeom prst="rect">
              <a:avLst/>
            </a:prstGeom>
            <a:solidFill>
              <a:srgbClr val="C6D9F1"/>
            </a:solidFill>
            <a:ln cap="flat">
              <a:noFill/>
              <a:prstDash val="solid"/>
            </a:ln>
          </p:spPr>
          <p:txBody>
            <a:bodyPr vert="horz" wrap="squar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Intentionally defeating internal</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controls for</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0" i="0" u="none" strike="noStrike" kern="1200" cap="none" spc="0" baseline="0" dirty="0">
                  <a:solidFill>
                    <a:srgbClr val="0033CC"/>
                  </a:solidFill>
                  <a:uFillTx/>
                  <a:latin typeface="Arial" pitchFamily="34"/>
                  <a:cs typeface="Arial" pitchFamily="34"/>
                </a:rPr>
                <a:t>personal gain</a:t>
              </a:r>
            </a:p>
          </p:txBody>
        </p:sp>
      </p:grpSp>
      <p:sp>
        <p:nvSpPr>
          <p:cNvPr id="11" name="TextBox 15"/>
          <p:cNvSpPr txBox="1"/>
          <p:nvPr/>
        </p:nvSpPr>
        <p:spPr>
          <a:xfrm>
            <a:off x="457200" y="4355714"/>
            <a:ext cx="8305796" cy="954107"/>
          </a:xfrm>
          <a:prstGeom prst="rect">
            <a:avLst/>
          </a:prstGeom>
          <a:solidFill>
            <a:srgbClr val="B9CDE5"/>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Human fraud triple-threat: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Opportunity, Financial Pressure, Rationalization</a:t>
            </a:r>
          </a:p>
        </p:txBody>
      </p:sp>
      <p:sp>
        <p:nvSpPr>
          <p:cNvPr id="12" name="Rectangle 12"/>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14" name="Rounded Rectangle 14"/>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15" name="TextBox 16"/>
          <p:cNvSpPr txBox="1"/>
          <p:nvPr/>
        </p:nvSpPr>
        <p:spPr>
          <a:xfrm>
            <a:off x="457200" y="5424172"/>
            <a:ext cx="8305796" cy="954103"/>
          </a:xfrm>
          <a:prstGeom prst="rect">
            <a:avLst/>
          </a:prstGeom>
          <a:solidFill>
            <a:srgbClr val="B9CDE5"/>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Cost-benefit principle: costs of internal controls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1102D0"/>
                </a:solidFill>
                <a:uFillTx/>
                <a:latin typeface="Arial"/>
                <a:cs typeface="Arial" pitchFamily="34"/>
              </a:rPr>
              <a:t>must not exceed their benefits.</a:t>
            </a:r>
          </a:p>
        </p:txBody>
      </p:sp>
      <p:sp>
        <p:nvSpPr>
          <p:cNvPr id="17" name="Rectangle 16">
            <a:extLst>
              <a:ext uri="{FF2B5EF4-FFF2-40B4-BE49-F238E27FC236}">
                <a16:creationId xmlns:a16="http://schemas.microsoft.com/office/drawing/2014/main" xmlns="" id="{810145F0-8B4A-F745-8BAA-6CDB723F804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CA5F90ED-F01B-1145-9E90-337518B2896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Define cash and cash equivalents and explain how to report them. </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914400" y="1893091"/>
            <a:ext cx="7315200" cy="87316"/>
          </a:xfrm>
          <a:prstGeom prst="rect">
            <a:avLst/>
          </a:prstGeom>
          <a:noFill/>
          <a:ln cap="flat">
            <a:noFill/>
          </a:ln>
        </p:spPr>
      </p:pic>
      <p:pic>
        <p:nvPicPr>
          <p:cNvPr id="6" name="Picture 2">
            <a:extLst/>
          </p:cNvPr>
          <p:cNvPicPr>
            <a:picLocks noChangeAspect="1"/>
          </p:cNvPicPr>
          <p:nvPr/>
        </p:nvPicPr>
        <p:blipFill>
          <a:blip r:embed="rId3"/>
          <a:srcRect/>
          <a:stretch>
            <a:fillRect/>
          </a:stretch>
        </p:blipFill>
        <p:spPr>
          <a:xfrm>
            <a:off x="914400" y="4953003"/>
            <a:ext cx="7315200" cy="87316"/>
          </a:xfrm>
          <a:prstGeom prst="rect">
            <a:avLst/>
          </a:prstGeom>
          <a:noFill/>
          <a:ln cap="flat">
            <a:noFill/>
          </a:ln>
        </p:spPr>
      </p:pic>
      <p:sp>
        <p:nvSpPr>
          <p:cNvPr id="7" name="TextBox 7"/>
          <p:cNvSpPr txBox="1"/>
          <p:nvPr/>
        </p:nvSpPr>
        <p:spPr>
          <a:xfrm>
            <a:off x="1943100" y="860380"/>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C2</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F3A60119-52DB-B644-BEB8-276121EFE36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845CBD9D-53F4-FD43-8C74-721039150F1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Control of Cash</a:t>
            </a:r>
          </a:p>
        </p:txBody>
      </p:sp>
      <p:sp>
        <p:nvSpPr>
          <p:cNvPr id="3" name="Text Box 3"/>
          <p:cNvSpPr txBox="1"/>
          <p:nvPr/>
        </p:nvSpPr>
        <p:spPr>
          <a:xfrm>
            <a:off x="609603" y="1524003"/>
            <a:ext cx="7924803" cy="1385892"/>
          </a:xfrm>
          <a:prstGeom prst="rect">
            <a:avLst/>
          </a:prstGeom>
          <a:solidFill>
            <a:srgbClr val="E6B9B8"/>
          </a:solidFill>
          <a:ln w="12701" cap="flat">
            <a:solidFill>
              <a:srgbClr val="632523"/>
            </a:solidFill>
            <a:prstDash val="solid"/>
            <a:miter/>
          </a:ln>
          <a:effectLst>
            <a:outerShdw dist="35924" dir="2700000" algn="tl">
              <a:srgbClr val="3333CC"/>
            </a:outerShdw>
          </a:effectLst>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170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632523"/>
                </a:solidFill>
                <a:uFillTx/>
                <a:latin typeface="Arial"/>
                <a:cs typeface="Arial" pitchFamily="34"/>
              </a:rPr>
              <a:t>An effective system of internal control that protects cash and cash equivalents should meet three basic guidelines:</a:t>
            </a:r>
          </a:p>
        </p:txBody>
      </p:sp>
      <p:sp>
        <p:nvSpPr>
          <p:cNvPr id="4" name="Oval 4"/>
          <p:cNvSpPr/>
          <p:nvPr/>
        </p:nvSpPr>
        <p:spPr>
          <a:xfrm>
            <a:off x="457200" y="3216269"/>
            <a:ext cx="3657600" cy="1676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E9B4"/>
          </a:solidFill>
          <a:ln w="12701" cap="flat">
            <a:solidFill>
              <a:srgbClr val="0033CC"/>
            </a:solidFill>
            <a:prstDash val="solid"/>
            <a:round/>
          </a:ln>
          <a:effectLst>
            <a:outerShdw dist="35924" dir="2700000" algn="tl">
              <a:srgbClr val="3333CC"/>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33CC"/>
                </a:solidFill>
                <a:uFillTx/>
                <a:latin typeface="Arial" pitchFamily="34"/>
                <a:cs typeface="Arial" pitchFamily="34"/>
              </a:rPr>
              <a:t>Handling cash</a:t>
            </a:r>
            <a:br>
              <a:rPr lang="en-US" sz="2400" b="0" i="0" u="none" strike="noStrike" kern="1200" cap="none" spc="0" baseline="0" dirty="0">
                <a:solidFill>
                  <a:srgbClr val="0033CC"/>
                </a:solidFill>
                <a:uFillTx/>
                <a:latin typeface="Arial" pitchFamily="34"/>
                <a:cs typeface="Arial" pitchFamily="34"/>
              </a:rPr>
            </a:br>
            <a:r>
              <a:rPr lang="en-US" sz="2400" b="0" i="0" u="none" strike="noStrike" kern="1200" cap="none" spc="0" baseline="0" dirty="0">
                <a:solidFill>
                  <a:srgbClr val="0033CC"/>
                </a:solidFill>
                <a:uFillTx/>
                <a:latin typeface="Arial" pitchFamily="34"/>
                <a:cs typeface="Arial" pitchFamily="34"/>
              </a:rPr>
              <a:t>is separated from recordkeeping for cash.</a:t>
            </a:r>
          </a:p>
        </p:txBody>
      </p:sp>
      <p:sp>
        <p:nvSpPr>
          <p:cNvPr id="5" name="Oval 6"/>
          <p:cNvSpPr/>
          <p:nvPr/>
        </p:nvSpPr>
        <p:spPr>
          <a:xfrm>
            <a:off x="2779355" y="4660409"/>
            <a:ext cx="3657600" cy="1676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E9B4"/>
          </a:solidFill>
          <a:ln w="12701" cap="flat">
            <a:solidFill>
              <a:srgbClr val="0033CC"/>
            </a:solidFill>
            <a:prstDash val="solid"/>
            <a:round/>
          </a:ln>
          <a:effectLst>
            <a:outerShdw dist="35924" dir="2700000" algn="tl">
              <a:srgbClr val="3333CC"/>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33CC"/>
                </a:solidFill>
                <a:uFillTx/>
                <a:latin typeface="Arial" pitchFamily="34"/>
                <a:cs typeface="Arial" pitchFamily="34"/>
              </a:rPr>
              <a:t>Cash disbursements are made by check.</a:t>
            </a:r>
          </a:p>
        </p:txBody>
      </p:sp>
      <p:sp>
        <p:nvSpPr>
          <p:cNvPr id="7" name="Oval 5"/>
          <p:cNvSpPr/>
          <p:nvPr/>
        </p:nvSpPr>
        <p:spPr>
          <a:xfrm>
            <a:off x="5029199" y="3178091"/>
            <a:ext cx="3657600" cy="1676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6E9B4"/>
          </a:solidFill>
          <a:ln w="12701" cap="flat">
            <a:solidFill>
              <a:srgbClr val="0033CC"/>
            </a:solidFill>
            <a:prstDash val="solid"/>
            <a:round/>
          </a:ln>
          <a:effectLst>
            <a:outerShdw dist="35924" dir="2700000" algn="tl">
              <a:srgbClr val="3333CC"/>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33CC"/>
                </a:solidFill>
                <a:uFillTx/>
                <a:latin typeface="Arial" pitchFamily="34"/>
                <a:cs typeface="Arial" pitchFamily="34"/>
              </a:rPr>
              <a:t>Cash receipts</a:t>
            </a:r>
            <a:br>
              <a:rPr lang="en-US" sz="2400" b="0" i="0" u="none" strike="noStrike" kern="1200" cap="none" spc="0" baseline="0" dirty="0">
                <a:solidFill>
                  <a:srgbClr val="0033CC"/>
                </a:solidFill>
                <a:uFillTx/>
                <a:latin typeface="Arial" pitchFamily="34"/>
                <a:cs typeface="Arial" pitchFamily="34"/>
              </a:rPr>
            </a:br>
            <a:r>
              <a:rPr lang="en-US" sz="2400" b="0" i="0" u="none" strike="noStrike" kern="1200" cap="none" spc="0" baseline="0" dirty="0">
                <a:solidFill>
                  <a:srgbClr val="0033CC"/>
                </a:solidFill>
                <a:uFillTx/>
                <a:latin typeface="Arial" pitchFamily="34"/>
                <a:cs typeface="Arial" pitchFamily="34"/>
              </a:rPr>
              <a:t>are promptly deposited in a bank.</a:t>
            </a:r>
          </a:p>
        </p:txBody>
      </p:sp>
      <p:sp>
        <p:nvSpPr>
          <p:cNvPr id="8" name="Rectangle 8"/>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10" name="Rounded Rectangle 10"/>
          <p:cNvSpPr/>
          <p:nvPr/>
        </p:nvSpPr>
        <p:spPr>
          <a:xfrm>
            <a:off x="138110" y="6550514"/>
            <a:ext cx="5805489"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C2: </a:t>
            </a:r>
            <a:r>
              <a:rPr lang="en-US" sz="1100" b="0" i="0" u="none" strike="noStrike" kern="1200" cap="none" spc="0" baseline="0">
                <a:solidFill>
                  <a:srgbClr val="000000"/>
                </a:solidFill>
                <a:uFillTx/>
                <a:latin typeface="Arial" pitchFamily="34"/>
                <a:cs typeface="Arial" pitchFamily="34"/>
              </a:rPr>
              <a:t>Define cash and cash equivalents and explain how to report them. </a:t>
            </a:r>
          </a:p>
        </p:txBody>
      </p:sp>
      <p:sp>
        <p:nvSpPr>
          <p:cNvPr id="12" name="Rectangle 11">
            <a:extLst>
              <a:ext uri="{FF2B5EF4-FFF2-40B4-BE49-F238E27FC236}">
                <a16:creationId xmlns:a16="http://schemas.microsoft.com/office/drawing/2014/main" xmlns="" id="{956598F6-FF03-7F4C-90AA-8435315C3A6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37E6D05F-D809-8549-B1ED-07AE840CB16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11134" y="609603"/>
            <a:ext cx="8780461" cy="990596"/>
          </a:xfrm>
        </p:spPr>
        <p:txBody>
          <a:bodyPr/>
          <a:lstStyle/>
          <a:p>
            <a:pPr lvl="0"/>
            <a:r>
              <a:rPr lang="en-US" sz="3600" b="1"/>
              <a:t>Cash, Cash Equivalents, and Liquidity</a:t>
            </a:r>
          </a:p>
        </p:txBody>
      </p:sp>
      <p:sp>
        <p:nvSpPr>
          <p:cNvPr id="3" name="TextBox 6"/>
          <p:cNvSpPr txBox="1"/>
          <p:nvPr/>
        </p:nvSpPr>
        <p:spPr>
          <a:xfrm>
            <a:off x="429208" y="2436840"/>
            <a:ext cx="8294913" cy="1569660"/>
          </a:xfrm>
          <a:prstGeom prst="rect">
            <a:avLst/>
          </a:prstGeom>
          <a:solidFill>
            <a:srgbClr val="E6B9B8"/>
          </a:solidFill>
          <a:ln w="28575" cap="flat">
            <a:solidFill>
              <a:srgbClr val="000000"/>
            </a:solidFill>
            <a:prstDash val="solid"/>
            <a:miter/>
          </a:ln>
        </p:spPr>
        <p:txBody>
          <a:bodyPr vert="horz" wrap="square" lIns="91440" tIns="45720" rIns="91440" bIns="45720" anchor="t" anchorCtr="1" compatLnSpc="1">
            <a:spAutoFit/>
          </a:bodyPr>
          <a:lstStyle/>
          <a:p>
            <a:pPr marL="0" marR="0" lvl="1"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sng" strike="noStrike" kern="1200" cap="none" spc="0" baseline="0" dirty="0">
                <a:solidFill>
                  <a:srgbClr val="632523"/>
                </a:solidFill>
                <a:uFillTx/>
                <a:latin typeface="Arial"/>
                <a:cs typeface="Arial" pitchFamily="34"/>
              </a:rPr>
              <a:t>Cash</a:t>
            </a:r>
            <a:br>
              <a:rPr lang="en-US" sz="2400" b="0" i="0" u="sng" strike="noStrike" kern="1200" cap="none" spc="0" baseline="0" dirty="0">
                <a:solidFill>
                  <a:srgbClr val="632523"/>
                </a:solidFill>
                <a:uFillTx/>
                <a:latin typeface="Arial"/>
                <a:cs typeface="Arial" pitchFamily="34"/>
              </a:rPr>
            </a:br>
            <a:r>
              <a:rPr lang="en-US" sz="2400" b="0" i="0" u="none" strike="noStrike" kern="1200" cap="none" spc="0" baseline="0" dirty="0">
                <a:solidFill>
                  <a:srgbClr val="632523"/>
                </a:solidFill>
                <a:uFillTx/>
                <a:latin typeface="Arial"/>
                <a:cs typeface="Arial" pitchFamily="34"/>
              </a:rPr>
              <a:t>Currency, coins, and deposits in bank accounts.  Also includes items such as customer checks, cashier checks, certified checks, and money orders.</a:t>
            </a:r>
          </a:p>
        </p:txBody>
      </p:sp>
      <p:sp>
        <p:nvSpPr>
          <p:cNvPr id="4" name="TextBox 7"/>
          <p:cNvSpPr txBox="1"/>
          <p:nvPr/>
        </p:nvSpPr>
        <p:spPr>
          <a:xfrm>
            <a:off x="429208" y="4271688"/>
            <a:ext cx="8294913" cy="1938994"/>
          </a:xfrm>
          <a:prstGeom prst="rect">
            <a:avLst/>
          </a:prstGeom>
          <a:solidFill>
            <a:srgbClr val="953735"/>
          </a:solidFill>
          <a:ln w="28575" cap="flat">
            <a:solidFill>
              <a:srgbClr val="000000"/>
            </a:solidFill>
            <a:prstDash val="solid"/>
            <a:miter/>
          </a:ln>
        </p:spPr>
        <p:txBody>
          <a:bodyPr vert="horz" wrap="square" lIns="91440" tIns="45720" rIns="91440" bIns="45720" anchor="t" anchorCtr="0" compatLnSpc="1">
            <a:spAutoFit/>
          </a:bodyPr>
          <a:lstStyle/>
          <a:p>
            <a:pPr marL="495303" marR="0" lvl="0" indent="-495303"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sng" strike="noStrike" kern="1200" cap="none" spc="0" baseline="0" dirty="0">
                <a:solidFill>
                  <a:srgbClr val="DDD9C3"/>
                </a:solidFill>
                <a:uFillTx/>
                <a:latin typeface="Arial"/>
                <a:cs typeface="Arial" pitchFamily="34"/>
              </a:rPr>
              <a:t>Cash Equivalents</a:t>
            </a:r>
          </a:p>
          <a:p>
            <a:pPr marL="495303" marR="0" lvl="0" indent="-495303"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DDD9C3"/>
                </a:solidFill>
                <a:uFillTx/>
                <a:latin typeface="Arial"/>
                <a:cs typeface="Arial" pitchFamily="34"/>
              </a:rPr>
              <a:t>Short-term, highly liquid investments that are:</a:t>
            </a:r>
          </a:p>
          <a:p>
            <a:pPr marL="1428750" marR="0" lvl="2" indent="-514350" algn="l" defTabSz="914400" rtl="0" fontAlgn="auto" hangingPunct="0">
              <a:lnSpc>
                <a:spcPct val="100000"/>
              </a:lnSpc>
              <a:spcBef>
                <a:spcPts val="0"/>
              </a:spcBef>
              <a:spcAft>
                <a:spcPts val="0"/>
              </a:spcAft>
              <a:buSzPct val="100000"/>
              <a:buFont typeface="Calibri"/>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DDD9C3"/>
                </a:solidFill>
                <a:uFillTx/>
                <a:latin typeface="Arial"/>
                <a:cs typeface="Arial" pitchFamily="34"/>
              </a:rPr>
              <a:t>Readily convertible to a known cash amount.</a:t>
            </a:r>
          </a:p>
          <a:p>
            <a:pPr marL="1428750" marR="0" lvl="2" indent="-514350" algn="l" defTabSz="914400" rtl="0" fontAlgn="auto" hangingPunct="0">
              <a:lnSpc>
                <a:spcPct val="100000"/>
              </a:lnSpc>
              <a:spcBef>
                <a:spcPts val="0"/>
              </a:spcBef>
              <a:spcAft>
                <a:spcPts val="0"/>
              </a:spcAft>
              <a:buSzPct val="100000"/>
              <a:buFont typeface="Calibri"/>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DDD9C3"/>
                </a:solidFill>
                <a:uFillTx/>
                <a:latin typeface="Arial"/>
                <a:cs typeface="Arial" pitchFamily="34"/>
              </a:rPr>
              <a:t>Close to maturity date and not sensitive to  changes.</a:t>
            </a:r>
          </a:p>
        </p:txBody>
      </p:sp>
      <p:sp>
        <p:nvSpPr>
          <p:cNvPr id="5" name="Rectangle 8"/>
          <p:cNvSpPr/>
          <p:nvPr/>
        </p:nvSpPr>
        <p:spPr>
          <a:xfrm>
            <a:off x="391886" y="1560515"/>
            <a:ext cx="8294913" cy="83099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Cash and similar assets are called liquid assets because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they can be readily used to pay current liabilities.</a:t>
            </a:r>
          </a:p>
        </p:txBody>
      </p:sp>
      <p:sp>
        <p:nvSpPr>
          <p:cNvPr id="6" name="Rectangle 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8" name="Rounded Rectangle 11"/>
          <p:cNvSpPr/>
          <p:nvPr/>
        </p:nvSpPr>
        <p:spPr>
          <a:xfrm>
            <a:off x="138110" y="6550514"/>
            <a:ext cx="5805489"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C2: </a:t>
            </a:r>
            <a:r>
              <a:rPr lang="en-US" sz="1100" b="0" i="0" u="none" strike="noStrike" kern="1200" cap="none" spc="0" baseline="0">
                <a:solidFill>
                  <a:srgbClr val="000000"/>
                </a:solidFill>
                <a:uFillTx/>
                <a:latin typeface="Arial" pitchFamily="34"/>
                <a:cs typeface="Arial" pitchFamily="34"/>
              </a:rPr>
              <a:t>Define cash and cash equivalents and explain how to report them. </a:t>
            </a:r>
          </a:p>
        </p:txBody>
      </p:sp>
      <p:sp>
        <p:nvSpPr>
          <p:cNvPr id="10" name="Rectangle 9">
            <a:extLst>
              <a:ext uri="{FF2B5EF4-FFF2-40B4-BE49-F238E27FC236}">
                <a16:creationId xmlns:a16="http://schemas.microsoft.com/office/drawing/2014/main" xmlns="" id="{01F80853-C671-6A47-8F40-B17A86D0FE3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1B8DDD8-CD8A-D74D-827F-2C3466C8D4D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3" name="Title 4"/>
          <p:cNvSpPr txBox="1"/>
          <p:nvPr/>
        </p:nvSpPr>
        <p:spPr>
          <a:xfrm>
            <a:off x="914400" y="1828800"/>
            <a:ext cx="7315200" cy="3124203"/>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Calibri"/>
              </a:rPr>
              <a:t/>
            </a:r>
            <a:br>
              <a:rPr lang="en-US" sz="4400" b="0" i="0" u="none" strike="noStrike" kern="1200" cap="none" spc="0" baseline="0">
                <a:solidFill>
                  <a:srgbClr val="000000"/>
                </a:solidFill>
                <a:uFillTx/>
                <a:latin typeface="Calibri"/>
              </a:rPr>
            </a:br>
            <a:r>
              <a:rPr lang="en-US" sz="4400" b="0" i="0" u="none" strike="noStrike" kern="1200" cap="none" spc="0" baseline="0">
                <a:solidFill>
                  <a:srgbClr val="000000"/>
                </a:solidFill>
                <a:uFillTx/>
                <a:latin typeface="Calibri"/>
              </a:rPr>
              <a:t/>
            </a:r>
            <a:br>
              <a:rPr lang="en-US" sz="4400" b="0" i="0" u="none" strike="noStrike" kern="1200" cap="none" spc="0" baseline="0">
                <a:solidFill>
                  <a:srgbClr val="000000"/>
                </a:solidFill>
                <a:uFillTx/>
                <a:latin typeface="Calibri"/>
              </a:rPr>
            </a:br>
            <a:r>
              <a:rPr lang="en-US" sz="4400" b="0" i="0" u="none" strike="noStrike" kern="1200" cap="none" spc="0" baseline="0">
                <a:solidFill>
                  <a:srgbClr val="000000"/>
                </a:solidFill>
                <a:uFillTx/>
                <a:latin typeface="Calibri"/>
              </a:rPr>
              <a:t/>
            </a:r>
            <a:br>
              <a:rPr lang="en-US" sz="4400" b="0" i="0" u="none" strike="noStrike" kern="1200" cap="none" spc="0" baseline="0">
                <a:solidFill>
                  <a:srgbClr val="000000"/>
                </a:solidFill>
                <a:uFillTx/>
                <a:latin typeface="Calibri"/>
              </a:rPr>
            </a:br>
            <a:r>
              <a:rPr lang="en-US" sz="4400" b="0" i="0" u="none" strike="noStrike" kern="1200" cap="none" spc="0" baseline="0">
                <a:solidFill>
                  <a:srgbClr val="000000"/>
                </a:solidFill>
                <a:uFillTx/>
                <a:latin typeface="Calibri"/>
              </a:rPr>
              <a:t/>
            </a:r>
            <a:br>
              <a:rPr lang="en-US" sz="4400" b="0" i="0" u="none" strike="noStrike" kern="1200" cap="none" spc="0" baseline="0">
                <a:solidFill>
                  <a:srgbClr val="000000"/>
                </a:solidFill>
                <a:uFillTx/>
                <a:latin typeface="Calibri"/>
              </a:rPr>
            </a:br>
            <a:endParaRPr lang="en-US" sz="4400" b="0" i="0" u="none" strike="noStrike" kern="1200" cap="none" spc="0" baseline="0">
              <a:solidFill>
                <a:srgbClr val="000000"/>
              </a:solidFill>
              <a:uFillTx/>
              <a:latin typeface="Calibri"/>
            </a:endParaRPr>
          </a:p>
        </p:txBody>
      </p:sp>
      <p:sp>
        <p:nvSpPr>
          <p:cNvPr id="4" name="Rectangle 3"/>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838203" y="1485900"/>
            <a:ext cx="7315200" cy="87316"/>
          </a:xfrm>
          <a:prstGeom prst="rect">
            <a:avLst/>
          </a:prstGeom>
          <a:noFill/>
          <a:ln cap="flat">
            <a:noFill/>
          </a:ln>
        </p:spPr>
      </p:pic>
      <p:sp>
        <p:nvSpPr>
          <p:cNvPr id="6" name="Slide Number Placeholder 7"/>
          <p:cNvSpPr txBox="1"/>
          <p:nvPr/>
        </p:nvSpPr>
        <p:spPr>
          <a:xfrm>
            <a:off x="6296028" y="6384322"/>
            <a:ext cx="2133596"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dirty="0">
              <a:solidFill>
                <a:srgbClr val="898989"/>
              </a:solidFill>
              <a:uFillTx/>
              <a:latin typeface="Arial" pitchFamily="34"/>
              <a:cs typeface="Arial" pitchFamily="34"/>
            </a:endParaRPr>
          </a:p>
        </p:txBody>
      </p:sp>
      <p:sp>
        <p:nvSpPr>
          <p:cNvPr id="7" name="TextBox 6"/>
          <p:cNvSpPr txBox="1"/>
          <p:nvPr/>
        </p:nvSpPr>
        <p:spPr>
          <a:xfrm>
            <a:off x="761996" y="760113"/>
            <a:ext cx="7391396"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Chapter </a:t>
            </a:r>
            <a:r>
              <a:rPr lang="en-US" sz="4400" b="1" i="0" u="none" strike="noStrike" kern="1200" cap="none" spc="0" baseline="0" dirty="0" smtClean="0">
                <a:solidFill>
                  <a:srgbClr val="000000"/>
                </a:solidFill>
                <a:uFillTx/>
                <a:latin typeface="Calibri"/>
                <a:cs typeface="Arial" pitchFamily="34"/>
              </a:rPr>
              <a:t>6 </a:t>
            </a:r>
            <a:r>
              <a:rPr lang="en-US" sz="4400" b="1" i="0" u="none" strike="noStrike" kern="1200" cap="none" spc="0" baseline="0" dirty="0">
                <a:solidFill>
                  <a:srgbClr val="000000"/>
                </a:solidFill>
                <a:uFillTx/>
                <a:latin typeface="Calibri"/>
                <a:cs typeface="Arial" pitchFamily="34"/>
              </a:rPr>
              <a:t>Learning Objectives</a:t>
            </a:r>
            <a:endParaRPr lang="en-US" sz="4400" b="0" i="0" u="none" strike="noStrike" kern="1200" cap="none" spc="0" baseline="0" dirty="0">
              <a:solidFill>
                <a:srgbClr val="000000"/>
              </a:solidFill>
              <a:uFillTx/>
              <a:latin typeface="Calibri"/>
              <a:cs typeface="Arial" pitchFamily="34"/>
            </a:endParaRPr>
          </a:p>
        </p:txBody>
      </p:sp>
      <p:sp>
        <p:nvSpPr>
          <p:cNvPr id="8" name="Rectangle 7"/>
          <p:cNvSpPr/>
          <p:nvPr/>
        </p:nvSpPr>
        <p:spPr>
          <a:xfrm>
            <a:off x="761996" y="1964725"/>
            <a:ext cx="8077207" cy="3046991"/>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CONCEPTUAL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C1  </a:t>
            </a:r>
            <a:r>
              <a:rPr lang="en-US" sz="1600" b="0" i="0" u="none" strike="noStrike" kern="1200" cap="none" spc="0" baseline="0" dirty="0">
                <a:solidFill>
                  <a:srgbClr val="000000"/>
                </a:solidFill>
                <a:uFillTx/>
                <a:latin typeface="Calibri"/>
                <a:cs typeface="Arial" pitchFamily="34"/>
              </a:rPr>
              <a:t>Define internal control and identify its purpose and principles.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C2  </a:t>
            </a:r>
            <a:r>
              <a:rPr lang="en-US" sz="1600" b="0" i="0" u="none" strike="noStrike" kern="1200" cap="none" spc="0" baseline="0" dirty="0">
                <a:solidFill>
                  <a:srgbClr val="000000"/>
                </a:solidFill>
                <a:uFillTx/>
                <a:latin typeface="Calibri"/>
                <a:cs typeface="Arial" pitchFamily="34"/>
              </a:rPr>
              <a:t>Define cash and cash equivalents and explain how to report them.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Calibri"/>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ANALYTICAL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A1  </a:t>
            </a:r>
            <a:r>
              <a:rPr lang="en-US" sz="1600" b="0" i="0" u="none" strike="noStrike" kern="1200" cap="none" spc="0" baseline="0" dirty="0">
                <a:solidFill>
                  <a:srgbClr val="000000"/>
                </a:solidFill>
                <a:uFillTx/>
                <a:latin typeface="Calibri"/>
                <a:cs typeface="Arial" pitchFamily="34"/>
              </a:rPr>
              <a:t>Compute the days’ sales uncollected ratio and use it to assess liquidity.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Calibri"/>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PROCEDURAL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P1  </a:t>
            </a:r>
            <a:r>
              <a:rPr lang="en-US" sz="1600" b="0" i="0" u="none" strike="noStrike" kern="1200" cap="none" spc="0" baseline="0" dirty="0">
                <a:solidFill>
                  <a:srgbClr val="000000"/>
                </a:solidFill>
                <a:uFillTx/>
                <a:latin typeface="Calibri"/>
                <a:cs typeface="Arial" pitchFamily="34"/>
              </a:rPr>
              <a:t>Apply internal control to cash receipts and payments.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P2  </a:t>
            </a:r>
            <a:r>
              <a:rPr lang="en-US" sz="1600" b="0" i="0" u="none" strike="noStrike" kern="1200" cap="none" spc="0" baseline="0" dirty="0">
                <a:solidFill>
                  <a:srgbClr val="000000"/>
                </a:solidFill>
                <a:uFillTx/>
                <a:latin typeface="Calibri"/>
                <a:cs typeface="Arial" pitchFamily="34"/>
              </a:rPr>
              <a:t>Explain and record petty cash fund transactions.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P3  </a:t>
            </a:r>
            <a:r>
              <a:rPr lang="en-US" sz="1600" b="0" i="0" u="none" strike="noStrike" kern="1200" cap="none" spc="0" baseline="0" dirty="0">
                <a:solidFill>
                  <a:srgbClr val="000000"/>
                </a:solidFill>
                <a:uFillTx/>
                <a:latin typeface="Calibri"/>
                <a:cs typeface="Arial" pitchFamily="34"/>
              </a:rPr>
              <a:t>Prepare a bank reconciliation.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alibri"/>
                <a:cs typeface="Arial" pitchFamily="34"/>
              </a:rPr>
              <a:t>P4 </a:t>
            </a:r>
            <a:r>
              <a:rPr lang="en-US" sz="1600" b="1" i="1" u="none" strike="noStrike" kern="1200" cap="none" spc="0" baseline="0" dirty="0">
                <a:solidFill>
                  <a:srgbClr val="000000"/>
                </a:solidFill>
                <a:uFillTx/>
                <a:latin typeface="Calibri"/>
                <a:cs typeface="Arial" pitchFamily="34"/>
              </a:rPr>
              <a:t>Appendix </a:t>
            </a:r>
            <a:r>
              <a:rPr lang="en-US" sz="1600" b="1" i="1" u="none" strike="noStrike" kern="1200" cap="none" spc="0" baseline="0" dirty="0" smtClean="0">
                <a:solidFill>
                  <a:srgbClr val="000000"/>
                </a:solidFill>
                <a:uFillTx/>
                <a:latin typeface="Calibri"/>
                <a:cs typeface="Arial" pitchFamily="34"/>
              </a:rPr>
              <a:t>6A </a:t>
            </a:r>
            <a:r>
              <a:rPr lang="en-US" sz="1600" b="0" i="0" u="none" strike="noStrike" kern="1200" cap="none" spc="0" baseline="0" dirty="0">
                <a:solidFill>
                  <a:srgbClr val="000000"/>
                </a:solidFill>
                <a:uFillTx/>
                <a:latin typeface="Calibri"/>
                <a:cs typeface="Arial" pitchFamily="34"/>
              </a:rPr>
              <a:t>Describe use of documentation and verification to control cash payments.</a:t>
            </a:r>
          </a:p>
        </p:txBody>
      </p:sp>
      <p:sp>
        <p:nvSpPr>
          <p:cNvPr id="10" name="Rectangle 9">
            <a:extLst>
              <a:ext uri="{FF2B5EF4-FFF2-40B4-BE49-F238E27FC236}">
                <a16:creationId xmlns:a16="http://schemas.microsoft.com/office/drawing/2014/main" xmlns="" id="{35211D66-B100-CD41-A5D1-2965ED96E4D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B88832E-A2CE-3C4E-90AD-749805E1A23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a:t>Cash Management</a:t>
            </a:r>
          </a:p>
        </p:txBody>
      </p:sp>
      <p:sp>
        <p:nvSpPr>
          <p:cNvPr id="3" name="Rectangle 3"/>
          <p:cNvSpPr txBox="1"/>
          <p:nvPr/>
        </p:nvSpPr>
        <p:spPr>
          <a:xfrm>
            <a:off x="304796" y="1295403"/>
            <a:ext cx="8504240" cy="1828800"/>
          </a:xfrm>
          <a:prstGeom prst="rect">
            <a:avLst/>
          </a:prstGeom>
          <a:solidFill>
            <a:srgbClr val="E6B9B8"/>
          </a:solidFill>
          <a:ln w="28575" cap="flat">
            <a:solidFill>
              <a:srgbClr val="000000"/>
            </a:solidFill>
            <a:prstDash val="solid"/>
            <a:miter/>
          </a:ln>
        </p:spPr>
        <p:txBody>
          <a:bodyPr vert="horz" wrap="square" lIns="90489" tIns="44448" rIns="90489" bIns="44448" anchor="ctr" anchorCtr="0" compatLnSpc="1">
            <a:noAutofit/>
          </a:bodyPr>
          <a:lstStyle/>
          <a:p>
            <a:pPr marL="609603" marR="0" lvl="0" indent="-609603" algn="l" defTabSz="914400" rtl="0" fontAlgn="auto" hangingPunct="0">
              <a:lnSpc>
                <a:spcPct val="95000"/>
              </a:lnSpc>
              <a:spcBef>
                <a:spcPts val="130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Arial" pitchFamily="34"/>
                <a:cs typeface="Arial" pitchFamily="34"/>
              </a:rPr>
              <a:t>The goals of cash management are twofold:</a:t>
            </a:r>
          </a:p>
          <a:p>
            <a:pPr marL="609603" marR="0" lvl="0" indent="-609603" algn="l" defTabSz="914400" rtl="0" fontAlgn="auto" hangingPunct="0">
              <a:lnSpc>
                <a:spcPct val="95000"/>
              </a:lnSpc>
              <a:spcBef>
                <a:spcPts val="1200"/>
              </a:spcBef>
              <a:spcAft>
                <a:spcPts val="0"/>
              </a:spcAft>
              <a:buSzPct val="100000"/>
              <a:buFont typeface="Wingdings" pitchFamily="2"/>
              <a:buAutoNum type="arabicPeriod"/>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Plan cash receipts to meet cash payments when due.</a:t>
            </a:r>
          </a:p>
          <a:p>
            <a:pPr marL="609603" marR="0" lvl="0" indent="-609603" algn="l" defTabSz="914400" rtl="0" fontAlgn="auto" hangingPunct="0">
              <a:lnSpc>
                <a:spcPct val="95000"/>
              </a:lnSpc>
              <a:spcBef>
                <a:spcPts val="1200"/>
              </a:spcBef>
              <a:spcAft>
                <a:spcPts val="0"/>
              </a:spcAft>
              <a:buSzPct val="100000"/>
              <a:buFont typeface="Wingdings" pitchFamily="2"/>
              <a:buAutoNum type="arabicPeriod"/>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Keep a minimum level of cash necessary to operate.</a:t>
            </a:r>
          </a:p>
        </p:txBody>
      </p:sp>
      <p:sp>
        <p:nvSpPr>
          <p:cNvPr id="5" name="TextBox 5"/>
          <p:cNvSpPr txBox="1"/>
          <p:nvPr/>
        </p:nvSpPr>
        <p:spPr>
          <a:xfrm>
            <a:off x="304796" y="3352803"/>
            <a:ext cx="8504240" cy="2800770"/>
          </a:xfrm>
          <a:prstGeom prst="rect">
            <a:avLst/>
          </a:prstGeom>
          <a:solidFill>
            <a:srgbClr val="E6B9B8"/>
          </a:solidFill>
          <a:ln w="28575"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Arial"/>
                <a:cs typeface="Arial" pitchFamily="34"/>
              </a:rPr>
              <a:t>Effective cash management involves applying</a:t>
            </a:r>
            <a:br>
              <a:rPr lang="en-US" sz="2800" b="0" i="0" u="none" strike="noStrike" kern="1200" cap="none" spc="0" baseline="0" dirty="0">
                <a:solidFill>
                  <a:srgbClr val="000000"/>
                </a:solidFill>
                <a:uFillTx/>
                <a:latin typeface="Arial"/>
                <a:cs typeface="Arial" pitchFamily="34"/>
              </a:rPr>
            </a:br>
            <a:r>
              <a:rPr lang="en-US" sz="2800" b="0" i="0" u="none" strike="noStrike" kern="1200" cap="none" spc="0" baseline="0" dirty="0">
                <a:solidFill>
                  <a:srgbClr val="000000"/>
                </a:solidFill>
                <a:uFillTx/>
                <a:latin typeface="Arial"/>
                <a:cs typeface="Arial" pitchFamily="34"/>
              </a:rPr>
              <a:t>the following cash management strategies: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Encourage collection of receivables.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Delay payment of liabilities.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Keep only necessary assets.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Plan expenditures.</a:t>
            </a:r>
          </a:p>
          <a:p>
            <a:pPr marL="0" marR="0" lvl="0" indent="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 Invest excess cash.</a:t>
            </a:r>
          </a:p>
        </p:txBody>
      </p:sp>
      <p:sp>
        <p:nvSpPr>
          <p:cNvPr id="7"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9" name="Rounded Rectangle 9"/>
          <p:cNvSpPr/>
          <p:nvPr/>
        </p:nvSpPr>
        <p:spPr>
          <a:xfrm>
            <a:off x="138110" y="6550514"/>
            <a:ext cx="5805489"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C2: </a:t>
            </a:r>
            <a:r>
              <a:rPr lang="en-US" sz="1100" b="0" i="0" u="none" strike="noStrike" kern="1200" cap="none" spc="0" baseline="0">
                <a:solidFill>
                  <a:srgbClr val="000000"/>
                </a:solidFill>
                <a:uFillTx/>
                <a:latin typeface="Arial" pitchFamily="34"/>
                <a:cs typeface="Arial" pitchFamily="34"/>
              </a:rPr>
              <a:t>Define cash and cash equivalents and explain how to report them. </a:t>
            </a:r>
          </a:p>
        </p:txBody>
      </p:sp>
      <p:sp>
        <p:nvSpPr>
          <p:cNvPr id="11" name="Rectangle 10">
            <a:extLst>
              <a:ext uri="{FF2B5EF4-FFF2-40B4-BE49-F238E27FC236}">
                <a16:creationId xmlns:a16="http://schemas.microsoft.com/office/drawing/2014/main" xmlns="" id="{2F37217A-45DD-864E-AF85-C62104670FA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EC4457A-4E61-FA4E-AC91-4BBE06A9C1F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Apply internal control to cash receipts and payments.</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a:extLst/>
          </p:cNvPr>
          <p:cNvPicPr>
            <a:picLocks noChangeAspect="1"/>
          </p:cNvPicPr>
          <p:nvPr/>
        </p:nvPicPr>
        <p:blipFill>
          <a:blip r:embed="rId3"/>
          <a:srcRect/>
          <a:stretch>
            <a:fillRect/>
          </a:stretch>
        </p:blipFill>
        <p:spPr>
          <a:xfrm>
            <a:off x="947528" y="4648196"/>
            <a:ext cx="7315200" cy="87316"/>
          </a:xfrm>
          <a:prstGeom prst="rect">
            <a:avLst/>
          </a:prstGeom>
          <a:noFill/>
          <a:ln cap="flat">
            <a:noFill/>
          </a:ln>
        </p:spPr>
      </p:pic>
      <p:sp>
        <p:nvSpPr>
          <p:cNvPr id="7" name="TextBox 7"/>
          <p:cNvSpPr txBox="1"/>
          <p:nvPr/>
        </p:nvSpPr>
        <p:spPr>
          <a:xfrm>
            <a:off x="1976228" y="982174"/>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P1</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6F409B50-9057-D044-A7C7-A5967EAA039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C75A2BD3-B98B-534A-9A88-39946210710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381003"/>
            <a:ext cx="8229600" cy="1036636"/>
          </a:xfrm>
        </p:spPr>
        <p:txBody>
          <a:bodyPr/>
          <a:lstStyle/>
          <a:p>
            <a:pPr lvl="0"/>
            <a:r>
              <a:rPr lang="en-US" b="1"/>
              <a:t>Over-the-Counter Cash Receipts</a:t>
            </a:r>
          </a:p>
        </p:txBody>
      </p:sp>
      <p:sp>
        <p:nvSpPr>
          <p:cNvPr id="3" name="Rectangle 12"/>
          <p:cNvSpPr/>
          <p:nvPr/>
        </p:nvSpPr>
        <p:spPr>
          <a:xfrm>
            <a:off x="761996" y="1329930"/>
            <a:ext cx="7619996" cy="1384301"/>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632523"/>
                </a:solidFill>
                <a:uFillTx/>
                <a:latin typeface="Arial"/>
                <a:cs typeface="Arial" pitchFamily="34"/>
              </a:rPr>
              <a:t>This graphic illustrates that none of the people involved can make a mistake or divert cash without the difference being revealed. </a:t>
            </a:r>
          </a:p>
        </p:txBody>
      </p:sp>
      <p:pic>
        <p:nvPicPr>
          <p:cNvPr id="4" name="Picture 6">
            <a:extLst/>
          </p:cNvPr>
          <p:cNvPicPr>
            <a:picLocks noChangeAspect="1"/>
          </p:cNvPicPr>
          <p:nvPr/>
        </p:nvPicPr>
        <p:blipFill>
          <a:blip r:embed="rId3"/>
          <a:srcRect/>
          <a:stretch>
            <a:fillRect/>
          </a:stretch>
        </p:blipFill>
        <p:spPr>
          <a:xfrm>
            <a:off x="1507434" y="2978017"/>
            <a:ext cx="6096003" cy="3361764"/>
          </a:xfrm>
          <a:prstGeom prst="rect">
            <a:avLst/>
          </a:prstGeom>
          <a:noFill/>
          <a:ln cap="flat">
            <a:noFill/>
          </a:ln>
        </p:spPr>
      </p:pic>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9" name="Rectangle 8">
            <a:extLst>
              <a:ext uri="{FF2B5EF4-FFF2-40B4-BE49-F238E27FC236}">
                <a16:creationId xmlns:a16="http://schemas.microsoft.com/office/drawing/2014/main" xmlns="" id="{56730158-CF7D-CC45-AE7F-247F2FA4349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FC07B1D-5065-FA4C-8B58-4231F2FF12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dirty="0"/>
              <a:t>Cash Over and Short: Overage</a:t>
            </a:r>
          </a:p>
        </p:txBody>
      </p:sp>
      <p:sp>
        <p:nvSpPr>
          <p:cNvPr id="3" name="TextBox 2"/>
          <p:cNvSpPr txBox="1"/>
          <p:nvPr/>
        </p:nvSpPr>
        <p:spPr>
          <a:xfrm>
            <a:off x="211134" y="1466853"/>
            <a:ext cx="8610603" cy="1200150"/>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32523"/>
                </a:solidFill>
                <a:uFillTx/>
                <a:latin typeface="Arial"/>
                <a:cs typeface="Arial" pitchFamily="34"/>
              </a:rPr>
              <a:t>Sometimes errors in making change are discovered from differences between the cash in the cash register and the record of the amount of cash receipts. </a:t>
            </a:r>
          </a:p>
        </p:txBody>
      </p:sp>
      <p:sp>
        <p:nvSpPr>
          <p:cNvPr id="4" name="TextBox 9"/>
          <p:cNvSpPr txBox="1"/>
          <p:nvPr/>
        </p:nvSpPr>
        <p:spPr>
          <a:xfrm>
            <a:off x="211134" y="2904719"/>
            <a:ext cx="8610603" cy="1200150"/>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If a cash register’s record shows $550 but the count of cash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in the register is $555, we would prepare the following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journal entry:</a:t>
            </a:r>
          </a:p>
        </p:txBody>
      </p:sp>
      <p:sp>
        <p:nvSpPr>
          <p:cNvPr id="5"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pic>
        <p:nvPicPr>
          <p:cNvPr id="7" name="Picture 2">
            <a:extLst/>
          </p:cNvPr>
          <p:cNvPicPr>
            <a:picLocks noChangeAspect="1"/>
          </p:cNvPicPr>
          <p:nvPr/>
        </p:nvPicPr>
        <p:blipFill>
          <a:blip r:embed="rId3"/>
          <a:srcRect/>
          <a:stretch>
            <a:fillRect/>
          </a:stretch>
        </p:blipFill>
        <p:spPr>
          <a:xfrm>
            <a:off x="211134" y="4435946"/>
            <a:ext cx="8610603" cy="1450384"/>
          </a:xfrm>
          <a:prstGeom prst="rect">
            <a:avLst/>
          </a:prstGeom>
          <a:noFill/>
          <a:ln cap="flat">
            <a:noFill/>
          </a:ln>
        </p:spPr>
      </p:pic>
      <p:sp>
        <p:nvSpPr>
          <p:cNvPr id="8"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10" name="Rectangle 9">
            <a:extLst>
              <a:ext uri="{FF2B5EF4-FFF2-40B4-BE49-F238E27FC236}">
                <a16:creationId xmlns:a16="http://schemas.microsoft.com/office/drawing/2014/main" xmlns="" id="{E9E5C359-4CDB-094D-BEB0-569936658D2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1704285-5091-9548-A665-8B71AB8D9C5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4.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dirty="0"/>
              <a:t>Cash Over and Short: Shortage</a:t>
            </a:r>
          </a:p>
        </p:txBody>
      </p:sp>
      <p:sp>
        <p:nvSpPr>
          <p:cNvPr id="3" name="TextBox 2"/>
          <p:cNvSpPr txBox="1"/>
          <p:nvPr/>
        </p:nvSpPr>
        <p:spPr>
          <a:xfrm>
            <a:off x="211134" y="1466853"/>
            <a:ext cx="8610603" cy="1200150"/>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32523"/>
                </a:solidFill>
                <a:uFillTx/>
                <a:latin typeface="Arial"/>
                <a:cs typeface="Arial" pitchFamily="34"/>
              </a:rPr>
              <a:t>Sometimes errors in making change are discovered from differences between the cash in the cash register and the record of the amount of cash receipts. </a:t>
            </a:r>
          </a:p>
        </p:txBody>
      </p:sp>
      <p:sp>
        <p:nvSpPr>
          <p:cNvPr id="4" name="TextBox 9"/>
          <p:cNvSpPr txBox="1"/>
          <p:nvPr/>
        </p:nvSpPr>
        <p:spPr>
          <a:xfrm>
            <a:off x="266703" y="2895603"/>
            <a:ext cx="8555034" cy="1200332"/>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32523"/>
                </a:solidFill>
                <a:uFillTx/>
                <a:latin typeface="Arial"/>
                <a:cs typeface="Arial" pitchFamily="34"/>
              </a:rPr>
              <a:t>On the other hand, if a cash register’s record shows $625 but the count of cash in the register 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632523"/>
                </a:solidFill>
                <a:uFillTx/>
                <a:latin typeface="Arial"/>
                <a:cs typeface="Arial" pitchFamily="34"/>
              </a:rPr>
              <a:t>$621, the entry to record cash sales and its shortage is:</a:t>
            </a:r>
          </a:p>
        </p:txBody>
      </p:sp>
      <p:sp>
        <p:nvSpPr>
          <p:cNvPr id="5"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pic>
        <p:nvPicPr>
          <p:cNvPr id="7" name="Picture 2">
            <a:extLst/>
          </p:cNvPr>
          <p:cNvPicPr>
            <a:picLocks noChangeAspect="1"/>
          </p:cNvPicPr>
          <p:nvPr/>
        </p:nvPicPr>
        <p:blipFill>
          <a:blip r:embed="rId3"/>
          <a:srcRect/>
          <a:stretch>
            <a:fillRect/>
          </a:stretch>
        </p:blipFill>
        <p:spPr>
          <a:xfrm>
            <a:off x="266703" y="4365171"/>
            <a:ext cx="8555034" cy="1423080"/>
          </a:xfrm>
          <a:prstGeom prst="rect">
            <a:avLst/>
          </a:prstGeom>
          <a:noFill/>
          <a:ln cap="flat">
            <a:noFill/>
          </a:ln>
        </p:spPr>
      </p:pic>
      <p:sp>
        <p:nvSpPr>
          <p:cNvPr id="8"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10" name="Rectangle 9">
            <a:extLst>
              <a:ext uri="{FF2B5EF4-FFF2-40B4-BE49-F238E27FC236}">
                <a16:creationId xmlns:a16="http://schemas.microsoft.com/office/drawing/2014/main" xmlns="" id="{7E8199EB-895D-D848-8E92-A5B627E8CDD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F85F0C9-C627-F749-81F2-52FF884DF55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Cash Receipts by Mail</a:t>
            </a:r>
          </a:p>
        </p:txBody>
      </p:sp>
      <p:sp>
        <p:nvSpPr>
          <p:cNvPr id="3" name="Rectangle 24"/>
          <p:cNvSpPr/>
          <p:nvPr/>
        </p:nvSpPr>
        <p:spPr>
          <a:xfrm>
            <a:off x="488947" y="2133596"/>
            <a:ext cx="2208211" cy="2133596"/>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pitchFamily="34"/>
                <a:cs typeface="Arial" pitchFamily="34"/>
              </a:rPr>
              <a:t>Two people are assigned the task of opening the mail. </a:t>
            </a:r>
          </a:p>
        </p:txBody>
      </p:sp>
      <p:sp>
        <p:nvSpPr>
          <p:cNvPr id="4" name="Rectangle 25"/>
          <p:cNvSpPr/>
          <p:nvPr/>
        </p:nvSpPr>
        <p:spPr>
          <a:xfrm>
            <a:off x="3429000" y="2127251"/>
            <a:ext cx="2209803" cy="2133596"/>
          </a:xfrm>
          <a:prstGeom prst="rect">
            <a:avLst/>
          </a:prstGeom>
          <a:solidFill>
            <a:srgbClr val="953735"/>
          </a:solidFill>
          <a:ln w="25402"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pitchFamily="34"/>
                <a:cs typeface="Arial" pitchFamily="34"/>
              </a:rPr>
              <a:t>The cashier deposits the cash in a bank. </a:t>
            </a:r>
          </a:p>
        </p:txBody>
      </p:sp>
      <p:sp>
        <p:nvSpPr>
          <p:cNvPr id="5" name="Rectangle 26"/>
          <p:cNvSpPr/>
          <p:nvPr/>
        </p:nvSpPr>
        <p:spPr>
          <a:xfrm>
            <a:off x="6362696" y="2133596"/>
            <a:ext cx="2209803" cy="2133596"/>
          </a:xfrm>
          <a:prstGeom prst="rect">
            <a:avLst/>
          </a:prstGeom>
          <a:solidFill>
            <a:srgbClr val="77933C"/>
          </a:solidFill>
          <a:ln w="25402" cap="flat">
            <a:solidFill>
              <a:srgbClr val="63252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The recordkeeper records the amounts received in the accounting records.</a:t>
            </a:r>
          </a:p>
        </p:txBody>
      </p:sp>
      <p:sp>
        <p:nvSpPr>
          <p:cNvPr id="6"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8"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10" name="Rectangle 9">
            <a:extLst>
              <a:ext uri="{FF2B5EF4-FFF2-40B4-BE49-F238E27FC236}">
                <a16:creationId xmlns:a16="http://schemas.microsoft.com/office/drawing/2014/main" xmlns="" id="{C5A86310-889B-2243-BD43-40479D1B837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44C550F-E48D-3A41-A987-819B02C7E60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87223"/>
            <a:ext cx="8229600" cy="1036636"/>
          </a:xfrm>
        </p:spPr>
        <p:txBody>
          <a:bodyPr/>
          <a:lstStyle/>
          <a:p>
            <a:pPr lvl="0"/>
            <a:r>
              <a:rPr lang="en-US" b="1" dirty="0"/>
              <a:t>Control of Cash Payments</a:t>
            </a:r>
          </a:p>
        </p:txBody>
      </p:sp>
      <p:sp>
        <p:nvSpPr>
          <p:cNvPr id="3" name="Rectangle 3"/>
          <p:cNvSpPr txBox="1">
            <a:spLocks noGrp="1"/>
          </p:cNvSpPr>
          <p:nvPr>
            <p:ph idx="1"/>
          </p:nvPr>
        </p:nvSpPr>
        <p:spPr>
          <a:xfrm>
            <a:off x="206842" y="1078097"/>
            <a:ext cx="8730316" cy="5322963"/>
          </a:xfrm>
          <a:solidFill>
            <a:srgbClr val="C4BD97"/>
          </a:solidFill>
          <a:ln w="9528">
            <a:solidFill>
              <a:srgbClr val="403152"/>
            </a:solidFill>
            <a:prstDash val="solid"/>
            <a:miter/>
          </a:ln>
        </p:spPr>
        <p:txBody>
          <a:bodyPr/>
          <a:lstStyle/>
          <a:p>
            <a:pPr algn="ctr">
              <a:buNone/>
            </a:pPr>
            <a:r>
              <a:rPr lang="en-US" dirty="0">
                <a:latin typeface="Arial" pitchFamily="34"/>
                <a:cs typeface="Arial" pitchFamily="34"/>
              </a:rPr>
              <a:t>Control of cash payments important as most large thefts are from payment of fictitious invoices.</a:t>
            </a:r>
          </a:p>
          <a:p>
            <a:pPr lvl="0" algn="ctr">
              <a:buNone/>
            </a:pPr>
            <a:r>
              <a:rPr lang="en-US" b="1" dirty="0">
                <a:solidFill>
                  <a:srgbClr val="C00000"/>
                </a:solidFill>
              </a:rPr>
              <a:t>Keys to Controlling Cash Payments:</a:t>
            </a:r>
          </a:p>
          <a:p>
            <a:pPr lvl="0"/>
            <a:r>
              <a:rPr lang="en-US" dirty="0">
                <a:solidFill>
                  <a:schemeClr val="tx1"/>
                </a:solidFill>
              </a:rPr>
              <a:t>Require all payments to be made by check.</a:t>
            </a:r>
          </a:p>
          <a:p>
            <a:pPr lvl="0"/>
            <a:r>
              <a:rPr lang="en-US" dirty="0">
                <a:solidFill>
                  <a:schemeClr val="tx1"/>
                </a:solidFill>
              </a:rPr>
              <a:t>Limit access to checks except for those who have the authority to sign checks.</a:t>
            </a:r>
          </a:p>
          <a:p>
            <a:pPr marL="457200" lvl="1" indent="0" algn="ctr">
              <a:buNone/>
            </a:pPr>
            <a:r>
              <a:rPr lang="en-US" b="1" dirty="0">
                <a:solidFill>
                  <a:srgbClr val="C00000"/>
                </a:solidFill>
              </a:rPr>
              <a:t>Cash Budget:</a:t>
            </a:r>
          </a:p>
          <a:p>
            <a:r>
              <a:rPr lang="en-US" dirty="0">
                <a:solidFill>
                  <a:schemeClr val="tx1"/>
                </a:solidFill>
              </a:rPr>
              <a:t>Includes projected cash receipts and cash disbursements.</a:t>
            </a:r>
          </a:p>
          <a:p>
            <a:pPr marL="0" lvl="0" indent="0">
              <a:buNone/>
            </a:pPr>
            <a:endParaRPr lang="en-US" dirty="0">
              <a:solidFill>
                <a:srgbClr val="C00000"/>
              </a:solidFill>
            </a:endParaRP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9" name="Rectangle 8">
            <a:extLst>
              <a:ext uri="{FF2B5EF4-FFF2-40B4-BE49-F238E27FC236}">
                <a16:creationId xmlns:a16="http://schemas.microsoft.com/office/drawing/2014/main" xmlns="" id="{2F4FCBD8-8E8E-204F-A1ED-89271EA0F12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1EAA50FE-8382-0A4E-B99E-50A5BC81AD8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Voucher System of Control</a:t>
            </a:r>
          </a:p>
        </p:txBody>
      </p:sp>
      <p:sp>
        <p:nvSpPr>
          <p:cNvPr id="3" name="Rectangle 3"/>
          <p:cNvSpPr txBox="1">
            <a:spLocks noGrp="1"/>
          </p:cNvSpPr>
          <p:nvPr>
            <p:ph type="body" idx="4294967295"/>
          </p:nvPr>
        </p:nvSpPr>
        <p:spPr>
          <a:xfrm>
            <a:off x="761996" y="1752603"/>
            <a:ext cx="7619996" cy="2971800"/>
          </a:xfrm>
          <a:solidFill>
            <a:srgbClr val="E6B9B8"/>
          </a:solidFill>
          <a:ln w="12701">
            <a:solidFill>
              <a:srgbClr val="632523"/>
            </a:solidFill>
            <a:prstDash val="solid"/>
            <a:miter/>
          </a:ln>
          <a:effectLst>
            <a:outerShdw dist="45794" dir="2021404" algn="tl">
              <a:srgbClr val="0000FF"/>
            </a:outerShdw>
          </a:effectLst>
        </p:spPr>
        <p:txBody>
          <a:bodyPr lIns="90489" tIns="44448" rIns="90489" bIns="44448"/>
          <a:lstStyle/>
          <a:p>
            <a:pPr lvl="0">
              <a:lnSpc>
                <a:spcPct val="95000"/>
              </a:lnSpc>
              <a:spcBef>
                <a:spcPts val="1400"/>
              </a:spcBef>
              <a:buNone/>
            </a:pPr>
            <a:r>
              <a:rPr lang="en-US" sz="3000" dirty="0">
                <a:solidFill>
                  <a:srgbClr val="0033CC"/>
                </a:solidFill>
              </a:rPr>
              <a:t>   A voucher system establishes procedures for:</a:t>
            </a:r>
          </a:p>
          <a:p>
            <a:pPr marL="881060" lvl="1" indent="-514350">
              <a:spcBef>
                <a:spcPts val="1200"/>
              </a:spcBef>
              <a:buClr>
                <a:srgbClr val="0033CC"/>
              </a:buClr>
              <a:buFont typeface="Calibri"/>
              <a:buAutoNum type="arabicPeriod"/>
            </a:pPr>
            <a:r>
              <a:rPr lang="en-US" dirty="0">
                <a:solidFill>
                  <a:srgbClr val="0033CC"/>
                </a:solidFill>
              </a:rPr>
              <a:t>Verifying, approving, and recording liabilities for eventual cash payments.</a:t>
            </a:r>
          </a:p>
          <a:p>
            <a:pPr marL="881060" lvl="1" indent="-514350">
              <a:spcBef>
                <a:spcPts val="1200"/>
              </a:spcBef>
              <a:buClr>
                <a:srgbClr val="0033CC"/>
              </a:buClr>
              <a:buFont typeface="Calibri"/>
              <a:buAutoNum type="arabicPeriod"/>
            </a:pPr>
            <a:r>
              <a:rPr lang="en-US" dirty="0">
                <a:solidFill>
                  <a:srgbClr val="0033CC"/>
                </a:solidFill>
              </a:rPr>
              <a:t>Issuing checks for payment of verified, approved, and recorded liabilities.</a:t>
            </a:r>
          </a:p>
        </p:txBody>
      </p:sp>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6"/>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8" name="Rectangle 7">
            <a:extLst>
              <a:ext uri="{FF2B5EF4-FFF2-40B4-BE49-F238E27FC236}">
                <a16:creationId xmlns:a16="http://schemas.microsoft.com/office/drawing/2014/main" xmlns="" id="{D280B172-80F5-C947-97C5-1189FEE79E9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F14EB827-F85E-F744-A291-2F5A178AE56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Voucher System of Control </a:t>
            </a:r>
            <a:r>
              <a:rPr lang="en-US" sz="2800" b="1" dirty="0"/>
              <a:t>(continued)</a:t>
            </a:r>
            <a:endParaRPr lang="en-US" b="1" dirty="0"/>
          </a:p>
        </p:txBody>
      </p:sp>
      <p:sp>
        <p:nvSpPr>
          <p:cNvPr id="3"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5" name="Rounded Rectangle 8"/>
          <p:cNvSpPr/>
          <p:nvPr/>
        </p:nvSpPr>
        <p:spPr>
          <a:xfrm>
            <a:off x="138110" y="6550514"/>
            <a:ext cx="51958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P1: </a:t>
            </a:r>
            <a:r>
              <a:rPr lang="en-US" sz="1100" b="0" i="0" u="none" strike="noStrike" kern="1200" cap="none" spc="0" baseline="0" dirty="0">
                <a:solidFill>
                  <a:srgbClr val="000000"/>
                </a:solidFill>
                <a:uFillTx/>
                <a:latin typeface="Arial" pitchFamily="34"/>
                <a:cs typeface="Arial" pitchFamily="34"/>
              </a:rPr>
              <a:t>Apply internal control to cash receipts and payments.</a:t>
            </a:r>
          </a:p>
        </p:txBody>
      </p:sp>
      <p:sp>
        <p:nvSpPr>
          <p:cNvPr id="6" name="TextBox 9"/>
          <p:cNvSpPr txBox="1"/>
          <p:nvPr/>
        </p:nvSpPr>
        <p:spPr>
          <a:xfrm>
            <a:off x="7385535" y="1404294"/>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6.1</a:t>
            </a:r>
            <a:endParaRPr lang="en-US" sz="1800" b="0" i="0" u="none" strike="noStrike" kern="0" cap="none" spc="0" baseline="0" dirty="0">
              <a:solidFill>
                <a:srgbClr val="000000"/>
              </a:solidFill>
              <a:uFillTx/>
              <a:latin typeface="Berlin Sans FB" pitchFamily="34"/>
              <a:cs typeface="Arial" pitchFamily="34"/>
            </a:endParaRPr>
          </a:p>
        </p:txBody>
      </p:sp>
      <p:pic>
        <p:nvPicPr>
          <p:cNvPr id="1026" name="Picture 2" descr="C:\Users\amohr\AppData\Local\Temp\SNAGHTMLdd818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02" y="2050625"/>
            <a:ext cx="7772197" cy="35972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0C4BB47-0591-9440-BC3E-14E3793B474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E63EC9AF-AC43-364E-9A13-42A81BAE27F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29.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Explain and record petty cash fund transactions. </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a:extLst/>
          </p:cNvPr>
          <p:cNvPicPr>
            <a:picLocks noChangeAspect="1"/>
          </p:cNvPicPr>
          <p:nvPr/>
        </p:nvPicPr>
        <p:blipFill>
          <a:blip r:embed="rId3"/>
          <a:srcRect/>
          <a:stretch>
            <a:fillRect/>
          </a:stretch>
        </p:blipFill>
        <p:spPr>
          <a:xfrm>
            <a:off x="901150" y="4648196"/>
            <a:ext cx="7315200" cy="87316"/>
          </a:xfrm>
          <a:prstGeom prst="rect">
            <a:avLst/>
          </a:prstGeom>
          <a:noFill/>
          <a:ln cap="flat">
            <a:noFill/>
          </a:ln>
        </p:spPr>
      </p:pic>
      <p:sp>
        <p:nvSpPr>
          <p:cNvPr id="7" name="TextBox 7"/>
          <p:cNvSpPr txBox="1"/>
          <p:nvPr/>
        </p:nvSpPr>
        <p:spPr>
          <a:xfrm>
            <a:off x="2111923" y="1167304"/>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P2</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7CA5BB80-34A2-7F43-8CE4-CCD5A798DF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9EB38ED8-F633-8A40-A3BF-2D8754E8FB7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Define internal control and identify its purpose and principles.</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a:extLst/>
          </p:cNvPr>
          <p:cNvPicPr>
            <a:picLocks noChangeAspect="1"/>
          </p:cNvPicPr>
          <p:nvPr/>
        </p:nvPicPr>
        <p:blipFill>
          <a:blip r:embed="rId3"/>
          <a:srcRect/>
          <a:stretch>
            <a:fillRect/>
          </a:stretch>
        </p:blipFill>
        <p:spPr>
          <a:xfrm>
            <a:off x="914400" y="5162007"/>
            <a:ext cx="7315200" cy="87316"/>
          </a:xfrm>
          <a:prstGeom prst="rect">
            <a:avLst/>
          </a:prstGeom>
          <a:noFill/>
          <a:ln cap="flat">
            <a:noFill/>
          </a:ln>
        </p:spPr>
      </p:pic>
      <p:sp>
        <p:nvSpPr>
          <p:cNvPr id="7" name="TextBox 7"/>
          <p:cNvSpPr txBox="1"/>
          <p:nvPr/>
        </p:nvSpPr>
        <p:spPr>
          <a:xfrm>
            <a:off x="2021595" y="1045375"/>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C1</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A6294685-F089-4B4D-B6DD-6AC41BE63D6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7F5C2297-5066-FE44-BE5D-E8C55090C28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533396"/>
            <a:ext cx="8229600" cy="884233"/>
          </a:xfrm>
        </p:spPr>
        <p:txBody>
          <a:bodyPr/>
          <a:lstStyle/>
          <a:p>
            <a:pPr lvl="0"/>
            <a:r>
              <a:rPr lang="en-US" b="1"/>
              <a:t>Petty Cash System of Control</a:t>
            </a:r>
          </a:p>
        </p:txBody>
      </p:sp>
      <p:sp>
        <p:nvSpPr>
          <p:cNvPr id="3" name="Rectangle 3"/>
          <p:cNvSpPr txBox="1">
            <a:spLocks noGrp="1"/>
          </p:cNvSpPr>
          <p:nvPr>
            <p:ph type="body" idx="4294967295"/>
          </p:nvPr>
        </p:nvSpPr>
        <p:spPr>
          <a:xfrm>
            <a:off x="685800" y="1828800"/>
            <a:ext cx="7661272" cy="3060441"/>
          </a:xfrm>
          <a:solidFill>
            <a:srgbClr val="E6B9B8"/>
          </a:solidFill>
          <a:ln w="12701">
            <a:solidFill>
              <a:srgbClr val="632523"/>
            </a:solidFill>
            <a:prstDash val="solid"/>
            <a:miter/>
          </a:ln>
          <a:effectLst>
            <a:outerShdw dist="53886" dir="2700000" algn="tl">
              <a:srgbClr val="0000FF"/>
            </a:outerShdw>
          </a:effectLst>
        </p:spPr>
        <p:txBody>
          <a:bodyPr lIns="90489" tIns="44448" rIns="90489" bIns="44448" anchorCtr="1"/>
          <a:lstStyle/>
          <a:p>
            <a:pPr lvl="0" algn="ctr">
              <a:buNone/>
            </a:pPr>
            <a:r>
              <a:rPr lang="en-US" dirty="0">
                <a:solidFill>
                  <a:srgbClr val="632523"/>
                </a:solidFill>
              </a:rPr>
              <a:t>Small payments for items such as:</a:t>
            </a:r>
          </a:p>
          <a:p>
            <a:pPr>
              <a:spcBef>
                <a:spcPts val="2400"/>
              </a:spcBef>
            </a:pPr>
            <a:r>
              <a:rPr lang="en-US" dirty="0">
                <a:solidFill>
                  <a:srgbClr val="632523"/>
                </a:solidFill>
              </a:rPr>
              <a:t>Shipping fees</a:t>
            </a:r>
          </a:p>
          <a:p>
            <a:r>
              <a:rPr lang="en-US" dirty="0">
                <a:solidFill>
                  <a:srgbClr val="632523"/>
                </a:solidFill>
              </a:rPr>
              <a:t>Minor repairs and </a:t>
            </a:r>
          </a:p>
          <a:p>
            <a:r>
              <a:rPr lang="en-US" dirty="0">
                <a:solidFill>
                  <a:srgbClr val="632523"/>
                </a:solidFill>
              </a:rPr>
              <a:t>Low-cost supplies</a:t>
            </a:r>
          </a:p>
        </p:txBody>
      </p:sp>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6"/>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8" name="Rectangle 7">
            <a:extLst>
              <a:ext uri="{FF2B5EF4-FFF2-40B4-BE49-F238E27FC236}">
                <a16:creationId xmlns:a16="http://schemas.microsoft.com/office/drawing/2014/main" xmlns="" id="{F8854963-417B-C94F-9A86-5D65830C375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32141761-F3E8-A547-92E4-231439748D7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dirty="0"/>
              <a:t>Establishing a Petty Cash Fund</a:t>
            </a:r>
          </a:p>
        </p:txBody>
      </p:sp>
      <p:pic>
        <p:nvPicPr>
          <p:cNvPr id="3" name="Picture 21">
            <a:extLst/>
          </p:cNvPr>
          <p:cNvPicPr>
            <a:picLocks noChangeAspect="1"/>
          </p:cNvPicPr>
          <p:nvPr/>
        </p:nvPicPr>
        <p:blipFill>
          <a:blip r:embed="rId3"/>
          <a:srcRect/>
          <a:stretch>
            <a:fillRect/>
          </a:stretch>
        </p:blipFill>
        <p:spPr>
          <a:xfrm>
            <a:off x="775989" y="3840159"/>
            <a:ext cx="7564008" cy="914400"/>
          </a:xfrm>
          <a:prstGeom prst="rect">
            <a:avLst/>
          </a:prstGeom>
          <a:noFill/>
          <a:ln w="9528" cap="flat">
            <a:solidFill>
              <a:srgbClr val="000000"/>
            </a:solidFill>
            <a:prstDash val="solid"/>
            <a:miter/>
          </a:ln>
        </p:spPr>
      </p:pic>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7"/>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7" name="Rectangle 3"/>
          <p:cNvSpPr txBox="1"/>
          <p:nvPr/>
        </p:nvSpPr>
        <p:spPr>
          <a:xfrm>
            <a:off x="775989" y="1752603"/>
            <a:ext cx="7564008" cy="1752603"/>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32523"/>
                </a:solidFill>
                <a:uFillTx/>
                <a:latin typeface="Calibri"/>
              </a:rPr>
              <a:t>To establish a petty cash fund:</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32523"/>
                </a:solidFill>
                <a:uFillTx/>
                <a:latin typeface="Calibri"/>
              </a:rPr>
              <a:t>Petty Cash is debited to increase</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32523"/>
                </a:solidFill>
                <a:uFillTx/>
                <a:latin typeface="Calibri"/>
              </a:rPr>
              <a:t>Cash is credited to decrease</a:t>
            </a:r>
          </a:p>
        </p:txBody>
      </p:sp>
      <p:sp>
        <p:nvSpPr>
          <p:cNvPr id="9" name="Rectangle 8">
            <a:extLst>
              <a:ext uri="{FF2B5EF4-FFF2-40B4-BE49-F238E27FC236}">
                <a16:creationId xmlns:a16="http://schemas.microsoft.com/office/drawing/2014/main" xmlns="" id="{DE4A07B4-00E8-E142-BB21-9C52B56E2B7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B9D52059-ECDB-7D47-B9D3-D85A6A162FB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afterEffect">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7"/>
          <p:cNvSpPr txBox="1">
            <a:spLocks noGrp="1"/>
          </p:cNvSpPr>
          <p:nvPr>
            <p:ph type="title"/>
          </p:nvPr>
        </p:nvSpPr>
        <p:spPr>
          <a:xfrm>
            <a:off x="457200" y="381003"/>
            <a:ext cx="8229600" cy="1036636"/>
          </a:xfrm>
        </p:spPr>
        <p:txBody>
          <a:bodyPr/>
          <a:lstStyle/>
          <a:p>
            <a:pPr lvl="0"/>
            <a:r>
              <a:rPr lang="en-US" b="1"/>
              <a:t>Operating a Petty Cash Fund</a:t>
            </a:r>
          </a:p>
        </p:txBody>
      </p:sp>
      <p:sp>
        <p:nvSpPr>
          <p:cNvPr id="3" name="Rectangle 36"/>
          <p:cNvSpPr/>
          <p:nvPr/>
        </p:nvSpPr>
        <p:spPr>
          <a:xfrm>
            <a:off x="5886064" y="2728895"/>
            <a:ext cx="457200" cy="4572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7"/>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7" name="Rectangle 3"/>
          <p:cNvSpPr txBox="1"/>
          <p:nvPr/>
        </p:nvSpPr>
        <p:spPr>
          <a:xfrm>
            <a:off x="952498" y="1325291"/>
            <a:ext cx="7239003" cy="646910"/>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632523"/>
                </a:solidFill>
                <a:uFillTx/>
                <a:latin typeface="Calibri"/>
              </a:rPr>
              <a:t>Summary of petty cash receipts:</a:t>
            </a:r>
          </a:p>
        </p:txBody>
      </p:sp>
      <p:sp>
        <p:nvSpPr>
          <p:cNvPr id="8" name="TextBox 9"/>
          <p:cNvSpPr txBox="1"/>
          <p:nvPr/>
        </p:nvSpPr>
        <p:spPr>
          <a:xfrm>
            <a:off x="7942668" y="2265367"/>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6.3</a:t>
            </a:r>
            <a:endParaRPr lang="en-US" sz="1800" b="0" i="0" u="none" strike="noStrike" kern="0" cap="none" spc="0" baseline="0" dirty="0">
              <a:solidFill>
                <a:srgbClr val="000000"/>
              </a:solidFill>
              <a:uFillTx/>
              <a:latin typeface="Berlin Sans FB" pitchFamily="34"/>
              <a:cs typeface="Arial" pitchFamily="34"/>
            </a:endParaRPr>
          </a:p>
        </p:txBody>
      </p:sp>
      <p:pic>
        <p:nvPicPr>
          <p:cNvPr id="9" name="Picture 8">
            <a:extLst>
              <a:ext uri="{FF2B5EF4-FFF2-40B4-BE49-F238E27FC236}">
                <a16:creationId xmlns:a16="http://schemas.microsoft.com/office/drawing/2014/main" xmlns="" id="{717EE41E-8086-47FD-872D-6232A51A2563}"/>
              </a:ext>
            </a:extLst>
          </p:cNvPr>
          <p:cNvPicPr>
            <a:picLocks noChangeAspect="1"/>
          </p:cNvPicPr>
          <p:nvPr/>
        </p:nvPicPr>
        <p:blipFill>
          <a:blip r:embed="rId3"/>
          <a:stretch>
            <a:fillRect/>
          </a:stretch>
        </p:blipFill>
        <p:spPr>
          <a:xfrm>
            <a:off x="1598546" y="2512658"/>
            <a:ext cx="5946907" cy="2887087"/>
          </a:xfrm>
          <a:prstGeom prst="rect">
            <a:avLst/>
          </a:prstGeom>
        </p:spPr>
      </p:pic>
      <p:sp>
        <p:nvSpPr>
          <p:cNvPr id="11" name="Rectangle 10">
            <a:extLst>
              <a:ext uri="{FF2B5EF4-FFF2-40B4-BE49-F238E27FC236}">
                <a16:creationId xmlns:a16="http://schemas.microsoft.com/office/drawing/2014/main" xmlns="" id="{63BCC2AB-9297-BD4B-8B08-F8307CADFC9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D7B0B6E-3F0E-5049-A22E-4CA12F2AB18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Rectangle 7"/>
          <p:cNvSpPr txBox="1">
            <a:spLocks noGrp="1"/>
          </p:cNvSpPr>
          <p:nvPr>
            <p:ph type="title"/>
          </p:nvPr>
        </p:nvSpPr>
        <p:spPr>
          <a:xfrm>
            <a:off x="457200" y="457200"/>
            <a:ext cx="8382003" cy="1038721"/>
          </a:xfrm>
        </p:spPr>
        <p:txBody>
          <a:bodyPr/>
          <a:lstStyle/>
          <a:p>
            <a:pPr lvl="0"/>
            <a:r>
              <a:rPr lang="en-US" b="1"/>
              <a:t>Reimbursement of Petty Cash Fund</a:t>
            </a:r>
          </a:p>
        </p:txBody>
      </p:sp>
      <p:pic>
        <p:nvPicPr>
          <p:cNvPr id="3" name="Picture 23">
            <a:extLst/>
          </p:cNvPr>
          <p:cNvPicPr>
            <a:picLocks noChangeAspect="1"/>
          </p:cNvPicPr>
          <p:nvPr/>
        </p:nvPicPr>
        <p:blipFill>
          <a:blip r:embed="rId3"/>
          <a:srcRect/>
          <a:stretch>
            <a:fillRect/>
          </a:stretch>
        </p:blipFill>
        <p:spPr>
          <a:xfrm>
            <a:off x="888330" y="3886602"/>
            <a:ext cx="7564008" cy="1701387"/>
          </a:xfrm>
          <a:prstGeom prst="rect">
            <a:avLst/>
          </a:prstGeom>
          <a:noFill/>
          <a:ln w="9528" cap="flat">
            <a:solidFill>
              <a:srgbClr val="000000"/>
            </a:solidFill>
            <a:prstDash val="solid"/>
            <a:miter/>
          </a:ln>
        </p:spPr>
      </p:pic>
      <p:sp>
        <p:nvSpPr>
          <p:cNvPr id="4"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6"/>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7" name="Rectangle 3"/>
          <p:cNvSpPr txBox="1"/>
          <p:nvPr/>
        </p:nvSpPr>
        <p:spPr>
          <a:xfrm>
            <a:off x="888330" y="1676809"/>
            <a:ext cx="7564008" cy="1752603"/>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32523"/>
                </a:solidFill>
                <a:uFillTx/>
                <a:latin typeface="Calibri"/>
              </a:rPr>
              <a:t>Cash payments report is used in making the journal entry to reimburse the fund.</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32523"/>
                </a:solidFill>
                <a:uFillTx/>
                <a:latin typeface="Calibri"/>
              </a:rPr>
              <a:t>Debit each of the expenses and credit Cash.</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632523"/>
              </a:solidFill>
              <a:uFillTx/>
              <a:latin typeface="Calibri"/>
            </a:endParaRPr>
          </a:p>
        </p:txBody>
      </p:sp>
      <p:sp>
        <p:nvSpPr>
          <p:cNvPr id="9" name="Rectangle 8">
            <a:extLst>
              <a:ext uri="{FF2B5EF4-FFF2-40B4-BE49-F238E27FC236}">
                <a16:creationId xmlns:a16="http://schemas.microsoft.com/office/drawing/2014/main" xmlns="" id="{CC5166D6-C7CF-2E46-8876-0CBCA299A41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CECC959-FDC1-0C42-AD0E-F24FC2509A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afterEffect">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Rectangle 7"/>
          <p:cNvSpPr txBox="1">
            <a:spLocks noGrp="1"/>
          </p:cNvSpPr>
          <p:nvPr>
            <p:ph type="title"/>
          </p:nvPr>
        </p:nvSpPr>
        <p:spPr>
          <a:xfrm>
            <a:off x="457200" y="627127"/>
            <a:ext cx="8382003" cy="1295403"/>
          </a:xfrm>
        </p:spPr>
        <p:txBody>
          <a:bodyPr/>
          <a:lstStyle/>
          <a:p>
            <a:pPr lvl="0"/>
            <a:r>
              <a:rPr lang="en-US" b="1"/>
              <a:t>Increasing or Decreasing a Petty Cash Fund</a:t>
            </a:r>
          </a:p>
        </p:txBody>
      </p:sp>
      <p:sp>
        <p:nvSpPr>
          <p:cNvPr id="3" name="Rectangle 4"/>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5" name="Rounded Rectangle 6"/>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6" name="Rectangle 3"/>
          <p:cNvSpPr txBox="1"/>
          <p:nvPr/>
        </p:nvSpPr>
        <p:spPr>
          <a:xfrm>
            <a:off x="457200" y="1981203"/>
            <a:ext cx="8001000" cy="704709"/>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32523"/>
                </a:solidFill>
                <a:uFillTx/>
                <a:latin typeface="Calibri"/>
              </a:rPr>
              <a:t>To increase, debit Petty Cash and credit Cash.</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632523"/>
              </a:solidFill>
              <a:uFillTx/>
              <a:latin typeface="Calibri"/>
            </a:endParaRP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632523"/>
              </a:solidFill>
              <a:uFillTx/>
              <a:latin typeface="Calibri"/>
            </a:endParaRPr>
          </a:p>
        </p:txBody>
      </p:sp>
      <p:sp>
        <p:nvSpPr>
          <p:cNvPr id="7" name="Rectangle 3"/>
          <p:cNvSpPr txBox="1"/>
          <p:nvPr/>
        </p:nvSpPr>
        <p:spPr>
          <a:xfrm>
            <a:off x="457200" y="4168777"/>
            <a:ext cx="8001000" cy="704709"/>
          </a:xfrm>
          <a:prstGeom prst="rect">
            <a:avLst/>
          </a:prstGeom>
          <a:solidFill>
            <a:srgbClr val="E6B9B8"/>
          </a:solidFill>
          <a:ln w="12701" cap="flat">
            <a:solidFill>
              <a:srgbClr val="632523"/>
            </a:solidFill>
            <a:prstDash val="solid"/>
            <a:miter/>
          </a:ln>
          <a:effectLst>
            <a:outerShdw dist="53886" dir="2700000" algn="tl">
              <a:srgbClr val="0000FF"/>
            </a:outerShdw>
          </a:effectLst>
        </p:spPr>
        <p:txBody>
          <a:bodyPr vert="horz" wrap="square" lIns="90489" tIns="44448" rIns="90489" bIns="44448" anchor="t" anchorCtr="1" compatLnSpc="1">
            <a:noAutofit/>
          </a:bodyPr>
          <a:lstStyle/>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632523"/>
                </a:solidFill>
                <a:uFillTx/>
                <a:latin typeface="Calibri"/>
              </a:rPr>
              <a:t>To decrease, debit Cash and credit Petty Cash.</a:t>
            </a: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632523"/>
              </a:solidFill>
              <a:uFillTx/>
              <a:latin typeface="Calibri"/>
            </a:endParaRPr>
          </a:p>
          <a:p>
            <a:pPr marL="342900" marR="0" lvl="0" indent="-342900" algn="ctr"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endParaRPr lang="en-US" sz="3200" b="1" i="0" u="none" strike="noStrike" kern="1200" cap="none" spc="0" baseline="0">
              <a:solidFill>
                <a:srgbClr val="632523"/>
              </a:solidFill>
              <a:uFillTx/>
              <a:latin typeface="Calibri"/>
            </a:endParaRPr>
          </a:p>
        </p:txBody>
      </p:sp>
      <p:pic>
        <p:nvPicPr>
          <p:cNvPr id="8" name="Picture 1">
            <a:extLst/>
          </p:cNvPr>
          <p:cNvPicPr>
            <a:picLocks noChangeAspect="1"/>
          </p:cNvPicPr>
          <p:nvPr/>
        </p:nvPicPr>
        <p:blipFill>
          <a:blip r:embed="rId3"/>
          <a:stretch>
            <a:fillRect/>
          </a:stretch>
        </p:blipFill>
        <p:spPr>
          <a:xfrm>
            <a:off x="914400" y="3094713"/>
            <a:ext cx="7084387" cy="842198"/>
          </a:xfrm>
          <a:prstGeom prst="rect">
            <a:avLst/>
          </a:prstGeom>
          <a:noFill/>
          <a:ln cap="flat">
            <a:noFill/>
          </a:ln>
        </p:spPr>
      </p:pic>
      <p:pic>
        <p:nvPicPr>
          <p:cNvPr id="9" name="Picture 2">
            <a:extLst/>
          </p:cNvPr>
          <p:cNvPicPr>
            <a:picLocks noChangeAspect="1"/>
          </p:cNvPicPr>
          <p:nvPr/>
        </p:nvPicPr>
        <p:blipFill>
          <a:blip r:embed="rId4"/>
          <a:stretch>
            <a:fillRect/>
          </a:stretch>
        </p:blipFill>
        <p:spPr>
          <a:xfrm>
            <a:off x="914400" y="5222440"/>
            <a:ext cx="7084387" cy="783009"/>
          </a:xfrm>
          <a:prstGeom prst="rect">
            <a:avLst/>
          </a:prstGeom>
          <a:noFill/>
          <a:ln cap="flat">
            <a:noFill/>
          </a:ln>
        </p:spPr>
      </p:pic>
      <p:sp>
        <p:nvSpPr>
          <p:cNvPr id="11" name="Rectangle 10">
            <a:extLst>
              <a:ext uri="{FF2B5EF4-FFF2-40B4-BE49-F238E27FC236}">
                <a16:creationId xmlns:a16="http://schemas.microsoft.com/office/drawing/2014/main" xmlns="" id="{502BBD83-89B6-6A46-A21E-E2F35CF7E49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CA3ABCC-1A3A-7C40-9892-88DFE613B99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5.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81003"/>
            <a:ext cx="8229600" cy="1036636"/>
          </a:xfrm>
        </p:spPr>
        <p:txBody>
          <a:bodyPr/>
          <a:lstStyle/>
          <a:p>
            <a:pPr lvl="0"/>
            <a:r>
              <a:rPr lang="en-US" b="1"/>
              <a:t>Cash Over and Short</a:t>
            </a:r>
          </a:p>
        </p:txBody>
      </p:sp>
      <p:sp>
        <p:nvSpPr>
          <p:cNvPr id="3" name="TextBox 2"/>
          <p:cNvSpPr txBox="1"/>
          <p:nvPr/>
        </p:nvSpPr>
        <p:spPr>
          <a:xfrm>
            <a:off x="401217" y="1466853"/>
            <a:ext cx="8364537" cy="2308324"/>
          </a:xfrm>
          <a:prstGeom prst="rect">
            <a:avLst/>
          </a:prstGeom>
          <a:solidFill>
            <a:srgbClr val="F2DCDB"/>
          </a:solidFill>
          <a:ln w="9528" cap="flat">
            <a:solidFill>
              <a:srgbClr val="632523"/>
            </a:solidFill>
            <a:prstDash val="solid"/>
            <a:miter/>
          </a:ln>
          <a:effectLst>
            <a:outerShdw dist="38096" dir="2700000" algn="tl">
              <a:srgbClr val="000000">
                <a:alpha val="40000"/>
              </a:srgbClr>
            </a:outerShdw>
          </a:effectLst>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If petty cashier fails to obtain a receipt for payment or overpays an amount, cash over or short will result.</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Petty cash payments report plus cash left in account will not total to the fund balance.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Shortage: difference is debited to Cash Over and Short.</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dirty="0">
                <a:solidFill>
                  <a:srgbClr val="632523"/>
                </a:solidFill>
                <a:uFillTx/>
                <a:latin typeface="Arial"/>
                <a:cs typeface="Arial" pitchFamily="34"/>
              </a:rPr>
              <a:t>Overage: difference is credited</a:t>
            </a:r>
            <a:r>
              <a:rPr lang="en-US" sz="2400" dirty="0">
                <a:solidFill>
                  <a:srgbClr val="632523"/>
                </a:solidFill>
                <a:latin typeface="Arial"/>
                <a:cs typeface="Arial" pitchFamily="34"/>
              </a:rPr>
              <a:t> </a:t>
            </a:r>
            <a:r>
              <a:rPr lang="en-US" sz="2400" b="0" i="0" u="none" strike="noStrike" kern="1200" cap="none" spc="0" baseline="0" dirty="0">
                <a:solidFill>
                  <a:srgbClr val="632523"/>
                </a:solidFill>
                <a:uFillTx/>
                <a:latin typeface="Arial"/>
                <a:cs typeface="Arial" pitchFamily="34"/>
              </a:rPr>
              <a:t>to Cash Over and Short.</a:t>
            </a:r>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pic>
        <p:nvPicPr>
          <p:cNvPr id="7" name="Picture 4" descr="C:\Users\User\AppData\Local\Temp\SNAGHTML332aa2fa.PNG">
            <a:extLst/>
          </p:cNvPr>
          <p:cNvPicPr>
            <a:picLocks noChangeAspect="1"/>
          </p:cNvPicPr>
          <p:nvPr/>
        </p:nvPicPr>
        <p:blipFill>
          <a:blip r:embed="rId3"/>
          <a:srcRect/>
          <a:stretch>
            <a:fillRect/>
          </a:stretch>
        </p:blipFill>
        <p:spPr>
          <a:xfrm>
            <a:off x="194093" y="4192980"/>
            <a:ext cx="8799525" cy="1510855"/>
          </a:xfrm>
          <a:prstGeom prst="rect">
            <a:avLst/>
          </a:prstGeom>
          <a:noFill/>
          <a:ln cap="flat">
            <a:noFill/>
          </a:ln>
        </p:spPr>
      </p:pic>
      <p:sp>
        <p:nvSpPr>
          <p:cNvPr id="9" name="Rounded Rectangle 7">
            <a:extLst>
              <a:ext uri="{FF2B5EF4-FFF2-40B4-BE49-F238E27FC236}">
                <a16:creationId xmlns:a16="http://schemas.microsoft.com/office/drawing/2014/main" xmlns="" id="{4E7FA671-EBD2-4FF2-B116-C2E039710CBD}"/>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10" name="Rectangle 9">
            <a:extLst>
              <a:ext uri="{FF2B5EF4-FFF2-40B4-BE49-F238E27FC236}">
                <a16:creationId xmlns:a16="http://schemas.microsoft.com/office/drawing/2014/main" xmlns="" id="{7EDA0D8D-60A1-5C4A-858E-9DE0C980C01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76D0805-195E-454E-BED8-F26DEA7FA05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Basic Bank Services</a:t>
            </a:r>
          </a:p>
        </p:txBody>
      </p:sp>
      <p:sp>
        <p:nvSpPr>
          <p:cNvPr id="3" name="Oval 3"/>
          <p:cNvSpPr/>
          <p:nvPr/>
        </p:nvSpPr>
        <p:spPr>
          <a:xfrm>
            <a:off x="685800" y="2410257"/>
            <a:ext cx="25146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E6E0EC"/>
                </a:solidFill>
                <a:uFillTx/>
                <a:latin typeface="Arial"/>
                <a:cs typeface="Arial" pitchFamily="34"/>
              </a:rPr>
              <a:t>Bank Accounts</a:t>
            </a:r>
          </a:p>
        </p:txBody>
      </p:sp>
      <p:sp>
        <p:nvSpPr>
          <p:cNvPr id="4" name="Oval 4"/>
          <p:cNvSpPr/>
          <p:nvPr/>
        </p:nvSpPr>
        <p:spPr>
          <a:xfrm>
            <a:off x="3276596" y="1457754"/>
            <a:ext cx="25146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E6E0EC"/>
                </a:solidFill>
                <a:uFillTx/>
                <a:latin typeface="Arial"/>
                <a:cs typeface="Arial" pitchFamily="34"/>
              </a:rPr>
              <a:t>Signature Cards</a:t>
            </a:r>
          </a:p>
        </p:txBody>
      </p:sp>
      <p:sp>
        <p:nvSpPr>
          <p:cNvPr id="5" name="Oval 5"/>
          <p:cNvSpPr/>
          <p:nvPr/>
        </p:nvSpPr>
        <p:spPr>
          <a:xfrm>
            <a:off x="5929317" y="2397556"/>
            <a:ext cx="2438403"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E6E0EC"/>
                </a:solidFill>
                <a:uFillTx/>
                <a:latin typeface="Arial"/>
                <a:cs typeface="Arial" pitchFamily="34"/>
              </a:rPr>
              <a:t>Deposit Tickets</a:t>
            </a:r>
          </a:p>
        </p:txBody>
      </p:sp>
      <p:sp>
        <p:nvSpPr>
          <p:cNvPr id="6" name="Oval 6"/>
          <p:cNvSpPr/>
          <p:nvPr/>
        </p:nvSpPr>
        <p:spPr>
          <a:xfrm>
            <a:off x="533396" y="4162860"/>
            <a:ext cx="2438403"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E6E0EC"/>
                </a:solidFill>
                <a:uFillTx/>
                <a:latin typeface="Arial"/>
                <a:cs typeface="Arial" pitchFamily="34"/>
              </a:rPr>
              <a:t>Checks</a:t>
            </a:r>
          </a:p>
        </p:txBody>
      </p:sp>
      <p:sp>
        <p:nvSpPr>
          <p:cNvPr id="7" name="Oval 7"/>
          <p:cNvSpPr/>
          <p:nvPr/>
        </p:nvSpPr>
        <p:spPr>
          <a:xfrm>
            <a:off x="3200400" y="5001054"/>
            <a:ext cx="2590796"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E6E0EC"/>
                </a:solidFill>
                <a:uFillTx/>
                <a:latin typeface="Arial"/>
                <a:cs typeface="Arial" pitchFamily="34"/>
              </a:rPr>
              <a:t>Electronic Funds Transfer</a:t>
            </a:r>
          </a:p>
        </p:txBody>
      </p:sp>
      <p:sp>
        <p:nvSpPr>
          <p:cNvPr id="8" name="Oval 8"/>
          <p:cNvSpPr/>
          <p:nvPr/>
        </p:nvSpPr>
        <p:spPr>
          <a:xfrm>
            <a:off x="5943600" y="4010457"/>
            <a:ext cx="25146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53735"/>
          </a:solidFill>
          <a:ln w="12701" cap="flat">
            <a:solidFill>
              <a:srgbClr val="000000"/>
            </a:solidFill>
            <a:prstDash val="solid"/>
            <a:round/>
          </a:ln>
          <a:effectLst>
            <a:outerShdw dist="35924" dir="2700000" algn="tl">
              <a:srgbClr val="EEECE1"/>
            </a:outerShdw>
          </a:effectLst>
        </p:spPr>
        <p:txBody>
          <a:bodyPr vert="horz" wrap="squar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E6E0EC"/>
                </a:solidFill>
                <a:uFillTx/>
                <a:latin typeface="Arial"/>
                <a:cs typeface="Arial" pitchFamily="34"/>
              </a:rPr>
              <a:t>Bank Statements</a:t>
            </a:r>
          </a:p>
        </p:txBody>
      </p:sp>
      <p:sp>
        <p:nvSpPr>
          <p:cNvPr id="9" name="Rectangle 8"/>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13" name="Rounded Rectangle 7">
            <a:extLst>
              <a:ext uri="{FF2B5EF4-FFF2-40B4-BE49-F238E27FC236}">
                <a16:creationId xmlns:a16="http://schemas.microsoft.com/office/drawing/2014/main" xmlns="" id="{38FCEDE0-8FD5-45F0-AEB2-32B630450127}"/>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14" name="Rectangle 13">
            <a:extLst>
              <a:ext uri="{FF2B5EF4-FFF2-40B4-BE49-F238E27FC236}">
                <a16:creationId xmlns:a16="http://schemas.microsoft.com/office/drawing/2014/main" xmlns="" id="{55BED073-D367-9646-B620-BECD82927AD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EC72080B-4D9C-5547-9B7C-38D0541B6E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dirty="0"/>
              <a:t>Deposit Ticket</a:t>
            </a:r>
          </a:p>
        </p:txBody>
      </p:sp>
      <p:sp>
        <p:nvSpPr>
          <p:cNvPr id="3" name="Rectangle 3"/>
          <p:cNvSpPr txBox="1">
            <a:spLocks noGrp="1"/>
          </p:cNvSpPr>
          <p:nvPr>
            <p:ph type="body" idx="4294967295"/>
          </p:nvPr>
        </p:nvSpPr>
        <p:spPr>
          <a:xfrm flipH="1">
            <a:off x="457200" y="1343110"/>
            <a:ext cx="8229599" cy="1587941"/>
          </a:xfrm>
          <a:solidFill>
            <a:srgbClr val="953735"/>
          </a:solidFill>
          <a:ln w="9528">
            <a:solidFill>
              <a:srgbClr val="77933C"/>
            </a:solidFill>
            <a:prstDash val="solid"/>
            <a:miter/>
          </a:ln>
        </p:spPr>
        <p:txBody>
          <a:bodyPr anchorCtr="1"/>
          <a:lstStyle/>
          <a:p>
            <a:pPr marL="514350" lvl="0" indent="-514350">
              <a:spcBef>
                <a:spcPts val="0"/>
              </a:spcBef>
              <a:buFont typeface="+mj-lt"/>
              <a:buAutoNum type="arabicPeriod"/>
            </a:pPr>
            <a:r>
              <a:rPr lang="en-US" sz="2800" dirty="0">
                <a:solidFill>
                  <a:srgbClr val="E6E0EC"/>
                </a:solidFill>
              </a:rPr>
              <a:t>Used to deposit money in the bank.</a:t>
            </a:r>
          </a:p>
          <a:p>
            <a:pPr marL="514350" lvl="0" indent="-514350">
              <a:spcBef>
                <a:spcPts val="0"/>
              </a:spcBef>
              <a:buFont typeface="+mj-lt"/>
              <a:buAutoNum type="arabicPeriod"/>
            </a:pPr>
            <a:r>
              <a:rPr lang="en-US" sz="2800" dirty="0">
                <a:solidFill>
                  <a:srgbClr val="E6E0EC"/>
                </a:solidFill>
              </a:rPr>
              <a:t>Lists cash and checks along with the amounts.</a:t>
            </a:r>
          </a:p>
          <a:p>
            <a:pPr marL="514350" lvl="0" indent="-514350">
              <a:spcBef>
                <a:spcPts val="0"/>
              </a:spcBef>
              <a:buFont typeface="+mj-lt"/>
              <a:buAutoNum type="arabicPeriod"/>
            </a:pPr>
            <a:r>
              <a:rPr lang="en-US" sz="2800" dirty="0">
                <a:solidFill>
                  <a:srgbClr val="E6E0EC"/>
                </a:solidFill>
              </a:rPr>
              <a:t>Serves as proof of deposit.</a:t>
            </a:r>
          </a:p>
          <a:p>
            <a:pPr marL="0" lvl="0" indent="0" algn="ctr">
              <a:spcBef>
                <a:spcPts val="0"/>
              </a:spcBef>
              <a:buNone/>
            </a:pPr>
            <a:endParaRPr lang="en-US" sz="2800" dirty="0">
              <a:solidFill>
                <a:srgbClr val="E6E0EC"/>
              </a:solidFill>
            </a:endParaRP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TextBox 10"/>
          <p:cNvSpPr txBox="1"/>
          <p:nvPr/>
        </p:nvSpPr>
        <p:spPr>
          <a:xfrm>
            <a:off x="7619996" y="3012352"/>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6.4</a:t>
            </a:r>
            <a:endParaRPr lang="en-US" sz="1800" b="0" i="0" u="none" strike="noStrike" kern="0" cap="none" spc="0" baseline="0" dirty="0">
              <a:solidFill>
                <a:srgbClr val="000000"/>
              </a:solidFill>
              <a:uFillTx/>
              <a:latin typeface="Berlin Sans FB" pitchFamily="34"/>
              <a:cs typeface="Arial" pitchFamily="34"/>
            </a:endParaRPr>
          </a:p>
        </p:txBody>
      </p:sp>
      <p:pic>
        <p:nvPicPr>
          <p:cNvPr id="10" name="Picture 9">
            <a:extLst>
              <a:ext uri="{FF2B5EF4-FFF2-40B4-BE49-F238E27FC236}">
                <a16:creationId xmlns:a16="http://schemas.microsoft.com/office/drawing/2014/main" xmlns="" id="{7CEE0E03-D427-4B55-B4D7-73F1AC7FB8F9}"/>
              </a:ext>
            </a:extLst>
          </p:cNvPr>
          <p:cNvPicPr>
            <a:picLocks noChangeAspect="1"/>
          </p:cNvPicPr>
          <p:nvPr/>
        </p:nvPicPr>
        <p:blipFill>
          <a:blip r:embed="rId3"/>
          <a:stretch>
            <a:fillRect/>
          </a:stretch>
        </p:blipFill>
        <p:spPr>
          <a:xfrm>
            <a:off x="732835" y="3615583"/>
            <a:ext cx="7521767" cy="2520047"/>
          </a:xfrm>
          <a:prstGeom prst="rect">
            <a:avLst/>
          </a:prstGeom>
        </p:spPr>
      </p:pic>
      <p:sp>
        <p:nvSpPr>
          <p:cNvPr id="11" name="Rounded Rectangle 7">
            <a:extLst>
              <a:ext uri="{FF2B5EF4-FFF2-40B4-BE49-F238E27FC236}">
                <a16:creationId xmlns:a16="http://schemas.microsoft.com/office/drawing/2014/main" xmlns="" id="{820D1DDF-9FCE-4222-B046-E3A680B1C1F3}"/>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12" name="Rectangle 11">
            <a:extLst>
              <a:ext uri="{FF2B5EF4-FFF2-40B4-BE49-F238E27FC236}">
                <a16:creationId xmlns:a16="http://schemas.microsoft.com/office/drawing/2014/main" xmlns="" id="{3D6A9F68-F390-E245-9339-D945B0AE0A7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95B66DBE-A835-8C4C-856D-2329302D6D8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dirty="0"/>
              <a:t>Check</a:t>
            </a:r>
          </a:p>
        </p:txBody>
      </p:sp>
      <p:sp>
        <p:nvSpPr>
          <p:cNvPr id="3" name="Rectangle 3"/>
          <p:cNvSpPr txBox="1">
            <a:spLocks noGrp="1"/>
          </p:cNvSpPr>
          <p:nvPr>
            <p:ph type="body" idx="4294967295"/>
          </p:nvPr>
        </p:nvSpPr>
        <p:spPr>
          <a:xfrm>
            <a:off x="457200" y="1330235"/>
            <a:ext cx="8161628" cy="1474480"/>
          </a:xfrm>
          <a:solidFill>
            <a:srgbClr val="953735"/>
          </a:solidFill>
          <a:ln w="9528">
            <a:solidFill>
              <a:srgbClr val="77933C"/>
            </a:solidFill>
            <a:prstDash val="solid"/>
            <a:miter/>
          </a:ln>
        </p:spPr>
        <p:txBody>
          <a:bodyPr anchorCtr="1"/>
          <a:lstStyle/>
          <a:p>
            <a:pPr marL="514350" lvl="0" indent="-514350">
              <a:spcBef>
                <a:spcPts val="0"/>
              </a:spcBef>
              <a:buFont typeface="+mj-lt"/>
              <a:buAutoNum type="arabicPeriod"/>
            </a:pPr>
            <a:r>
              <a:rPr lang="en-US" sz="2800" dirty="0">
                <a:solidFill>
                  <a:srgbClr val="E6E0EC"/>
                </a:solidFill>
              </a:rPr>
              <a:t>Used to withdraw money from the bank.</a:t>
            </a:r>
          </a:p>
          <a:p>
            <a:pPr marL="514350" lvl="0" indent="-514350">
              <a:spcBef>
                <a:spcPts val="0"/>
              </a:spcBef>
              <a:buFont typeface="+mj-lt"/>
              <a:buAutoNum type="arabicPeriod"/>
            </a:pPr>
            <a:r>
              <a:rPr lang="en-US" sz="2800" dirty="0">
                <a:solidFill>
                  <a:srgbClr val="E6E0EC"/>
                </a:solidFill>
              </a:rPr>
              <a:t>Includes maker, signor of check; payee; and payer (bank).</a:t>
            </a: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TextBox 10"/>
          <p:cNvSpPr txBox="1"/>
          <p:nvPr/>
        </p:nvSpPr>
        <p:spPr>
          <a:xfrm>
            <a:off x="7586011" y="3066935"/>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6.5</a:t>
            </a:r>
            <a:endParaRPr lang="en-US" sz="1800" b="0" i="0" u="none" strike="noStrike" kern="0" cap="none" spc="0" baseline="0" dirty="0">
              <a:solidFill>
                <a:srgbClr val="000000"/>
              </a:solidFill>
              <a:uFillTx/>
              <a:latin typeface="Berlin Sans FB" pitchFamily="34"/>
              <a:cs typeface="Arial" pitchFamily="34"/>
            </a:endParaRPr>
          </a:p>
        </p:txBody>
      </p:sp>
      <p:pic>
        <p:nvPicPr>
          <p:cNvPr id="8" name="Picture 7">
            <a:extLst>
              <a:ext uri="{FF2B5EF4-FFF2-40B4-BE49-F238E27FC236}">
                <a16:creationId xmlns:a16="http://schemas.microsoft.com/office/drawing/2014/main" xmlns="" id="{0C0FAE07-2E39-4FFF-A2E5-0A6801335B93}"/>
              </a:ext>
            </a:extLst>
          </p:cNvPr>
          <p:cNvPicPr>
            <a:picLocks noChangeAspect="1"/>
          </p:cNvPicPr>
          <p:nvPr/>
        </p:nvPicPr>
        <p:blipFill>
          <a:blip r:embed="rId3"/>
          <a:stretch>
            <a:fillRect/>
          </a:stretch>
        </p:blipFill>
        <p:spPr>
          <a:xfrm>
            <a:off x="1694515" y="2871216"/>
            <a:ext cx="5420167" cy="3463844"/>
          </a:xfrm>
          <a:prstGeom prst="rect">
            <a:avLst/>
          </a:prstGeom>
        </p:spPr>
      </p:pic>
      <p:sp>
        <p:nvSpPr>
          <p:cNvPr id="11" name="Rounded Rectangle 7">
            <a:extLst>
              <a:ext uri="{FF2B5EF4-FFF2-40B4-BE49-F238E27FC236}">
                <a16:creationId xmlns:a16="http://schemas.microsoft.com/office/drawing/2014/main" xmlns="" id="{2EF97CEA-A130-4B6D-BDDC-FF58C2E16415}"/>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sp>
        <p:nvSpPr>
          <p:cNvPr id="10" name="Rectangle 9">
            <a:extLst>
              <a:ext uri="{FF2B5EF4-FFF2-40B4-BE49-F238E27FC236}">
                <a16:creationId xmlns:a16="http://schemas.microsoft.com/office/drawing/2014/main" xmlns="" id="{F3C1AB33-C8BB-E041-A71E-463C4EE5EC7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E5BE695-AA37-3048-AC92-7D35D7A6F46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78437696"/>
      </p:ext>
    </p:extLst>
  </p:cSld>
  <p:clrMapOvr>
    <a:masterClrMapping/>
  </p:clrMapOvr>
  <p:transition xmlns:p14="http://schemas.microsoft.com/office/powerpoint/2010/mai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a:t>Bank Statement</a:t>
            </a:r>
          </a:p>
        </p:txBody>
      </p:sp>
      <p:sp>
        <p:nvSpPr>
          <p:cNvPr id="3" name="Rectangle 3"/>
          <p:cNvSpPr txBox="1">
            <a:spLocks noGrp="1"/>
          </p:cNvSpPr>
          <p:nvPr>
            <p:ph type="body" idx="4294967295"/>
          </p:nvPr>
        </p:nvSpPr>
        <p:spPr>
          <a:xfrm>
            <a:off x="6287108" y="1774241"/>
            <a:ext cx="2514600" cy="3961208"/>
          </a:xfrm>
          <a:solidFill>
            <a:srgbClr val="953735"/>
          </a:solidFill>
          <a:ln w="9528">
            <a:solidFill>
              <a:srgbClr val="77933C"/>
            </a:solidFill>
            <a:prstDash val="solid"/>
            <a:miter/>
          </a:ln>
        </p:spPr>
        <p:txBody>
          <a:bodyPr anchorCtr="1"/>
          <a:lstStyle/>
          <a:p>
            <a:pPr marL="0" lvl="0" indent="0" algn="ctr">
              <a:spcBef>
                <a:spcPts val="0"/>
              </a:spcBef>
              <a:buNone/>
            </a:pPr>
            <a:r>
              <a:rPr lang="en-US" sz="2800" dirty="0">
                <a:solidFill>
                  <a:srgbClr val="E6E0EC"/>
                </a:solidFill>
              </a:rPr>
              <a:t>Usually once a month, the bank sends each depositor a bank statement showing the activity in the account.</a:t>
            </a: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TextBox 10"/>
          <p:cNvSpPr txBox="1"/>
          <p:nvPr/>
        </p:nvSpPr>
        <p:spPr>
          <a:xfrm>
            <a:off x="7315196" y="830653"/>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6.6</a:t>
            </a:r>
            <a:endParaRPr lang="en-US" sz="1800" b="0" i="0" u="none" strike="noStrike" kern="0" cap="none" spc="0" baseline="0" dirty="0">
              <a:solidFill>
                <a:srgbClr val="000000"/>
              </a:solidFill>
              <a:uFillTx/>
              <a:latin typeface="Berlin Sans FB" pitchFamily="34"/>
              <a:cs typeface="Arial" pitchFamily="34"/>
            </a:endParaRPr>
          </a:p>
        </p:txBody>
      </p:sp>
      <p:sp>
        <p:nvSpPr>
          <p:cNvPr id="11" name="Rounded Rectangle 7">
            <a:extLst>
              <a:ext uri="{FF2B5EF4-FFF2-40B4-BE49-F238E27FC236}">
                <a16:creationId xmlns:a16="http://schemas.microsoft.com/office/drawing/2014/main" xmlns="" id="{DD1656E2-35BB-43E8-95F6-2ED9B7A515C3}"/>
              </a:ext>
            </a:extLst>
          </p:cNvPr>
          <p:cNvSpPr/>
          <p:nvPr/>
        </p:nvSpPr>
        <p:spPr>
          <a:xfrm>
            <a:off x="138110" y="6550514"/>
            <a:ext cx="4586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P2: </a:t>
            </a:r>
            <a:r>
              <a:rPr lang="en-US" sz="1100" b="0" i="0" u="none" strike="noStrike" kern="1200" cap="none" spc="0" baseline="0">
                <a:solidFill>
                  <a:srgbClr val="000000"/>
                </a:solidFill>
                <a:uFillTx/>
                <a:latin typeface="Arial" pitchFamily="34"/>
                <a:cs typeface="Arial" pitchFamily="34"/>
              </a:rPr>
              <a:t>Explain and record petty cash fund transactions. </a:t>
            </a:r>
          </a:p>
        </p:txBody>
      </p:sp>
      <p:pic>
        <p:nvPicPr>
          <p:cNvPr id="6" name="Picture 5">
            <a:extLst>
              <a:ext uri="{FF2B5EF4-FFF2-40B4-BE49-F238E27FC236}">
                <a16:creationId xmlns:a16="http://schemas.microsoft.com/office/drawing/2014/main" xmlns="" id="{771B4DDE-A565-49F4-B387-9EC94DBAEE78}"/>
              </a:ext>
            </a:extLst>
          </p:cNvPr>
          <p:cNvPicPr>
            <a:picLocks noChangeAspect="1"/>
          </p:cNvPicPr>
          <p:nvPr/>
        </p:nvPicPr>
        <p:blipFill>
          <a:blip r:embed="rId3"/>
          <a:stretch>
            <a:fillRect/>
          </a:stretch>
        </p:blipFill>
        <p:spPr>
          <a:xfrm>
            <a:off x="457200" y="1764019"/>
            <a:ext cx="5647619" cy="3971429"/>
          </a:xfrm>
          <a:prstGeom prst="rect">
            <a:avLst/>
          </a:prstGeom>
        </p:spPr>
      </p:pic>
      <p:sp>
        <p:nvSpPr>
          <p:cNvPr id="10" name="Rectangle 9">
            <a:extLst>
              <a:ext uri="{FF2B5EF4-FFF2-40B4-BE49-F238E27FC236}">
                <a16:creationId xmlns:a16="http://schemas.microsoft.com/office/drawing/2014/main" xmlns="" id="{BE79D32A-5EEC-4847-B699-E062C6C88D5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825B0D3A-809E-7040-A9F0-C9618B0B79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1314540"/>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Internal Control System</a:t>
            </a:r>
          </a:p>
        </p:txBody>
      </p:sp>
      <p:sp>
        <p:nvSpPr>
          <p:cNvPr id="3" name="Rectangle 3"/>
          <p:cNvSpPr txBox="1">
            <a:spLocks noGrp="1"/>
          </p:cNvSpPr>
          <p:nvPr>
            <p:ph type="body" idx="4294967295"/>
          </p:nvPr>
        </p:nvSpPr>
        <p:spPr>
          <a:xfrm>
            <a:off x="835020" y="1752603"/>
            <a:ext cx="7470776" cy="3124203"/>
          </a:xfrm>
          <a:solidFill>
            <a:srgbClr val="F6E9B4"/>
          </a:solidFill>
          <a:ln w="28575" cap="flat">
            <a:solidFill>
              <a:srgbClr val="000000"/>
            </a:solidFill>
            <a:prstDash val="solid"/>
            <a:miter/>
          </a:ln>
        </p:spPr>
        <p:txBody>
          <a:bodyPr lIns="90489" tIns="44448" rIns="90489" bIns="44448" anchor="ctr"/>
          <a:lstStyle/>
          <a:p>
            <a:pPr marL="533396" lvl="0" indent="-533396" algn="ctr">
              <a:lnSpc>
                <a:spcPct val="95000"/>
              </a:lnSpc>
              <a:spcBef>
                <a:spcPts val="1500"/>
              </a:spcBef>
              <a:buNone/>
            </a:pPr>
            <a:r>
              <a:rPr lang="en-US" dirty="0"/>
              <a:t>Policies and procedures used to: </a:t>
            </a:r>
            <a:endParaRPr lang="en-US" b="1" dirty="0"/>
          </a:p>
          <a:p>
            <a:pPr marL="906463" lvl="1" indent="-457200">
              <a:lnSpc>
                <a:spcPct val="95000"/>
              </a:lnSpc>
              <a:spcBef>
                <a:spcPts val="1000"/>
              </a:spcBef>
            </a:pPr>
            <a:r>
              <a:rPr lang="en-US" dirty="0"/>
              <a:t>Protect assets.</a:t>
            </a:r>
          </a:p>
          <a:p>
            <a:pPr marL="906463" lvl="1" indent="-457200">
              <a:lnSpc>
                <a:spcPct val="95000"/>
              </a:lnSpc>
              <a:spcBef>
                <a:spcPts val="1000"/>
              </a:spcBef>
            </a:pPr>
            <a:r>
              <a:rPr lang="en-US" dirty="0"/>
              <a:t>Ensure reliable accounting.</a:t>
            </a:r>
          </a:p>
          <a:p>
            <a:pPr marL="906463" lvl="1" indent="-457200">
              <a:lnSpc>
                <a:spcPct val="95000"/>
              </a:lnSpc>
              <a:spcBef>
                <a:spcPts val="1000"/>
              </a:spcBef>
            </a:pPr>
            <a:r>
              <a:rPr lang="en-US" dirty="0"/>
              <a:t>Uphold company policies.</a:t>
            </a:r>
          </a:p>
          <a:p>
            <a:pPr marL="906463" lvl="1" indent="-457200">
              <a:lnSpc>
                <a:spcPct val="95000"/>
              </a:lnSpc>
              <a:spcBef>
                <a:spcPts val="1000"/>
              </a:spcBef>
            </a:pPr>
            <a:r>
              <a:rPr lang="en-US" dirty="0"/>
              <a:t>Promote efficient operations.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49B38875-13A1-8C41-BC29-73CF95ED305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C85DF0C4-97E3-A94B-8C0E-F253A43ECD0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0.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Prepare a bank reconciliation. </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914400" y="2360615"/>
            <a:ext cx="7315200" cy="87316"/>
          </a:xfrm>
          <a:prstGeom prst="rect">
            <a:avLst/>
          </a:prstGeom>
          <a:noFill/>
          <a:ln cap="flat">
            <a:noFill/>
          </a:ln>
        </p:spPr>
      </p:pic>
      <p:pic>
        <p:nvPicPr>
          <p:cNvPr id="6" name="Picture 2">
            <a:extLst/>
          </p:cNvPr>
          <p:cNvPicPr>
            <a:picLocks noChangeAspect="1"/>
          </p:cNvPicPr>
          <p:nvPr/>
        </p:nvPicPr>
        <p:blipFill>
          <a:blip r:embed="rId3"/>
          <a:srcRect/>
          <a:stretch>
            <a:fillRect/>
          </a:stretch>
        </p:blipFill>
        <p:spPr>
          <a:xfrm>
            <a:off x="914400" y="4466331"/>
            <a:ext cx="7315200" cy="87316"/>
          </a:xfrm>
          <a:prstGeom prst="rect">
            <a:avLst/>
          </a:prstGeom>
          <a:noFill/>
          <a:ln cap="flat">
            <a:noFill/>
          </a:ln>
        </p:spPr>
      </p:pic>
      <p:sp>
        <p:nvSpPr>
          <p:cNvPr id="7" name="TextBox 7"/>
          <p:cNvSpPr txBox="1"/>
          <p:nvPr/>
        </p:nvSpPr>
        <p:spPr>
          <a:xfrm>
            <a:off x="1943100" y="1074543"/>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P3</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7355384E-8EEA-0446-B777-97E25EAE6E2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0E3238F6-D927-7C44-ACAE-1096054556F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Bank Reconciliation</a:t>
            </a:r>
          </a:p>
        </p:txBody>
      </p:sp>
      <p:sp>
        <p:nvSpPr>
          <p:cNvPr id="3" name="TextBox 11"/>
          <p:cNvSpPr txBox="1"/>
          <p:nvPr/>
        </p:nvSpPr>
        <p:spPr>
          <a:xfrm>
            <a:off x="303244" y="1771649"/>
            <a:ext cx="8534396" cy="1200150"/>
          </a:xfrm>
          <a:prstGeom prst="rect">
            <a:avLst/>
          </a:prstGeom>
          <a:solidFill>
            <a:srgbClr val="E6B9B8"/>
          </a:solidFill>
          <a:ln w="2857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33CC"/>
                </a:solidFill>
                <a:uFillTx/>
                <a:latin typeface="Arial"/>
                <a:cs typeface="Arial" pitchFamily="34"/>
              </a:rPr>
              <a:t>A bank reconciliation is prepared periodically to explain the difference between cash reported on the bank statement and the cash balance on company’s books.</a:t>
            </a:r>
            <a:endParaRPr lang="en-US" sz="2400" b="0" i="0" u="none" strike="noStrike" kern="1200" cap="none" spc="0" baseline="0">
              <a:solidFill>
                <a:srgbClr val="000000"/>
              </a:solidFill>
              <a:uFillTx/>
              <a:latin typeface="Arial"/>
              <a:cs typeface="Arial" pitchFamily="34"/>
            </a:endParaRP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7"/>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P3: </a:t>
            </a:r>
            <a:r>
              <a:rPr lang="en-US" sz="1100" b="0" i="0" u="none" strike="noStrike" kern="1200" cap="none" spc="0" baseline="0">
                <a:solidFill>
                  <a:srgbClr val="000000"/>
                </a:solidFill>
                <a:uFillTx/>
                <a:latin typeface="Arial" pitchFamily="34"/>
                <a:cs typeface="Arial" pitchFamily="34"/>
              </a:rPr>
              <a:t>Prepare a bank reconciliation. </a:t>
            </a:r>
          </a:p>
        </p:txBody>
      </p:sp>
      <p:pic>
        <p:nvPicPr>
          <p:cNvPr id="9" name="Picture 8">
            <a:extLst>
              <a:ext uri="{FF2B5EF4-FFF2-40B4-BE49-F238E27FC236}">
                <a16:creationId xmlns:a16="http://schemas.microsoft.com/office/drawing/2014/main" xmlns="" id="{D49F4A5A-86D9-4F75-8BEA-74D18335155C}"/>
              </a:ext>
            </a:extLst>
          </p:cNvPr>
          <p:cNvPicPr>
            <a:picLocks noChangeAspect="1"/>
          </p:cNvPicPr>
          <p:nvPr/>
        </p:nvPicPr>
        <p:blipFill>
          <a:blip r:embed="rId3"/>
          <a:stretch>
            <a:fillRect/>
          </a:stretch>
        </p:blipFill>
        <p:spPr>
          <a:xfrm>
            <a:off x="553275" y="3434794"/>
            <a:ext cx="7967312" cy="1426742"/>
          </a:xfrm>
          <a:prstGeom prst="rect">
            <a:avLst/>
          </a:prstGeom>
        </p:spPr>
      </p:pic>
      <p:sp>
        <p:nvSpPr>
          <p:cNvPr id="10" name="Rectangle 9">
            <a:extLst>
              <a:ext uri="{FF2B5EF4-FFF2-40B4-BE49-F238E27FC236}">
                <a16:creationId xmlns:a16="http://schemas.microsoft.com/office/drawing/2014/main" xmlns="" id="{AD521070-52A1-3148-9C81-6C5D6906F0E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F3FAE68-206B-F24D-BE9C-4DD3E254402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2.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096959"/>
          </a:xfrm>
        </p:spPr>
        <p:txBody>
          <a:bodyPr/>
          <a:lstStyle/>
          <a:p>
            <a:pPr lvl="0"/>
            <a:r>
              <a:rPr lang="en-US" b="1" dirty="0"/>
              <a:t>Purpose of Bank Reconciliation</a:t>
            </a:r>
          </a:p>
        </p:txBody>
      </p:sp>
      <p:sp>
        <p:nvSpPr>
          <p:cNvPr id="3" name="Rectangle 6"/>
          <p:cNvSpPr/>
          <p:nvPr/>
        </p:nvSpPr>
        <p:spPr>
          <a:xfrm>
            <a:off x="138110" y="1143000"/>
            <a:ext cx="8856600" cy="707882"/>
          </a:xfrm>
          <a:prstGeom prst="rect">
            <a:avLst/>
          </a:prstGeom>
          <a:solidFill>
            <a:srgbClr val="953735"/>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E6E0EC"/>
                </a:solidFill>
                <a:uFillTx/>
                <a:latin typeface="Arial"/>
                <a:cs typeface="Arial" pitchFamily="34"/>
              </a:rPr>
              <a:t>The balance of a checking account reported on the bank statement rarely equals the balance in the depositor’s accounting records. </a:t>
            </a:r>
          </a:p>
        </p:txBody>
      </p:sp>
      <p:grpSp>
        <p:nvGrpSpPr>
          <p:cNvPr id="4" name="Group 23"/>
          <p:cNvGrpSpPr/>
          <p:nvPr/>
        </p:nvGrpSpPr>
        <p:grpSpPr>
          <a:xfrm>
            <a:off x="609603" y="1981203"/>
            <a:ext cx="3733796" cy="3352793"/>
            <a:chOff x="609603" y="1981203"/>
            <a:chExt cx="3733796" cy="3352793"/>
          </a:xfrm>
        </p:grpSpPr>
        <p:cxnSp>
          <p:nvCxnSpPr>
            <p:cNvPr id="5" name="Straight Connector 12"/>
            <p:cNvCxnSpPr>
              <a:stCxn id="6" idx="2"/>
              <a:endCxn id="10" idx="0"/>
            </p:cNvCxnSpPr>
            <p:nvPr/>
          </p:nvCxnSpPr>
          <p:spPr>
            <a:xfrm>
              <a:off x="2476501" y="2527008"/>
              <a:ext cx="0" cy="2261183"/>
            </a:xfrm>
            <a:prstGeom prst="straightConnector1">
              <a:avLst/>
            </a:prstGeom>
            <a:noFill/>
            <a:ln w="76196" cap="flat">
              <a:solidFill>
                <a:srgbClr val="376092"/>
              </a:solidFill>
              <a:prstDash val="solid"/>
              <a:miter/>
            </a:ln>
          </p:spPr>
        </p:cxnSp>
        <p:sp>
          <p:nvSpPr>
            <p:cNvPr id="6" name="Rectangle 7"/>
            <p:cNvSpPr/>
            <p:nvPr/>
          </p:nvSpPr>
          <p:spPr>
            <a:xfrm>
              <a:off x="609603" y="1981203"/>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FFFFFF"/>
                  </a:solidFill>
                  <a:uFillTx/>
                  <a:latin typeface="Arial" pitchFamily="34"/>
                  <a:cs typeface="Arial" pitchFamily="34"/>
                </a:rPr>
                <a:t>Cash Balance per Bank</a:t>
              </a:r>
            </a:p>
          </p:txBody>
        </p:sp>
        <p:sp>
          <p:nvSpPr>
            <p:cNvPr id="7" name="Rectangle 8"/>
            <p:cNvSpPr/>
            <p:nvPr/>
          </p:nvSpPr>
          <p:spPr>
            <a:xfrm>
              <a:off x="609603" y="2682950"/>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FFFFFF"/>
                  </a:solidFill>
                  <a:uFillTx/>
                  <a:latin typeface="Arial" pitchFamily="34"/>
                  <a:cs typeface="Arial" pitchFamily="34"/>
                </a:rPr>
                <a:t>+ Deposits in Transit</a:t>
              </a:r>
            </a:p>
          </p:txBody>
        </p:sp>
        <p:sp>
          <p:nvSpPr>
            <p:cNvPr id="8" name="Rectangle 9"/>
            <p:cNvSpPr/>
            <p:nvPr/>
          </p:nvSpPr>
          <p:spPr>
            <a:xfrm>
              <a:off x="609603" y="3384697"/>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FFFFFF"/>
                  </a:solidFill>
                  <a:uFillTx/>
                  <a:latin typeface="Arial" pitchFamily="34"/>
                  <a:cs typeface="Arial" pitchFamily="34"/>
                </a:rPr>
                <a:t>- Outstanding Checks</a:t>
              </a:r>
            </a:p>
          </p:txBody>
        </p:sp>
        <p:sp>
          <p:nvSpPr>
            <p:cNvPr id="9" name="Rectangle 10"/>
            <p:cNvSpPr/>
            <p:nvPr/>
          </p:nvSpPr>
          <p:spPr>
            <a:xfrm>
              <a:off x="609603" y="4086444"/>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Bank Errors</a:t>
              </a:r>
            </a:p>
          </p:txBody>
        </p:sp>
        <p:sp>
          <p:nvSpPr>
            <p:cNvPr id="10" name="Rectangle 18"/>
            <p:cNvSpPr/>
            <p:nvPr/>
          </p:nvSpPr>
          <p:spPr>
            <a:xfrm>
              <a:off x="609603" y="4788191"/>
              <a:ext cx="3733796" cy="545805"/>
            </a:xfrm>
            <a:prstGeom prst="rect">
              <a:avLst/>
            </a:pr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FFFFFF"/>
                  </a:solidFill>
                  <a:uFillTx/>
                  <a:latin typeface="Arial" pitchFamily="34"/>
                  <a:cs typeface="Arial" pitchFamily="34"/>
                </a:rPr>
                <a:t>Adjusted Cash Balance</a:t>
              </a:r>
            </a:p>
          </p:txBody>
        </p:sp>
      </p:grpSp>
      <p:grpSp>
        <p:nvGrpSpPr>
          <p:cNvPr id="11" name="Group 24"/>
          <p:cNvGrpSpPr/>
          <p:nvPr/>
        </p:nvGrpSpPr>
        <p:grpSpPr>
          <a:xfrm>
            <a:off x="4800600" y="1981203"/>
            <a:ext cx="3733796" cy="3352793"/>
            <a:chOff x="4800600" y="1981203"/>
            <a:chExt cx="3733796" cy="3352793"/>
          </a:xfrm>
        </p:grpSpPr>
        <p:cxnSp>
          <p:nvCxnSpPr>
            <p:cNvPr id="12" name="Straight Connector 13"/>
            <p:cNvCxnSpPr>
              <a:stCxn id="13" idx="2"/>
              <a:endCxn id="17" idx="0"/>
            </p:cNvCxnSpPr>
            <p:nvPr/>
          </p:nvCxnSpPr>
          <p:spPr>
            <a:xfrm>
              <a:off x="6667498" y="2551550"/>
              <a:ext cx="0" cy="2249050"/>
            </a:xfrm>
            <a:prstGeom prst="straightConnector1">
              <a:avLst/>
            </a:prstGeom>
            <a:noFill/>
            <a:ln w="76196" cap="flat">
              <a:solidFill>
                <a:srgbClr val="403152"/>
              </a:solidFill>
              <a:prstDash val="solid"/>
              <a:miter/>
            </a:ln>
          </p:spPr>
        </p:cxnSp>
        <p:sp>
          <p:nvSpPr>
            <p:cNvPr id="13" name="Rectangle 14"/>
            <p:cNvSpPr/>
            <p:nvPr/>
          </p:nvSpPr>
          <p:spPr>
            <a:xfrm>
              <a:off x="4800600" y="1981203"/>
              <a:ext cx="3733796" cy="570347"/>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FFFFFF"/>
                  </a:solidFill>
                  <a:uFillTx/>
                  <a:latin typeface="Arial" pitchFamily="34"/>
                  <a:cs typeface="Arial" pitchFamily="34"/>
                </a:rPr>
                <a:t>Cash Balance per Book</a:t>
              </a:r>
            </a:p>
          </p:txBody>
        </p:sp>
        <p:sp>
          <p:nvSpPr>
            <p:cNvPr id="14" name="Rectangle 15"/>
            <p:cNvSpPr/>
            <p:nvPr/>
          </p:nvSpPr>
          <p:spPr>
            <a:xfrm>
              <a:off x="4800600" y="2714496"/>
              <a:ext cx="3733796" cy="570347"/>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FFFFFF"/>
                  </a:solidFill>
                  <a:uFillTx/>
                  <a:latin typeface="Arial" pitchFamily="34"/>
                  <a:cs typeface="Arial" pitchFamily="34"/>
                </a:rPr>
                <a:t>+ Collections &amp; Interest</a:t>
              </a:r>
            </a:p>
          </p:txBody>
        </p:sp>
        <p:sp>
          <p:nvSpPr>
            <p:cNvPr id="15" name="Rectangle 16"/>
            <p:cNvSpPr/>
            <p:nvPr/>
          </p:nvSpPr>
          <p:spPr>
            <a:xfrm>
              <a:off x="4800600" y="3447800"/>
              <a:ext cx="3733796" cy="514596"/>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a:t>
              </a:r>
              <a:r>
                <a:rPr lang="en-US" sz="2000" b="1" i="0" u="none" strike="noStrike" kern="1200" cap="none" spc="0" baseline="0" dirty="0">
                  <a:solidFill>
                    <a:srgbClr val="FFFFFF"/>
                  </a:solidFill>
                  <a:uFillTx/>
                  <a:latin typeface="Arial" pitchFamily="34"/>
                  <a:cs typeface="Arial" pitchFamily="34"/>
                </a:rPr>
                <a:t>Bank fees and NSF Checks</a:t>
              </a:r>
            </a:p>
          </p:txBody>
        </p:sp>
        <p:sp>
          <p:nvSpPr>
            <p:cNvPr id="16" name="Rectangle 17"/>
            <p:cNvSpPr/>
            <p:nvPr/>
          </p:nvSpPr>
          <p:spPr>
            <a:xfrm>
              <a:off x="4800600" y="4114800"/>
              <a:ext cx="3733796" cy="533396"/>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dirty="0">
                  <a:solidFill>
                    <a:srgbClr val="FFFFFF"/>
                  </a:solidFill>
                  <a:uFillTx/>
                  <a:latin typeface="Arial" pitchFamily="34"/>
                  <a:cs typeface="Arial" pitchFamily="34"/>
                </a:rPr>
                <a:t>+/- Book Errors</a:t>
              </a:r>
            </a:p>
          </p:txBody>
        </p:sp>
        <p:sp>
          <p:nvSpPr>
            <p:cNvPr id="17" name="Rectangle 20"/>
            <p:cNvSpPr/>
            <p:nvPr/>
          </p:nvSpPr>
          <p:spPr>
            <a:xfrm>
              <a:off x="4800600" y="4800600"/>
              <a:ext cx="3733796" cy="533396"/>
            </a:xfrm>
            <a:prstGeom prst="rect">
              <a:avLst/>
            </a:prstGeom>
            <a:solidFill>
              <a:srgbClr val="948A54"/>
            </a:solidFill>
            <a:ln w="25402" cap="flat">
              <a:solidFill>
                <a:srgbClr val="40315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00" b="1" i="0" u="none" strike="noStrike" kern="1200" cap="none" spc="0" baseline="0">
                  <a:solidFill>
                    <a:srgbClr val="FFFFFF"/>
                  </a:solidFill>
                  <a:uFillTx/>
                  <a:latin typeface="Arial" pitchFamily="34"/>
                  <a:cs typeface="Arial" pitchFamily="34"/>
                </a:rPr>
                <a:t>Adjusted Cash Balance</a:t>
              </a:r>
            </a:p>
          </p:txBody>
        </p:sp>
      </p:grpSp>
      <p:sp>
        <p:nvSpPr>
          <p:cNvPr id="18" name="Rectangle 25"/>
          <p:cNvSpPr/>
          <p:nvPr/>
        </p:nvSpPr>
        <p:spPr>
          <a:xfrm>
            <a:off x="138110" y="5410203"/>
            <a:ext cx="8856600" cy="707882"/>
          </a:xfrm>
          <a:prstGeom prst="rect">
            <a:avLst/>
          </a:prstGeom>
          <a:solidFill>
            <a:srgbClr val="953735"/>
          </a:solidFill>
          <a:ln w="9528" cap="flat">
            <a:solidFill>
              <a:srgbClr val="403152"/>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Arial"/>
                <a:cs typeface="Arial" pitchFamily="34"/>
              </a:rPr>
              <a:t>Adjusting entries are recorded for the reconciling items on the </a:t>
            </a:r>
            <a:r>
              <a:rPr lang="en-US" sz="2000" b="1" i="0" u="none" strike="noStrike" kern="1200" cap="none" spc="0" baseline="0" dirty="0">
                <a:solidFill>
                  <a:srgbClr val="FFFF00"/>
                </a:solidFill>
                <a:uFillTx/>
                <a:latin typeface="Arial"/>
                <a:cs typeface="Arial" pitchFamily="34"/>
              </a:rPr>
              <a:t>book</a:t>
            </a:r>
            <a:r>
              <a:rPr lang="en-US" sz="2000" b="1" i="0" u="none" strike="noStrike" kern="1200" cap="none" spc="0" baseline="0" dirty="0">
                <a:solidFill>
                  <a:srgbClr val="FFFFFF"/>
                </a:solidFill>
                <a:uFillTx/>
                <a:latin typeface="Arial"/>
                <a:cs typeface="Arial" pitchFamily="34"/>
              </a:rPr>
              <a:t> side of the reconciliation. </a:t>
            </a:r>
          </a:p>
        </p:txBody>
      </p:sp>
      <p:sp>
        <p:nvSpPr>
          <p:cNvPr id="19" name="TextBox 19"/>
          <p:cNvSpPr txBox="1"/>
          <p:nvPr/>
        </p:nvSpPr>
        <p:spPr>
          <a:xfrm>
            <a:off x="4419596" y="4724403"/>
            <a:ext cx="304796" cy="70802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Arial" pitchFamily="34"/>
                <a:cs typeface="Arial" pitchFamily="34"/>
              </a:rPr>
              <a:t>=</a:t>
            </a:r>
          </a:p>
        </p:txBody>
      </p:sp>
      <p:sp>
        <p:nvSpPr>
          <p:cNvPr id="20" name="Rectangle 21"/>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22" name="Rounded Rectangle 23"/>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P3: </a:t>
            </a:r>
            <a:r>
              <a:rPr lang="en-US" sz="1100" b="0" i="0" u="none" strike="noStrike" kern="1200" cap="none" spc="0" baseline="0">
                <a:solidFill>
                  <a:srgbClr val="000000"/>
                </a:solidFill>
                <a:uFillTx/>
                <a:latin typeface="Arial" pitchFamily="34"/>
                <a:cs typeface="Arial" pitchFamily="34"/>
              </a:rPr>
              <a:t>Prepare a bank reconciliation. </a:t>
            </a:r>
          </a:p>
        </p:txBody>
      </p:sp>
      <p:sp>
        <p:nvSpPr>
          <p:cNvPr id="24" name="Rectangle 23">
            <a:extLst>
              <a:ext uri="{FF2B5EF4-FFF2-40B4-BE49-F238E27FC236}">
                <a16:creationId xmlns:a16="http://schemas.microsoft.com/office/drawing/2014/main" xmlns="" id="{BAA8326E-6DA3-9B41-A34E-F01D713B089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5" name="Slide Number Placeholder 7">
            <a:extLst>
              <a:ext uri="{FF2B5EF4-FFF2-40B4-BE49-F238E27FC236}">
                <a16:creationId xmlns:a16="http://schemas.microsoft.com/office/drawing/2014/main" xmlns="" id="{938142EC-8371-E14C-8888-94AC8DDB51B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Effect">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nodeType="afterEffect">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ppt_w*0.70"/>
                                          </p:val>
                                        </p:tav>
                                        <p:tav tm="100000">
                                          <p:val>
                                            <p:strVal val="#ppt_w"/>
                                          </p:val>
                                        </p:tav>
                                      </p:tavLst>
                                    </p:anim>
                                    <p:anim calcmode="lin" valueType="num">
                                      <p:cBhvr>
                                        <p:cTn id="20" dur="1000" fill="hold"/>
                                        <p:tgtEl>
                                          <p:spTgt spid="19"/>
                                        </p:tgtEl>
                                        <p:attrNameLst>
                                          <p:attrName>ppt_h</p:attrName>
                                        </p:attrNameLst>
                                      </p:cBhvr>
                                      <p:tavLst>
                                        <p:tav tm="0">
                                          <p:val>
                                            <p:strVal val="#ppt_h"/>
                                          </p:val>
                                        </p:tav>
                                        <p:tav tm="100000">
                                          <p:val>
                                            <p:strVal val="#ppt_h"/>
                                          </p:val>
                                        </p:tav>
                                      </p:tavLst>
                                    </p:anim>
                                    <p:animEffect transition="in" filter="fade">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5911" y="757536"/>
            <a:ext cx="8642959" cy="960440"/>
          </a:xfrm>
        </p:spPr>
        <p:txBody>
          <a:bodyPr/>
          <a:lstStyle/>
          <a:p>
            <a:pPr lvl="0"/>
            <a:r>
              <a:rPr lang="en-US" b="1" dirty="0"/>
              <a:t>Bank Reconciliation Demonstration:</a:t>
            </a:r>
            <a:br>
              <a:rPr lang="en-US" b="1" dirty="0"/>
            </a:br>
            <a:r>
              <a:rPr lang="en-US" b="1" dirty="0"/>
              <a:t>Steps 1-4</a:t>
            </a:r>
          </a:p>
        </p:txBody>
      </p:sp>
      <p:sp>
        <p:nvSpPr>
          <p:cNvPr id="4" name="Rectangle 19"/>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21"/>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P3: </a:t>
            </a:r>
            <a:r>
              <a:rPr lang="en-US" sz="1100" b="0" i="0" u="none" strike="noStrike" kern="1200" cap="none" spc="0" baseline="0">
                <a:solidFill>
                  <a:srgbClr val="000000"/>
                </a:solidFill>
                <a:uFillTx/>
                <a:latin typeface="Arial" pitchFamily="34"/>
                <a:cs typeface="Arial" pitchFamily="34"/>
              </a:rPr>
              <a:t>Prepare a bank reconciliation. </a:t>
            </a:r>
          </a:p>
        </p:txBody>
      </p:sp>
      <p:sp>
        <p:nvSpPr>
          <p:cNvPr id="7" name="TextBox 14"/>
          <p:cNvSpPr txBox="1"/>
          <p:nvPr/>
        </p:nvSpPr>
        <p:spPr>
          <a:xfrm>
            <a:off x="7544605" y="1462519"/>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6.7</a:t>
            </a:r>
            <a:endParaRPr lang="en-US" sz="1800" b="0" i="0" u="none" strike="noStrike" kern="0" cap="none" spc="0" baseline="0" dirty="0">
              <a:solidFill>
                <a:srgbClr val="000000"/>
              </a:solidFill>
              <a:uFillTx/>
              <a:latin typeface="Berlin Sans FB" pitchFamily="34"/>
              <a:cs typeface="Arial" pitchFamily="34"/>
            </a:endParaRPr>
          </a:p>
        </p:txBody>
      </p:sp>
      <p:pic>
        <p:nvPicPr>
          <p:cNvPr id="3" name="Picture 2">
            <a:extLst>
              <a:ext uri="{FF2B5EF4-FFF2-40B4-BE49-F238E27FC236}">
                <a16:creationId xmlns:a16="http://schemas.microsoft.com/office/drawing/2014/main" xmlns="" id="{90147FC8-C5B2-42D1-81AB-EEFD508FF24D}"/>
              </a:ext>
            </a:extLst>
          </p:cNvPr>
          <p:cNvPicPr>
            <a:picLocks noChangeAspect="1"/>
          </p:cNvPicPr>
          <p:nvPr/>
        </p:nvPicPr>
        <p:blipFill>
          <a:blip r:embed="rId3"/>
          <a:stretch>
            <a:fillRect/>
          </a:stretch>
        </p:blipFill>
        <p:spPr>
          <a:xfrm>
            <a:off x="682897" y="2311205"/>
            <a:ext cx="7928511" cy="3567081"/>
          </a:xfrm>
          <a:prstGeom prst="rect">
            <a:avLst/>
          </a:prstGeom>
        </p:spPr>
      </p:pic>
      <p:sp>
        <p:nvSpPr>
          <p:cNvPr id="10" name="Rectangle 9">
            <a:extLst>
              <a:ext uri="{FF2B5EF4-FFF2-40B4-BE49-F238E27FC236}">
                <a16:creationId xmlns:a16="http://schemas.microsoft.com/office/drawing/2014/main" xmlns="" id="{3893F6F9-7116-3B42-AC6D-0D279FE2613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B9F7C91-6DA3-A84A-AA82-2B987C1B4F3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4.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38110" y="761152"/>
            <a:ext cx="8725972" cy="960440"/>
          </a:xfrm>
        </p:spPr>
        <p:txBody>
          <a:bodyPr/>
          <a:lstStyle/>
          <a:p>
            <a:pPr lvl="0"/>
            <a:r>
              <a:rPr lang="en-US" b="1" dirty="0"/>
              <a:t>Bank Reconciliation Demonstration: Steps 5-8</a:t>
            </a:r>
          </a:p>
        </p:txBody>
      </p:sp>
      <p:sp>
        <p:nvSpPr>
          <p:cNvPr id="4" name="Rectangle 13"/>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15"/>
          <p:cNvSpPr/>
          <p:nvPr/>
        </p:nvSpPr>
        <p:spPr>
          <a:xfrm>
            <a:off x="138110" y="6550514"/>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P3: </a:t>
            </a:r>
            <a:r>
              <a:rPr lang="en-US" sz="1100" b="0" i="0" u="none" strike="noStrike" kern="1200" cap="none" spc="0" baseline="0">
                <a:solidFill>
                  <a:srgbClr val="000000"/>
                </a:solidFill>
                <a:uFillTx/>
                <a:latin typeface="Arial" pitchFamily="34"/>
                <a:cs typeface="Arial" pitchFamily="34"/>
              </a:rPr>
              <a:t>Prepare a bank reconciliation. </a:t>
            </a:r>
          </a:p>
        </p:txBody>
      </p:sp>
      <p:sp>
        <p:nvSpPr>
          <p:cNvPr id="11" name="TextBox 14"/>
          <p:cNvSpPr txBox="1"/>
          <p:nvPr/>
        </p:nvSpPr>
        <p:spPr>
          <a:xfrm>
            <a:off x="7385535" y="1406239"/>
            <a:ext cx="1066803" cy="646331"/>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6.7</a:t>
            </a:r>
            <a:endParaRPr lang="en-US" sz="1800" b="0" i="0" u="none" strike="noStrike" kern="0" cap="none" spc="0" baseline="0" dirty="0">
              <a:solidFill>
                <a:srgbClr val="000000"/>
              </a:solidFill>
              <a:uFillTx/>
              <a:latin typeface="Berlin Sans FB" pitchFamily="34"/>
              <a:cs typeface="Arial" pitchFamily="34"/>
            </a:endParaRPr>
          </a:p>
        </p:txBody>
      </p:sp>
      <p:pic>
        <p:nvPicPr>
          <p:cNvPr id="9" name="Picture 8">
            <a:extLst>
              <a:ext uri="{FF2B5EF4-FFF2-40B4-BE49-F238E27FC236}">
                <a16:creationId xmlns:a16="http://schemas.microsoft.com/office/drawing/2014/main" xmlns="" id="{DDEC4201-0B42-41A9-97A7-0A51026818A5}"/>
              </a:ext>
            </a:extLst>
          </p:cNvPr>
          <p:cNvPicPr>
            <a:picLocks noChangeAspect="1"/>
          </p:cNvPicPr>
          <p:nvPr/>
        </p:nvPicPr>
        <p:blipFill>
          <a:blip r:embed="rId3"/>
          <a:stretch>
            <a:fillRect/>
          </a:stretch>
        </p:blipFill>
        <p:spPr>
          <a:xfrm>
            <a:off x="593508" y="2263454"/>
            <a:ext cx="7910211" cy="3558848"/>
          </a:xfrm>
          <a:prstGeom prst="rect">
            <a:avLst/>
          </a:prstGeom>
        </p:spPr>
      </p:pic>
      <p:sp>
        <p:nvSpPr>
          <p:cNvPr id="10" name="Rectangle 9">
            <a:extLst>
              <a:ext uri="{FF2B5EF4-FFF2-40B4-BE49-F238E27FC236}">
                <a16:creationId xmlns:a16="http://schemas.microsoft.com/office/drawing/2014/main" xmlns="" id="{FD723A91-0449-8440-9172-9154D99642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C62CECA-A978-4142-BA4C-8179C16B650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5.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89141" y="499252"/>
            <a:ext cx="8693063" cy="960440"/>
          </a:xfrm>
        </p:spPr>
        <p:txBody>
          <a:bodyPr/>
          <a:lstStyle/>
          <a:p>
            <a:pPr lvl="0">
              <a:lnSpc>
                <a:spcPts val="4200"/>
              </a:lnSpc>
            </a:pPr>
            <a:r>
              <a:rPr lang="en-US" b="1" dirty="0"/>
              <a:t>Adjusting Entries from a Bank Reconciliation</a:t>
            </a:r>
          </a:p>
        </p:txBody>
      </p:sp>
      <p:sp>
        <p:nvSpPr>
          <p:cNvPr id="3" name="Rectangle 22"/>
          <p:cNvSpPr/>
          <p:nvPr/>
        </p:nvSpPr>
        <p:spPr>
          <a:xfrm>
            <a:off x="541176" y="1536878"/>
            <a:ext cx="8145622" cy="830266"/>
          </a:xfrm>
          <a:prstGeom prst="rect">
            <a:avLst/>
          </a:prstGeom>
          <a:solidFill>
            <a:srgbClr val="DDD9C3"/>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Arial"/>
                <a:cs typeface="Arial" pitchFamily="34"/>
              </a:rPr>
              <a:t>Only items reconciling the book balance require adjustment. </a:t>
            </a:r>
          </a:p>
        </p:txBody>
      </p:sp>
      <p:sp>
        <p:nvSpPr>
          <p:cNvPr id="4" name="Rectangle 8"/>
          <p:cNvSpPr/>
          <p:nvPr/>
        </p:nvSpPr>
        <p:spPr>
          <a:xfrm>
            <a:off x="0" y="0"/>
            <a:ext cx="9144000" cy="42206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10"/>
          <p:cNvSpPr/>
          <p:nvPr/>
        </p:nvSpPr>
        <p:spPr>
          <a:xfrm>
            <a:off x="76196" y="6607170"/>
            <a:ext cx="3443292"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P3: </a:t>
            </a:r>
            <a:r>
              <a:rPr lang="en-US" sz="1100" b="0" i="0" u="none" strike="noStrike" kern="1200" cap="none" spc="0" baseline="0">
                <a:solidFill>
                  <a:srgbClr val="000000"/>
                </a:solidFill>
                <a:uFillTx/>
                <a:latin typeface="Arial" pitchFamily="34"/>
                <a:cs typeface="Arial" pitchFamily="34"/>
              </a:rPr>
              <a:t>Prepare a bank reconciliation. </a:t>
            </a:r>
          </a:p>
        </p:txBody>
      </p:sp>
      <p:pic>
        <p:nvPicPr>
          <p:cNvPr id="1026" name="Picture 2" descr="C:\Users\April\AppData\Local\Temp\SNAGHTML9d090fa.PNG">
            <a:extLst>
              <a:ext uri="{FF2B5EF4-FFF2-40B4-BE49-F238E27FC236}">
                <a16:creationId xmlns:a16="http://schemas.microsoft.com/office/drawing/2014/main" xmlns="" id="{180895E3-14F0-4BEA-9DC9-718004E4D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262" y="2406999"/>
            <a:ext cx="51911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pril\AppData\Local\Temp\SNAGHTML9d0b9d0.PNG">
            <a:extLst>
              <a:ext uri="{FF2B5EF4-FFF2-40B4-BE49-F238E27FC236}">
                <a16:creationId xmlns:a16="http://schemas.microsoft.com/office/drawing/2014/main" xmlns="" id="{4D494501-4F9E-4F1B-BA59-FD22F2716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323" y="4184651"/>
            <a:ext cx="5210175" cy="2171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F971CACB-A3FC-1441-93BA-6E360A1148A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8E5DE4F-C97B-A34E-A17E-7BD0B5D08B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6.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Compute the days’ sales uncollected ratio and use it to assess liquidity.</a:t>
            </a:r>
            <a:br>
              <a:rPr lang="en-US" dirty="0"/>
            </a:br>
            <a:r>
              <a:rPr lang="en-US" dirty="0"/>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914400" y="1931852"/>
            <a:ext cx="7315200" cy="87316"/>
          </a:xfrm>
          <a:prstGeom prst="rect">
            <a:avLst/>
          </a:prstGeom>
          <a:noFill/>
          <a:ln cap="flat">
            <a:noFill/>
          </a:ln>
        </p:spPr>
      </p:pic>
      <p:pic>
        <p:nvPicPr>
          <p:cNvPr id="6" name="Picture 2">
            <a:extLst/>
          </p:cNvPr>
          <p:cNvPicPr>
            <a:picLocks noChangeAspect="1"/>
          </p:cNvPicPr>
          <p:nvPr/>
        </p:nvPicPr>
        <p:blipFill>
          <a:blip r:embed="rId3"/>
          <a:srcRect/>
          <a:stretch>
            <a:fillRect/>
          </a:stretch>
        </p:blipFill>
        <p:spPr>
          <a:xfrm>
            <a:off x="914400" y="4909340"/>
            <a:ext cx="7315200" cy="87316"/>
          </a:xfrm>
          <a:prstGeom prst="rect">
            <a:avLst/>
          </a:prstGeom>
          <a:noFill/>
          <a:ln cap="flat">
            <a:noFill/>
          </a:ln>
        </p:spPr>
      </p:pic>
      <p:sp>
        <p:nvSpPr>
          <p:cNvPr id="7" name="TextBox 7"/>
          <p:cNvSpPr txBox="1"/>
          <p:nvPr/>
        </p:nvSpPr>
        <p:spPr>
          <a:xfrm>
            <a:off x="1718631" y="903601"/>
            <a:ext cx="5482269" cy="769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A1</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1AD755ED-6238-B642-8F2D-DB96ED7EF9D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A63DEA31-FA44-3B46-8B62-9C83CB6893B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7.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609603"/>
            <a:ext cx="8229600" cy="808036"/>
          </a:xfrm>
        </p:spPr>
        <p:txBody>
          <a:bodyPr/>
          <a:lstStyle/>
          <a:p>
            <a:pPr lvl="0"/>
            <a:r>
              <a:rPr lang="en-US" b="1"/>
              <a:t>Days’ Sales Uncollected</a:t>
            </a:r>
          </a:p>
        </p:txBody>
      </p:sp>
      <p:grpSp>
        <p:nvGrpSpPr>
          <p:cNvPr id="3" name="Group 3"/>
          <p:cNvGrpSpPr/>
          <p:nvPr/>
        </p:nvGrpSpPr>
        <p:grpSpPr>
          <a:xfrm>
            <a:off x="1168402" y="2743200"/>
            <a:ext cx="6737354" cy="1196977"/>
            <a:chOff x="1168402" y="2743200"/>
            <a:chExt cx="6737354" cy="1196977"/>
          </a:xfrm>
        </p:grpSpPr>
        <p:sp>
          <p:nvSpPr>
            <p:cNvPr id="4" name="Rectangle 4"/>
            <p:cNvSpPr/>
            <p:nvPr/>
          </p:nvSpPr>
          <p:spPr>
            <a:xfrm>
              <a:off x="1168402" y="2743200"/>
              <a:ext cx="1743075" cy="1196977"/>
            </a:xfrm>
            <a:prstGeom prst="rect">
              <a:avLst/>
            </a:prstGeom>
            <a:noFill/>
            <a:ln cap="flat">
              <a:noFill/>
              <a:prstDash val="solid"/>
            </a:ln>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Days’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sales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uncollected</a:t>
              </a:r>
            </a:p>
          </p:txBody>
        </p:sp>
        <p:sp>
          <p:nvSpPr>
            <p:cNvPr id="5" name="Rectangle 5"/>
            <p:cNvSpPr/>
            <p:nvPr/>
          </p:nvSpPr>
          <p:spPr>
            <a:xfrm>
              <a:off x="3363913" y="2925759"/>
              <a:ext cx="3432172" cy="828675"/>
            </a:xfrm>
            <a:prstGeom prst="rect">
              <a:avLst/>
            </a:prstGeom>
            <a:noFill/>
            <a:ln cap="flat">
              <a:noFill/>
              <a:prstDash val="solid"/>
            </a:ln>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FF"/>
                  </a:solidFill>
                  <a:uFillTx/>
                  <a:latin typeface="Arial" pitchFamily="34"/>
                  <a:cs typeface="Arial" pitchFamily="34"/>
                </a:rPr>
                <a:t>   </a:t>
              </a:r>
              <a:r>
                <a:rPr lang="en-US" sz="2400" b="0" i="0" u="none" strike="noStrike" kern="1200" cap="none" spc="0" baseline="0">
                  <a:solidFill>
                    <a:srgbClr val="000000"/>
                  </a:solidFill>
                  <a:uFillTx/>
                  <a:latin typeface="Arial" pitchFamily="34"/>
                  <a:cs typeface="Arial" pitchFamily="34"/>
                </a:rPr>
                <a:t>Accounts receivable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Net sales</a:t>
              </a:r>
            </a:p>
          </p:txBody>
        </p:sp>
        <p:sp>
          <p:nvSpPr>
            <p:cNvPr id="6" name="Rectangle 6"/>
            <p:cNvSpPr/>
            <p:nvPr/>
          </p:nvSpPr>
          <p:spPr>
            <a:xfrm>
              <a:off x="6859591" y="3108329"/>
              <a:ext cx="1046165" cy="458791"/>
            </a:xfrm>
            <a:prstGeom prst="rect">
              <a:avLst/>
            </a:prstGeom>
            <a:noFill/>
            <a:ln cap="flat">
              <a:noFill/>
              <a:prstDash val="solid"/>
            </a:ln>
          </p:spPr>
          <p:txBody>
            <a:bodyPr vert="horz" wrap="none" lIns="90489" tIns="44448" rIns="90489" bIns="44448"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  365</a:t>
              </a:r>
            </a:p>
          </p:txBody>
        </p:sp>
        <p:sp>
          <p:nvSpPr>
            <p:cNvPr id="7" name="Rectangle 7"/>
            <p:cNvSpPr/>
            <p:nvPr/>
          </p:nvSpPr>
          <p:spPr>
            <a:xfrm>
              <a:off x="2897184" y="3108329"/>
              <a:ext cx="361946" cy="458791"/>
            </a:xfrm>
            <a:prstGeom prst="rect">
              <a:avLst/>
            </a:prstGeom>
            <a:noFill/>
            <a:ln cap="flat">
              <a:noFill/>
              <a:prstDash val="solid"/>
            </a:ln>
          </p:spPr>
          <p:txBody>
            <a:bodyPr vert="horz" wrap="none" lIns="90489" tIns="44448" rIns="90489" bIns="44448"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Arial" pitchFamily="34"/>
                  <a:cs typeface="Arial" pitchFamily="34"/>
                </a:rPr>
                <a:t>=</a:t>
              </a:r>
            </a:p>
          </p:txBody>
        </p:sp>
      </p:grpSp>
      <p:sp>
        <p:nvSpPr>
          <p:cNvPr id="8" name="Rectangle 8"/>
          <p:cNvSpPr/>
          <p:nvPr/>
        </p:nvSpPr>
        <p:spPr>
          <a:xfrm>
            <a:off x="533396" y="1524003"/>
            <a:ext cx="8067678" cy="890589"/>
          </a:xfrm>
          <a:prstGeom prst="rect">
            <a:avLst/>
          </a:prstGeom>
          <a:solidFill>
            <a:srgbClr val="FFFF99"/>
          </a:solidFill>
          <a:ln w="12701" cap="flat">
            <a:solidFill>
              <a:srgbClr val="006600"/>
            </a:solidFill>
            <a:prstDash val="solid"/>
            <a:miter/>
          </a:ln>
          <a:effectLst>
            <a:outerShdw dist="53886" dir="2700000" algn="tl">
              <a:srgbClr val="0000FF"/>
            </a:outerShdw>
          </a:effectLst>
        </p:spPr>
        <p:txBody>
          <a:bodyPr vert="horz" wrap="none" lIns="90489" tIns="44448" rIns="90489" bIns="44448"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a:solidFill>
                  <a:srgbClr val="000000"/>
                </a:solidFill>
                <a:uFillTx/>
                <a:latin typeface="Arial" pitchFamily="34"/>
                <a:cs typeface="Arial" pitchFamily="34"/>
              </a:rPr>
              <a:t>Indicates how much time is likely to pass before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a:solidFill>
                  <a:srgbClr val="000000"/>
                </a:solidFill>
                <a:uFillTx/>
                <a:latin typeface="Arial" pitchFamily="34"/>
                <a:cs typeface="Arial" pitchFamily="34"/>
              </a:rPr>
              <a:t>we receive cash receipts from credit sales.</a:t>
            </a:r>
          </a:p>
        </p:txBody>
      </p:sp>
      <p:cxnSp>
        <p:nvCxnSpPr>
          <p:cNvPr id="9" name="Straight Connector 18"/>
          <p:cNvCxnSpPr/>
          <p:nvPr/>
        </p:nvCxnSpPr>
        <p:spPr>
          <a:xfrm rot="10799975" flipH="1">
            <a:off x="3303571" y="3338510"/>
            <a:ext cx="3556001" cy="1592"/>
          </a:xfrm>
          <a:prstGeom prst="straightConnector1">
            <a:avLst/>
          </a:prstGeom>
          <a:noFill/>
          <a:ln w="28575" cap="flat">
            <a:solidFill>
              <a:srgbClr val="0D0D0D"/>
            </a:solidFill>
            <a:prstDash val="solid"/>
            <a:miter/>
          </a:ln>
        </p:spPr>
      </p:cxnSp>
      <p:sp>
        <p:nvSpPr>
          <p:cNvPr id="10" name="Rectangle 11"/>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12" name="Rounded Rectangle 13"/>
          <p:cNvSpPr/>
          <p:nvPr/>
        </p:nvSpPr>
        <p:spPr>
          <a:xfrm>
            <a:off x="138110" y="6550514"/>
            <a:ext cx="5881685"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A1: </a:t>
            </a:r>
            <a:r>
              <a:rPr lang="en-US" sz="1100" b="0" i="0" u="none" strike="noStrike" kern="1200" cap="none" spc="0" baseline="0">
                <a:solidFill>
                  <a:srgbClr val="000000"/>
                </a:solidFill>
                <a:uFillTx/>
                <a:latin typeface="Arial" pitchFamily="34"/>
                <a:cs typeface="Arial" pitchFamily="34"/>
              </a:rPr>
              <a:t>Compute the days’ sales uncollected ratio and use it to assess liquidity.</a:t>
            </a:r>
          </a:p>
        </p:txBody>
      </p:sp>
      <p:sp>
        <p:nvSpPr>
          <p:cNvPr id="13" name="TextBox 15"/>
          <p:cNvSpPr txBox="1"/>
          <p:nvPr/>
        </p:nvSpPr>
        <p:spPr>
          <a:xfrm>
            <a:off x="7962896" y="652488"/>
            <a:ext cx="1066803" cy="646334"/>
          </a:xfrm>
          <a:prstGeom prst="rect">
            <a:avLst/>
          </a:prstGeom>
          <a:solidFill>
            <a:srgbClr val="FFFF99"/>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dirty="0">
                <a:solidFill>
                  <a:srgbClr val="000000"/>
                </a:solidFill>
                <a:uFillTx/>
                <a:latin typeface="Berlin Sans FB" pitchFamily="34"/>
                <a:cs typeface="Arial" pitchFamily="34"/>
              </a:rPr>
              <a:t>Exhibit </a:t>
            </a:r>
            <a:r>
              <a:rPr lang="en-US" sz="1800" b="0" i="0" u="none" strike="noStrike" kern="0" cap="none" spc="0" baseline="0" dirty="0" smtClean="0">
                <a:solidFill>
                  <a:srgbClr val="000000"/>
                </a:solidFill>
                <a:uFillTx/>
                <a:latin typeface="Berlin Sans FB" pitchFamily="34"/>
                <a:cs typeface="Arial" pitchFamily="34"/>
              </a:rPr>
              <a:t>6.9</a:t>
            </a:r>
            <a:endParaRPr lang="en-US" sz="1800" b="0" i="0" u="none" strike="noStrike" kern="0" cap="none" spc="0" baseline="0" dirty="0">
              <a:solidFill>
                <a:srgbClr val="000000"/>
              </a:solidFill>
              <a:uFillTx/>
              <a:latin typeface="Berlin Sans FB" pitchFamily="34"/>
              <a:cs typeface="Arial" pitchFamily="34"/>
            </a:endParaRPr>
          </a:p>
        </p:txBody>
      </p:sp>
      <p:pic>
        <p:nvPicPr>
          <p:cNvPr id="14" name="Picture 13">
            <a:extLst>
              <a:ext uri="{FF2B5EF4-FFF2-40B4-BE49-F238E27FC236}">
                <a16:creationId xmlns:a16="http://schemas.microsoft.com/office/drawing/2014/main" xmlns="" id="{F53F2359-9F36-4CAD-9929-FF2E5F32769B}"/>
              </a:ext>
            </a:extLst>
          </p:cNvPr>
          <p:cNvPicPr>
            <a:picLocks noChangeAspect="1"/>
          </p:cNvPicPr>
          <p:nvPr/>
        </p:nvPicPr>
        <p:blipFill>
          <a:blip r:embed="rId3"/>
          <a:stretch>
            <a:fillRect/>
          </a:stretch>
        </p:blipFill>
        <p:spPr>
          <a:xfrm>
            <a:off x="1168402" y="4078900"/>
            <a:ext cx="6808327" cy="1672964"/>
          </a:xfrm>
          <a:prstGeom prst="rect">
            <a:avLst/>
          </a:prstGeom>
        </p:spPr>
      </p:pic>
      <p:sp>
        <p:nvSpPr>
          <p:cNvPr id="16" name="Rectangle 15">
            <a:extLst>
              <a:ext uri="{FF2B5EF4-FFF2-40B4-BE49-F238E27FC236}">
                <a16:creationId xmlns:a16="http://schemas.microsoft.com/office/drawing/2014/main" xmlns="" id="{821722DA-0B75-7B4B-849E-607C0563178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C56A082B-96DD-1D49-A385-68970C8EBA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8.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itle 4"/>
          <p:cNvSpPr txBox="1">
            <a:spLocks noGrp="1"/>
          </p:cNvSpPr>
          <p:nvPr>
            <p:ph type="ctrTitle"/>
          </p:nvPr>
        </p:nvSpPr>
        <p:spPr>
          <a:xfrm>
            <a:off x="914400" y="1828800"/>
            <a:ext cx="7315200" cy="3124203"/>
          </a:xfrm>
        </p:spPr>
        <p:txBody>
          <a:bodyPr/>
          <a:lstStyle/>
          <a:p>
            <a:pPr lvl="0"/>
            <a:r>
              <a:rPr lang="en-US" dirty="0"/>
              <a:t/>
            </a:r>
            <a:br>
              <a:rPr lang="en-US" dirty="0"/>
            </a:br>
            <a:r>
              <a:rPr lang="en-US" dirty="0"/>
              <a:t/>
            </a:r>
            <a:br>
              <a:rPr lang="en-US" dirty="0"/>
            </a:br>
            <a:r>
              <a:rPr lang="en-US" dirty="0"/>
              <a:t> </a:t>
            </a:r>
            <a:r>
              <a:rPr lang="en-US" i="1" dirty="0"/>
              <a:t>Appendix </a:t>
            </a:r>
            <a:r>
              <a:rPr lang="en-US" i="1" dirty="0" smtClean="0"/>
              <a:t>6-</a:t>
            </a:r>
            <a:r>
              <a:rPr lang="en-US" i="1" dirty="0"/>
              <a:t>A</a:t>
            </a:r>
            <a:r>
              <a:rPr lang="en-US" dirty="0"/>
              <a:t/>
            </a:r>
            <a:br>
              <a:rPr lang="en-US" dirty="0"/>
            </a:br>
            <a:r>
              <a:rPr lang="en-US" dirty="0"/>
              <a:t>Describe use of documentation and verification to control cash payments.</a:t>
            </a:r>
            <a:br>
              <a:rPr lang="en-US" dirty="0"/>
            </a:br>
            <a:r>
              <a:rPr lang="en-US" dirty="0"/>
              <a:t> </a:t>
            </a:r>
            <a:br>
              <a:rPr lang="en-US" dirty="0"/>
            </a:br>
            <a:endParaRPr lang="en-US" dirty="0"/>
          </a:p>
        </p:txBody>
      </p:sp>
      <p:sp>
        <p:nvSpPr>
          <p:cNvPr id="4" name="Rectangle 6"/>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00"/>
              </a:solidFill>
              <a:uFillTx/>
              <a:latin typeface="Palatino Linotype"/>
            </a:endParaRPr>
          </a:p>
        </p:txBody>
      </p:sp>
      <p:pic>
        <p:nvPicPr>
          <p:cNvPr id="5" name="Picture 2">
            <a:extLst/>
          </p:cNvPr>
          <p:cNvPicPr>
            <a:picLocks noChangeAspect="1"/>
          </p:cNvPicPr>
          <p:nvPr/>
        </p:nvPicPr>
        <p:blipFill>
          <a:blip r:embed="rId3"/>
          <a:srcRect/>
          <a:stretch>
            <a:fillRect/>
          </a:stretch>
        </p:blipFill>
        <p:spPr>
          <a:xfrm>
            <a:off x="941036" y="1849438"/>
            <a:ext cx="7315200" cy="87316"/>
          </a:xfrm>
          <a:prstGeom prst="rect">
            <a:avLst/>
          </a:prstGeom>
          <a:noFill/>
          <a:ln cap="flat">
            <a:noFill/>
          </a:ln>
        </p:spPr>
      </p:pic>
      <p:pic>
        <p:nvPicPr>
          <p:cNvPr id="6" name="Picture 2">
            <a:extLst/>
          </p:cNvPr>
          <p:cNvPicPr>
            <a:picLocks noChangeAspect="1"/>
          </p:cNvPicPr>
          <p:nvPr/>
        </p:nvPicPr>
        <p:blipFill>
          <a:blip r:embed="rId3"/>
          <a:srcRect/>
          <a:stretch>
            <a:fillRect/>
          </a:stretch>
        </p:blipFill>
        <p:spPr>
          <a:xfrm>
            <a:off x="914400" y="4865686"/>
            <a:ext cx="7315200" cy="87316"/>
          </a:xfrm>
          <a:prstGeom prst="rect">
            <a:avLst/>
          </a:prstGeom>
          <a:noFill/>
          <a:ln cap="flat">
            <a:noFill/>
          </a:ln>
        </p:spPr>
      </p:pic>
      <p:sp>
        <p:nvSpPr>
          <p:cNvPr id="7" name="TextBox 7"/>
          <p:cNvSpPr txBox="1"/>
          <p:nvPr/>
        </p:nvSpPr>
        <p:spPr>
          <a:xfrm>
            <a:off x="1779224" y="887360"/>
            <a:ext cx="525780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Calibri"/>
                <a:cs typeface="Arial" pitchFamily="34"/>
              </a:rPr>
              <a:t>Learning Objective P4</a:t>
            </a:r>
            <a:endParaRPr lang="en-US" sz="4400" b="0" i="0" u="none" strike="noStrike" kern="1200" cap="none" spc="0" baseline="0" dirty="0">
              <a:solidFill>
                <a:srgbClr val="000000"/>
              </a:solidFill>
              <a:uFillTx/>
              <a:latin typeface="Calibri"/>
              <a:cs typeface="Arial" pitchFamily="34"/>
            </a:endParaRPr>
          </a:p>
        </p:txBody>
      </p:sp>
      <p:sp>
        <p:nvSpPr>
          <p:cNvPr id="9" name="Rectangle 8">
            <a:extLst>
              <a:ext uri="{FF2B5EF4-FFF2-40B4-BE49-F238E27FC236}">
                <a16:creationId xmlns:a16="http://schemas.microsoft.com/office/drawing/2014/main" xmlns="" id="{6992F56E-2F76-F44A-842F-A50B90566B7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2E3E928-5D4B-324C-92CA-71E623EB016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49.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le 4"/>
          <p:cNvSpPr txBox="1">
            <a:spLocks noGrp="1"/>
          </p:cNvSpPr>
          <p:nvPr>
            <p:ph type="title"/>
          </p:nvPr>
        </p:nvSpPr>
        <p:spPr>
          <a:xfrm>
            <a:off x="457200" y="609603"/>
            <a:ext cx="8229600" cy="1219196"/>
          </a:xfrm>
        </p:spPr>
        <p:txBody>
          <a:bodyPr/>
          <a:lstStyle/>
          <a:p>
            <a:pPr lvl="0"/>
            <a:r>
              <a:rPr lang="en-US" b="1" dirty="0"/>
              <a:t>Documentation and Verification</a:t>
            </a:r>
          </a:p>
        </p:txBody>
      </p:sp>
      <p:sp>
        <p:nvSpPr>
          <p:cNvPr id="3" name="TextBox 8"/>
          <p:cNvSpPr txBox="1"/>
          <p:nvPr/>
        </p:nvSpPr>
        <p:spPr>
          <a:xfrm>
            <a:off x="2133596" y="5105396"/>
            <a:ext cx="4762496" cy="584201"/>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Receiving Report</a:t>
            </a:r>
          </a:p>
        </p:txBody>
      </p:sp>
      <p:sp>
        <p:nvSpPr>
          <p:cNvPr id="4" name="TextBox 9"/>
          <p:cNvSpPr txBox="1"/>
          <p:nvPr/>
        </p:nvSpPr>
        <p:spPr>
          <a:xfrm>
            <a:off x="2133596" y="1981203"/>
            <a:ext cx="4762496" cy="585792"/>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Purchase Requisition</a:t>
            </a:r>
          </a:p>
        </p:txBody>
      </p:sp>
      <p:sp>
        <p:nvSpPr>
          <p:cNvPr id="5" name="TextBox 10"/>
          <p:cNvSpPr txBox="1"/>
          <p:nvPr/>
        </p:nvSpPr>
        <p:spPr>
          <a:xfrm>
            <a:off x="2133596" y="3033714"/>
            <a:ext cx="4762496" cy="584201"/>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Purchase Order</a:t>
            </a:r>
          </a:p>
        </p:txBody>
      </p:sp>
      <p:sp>
        <p:nvSpPr>
          <p:cNvPr id="6" name="TextBox 11"/>
          <p:cNvSpPr txBox="1"/>
          <p:nvPr/>
        </p:nvSpPr>
        <p:spPr>
          <a:xfrm>
            <a:off x="2133596" y="4060822"/>
            <a:ext cx="4762496" cy="585792"/>
          </a:xfrm>
          <a:prstGeom prst="rect">
            <a:avLst/>
          </a:prstGeom>
          <a:solidFill>
            <a:srgbClr val="F2DCDB"/>
          </a:solidFill>
          <a:ln w="9528" cap="flat">
            <a:solidFill>
              <a:srgbClr val="632523"/>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Invoice</a:t>
            </a:r>
          </a:p>
        </p:txBody>
      </p:sp>
      <p:sp>
        <p:nvSpPr>
          <p:cNvPr id="7"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9" name="Rounded Rectangle 13"/>
          <p:cNvSpPr/>
          <p:nvPr/>
        </p:nvSpPr>
        <p:spPr>
          <a:xfrm>
            <a:off x="138110" y="6550514"/>
            <a:ext cx="631984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P4: </a:t>
            </a:r>
            <a:r>
              <a:rPr lang="en-US" sz="1100" b="0" i="0" u="none" strike="noStrike" kern="1200" cap="none" spc="0" baseline="0" dirty="0">
                <a:solidFill>
                  <a:srgbClr val="000000"/>
                </a:solidFill>
                <a:uFillTx/>
                <a:latin typeface="Arial" pitchFamily="34"/>
                <a:cs typeface="Arial" pitchFamily="34"/>
              </a:rPr>
              <a:t>Describe use of documentation and verification to control cash payments.</a:t>
            </a:r>
          </a:p>
        </p:txBody>
      </p:sp>
      <p:sp>
        <p:nvSpPr>
          <p:cNvPr id="11" name="Rectangle 10">
            <a:extLst>
              <a:ext uri="{FF2B5EF4-FFF2-40B4-BE49-F238E27FC236}">
                <a16:creationId xmlns:a16="http://schemas.microsoft.com/office/drawing/2014/main" xmlns="" id="{4DE2CDE3-7AAC-5741-B705-6D2055E45A0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3BC45399-514D-BA47-ACB1-410E7576460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57200"/>
            <a:ext cx="8229600" cy="960440"/>
          </a:xfrm>
        </p:spPr>
        <p:txBody>
          <a:bodyPr/>
          <a:lstStyle/>
          <a:p>
            <a:pPr lvl="0"/>
            <a:r>
              <a:rPr lang="en-US" b="1"/>
              <a:t>Sarbanes-Oxley Act (SOX)</a:t>
            </a:r>
          </a:p>
        </p:txBody>
      </p:sp>
      <p:sp>
        <p:nvSpPr>
          <p:cNvPr id="3" name="TextBox 4"/>
          <p:cNvSpPr txBox="1"/>
          <p:nvPr/>
        </p:nvSpPr>
        <p:spPr>
          <a:xfrm>
            <a:off x="457200" y="1594164"/>
            <a:ext cx="8229599" cy="2677655"/>
          </a:xfrm>
          <a:prstGeom prst="rect">
            <a:avLst/>
          </a:prstGeom>
          <a:solidFill>
            <a:srgbClr val="E6B9B8"/>
          </a:solidFill>
          <a:ln w="28575" cap="flat">
            <a:solidFill>
              <a:srgbClr val="000000"/>
            </a:solidFill>
            <a:prstDash val="solid"/>
            <a:miter/>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The Sarbanes-Oxley Act requires managers and auditors of public companies to document and certify the system of internal controls.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Section 404 of SOX requires that managers document and assess the effectiveness of all internal control processes that can impact financial reporting.  </a:t>
            </a: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8"/>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8" name="Rectangle 7">
            <a:extLst>
              <a:ext uri="{FF2B5EF4-FFF2-40B4-BE49-F238E27FC236}">
                <a16:creationId xmlns:a16="http://schemas.microsoft.com/office/drawing/2014/main" xmlns="" id="{954C1D5B-846B-3C4B-9A5D-114894F1A46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4A062754-E754-8447-A56F-478F55E23C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50.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Title 4"/>
          <p:cNvSpPr txBox="1">
            <a:spLocks noGrp="1"/>
          </p:cNvSpPr>
          <p:nvPr>
            <p:ph type="title"/>
          </p:nvPr>
        </p:nvSpPr>
        <p:spPr>
          <a:xfrm>
            <a:off x="457200" y="322380"/>
            <a:ext cx="8229600" cy="1219196"/>
          </a:xfrm>
        </p:spPr>
        <p:txBody>
          <a:bodyPr/>
          <a:lstStyle/>
          <a:p>
            <a:pPr lvl="0"/>
            <a:r>
              <a:rPr lang="en-US" b="1" dirty="0"/>
              <a:t>Invoice Approval</a:t>
            </a:r>
          </a:p>
        </p:txBody>
      </p:sp>
      <p:sp>
        <p:nvSpPr>
          <p:cNvPr id="3" name="TextBox 9"/>
          <p:cNvSpPr txBox="1"/>
          <p:nvPr/>
        </p:nvSpPr>
        <p:spPr>
          <a:xfrm>
            <a:off x="609598" y="1600920"/>
            <a:ext cx="7924803" cy="4524314"/>
          </a:xfrm>
          <a:prstGeom prst="rect">
            <a:avLst/>
          </a:prstGeom>
          <a:solidFill>
            <a:srgbClr val="F2DCDB"/>
          </a:solidFill>
          <a:ln w="9528" cap="flat">
            <a:solidFill>
              <a:srgbClr val="632523"/>
            </a:solidFill>
            <a:prstDash val="solid"/>
            <a:miter/>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Accounting department will record purchase and approve payment after all documents are in order.</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Information across all documents are verified.</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Invoice approval also called check authorization.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dirty="0">
                <a:solidFill>
                  <a:srgbClr val="953735"/>
                </a:solidFill>
                <a:uFillTx/>
                <a:latin typeface="Arial"/>
                <a:cs typeface="Arial" pitchFamily="34"/>
              </a:rPr>
              <a:t>Checklist of steps necessary for approving invoice and payment.</a:t>
            </a:r>
          </a:p>
        </p:txBody>
      </p:sp>
      <p:sp>
        <p:nvSpPr>
          <p:cNvPr id="4"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13"/>
          <p:cNvSpPr/>
          <p:nvPr/>
        </p:nvSpPr>
        <p:spPr>
          <a:xfrm>
            <a:off x="138110" y="6550514"/>
            <a:ext cx="6319840" cy="22859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P4: </a:t>
            </a:r>
            <a:r>
              <a:rPr lang="en-US" sz="1100" b="0" i="0" u="none" strike="noStrike" kern="1200" cap="none" spc="0" baseline="0" dirty="0">
                <a:solidFill>
                  <a:srgbClr val="000000"/>
                </a:solidFill>
                <a:uFillTx/>
                <a:latin typeface="Arial" pitchFamily="34"/>
                <a:cs typeface="Arial" pitchFamily="34"/>
              </a:rPr>
              <a:t>Describe use of documentation and verification to control cash payments.</a:t>
            </a:r>
          </a:p>
        </p:txBody>
      </p:sp>
      <p:sp>
        <p:nvSpPr>
          <p:cNvPr id="8" name="Rectangle 7">
            <a:extLst>
              <a:ext uri="{FF2B5EF4-FFF2-40B4-BE49-F238E27FC236}">
                <a16:creationId xmlns:a16="http://schemas.microsoft.com/office/drawing/2014/main" xmlns="" id="{AF4D698D-EE7A-D046-95DD-4D4F4E87085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ADCA2CAB-0BD0-B345-AAB2-D51BAFC854B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51.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itle 4"/>
          <p:cNvSpPr txBox="1">
            <a:spLocks noGrp="1"/>
          </p:cNvSpPr>
          <p:nvPr>
            <p:ph type="title"/>
          </p:nvPr>
        </p:nvSpPr>
        <p:spPr>
          <a:xfrm>
            <a:off x="457199" y="457200"/>
            <a:ext cx="8229600" cy="1219196"/>
          </a:xfrm>
        </p:spPr>
        <p:txBody>
          <a:bodyPr/>
          <a:lstStyle/>
          <a:p>
            <a:pPr lvl="0"/>
            <a:r>
              <a:rPr lang="en-US" b="1" dirty="0"/>
              <a:t>Voucher</a:t>
            </a:r>
          </a:p>
        </p:txBody>
      </p:sp>
      <p:sp>
        <p:nvSpPr>
          <p:cNvPr id="3" name="TextBox 9"/>
          <p:cNvSpPr txBox="1"/>
          <p:nvPr/>
        </p:nvSpPr>
        <p:spPr>
          <a:xfrm>
            <a:off x="609603" y="1676396"/>
            <a:ext cx="7924803" cy="4031873"/>
          </a:xfrm>
          <a:prstGeom prst="rect">
            <a:avLst/>
          </a:prstGeom>
          <a:solidFill>
            <a:srgbClr val="F2DCDB"/>
          </a:solidFill>
          <a:ln w="9528" cap="flat">
            <a:solidFill>
              <a:srgbClr val="632523"/>
            </a:solidFill>
            <a:prstDash val="solid"/>
            <a:miter/>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Voucher is complete after invoice has been checked and approved.</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Used to authorize recording obligation.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Certain information is required on the inside of a voucher.</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200" b="1" i="0" u="none" strike="noStrike" kern="1200" cap="none" spc="0" baseline="0">
                <a:solidFill>
                  <a:srgbClr val="953735"/>
                </a:solidFill>
                <a:uFillTx/>
                <a:latin typeface="Arial"/>
                <a:cs typeface="Arial" pitchFamily="34"/>
              </a:rPr>
              <a:t>Certain information is also required on the outside of a voucher.</a:t>
            </a:r>
          </a:p>
        </p:txBody>
      </p:sp>
      <p:sp>
        <p:nvSpPr>
          <p:cNvPr id="4" name="Rectangle 7"/>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13"/>
          <p:cNvSpPr/>
          <p:nvPr/>
        </p:nvSpPr>
        <p:spPr>
          <a:xfrm>
            <a:off x="138110" y="6550514"/>
            <a:ext cx="631984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dirty="0">
                <a:solidFill>
                  <a:srgbClr val="000000"/>
                </a:solidFill>
                <a:uFillTx/>
                <a:latin typeface="Arial Narrow" pitchFamily="34"/>
              </a:rPr>
              <a:t>Learning Objective P4: </a:t>
            </a:r>
            <a:r>
              <a:rPr lang="en-US" sz="1100" b="0" i="0" u="none" strike="noStrike" kern="1200" cap="none" spc="0" baseline="0" dirty="0">
                <a:solidFill>
                  <a:srgbClr val="000000"/>
                </a:solidFill>
                <a:uFillTx/>
                <a:latin typeface="Arial" pitchFamily="34"/>
                <a:cs typeface="Arial" pitchFamily="34"/>
              </a:rPr>
              <a:t>Describe use of documentation and verification to control cash payments.</a:t>
            </a:r>
          </a:p>
        </p:txBody>
      </p:sp>
      <p:sp>
        <p:nvSpPr>
          <p:cNvPr id="8" name="Rectangle 7">
            <a:extLst>
              <a:ext uri="{FF2B5EF4-FFF2-40B4-BE49-F238E27FC236}">
                <a16:creationId xmlns:a16="http://schemas.microsoft.com/office/drawing/2014/main" xmlns="" id="{1BC81316-8AD9-084C-AD5B-F89A1B62118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7E7E8C58-4C2A-C849-86C7-8F95264F9ED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5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3"/>
          <p:cNvSpPr txBox="1">
            <a:spLocks noGrp="1"/>
          </p:cNvSpPr>
          <p:nvPr>
            <p:ph type="title"/>
          </p:nvPr>
        </p:nvSpPr>
        <p:spPr>
          <a:xfrm>
            <a:off x="457200" y="1752603"/>
            <a:ext cx="8229600" cy="1143000"/>
          </a:xfrm>
        </p:spPr>
        <p:txBody>
          <a:bodyPr/>
          <a:lstStyle/>
          <a:p>
            <a:pPr lvl="0"/>
            <a:r>
              <a:rPr lang="en-US" b="1" dirty="0"/>
              <a:t>End of Chapter </a:t>
            </a:r>
            <a:r>
              <a:rPr lang="en-US" b="1" dirty="0" smtClean="0"/>
              <a:t>6</a:t>
            </a:r>
            <a:endParaRPr lang="en-US" b="1" dirty="0"/>
          </a:p>
        </p:txBody>
      </p:sp>
      <p:sp>
        <p:nvSpPr>
          <p:cNvPr id="3" name="Rectangle 2"/>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ectangle 5">
            <a:extLst>
              <a:ext uri="{FF2B5EF4-FFF2-40B4-BE49-F238E27FC236}">
                <a16:creationId xmlns:a16="http://schemas.microsoft.com/office/drawing/2014/main" xmlns="" id="{073A43D4-551F-2C4B-BD5E-ED841AC4F3C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4C212D0A-5CE8-284E-A951-ECC5C0F09D0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1500" y="778907"/>
            <a:ext cx="8229600" cy="960440"/>
          </a:xfrm>
        </p:spPr>
        <p:txBody>
          <a:bodyPr/>
          <a:lstStyle/>
          <a:p>
            <a:pPr lvl="0"/>
            <a:r>
              <a:rPr lang="en-US" b="1" dirty="0"/>
              <a:t>Committee of Sponsoring Organizations (COSO)</a:t>
            </a:r>
          </a:p>
        </p:txBody>
      </p:sp>
      <p:sp>
        <p:nvSpPr>
          <p:cNvPr id="3" name="TextBox 4"/>
          <p:cNvSpPr txBox="1"/>
          <p:nvPr/>
        </p:nvSpPr>
        <p:spPr>
          <a:xfrm>
            <a:off x="571501" y="1956551"/>
            <a:ext cx="8083666" cy="3416320"/>
          </a:xfrm>
          <a:prstGeom prst="rect">
            <a:avLst/>
          </a:prstGeom>
          <a:solidFill>
            <a:schemeClr val="accent4">
              <a:lumMod val="20000"/>
              <a:lumOff val="80000"/>
            </a:schemeClr>
          </a:solidFill>
          <a:ln w="28575" cap="flat">
            <a:solidFill>
              <a:srgbClr val="000000"/>
            </a:solidFill>
            <a:prstDash val="solid"/>
            <a:miter/>
          </a:ln>
        </p:spPr>
        <p:txBody>
          <a:bodyPr vert="horz" wrap="square" lIns="91440" tIns="45720" rIns="91440" bIns="45720" anchor="ctr"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Committee of Sponsoring Organizations five ingredients of internal control which add quality to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accounting information: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Arial"/>
              <a:cs typeface="Arial" pitchFamily="34"/>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dirty="0">
                <a:solidFill>
                  <a:srgbClr val="000000"/>
                </a:solidFill>
                <a:latin typeface="Arial"/>
                <a:cs typeface="Arial" pitchFamily="34"/>
              </a:rPr>
              <a:t>Control environment</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Risk assessment</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dirty="0">
                <a:solidFill>
                  <a:srgbClr val="000000"/>
                </a:solidFill>
                <a:latin typeface="Arial"/>
                <a:cs typeface="Arial" pitchFamily="34"/>
              </a:rPr>
              <a:t>Control activities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Information </a:t>
            </a:r>
            <a:r>
              <a:rPr lang="en-US" sz="2400" dirty="0">
                <a:solidFill>
                  <a:srgbClr val="000000"/>
                </a:solidFill>
                <a:latin typeface="Arial"/>
                <a:cs typeface="Arial" pitchFamily="34"/>
              </a:rPr>
              <a:t>&amp; communication</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a:cs typeface="Arial" pitchFamily="34"/>
              </a:rPr>
              <a:t>Monitoring</a:t>
            </a:r>
          </a:p>
        </p:txBody>
      </p:sp>
      <p:sp>
        <p:nvSpPr>
          <p:cNvPr id="4"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6" name="Rounded Rectangle 8"/>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8" name="Rectangle 7">
            <a:extLst>
              <a:ext uri="{FF2B5EF4-FFF2-40B4-BE49-F238E27FC236}">
                <a16:creationId xmlns:a16="http://schemas.microsoft.com/office/drawing/2014/main" xmlns="" id="{41258E74-8EA8-FE46-B82A-5A2AEA57AC5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xmlns="" id="{653EBC5E-5DCF-A442-94E6-50D483DCF1C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24626949"/>
      </p:ext>
    </p:extLst>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533396"/>
            <a:ext cx="8229600" cy="884233"/>
          </a:xfrm>
        </p:spPr>
        <p:txBody>
          <a:bodyPr/>
          <a:lstStyle/>
          <a:p>
            <a:pPr lvl="0"/>
            <a:r>
              <a:rPr lang="en-US" b="1"/>
              <a:t>Principles of Internal Control</a:t>
            </a:r>
          </a:p>
        </p:txBody>
      </p:sp>
      <p:sp>
        <p:nvSpPr>
          <p:cNvPr id="3" name="Rectangle 3"/>
          <p:cNvSpPr txBox="1">
            <a:spLocks noGrp="1"/>
          </p:cNvSpPr>
          <p:nvPr>
            <p:ph type="body" idx="4294967295"/>
          </p:nvPr>
        </p:nvSpPr>
        <p:spPr>
          <a:xfrm>
            <a:off x="597159" y="1371600"/>
            <a:ext cx="7931022" cy="4724403"/>
          </a:xfrm>
          <a:solidFill>
            <a:srgbClr val="B7DEE8"/>
          </a:solidFill>
          <a:ln w="28575">
            <a:solidFill>
              <a:srgbClr val="000000"/>
            </a:solidFill>
            <a:prstDash val="solid"/>
            <a:miter/>
          </a:ln>
        </p:spPr>
        <p:txBody>
          <a:bodyPr lIns="90489" tIns="44448" rIns="90489" bIns="44448" anchor="ctr"/>
          <a:lstStyle/>
          <a:p>
            <a:pPr marL="609603" lvl="0" indent="-609603">
              <a:lnSpc>
                <a:spcPct val="95000"/>
              </a:lnSpc>
              <a:spcBef>
                <a:spcPts val="1500"/>
              </a:spcBef>
              <a:buNone/>
            </a:pPr>
            <a:r>
              <a:rPr lang="en-US" dirty="0"/>
              <a:t>Internal control principles common to </a:t>
            </a:r>
          </a:p>
          <a:p>
            <a:pPr marL="609603" lvl="0" indent="-609603">
              <a:lnSpc>
                <a:spcPct val="95000"/>
              </a:lnSpc>
              <a:spcBef>
                <a:spcPts val="0"/>
              </a:spcBef>
              <a:buNone/>
            </a:pPr>
            <a:r>
              <a:rPr lang="en-US" dirty="0"/>
              <a:t>all companies:</a:t>
            </a:r>
          </a:p>
          <a:p>
            <a:pPr marL="609603" lvl="0" indent="-609603">
              <a:lnSpc>
                <a:spcPct val="95000"/>
              </a:lnSpc>
              <a:spcBef>
                <a:spcPts val="1200"/>
              </a:spcBef>
              <a:buFont typeface="Wingdings" pitchFamily="2"/>
              <a:buAutoNum type="arabicPeriod"/>
            </a:pPr>
            <a:r>
              <a:rPr lang="en-US" sz="2400" dirty="0"/>
              <a:t>Establish responsibilities.</a:t>
            </a:r>
          </a:p>
          <a:p>
            <a:pPr marL="609603" lvl="0" indent="-609603">
              <a:lnSpc>
                <a:spcPct val="95000"/>
              </a:lnSpc>
              <a:spcBef>
                <a:spcPts val="1200"/>
              </a:spcBef>
              <a:buFont typeface="Wingdings" pitchFamily="2"/>
              <a:buAutoNum type="arabicPeriod"/>
            </a:pPr>
            <a:r>
              <a:rPr lang="en-US" sz="2400" dirty="0"/>
              <a:t>Maintain adequate records.</a:t>
            </a:r>
          </a:p>
          <a:p>
            <a:pPr marL="609603" lvl="0" indent="-609603">
              <a:lnSpc>
                <a:spcPct val="95000"/>
              </a:lnSpc>
              <a:spcBef>
                <a:spcPts val="1200"/>
              </a:spcBef>
              <a:buFont typeface="Wingdings" pitchFamily="2"/>
              <a:buAutoNum type="arabicPeriod"/>
            </a:pPr>
            <a:r>
              <a:rPr lang="en-US" sz="2400" dirty="0"/>
              <a:t>Insure assets and bond key employees.</a:t>
            </a:r>
          </a:p>
          <a:p>
            <a:pPr marL="609603" lvl="0" indent="-609603">
              <a:lnSpc>
                <a:spcPct val="95000"/>
              </a:lnSpc>
              <a:spcBef>
                <a:spcPts val="1200"/>
              </a:spcBef>
              <a:buFont typeface="Wingdings" pitchFamily="2"/>
              <a:buAutoNum type="arabicPeriod"/>
            </a:pPr>
            <a:r>
              <a:rPr lang="en-US" sz="2400" dirty="0"/>
              <a:t>Separate recordkeeping from custody of assets.</a:t>
            </a:r>
          </a:p>
          <a:p>
            <a:pPr marL="609603" lvl="0" indent="-609603">
              <a:lnSpc>
                <a:spcPct val="95000"/>
              </a:lnSpc>
              <a:spcBef>
                <a:spcPts val="1200"/>
              </a:spcBef>
              <a:buFont typeface="Wingdings" pitchFamily="2"/>
              <a:buAutoNum type="arabicPeriod"/>
            </a:pPr>
            <a:r>
              <a:rPr lang="en-US" sz="2400" dirty="0"/>
              <a:t>Divide responsibility for related transactions.</a:t>
            </a:r>
          </a:p>
          <a:p>
            <a:pPr marL="609603" lvl="0" indent="-609603">
              <a:lnSpc>
                <a:spcPct val="95000"/>
              </a:lnSpc>
              <a:spcBef>
                <a:spcPts val="1200"/>
              </a:spcBef>
              <a:buFont typeface="Wingdings" pitchFamily="2"/>
              <a:buAutoNum type="arabicPeriod"/>
            </a:pPr>
            <a:r>
              <a:rPr lang="en-US" sz="2400" dirty="0"/>
              <a:t>Apply technological controls.</a:t>
            </a:r>
          </a:p>
          <a:p>
            <a:pPr marL="609603" lvl="0" indent="-609603">
              <a:lnSpc>
                <a:spcPct val="95000"/>
              </a:lnSpc>
              <a:spcBef>
                <a:spcPts val="1200"/>
              </a:spcBef>
              <a:buFont typeface="Wingdings" pitchFamily="2"/>
              <a:buAutoNum type="arabicPeriod"/>
            </a:pPr>
            <a:r>
              <a:rPr lang="en-US" sz="2400" dirty="0"/>
              <a:t>Perform regular and independent reviews.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46F938D6-0C47-7748-AB31-B025236E0D0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8E6D9D3F-3E1E-DE44-84E2-C7465D0C986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795430"/>
            <a:ext cx="8229600" cy="884233"/>
          </a:xfrm>
        </p:spPr>
        <p:txBody>
          <a:bodyPr/>
          <a:lstStyle/>
          <a:p>
            <a:pPr lvl="0"/>
            <a:r>
              <a:rPr lang="en-US" b="1" dirty="0"/>
              <a:t>Internal Control: </a:t>
            </a:r>
            <a:br>
              <a:rPr lang="en-US" b="1" dirty="0"/>
            </a:br>
            <a:r>
              <a:rPr lang="en-US" b="1" dirty="0"/>
              <a:t>Establish Responsibilities</a:t>
            </a:r>
          </a:p>
        </p:txBody>
      </p:sp>
      <p:sp>
        <p:nvSpPr>
          <p:cNvPr id="3" name="Rectangle 3"/>
          <p:cNvSpPr txBox="1">
            <a:spLocks noGrp="1"/>
          </p:cNvSpPr>
          <p:nvPr>
            <p:ph type="body" idx="4294967295"/>
          </p:nvPr>
        </p:nvSpPr>
        <p:spPr>
          <a:xfrm>
            <a:off x="457199" y="2191409"/>
            <a:ext cx="8229599" cy="3046646"/>
          </a:xfrm>
          <a:solidFill>
            <a:srgbClr val="B7DEE8"/>
          </a:solidFill>
          <a:ln w="28575">
            <a:solidFill>
              <a:srgbClr val="000000"/>
            </a:solidFill>
            <a:prstDash val="solid"/>
            <a:miter/>
          </a:ln>
        </p:spPr>
        <p:txBody>
          <a:bodyPr lIns="90489" tIns="44448" rIns="90489" bIns="44448" anchor="ctr"/>
          <a:lstStyle/>
          <a:p>
            <a:pPr marL="0" lvl="0" indent="0" algn="ctr">
              <a:lnSpc>
                <a:spcPct val="95000"/>
              </a:lnSpc>
              <a:spcBef>
                <a:spcPts val="1200"/>
              </a:spcBef>
              <a:buNone/>
            </a:pPr>
            <a:r>
              <a:rPr lang="en-US" dirty="0"/>
              <a:t>Establish responsibilities:</a:t>
            </a:r>
          </a:p>
          <a:p>
            <a:pPr marL="514350" lvl="0" indent="-514350">
              <a:lnSpc>
                <a:spcPct val="95000"/>
              </a:lnSpc>
              <a:spcBef>
                <a:spcPts val="1200"/>
              </a:spcBef>
              <a:buFont typeface="+mj-lt"/>
              <a:buAutoNum type="arabicPeriod"/>
            </a:pPr>
            <a:r>
              <a:rPr lang="en-US" dirty="0"/>
              <a:t>Tasks should be clearly established.</a:t>
            </a:r>
          </a:p>
          <a:p>
            <a:pPr marL="514350" lvl="0" indent="-514350">
              <a:lnSpc>
                <a:spcPct val="95000"/>
              </a:lnSpc>
              <a:spcBef>
                <a:spcPts val="1200"/>
              </a:spcBef>
              <a:buFont typeface="+mj-lt"/>
              <a:buAutoNum type="arabicPeriod"/>
            </a:pPr>
            <a:r>
              <a:rPr lang="en-US" dirty="0"/>
              <a:t>Tasks should be assigned to one person.</a:t>
            </a:r>
          </a:p>
          <a:p>
            <a:pPr marL="0" lvl="0" indent="0">
              <a:lnSpc>
                <a:spcPct val="95000"/>
              </a:lnSpc>
              <a:spcBef>
                <a:spcPts val="1200"/>
              </a:spcBef>
              <a:buNone/>
            </a:pPr>
            <a:r>
              <a:rPr lang="en-US" dirty="0"/>
              <a:t>3.  Can then determine who is at fault.</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CE3C79FE-5E00-B649-A567-576AC9B2D64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2D279BE0-4025-1547-A746-99FF38D15B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69721663"/>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699588"/>
            <a:ext cx="8229600" cy="884233"/>
          </a:xfrm>
        </p:spPr>
        <p:txBody>
          <a:bodyPr/>
          <a:lstStyle/>
          <a:p>
            <a:pPr lvl="0"/>
            <a:r>
              <a:rPr lang="en-US" b="1" dirty="0"/>
              <a:t>Internal Control: </a:t>
            </a:r>
            <a:br>
              <a:rPr lang="en-US" b="1" dirty="0"/>
            </a:br>
            <a:r>
              <a:rPr lang="en-US" b="1" dirty="0"/>
              <a:t>Maintain Adequate Records</a:t>
            </a:r>
          </a:p>
        </p:txBody>
      </p:sp>
      <p:sp>
        <p:nvSpPr>
          <p:cNvPr id="3" name="Rectangle 3"/>
          <p:cNvSpPr txBox="1">
            <a:spLocks noGrp="1"/>
          </p:cNvSpPr>
          <p:nvPr>
            <p:ph type="body" idx="4294967295"/>
          </p:nvPr>
        </p:nvSpPr>
        <p:spPr>
          <a:xfrm>
            <a:off x="457200" y="2002098"/>
            <a:ext cx="8458200" cy="4273665"/>
          </a:xfrm>
          <a:solidFill>
            <a:srgbClr val="B7DEE8"/>
          </a:solidFill>
          <a:ln w="28575">
            <a:solidFill>
              <a:srgbClr val="000000"/>
            </a:solidFill>
            <a:prstDash val="solid"/>
            <a:miter/>
          </a:ln>
        </p:spPr>
        <p:txBody>
          <a:bodyPr lIns="90489" tIns="44448" rIns="90489" bIns="44448" anchor="ctr"/>
          <a:lstStyle/>
          <a:p>
            <a:pPr marL="0" lvl="0" indent="0" algn="ctr">
              <a:lnSpc>
                <a:spcPct val="95000"/>
              </a:lnSpc>
              <a:spcBef>
                <a:spcPts val="1200"/>
              </a:spcBef>
              <a:buNone/>
            </a:pPr>
            <a:r>
              <a:rPr lang="en-US" dirty="0"/>
              <a:t>Maintain Adequate Records:</a:t>
            </a:r>
          </a:p>
          <a:p>
            <a:pPr marL="0" lvl="0" indent="0">
              <a:lnSpc>
                <a:spcPct val="95000"/>
              </a:lnSpc>
              <a:spcBef>
                <a:spcPts val="1200"/>
              </a:spcBef>
              <a:buNone/>
            </a:pPr>
            <a:r>
              <a:rPr lang="en-US" dirty="0"/>
              <a:t>1.  Protects assets.</a:t>
            </a:r>
          </a:p>
          <a:p>
            <a:pPr marL="514350" lvl="0" indent="-514350">
              <a:spcBef>
                <a:spcPts val="1200"/>
              </a:spcBef>
              <a:buFont typeface="+mj-lt"/>
              <a:buAutoNum type="arabicPeriod" startAt="2"/>
            </a:pPr>
            <a:r>
              <a:rPr lang="en-US" dirty="0"/>
              <a:t>Helps managers monitor company activities.</a:t>
            </a:r>
          </a:p>
          <a:p>
            <a:pPr marL="514350" lvl="0" indent="-514350">
              <a:spcBef>
                <a:spcPts val="1200"/>
              </a:spcBef>
              <a:buAutoNum type="arabicPeriod" startAt="3"/>
            </a:pPr>
            <a:r>
              <a:rPr lang="en-US" dirty="0"/>
              <a:t>Includes:</a:t>
            </a:r>
          </a:p>
          <a:p>
            <a:pPr marL="914400" lvl="1" indent="-514350">
              <a:lnSpc>
                <a:spcPts val="3000"/>
              </a:lnSpc>
              <a:spcBef>
                <a:spcPts val="0"/>
              </a:spcBef>
              <a:buFont typeface="+mj-lt"/>
              <a:buAutoNum type="arabicPeriod"/>
            </a:pPr>
            <a:r>
              <a:rPr lang="en-US" dirty="0"/>
              <a:t>Detailed records.</a:t>
            </a:r>
          </a:p>
          <a:p>
            <a:pPr marL="914400" lvl="1" indent="-514350">
              <a:lnSpc>
                <a:spcPts val="3000"/>
              </a:lnSpc>
              <a:spcBef>
                <a:spcPts val="0"/>
              </a:spcBef>
              <a:buFont typeface="+mj-lt"/>
              <a:buAutoNum type="arabicPeriod"/>
            </a:pPr>
            <a:r>
              <a:rPr lang="en-US" dirty="0"/>
              <a:t>Use of chart of accounts.</a:t>
            </a:r>
          </a:p>
          <a:p>
            <a:pPr marL="914400" lvl="1" indent="-514350">
              <a:lnSpc>
                <a:spcPts val="3000"/>
              </a:lnSpc>
              <a:spcBef>
                <a:spcPts val="0"/>
              </a:spcBef>
              <a:buFont typeface="+mj-lt"/>
              <a:buAutoNum type="arabicPeriod"/>
            </a:pPr>
            <a:r>
              <a:rPr lang="en-US" dirty="0"/>
              <a:t>Preprinted forms.</a:t>
            </a:r>
          </a:p>
          <a:p>
            <a:pPr marL="914400" lvl="1" indent="-514350">
              <a:lnSpc>
                <a:spcPts val="3000"/>
              </a:lnSpc>
              <a:spcBef>
                <a:spcPts val="0"/>
              </a:spcBef>
              <a:buFont typeface="+mj-lt"/>
              <a:buAutoNum type="arabicPeriod"/>
            </a:pPr>
            <a:r>
              <a:rPr lang="en-US" dirty="0" err="1"/>
              <a:t>Prenumbered</a:t>
            </a:r>
            <a:r>
              <a:rPr lang="en-US" dirty="0"/>
              <a:t> sales slips.</a:t>
            </a:r>
          </a:p>
          <a:p>
            <a:pPr marL="914400" lvl="1" indent="-514350">
              <a:lnSpc>
                <a:spcPts val="3000"/>
              </a:lnSpc>
              <a:spcBef>
                <a:spcPts val="0"/>
              </a:spcBef>
              <a:buFont typeface="+mj-lt"/>
              <a:buAutoNum type="arabicPeriod"/>
            </a:pPr>
            <a:r>
              <a:rPr lang="en-US" dirty="0"/>
              <a:t>Computerized point-of-sale systems.</a:t>
            </a:r>
          </a:p>
        </p:txBody>
      </p:sp>
      <p:sp>
        <p:nvSpPr>
          <p:cNvPr id="5" name="Rectangle 5"/>
          <p:cNvSpPr/>
          <p:nvPr/>
        </p:nvSpPr>
        <p:spPr>
          <a:xfrm>
            <a:off x="0" y="0"/>
            <a:ext cx="9144000" cy="533396"/>
          </a:xfrm>
          <a:prstGeom prst="rect">
            <a:avLst/>
          </a:prstGeom>
          <a:solidFill>
            <a:srgbClr val="006991"/>
          </a:solidFill>
          <a:ln w="28575" cap="flat">
            <a:solidFill>
              <a:srgbClr val="44558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Palatino Linotype"/>
              <a:cs typeface="Arial" pitchFamily="34"/>
            </a:endParaRPr>
          </a:p>
        </p:txBody>
      </p:sp>
      <p:sp>
        <p:nvSpPr>
          <p:cNvPr id="7" name="Rounded Rectangle 7"/>
          <p:cNvSpPr/>
          <p:nvPr/>
        </p:nvSpPr>
        <p:spPr>
          <a:xfrm>
            <a:off x="138110" y="6550514"/>
            <a:ext cx="5486400" cy="2286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CC"/>
          </a:solidFill>
          <a:ln w="25402" cap="flat">
            <a:solidFill>
              <a:srgbClr val="385D8A"/>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0" cap="none" spc="0" baseline="0">
                <a:solidFill>
                  <a:srgbClr val="000000"/>
                </a:solidFill>
                <a:uFillTx/>
                <a:latin typeface="Arial Narrow" pitchFamily="34"/>
              </a:rPr>
              <a:t>Learning Objective C1:  </a:t>
            </a:r>
            <a:r>
              <a:rPr lang="en-US" sz="1100" b="0" i="0" u="none" strike="noStrike" kern="1200" cap="none" spc="0" baseline="0">
                <a:solidFill>
                  <a:srgbClr val="000000"/>
                </a:solidFill>
                <a:uFillTx/>
                <a:latin typeface="Arial" pitchFamily="34"/>
                <a:cs typeface="Arial" pitchFamily="34"/>
              </a:rPr>
              <a:t>Define internal control and identify its purpose and principles.</a:t>
            </a:r>
          </a:p>
        </p:txBody>
      </p:sp>
      <p:sp>
        <p:nvSpPr>
          <p:cNvPr id="9" name="Rectangle 8">
            <a:extLst>
              <a:ext uri="{FF2B5EF4-FFF2-40B4-BE49-F238E27FC236}">
                <a16:creationId xmlns:a16="http://schemas.microsoft.com/office/drawing/2014/main" xmlns="" id="{5A818AD9-612C-484B-B634-FE1CBAF0025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E7F97B54-8E2B-AE48-AD94-E3CA8F6AEF7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92791371"/>
      </p:ext>
    </p:extLst>
  </p:cSld>
  <p:clrMapOvr>
    <a:masterClrMapping/>
  </p:clrMapOvr>
  <p:transition xmlns:p14="http://schemas.microsoft.com/office/powerpoint/2010/mai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11671</TotalTime>
  <Words>7639</Words>
  <Application>Microsoft Macintosh PowerPoint</Application>
  <PresentationFormat>On-screen Show (4:3)</PresentationFormat>
  <Paragraphs>592</Paragraphs>
  <Slides>52</Slides>
  <Notes>52</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Office Theme</vt:lpstr>
      <vt:lpstr>16_Office Theme</vt:lpstr>
      <vt:lpstr>1_Office Theme</vt:lpstr>
      <vt:lpstr>2_Office Theme</vt:lpstr>
      <vt:lpstr>Cash, Fraud, and Internal Control</vt:lpstr>
      <vt:lpstr>PowerPoint Presentation</vt:lpstr>
      <vt:lpstr>  Define internal control and identify its purpose and principles. </vt:lpstr>
      <vt:lpstr>Internal Control System</vt:lpstr>
      <vt:lpstr>Sarbanes-Oxley Act (SOX)</vt:lpstr>
      <vt:lpstr>Committee of Sponsoring Organizations (COSO)</vt:lpstr>
      <vt:lpstr>Principles of Internal Control</vt:lpstr>
      <vt:lpstr>Internal Control:  Establish Responsibilities</vt:lpstr>
      <vt:lpstr>Internal Control:  Maintain Adequate Records</vt:lpstr>
      <vt:lpstr>Internal Control:  Insure Assets and Bond Key Employees</vt:lpstr>
      <vt:lpstr>Internal Control:  Separate Recordkeeping from Custody  of Assets</vt:lpstr>
      <vt:lpstr>Internal Control:  Divide Responsibility for Related Transactions</vt:lpstr>
      <vt:lpstr>Internal Control: Apply Technological Controls</vt:lpstr>
      <vt:lpstr>Internal Control: Perform Regular and Independent Reviews</vt:lpstr>
      <vt:lpstr>Technology, Fraud, and Internal Control</vt:lpstr>
      <vt:lpstr>Limitations of Internal Control</vt:lpstr>
      <vt:lpstr>  Define cash and cash equivalents and explain how to report them.   </vt:lpstr>
      <vt:lpstr>Control of Cash</vt:lpstr>
      <vt:lpstr>Cash, Cash Equivalents, and Liquidity</vt:lpstr>
      <vt:lpstr>Cash Management</vt:lpstr>
      <vt:lpstr>  Apply internal control to cash receipts and payments.  </vt:lpstr>
      <vt:lpstr>Over-the-Counter Cash Receipts</vt:lpstr>
      <vt:lpstr>Cash Over and Short: Overage</vt:lpstr>
      <vt:lpstr>Cash Over and Short: Shortage</vt:lpstr>
      <vt:lpstr>Cash Receipts by Mail</vt:lpstr>
      <vt:lpstr>Control of Cash Payments</vt:lpstr>
      <vt:lpstr>Voucher System of Control</vt:lpstr>
      <vt:lpstr>Voucher System of Control (continued)</vt:lpstr>
      <vt:lpstr>  Explain and record petty cash fund transactions.   </vt:lpstr>
      <vt:lpstr>Petty Cash System of Control</vt:lpstr>
      <vt:lpstr>Establishing a Petty Cash Fund</vt:lpstr>
      <vt:lpstr>Operating a Petty Cash Fund</vt:lpstr>
      <vt:lpstr>Reimbursement of Petty Cash Fund</vt:lpstr>
      <vt:lpstr>Increasing or Decreasing a Petty Cash Fund</vt:lpstr>
      <vt:lpstr>Cash Over and Short</vt:lpstr>
      <vt:lpstr>Basic Bank Services</vt:lpstr>
      <vt:lpstr>Deposit Ticket</vt:lpstr>
      <vt:lpstr>Check</vt:lpstr>
      <vt:lpstr>Bank Statement</vt:lpstr>
      <vt:lpstr>  Prepare a bank reconciliation.   </vt:lpstr>
      <vt:lpstr>Bank Reconciliation</vt:lpstr>
      <vt:lpstr>Purpose of Bank Reconciliation</vt:lpstr>
      <vt:lpstr>Bank Reconciliation Demonstration: Steps 1-4</vt:lpstr>
      <vt:lpstr>Bank Reconciliation Demonstration: Steps 5-8</vt:lpstr>
      <vt:lpstr>Adjusting Entries from a Bank Reconciliation</vt:lpstr>
      <vt:lpstr>  Compute the days’ sales uncollected ratio and use it to assess liquidity.  </vt:lpstr>
      <vt:lpstr>Days’ Sales Uncollected</vt:lpstr>
      <vt:lpstr>   Appendix 6-A Describe use of documentation and verification to control cash payments.   </vt:lpstr>
      <vt:lpstr>Documentation and Verification</vt:lpstr>
      <vt:lpstr>Invoice Approval</vt:lpstr>
      <vt:lpstr>Voucher</vt:lpstr>
      <vt:lpstr>End of Chapter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519</cp:revision>
  <dcterms:created xsi:type="dcterms:W3CDTF">2008-06-11T19:43:46Z</dcterms:created>
  <dcterms:modified xsi:type="dcterms:W3CDTF">2018-10-17T21:50:02Z</dcterms:modified>
</cp:coreProperties>
</file>