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7"/>
  </p:notesMasterIdLst>
  <p:sldIdLst>
    <p:sldId id="256" r:id="rId2"/>
    <p:sldId id="257" r:id="rId3"/>
    <p:sldId id="259" r:id="rId4"/>
    <p:sldId id="260" r:id="rId5"/>
    <p:sldId id="261" r:id="rId6"/>
    <p:sldId id="263" r:id="rId7"/>
    <p:sldId id="370" r:id="rId8"/>
    <p:sldId id="264" r:id="rId9"/>
    <p:sldId id="265" r:id="rId10"/>
    <p:sldId id="266" r:id="rId11"/>
    <p:sldId id="267" r:id="rId12"/>
    <p:sldId id="268" r:id="rId13"/>
    <p:sldId id="269" r:id="rId14"/>
    <p:sldId id="270" r:id="rId15"/>
    <p:sldId id="271" r:id="rId16"/>
    <p:sldId id="272" r:id="rId17"/>
    <p:sldId id="347" r:id="rId18"/>
    <p:sldId id="348" r:id="rId19"/>
    <p:sldId id="273" r:id="rId20"/>
    <p:sldId id="274" r:id="rId21"/>
    <p:sldId id="275" r:id="rId22"/>
    <p:sldId id="276" r:id="rId23"/>
    <p:sldId id="277" r:id="rId24"/>
    <p:sldId id="279" r:id="rId25"/>
    <p:sldId id="282" r:id="rId26"/>
    <p:sldId id="280" r:id="rId27"/>
    <p:sldId id="281" r:id="rId28"/>
    <p:sldId id="283" r:id="rId29"/>
    <p:sldId id="284" r:id="rId30"/>
    <p:sldId id="285" r:id="rId31"/>
    <p:sldId id="350" r:id="rId32"/>
    <p:sldId id="367" r:id="rId33"/>
    <p:sldId id="287" r:id="rId34"/>
    <p:sldId id="371" r:id="rId35"/>
    <p:sldId id="288" r:id="rId36"/>
    <p:sldId id="289" r:id="rId37"/>
    <p:sldId id="290" r:id="rId38"/>
    <p:sldId id="364" r:id="rId39"/>
    <p:sldId id="291" r:id="rId40"/>
    <p:sldId id="372" r:id="rId41"/>
    <p:sldId id="373" r:id="rId42"/>
    <p:sldId id="293" r:id="rId43"/>
    <p:sldId id="359" r:id="rId44"/>
    <p:sldId id="295" r:id="rId45"/>
    <p:sldId id="296" r:id="rId46"/>
    <p:sldId id="297" r:id="rId47"/>
    <p:sldId id="298" r:id="rId48"/>
    <p:sldId id="299" r:id="rId49"/>
    <p:sldId id="300" r:id="rId50"/>
    <p:sldId id="301" r:id="rId51"/>
    <p:sldId id="360" r:id="rId52"/>
    <p:sldId id="302" r:id="rId53"/>
    <p:sldId id="303" r:id="rId54"/>
    <p:sldId id="304" r:id="rId55"/>
    <p:sldId id="305" r:id="rId56"/>
    <p:sldId id="365" r:id="rId57"/>
    <p:sldId id="306" r:id="rId58"/>
    <p:sldId id="368" r:id="rId59"/>
    <p:sldId id="369" r:id="rId60"/>
    <p:sldId id="307" r:id="rId61"/>
    <p:sldId id="308" r:id="rId62"/>
    <p:sldId id="309" r:id="rId63"/>
    <p:sldId id="310" r:id="rId64"/>
    <p:sldId id="311" r:id="rId65"/>
    <p:sldId id="313" r:id="rId66"/>
    <p:sldId id="341" r:id="rId67"/>
    <p:sldId id="315" r:id="rId68"/>
    <p:sldId id="316" r:id="rId69"/>
    <p:sldId id="374" r:id="rId70"/>
    <p:sldId id="342" r:id="rId71"/>
    <p:sldId id="318" r:id="rId72"/>
    <p:sldId id="319" r:id="rId73"/>
    <p:sldId id="320" r:id="rId74"/>
    <p:sldId id="321" r:id="rId75"/>
    <p:sldId id="362" r:id="rId76"/>
    <p:sldId id="322" r:id="rId77"/>
    <p:sldId id="323" r:id="rId78"/>
    <p:sldId id="324" r:id="rId79"/>
    <p:sldId id="325" r:id="rId80"/>
    <p:sldId id="330" r:id="rId81"/>
    <p:sldId id="326" r:id="rId82"/>
    <p:sldId id="327" r:id="rId83"/>
    <p:sldId id="328" r:id="rId84"/>
    <p:sldId id="329" r:id="rId85"/>
    <p:sldId id="331" r:id="rId86"/>
    <p:sldId id="332" r:id="rId87"/>
    <p:sldId id="333" r:id="rId88"/>
    <p:sldId id="334" r:id="rId89"/>
    <p:sldId id="335" r:id="rId90"/>
    <p:sldId id="336" r:id="rId91"/>
    <p:sldId id="337" r:id="rId92"/>
    <p:sldId id="338" r:id="rId93"/>
    <p:sldId id="339" r:id="rId94"/>
    <p:sldId id="340" r:id="rId95"/>
    <p:sldId id="343"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p15:clr>
            <a:srgbClr val="A4A3A4"/>
          </p15:clr>
        </p15:guide>
        <p15:guide id="2" pos="768">
          <p15:clr>
            <a:srgbClr val="A4A3A4"/>
          </p15:clr>
        </p15:guide>
        <p15:guide id="3" pos="53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lton Gigot" initials="CG" lastIdx="2" clrIdx="0"/>
  <p:cmAuthor id="1" name="ALAN RUPPELT" initials="AR" lastIdx="33" clrIdx="1">
    <p:extLst/>
  </p:cmAuthor>
  <p:cmAuthor id="2" name="Agate 10" initials="A1" lastIdx="7" clrIdx="2"/>
  <p:cmAuthor id="3" name="Shortt, Jacob" initials="SJ" lastIdx="12" clrIdx="3">
    <p:extLst>
      <p:ext uri="{19B8F6BF-5375-455C-9EA6-DF929625EA0E}">
        <p15:presenceInfo xmlns:p15="http://schemas.microsoft.com/office/powerpoint/2012/main" userId="S-1-5-21-1824200278-923733676-1501187911-60836" providerId="AD"/>
      </p:ext>
    </p:extLst>
  </p:cmAuthor>
  <p:cmAuthor id="4" name="Owner" initials="O" lastIdx="31" clrIdx="4">
    <p:extLst>
      <p:ext uri="{19B8F6BF-5375-455C-9EA6-DF929625EA0E}">
        <p15:presenceInfo xmlns:p15="http://schemas.microsoft.com/office/powerpoint/2012/main" userId="Owner" providerId="None"/>
      </p:ext>
    </p:extLst>
  </p:cmAuthor>
  <p:cmAuthor id="5" name="Shortt, Jacob" initials="SJ [2]" lastIdx="32" clrIdx="5">
    <p:extLst>
      <p:ext uri="{19B8F6BF-5375-455C-9EA6-DF929625EA0E}">
        <p15:presenceInfo xmlns:p15="http://schemas.microsoft.com/office/powerpoint/2012/main" userId="S::jshortt@vt.edu::d4a0093f-b11e-4f22-a730-d0aef9c66b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012"/>
    <a:srgbClr val="FFFAC2"/>
    <a:srgbClr val="C58A04"/>
    <a:srgbClr val="CEE2ED"/>
    <a:srgbClr val="C00000"/>
    <a:srgbClr val="4F81BD"/>
    <a:srgbClr val="0072A2"/>
    <a:srgbClr val="F79646"/>
    <a:srgbClr val="FDEADA"/>
    <a:srgbClr val="FFF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0269" autoAdjust="0"/>
  </p:normalViewPr>
  <p:slideViewPr>
    <p:cSldViewPr>
      <p:cViewPr varScale="1">
        <p:scale>
          <a:sx n="104" d="100"/>
          <a:sy n="104" d="100"/>
        </p:scale>
        <p:origin x="1992" y="192"/>
      </p:cViewPr>
      <p:guideLst>
        <p:guide orient="horz" pos="288"/>
        <p:guide pos="768"/>
        <p:guide pos="537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254" d="100"/>
          <a:sy n="254" d="100"/>
        </p:scale>
        <p:origin x="1184" y="39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64606-B01C-4FDC-87FF-E635B360D8CA}" type="doc">
      <dgm:prSet loTypeId="urn:microsoft.com/office/officeart/2005/8/layout/radial4" loCatId="relationship" qsTypeId="urn:microsoft.com/office/officeart/2005/8/quickstyle/simple5" qsCatId="simple" csTypeId="urn:microsoft.com/office/officeart/2005/8/colors/colorful1" csCatId="colorful" phldr="1"/>
      <dgm:spPr/>
      <dgm:t>
        <a:bodyPr/>
        <a:lstStyle/>
        <a:p>
          <a:endParaRPr lang="en-US"/>
        </a:p>
      </dgm:t>
    </dgm:pt>
    <dgm:pt modelId="{9ED7C8F8-64AA-4339-BBE9-3EF13A69F209}">
      <dgm:prSet phldrT="[Text]"/>
      <dgm:spPr/>
      <dgm:t>
        <a:bodyPr/>
        <a:lstStyle/>
        <a:p>
          <a:r>
            <a:rPr lang="en-IN" dirty="0"/>
            <a:t>Primary Elements of the Statement of Cash Flows</a:t>
          </a:r>
          <a:endParaRPr lang="en-US" dirty="0"/>
        </a:p>
      </dgm:t>
    </dgm:pt>
    <dgm:pt modelId="{8E5C51DA-2465-4034-9030-1F998E7B59F7}" type="parTrans" cxnId="{78D32E8D-3A31-4293-9BDD-F346AB285660}">
      <dgm:prSet/>
      <dgm:spPr/>
      <dgm:t>
        <a:bodyPr/>
        <a:lstStyle/>
        <a:p>
          <a:endParaRPr lang="en-US"/>
        </a:p>
      </dgm:t>
    </dgm:pt>
    <dgm:pt modelId="{384D8252-61FC-43C2-9F0A-24BF338B401C}" type="sibTrans" cxnId="{78D32E8D-3A31-4293-9BDD-F346AB285660}">
      <dgm:prSet/>
      <dgm:spPr/>
      <dgm:t>
        <a:bodyPr/>
        <a:lstStyle/>
        <a:p>
          <a:endParaRPr lang="en-US"/>
        </a:p>
      </dgm:t>
    </dgm:pt>
    <dgm:pt modelId="{0D13F3B7-9C36-432E-A895-0237FD73B102}">
      <dgm:prSet phldrT="[Text]"/>
      <dgm:spPr/>
      <dgm:t>
        <a:bodyPr/>
        <a:lstStyle/>
        <a:p>
          <a:r>
            <a:rPr lang="en-US" dirty="0"/>
            <a:t>Operating Activities</a:t>
          </a:r>
        </a:p>
      </dgm:t>
    </dgm:pt>
    <dgm:pt modelId="{1DC662C7-EFF9-48BC-A2D7-07DBA819AE60}" type="parTrans" cxnId="{CBFCA3B7-D9F2-4F23-87F6-3A9347A58283}">
      <dgm:prSet/>
      <dgm:spPr/>
      <dgm:t>
        <a:bodyPr/>
        <a:lstStyle/>
        <a:p>
          <a:endParaRPr lang="en-US"/>
        </a:p>
      </dgm:t>
    </dgm:pt>
    <dgm:pt modelId="{2D5823FE-DEE8-44ED-8846-2FE3F501240E}" type="sibTrans" cxnId="{CBFCA3B7-D9F2-4F23-87F6-3A9347A58283}">
      <dgm:prSet/>
      <dgm:spPr/>
      <dgm:t>
        <a:bodyPr/>
        <a:lstStyle/>
        <a:p>
          <a:endParaRPr lang="en-US"/>
        </a:p>
      </dgm:t>
    </dgm:pt>
    <dgm:pt modelId="{64F3BD05-61EB-4CCB-BFCC-61C11127BD10}">
      <dgm:prSet phldrT="[Text]"/>
      <dgm:spPr/>
      <dgm:t>
        <a:bodyPr/>
        <a:lstStyle/>
        <a:p>
          <a:r>
            <a:rPr lang="en-US" dirty="0"/>
            <a:t>Investing Activities</a:t>
          </a:r>
        </a:p>
      </dgm:t>
    </dgm:pt>
    <dgm:pt modelId="{5509A3BA-E7FA-4F8F-A7E4-4E65BA95C32C}" type="parTrans" cxnId="{E499E844-8CD1-42ED-8D00-DDE4F43A511E}">
      <dgm:prSet/>
      <dgm:spPr/>
      <dgm:t>
        <a:bodyPr/>
        <a:lstStyle/>
        <a:p>
          <a:endParaRPr lang="en-US"/>
        </a:p>
      </dgm:t>
    </dgm:pt>
    <dgm:pt modelId="{C27C32DA-8F19-4E59-BE98-5BF012AC712E}" type="sibTrans" cxnId="{E499E844-8CD1-42ED-8D00-DDE4F43A511E}">
      <dgm:prSet/>
      <dgm:spPr/>
      <dgm:t>
        <a:bodyPr/>
        <a:lstStyle/>
        <a:p>
          <a:endParaRPr lang="en-US"/>
        </a:p>
      </dgm:t>
    </dgm:pt>
    <dgm:pt modelId="{AFBB6C18-0ECA-488E-9683-1D7E5867A68D}">
      <dgm:prSet phldrT="[Text]"/>
      <dgm:spPr/>
      <dgm:t>
        <a:bodyPr/>
        <a:lstStyle/>
        <a:p>
          <a:r>
            <a:rPr lang="en-US" dirty="0"/>
            <a:t>Financing Activities</a:t>
          </a:r>
        </a:p>
      </dgm:t>
    </dgm:pt>
    <dgm:pt modelId="{D4B00919-6D20-4800-B841-1C71847A24DC}" type="parTrans" cxnId="{C527BC11-97D1-4818-8294-E9F7B2A09CFA}">
      <dgm:prSet/>
      <dgm:spPr/>
      <dgm:t>
        <a:bodyPr/>
        <a:lstStyle/>
        <a:p>
          <a:endParaRPr lang="en-US"/>
        </a:p>
      </dgm:t>
    </dgm:pt>
    <dgm:pt modelId="{6E59F2E5-FD06-44BE-94AE-33F18C6356C7}" type="sibTrans" cxnId="{C527BC11-97D1-4818-8294-E9F7B2A09CFA}">
      <dgm:prSet/>
      <dgm:spPr/>
      <dgm:t>
        <a:bodyPr/>
        <a:lstStyle/>
        <a:p>
          <a:endParaRPr lang="en-US"/>
        </a:p>
      </dgm:t>
    </dgm:pt>
    <dgm:pt modelId="{5498856B-9FC0-4434-833E-BB140D9535F5}">
      <dgm:prSet phldrT="[Text]"/>
      <dgm:spPr/>
      <dgm:t>
        <a:bodyPr/>
        <a:lstStyle/>
        <a:p>
          <a:r>
            <a:rPr lang="en-US" dirty="0"/>
            <a:t>Noncash Investing and Financing Activities</a:t>
          </a:r>
        </a:p>
      </dgm:t>
    </dgm:pt>
    <dgm:pt modelId="{046500FA-30DB-43A6-8D86-115F00A87FDF}" type="parTrans" cxnId="{E40E45FC-C8EF-444A-AD45-86213D7D0631}">
      <dgm:prSet/>
      <dgm:spPr/>
      <dgm:t>
        <a:bodyPr/>
        <a:lstStyle/>
        <a:p>
          <a:endParaRPr lang="en-US"/>
        </a:p>
      </dgm:t>
    </dgm:pt>
    <dgm:pt modelId="{D64864F6-0F03-462A-A6A1-95BF517865F3}" type="sibTrans" cxnId="{E40E45FC-C8EF-444A-AD45-86213D7D0631}">
      <dgm:prSet/>
      <dgm:spPr/>
      <dgm:t>
        <a:bodyPr/>
        <a:lstStyle/>
        <a:p>
          <a:endParaRPr lang="en-US"/>
        </a:p>
      </dgm:t>
    </dgm:pt>
    <dgm:pt modelId="{B3789637-F3FE-4360-8417-FC70DCBCC09B}">
      <dgm:prSet phldrT="[Text]"/>
      <dgm:spPr/>
      <dgm:t>
        <a:bodyPr/>
        <a:lstStyle/>
        <a:p>
          <a:r>
            <a:rPr lang="en-US"/>
            <a:t>Reconciliation of the Net Increase or Decrease in Cash</a:t>
          </a:r>
          <a:endParaRPr lang="en-US" dirty="0"/>
        </a:p>
      </dgm:t>
    </dgm:pt>
    <dgm:pt modelId="{ABE3576C-8512-4B95-9008-514FD6553C37}" type="parTrans" cxnId="{9AE9364D-E57D-46B7-9831-25D5853DF705}">
      <dgm:prSet/>
      <dgm:spPr/>
      <dgm:t>
        <a:bodyPr/>
        <a:lstStyle/>
        <a:p>
          <a:endParaRPr lang="en-US"/>
        </a:p>
      </dgm:t>
    </dgm:pt>
    <dgm:pt modelId="{B5FC22FB-7186-44C3-B4AA-17A02D2BE44D}" type="sibTrans" cxnId="{9AE9364D-E57D-46B7-9831-25D5853DF705}">
      <dgm:prSet/>
      <dgm:spPr/>
      <dgm:t>
        <a:bodyPr/>
        <a:lstStyle/>
        <a:p>
          <a:endParaRPr lang="en-US"/>
        </a:p>
      </dgm:t>
    </dgm:pt>
    <dgm:pt modelId="{77FAB08F-297B-4B15-BC03-D9D0D228FE66}" type="pres">
      <dgm:prSet presAssocID="{7E664606-B01C-4FDC-87FF-E635B360D8CA}" presName="cycle" presStyleCnt="0">
        <dgm:presLayoutVars>
          <dgm:chMax val="1"/>
          <dgm:dir/>
          <dgm:animLvl val="ctr"/>
          <dgm:resizeHandles val="exact"/>
        </dgm:presLayoutVars>
      </dgm:prSet>
      <dgm:spPr/>
    </dgm:pt>
    <dgm:pt modelId="{9E8103E7-106D-4CB4-B867-667DEF2C1533}" type="pres">
      <dgm:prSet presAssocID="{9ED7C8F8-64AA-4339-BBE9-3EF13A69F209}" presName="centerShape" presStyleLbl="node0" presStyleIdx="0" presStyleCnt="1"/>
      <dgm:spPr/>
    </dgm:pt>
    <dgm:pt modelId="{C91C5276-37D1-4639-9FFC-98E0E4DF1CF6}" type="pres">
      <dgm:prSet presAssocID="{1DC662C7-EFF9-48BC-A2D7-07DBA819AE60}" presName="parTrans" presStyleLbl="bgSibTrans2D1" presStyleIdx="0" presStyleCnt="5"/>
      <dgm:spPr/>
    </dgm:pt>
    <dgm:pt modelId="{9AF0246F-8AD5-45DC-9F68-B776C6E7FF50}" type="pres">
      <dgm:prSet presAssocID="{0D13F3B7-9C36-432E-A895-0237FD73B102}" presName="node" presStyleLbl="node1" presStyleIdx="0" presStyleCnt="5">
        <dgm:presLayoutVars>
          <dgm:bulletEnabled val="1"/>
        </dgm:presLayoutVars>
      </dgm:prSet>
      <dgm:spPr/>
    </dgm:pt>
    <dgm:pt modelId="{99A10F32-32BC-4E63-99E0-B336746CBA2A}" type="pres">
      <dgm:prSet presAssocID="{5509A3BA-E7FA-4F8F-A7E4-4E65BA95C32C}" presName="parTrans" presStyleLbl="bgSibTrans2D1" presStyleIdx="1" presStyleCnt="5"/>
      <dgm:spPr/>
    </dgm:pt>
    <dgm:pt modelId="{42704F6C-A8D5-46FF-A8C7-FC762C114A99}" type="pres">
      <dgm:prSet presAssocID="{64F3BD05-61EB-4CCB-BFCC-61C11127BD10}" presName="node" presStyleLbl="node1" presStyleIdx="1" presStyleCnt="5">
        <dgm:presLayoutVars>
          <dgm:bulletEnabled val="1"/>
        </dgm:presLayoutVars>
      </dgm:prSet>
      <dgm:spPr/>
    </dgm:pt>
    <dgm:pt modelId="{D4399720-DEB6-44AF-9B9D-FC0257D61D4F}" type="pres">
      <dgm:prSet presAssocID="{D4B00919-6D20-4800-B841-1C71847A24DC}" presName="parTrans" presStyleLbl="bgSibTrans2D1" presStyleIdx="2" presStyleCnt="5"/>
      <dgm:spPr/>
    </dgm:pt>
    <dgm:pt modelId="{824D967E-ED68-4D41-8864-374BB2E583CE}" type="pres">
      <dgm:prSet presAssocID="{AFBB6C18-0ECA-488E-9683-1D7E5867A68D}" presName="node" presStyleLbl="node1" presStyleIdx="2" presStyleCnt="5">
        <dgm:presLayoutVars>
          <dgm:bulletEnabled val="1"/>
        </dgm:presLayoutVars>
      </dgm:prSet>
      <dgm:spPr/>
    </dgm:pt>
    <dgm:pt modelId="{92B95D1C-5B87-47A3-A62F-868E238A6152}" type="pres">
      <dgm:prSet presAssocID="{ABE3576C-8512-4B95-9008-514FD6553C37}" presName="parTrans" presStyleLbl="bgSibTrans2D1" presStyleIdx="3" presStyleCnt="5"/>
      <dgm:spPr/>
    </dgm:pt>
    <dgm:pt modelId="{31BAFA93-FE92-4778-B2B6-22D4733D012A}" type="pres">
      <dgm:prSet presAssocID="{B3789637-F3FE-4360-8417-FC70DCBCC09B}" presName="node" presStyleLbl="node1" presStyleIdx="3" presStyleCnt="5">
        <dgm:presLayoutVars>
          <dgm:bulletEnabled val="1"/>
        </dgm:presLayoutVars>
      </dgm:prSet>
      <dgm:spPr/>
    </dgm:pt>
    <dgm:pt modelId="{39F77A69-7117-4FA6-B588-A71A8FC01031}" type="pres">
      <dgm:prSet presAssocID="{046500FA-30DB-43A6-8D86-115F00A87FDF}" presName="parTrans" presStyleLbl="bgSibTrans2D1" presStyleIdx="4" presStyleCnt="5"/>
      <dgm:spPr/>
    </dgm:pt>
    <dgm:pt modelId="{52944974-A069-41A3-A229-BD61497EFB48}" type="pres">
      <dgm:prSet presAssocID="{5498856B-9FC0-4434-833E-BB140D9535F5}" presName="node" presStyleLbl="node1" presStyleIdx="4" presStyleCnt="5">
        <dgm:presLayoutVars>
          <dgm:bulletEnabled val="1"/>
        </dgm:presLayoutVars>
      </dgm:prSet>
      <dgm:spPr/>
    </dgm:pt>
  </dgm:ptLst>
  <dgm:cxnLst>
    <dgm:cxn modelId="{CF777308-E85F-456B-BBBE-C4DD39290A37}" type="presOf" srcId="{5509A3BA-E7FA-4F8F-A7E4-4E65BA95C32C}" destId="{99A10F32-32BC-4E63-99E0-B336746CBA2A}" srcOrd="0" destOrd="0" presId="urn:microsoft.com/office/officeart/2005/8/layout/radial4"/>
    <dgm:cxn modelId="{C527BC11-97D1-4818-8294-E9F7B2A09CFA}" srcId="{9ED7C8F8-64AA-4339-BBE9-3EF13A69F209}" destId="{AFBB6C18-0ECA-488E-9683-1D7E5867A68D}" srcOrd="2" destOrd="0" parTransId="{D4B00919-6D20-4800-B841-1C71847A24DC}" sibTransId="{6E59F2E5-FD06-44BE-94AE-33F18C6356C7}"/>
    <dgm:cxn modelId="{5128CA16-0FBD-450B-8D85-E0F5BDF11E31}" type="presOf" srcId="{046500FA-30DB-43A6-8D86-115F00A87FDF}" destId="{39F77A69-7117-4FA6-B588-A71A8FC01031}" srcOrd="0" destOrd="0" presId="urn:microsoft.com/office/officeart/2005/8/layout/radial4"/>
    <dgm:cxn modelId="{B504E942-58E9-4728-A51B-76B04DAB1EBC}" type="presOf" srcId="{7E664606-B01C-4FDC-87FF-E635B360D8CA}" destId="{77FAB08F-297B-4B15-BC03-D9D0D228FE66}" srcOrd="0" destOrd="0" presId="urn:microsoft.com/office/officeart/2005/8/layout/radial4"/>
    <dgm:cxn modelId="{E499E844-8CD1-42ED-8D00-DDE4F43A511E}" srcId="{9ED7C8F8-64AA-4339-BBE9-3EF13A69F209}" destId="{64F3BD05-61EB-4CCB-BFCC-61C11127BD10}" srcOrd="1" destOrd="0" parTransId="{5509A3BA-E7FA-4F8F-A7E4-4E65BA95C32C}" sibTransId="{C27C32DA-8F19-4E59-BE98-5BF012AC712E}"/>
    <dgm:cxn modelId="{9AE9364D-E57D-46B7-9831-25D5853DF705}" srcId="{9ED7C8F8-64AA-4339-BBE9-3EF13A69F209}" destId="{B3789637-F3FE-4360-8417-FC70DCBCC09B}" srcOrd="3" destOrd="0" parTransId="{ABE3576C-8512-4B95-9008-514FD6553C37}" sibTransId="{B5FC22FB-7186-44C3-B4AA-17A02D2BE44D}"/>
    <dgm:cxn modelId="{A2E90C55-9B7E-4C7C-A431-219F57FE0C9F}" type="presOf" srcId="{B3789637-F3FE-4360-8417-FC70DCBCC09B}" destId="{31BAFA93-FE92-4778-B2B6-22D4733D012A}" srcOrd="0" destOrd="0" presId="urn:microsoft.com/office/officeart/2005/8/layout/radial4"/>
    <dgm:cxn modelId="{988B185C-D6E6-46A9-AD11-C19E644A6995}" type="presOf" srcId="{0D13F3B7-9C36-432E-A895-0237FD73B102}" destId="{9AF0246F-8AD5-45DC-9F68-B776C6E7FF50}" srcOrd="0" destOrd="0" presId="urn:microsoft.com/office/officeart/2005/8/layout/radial4"/>
    <dgm:cxn modelId="{D37A9A72-C549-4093-9811-0FE86F18700D}" type="presOf" srcId="{ABE3576C-8512-4B95-9008-514FD6553C37}" destId="{92B95D1C-5B87-47A3-A62F-868E238A6152}" srcOrd="0" destOrd="0" presId="urn:microsoft.com/office/officeart/2005/8/layout/radial4"/>
    <dgm:cxn modelId="{24685D77-180C-4B36-ADB9-E820A5D7F7DF}" type="presOf" srcId="{1DC662C7-EFF9-48BC-A2D7-07DBA819AE60}" destId="{C91C5276-37D1-4639-9FFC-98E0E4DF1CF6}" srcOrd="0" destOrd="0" presId="urn:microsoft.com/office/officeart/2005/8/layout/radial4"/>
    <dgm:cxn modelId="{78D32E8D-3A31-4293-9BDD-F346AB285660}" srcId="{7E664606-B01C-4FDC-87FF-E635B360D8CA}" destId="{9ED7C8F8-64AA-4339-BBE9-3EF13A69F209}" srcOrd="0" destOrd="0" parTransId="{8E5C51DA-2465-4034-9030-1F998E7B59F7}" sibTransId="{384D8252-61FC-43C2-9F0A-24BF338B401C}"/>
    <dgm:cxn modelId="{7075D58D-80D5-4D4B-A0ED-1542176B1DD0}" type="presOf" srcId="{D4B00919-6D20-4800-B841-1C71847A24DC}" destId="{D4399720-DEB6-44AF-9B9D-FC0257D61D4F}" srcOrd="0" destOrd="0" presId="urn:microsoft.com/office/officeart/2005/8/layout/radial4"/>
    <dgm:cxn modelId="{60CB229E-E66D-42ED-9DA8-1E2FCD931545}" type="presOf" srcId="{64F3BD05-61EB-4CCB-BFCC-61C11127BD10}" destId="{42704F6C-A8D5-46FF-A8C7-FC762C114A99}" srcOrd="0" destOrd="0" presId="urn:microsoft.com/office/officeart/2005/8/layout/radial4"/>
    <dgm:cxn modelId="{7F724FA3-55F3-447C-84D9-668877BA5383}" type="presOf" srcId="{5498856B-9FC0-4434-833E-BB140D9535F5}" destId="{52944974-A069-41A3-A229-BD61497EFB48}" srcOrd="0" destOrd="0" presId="urn:microsoft.com/office/officeart/2005/8/layout/radial4"/>
    <dgm:cxn modelId="{15DD4CAA-E95D-40FF-A21A-A356DD30AC05}" type="presOf" srcId="{AFBB6C18-0ECA-488E-9683-1D7E5867A68D}" destId="{824D967E-ED68-4D41-8864-374BB2E583CE}" srcOrd="0" destOrd="0" presId="urn:microsoft.com/office/officeart/2005/8/layout/radial4"/>
    <dgm:cxn modelId="{04CD97AB-00CF-4C84-AB99-4713A24A41BB}" type="presOf" srcId="{9ED7C8F8-64AA-4339-BBE9-3EF13A69F209}" destId="{9E8103E7-106D-4CB4-B867-667DEF2C1533}" srcOrd="0" destOrd="0" presId="urn:microsoft.com/office/officeart/2005/8/layout/radial4"/>
    <dgm:cxn modelId="{CBFCA3B7-D9F2-4F23-87F6-3A9347A58283}" srcId="{9ED7C8F8-64AA-4339-BBE9-3EF13A69F209}" destId="{0D13F3B7-9C36-432E-A895-0237FD73B102}" srcOrd="0" destOrd="0" parTransId="{1DC662C7-EFF9-48BC-A2D7-07DBA819AE60}" sibTransId="{2D5823FE-DEE8-44ED-8846-2FE3F501240E}"/>
    <dgm:cxn modelId="{E40E45FC-C8EF-444A-AD45-86213D7D0631}" srcId="{9ED7C8F8-64AA-4339-BBE9-3EF13A69F209}" destId="{5498856B-9FC0-4434-833E-BB140D9535F5}" srcOrd="4" destOrd="0" parTransId="{046500FA-30DB-43A6-8D86-115F00A87FDF}" sibTransId="{D64864F6-0F03-462A-A6A1-95BF517865F3}"/>
    <dgm:cxn modelId="{E0D95571-BFFB-49C8-A2E8-2CED8B64EE47}" type="presParOf" srcId="{77FAB08F-297B-4B15-BC03-D9D0D228FE66}" destId="{9E8103E7-106D-4CB4-B867-667DEF2C1533}" srcOrd="0" destOrd="0" presId="urn:microsoft.com/office/officeart/2005/8/layout/radial4"/>
    <dgm:cxn modelId="{50AAF81C-214D-4D52-B367-C4C113FB4188}" type="presParOf" srcId="{77FAB08F-297B-4B15-BC03-D9D0D228FE66}" destId="{C91C5276-37D1-4639-9FFC-98E0E4DF1CF6}" srcOrd="1" destOrd="0" presId="urn:microsoft.com/office/officeart/2005/8/layout/radial4"/>
    <dgm:cxn modelId="{837558CF-D0A5-490E-8E5A-54B54646424D}" type="presParOf" srcId="{77FAB08F-297B-4B15-BC03-D9D0D228FE66}" destId="{9AF0246F-8AD5-45DC-9F68-B776C6E7FF50}" srcOrd="2" destOrd="0" presId="urn:microsoft.com/office/officeart/2005/8/layout/radial4"/>
    <dgm:cxn modelId="{ADDBDF0C-11D2-48EA-BCE4-4CD37B1C3AFD}" type="presParOf" srcId="{77FAB08F-297B-4B15-BC03-D9D0D228FE66}" destId="{99A10F32-32BC-4E63-99E0-B336746CBA2A}" srcOrd="3" destOrd="0" presId="urn:microsoft.com/office/officeart/2005/8/layout/radial4"/>
    <dgm:cxn modelId="{0E5F4E0C-4573-4F8C-BDAD-739343C21DA6}" type="presParOf" srcId="{77FAB08F-297B-4B15-BC03-D9D0D228FE66}" destId="{42704F6C-A8D5-46FF-A8C7-FC762C114A99}" srcOrd="4" destOrd="0" presId="urn:microsoft.com/office/officeart/2005/8/layout/radial4"/>
    <dgm:cxn modelId="{21AFAE08-2C5D-4AFA-967D-CE2A4EC07D62}" type="presParOf" srcId="{77FAB08F-297B-4B15-BC03-D9D0D228FE66}" destId="{D4399720-DEB6-44AF-9B9D-FC0257D61D4F}" srcOrd="5" destOrd="0" presId="urn:microsoft.com/office/officeart/2005/8/layout/radial4"/>
    <dgm:cxn modelId="{4E5DF9DD-09BB-4716-9D2A-81F4E5717591}" type="presParOf" srcId="{77FAB08F-297B-4B15-BC03-D9D0D228FE66}" destId="{824D967E-ED68-4D41-8864-374BB2E583CE}" srcOrd="6" destOrd="0" presId="urn:microsoft.com/office/officeart/2005/8/layout/radial4"/>
    <dgm:cxn modelId="{81CB52DC-6817-4F9F-8BF4-07AF4452DA31}" type="presParOf" srcId="{77FAB08F-297B-4B15-BC03-D9D0D228FE66}" destId="{92B95D1C-5B87-47A3-A62F-868E238A6152}" srcOrd="7" destOrd="0" presId="urn:microsoft.com/office/officeart/2005/8/layout/radial4"/>
    <dgm:cxn modelId="{78BD2A60-3056-42F9-BA52-B9CEBAFD3220}" type="presParOf" srcId="{77FAB08F-297B-4B15-BC03-D9D0D228FE66}" destId="{31BAFA93-FE92-4778-B2B6-22D4733D012A}" srcOrd="8" destOrd="0" presId="urn:microsoft.com/office/officeart/2005/8/layout/radial4"/>
    <dgm:cxn modelId="{E2AF9F04-6B1E-4AE6-B9EC-290EF4823EC2}" type="presParOf" srcId="{77FAB08F-297B-4B15-BC03-D9D0D228FE66}" destId="{39F77A69-7117-4FA6-B588-A71A8FC01031}" srcOrd="9" destOrd="0" presId="urn:microsoft.com/office/officeart/2005/8/layout/radial4"/>
    <dgm:cxn modelId="{9B15B775-A17B-4F61-A9CC-1C4836079BEF}" type="presParOf" srcId="{77FAB08F-297B-4B15-BC03-D9D0D228FE66}" destId="{52944974-A069-41A3-A229-BD61497EFB48}"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103E7-106D-4CB4-B867-667DEF2C1533}">
      <dsp:nvSpPr>
        <dsp:cNvPr id="0" name=""/>
        <dsp:cNvSpPr/>
      </dsp:nvSpPr>
      <dsp:spPr>
        <a:xfrm>
          <a:off x="2999292" y="3104493"/>
          <a:ext cx="2078617" cy="207861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Primary Elements of the Statement of Cash Flows</a:t>
          </a:r>
          <a:endParaRPr lang="en-US" sz="2000" kern="1200" dirty="0"/>
        </a:p>
      </dsp:txBody>
      <dsp:txXfrm>
        <a:off x="3303698" y="3408899"/>
        <a:ext cx="1469805" cy="1469805"/>
      </dsp:txXfrm>
    </dsp:sp>
    <dsp:sp modelId="{C91C5276-37D1-4639-9FFC-98E0E4DF1CF6}">
      <dsp:nvSpPr>
        <dsp:cNvPr id="0" name=""/>
        <dsp:cNvSpPr/>
      </dsp:nvSpPr>
      <dsp:spPr>
        <a:xfrm rot="10800000">
          <a:off x="987961" y="3847599"/>
          <a:ext cx="1900707" cy="592405"/>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AF0246F-8AD5-45DC-9F68-B776C6E7FF50}">
      <dsp:nvSpPr>
        <dsp:cNvPr id="0" name=""/>
        <dsp:cNvSpPr/>
      </dsp:nvSpPr>
      <dsp:spPr>
        <a:xfrm>
          <a:off x="618" y="3353927"/>
          <a:ext cx="1974686" cy="157974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Operating Activities</a:t>
          </a:r>
        </a:p>
      </dsp:txBody>
      <dsp:txXfrm>
        <a:off x="46887" y="3400196"/>
        <a:ext cx="1882148" cy="1487211"/>
      </dsp:txXfrm>
    </dsp:sp>
    <dsp:sp modelId="{99A10F32-32BC-4E63-99E0-B336746CBA2A}">
      <dsp:nvSpPr>
        <dsp:cNvPr id="0" name=""/>
        <dsp:cNvSpPr/>
      </dsp:nvSpPr>
      <dsp:spPr>
        <a:xfrm rot="13500000">
          <a:off x="1603121" y="2362472"/>
          <a:ext cx="1900707" cy="592405"/>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2704F6C-A8D5-46FF-A8C7-FC762C114A99}">
      <dsp:nvSpPr>
        <dsp:cNvPr id="0" name=""/>
        <dsp:cNvSpPr/>
      </dsp:nvSpPr>
      <dsp:spPr>
        <a:xfrm>
          <a:off x="894129" y="1196799"/>
          <a:ext cx="1974686" cy="157974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Investing Activities</a:t>
          </a:r>
        </a:p>
      </dsp:txBody>
      <dsp:txXfrm>
        <a:off x="940398" y="1243068"/>
        <a:ext cx="1882148" cy="1487211"/>
      </dsp:txXfrm>
    </dsp:sp>
    <dsp:sp modelId="{D4399720-DEB6-44AF-9B9D-FC0257D61D4F}">
      <dsp:nvSpPr>
        <dsp:cNvPr id="0" name=""/>
        <dsp:cNvSpPr/>
      </dsp:nvSpPr>
      <dsp:spPr>
        <a:xfrm rot="16200000">
          <a:off x="3088247" y="1747313"/>
          <a:ext cx="1900707" cy="592405"/>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24D967E-ED68-4D41-8864-374BB2E583CE}">
      <dsp:nvSpPr>
        <dsp:cNvPr id="0" name=""/>
        <dsp:cNvSpPr/>
      </dsp:nvSpPr>
      <dsp:spPr>
        <a:xfrm>
          <a:off x="3051257" y="303288"/>
          <a:ext cx="1974686" cy="157974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Financing Activities</a:t>
          </a:r>
        </a:p>
      </dsp:txBody>
      <dsp:txXfrm>
        <a:off x="3097526" y="349557"/>
        <a:ext cx="1882148" cy="1487211"/>
      </dsp:txXfrm>
    </dsp:sp>
    <dsp:sp modelId="{92B95D1C-5B87-47A3-A62F-868E238A6152}">
      <dsp:nvSpPr>
        <dsp:cNvPr id="0" name=""/>
        <dsp:cNvSpPr/>
      </dsp:nvSpPr>
      <dsp:spPr>
        <a:xfrm rot="18900000">
          <a:off x="4573373" y="2362472"/>
          <a:ext cx="1900707" cy="592405"/>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1BAFA93-FE92-4778-B2B6-22D4733D012A}">
      <dsp:nvSpPr>
        <dsp:cNvPr id="0" name=""/>
        <dsp:cNvSpPr/>
      </dsp:nvSpPr>
      <dsp:spPr>
        <a:xfrm>
          <a:off x="5208385" y="1196799"/>
          <a:ext cx="1974686" cy="157974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a:t>Reconciliation of the Net Increase or Decrease in Cash</a:t>
          </a:r>
          <a:endParaRPr lang="en-US" sz="2100" kern="1200" dirty="0"/>
        </a:p>
      </dsp:txBody>
      <dsp:txXfrm>
        <a:off x="5254654" y="1243068"/>
        <a:ext cx="1882148" cy="1487211"/>
      </dsp:txXfrm>
    </dsp:sp>
    <dsp:sp modelId="{39F77A69-7117-4FA6-B588-A71A8FC01031}">
      <dsp:nvSpPr>
        <dsp:cNvPr id="0" name=""/>
        <dsp:cNvSpPr/>
      </dsp:nvSpPr>
      <dsp:spPr>
        <a:xfrm>
          <a:off x="5188532" y="3847599"/>
          <a:ext cx="1900707" cy="592405"/>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2944974-A069-41A3-A229-BD61497EFB48}">
      <dsp:nvSpPr>
        <dsp:cNvPr id="0" name=""/>
        <dsp:cNvSpPr/>
      </dsp:nvSpPr>
      <dsp:spPr>
        <a:xfrm>
          <a:off x="6101897" y="3353927"/>
          <a:ext cx="1974686" cy="157974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Noncash Investing and Financing Activities</a:t>
          </a:r>
        </a:p>
      </dsp:txBody>
      <dsp:txXfrm>
        <a:off x="6148166" y="3400196"/>
        <a:ext cx="1882148" cy="148721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76CA0-ABF4-4259-A757-2180E4D4BFE8}" type="datetimeFigureOut">
              <a:rPr lang="en-US" smtClean="0"/>
              <a:pPr/>
              <a:t>12/11/18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E1260-40E2-4A6E-8115-891C00B8123C}" type="slidenum">
              <a:rPr lang="en-US" smtClean="0"/>
              <a:pPr/>
              <a:t>‹#›</a:t>
            </a:fld>
            <a:endParaRPr lang="en-US" dirty="0"/>
          </a:p>
        </p:txBody>
      </p:sp>
    </p:spTree>
    <p:extLst>
      <p:ext uri="{BB962C8B-B14F-4D97-AF65-F5344CB8AC3E}">
        <p14:creationId xmlns:p14="http://schemas.microsoft.com/office/powerpoint/2010/main" val="100607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objective of financial reporting is to provide investors and creditors with</a:t>
            </a:r>
            <a:r>
              <a:rPr lang="en-IN" baseline="0" dirty="0"/>
              <a:t> </a:t>
            </a:r>
            <a:r>
              <a:rPr lang="en-IN" dirty="0"/>
              <a:t>useful information, primarily in the form of financial statements. The balance</a:t>
            </a:r>
            <a:r>
              <a:rPr lang="en-IN" baseline="0" dirty="0"/>
              <a:t> </a:t>
            </a:r>
            <a:r>
              <a:rPr lang="en-IN" dirty="0"/>
              <a:t>sheet and the income statement—the focus of your study in earlier</a:t>
            </a:r>
            <a:r>
              <a:rPr lang="en-IN" baseline="0" dirty="0"/>
              <a:t> </a:t>
            </a:r>
            <a:r>
              <a:rPr lang="en-IN" dirty="0"/>
              <a:t>chapters—do not provide all the information needed by these decision makers.</a:t>
            </a:r>
            <a:r>
              <a:rPr lang="en-IN" baseline="0" dirty="0"/>
              <a:t> </a:t>
            </a:r>
            <a:r>
              <a:rPr lang="en-IN" dirty="0"/>
              <a:t>Here we will learn how the statement of cash flows fills the information</a:t>
            </a:r>
            <a:r>
              <a:rPr lang="en-IN" baseline="0" dirty="0"/>
              <a:t> </a:t>
            </a:r>
            <a:r>
              <a:rPr lang="en-IN" dirty="0"/>
              <a:t>gap left by the other financial statements.</a:t>
            </a:r>
            <a:endParaRPr lang="en-US" dirty="0"/>
          </a:p>
        </p:txBody>
      </p:sp>
      <p:sp>
        <p:nvSpPr>
          <p:cNvPr id="4" name="Slide Number Placeholder 3"/>
          <p:cNvSpPr>
            <a:spLocks noGrp="1"/>
          </p:cNvSpPr>
          <p:nvPr>
            <p:ph type="sldNum" sz="quarter" idx="10"/>
          </p:nvPr>
        </p:nvSpPr>
        <p:spPr/>
        <p:txBody>
          <a:bodyPr/>
          <a:lstStyle/>
          <a:p>
            <a:fld id="{20C6E16D-CAFA-4AA7-B962-802FFC832C1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16796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kern="1200" dirty="0">
                <a:solidFill>
                  <a:schemeClr val="tx1"/>
                </a:solidFill>
              </a:rPr>
              <a:t>Illustration 21–4 </a:t>
            </a:r>
            <a:r>
              <a:rPr lang="en-US" sz="1200" b="0" i="0" u="none" strike="noStrike" kern="1200" baseline="0" dirty="0">
                <a:solidFill>
                  <a:schemeClr val="tx1"/>
                </a:solidFill>
                <a:latin typeface="+mn-lt"/>
                <a:ea typeface="+mn-ea"/>
                <a:cs typeface="+mn-cs"/>
              </a:rPr>
              <a:t>Relationship between the Income Statement and Cash Flows from Operating Activities (Direct Method) </a:t>
            </a:r>
            <a:endParaRPr lang="en-US" kern="1200" dirty="0">
              <a:solidFill>
                <a:schemeClr val="tx1"/>
              </a:solidFill>
            </a:endParaRPr>
          </a:p>
          <a:p>
            <a:endParaRPr lang="en-US" kern="1200" dirty="0">
              <a:solidFill>
                <a:schemeClr val="tx1"/>
              </a:solidFill>
            </a:endParaRPr>
          </a:p>
          <a:p>
            <a:r>
              <a:rPr lang="en-US" kern="1200" dirty="0">
                <a:solidFill>
                  <a:schemeClr val="tx1"/>
                </a:solidFill>
              </a:rPr>
              <a:t>The income statement reports the success of a business in generating a profit from its operations. Net income (or loss) is the result of netting together the revenues recognized during the reporting period, regardless of when cash is received, and the expenses incurred in generating those revenues, regardless of when cash is paid. This is the accrual concept of accounting that has been emphasized throughout your study of accounting. </a:t>
            </a:r>
            <a:r>
              <a:rPr lang="en-IN" baseline="0" dirty="0"/>
              <a:t>Information about net income and its components, measured by the accrual concept, generally provides a better indication of current operating performance than does information about current cash receipts and payments. Nevertheless, as indicated earlier, the cash effects of earning activities also provide useful information that is not directly accessible from the income statement. The first cash flow classification in the statement of cash flows reports that information.</a:t>
            </a:r>
          </a:p>
          <a:p>
            <a:endParaRPr lang="en-IN" baseline="0" dirty="0"/>
          </a:p>
          <a:p>
            <a:r>
              <a:rPr lang="en-IN" b="1" baseline="0" dirty="0"/>
              <a:t>Cash flows from operating activities </a:t>
            </a:r>
            <a:r>
              <a:rPr lang="en-IN" baseline="0" dirty="0"/>
              <a:t>are both inflows and outflows of cash that resut from activities reported in the income statement. In other words, this classification of cash flows include the elements of net income, but reported on a cash basis. The components of this section of the statement of cash flows, and their relationship with the elements of the income statement, are illustrated. </a:t>
            </a:r>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10</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Illustration 21–5 </a:t>
            </a:r>
            <a:r>
              <a:rPr lang="en-US" sz="1200" b="0" i="0" u="none" strike="noStrike" kern="1200" baseline="0" dirty="0">
                <a:solidFill>
                  <a:schemeClr val="tx1"/>
                </a:solidFill>
                <a:latin typeface="+mn-lt"/>
                <a:ea typeface="+mn-ea"/>
                <a:cs typeface="+mn-cs"/>
              </a:rPr>
              <a:t>Cash Flows from Operating Activities; Direct Method </a:t>
            </a:r>
            <a:endParaRPr lang="en-IN" baseline="0" dirty="0"/>
          </a:p>
          <a:p>
            <a:endParaRPr lang="en-IN" baseline="0" dirty="0"/>
          </a:p>
          <a:p>
            <a:r>
              <a:rPr lang="en-IN" baseline="0" dirty="0"/>
              <a:t>To see the concept applied, let’s look again at the cash flows from operating activities reported by United Brands Corporation. That section of the statement of cash flows is extracted from a previous illustration and reproduced here.</a:t>
            </a:r>
          </a:p>
          <a:p>
            <a:endParaRPr lang="en-IN" baseline="0" dirty="0"/>
          </a:p>
          <a:p>
            <a:r>
              <a:rPr lang="en-IN" baseline="0" dirty="0"/>
              <a:t>The presentation by UBC of cash flows from operating activities shown in the illustration is referred to as the </a:t>
            </a:r>
            <a:r>
              <a:rPr lang="en-IN" b="1" baseline="0" dirty="0"/>
              <a:t>direct method</a:t>
            </a:r>
            <a:r>
              <a:rPr lang="en-IN" baseline="0" dirty="0"/>
              <a:t>. The method is named for the fact that the cash effect of each operating activity (i.e., income statement item) is reported </a:t>
            </a:r>
            <a:r>
              <a:rPr lang="en-IN" i="1" baseline="0" dirty="0"/>
              <a:t>directly</a:t>
            </a:r>
            <a:r>
              <a:rPr lang="en-IN" baseline="0" dirty="0"/>
              <a:t> in the statement of cash flows.</a:t>
            </a:r>
          </a:p>
          <a:p>
            <a:endParaRPr lang="en-IN" baseline="0" dirty="0"/>
          </a:p>
          <a:p>
            <a:r>
              <a:rPr lang="en-IN" baseline="0" dirty="0"/>
              <a:t>Cash inflows from operating activities exceeded cash outflows for expenses by $22 million. </a:t>
            </a:r>
            <a:r>
              <a:rPr lang="en-US" kern="1200" dirty="0">
                <a:solidFill>
                  <a:schemeClr val="tx1"/>
                </a:solidFill>
              </a:rPr>
              <a:t>We’ll see later that UBC’s net income from the same operating activities was only $12 million. Why did operating activities produce net cash inflows greater than net income? The reason will become apparent when we determine, in a later section, the specific amounts of these cash flows.</a:t>
            </a:r>
            <a:endParaRPr lang="en-IN" baseline="0" dirty="0"/>
          </a:p>
          <a:p>
            <a:endParaRPr lang="en-IN" baseline="0" dirty="0"/>
          </a:p>
          <a:p>
            <a:r>
              <a:rPr lang="en-IN" baseline="0" dirty="0"/>
              <a:t>You also should be aware that the generalization stated earlier that cash flows from operating activities include the elements of net income reported on a cash basis is not strictly true for all elements of the income statement. Notice in the illustration that no cash effects are reported for depreciation and amortization of property, plant, and equipment, and intangibles, nor for gains and losses from the sale of those assets. Cash outflows occur when these assets are acquired, and cash inflows occur when the assets are sold. However, as described later, the acquisition and subsequent resale of these assets are classified as investing activities, rather than as operating activities.</a:t>
            </a:r>
          </a:p>
          <a:p>
            <a:endParaRPr lang="en-IN" b="0" i="0" u="none" strike="noStrike" kern="1200" baseline="0" dirty="0">
              <a:solidFill>
                <a:schemeClr val="tx1"/>
              </a:solidFill>
            </a:endParaRPr>
          </a:p>
          <a:p>
            <a:r>
              <a:rPr lang="en-IN" b="0" i="0" u="none" strike="noStrike" kern="1200" baseline="0" dirty="0">
                <a:solidFill>
                  <a:schemeClr val="tx1"/>
                </a:solidFill>
              </a:rPr>
              <a:t>Quite the opposite, the purchase and the sale of inventory are considered operating activities. The cash effects of these transactions—namely, (1) cash payments to suppliers and (2) cash receipts from customers—are included in the determination of cash flows from operating activities. Why are inventories treated differently from property, plant, equipment, and intangible assets when classifying their cash effects if they all are acquired for the purpose of producing revenues? The essential difference is that inventory typically is purchased for the purpose of being sold as part of the firm’s current operations, while the other assets are purchased as investments to benefit the business over a relatively long period of time.</a:t>
            </a:r>
          </a:p>
          <a:p>
            <a:endParaRPr lang="en-IN" b="0" i="0" u="none" strike="noStrike" kern="1200" baseline="0" dirty="0">
              <a:solidFill>
                <a:schemeClr val="tx1"/>
              </a:solidFill>
            </a:endParaRPr>
          </a:p>
          <a:p>
            <a:endParaRPr lang="en-IN" b="0" i="0" u="none" strike="noStrike" kern="1200" baseline="0" dirty="0">
              <a:solidFill>
                <a:schemeClr val="tx1"/>
              </a:solidFill>
            </a:endParaRPr>
          </a:p>
          <a:p>
            <a:endParaRPr lang="en-IN"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11</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kern="1200" dirty="0">
                <a:solidFill>
                  <a:schemeClr val="tx1"/>
                </a:solidFill>
              </a:rPr>
              <a:t>Illustration 21–6 </a:t>
            </a:r>
            <a:r>
              <a:rPr lang="en-US" sz="1200" b="0" i="0" u="none" strike="noStrike" kern="1200" baseline="0" dirty="0">
                <a:solidFill>
                  <a:schemeClr val="tx1"/>
                </a:solidFill>
                <a:latin typeface="+mn-lt"/>
                <a:ea typeface="+mn-ea"/>
                <a:cs typeface="+mn-cs"/>
              </a:rPr>
              <a:t>Cash Flows from Operating Activities; Indirect Method </a:t>
            </a:r>
            <a:endParaRPr lang="en-US" kern="1200" dirty="0">
              <a:solidFill>
                <a:schemeClr val="tx1"/>
              </a:solidFill>
            </a:endParaRPr>
          </a:p>
          <a:p>
            <a:endParaRPr lang="en-US" kern="1200" dirty="0">
              <a:solidFill>
                <a:schemeClr val="tx1"/>
              </a:solidFill>
            </a:endParaRPr>
          </a:p>
          <a:p>
            <a:r>
              <a:rPr lang="en-IN" baseline="0" dirty="0"/>
              <a:t>Another way UBC might have reported cash flows from operating activities is by the </a:t>
            </a:r>
            <a:r>
              <a:rPr lang="en-IN" b="1" baseline="0" dirty="0"/>
              <a:t>indirect method</a:t>
            </a:r>
            <a:r>
              <a:rPr lang="en-IN" baseline="0" dirty="0"/>
              <a:t>. By this approach, the net cash increase or decrease from operating activities ($22 million in our example) would be derived indirectly by starting with reported net income and working backwards to convert that amount to a cash basis. As we see later in the chapter, UBC’s net income is $12 million. Using the indirect method, UBC would replace the previous presentation of net cash flows from operating activities with the one shown in the illustration.</a:t>
            </a:r>
          </a:p>
          <a:p>
            <a:endParaRPr lang="en-IN" baseline="0" dirty="0"/>
          </a:p>
          <a:p>
            <a:r>
              <a:rPr lang="en-IN" baseline="0" dirty="0"/>
              <a:t>Be sure to note that the indirect method generates the same $22 million net cash flows from operating activities as the direct method. Rather than directly reporting only the components of the income statement that </a:t>
            </a:r>
            <a:r>
              <a:rPr lang="en-IN" i="1" baseline="0" dirty="0"/>
              <a:t>do</a:t>
            </a:r>
            <a:r>
              <a:rPr lang="en-IN" baseline="0" dirty="0"/>
              <a:t> represent increases or decreases in cash, by the indirect method we begin with net income—which includes both cash and noncash components—and back out all amounts that </a:t>
            </a:r>
            <a:r>
              <a:rPr lang="en-IN" i="1" baseline="0" dirty="0"/>
              <a:t>don’t</a:t>
            </a:r>
            <a:r>
              <a:rPr lang="en-IN" baseline="0" dirty="0"/>
              <a:t> reflect increases or decreases in cash. </a:t>
            </a:r>
            <a:r>
              <a:rPr lang="en-US" kern="1200" dirty="0">
                <a:solidFill>
                  <a:schemeClr val="tx1"/>
                </a:solidFill>
              </a:rPr>
              <a:t>Later in the chapter, we explore the specific adjustments made to net income to achieve this result. At this point, it is sufficient to realize that two alternative methods are permitted for reporting net cash flows from operating activities. Either way, we convert accrual-based income to cash flows produced by those same operating activities. </a:t>
            </a:r>
            <a:endParaRPr lang="en-IN" baseline="0" dirty="0"/>
          </a:p>
          <a:p>
            <a:endParaRPr lang="en-IN" baseline="0" dirty="0"/>
          </a:p>
          <a:p>
            <a:r>
              <a:rPr lang="en-IN" baseline="0" dirty="0"/>
              <a:t>Notice also that the indirect method presentation is identical to what UBC reported earlier as the “Reconciliation of Net Income to Cash Flows from Operating Activities” in Note X of a previous illustration. Whether cash flows from operating activities are reported by the direct method or by the indirect method, the financial statements must reconcile the difference between net income and cash flows from operating activities. When a company uses the </a:t>
            </a:r>
            <a:r>
              <a:rPr lang="en-IN" i="1" baseline="0" dirty="0"/>
              <a:t>direct method</a:t>
            </a:r>
            <a:r>
              <a:rPr lang="en-IN" baseline="0" dirty="0"/>
              <a:t>, the company presents the reconciliation in a separate schedule as UBC does. That presentation is precisely the same as the presentation of net cash flows from operating activities by the indirect method. On the other hand, a company choosing to use the </a:t>
            </a:r>
            <a:r>
              <a:rPr lang="en-IN" i="1" baseline="0" dirty="0"/>
              <a:t>indirect method </a:t>
            </a:r>
            <a:r>
              <a:rPr lang="en-IN" baseline="0" dirty="0"/>
              <a:t>is not required to provide a separate reconciliation schedule because the “cash flows from operating activities” section of the statement of cash flows serves that purpose. Most companies use the indirect method.</a:t>
            </a:r>
          </a:p>
          <a:p>
            <a:endParaRPr lang="en-IN" baseline="0" dirty="0"/>
          </a:p>
          <a:p>
            <a:endParaRPr lang="en-IN"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12</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It’s important to understand, too, that regardless of which method a company chooses to report operating activities, that choice has no effect on the way it identifies and reports cash flows from investing and financing activities. We turn our attention now to those two sections of the statement of cash flows. </a:t>
            </a:r>
          </a:p>
          <a:p>
            <a:endParaRPr lang="en-IN" kern="1200" baseline="0" dirty="0">
              <a:solidFill>
                <a:schemeClr val="tx1"/>
              </a:solidFill>
            </a:endParaRPr>
          </a:p>
          <a:p>
            <a:r>
              <a:rPr lang="en-US" kern="1200" dirty="0">
                <a:solidFill>
                  <a:schemeClr val="tx1"/>
                </a:solidFill>
              </a:rPr>
              <a:t>Companies periodically invest cash to replace or expand productive facilities such as property, plant, and equipment. Investments might also be made in other assets, such as securities of other firms, with the expectation of a return on those investments. Information concerning these investing activities can provide valuable insight to decision makers regarding the nature and magnitude of assets being acquired for future use, as well as provide clues concerning the company’s ambitions for the future.</a:t>
            </a:r>
            <a:endParaRPr lang="en-IN" baseline="0" dirty="0"/>
          </a:p>
          <a:p>
            <a:endParaRPr lang="en-IN" baseline="0" dirty="0"/>
          </a:p>
          <a:p>
            <a:r>
              <a:rPr lang="en-IN" b="0" baseline="0" dirty="0"/>
              <a:t>Cash flows from investing activities </a:t>
            </a:r>
            <a:r>
              <a:rPr lang="en-IN" baseline="0" dirty="0"/>
              <a:t>are both outflows and inflows of cash caused by the acquisition and disposition of assets. Included in this classification are cash payments to acquire (1) property, plant, and equipment and other productive assets (except inventories), (2) investments in securities (except cash equivalents and trading securities), and (3) nontrade receivables. When these assets later are liquidated, any cash receipts from their disposition also are classified as investing activities. For instance, cash received from the sale of the assets or from the collection of a note receivable (principal amount only) represents cash inflows from investing activities. </a:t>
            </a:r>
            <a:r>
              <a:rPr lang="en-US" sz="1200" b="0" i="0" u="none" strike="noStrike" kern="1200" baseline="0" dirty="0">
                <a:solidFill>
                  <a:schemeClr val="tx1"/>
                </a:solidFill>
                <a:latin typeface="+mn-lt"/>
                <a:ea typeface="+mn-ea"/>
                <a:cs typeface="+mn-cs"/>
              </a:rPr>
              <a:t>Be sure to realize that, unlike what the label might imply, any investment revenue like interest, dividends, or other cash return from these investments is not an investing activity. The reason, remember, is that investment revenue is an income statement item and therefore is an operating activity. </a:t>
            </a:r>
            <a:endParaRPr lang="en-IN"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13</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Illustration 21–7 </a:t>
            </a:r>
            <a:r>
              <a:rPr lang="en-US" sz="1200" b="0" i="0" u="none" strike="noStrike" kern="1200" baseline="0" dirty="0">
                <a:solidFill>
                  <a:schemeClr val="tx1"/>
                </a:solidFill>
                <a:latin typeface="+mn-lt"/>
                <a:ea typeface="+mn-ea"/>
                <a:cs typeface="+mn-cs"/>
              </a:rPr>
              <a:t>Cash Flows from Investing Activities </a:t>
            </a:r>
            <a:endParaRPr lang="en-IN" baseline="0" dirty="0"/>
          </a:p>
          <a:p>
            <a:endParaRPr lang="en-IN" baseline="0" dirty="0"/>
          </a:p>
          <a:p>
            <a:r>
              <a:rPr lang="en-IN" baseline="0" dirty="0"/>
              <a:t>For illustration, notice the cash flows reported as investing activities by UBC. That section of the statement of cash flows is extracted from the complete statement in a previous illustration and reproduced here.</a:t>
            </a:r>
          </a:p>
          <a:p>
            <a:endParaRPr lang="en-IN" baseline="0" dirty="0"/>
          </a:p>
          <a:p>
            <a:r>
              <a:rPr lang="en-IN" b="0" baseline="0" dirty="0"/>
              <a:t>Cash flows from investing activities include investments in assets and their subsequent sale.</a:t>
            </a:r>
          </a:p>
          <a:p>
            <a:endParaRPr lang="en-IN" baseline="0" dirty="0"/>
          </a:p>
          <a:p>
            <a:r>
              <a:rPr lang="en-IN" baseline="0" dirty="0"/>
              <a:t>UBC reports as investing activities the cash paid to purchase both land and a short-term investment. The other two investing activities reported are cash receipts for the sale of assets—equipment and land—that were acquired in earlier years. The specific transactions creating these cash flows are described in a later section of this chapter.</a:t>
            </a:r>
          </a:p>
          <a:p>
            <a:endParaRPr lang="en-IN" baseline="0" dirty="0"/>
          </a:p>
          <a:p>
            <a:r>
              <a:rPr lang="en-IN" baseline="0" dirty="0"/>
              <a:t>The purchase and sale of inventories are not considered investing activities. Inventories are purchased for the purpose of being sold as part of the firm’s primary operations, so their purchase and sale are classified as operating activities.</a:t>
            </a:r>
          </a:p>
          <a:p>
            <a:endParaRPr lang="en-IN" baseline="0" dirty="0"/>
          </a:p>
          <a:p>
            <a:r>
              <a:rPr lang="en-IN" b="0" i="0" u="none" strike="noStrike" kern="1200" baseline="0" dirty="0">
                <a:solidFill>
                  <a:schemeClr val="tx1"/>
                </a:solidFill>
              </a:rPr>
              <a:t>Also, the purchase and sale of assets classified as cash equivalents are not reported as investing activities. In fact, these activities usually are not reported on the statement of cash flows. For example, when temporarily idle cash is invested in a money market fund considered to be a cash equivalent, the total of cash and cash equivalents does not change. Likewise, when the cash is later withdrawn from the money market fund, the total remains unchanged. The exception is when cash equivalents are sold at a gain or a loss. In that case, the total of cash and cash equivalents actually increases or decreases in the process of transferring from one cash equivalent account to another cash equivalent account. As a result, the change in cash would be reported as a cash flow from operating activities. This is illustrated later in the chapter.</a:t>
            </a:r>
          </a:p>
          <a:p>
            <a:endParaRPr lang="en-IN" b="0" i="0" u="none" strike="noStrike" kern="1200" baseline="0" dirty="0">
              <a:solidFill>
                <a:schemeClr val="tx1"/>
              </a:solidFill>
            </a:endParaRPr>
          </a:p>
          <a:p>
            <a:endParaRPr lang="en-IN" baseline="0" dirty="0"/>
          </a:p>
          <a:p>
            <a:endParaRPr lang="en-IN" b="0" i="0" u="none" strike="noStrike" kern="1200" baseline="0" dirty="0">
              <a:solidFill>
                <a:schemeClr val="tx1"/>
              </a:solidFill>
            </a:endParaRPr>
          </a:p>
          <a:p>
            <a:endParaRPr lang="en-IN"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14</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kern="1200" dirty="0">
                <a:solidFill>
                  <a:schemeClr val="tx1"/>
                </a:solidFill>
              </a:rPr>
              <a:t>Not only is it important for investors and creditors to be informed about how a company is investing its funds, but also how its investing activities are being financed. Hopefully, the primary operations of the firm provide a source of internal financing. Information revealed in the cash flows from operating activities section of the statement of cash flows lets statement users know the extent of available internal financing. However, a major portion of financing for many companies is provided by external sources, specifically by shareholders and creditors.</a:t>
            </a:r>
            <a:endParaRPr lang="en-IN" baseline="0" dirty="0"/>
          </a:p>
          <a:p>
            <a:endParaRPr lang="en-IN" baseline="0" dirty="0"/>
          </a:p>
          <a:p>
            <a:r>
              <a:rPr lang="en-IN" i="1" baseline="0" dirty="0"/>
              <a:t>Cash flows from financing activities </a:t>
            </a:r>
            <a:r>
              <a:rPr lang="en-IN" baseline="0" dirty="0"/>
              <a:t>are both inflows and outflows of cash resulting from the external financing of a business. We include in this classification cash inflows from (a) the sale of common and preferred stock and (b) the issuance of bonds and other debt securities. Subsequent transactions related to these financing transactions, such as a buyback of stock (to retire the stock or as treasury stock), the repayment of debt, and the payment of cash dividends to shareholders, also are classified as financing activities.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15</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Illustration 21–8 </a:t>
            </a:r>
            <a:r>
              <a:rPr lang="en-US" sz="1200" b="0" i="0" u="none" strike="noStrike" kern="1200" baseline="0" dirty="0">
                <a:solidFill>
                  <a:schemeClr val="tx1"/>
                </a:solidFill>
                <a:latin typeface="+mn-lt"/>
                <a:ea typeface="+mn-ea"/>
                <a:cs typeface="+mn-cs"/>
              </a:rPr>
              <a:t>Cash Flows from Financing Activities </a:t>
            </a:r>
            <a:endParaRPr lang="en-IN" baseline="0" dirty="0"/>
          </a:p>
          <a:p>
            <a:endParaRPr lang="en-IN" baseline="0" dirty="0"/>
          </a:p>
          <a:p>
            <a:r>
              <a:rPr lang="en-IN" baseline="0" dirty="0"/>
              <a:t>For illustration, refer to the shown illustration excerpted from the complete statement of cash flows of UBC in a previous illustration.</a:t>
            </a:r>
          </a:p>
          <a:p>
            <a:endParaRPr lang="en-IN" baseline="0" dirty="0"/>
          </a:p>
          <a:p>
            <a:r>
              <a:rPr lang="en-IN" baseline="0" dirty="0"/>
              <a:t>The cash received from the sale of common stock is reported as a financing activity. Since the sale of common stock is a financing activity, providing a cash return (dividend) to common shareholders also is a financing activity. Similarly, when the bonds being retired were issued in a prior year, that cash inflow was reported as a financing activity. In the current year, when the bonds are retired, that same amount of the resulting cash outflow is likewise classified as a financing activity.</a:t>
            </a:r>
          </a:p>
          <a:p>
            <a:endParaRPr lang="en-IN" b="0" baseline="0" dirty="0"/>
          </a:p>
          <a:p>
            <a:r>
              <a:rPr lang="en-IN" b="0" baseline="0" dirty="0"/>
              <a:t>At first glance, it may appear inconsistent to classify the payment of cash dividends to shareholders as a financing activity when, as stated earlier, paying interest to creditors is classified as an operating activity. But remember, cash flows from operating activities should reflect the cash effects of items that enter into the determination of net income. Interest expense is a determinant of net income. A dividend, on the other hand, is a distribution of net income and not an expense.</a:t>
            </a:r>
          </a:p>
          <a:p>
            <a:endParaRPr lang="en-IN" baseline="0" dirty="0"/>
          </a:p>
          <a:p>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16</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17</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buClr>
                <a:schemeClr val="folHlink"/>
              </a:buClr>
              <a:buSzPct val="60000"/>
              <a:tabLst>
                <a:tab pos="514350" algn="dec"/>
                <a:tab pos="857250" algn="l"/>
              </a:tabLst>
            </a:pPr>
            <a:r>
              <a:rPr lang="en-US" dirty="0"/>
              <a:t>The correct answer is </a:t>
            </a:r>
            <a:r>
              <a:rPr lang="en-US" i="1" dirty="0"/>
              <a:t>a</a:t>
            </a:r>
            <a:r>
              <a:rPr lang="en-US" dirty="0"/>
              <a:t>:</a:t>
            </a:r>
          </a:p>
          <a:p>
            <a:pPr>
              <a:spcBef>
                <a:spcPct val="20000"/>
              </a:spcBef>
              <a:buClr>
                <a:schemeClr val="folHlink"/>
              </a:buClr>
              <a:buSzPct val="60000"/>
              <a:tabLst>
                <a:tab pos="628650" algn="dec"/>
                <a:tab pos="857250" algn="l"/>
              </a:tabLst>
            </a:pPr>
            <a:r>
              <a:rPr lang="en-US" dirty="0"/>
              <a:t>	$45 	proceeds from sale of land and buildings</a:t>
            </a:r>
          </a:p>
          <a:p>
            <a:pPr>
              <a:spcBef>
                <a:spcPct val="20000"/>
              </a:spcBef>
              <a:buClr>
                <a:schemeClr val="folHlink"/>
              </a:buClr>
              <a:buSzPct val="60000"/>
              <a:tabLst>
                <a:tab pos="628650" algn="dec"/>
                <a:tab pos="857250" algn="l"/>
              </a:tabLst>
            </a:pPr>
            <a:r>
              <a:rPr lang="en-US" dirty="0"/>
              <a:t>	(20) 	cash paid to acquire equipment</a:t>
            </a:r>
          </a:p>
          <a:p>
            <a:pPr>
              <a:spcBef>
                <a:spcPct val="20000"/>
              </a:spcBef>
              <a:buClr>
                <a:schemeClr val="folHlink"/>
              </a:buClr>
              <a:buSzPct val="60000"/>
              <a:tabLst>
                <a:tab pos="628650" algn="dec"/>
                <a:tab pos="857250" algn="l"/>
              </a:tabLst>
            </a:pPr>
            <a:r>
              <a:rPr lang="en-US" u="sng" dirty="0"/>
              <a:t>	(40) </a:t>
            </a:r>
            <a:r>
              <a:rPr lang="en-US" dirty="0"/>
              <a:t>	cash paid to acquire office equipment</a:t>
            </a:r>
          </a:p>
          <a:p>
            <a:pPr>
              <a:spcBef>
                <a:spcPct val="20000"/>
              </a:spcBef>
              <a:buClr>
                <a:schemeClr val="folHlink"/>
              </a:buClr>
              <a:buSzPct val="60000"/>
              <a:tabLst>
                <a:tab pos="628650" algn="dec"/>
                <a:tab pos="857250" algn="l"/>
              </a:tabLst>
            </a:pPr>
            <a:r>
              <a:rPr lang="en-US" b="1" dirty="0">
                <a:solidFill>
                  <a:srgbClr val="FF0000"/>
                </a:solidFill>
              </a:rPr>
              <a:t>	</a:t>
            </a:r>
            <a:r>
              <a:rPr lang="en-US" b="1" dirty="0">
                <a:solidFill>
                  <a:srgbClr val="C00000"/>
                </a:solidFill>
              </a:rPr>
              <a:t>($15)</a:t>
            </a:r>
            <a:r>
              <a:rPr lang="en-US" b="1" dirty="0">
                <a:solidFill>
                  <a:srgbClr val="FF0000"/>
                </a:solidFill>
              </a:rPr>
              <a:t>	</a:t>
            </a:r>
            <a:r>
              <a:rPr lang="en-US" dirty="0"/>
              <a:t> net cash outflow</a:t>
            </a:r>
            <a:endParaRPr lang="en-US" b="1" dirty="0">
              <a:solidFill>
                <a:srgbClr val="FF0000"/>
              </a:solidFill>
            </a:endParaRPr>
          </a:p>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18</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buClr>
                <a:schemeClr val="folHlink"/>
              </a:buClr>
              <a:buSzPct val="60000"/>
              <a:tabLst>
                <a:tab pos="514350" algn="dec"/>
                <a:tab pos="857250" algn="l"/>
              </a:tabLst>
            </a:pPr>
            <a:r>
              <a:rPr lang="en-US" sz="1200" dirty="0"/>
              <a:t>The correct answer is </a:t>
            </a:r>
            <a:r>
              <a:rPr lang="en-US" sz="1200" i="1" dirty="0"/>
              <a:t>b</a:t>
            </a:r>
            <a:r>
              <a:rPr lang="en-US" sz="1200" dirty="0"/>
              <a:t>:	 </a:t>
            </a:r>
          </a:p>
          <a:p>
            <a:pPr>
              <a:spcBef>
                <a:spcPct val="20000"/>
              </a:spcBef>
              <a:buClr>
                <a:schemeClr val="folHlink"/>
              </a:buClr>
              <a:buSzPct val="60000"/>
              <a:tabLst>
                <a:tab pos="514350" algn="dec"/>
                <a:tab pos="857250" algn="l"/>
              </a:tabLst>
            </a:pPr>
            <a:r>
              <a:rPr lang="en-US" sz="1200" dirty="0"/>
              <a:t>     $70 	proceeds from issuance of common stock </a:t>
            </a:r>
          </a:p>
          <a:p>
            <a:pPr>
              <a:spcBef>
                <a:spcPct val="20000"/>
              </a:spcBef>
              <a:buClr>
                <a:schemeClr val="folHlink"/>
              </a:buClr>
              <a:buSzPct val="60000"/>
              <a:tabLst>
                <a:tab pos="514350" algn="dec"/>
                <a:tab pos="857250" algn="l"/>
              </a:tabLst>
            </a:pPr>
            <a:r>
              <a:rPr lang="en-US" sz="1200" dirty="0"/>
              <a:t>	80 	proceeds from mortgage bonds</a:t>
            </a:r>
          </a:p>
          <a:p>
            <a:pPr>
              <a:spcBef>
                <a:spcPct val="20000"/>
              </a:spcBef>
              <a:buClr>
                <a:schemeClr val="folHlink"/>
              </a:buClr>
              <a:buSzPct val="60000"/>
              <a:tabLst>
                <a:tab pos="514350" algn="dec"/>
                <a:tab pos="857250" algn="l"/>
              </a:tabLst>
            </a:pPr>
            <a:r>
              <a:rPr lang="en-US" sz="1200" dirty="0"/>
              <a:t>	(30)	cash paid to retire bonds</a:t>
            </a:r>
          </a:p>
          <a:p>
            <a:pPr>
              <a:spcBef>
                <a:spcPct val="20000"/>
              </a:spcBef>
              <a:buClr>
                <a:schemeClr val="folHlink"/>
              </a:buClr>
              <a:buSzPct val="60000"/>
              <a:tabLst>
                <a:tab pos="514350" algn="dec"/>
                <a:tab pos="857250" algn="l"/>
              </a:tabLst>
            </a:pPr>
            <a:r>
              <a:rPr lang="en-US" sz="1200" dirty="0"/>
              <a:t>	(50)	treasury stock purchased for cash</a:t>
            </a:r>
          </a:p>
          <a:p>
            <a:pPr>
              <a:spcBef>
                <a:spcPct val="20000"/>
              </a:spcBef>
              <a:buClr>
                <a:schemeClr val="folHlink"/>
              </a:buClr>
              <a:buSzPct val="60000"/>
              <a:tabLst>
                <a:tab pos="514350" algn="dec"/>
                <a:tab pos="857250" algn="l"/>
              </a:tabLst>
            </a:pPr>
            <a:r>
              <a:rPr lang="en-US" sz="1200" u="sng" dirty="0"/>
              <a:t>	(25)</a:t>
            </a:r>
            <a:r>
              <a:rPr lang="en-US" sz="1200" dirty="0"/>
              <a:t>	cash dividends paid on common stock </a:t>
            </a:r>
            <a:endParaRPr lang="en-US" sz="1200" b="1" dirty="0">
              <a:solidFill>
                <a:srgbClr val="FF0000"/>
              </a:solidFill>
            </a:endParaRPr>
          </a:p>
          <a:p>
            <a:pPr>
              <a:spcBef>
                <a:spcPct val="20000"/>
              </a:spcBef>
              <a:buClr>
                <a:schemeClr val="folHlink"/>
              </a:buClr>
              <a:buSzPct val="60000"/>
              <a:tabLst>
                <a:tab pos="514350" algn="dec"/>
                <a:tab pos="857250" algn="l"/>
              </a:tabLst>
            </a:pPr>
            <a:r>
              <a:rPr lang="en-US" sz="1200" b="1" dirty="0">
                <a:solidFill>
                  <a:srgbClr val="FF0000"/>
                </a:solidFill>
              </a:rPr>
              <a:t>	</a:t>
            </a:r>
            <a:r>
              <a:rPr lang="en-US" sz="1200" b="1" dirty="0">
                <a:solidFill>
                  <a:srgbClr val="C00000"/>
                </a:solidFill>
              </a:rPr>
              <a:t>$45</a:t>
            </a:r>
            <a:r>
              <a:rPr lang="en-US" sz="1200" b="1" dirty="0">
                <a:solidFill>
                  <a:srgbClr val="FF0000"/>
                </a:solidFill>
              </a:rPr>
              <a:t>	</a:t>
            </a:r>
            <a:r>
              <a:rPr lang="en-US" sz="1200" dirty="0"/>
              <a:t> net cash inflow</a:t>
            </a:r>
            <a:endParaRPr lang="en-US" sz="1200" b="1" dirty="0">
              <a:solidFill>
                <a:srgbClr val="FF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One of the first items you may have noticed about UBC’s statement of cash flows is that there is a net change in cash of $9 million. Is this a significant item of information provided by the statement? The primary objective of the statement of cash flows is not to tell us that cash increased by $9 million. We can readily see the increase or decrease in cash by comparing the beginning and ending balances in the cash account in comparative balance sheets. Instead, the purpose of the statement of cash flows is to explain </a:t>
            </a:r>
            <a:r>
              <a:rPr lang="en-IN" i="1" baseline="0" dirty="0"/>
              <a:t>why</a:t>
            </a:r>
            <a:r>
              <a:rPr lang="en-IN" baseline="0" dirty="0"/>
              <a:t> cash increased by $9 million.</a:t>
            </a:r>
          </a:p>
          <a:p>
            <a:endParaRPr lang="en-IN" baseline="0" dirty="0"/>
          </a:p>
          <a:p>
            <a:r>
              <a:rPr lang="en-IN" baseline="0" dirty="0"/>
              <a:t>To reinforce the fact that the net amount of cash inflows and outflows explains the change in the cash balance, the statement of cash flows includes a reconciliation of the net increase (or decrease) in cash with the company’s beginning and ending cash balances.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19</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a:t>Investors and creditors continually face decisions that require projections of the relative ability of a business to generate future cash flows and of the risk associated with those forecasts. To make these projections, decision makers rely heavily on the information reported in periodic financial statements. In the final analysis, cash flows into and out of a business enterprise are the most fundamental events on which investors and creditors base their decisions. Naturally, these decisions focus on the prospects of the decision makers receiving cash returns from their dealings with the firm. However, it is the ability of the firm to generate cash flows to itself that ultimately determines the potential for cash flows from the firm to investors and creditors.</a:t>
            </a:r>
          </a:p>
          <a:p>
            <a:endParaRPr lang="en-IN" baseline="0" dirty="0"/>
          </a:p>
          <a:p>
            <a:r>
              <a:rPr lang="en-IN" baseline="0" dirty="0"/>
              <a:t>The financial statements that have been the focus of your study in earlier chapters</a:t>
            </a:r>
            <a:r>
              <a:rPr lang="en-IN" dirty="0">
                <a:solidFill>
                  <a:schemeClr val="accent3">
                    <a:lumMod val="50000"/>
                  </a:schemeClr>
                </a:solidFill>
                <a:ea typeface="Adobe Fan Heiti Std B"/>
                <a:cs typeface="Adobe Fan Heiti Std B"/>
              </a:rPr>
              <a:t>—</a:t>
            </a:r>
            <a:r>
              <a:rPr lang="en-IN" baseline="0" dirty="0"/>
              <a:t>the income statement and the balance sheet</a:t>
            </a:r>
            <a:r>
              <a:rPr lang="en-IN" dirty="0">
                <a:solidFill>
                  <a:schemeClr val="accent3">
                    <a:lumMod val="50000"/>
                  </a:schemeClr>
                </a:solidFill>
                <a:ea typeface="Adobe Fan Heiti Std B"/>
                <a:cs typeface="Adobe Fan Heiti Std B"/>
              </a:rPr>
              <a:t>—</a:t>
            </a:r>
            <a:r>
              <a:rPr lang="en-IN" baseline="0" dirty="0"/>
              <a:t>offer information helpful in forecasting future cash-</a:t>
            </a:r>
            <a:r>
              <a:rPr lang="en-IN" b="0" baseline="0" dirty="0"/>
              <a:t>generating ability. Cash flows to investors and creditors depend on the corporation generating cash flows to itself.</a:t>
            </a:r>
          </a:p>
          <a:p>
            <a:endParaRPr lang="en-IN" baseline="0" dirty="0"/>
          </a:p>
          <a:p>
            <a:r>
              <a:rPr lang="en-IN" baseline="0" dirty="0"/>
              <a:t>S</a:t>
            </a:r>
            <a:r>
              <a:rPr lang="en-IN" b="0" i="0" u="none" strike="noStrike" kern="1200" baseline="0" dirty="0">
                <a:solidFill>
                  <a:schemeClr val="tx1"/>
                </a:solidFill>
              </a:rPr>
              <a:t>ome important questions, however, are not easily answered from the information these financial statements provide. For example, meaningful projections of a company’s future profitability and risk depend on answers to such questions as:</a:t>
            </a:r>
          </a:p>
          <a:p>
            <a:pPr marL="228600" indent="-228600">
              <a:buFont typeface="Arial" panose="020B0604020202020204" pitchFamily="34" charset="0"/>
              <a:buChar char="•"/>
            </a:pPr>
            <a:r>
              <a:rPr lang="en-IN" b="0" i="0" u="none" strike="noStrike" kern="1200" baseline="0" dirty="0">
                <a:solidFill>
                  <a:schemeClr val="tx1"/>
                </a:solidFill>
              </a:rPr>
              <a:t>   In what types of activities is the company investing?</a:t>
            </a:r>
          </a:p>
          <a:p>
            <a:pPr marL="342900" indent="-342900">
              <a:buFont typeface="Arial" panose="020B0604020202020204" pitchFamily="34" charset="0"/>
              <a:buChar char="•"/>
            </a:pPr>
            <a:r>
              <a:rPr lang="en-IN" baseline="0" dirty="0"/>
              <a:t>Are these activities being financed with debt? with equity? by cash generated from operations?</a:t>
            </a:r>
          </a:p>
          <a:p>
            <a:pPr marL="342900" indent="-342900">
              <a:buFont typeface="Arial" panose="020B0604020202020204" pitchFamily="34" charset="0"/>
              <a:buChar char="•"/>
            </a:pPr>
            <a:r>
              <a:rPr lang="en-IN" baseline="0" dirty="0"/>
              <a:t>Are facilities being acquired to accommodate future expansion?</a:t>
            </a:r>
          </a:p>
          <a:p>
            <a:pPr marL="342900" indent="-342900">
              <a:buFont typeface="Arial" panose="020B0604020202020204" pitchFamily="34" charset="0"/>
              <a:buChar char="•"/>
            </a:pPr>
            <a:r>
              <a:rPr lang="en-US" sz="1200" b="0" i="0" u="none" strike="noStrike" kern="1200" baseline="0" dirty="0">
                <a:solidFill>
                  <a:schemeClr val="tx1"/>
                </a:solidFill>
                <a:latin typeface="+mn-lt"/>
                <a:ea typeface="+mn-ea"/>
                <a:cs typeface="+mn-cs"/>
              </a:rPr>
              <a:t>How does the amount of cash generated from operations compare with net income over time? </a:t>
            </a:r>
          </a:p>
          <a:p>
            <a:pPr marL="342900" indent="-342900">
              <a:buFont typeface="Arial" panose="020B0604020202020204" pitchFamily="34" charset="0"/>
              <a:buChar char="•"/>
            </a:pPr>
            <a:r>
              <a:rPr lang="en-US" sz="1200" b="0" i="0" u="none" strike="noStrike" kern="1200" baseline="0" dirty="0">
                <a:solidFill>
                  <a:schemeClr val="tx1"/>
                </a:solidFill>
                <a:latin typeface="+mn-lt"/>
                <a:ea typeface="+mn-ea"/>
                <a:cs typeface="+mn-cs"/>
              </a:rPr>
              <a:t>Why isn’t the increase in retained earnings reflected as an increase in dividends? </a:t>
            </a:r>
          </a:p>
          <a:p>
            <a:pPr marL="342900" indent="-342900">
              <a:buFont typeface="Arial" panose="020B0604020202020204" pitchFamily="34" charset="0"/>
              <a:buChar char="•"/>
            </a:pPr>
            <a:r>
              <a:rPr lang="en-US" sz="1200" b="0" i="0" u="none" strike="noStrike" kern="1200" baseline="0" dirty="0">
                <a:solidFill>
                  <a:schemeClr val="tx1"/>
                </a:solidFill>
                <a:latin typeface="+mn-lt"/>
                <a:ea typeface="+mn-ea"/>
                <a:cs typeface="+mn-cs"/>
              </a:rPr>
              <a:t>What happens to the cash received from the sale of assets? </a:t>
            </a:r>
          </a:p>
          <a:p>
            <a:pPr marL="342900" indent="-342900">
              <a:buFont typeface="Arial" panose="020B0604020202020204" pitchFamily="34" charset="0"/>
              <a:buChar char="•"/>
            </a:pPr>
            <a:r>
              <a:rPr lang="en-US" sz="1200" b="0" i="0" u="none" strike="noStrike" kern="1200" baseline="0" dirty="0">
                <a:solidFill>
                  <a:schemeClr val="tx1"/>
                </a:solidFill>
                <a:latin typeface="+mn-lt"/>
                <a:ea typeface="+mn-ea"/>
                <a:cs typeface="+mn-cs"/>
              </a:rPr>
              <a:t>By what means is debt being retired? </a:t>
            </a:r>
            <a:endParaRPr lang="en-IN"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2</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Suppose UBC were to borrow $20 million cash from a bank, issuing a long-term note payable for that amount. This transaction would be reported on a statement of cash flows as a financing activity. Now suppose UBC used that $20 million cash to purchase new equipment. This second transaction would be reported as an investing activity. </a:t>
            </a:r>
          </a:p>
          <a:p>
            <a:endParaRPr lang="en-IN" baseline="0" dirty="0"/>
          </a:p>
          <a:p>
            <a:r>
              <a:rPr lang="en-IN" baseline="0" dirty="0"/>
              <a:t>Instead of two separate transactions, as indicated by an earlier illustration, UBC acquired $20 million of new equipment by issuing a $20 million long-term note payable in a single transaction. Undertaking a significant investing activity and a significant financing activity as two parts of a single transaction does not diminish the value of reporting these activities. For that reason, transactions that do not increase or decrease cash, but which result in significant investing and financing activities, must be reported in related disclosures.</a:t>
            </a:r>
          </a:p>
          <a:p>
            <a:endParaRPr lang="en-IN" baseline="0" dirty="0"/>
          </a:p>
          <a:p>
            <a:r>
              <a:rPr lang="en-IN" baseline="0" dirty="0"/>
              <a:t>These </a:t>
            </a:r>
            <a:r>
              <a:rPr lang="en-IN" b="1" baseline="0" dirty="0"/>
              <a:t>noncash investing and financing activities</a:t>
            </a:r>
            <a:r>
              <a:rPr lang="en-IN" baseline="0" dirty="0"/>
              <a:t>, such as UBC’s acquiring equipment (an investing activity) by issuing a long-term note payable (a financing activity), are reported in a separate disclosure schedule or note. UBC reported this transaction as shown.</a:t>
            </a:r>
          </a:p>
          <a:p>
            <a:endParaRPr lang="en-IN" baseline="0" dirty="0"/>
          </a:p>
          <a:p>
            <a:r>
              <a:rPr lang="en-IN" b="0" i="0" u="none" strike="noStrike" kern="1200" baseline="0" dirty="0">
                <a:solidFill>
                  <a:schemeClr val="tx1"/>
                </a:solidFill>
              </a:rPr>
              <a:t>It’s convenient to report noncash investing and financing activities on the same page as the statement of cash flows as did UBC only if there are few such transactions. Otherwise, precisely the same information would be reported in disclosure notes to the financial statements.</a:t>
            </a:r>
          </a:p>
          <a:p>
            <a:endParaRPr lang="en-IN" b="0" i="0" u="none" strike="noStrike" kern="1200" baseline="0" dirty="0">
              <a:solidFill>
                <a:schemeClr val="tx1"/>
              </a:solidFill>
            </a:endParaRPr>
          </a:p>
          <a:p>
            <a:r>
              <a:rPr lang="en-IN" b="0" i="0" u="none" strike="noStrike" kern="1200" baseline="0" dirty="0">
                <a:solidFill>
                  <a:schemeClr val="tx1"/>
                </a:solidFill>
              </a:rPr>
              <a:t>Examples of noncash transactions that would be reported in this manner are:</a:t>
            </a:r>
          </a:p>
          <a:p>
            <a:pPr marL="228600" indent="-228600">
              <a:buFont typeface="+mj-lt"/>
              <a:buAutoNum type="arabicPeriod"/>
            </a:pPr>
            <a:r>
              <a:rPr lang="en-IN" b="0" i="0" u="none" strike="noStrike" kern="1200" baseline="0" dirty="0">
                <a:solidFill>
                  <a:schemeClr val="tx1"/>
                </a:solidFill>
              </a:rPr>
              <a:t>Acquiring an asset by incurring a debt payable to the seller</a:t>
            </a:r>
          </a:p>
          <a:p>
            <a:pPr marL="228600" indent="-228600">
              <a:buFont typeface="+mj-lt"/>
              <a:buAutoNum type="arabicPeriod"/>
            </a:pPr>
            <a:r>
              <a:rPr lang="en-IN" b="0" i="0" u="none" strike="noStrike" kern="1200" baseline="0" dirty="0">
                <a:solidFill>
                  <a:schemeClr val="tx1"/>
                </a:solidFill>
              </a:rPr>
              <a:t>Acquiring use of an asset by entering into a lease agreement</a:t>
            </a:r>
          </a:p>
          <a:p>
            <a:pPr marL="228600" indent="-228600">
              <a:buFont typeface="+mj-lt"/>
              <a:buAutoNum type="arabicPeriod"/>
            </a:pPr>
            <a:r>
              <a:rPr lang="en-IN" b="0" i="0" u="none" strike="noStrike" kern="1200" baseline="0" dirty="0">
                <a:solidFill>
                  <a:schemeClr val="tx1"/>
                </a:solidFill>
              </a:rPr>
              <a:t>Converting debt into common stock or other equity securities</a:t>
            </a:r>
          </a:p>
          <a:p>
            <a:pPr marL="228600" indent="-228600">
              <a:buFont typeface="+mj-lt"/>
              <a:buAutoNum type="arabicPeriod"/>
            </a:pPr>
            <a:r>
              <a:rPr lang="en-IN" b="0" i="0" u="none" strike="noStrike" kern="1200" baseline="0" dirty="0">
                <a:solidFill>
                  <a:schemeClr val="tx1"/>
                </a:solidFill>
              </a:rPr>
              <a:t>Exchanging noncash assets or liabilities for other noncash assets or liabilities</a:t>
            </a:r>
          </a:p>
          <a:p>
            <a:endParaRPr lang="en-IN" b="0" i="0" u="none" strike="noStrike" kern="1200" baseline="0" dirty="0">
              <a:solidFill>
                <a:schemeClr val="tx1"/>
              </a:solidFill>
            </a:endParaRPr>
          </a:p>
          <a:p>
            <a:r>
              <a:rPr lang="en-IN" b="0" i="0" u="none" strike="noStrike" kern="1200" baseline="0" dirty="0">
                <a:solidFill>
                  <a:schemeClr val="tx1"/>
                </a:solidFill>
              </a:rPr>
              <a:t>Noncash transactions that do not affect a company’s assets or liabilities, such as the distribution of stock dividends, are not considered investing or financing activities and are not </a:t>
            </a:r>
            <a:r>
              <a:rPr lang="en-US" b="0" i="0" u="none" strike="noStrike" kern="1200" baseline="0" dirty="0">
                <a:solidFill>
                  <a:schemeClr val="tx1"/>
                </a:solidFill>
              </a:rPr>
              <a:t>reported. </a:t>
            </a:r>
            <a:r>
              <a:rPr lang="en-US" kern="1200" dirty="0">
                <a:solidFill>
                  <a:schemeClr val="tx1"/>
                </a:solidFill>
              </a:rPr>
              <a:t>Recall from Chapter 18 that stock dividends merely increase the number of shares of stock owned by existing shareholders. From an accounting standpoint, the stock dividend causes a dollar amount to be transferred from one part of shareholders’ equity (retained earnings) to another part of shareholders’ equity (paid-in capital). Neither assets nor liabilities are affected; therefore, no investing or financing activity has occurred.</a:t>
            </a:r>
            <a:endParaRPr lang="en-US" b="0" i="0" u="none" strike="noStrike" kern="1200" baseline="0" dirty="0">
              <a:solidFill>
                <a:schemeClr val="tx1"/>
              </a:solidFill>
            </a:endParaRPr>
          </a:p>
          <a:p>
            <a:endParaRPr lang="en-IN"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20</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z="1200" b="0" i="0" u="none" strike="noStrike" kern="1200" baseline="0" dirty="0">
                <a:solidFill>
                  <a:schemeClr val="tx1"/>
                </a:solidFill>
                <a:latin typeface="+mn-lt"/>
                <a:ea typeface="+mn-ea"/>
                <a:cs typeface="+mn-cs"/>
              </a:rPr>
              <a:t>The objective in preparing the statement of cash flows is to identify all transactions and events that represent operating, investing, or financing activities and to list and classify those activities in proper statement format. A difficulty in preparing a statement of cash flows is that typical accounting systems are not designed to produce the specific information we need for the statement. At the end of a reporting cycle, balances exist in accounts reported in the income statement (sales revenue, cost of goods sold, etc.) and the balance sheet (accounts receivable, common stock, etc.). However, the ledger contains no balances for cash paid to acquire equipment, or cash received from sale of land, or any other cash flow needed for the statement. As a result, it’s necessary to find a way of using available information to reconstruct the various cash flows that occurred during the reporting period. Typically, the information available to assist the statement preparer includes an income statement for the year and balance sheets for both the current and preceding years (comparative statements). The accounting records also can provide additional information about transactions that caused changes in account balances during the year.</a:t>
            </a:r>
          </a:p>
          <a:p>
            <a:endParaRPr lang="en-IN"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In situations involving relatively few transactions, it is possible to prepare the statement of cash flows by merely inspecting the available data and logically determining the reportable activities. Few real-life situations are sufficiently simple to be solved this way. Usually, it is more practical to use some systematic method of analyzing the available data to ensure that all operating, investing, and financing activities are detected. A common approach is to use either a manual or electronic spreadsheet to organize and analyze the information used </a:t>
            </a:r>
            <a:r>
              <a:rPr lang="en-US" sz="1200" b="0" i="0" u="none" strike="noStrike" kern="1200" baseline="0" dirty="0">
                <a:solidFill>
                  <a:schemeClr val="tx1"/>
                </a:solidFill>
                <a:latin typeface="+mn-lt"/>
                <a:ea typeface="+mn-ea"/>
                <a:cs typeface="+mn-cs"/>
              </a:rPr>
              <a:t>to prepare the statement.</a:t>
            </a:r>
          </a:p>
          <a:p>
            <a:endParaRPr lang="en-US" sz="1200" b="0" i="0" u="none" strike="noStrike" kern="1200" baseline="0" dirty="0">
              <a:solidFill>
                <a:schemeClr val="tx1"/>
              </a:solidFill>
              <a:latin typeface="+mn-lt"/>
              <a:ea typeface="+mn-ea"/>
              <a:cs typeface="+mn-cs"/>
            </a:endParaRPr>
          </a:p>
          <a:p>
            <a:r>
              <a:rPr lang="en-IN" sz="1200" b="0" i="0" u="none" strike="noStrike" kern="1200" baseline="0" dirty="0">
                <a:solidFill>
                  <a:schemeClr val="tx1"/>
                </a:solidFill>
                <a:latin typeface="+mn-lt"/>
                <a:ea typeface="+mn-ea"/>
                <a:cs typeface="+mn-cs"/>
              </a:rPr>
              <a:t>Whether the statement of cash flows is prepared by an unaided inspection and analysis or with the aid of a systematic technique such as spreadsheet analysis, the analytical process is the same. To identify the activities to be reported on the statement, we use available data to reconstruct the events and transactions that involved operating, investing, and financing activities during the year. It is helpful to reproduce the journal entries that were recorded at the time of the transaction. Examining reconstructed journal entries makes it easier to visualize whether a reportable activity is involved and how that activity is to be classified.</a:t>
            </a:r>
          </a:p>
          <a:p>
            <a:endParaRPr lang="en-IN" sz="1400" baseline="0" dirty="0"/>
          </a:p>
          <a:p>
            <a:endParaRPr lang="en-IN" sz="140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21</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Illustration 21–9 </a:t>
            </a:r>
            <a:r>
              <a:rPr lang="en-US" sz="1200" b="0" i="0" u="none" strike="noStrike" kern="1200" baseline="0" dirty="0">
                <a:solidFill>
                  <a:schemeClr val="tx1"/>
                </a:solidFill>
                <a:latin typeface="+mn-lt"/>
                <a:ea typeface="+mn-ea"/>
                <a:cs typeface="+mn-cs"/>
              </a:rPr>
              <a:t>Comparative Balance Sheets and Income Statement </a:t>
            </a:r>
            <a:endParaRPr lang="en-IN" baseline="0" dirty="0"/>
          </a:p>
          <a:p>
            <a:endParaRPr lang="en-IN" baseline="0" dirty="0"/>
          </a:p>
          <a:p>
            <a:r>
              <a:rPr lang="en-IN" baseline="0" dirty="0"/>
              <a:t>The typical year-end data (comparative balance sheets) is provided for UBC in the illustration shown here. We have referred frequently to the statement of cash flows of UBC to illustrate the nature of the activities the statement reports. Now we will see how that statement is developed from the data provided in that illustration.</a:t>
            </a:r>
          </a:p>
          <a:p>
            <a:endParaRPr lang="en-IN" sz="140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22</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Illustration 21–9 </a:t>
            </a:r>
            <a:r>
              <a:rPr lang="en-US" sz="1200" b="0" i="0" u="none" strike="noStrike" kern="1200" baseline="0" dirty="0">
                <a:solidFill>
                  <a:schemeClr val="tx1"/>
                </a:solidFill>
                <a:latin typeface="+mn-lt"/>
                <a:ea typeface="+mn-ea"/>
                <a:cs typeface="+mn-cs"/>
              </a:rPr>
              <a:t>Comparative Balance Sheets and Income Statement (continued)</a:t>
            </a:r>
            <a:endParaRPr lang="en-IN"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a:t>The typical year-end data (income statement) is provided for UBC in the illustration. We have referred frequently to the statement of cash flows of UBC to illustrate the nature of the activities the statement reports. Now we will see how that statement is developed from the data provided in that illustration.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4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sz="140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23</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An important advantage gained by using a spreadsheet is that it ensures that no reportable activities are inadvertently overlooked. Spreadsheet analysis relies on the fact that, in order for cash to increase or decrease, there must be a corresponding change in an account other than cash. Therefore, if we can identify the events and transactions that caused the change in each noncash account during the year, we will have identified all the operating, investing, and financing activities that are to be included in the statement of cash flows.</a:t>
            </a:r>
          </a:p>
          <a:p>
            <a:endParaRPr lang="en-IN" baseline="0" dirty="0"/>
          </a:p>
          <a:p>
            <a:r>
              <a:rPr lang="en-IN" baseline="0" dirty="0"/>
              <a:t>The beginning and ending balances of each account are entered on the spreadsheet. Then, as journal entries are reconstructed in our analysis of the data, those entries are recorded on the spreadsheet so that the debits and credits of the spreadsheet entries explain the changes in the account balances. Only after spreadsheet entries have explained the changes in all account balances can we feel confident that all operating, investing, and financing activities have been identified. The spreadsheet is designed in such a way that, as we record spreadsheet entries that explain account balance changes, we are simultaneously identifying and classifying the activities to be reported on the statement of cash flows.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24</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Illustration 21–9A </a:t>
            </a:r>
            <a:r>
              <a:rPr lang="en-US" sz="1200" b="0" i="0" u="none" strike="noStrike" kern="1200" baseline="0" dirty="0">
                <a:solidFill>
                  <a:schemeClr val="tx1"/>
                </a:solidFill>
                <a:latin typeface="+mn-lt"/>
                <a:ea typeface="+mn-ea"/>
                <a:cs typeface="+mn-cs"/>
              </a:rPr>
              <a:t>Spreadsheet—Direct Method </a:t>
            </a:r>
            <a:endParaRPr lang="en-US" sz="1200" kern="1200" dirty="0">
              <a:solidFill>
                <a:schemeClr val="tx1"/>
              </a:solidFill>
              <a:latin typeface="+mn-lt"/>
              <a:ea typeface="+mn-ea"/>
              <a:cs typeface="+mn-cs"/>
            </a:endParaRPr>
          </a:p>
          <a:p>
            <a:endParaRPr lang="en-US" sz="1200" kern="1200" baseline="-25000" dirty="0">
              <a:solidFill>
                <a:schemeClr val="tx1"/>
              </a:solidFill>
              <a:latin typeface="+mn-lt"/>
              <a:ea typeface="+mn-ea"/>
              <a:cs typeface="+mn-cs"/>
            </a:endParaRPr>
          </a:p>
          <a:p>
            <a:r>
              <a:rPr lang="en-US" sz="1200" kern="1200" dirty="0">
                <a:solidFill>
                  <a:schemeClr val="tx1"/>
                </a:solidFill>
                <a:latin typeface="+mn-lt"/>
                <a:ea typeface="+mn-ea"/>
                <a:cs typeface="+mn-cs"/>
              </a:rPr>
              <a:t>We begin by transferring the comparative balance sheets and income statement to a blank spreadsheet. For illustration, refer to the 2021 and 2020 balances in the completed spreadsheet for UBC. Notice that the amounts for elements of the income statement are ending balances resulting from accumulations during the year. Beginning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balances in each of these accounts are always zero. </a:t>
            </a:r>
          </a:p>
          <a:p>
            <a:endParaRPr lang="en-US" sz="1200" kern="1200" dirty="0">
              <a:solidFill>
                <a:schemeClr val="tx1"/>
              </a:solidFill>
              <a:latin typeface="+mn-lt"/>
              <a:ea typeface="+mn-ea"/>
              <a:cs typeface="+mn-cs"/>
            </a:endParaRP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25</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Illustration 21–9A </a:t>
            </a:r>
            <a:r>
              <a:rPr lang="en-US" sz="1200" b="0" i="0" u="none" strike="noStrike" kern="1200" baseline="0" dirty="0">
                <a:solidFill>
                  <a:schemeClr val="tx1"/>
                </a:solidFill>
                <a:latin typeface="+mn-lt"/>
                <a:ea typeface="+mn-ea"/>
                <a:cs typeface="+mn-cs"/>
              </a:rPr>
              <a:t>Spreadsheet—Direct Method (continued)</a:t>
            </a:r>
            <a:endParaRPr lang="en-US" sz="1200" kern="1200" dirty="0">
              <a:solidFill>
                <a:schemeClr val="tx1"/>
              </a:solidFill>
              <a:latin typeface="+mn-lt"/>
              <a:ea typeface="+mn-ea"/>
              <a:cs typeface="+mn-cs"/>
            </a:endParaRPr>
          </a:p>
          <a:p>
            <a:endParaRPr lang="en-IN" baseline="0" dirty="0"/>
          </a:p>
          <a:p>
            <a:r>
              <a:rPr lang="en-US" sz="1200" b="0" i="0" u="none" strike="noStrike" kern="1200" baseline="0" dirty="0">
                <a:solidFill>
                  <a:schemeClr val="tx1"/>
                </a:solidFill>
                <a:latin typeface="+mn-lt"/>
                <a:ea typeface="+mn-ea"/>
                <a:cs typeface="+mn-cs"/>
              </a:rPr>
              <a:t>Following the balance sheets and income statement, we allocate space on the spreadsheet for the statement of cash flows. Although at this point we have not yet identified the specific cash flow activities shown in the completed spreadsheet, we can include headings for the major categories of activities: cash flows from operating activities, cash flows from investing activities, and cash flows from financing activities. Leaving several lines between headings allows adequate space to include the specific cash flows identified in subsequent analysis.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spreadsheet entries shown in the two changes columns, which separate the beginning and ending balances, explain the increase or decrease in each account balance. You will see in the next section how these entries were reconstructed. We number each entry and enter those numbers on the spreadsheet with the debit(s) and credit(s) of the entry as we go along. Although spreadsheet entries are in the form of debits and credits like journal entries, they are entered on the spreadsheet only. They are not recorded in the formal accounting records. In effect, these entries duplicate, frequently in summary form, the actual journal entries used to record the transactions as they occurred during the year.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reconstruct the journal entries, we analyze each account, one at a time, deciding at each step what transaction or event caused the change in that account. Often, the reason for the change in an account balance is readily apparent from viewing the change in conjunction with that of a related account elsewhere in the financial statements. Sometimes it’s necessary to consult the accounting records for additional information to help explain the transaction that resulted in the change.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may find it helpful to diagram in T-account format the relationship between accounts to better visualize certain changes, particularly in your initial study of the chapter. The analysis that follows is occasionally supplemented with such diagrams to emphasize </a:t>
            </a:r>
            <a:r>
              <a:rPr lang="en-US" sz="1200" b="0" i="1" u="none" strike="noStrike" kern="1200" baseline="0" dirty="0">
                <a:solidFill>
                  <a:schemeClr val="tx1"/>
                </a:solidFill>
                <a:latin typeface="+mn-lt"/>
                <a:ea typeface="+mn-ea"/>
                <a:cs typeface="+mn-cs"/>
              </a:rPr>
              <a:t>why, </a:t>
            </a:r>
            <a:r>
              <a:rPr lang="en-US" sz="1200" b="0" i="0" u="none" strike="noStrike" kern="1200" baseline="0" dirty="0">
                <a:solidFill>
                  <a:schemeClr val="tx1"/>
                </a:solidFill>
                <a:latin typeface="+mn-lt"/>
                <a:ea typeface="+mn-ea"/>
                <a:cs typeface="+mn-cs"/>
              </a:rPr>
              <a:t>rather than merely </a:t>
            </a:r>
            <a:r>
              <a:rPr lang="en-US" sz="1200" b="0" i="1" u="none" strike="noStrike" kern="1200" baseline="0" dirty="0">
                <a:solidFill>
                  <a:schemeClr val="tx1"/>
                </a:solidFill>
                <a:latin typeface="+mn-lt"/>
                <a:ea typeface="+mn-ea"/>
                <a:cs typeface="+mn-cs"/>
              </a:rPr>
              <a:t>how, </a:t>
            </a:r>
            <a:r>
              <a:rPr lang="en-US" sz="1200" b="0" i="0" u="none" strike="noStrike" kern="1200" baseline="0" dirty="0">
                <a:solidFill>
                  <a:schemeClr val="tx1"/>
                </a:solidFill>
                <a:latin typeface="+mn-lt"/>
                <a:ea typeface="+mn-ea"/>
                <a:cs typeface="+mn-cs"/>
              </a:rPr>
              <a:t>specific cash flow amounts emerge from the analysis. </a:t>
            </a:r>
            <a:endParaRPr lang="en-US" kern="1200" dirty="0">
              <a:solidFill>
                <a:schemeClr val="tx1"/>
              </a:solidFill>
            </a:endParaRP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26</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Illustration 21–9A </a:t>
            </a:r>
            <a:r>
              <a:rPr lang="en-US" sz="1200" b="0" i="0" u="none" strike="noStrike" kern="1200" baseline="0" dirty="0">
                <a:solidFill>
                  <a:schemeClr val="tx1"/>
                </a:solidFill>
                <a:latin typeface="+mn-lt"/>
                <a:ea typeface="+mn-ea"/>
                <a:cs typeface="+mn-cs"/>
              </a:rPr>
              <a:t>Spreadsheet—Direct Method (concluded)</a:t>
            </a:r>
            <a:endParaRPr lang="en-US" sz="1200" kern="1200" dirty="0">
              <a:solidFill>
                <a:schemeClr val="tx1"/>
              </a:solidFill>
              <a:latin typeface="+mn-lt"/>
              <a:ea typeface="+mn-ea"/>
              <a:cs typeface="+mn-cs"/>
            </a:endParaRPr>
          </a:p>
          <a:p>
            <a:endParaRPr lang="en-IN" baseline="0" dirty="0"/>
          </a:p>
          <a:p>
            <a:r>
              <a:rPr lang="en-US" sz="1200" b="0" i="0" u="none" strike="noStrike" kern="1200" baseline="0" dirty="0">
                <a:solidFill>
                  <a:schemeClr val="tx1"/>
                </a:solidFill>
                <a:latin typeface="+mn-lt"/>
                <a:ea typeface="+mn-ea"/>
                <a:cs typeface="+mn-cs"/>
              </a:rPr>
              <a:t>Although there is no mandatory order in which to analyze the accounts, it is convenient to begin with the income statement accounts, followed by the balance sheet accounts. We analyze the accounts of UBC in that order below. Although our analysis of each account culminates in a spreadsheet entry, keep in mind that the analysis described also is appropriate to identify reportable activities when a spreadsheet is not used.</a:t>
            </a:r>
            <a:endParaRPr lang="en-IN" sz="140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27</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As described in an earlier section, cash flows from operating activities are inflows and outflows of cash that result from activities reported in the income statement. Thus, to identify those cash inflows and outflows, we begin by analyzing the components of the income statement. It is important to keep in mind that the amounts reported in the income statement usually do not represent the cash effects of the items reported.</a:t>
            </a:r>
          </a:p>
          <a:p>
            <a:endParaRPr lang="en-IN" baseline="0" dirty="0"/>
          </a:p>
          <a:p>
            <a:r>
              <a:rPr lang="en-IN" baseline="0" dirty="0"/>
              <a:t>For example, UBC reports sales revenue of $100 million. This does not mean, however, that it collected $100 million cash from customers during the year. In fact, by referring to the beginning and ending balances in accounts receivable, we see that cash received from customers could not have been $100 million. Since accounts receivable increased during the year, some of the sales revenue recognized must not yet have been collected. This is explained further in the next section.</a:t>
            </a:r>
          </a:p>
          <a:p>
            <a:endParaRPr lang="en-IN" baseline="0" dirty="0"/>
          </a:p>
          <a:p>
            <a:r>
              <a:rPr lang="en-IN" baseline="0" dirty="0"/>
              <a:t>The cash effects of other income statement elements can be similarly discerned by referring to changes in the balances of the balance sheet accounts that are directly related to those elements. So, to identify cash flows from operating activities we examine, one at a time, the elements of the income statement in conjunction with any balance sheet accounts affected by each element.</a:t>
            </a:r>
            <a:endParaRPr lang="en-IN" b="1" baseline="0" dirty="0"/>
          </a:p>
          <a:p>
            <a:endParaRPr lang="en-IN" b="1"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28</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Accounts receivable is the balance sheet account that is affected by sales revenue. Specifically, accounts receivable is increased by credit sales and is decreased as cash is received from customers. We can compare sales and the change in accounts receivable during the year to determine the amount of cash received from customers. This relationship can be viewed in T-account format as shown.</a:t>
            </a:r>
          </a:p>
          <a:p>
            <a:endParaRPr lang="en-IN" b="0" baseline="0" dirty="0"/>
          </a:p>
          <a:p>
            <a:r>
              <a:rPr lang="en-IN" b="0" baseline="0" dirty="0"/>
              <a:t>We see from this analysis that cash received from customers must have been $98 million.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29</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IN" baseline="0" dirty="0"/>
              <a:t>Illustration 21–1 </a:t>
            </a:r>
            <a:r>
              <a:rPr lang="en-US" sz="1200" b="0" i="0" u="none" strike="noStrike" kern="1200" baseline="0" dirty="0">
                <a:solidFill>
                  <a:schemeClr val="tx1"/>
                </a:solidFill>
                <a:latin typeface="+mn-lt"/>
                <a:ea typeface="+mn-ea"/>
                <a:cs typeface="+mn-cs"/>
              </a:rPr>
              <a:t>Cash Inflows and Cash Outflows </a:t>
            </a:r>
            <a:endParaRPr lang="en-IN" baseline="0" dirty="0"/>
          </a:p>
          <a:p>
            <a:pPr marL="0" indent="0">
              <a:buFont typeface="Arial" panose="020B0604020202020204" pitchFamily="34" charset="0"/>
              <a:buNone/>
            </a:pPr>
            <a:endParaRPr lang="en-IN" baseline="0" dirty="0"/>
          </a:p>
          <a:p>
            <a:pPr marL="0" indent="0">
              <a:buFont typeface="Arial" panose="020B0604020202020204" pitchFamily="34" charset="0"/>
              <a:buNone/>
            </a:pPr>
            <a:r>
              <a:rPr lang="en-IN" baseline="0" dirty="0"/>
              <a:t>Cash continually flows into and out of an active business. Businesses disburse cash to acquire property and equipment to maintain or expand productive capacity. When no longer needed, these assets may be sold for cash. Cash is paid to produce or purchase inventory for resale, as well as to pay for the expenses of selling these goods. The ultimate outcome of these selling activities is an inflow of cash. Cash might be invested in securities of other firms. These investments provide cash inflows during the investment period in the form of dividends or interest and at the end of the investment period when the securities are sold. To raise cash to finance their operations, firms sell stock and/or acquire debt. Cash payments are made as dividends to shareholders and interest to creditors. When debt is repaid or stock repurchased, cash flows out of the firm. To visualize the continual process of cash receipts and cash payments, that process is diagrammed in the illustration. The diagram also previews the way we will later classify the cash flows in a statement of cash flows.</a:t>
            </a:r>
          </a:p>
          <a:p>
            <a:pPr marL="0" indent="0">
              <a:buFont typeface="Arial" panose="020B0604020202020204" pitchFamily="34" charset="0"/>
              <a:buNone/>
            </a:pPr>
            <a:endParaRPr lang="en-IN" baseline="0" dirty="0"/>
          </a:p>
          <a:p>
            <a:r>
              <a:rPr lang="en-IN" baseline="0" dirty="0"/>
              <a:t>Embodied in this assortment of cash flows is a wealth of information that investors and creditors require to make educated decisions. Much of the value of the underlying information provided by the cash flows is lost when reported only indirectly by the balance sheet and the income statement. </a:t>
            </a:r>
            <a:r>
              <a:rPr lang="en-IN" b="0" i="0" u="none" strike="noStrike" kern="1200" baseline="0" dirty="0">
                <a:solidFill>
                  <a:schemeClr val="tx1"/>
                </a:solidFill>
              </a:rPr>
              <a:t>Each cash flow eventually impacts decision makers by affecting the balances of various accounts in the balance sheet. Also, many of the cash flows—those related to income-producing activities—are represented in the income statement. However, they are not necessarily reported in the period the cash flows occur because the income statement measures activities on an accrual basis. The statement of cash flows fills the information gap by reporting the cash flows directly.</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3</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Note that even if some of the year’s sales were cash sales, say $40 million cash sales and $60 million credit sales, the result is the same.</a:t>
            </a:r>
          </a:p>
          <a:p>
            <a:endParaRPr lang="en-IN" b="0" baseline="0" dirty="0"/>
          </a:p>
          <a:p>
            <a:r>
              <a:rPr lang="en-IN" b="0" baseline="0" dirty="0"/>
              <a:t>Thus, cash flows from operating activities should include cash received from customers of $98 million. The net effect of sales revenue activity during the year can be summarized in the entry.</a:t>
            </a:r>
          </a:p>
          <a:p>
            <a:endParaRPr lang="en-IN" b="0" baseline="0" dirty="0"/>
          </a:p>
          <a:p>
            <a:r>
              <a:rPr lang="en-IN" b="0" baseline="0" dirty="0"/>
              <a:t>The entry appears as entry (1) in the completed spreadsheet for UBC, shown in the previous illustration. The entry explains the changes in two account balances—accounts receivable and sales revenue. Since the entry affects cash, it also identifies a cash flow to be reported on the statement of cash flows. The $98 million debit to cash is therefore entered in the statement of cash flows section of the spreadsheet under the heading of cash flows from operating activities.</a:t>
            </a:r>
          </a:p>
          <a:p>
            <a:endParaRPr lang="en-IN" b="0" baseline="0" dirty="0"/>
          </a:p>
          <a:p>
            <a:r>
              <a:rPr lang="en-IN" b="0" baseline="0" dirty="0"/>
              <a:t>Notice that we enter the cash portion of entry (1) as one of several cash flows on the statement of cash flows rather than as a debit to the cash account. Only after all cash inflows and outflows have been identified will the net change in cash be entered as a debit to the cash account. In fact, the entry to reconcile the $9 million increase in the cash account and the $9 million net increase in cash on the statement of cash flows will serve as a final check of the accuracy of our spreadsheet analysis.</a:t>
            </a:r>
          </a:p>
          <a:p>
            <a:endParaRPr lang="en-IN" b="0" baseline="0" dirty="0"/>
          </a:p>
          <a:p>
            <a:r>
              <a:rPr lang="en-US" kern="1200" dirty="0">
                <a:solidFill>
                  <a:schemeClr val="tx1"/>
                </a:solidFill>
              </a:rPr>
              <a:t>The remaining summary entries are described in subsections 2 through 19. When including the entries on the spreadsheet, it is helpful to number the entries sequentially to provide a means of retracing the steps taken in the analysis if the need arises. You also may find it helpful to put a check mark (✔) to the right of the ending balance when the change in that balance has been explained. Then, once you have check marks next to every noncash account, you will know you are finished. </a:t>
            </a:r>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30</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31</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spcBef>
                <a:spcPct val="35000"/>
              </a:spcBef>
            </a:pPr>
            <a:r>
              <a:rPr lang="en-US" sz="1200" dirty="0">
                <a:solidFill>
                  <a:srgbClr val="000000"/>
                </a:solidFill>
              </a:rPr>
              <a:t>The correct answer is </a:t>
            </a:r>
            <a:r>
              <a:rPr lang="en-US" sz="1200" i="1" dirty="0">
                <a:solidFill>
                  <a:srgbClr val="000000"/>
                </a:solidFill>
              </a:rPr>
              <a:t>d</a:t>
            </a:r>
            <a:r>
              <a:rPr lang="en-US" sz="1200" dirty="0">
                <a:solidFill>
                  <a:srgbClr val="000000"/>
                </a:solidFill>
              </a:rPr>
              <a:t>.</a:t>
            </a:r>
          </a:p>
          <a:p>
            <a:pPr algn="l">
              <a:spcBef>
                <a:spcPct val="35000"/>
              </a:spcBef>
            </a:pPr>
            <a:r>
              <a:rPr lang="en-US" sz="1200" dirty="0">
                <a:solidFill>
                  <a:srgbClr val="000000"/>
                </a:solidFill>
              </a:rPr>
              <a:t>A/R increased $12,000 during the year.</a:t>
            </a:r>
          </a:p>
          <a:p>
            <a:endParaRPr lang="en-US" sz="1200" dirty="0">
              <a:solidFill>
                <a:srgbClr val="000000"/>
              </a:solidFill>
            </a:endParaRPr>
          </a:p>
          <a:p>
            <a:pPr algn="l">
              <a:tabLst>
                <a:tab pos="4743450" algn="dec"/>
                <a:tab pos="5200650" algn="dec"/>
              </a:tabLst>
            </a:pPr>
            <a:r>
              <a:rPr lang="en-US" sz="1200" dirty="0">
                <a:solidFill>
                  <a:srgbClr val="000000"/>
                </a:solidFill>
              </a:rPr>
              <a:t>Cash (received from clients)	</a:t>
            </a:r>
            <a:r>
              <a:rPr lang="en-US" sz="1200" b="1" dirty="0">
                <a:solidFill>
                  <a:srgbClr val="C00000"/>
                </a:solidFill>
              </a:rPr>
              <a:t>788</a:t>
            </a:r>
            <a:br>
              <a:rPr lang="en-US" sz="1200" b="1" dirty="0">
                <a:solidFill>
                  <a:srgbClr val="C00000"/>
                </a:solidFill>
              </a:rPr>
            </a:br>
            <a:r>
              <a:rPr lang="en-US" sz="1200" dirty="0">
                <a:solidFill>
                  <a:srgbClr val="000000"/>
                </a:solidFill>
              </a:rPr>
              <a:t>Accounts receivable 	  12</a:t>
            </a:r>
            <a:br>
              <a:rPr lang="en-US" sz="1200" dirty="0">
                <a:solidFill>
                  <a:srgbClr val="000000"/>
                </a:solidFill>
              </a:rPr>
            </a:br>
            <a:r>
              <a:rPr lang="en-US" sz="1200" dirty="0">
                <a:solidFill>
                  <a:srgbClr val="000000"/>
                </a:solidFill>
              </a:rPr>
              <a:t>    Legal fees 		 800</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Notice that bad debt expense does not appear in the income statement and allowance for uncollectible accounts does not appear in the balance sheet. We have assumed that bad debts are immaterial for UBC. When this is not the case, it’s necessary to consider the write-off of bad debts as we determine cash received from customers. Here’s why.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using the allowance method to account for bad debts, a company estimates the dollar amount of customer accounts that will ultimately prove uncollectible and records both bad debt expense and allowance for uncollectible accounts for that estimate.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Bad debt expense ………………………………………...……xxx 	</a:t>
            </a:r>
          </a:p>
          <a:p>
            <a:r>
              <a:rPr lang="en-US" sz="1200" b="0" i="0" u="none" strike="noStrike" kern="1200" baseline="0" dirty="0">
                <a:solidFill>
                  <a:schemeClr val="tx1"/>
                </a:solidFill>
                <a:latin typeface="+mn-lt"/>
                <a:ea typeface="+mn-ea"/>
                <a:cs typeface="+mn-cs"/>
              </a:rPr>
              <a:t>     Allowance for uncollectible accounts ………………………………….xxx 	</a:t>
            </a:r>
          </a:p>
          <a:p>
            <a:endParaRPr lang="en-IN" sz="1400" b="1" baseline="0" dirty="0"/>
          </a:p>
          <a:p>
            <a:r>
              <a:rPr lang="en-US" sz="1200" b="0" i="0" u="none" strike="noStrike" kern="1200" baseline="0" dirty="0">
                <a:solidFill>
                  <a:schemeClr val="tx1"/>
                </a:solidFill>
                <a:latin typeface="+mn-lt"/>
                <a:ea typeface="+mn-ea"/>
                <a:cs typeface="+mn-cs"/>
              </a:rPr>
              <a:t>Then, when accounts actually prove uncollectible, accounts receivable and the allowance are reduced.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Allowance for uncollectible accounts........................xxx	 	</a:t>
            </a:r>
          </a:p>
          <a:p>
            <a:r>
              <a:rPr lang="en-US" sz="1200" b="0" i="0" u="none" strike="noStrike" kern="1200" baseline="0" dirty="0">
                <a:solidFill>
                  <a:schemeClr val="tx1"/>
                </a:solidFill>
                <a:latin typeface="+mn-lt"/>
                <a:ea typeface="+mn-ea"/>
                <a:cs typeface="+mn-cs"/>
              </a:rPr>
              <a:t>     Accounts receivable............................................................................... xxx</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our illustration, we concluded that UBC received $2 million less cash ($98 million) than sales for the year ($100 million) because accounts receivable increased by that amount. However, if a portion of the change in accounts receivable had been due to write-offs of bad debts, that conclusion would be incorrect. Let’s say, for instance, that UBC had bad debt expense of $2 million and its allowance for uncollectible accounts had increased by $1 million. Because the allowance for uncollectible accounts would be credited by $2 million in the adjusting entry for bad debts expense, necessarily there also would have been a $1 million debit to the account in order for there to have been a net increase (credit) in its balance of only $1 million. That debit would occur due to write-offs of bad debts totaling $1 million.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 in millions) 	</a:t>
            </a:r>
          </a:p>
          <a:p>
            <a:r>
              <a:rPr lang="en-US" sz="1200" b="0" i="0" u="none" strike="noStrike" kern="1200" baseline="0" dirty="0">
                <a:solidFill>
                  <a:schemeClr val="tx1"/>
                </a:solidFill>
                <a:latin typeface="+mn-lt"/>
                <a:ea typeface="+mn-ea"/>
                <a:cs typeface="+mn-cs"/>
              </a:rPr>
              <a:t>Allowance for uncollectible accounts.................................................. 1 	</a:t>
            </a:r>
          </a:p>
          <a:p>
            <a:r>
              <a:rPr lang="en-US" sz="1200" b="1" i="0" u="none" strike="noStrike" kern="1200" baseline="0" dirty="0">
                <a:solidFill>
                  <a:schemeClr val="tx1"/>
                </a:solidFill>
                <a:latin typeface="+mn-lt"/>
                <a:ea typeface="+mn-ea"/>
                <a:cs typeface="+mn-cs"/>
              </a:rPr>
              <a:t>     Accounts receivable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would indicate that a portion ($1 million credit) of the total change in accounts receivable ($2 million debit) would have been due to write-offs of bad debts, and the remaining change ($3 million debit) would have been due to cash collections being less than sales revenue. Cash received from customers would have been only $97 million in that case.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effect of write-offs of bad debts can be explicitly considered by combining all the accounts related to sales and collection activities into a single summary spreadsheet entry: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 in millions) 	</a:t>
            </a:r>
          </a:p>
          <a:p>
            <a:r>
              <a:rPr lang="en-US" sz="1200" b="0" i="0" u="none" strike="noStrike" kern="1200" baseline="0" dirty="0">
                <a:solidFill>
                  <a:schemeClr val="tx1"/>
                </a:solidFill>
                <a:latin typeface="+mn-lt"/>
                <a:ea typeface="+mn-ea"/>
                <a:cs typeface="+mn-cs"/>
              </a:rPr>
              <a:t>Cash (received from customers)……………………………………………………………… 	97 	</a:t>
            </a:r>
          </a:p>
          <a:p>
            <a:r>
              <a:rPr lang="en-US" sz="1200" b="0" i="0" u="none" strike="noStrike" kern="1200" baseline="0" dirty="0">
                <a:solidFill>
                  <a:schemeClr val="tx1"/>
                </a:solidFill>
                <a:latin typeface="+mn-lt"/>
                <a:ea typeface="+mn-ea"/>
                <a:cs typeface="+mn-cs"/>
              </a:rPr>
              <a:t>Accounts receivable ($32 − 30) ……………………………………………………………….	  2 	</a:t>
            </a:r>
          </a:p>
          <a:p>
            <a:r>
              <a:rPr lang="en-US" sz="1200" b="0" i="0" u="none" strike="noStrike" kern="1200" baseline="0" dirty="0">
                <a:solidFill>
                  <a:schemeClr val="tx1"/>
                </a:solidFill>
                <a:latin typeface="+mn-lt"/>
                <a:ea typeface="+mn-ea"/>
                <a:cs typeface="+mn-cs"/>
              </a:rPr>
              <a:t>Bad debt expense (from income statement)…………………………………………… 	  2 	</a:t>
            </a:r>
          </a:p>
          <a:p>
            <a:r>
              <a:rPr lang="en-US" sz="1200" b="0" i="0" u="none" strike="noStrike" kern="1200" baseline="0" dirty="0">
                <a:solidFill>
                  <a:schemeClr val="tx1"/>
                </a:solidFill>
                <a:latin typeface="+mn-lt"/>
                <a:ea typeface="+mn-ea"/>
                <a:cs typeface="+mn-cs"/>
              </a:rPr>
              <a:t>     Allowance for uncollectible accounts ($3 − 2)……………………………………. 	             1 	</a:t>
            </a:r>
          </a:p>
          <a:p>
            <a:r>
              <a:rPr lang="en-US" sz="1200" b="0" i="0" u="none" strike="noStrike" kern="1200" baseline="0" dirty="0">
                <a:solidFill>
                  <a:schemeClr val="tx1"/>
                </a:solidFill>
                <a:latin typeface="+mn-lt"/>
                <a:ea typeface="+mn-ea"/>
                <a:cs typeface="+mn-cs"/>
              </a:rPr>
              <a:t>     Sales revenue ($100 − 0)……………………………………………………………………... 	         100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single entry summarizes all transactions related to sales, bad debt expense, write-offs of accounts receivable, and cash collections from sales.  </a:t>
            </a:r>
            <a:endParaRPr lang="en-IN" sz="1400" b="1"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32</a:t>
            </a:fld>
            <a:endParaRPr lang="en-IN" dirty="0">
              <a:solidFill>
                <a:prstClr val="black"/>
              </a:solidFill>
              <a:cs typeface="Arial" charset="0"/>
            </a:endParaRPr>
          </a:p>
        </p:txBody>
      </p:sp>
    </p:spTree>
    <p:extLst>
      <p:ext uri="{BB962C8B-B14F-4D97-AF65-F5344CB8AC3E}">
        <p14:creationId xmlns:p14="http://schemas.microsoft.com/office/powerpoint/2010/main" val="1483233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Because neither an investment revenue receivable account nor a long-term investment account appears on the comparative balance sheets, we can conclude that $3 million of investment revenue was collected in cash. Entry (2) on the spreadsheet is shown here.</a:t>
            </a:r>
          </a:p>
          <a:p>
            <a:endParaRPr lang="en-IN" b="0" baseline="0" dirty="0"/>
          </a:p>
          <a:p>
            <a:r>
              <a:rPr lang="en-US" sz="1200" b="0" i="0" u="none" strike="noStrike" kern="1200" baseline="0" dirty="0">
                <a:solidFill>
                  <a:schemeClr val="tx1"/>
                </a:solidFill>
                <a:latin typeface="+mn-lt"/>
                <a:ea typeface="+mn-ea"/>
                <a:cs typeface="+mn-cs"/>
              </a:rPr>
              <a:t>The income statement reports investment revenue of $3 million. Before concluding that this amount was received in cash, we first refer to the balance sheets to see whether a change in an account there indicates otherwise. A change in either of two balance sheet accounts, (a) investment revenue receivable or (b) long-term investments, might indicate that cash received from investment revenue differs from the amount reported in the income statement. </a:t>
            </a:r>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33</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The third item reported in the income statement is an $8 million gain on the sale of land. Recall that our objective in analyzing each element of the statement is to determine the cash effect of that element. To do so, we need additional information about the transaction that caused this gain. The accounting records—item (a) in Illustration 21–9—indicate that land that originally cost $10 million was sold for $18 million.</a:t>
            </a:r>
          </a:p>
          <a:p>
            <a:endParaRPr lang="en-IN" b="0" baseline="0" dirty="0"/>
          </a:p>
          <a:p>
            <a:r>
              <a:rPr lang="en-US" sz="1200" b="0" i="0" u="none" strike="noStrike" kern="1200" baseline="0" dirty="0">
                <a:solidFill>
                  <a:schemeClr val="tx1"/>
                </a:solidFill>
                <a:latin typeface="+mn-lt"/>
                <a:ea typeface="+mn-ea"/>
                <a:cs typeface="+mn-cs"/>
              </a:rPr>
              <a:t>The entry recorded in the journal when the land was sold also serves as our summary entry as shown here.</a:t>
            </a:r>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34</a:t>
            </a:fld>
            <a:endParaRPr lang="en-IN" dirty="0">
              <a:solidFill>
                <a:prstClr val="black"/>
              </a:solidFill>
              <a:cs typeface="Arial" charset="0"/>
            </a:endParaRPr>
          </a:p>
        </p:txBody>
      </p:sp>
    </p:spTree>
    <p:extLst>
      <p:ext uri="{BB962C8B-B14F-4D97-AF65-F5344CB8AC3E}">
        <p14:creationId xmlns:p14="http://schemas.microsoft.com/office/powerpoint/2010/main" val="4282886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The cash effect of this transaction is a cash increase of $18 million. We therefore include the debit as a cash inflow in the statement of cash flows section of the spreadsheet. However, unlike the cash effect of the previous two spreadsheet entries, it is not reported as an operating activity. The sale of land is an </a:t>
            </a:r>
            <a:r>
              <a:rPr lang="en-IN" b="0" i="1" baseline="0" dirty="0"/>
              <a:t>investing</a:t>
            </a:r>
            <a:r>
              <a:rPr lang="en-IN" b="0" baseline="0" dirty="0"/>
              <a:t> activity, so this cash inflow is listed under that heading of the spreadsheet. The entry also accounts for the $8 million gain on sale of land. The $10 million credit to land does not, by itself, explain the $20 million increase in that account. As we will later discover, another transaction also affected the land account. </a:t>
            </a:r>
          </a:p>
          <a:p>
            <a:endParaRPr lang="en-IN" b="0" baseline="0" dirty="0"/>
          </a:p>
          <a:p>
            <a:r>
              <a:rPr lang="en-IN" b="0" baseline="0" dirty="0"/>
              <a:t>It is important to understand that the gain is simply the difference between cash received in the sale of land (reported as an investing activity) and the book value of the land. To report the $8 million gain as a cash flow from operating activities, in addition to reporting $18 million as a cash flow from investing activities, would be to report the $8 million twice.</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35</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During the year, UBC sold goods that had cost $60 million. This does not necessarily indicate that $60 million cash was paid to suppliers of those goods. To determine the amount of cash paid to suppliers, we look to the two current accounts affected by merchandise purchases—inventory and accounts payable. The analysis can be viewed as a two-step process.</a:t>
            </a:r>
          </a:p>
          <a:p>
            <a:endParaRPr lang="en-IN" b="0" baseline="0" dirty="0"/>
          </a:p>
          <a:p>
            <a:r>
              <a:rPr lang="en-IN" b="0" baseline="0" dirty="0"/>
              <a:t>First, we compare cost of goods sold with the change in inventory to determine the cost of goods </a:t>
            </a:r>
            <a:r>
              <a:rPr lang="en-IN" b="0" i="1" baseline="0" dirty="0"/>
              <a:t>purchased</a:t>
            </a:r>
            <a:r>
              <a:rPr lang="en-IN" b="0" baseline="0" dirty="0"/>
              <a:t> (not necessarily cash paid) during the year. To facilitate our analysis, we can examine the relationship in T-account format as illustrated.</a:t>
            </a:r>
          </a:p>
          <a:p>
            <a:endParaRPr lang="en-IN" b="0" baseline="0" dirty="0"/>
          </a:p>
          <a:p>
            <a:r>
              <a:rPr lang="en-IN" b="0" baseline="0" dirty="0"/>
              <a:t>From the analysis, we see that $56 million of goods were </a:t>
            </a:r>
            <a:r>
              <a:rPr lang="en-IN" b="0" i="1" baseline="0" dirty="0"/>
              <a:t>purchased</a:t>
            </a:r>
            <a:r>
              <a:rPr lang="en-IN" b="0" baseline="0" dirty="0"/>
              <a:t> during the year. It is not necessarily true, though, that $56 million cash was paid to suppliers of these goods. By looking in accounts payable, we can determine the cash paid to suppliers.</a:t>
            </a:r>
          </a:p>
          <a:p>
            <a:endParaRPr lang="en-IN" b="0" baseline="0" dirty="0"/>
          </a:p>
          <a:p>
            <a:r>
              <a:rPr lang="en-IN" b="0" i="0" u="none" strike="noStrike" kern="1200" baseline="0" dirty="0">
                <a:solidFill>
                  <a:schemeClr val="tx1"/>
                </a:solidFill>
              </a:rPr>
              <a:t>We now see that cash paid to suppliers was $50 million.</a:t>
            </a:r>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36</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Although $60 million of goods were sold during the year, only $50 million cash was paid to suppliers of these goods. The entry (4) that summarizes merchandise acquisitions is shown here.</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37</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38</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spcBef>
                <a:spcPct val="20000"/>
              </a:spcBef>
              <a:buClr>
                <a:schemeClr val="folHlink"/>
              </a:buClr>
              <a:buSzPct val="60000"/>
              <a:buFont typeface="Wingdings" pitchFamily="2" charset="2"/>
              <a:buNone/>
            </a:pPr>
            <a:r>
              <a:rPr lang="en-US" sz="1200" dirty="0"/>
              <a:t>The correct answer is </a:t>
            </a:r>
            <a:r>
              <a:rPr lang="en-US" sz="1200" i="1" dirty="0"/>
              <a:t>b</a:t>
            </a:r>
            <a:r>
              <a:rPr lang="en-US" sz="1200" dirty="0"/>
              <a:t>:</a:t>
            </a:r>
          </a:p>
          <a:p>
            <a:pPr algn="l" eaLnBrk="1" hangingPunct="1">
              <a:spcBef>
                <a:spcPct val="20000"/>
              </a:spcBef>
              <a:buClr>
                <a:schemeClr val="folHlink"/>
              </a:buClr>
              <a:buSzPct val="60000"/>
              <a:buFont typeface="Wingdings" pitchFamily="2" charset="2"/>
              <a:buNone/>
            </a:pPr>
            <a:r>
              <a:rPr lang="en-US" sz="1200" dirty="0"/>
              <a:t>Cost of goods sold 	       900</a:t>
            </a:r>
            <a:br>
              <a:rPr lang="en-US" sz="1200" dirty="0"/>
            </a:br>
            <a:r>
              <a:rPr lang="en-US" sz="1200" dirty="0"/>
              <a:t>Inventory 		         35</a:t>
            </a:r>
            <a:br>
              <a:rPr lang="en-US" sz="1200" dirty="0"/>
            </a:br>
            <a:r>
              <a:rPr lang="en-US" sz="1200" dirty="0"/>
              <a:t>     Accounts payable 		  12</a:t>
            </a:r>
            <a:br>
              <a:rPr lang="en-US" sz="1200" dirty="0"/>
            </a:br>
            <a:r>
              <a:rPr lang="en-US" sz="1200" dirty="0"/>
              <a:t>     Cash (paid to suppliers)		</a:t>
            </a:r>
            <a:r>
              <a:rPr lang="en-US" sz="1200" b="1" dirty="0">
                <a:solidFill>
                  <a:srgbClr val="C00000"/>
                </a:solidFill>
              </a:rPr>
              <a:t>923</a:t>
            </a:r>
          </a:p>
          <a:p>
            <a:pPr eaLnBrk="1" hangingPunct="1"/>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The balance sheet account affected by salaries expense is salaries payable. By analyzing salaries expense in relation to the change in salaries payable, we can determine the amount of cash paid to employees. </a:t>
            </a:r>
          </a:p>
          <a:p>
            <a:endParaRPr lang="en-IN" b="0" baseline="0" dirty="0"/>
          </a:p>
          <a:p>
            <a:r>
              <a:rPr lang="en-IN" b="0" baseline="0" dirty="0"/>
              <a:t>This analysis indicates that only $11 million cash was paid to employees; the remaining $2 million of salaries expense is reflected as an increase in salaries payable. Viewing the relationship in journal entry format provides the same conclusion and also gives us the entry in our spreadsheet analysis.</a:t>
            </a:r>
          </a:p>
          <a:p>
            <a:endParaRPr lang="en-IN" b="0" baseline="0" dirty="0"/>
          </a:p>
          <a:p>
            <a:r>
              <a:rPr lang="en-IN" b="0" baseline="0" dirty="0"/>
              <a:t>In entry (5), the Salaries expense account is debited for $13, and Salaries payable and Cash account is credited for $2 million and $11 million respectively.</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39</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IN" baseline="0" dirty="0"/>
              <a:t>Illustration 21–2 </a:t>
            </a:r>
            <a:r>
              <a:rPr lang="en-US" sz="1200" b="0" i="0" u="none" strike="noStrike" kern="1200" baseline="0" dirty="0">
                <a:solidFill>
                  <a:schemeClr val="tx1"/>
                </a:solidFill>
                <a:latin typeface="+mn-lt"/>
                <a:ea typeface="+mn-ea"/>
                <a:cs typeface="+mn-cs"/>
              </a:rPr>
              <a:t>Statement of Cash Flows </a:t>
            </a:r>
            <a:endParaRPr lang="en-IN" baseline="0" dirty="0"/>
          </a:p>
          <a:p>
            <a:pPr marL="0" indent="0">
              <a:buFont typeface="Arial" panose="020B0604020202020204" pitchFamily="34" charset="0"/>
              <a:buNone/>
            </a:pPr>
            <a:endParaRPr lang="en-IN" baseline="0" dirty="0"/>
          </a:p>
          <a:p>
            <a:pPr marL="0" indent="0">
              <a:buFont typeface="Arial" panose="020B0604020202020204" pitchFamily="34" charset="0"/>
              <a:buNone/>
            </a:pPr>
            <a:r>
              <a:rPr lang="en-IN" baseline="0" dirty="0"/>
              <a:t>A statement of cash flows is shown in the illustration. The statement lists all cash inflows and cash outflows during the reporting period. To enhance the informational value of the presentation, the cash flows are classified according to the nature of the activities that bring about the cash flows. The three primary categories of cash flows are:</a:t>
            </a:r>
          </a:p>
          <a:p>
            <a:pPr marL="342900" indent="-342900">
              <a:buFont typeface="Arial" panose="020B0604020202020204" pitchFamily="34" charset="0"/>
              <a:buAutoNum type="arabicParenBoth"/>
            </a:pPr>
            <a:r>
              <a:rPr lang="en-IN" baseline="0" dirty="0"/>
              <a:t>cash flows from operating activities, </a:t>
            </a:r>
          </a:p>
          <a:p>
            <a:pPr marL="342900" indent="-342900">
              <a:buFont typeface="Arial" panose="020B0604020202020204" pitchFamily="34" charset="0"/>
              <a:buAutoNum type="arabicParenBoth"/>
            </a:pPr>
            <a:r>
              <a:rPr lang="en-IN" baseline="0" dirty="0"/>
              <a:t>cash flows from investing activities, and </a:t>
            </a:r>
          </a:p>
          <a:p>
            <a:pPr marL="342900" indent="-342900">
              <a:buFont typeface="Arial" panose="020B0604020202020204" pitchFamily="34" charset="0"/>
              <a:buAutoNum type="arabicParenBoth"/>
            </a:pPr>
            <a:r>
              <a:rPr lang="en-IN" baseline="0" dirty="0"/>
              <a:t>cash flows from financing activities.</a:t>
            </a:r>
          </a:p>
          <a:p>
            <a:pPr marL="0" indent="0">
              <a:buFont typeface="Arial" panose="020B0604020202020204" pitchFamily="34" charset="0"/>
              <a:buNone/>
            </a:pPr>
            <a:endParaRPr lang="en-IN" baseline="0" dirty="0"/>
          </a:p>
          <a:p>
            <a:pPr marL="0" indent="0">
              <a:buFont typeface="Arial" panose="020B0604020202020204" pitchFamily="34" charset="0"/>
              <a:buNone/>
            </a:pPr>
            <a:r>
              <a:rPr lang="en-IN" baseline="0" dirty="0"/>
              <a:t>Classifying each cash flow by source (operating, investing, or financing activities) is more informative than simply listing the various cash flows. </a:t>
            </a:r>
          </a:p>
          <a:p>
            <a:pPr marL="0" indent="0">
              <a:buFont typeface="Arial" panose="020B0604020202020204" pitchFamily="34" charset="0"/>
              <a:buNone/>
            </a:pPr>
            <a:endParaRPr lang="en-IN" baseline="0" dirty="0"/>
          </a:p>
          <a:p>
            <a:pPr marL="0" indent="0">
              <a:buFont typeface="Arial" panose="020B0604020202020204" pitchFamily="34" charset="0"/>
              <a:buNone/>
            </a:pPr>
            <a:r>
              <a:rPr lang="en-IN" baseline="0" dirty="0"/>
              <a:t>The GAAP requirement for the statement of cash flows was issued in direct response to </a:t>
            </a:r>
            <a:r>
              <a:rPr lang="en-IN" i="1" baseline="0" dirty="0"/>
              <a:t>FASB Concept Statement 1</a:t>
            </a:r>
            <a:r>
              <a:rPr lang="en-IN" baseline="0" dirty="0"/>
              <a:t>, which stated that the primary objective of financial reporting is to “provide information to help investors and creditors, and others assess the amounts, timing, and uncertainty of prospective net cash inflows to the related enterprise.”</a:t>
            </a:r>
          </a:p>
          <a:p>
            <a:pPr marL="0" indent="0">
              <a:buFont typeface="Arial" panose="020B0604020202020204" pitchFamily="34" charset="0"/>
              <a:buNone/>
            </a:pPr>
            <a:endParaRPr lang="en-IN" baseline="0" dirty="0"/>
          </a:p>
          <a:p>
            <a:r>
              <a:rPr lang="en-US" sz="1200" b="0" i="0" u="none" strike="noStrike" kern="1200" baseline="0" dirty="0">
                <a:solidFill>
                  <a:schemeClr val="tx1"/>
                </a:solidFill>
                <a:latin typeface="+mn-lt"/>
                <a:ea typeface="+mn-ea"/>
                <a:cs typeface="+mn-cs"/>
              </a:rPr>
              <a:t>Many companies suffered bankruptcy because they were unable to generate sufficient cash to satisfy their obligations. Doubtless, many investors in the stock of these firms would have been spared substantial losses if the financial statements had been designed to foresee the cash flow problems the companies were experiencing. A noted illustration is the demise of </a:t>
            </a:r>
            <a:r>
              <a:rPr lang="en-US" sz="1200" b="1" i="0" u="none" strike="noStrike" kern="1200" baseline="0" dirty="0">
                <a:solidFill>
                  <a:schemeClr val="tx1"/>
                </a:solidFill>
                <a:latin typeface="+mn-lt"/>
                <a:ea typeface="+mn-ea"/>
                <a:cs typeface="+mn-cs"/>
              </a:rPr>
              <a:t>W. T. Grant </a:t>
            </a:r>
            <a:r>
              <a:rPr lang="en-US" sz="1200" b="0" i="0" u="none" strike="noStrike" kern="1200" baseline="0" dirty="0">
                <a:solidFill>
                  <a:schemeClr val="tx1"/>
                </a:solidFill>
                <a:latin typeface="+mn-lt"/>
                <a:ea typeface="+mn-ea"/>
                <a:cs typeface="+mn-cs"/>
              </a:rPr>
              <a:t>during the 1970s. Grant, a general retailer in the days before malls, was a blue chip stock of its time. Grant’s statement of changes in financial position (the predecessor of the statement of cash flows) reported working capital from operations of $46 million in 1972. Yet, if presented, a statement of cash flows would have reported cash flows from operating activities of negative $10 million. In fact, the unreported cash flow deficiency grew to $114 million in 1973, while working capital from operations was reported as having increased by $1 million. That year, without the benefit of cash flow information, investors were buying Grant’s stock at prices that represented up to 20 times its earnings.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More recently, even with cash flow information available, cash flow problems can go unheeded or unsuccessfully addressed. An example is the recent demise of </a:t>
            </a:r>
            <a:r>
              <a:rPr lang="en-US" sz="1200" b="1" i="0" u="none" strike="noStrike" kern="1200" baseline="0" dirty="0">
                <a:solidFill>
                  <a:schemeClr val="tx1"/>
                </a:solidFill>
                <a:latin typeface="+mn-lt"/>
                <a:ea typeface="+mn-ea"/>
                <a:cs typeface="+mn-cs"/>
              </a:rPr>
              <a:t>Toys R Us</a:t>
            </a:r>
            <a:r>
              <a:rPr lang="en-US" sz="1200" b="0" i="0" u="none" strike="noStrike" kern="1200" baseline="0" dirty="0">
                <a:solidFill>
                  <a:schemeClr val="tx1"/>
                </a:solidFill>
                <a:latin typeface="+mn-lt"/>
                <a:ea typeface="+mn-ea"/>
                <a:cs typeface="+mn-cs"/>
              </a:rPr>
              <a:t>. The relationship of cash inflows and cash outflows illustrates a major aspect of a leveraged buyout (LBO) which fashioned the latest ownership of the company. Typically, an LBO is followed by layoffs, spending cuts, and other cost-cutting initiatives designed to create enough cash inflow to meet the cash outflow needed to service the massive debt created by the LBO itself. In Toys R Us’ final three years (2014—2016), by far the most notable aspect of its statement of cash flows was a positive cash flow from operations being dwarfed by a huge and accelerating cash outflow for debt repayments.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Realize, too, that an unprofitable company with good cash flow can survive. </a:t>
            </a:r>
            <a:r>
              <a:rPr lang="en-US" sz="1200" b="1" i="0" u="none" strike="noStrike" kern="1200" baseline="0" dirty="0">
                <a:solidFill>
                  <a:schemeClr val="tx1"/>
                </a:solidFill>
                <a:latin typeface="+mn-lt"/>
                <a:ea typeface="+mn-ea"/>
                <a:cs typeface="+mn-cs"/>
              </a:rPr>
              <a:t>Amazon. com </a:t>
            </a:r>
            <a:r>
              <a:rPr lang="en-US" sz="1200" b="0" i="0" u="none" strike="noStrike" kern="1200" baseline="0" dirty="0">
                <a:solidFill>
                  <a:schemeClr val="tx1"/>
                </a:solidFill>
                <a:latin typeface="+mn-lt"/>
                <a:ea typeface="+mn-ea"/>
                <a:cs typeface="+mn-cs"/>
              </a:rPr>
              <a:t>provides an excellent example. Founded as an online seller of books in 1995, Amazon didn’t actually make a profit for a decade, but it did raise huge amounts of cash by selling stock, so much so that it was able to weather 10 years of sizable losses. The financing cash inflows funded expansion into many new lines of business and made up for the continual losses. Amazon now has enormously positive operating cash flows and is one of the largest companies in the world. </a:t>
            </a:r>
            <a:endParaRPr lang="en-IN" sz="1400" baseline="0" dirty="0"/>
          </a:p>
          <a:p>
            <a:pPr marL="0" indent="0">
              <a:buFont typeface="Arial" panose="020B0604020202020204" pitchFamily="34" charset="0"/>
              <a:buNone/>
            </a:pPr>
            <a:endParaRPr lang="en-IN"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4</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40</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buClr>
                <a:schemeClr val="folHlink"/>
              </a:buClr>
              <a:buSzPct val="60000"/>
              <a:tabLst>
                <a:tab pos="4572000" algn="dec"/>
                <a:tab pos="5143500" algn="dec"/>
              </a:tabLst>
            </a:pPr>
            <a:r>
              <a:rPr lang="en-US" sz="1200" dirty="0"/>
              <a:t>The correct answer is </a:t>
            </a:r>
            <a:r>
              <a:rPr lang="en-US" sz="1200" i="1" dirty="0"/>
              <a:t>c</a:t>
            </a:r>
            <a:r>
              <a:rPr lang="en-US" sz="1200" dirty="0"/>
              <a:t>: </a:t>
            </a:r>
          </a:p>
          <a:p>
            <a:pPr>
              <a:spcBef>
                <a:spcPct val="20000"/>
              </a:spcBef>
              <a:buClr>
                <a:schemeClr val="folHlink"/>
              </a:buClr>
              <a:buSzPct val="60000"/>
              <a:tabLst>
                <a:tab pos="4572000" algn="dec"/>
                <a:tab pos="5143500" algn="dec"/>
              </a:tabLst>
            </a:pPr>
            <a:r>
              <a:rPr lang="en-US" sz="1200" dirty="0"/>
              <a:t>Salaries expense           700,000</a:t>
            </a:r>
            <a:br>
              <a:rPr lang="en-US" sz="1200" dirty="0"/>
            </a:br>
            <a:r>
              <a:rPr lang="en-US" sz="1200" dirty="0"/>
              <a:t> Salaries payable             25,000</a:t>
            </a:r>
            <a:br>
              <a:rPr lang="en-US" sz="1200" dirty="0"/>
            </a:br>
            <a:r>
              <a:rPr lang="en-US" sz="1200" dirty="0"/>
              <a:t>   Cash (paid to employees)            </a:t>
            </a:r>
            <a:r>
              <a:rPr lang="en-US" sz="1200" b="1" dirty="0">
                <a:solidFill>
                  <a:srgbClr val="FF0000"/>
                </a:solidFill>
              </a:rPr>
              <a:t>725,000</a:t>
            </a:r>
          </a:p>
          <a:p>
            <a:pPr eaLnBrk="1" hangingPunct="1"/>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The income statement reports depreciation expense of $3 million. The entry used to record depreciation, which also serves as our summary entry (6) is as shown. </a:t>
            </a:r>
          </a:p>
          <a:p>
            <a:endParaRPr lang="en-IN" b="0" baseline="0" dirty="0"/>
          </a:p>
          <a:p>
            <a:r>
              <a:rPr lang="en-IN" b="0" baseline="0" dirty="0"/>
              <a:t>Depreciation is a noncash expense. It is merely an allocation in the current period of a prior cash expenditure (for the depreciable asset). Therefore, unlike the other entries to this point, the depreciation entry has no effect on the statement of cash flows. However, it does explain the change in the depreciation expense account and a portion of the change in accumulated depreciation.</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41</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Recall from Chapter 14 that bond interest expense differs from the amount of cash paid to bondholders when bonds are issued at either a premium or a discount. The difference between the two amounts is the reduction of the premium or discount. By referring to the balance sheet, we see that UBC’s bonds were issued at a discount. Since we know that bond interest expense is $5 million and that $2 million of the discount was reduced in 2021, we can determine that $3 million cash was paid to bondholders by recreating the entry that summarizes the recording of bond interest expense.</a:t>
            </a:r>
          </a:p>
          <a:p>
            <a:endParaRPr lang="en-IN" b="0" baseline="0" dirty="0"/>
          </a:p>
          <a:p>
            <a:r>
              <a:rPr lang="en-IN" b="0" baseline="0" dirty="0"/>
              <a:t>Recording entry (7) on the spreadsheet explains the change in both the bond interest expense and discount on bonds payable accounts. It also provides us with another cash outflow from operating activities. Of course, if a premium were being reduced, rather than a discount, the cash outflow would be </a:t>
            </a:r>
            <a:r>
              <a:rPr lang="en-IN" b="0" i="1" baseline="0" dirty="0"/>
              <a:t>greater</a:t>
            </a:r>
            <a:r>
              <a:rPr lang="en-IN" b="0" baseline="0" dirty="0"/>
              <a:t> than the expense.</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42</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43</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buClr>
                <a:schemeClr val="folHlink"/>
              </a:buClr>
              <a:buSzPct val="60000"/>
              <a:tabLst>
                <a:tab pos="4572000" algn="dec"/>
                <a:tab pos="5143500" algn="dec"/>
              </a:tabLst>
            </a:pPr>
            <a:r>
              <a:rPr lang="en-US" sz="1200" dirty="0"/>
              <a:t>The correct answer is </a:t>
            </a:r>
            <a:r>
              <a:rPr lang="en-US" sz="1200" i="1" dirty="0"/>
              <a:t>a</a:t>
            </a:r>
            <a:r>
              <a:rPr lang="en-US" sz="1200" dirty="0"/>
              <a:t>. </a:t>
            </a:r>
          </a:p>
          <a:p>
            <a:pPr>
              <a:spcBef>
                <a:spcPct val="20000"/>
              </a:spcBef>
              <a:buClr>
                <a:schemeClr val="folHlink"/>
              </a:buClr>
              <a:buSzPct val="60000"/>
              <a:tabLst>
                <a:tab pos="4572000" algn="dec"/>
                <a:tab pos="5143500" algn="dec"/>
              </a:tabLst>
            </a:pPr>
            <a:r>
              <a:rPr lang="en-US" sz="1200" dirty="0"/>
              <a:t>Since interest expense is reported in the </a:t>
            </a:r>
            <a:r>
              <a:rPr lang="en-US" sz="1200" b="1" dirty="0">
                <a:solidFill>
                  <a:srgbClr val="C00000"/>
                </a:solidFill>
              </a:rPr>
              <a:t>income statement</a:t>
            </a:r>
            <a:r>
              <a:rPr lang="en-US" sz="1200" dirty="0"/>
              <a:t> under GAAP, it is reported in the operating activities section of the statement of cash flows.</a:t>
            </a:r>
            <a:endParaRPr lang="en-US" sz="1200" b="1" dirty="0">
              <a:solidFill>
                <a:srgbClr val="FF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A decrease of $3 million in the prepaid insurance account indicates that cash paid for insurance coverage was $3 million less than the $7 million insurance expense for the year. Viewing prepaid insurance in T-account format clarifies this point.</a:t>
            </a:r>
          </a:p>
          <a:p>
            <a:endParaRPr lang="en-IN" b="0" baseline="0" dirty="0"/>
          </a:p>
          <a:p>
            <a:r>
              <a:rPr lang="en-IN" b="0" baseline="0" dirty="0"/>
              <a:t>From this analysis, we can conclude that $4 million was paid for insurance. We reach the same conclusion by preparing the spreadsheet entry (8).</a:t>
            </a:r>
          </a:p>
          <a:p>
            <a:endParaRPr lang="en-IN" b="0" baseline="0" dirty="0"/>
          </a:p>
          <a:p>
            <a:r>
              <a:rPr lang="en-IN" b="0" baseline="0" dirty="0"/>
              <a:t>The entry accounts for the change in both the insurance expense and prepaid insurance accounts and also identifies a cash outflow from operating activities.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44</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A $2 million loss on the sale of equipment is the next item reported in the income statement. To determine the cash effect of the sale of equipment, we need additional information about the transaction. The information we need is provided in item (b) of IIlustration 21–9.</a:t>
            </a:r>
          </a:p>
          <a:p>
            <a:endParaRPr lang="en-IN" b="0" baseline="0" dirty="0"/>
          </a:p>
          <a:p>
            <a:r>
              <a:rPr lang="en-IN" b="0" baseline="0" dirty="0"/>
              <a:t>Recreating the journal entry for the sale of equipment reveals a $5 million cash inflow from investing activities and gives us entry (9).</a:t>
            </a:r>
          </a:p>
          <a:p>
            <a:endParaRPr lang="en-IN" b="0" baseline="0" dirty="0"/>
          </a:p>
          <a:p>
            <a:r>
              <a:rPr lang="en-IN" b="0" baseline="0" dirty="0"/>
              <a:t>The $5 million cash inflow is entered in the statement of cash flows section of the spreadsheet as an investing activity. The $2 million debit to the loss on sale of equipment explains the change in that account balance. Referring to the spreadsheet, we see that a portion of the change in accumulated depreciation was accounted for in entry (6). The debit to accumulated depreciation in the entry completes the explanation for the change in that account. However, the credit to buildings and equipment only partially justifies the change in that account. We must assume that the analysis of a subsequent transaction will account for the unexplained portion of the change.</a:t>
            </a:r>
          </a:p>
          <a:p>
            <a:endParaRPr lang="en-IN" b="0" baseline="0" dirty="0"/>
          </a:p>
          <a:p>
            <a:r>
              <a:rPr lang="en-IN" b="0" baseline="0" dirty="0"/>
              <a:t>Recognize too that the loss, like the gain in entry (3), has no cash effect in the current period. Therefore, it is not reported in the statement of cash flows when using the direct method.</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45</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z="1200" b="0" baseline="0" dirty="0"/>
              <a:t>The final expense reported in the income statement is income tax expense. Since income taxes payable is the balance sheet account affected by this expense, we look to the change in that account to help determine the cash paid for income tax. A T-account analysis can be used to find the cash effect as shown.</a:t>
            </a:r>
          </a:p>
          <a:p>
            <a:endParaRPr lang="en-IN" sz="1200" b="0" baseline="0" dirty="0"/>
          </a:p>
          <a:p>
            <a:r>
              <a:rPr lang="en-IN" sz="1200" b="0" baseline="0" dirty="0"/>
              <a:t>This analysis reveals that $11 million cash was paid for income tax, $2 million more than the year’s expense. The overpayment explains why the liability for income taxes decreased by $2 million. The same conclusion can be reached from the summary entry (10) shown, which represents the net effect of income taxes on UBC’s accounts.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46</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The balance in the retained earnings account at the end of the year includes an increase due to net income. If we are to account for all changes in each of the accounts, we must include entry (11) on the spreadsheet, which represents the closing of net income to retained earnings.</a:t>
            </a:r>
          </a:p>
          <a:p>
            <a:endParaRPr lang="en-IN" b="0" baseline="0" dirty="0"/>
          </a:p>
          <a:p>
            <a:r>
              <a:rPr lang="en-IN" b="0" baseline="0" dirty="0"/>
              <a:t>This entry does not affect amounts reported on the statement of cash flows. We include the entry in the spreadsheet analysis only to help explain account balance changes.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47</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To identify all the operating, investing, and financing activities when using a spreadsheet, we must account for the changes in each account on both the income statement and the balance sheet. Thus far, we have explained the change in each income statement account. Since the transactions that gave rise to some of those changes involved balance sheet accounts as well, some changes in balance sheet accounts have already been explained. We now reconstruct the transactions that caused changes in the remaining balances.</a:t>
            </a:r>
          </a:p>
          <a:p>
            <a:endParaRPr lang="en-IN" b="0" baseline="0" dirty="0"/>
          </a:p>
          <a:p>
            <a:r>
              <a:rPr lang="en-IN" b="0" baseline="0" dirty="0"/>
              <a:t>With the exception of the cash account, the accounts are analyzed in the order of their presentation in the balance sheet. As noted earlier, we save the entry that reconciles the change in the cash account with the net change in cash from the statement of cash flows as a final check on the accuracy of the spreadsheet.</a:t>
            </a:r>
          </a:p>
          <a:p>
            <a:endParaRPr lang="en-IN" b="0" baseline="0" dirty="0"/>
          </a:p>
          <a:p>
            <a:r>
              <a:rPr lang="en-IN" b="0" baseline="0" dirty="0"/>
              <a:t>Since the change in accounts receivable was explained previously [in entry (1)], we proceed to the next asset in the balance sheet. The balance in short-term investments increased from zero to $12 million. In the absence of evidence to the contrary, we could assume that the increase is due to the purchase of short-term investments during the year. This assumption is confirmed by item (c) of Illustration 21–9.</a:t>
            </a:r>
          </a:p>
          <a:p>
            <a:endParaRPr lang="en-IN" b="0" baseline="0" dirty="0"/>
          </a:p>
          <a:p>
            <a:r>
              <a:rPr lang="en-IN" b="0" i="0" u="none" strike="noStrike" kern="1200" baseline="0" dirty="0">
                <a:solidFill>
                  <a:schemeClr val="tx1"/>
                </a:solidFill>
              </a:rPr>
              <a:t>The $12 million cash outflow is recorded as entry (12) in the statement of cash flows section of the spreadsheet as an investing activity. An exception is when an investment is classified as a “trading security,” in which case the cash outflow is reported as an operating activity.</a:t>
            </a:r>
          </a:p>
          <a:p>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48</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The changes in the balances of both inventory and prepaid insurance were accounted for in previous summary entries: (4) and (8). Land is the next account whose change has yet to be fully explained. We discovered in a previous transaction that a sale of land caused a $10 million reduction in the account. Yet, the account shows a net increase of $20 million. It would be logical to assume that the unexplained increase of $30 million was due to a purchase of land. The transaction described in item (d) of Illustration 21–9 supports that assumption and is portrayed in the summary entry (13).</a:t>
            </a:r>
          </a:p>
          <a:p>
            <a:endParaRPr lang="en-IN" b="0" baseline="0" dirty="0"/>
          </a:p>
          <a:p>
            <a:r>
              <a:rPr lang="en-IN" b="0" baseline="0" dirty="0"/>
              <a:t>The $30 million payment is reported as a cash outflow from investing activities.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49</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IN" baseline="0" dirty="0"/>
              <a:t>Illustration 21–2 </a:t>
            </a:r>
            <a:r>
              <a:rPr lang="en-US" sz="1200" b="0" i="0" u="none" strike="noStrike" kern="1200" baseline="0" dirty="0">
                <a:solidFill>
                  <a:schemeClr val="tx1"/>
                </a:solidFill>
                <a:latin typeface="+mn-lt"/>
                <a:ea typeface="+mn-ea"/>
                <a:cs typeface="+mn-cs"/>
              </a:rPr>
              <a:t>Statement of Cash Flows (continued)</a:t>
            </a:r>
            <a:endParaRPr lang="en-IN" baseline="0" dirty="0"/>
          </a:p>
          <a:p>
            <a:pPr marL="0" indent="0">
              <a:buFont typeface="Arial" panose="020B0604020202020204" pitchFamily="34" charset="0"/>
              <a:buNone/>
            </a:pPr>
            <a:endParaRPr lang="en-IN" baseline="0" dirty="0"/>
          </a:p>
          <a:p>
            <a:pPr marL="0" indent="0">
              <a:buFont typeface="Arial" panose="020B0604020202020204" pitchFamily="34" charset="0"/>
              <a:buNone/>
            </a:pPr>
            <a:r>
              <a:rPr lang="en-IN" baseline="0" dirty="0"/>
              <a:t>Notice, too, that the noncash investing and financing activities</a:t>
            </a:r>
            <a:r>
              <a:rPr lang="en-IN" dirty="0">
                <a:solidFill>
                  <a:srgbClr val="000000"/>
                </a:solidFill>
                <a:ea typeface="Adobe Fan Heiti Std B"/>
                <a:cs typeface="Adobe Fan Heiti Std B"/>
              </a:rPr>
              <a:t>—</a:t>
            </a:r>
            <a:r>
              <a:rPr lang="en-IN" baseline="0" dirty="0"/>
              <a:t>investing and financing activities that do not directly increase or decrease cash</a:t>
            </a:r>
            <a:r>
              <a:rPr lang="en-IN" dirty="0">
                <a:ea typeface="Adobe Fan Heiti Std B"/>
                <a:cs typeface="Adobe Fan Heiti Std B"/>
              </a:rPr>
              <a:t>—</a:t>
            </a:r>
            <a:r>
              <a:rPr lang="en-IN" baseline="0" dirty="0"/>
              <a:t>also are reported.</a:t>
            </a:r>
          </a:p>
          <a:p>
            <a:pPr marL="0" indent="0">
              <a:buFont typeface="Arial" panose="020B0604020202020204" pitchFamily="34" charset="0"/>
              <a:buNone/>
            </a:pPr>
            <a:endParaRPr lang="en-IN"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5</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When examining a previous transaction [entry (9)], we determined that the buildings and equipment account was reduced by $14 million from the sale of used equipment. And yet the account shows a net increase of $6 million for the year. The accounting records reveal the remaining unexplained cause of the net increase. New equipment costing $20 million was purchased by issuing a $20 million note payable. Recall from the discussion in a previous section of this chapter that, although this is a noncash transaction, it represents both a significant investing activity (investing in new equipment) and a significant financing activity (financing the acquisition with long-term debt).</a:t>
            </a:r>
          </a:p>
          <a:p>
            <a:endParaRPr lang="en-IN" b="0" baseline="0" dirty="0"/>
          </a:p>
          <a:p>
            <a:r>
              <a:rPr lang="en-IN" b="0" baseline="0" dirty="0"/>
              <a:t>The journal entry used to record the transaction when the equipment was acquired also serves as our summary entry (14).</a:t>
            </a:r>
          </a:p>
          <a:p>
            <a:endParaRPr lang="en-IN" b="0" baseline="0" dirty="0"/>
          </a:p>
          <a:p>
            <a:r>
              <a:rPr lang="en-IN" b="0" baseline="0" dirty="0"/>
              <a:t>Remember that the statement of cash flows section of the spreadsheet will serve as the basis for our preparation of the formal statement. But the noncash entry will not affect the cash flows section of the spreadsheet. Because we want to report this noncash investing and financing activity when we prepare the statement of cash flows, it is helpful to “mark” the spreadsheet entry as a reminder not to overlook this transaction when the statement is prepared. Crosses (X) serve this purpose on the spreadsheet as shown previously.</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50</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51</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spcBef>
                <a:spcPct val="35000"/>
              </a:spcBef>
            </a:pPr>
            <a:r>
              <a:rPr lang="en-US" sz="1200" dirty="0"/>
              <a:t>The correct answer is </a:t>
            </a:r>
            <a:r>
              <a:rPr lang="en-US" sz="1200" i="1" dirty="0"/>
              <a:t>b</a:t>
            </a:r>
            <a:r>
              <a:rPr lang="en-US" sz="1200" dirty="0"/>
              <a:t>. </a:t>
            </a:r>
          </a:p>
          <a:p>
            <a:pPr algn="l">
              <a:spcBef>
                <a:spcPct val="35000"/>
              </a:spcBef>
            </a:pPr>
            <a:r>
              <a:rPr lang="en-US" sz="1200" dirty="0"/>
              <a:t>Selling (as well as buying) fixed assets are considered investing activities.</a:t>
            </a:r>
            <a:endParaRPr lang="en-US" sz="1200" b="1" dirty="0">
              <a:solidFill>
                <a:srgbClr val="790015"/>
              </a:solidFill>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The balance in the bonds payable account decreased during the year by $15 million. Illustration 21–9, item (f), reveals the cause. Cash was paid to retire $15 million face value of bonds. The spreadsheet entry (15) duplicates the journal entry that was recorded when the bonds were retired.</a:t>
            </a:r>
          </a:p>
          <a:p>
            <a:endParaRPr lang="en-IN" b="0" baseline="0" dirty="0"/>
          </a:p>
          <a:p>
            <a:r>
              <a:rPr lang="en-IN" b="0" baseline="0" dirty="0"/>
              <a:t>The cash outflow is reported as a financing activity.</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52</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The comparative balance sheets indicate that the common stock account balance increased by $30 million. We look to the accounting records—in Illustration 21–9, item (g)—for an explanation. Two transactions, a stock dividend and a sale of new shares of common stock, combined to cause the increase. To create the summary entries for our analysis, we replicate the journal entries for the two transactions.</a:t>
            </a:r>
          </a:p>
          <a:p>
            <a:endParaRPr lang="en-IN" b="0" baseline="0" dirty="0"/>
          </a:p>
          <a:p>
            <a:r>
              <a:rPr lang="en-IN" b="0" baseline="0" dirty="0"/>
              <a:t>Remember from Chapter 18 that to record a small stock dividend, we capitalize retained earnings for the market value of the shares distributed—in this case, 1 million shares times $13 per share, or $13 million. Entry (16) is made as follows: Retained earnings account is debited for $13 million, and Common stock and Paid-in capital—excess of par are credited for $10 million and $3 million difference, respectively.</a:t>
            </a:r>
          </a:p>
          <a:p>
            <a:endParaRPr lang="en-IN" b="0" baseline="0" dirty="0"/>
          </a:p>
          <a:p>
            <a:r>
              <a:rPr lang="en-IN" b="0" baseline="0" dirty="0"/>
              <a:t>Also recall from the discussion of noncash investing and financing activities earlier in the chapter, that stock dividends do not represent a significant investing or financing activity. Therefore, this transaction is not reported in the statement of cash flows. We include entry (16) in our spreadsheet analysis only to help explain changes in the account balances affected.</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53</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The sale of 2 million shares of common stock at $13 per share is represented by spreadsheet entry (17), shown.</a:t>
            </a:r>
          </a:p>
          <a:p>
            <a:endParaRPr lang="en-IN" b="0" baseline="0" dirty="0"/>
          </a:p>
          <a:p>
            <a:r>
              <a:rPr lang="en-IN" b="0" baseline="0" dirty="0"/>
              <a:t>Cash account is debited for $26 million, and Common stock account and Paid-in capital—excess of par accounts are credited for $20 million and $6 million respectively.</a:t>
            </a:r>
          </a:p>
          <a:p>
            <a:endParaRPr lang="en-IN" b="0" baseline="0" dirty="0"/>
          </a:p>
          <a:p>
            <a:r>
              <a:rPr lang="en-IN" b="0" baseline="0" dirty="0"/>
              <a:t>This explains the remaining increase in the common stock account and the remaining increase in paid-in capital—excess of par. The cash inflow is reported in the statement of cash flows as a financing activity.</a:t>
            </a:r>
          </a:p>
          <a:p>
            <a:endParaRPr lang="en-IN" b="0" baseline="0" dirty="0"/>
          </a:p>
          <a:p>
            <a:r>
              <a:rPr lang="en-IN" b="0" baseline="0" dirty="0"/>
              <a:t>Together, the two entries (the stock dividend and the stock sale) account for both the $30 million increase in the common stock account and the $9 million increase in paid-in capital—excess of par.</a:t>
            </a:r>
          </a:p>
          <a:p>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54</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The stock dividend in entry (16) includes a $13 million reduction of retained earnings. Previously, we saw in entry (11) that net income increased retained earnings by $12 million. The net reduction of $1 million accounted for by these two entries leaves $5 million of the $6 million net decrease in the account unexplained.</a:t>
            </a:r>
          </a:p>
          <a:p>
            <a:endParaRPr lang="en-IN" b="0" baseline="0" dirty="0"/>
          </a:p>
          <a:p>
            <a:r>
              <a:rPr lang="en-IN" b="0" baseline="0" dirty="0"/>
              <a:t>Without additional information about the $5 million decrease in retained earnings, we might assume it was due to a $5 million cash dividend. This assumption is unnecessary, though, because the cash dividend is described in Illustration 21–9, item (h).</a:t>
            </a:r>
          </a:p>
          <a:p>
            <a:endParaRPr lang="en-IN" sz="1400" b="0" baseline="0" dirty="0"/>
          </a:p>
          <a:p>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55</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The summary entry (18) for the spreadsheet to account for the payment of the cash dividend is as follows:</a:t>
            </a:r>
          </a:p>
          <a:p>
            <a:endParaRPr lang="en-IN" b="0" baseline="0" dirty="0"/>
          </a:p>
          <a:p>
            <a:r>
              <a:rPr lang="en-IN" b="0" baseline="0" dirty="0"/>
              <a:t>Retained earnings account is debited and Cash account is credited for $5 million.</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56</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In preparing the spreadsheet to this point, we have analyzed each noncash account on both the income statement and the balance sheet. Our purpose was to identify the transactions that, during the year, had affected each account. By recreating each transaction in the form of a summary entry—in effect, duplicating the journal entry that had been used to record the transaction—we were able to explain the change in the balance of each account. That is, the debits and credits in the changes columns of the spreadsheet account for the increase or decrease in each noncash account. When a transaction being entered on the spreadsheet included an operating, investing, or financing activity, we entered that portion of the entry under the corresponding heading of the statement of cash flows section of the spreadsheet. Since, as noted earlier, there can be no operating, investing, or financing activity without a corresponding change in one or more of the noncash accounts, we should feel confident at this point that we have identified all of the activities that should be reported on the statement of cash flows.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check the accuracy of the analysis, we compare the change in the balance of the cash account with the net change in cash flows produced by the activities listed in the statement of cash flows section of the spreadsheet. The net increase or decrease in cash flows from each of the statement of cash flows categories is extended to the extreme right column of the spreadsheet. By reference to Illustration 21–9A, we see that net cash flows from operating, investing, and financing activities are: $22 million, ($19 million), and $6 million, respectively. Together these activities provide a net increase in cash of $9 million. This amount corresponds to the increase in the balance of the cash account from $20 million to $29 million.</a:t>
            </a:r>
            <a:r>
              <a:rPr lang="en-IN" b="0" baseline="0" dirty="0"/>
              <a:t> To complete the spreadsheet, we include the final summary entry (19).</a:t>
            </a:r>
          </a:p>
          <a:p>
            <a:endParaRPr lang="en-IN" b="0" baseline="0" dirty="0"/>
          </a:p>
          <a:p>
            <a:r>
              <a:rPr lang="en-IN" b="0" baseline="0" dirty="0"/>
              <a:t>As a final check of accuracy, we can confirm that the total of the debits is equal to the total of the credits in the changes columns of the spreadsheet.</a:t>
            </a:r>
          </a:p>
          <a:p>
            <a:endParaRPr lang="en-IN" b="0" baseline="0" dirty="0"/>
          </a:p>
          <a:p>
            <a:r>
              <a:rPr lang="en-IN" b="0" baseline="0" dirty="0"/>
              <a:t>The spreadsheet is now complete. The statement of cash flows can now be prepared directly from the spreadsheet simply by presenting the items included in the statement of cash flows section of the spreadsheet in the appropriate format of the statement.</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57</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Like U.S. GAAP, international standards also require a statement of cash flows. Consistent with U.S. GAAP, cash flows are classified as operating, investing, or financing. However, the U.S. standard designates cash outflows for interest payments and cash inflows from interest and dividends received as operating cash flows. Dividends paid to shareholders are classified as financing cash flows. </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IAS No. 7, </a:t>
            </a:r>
            <a:r>
              <a:rPr lang="en-US" sz="1200" b="0" i="0" u="none" strike="noStrike" kern="1200" baseline="0" dirty="0">
                <a:solidFill>
                  <a:schemeClr val="tx1"/>
                </a:solidFill>
                <a:latin typeface="+mn-lt"/>
                <a:ea typeface="+mn-ea"/>
                <a:cs typeface="+mn-cs"/>
              </a:rPr>
              <a:t>on the other hand, allows more flexibility. Companies can report interest and dividends paid as either operating or financing cash flows and interest and dividends received as either operating or investing cash flows. Interest and dividend payments usually are reported as financing activities. Interest and dividends received normally are classified as investing activities. </a:t>
            </a:r>
            <a:endParaRPr lang="en-US" dirty="0"/>
          </a:p>
        </p:txBody>
      </p:sp>
      <p:sp>
        <p:nvSpPr>
          <p:cNvPr id="4" name="Slide Number Placeholder 3"/>
          <p:cNvSpPr>
            <a:spLocks noGrp="1"/>
          </p:cNvSpPr>
          <p:nvPr>
            <p:ph type="sldNum" sz="quarter" idx="10"/>
          </p:nvPr>
        </p:nvSpPr>
        <p:spPr/>
        <p:txBody>
          <a:bodyPr/>
          <a:lstStyle/>
          <a:p>
            <a:fld id="{A77E1260-40E2-4A6E-8115-891C00B8123C}" type="slidenum">
              <a:rPr lang="en-US" smtClean="0"/>
              <a:pPr/>
              <a:t>58</a:t>
            </a:fld>
            <a:endParaRPr lang="en-US" dirty="0"/>
          </a:p>
        </p:txBody>
      </p:sp>
    </p:spTree>
    <p:extLst>
      <p:ext uri="{BB962C8B-B14F-4D97-AF65-F5344CB8AC3E}">
        <p14:creationId xmlns:p14="http://schemas.microsoft.com/office/powerpoint/2010/main" val="3785663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59</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spcBef>
                <a:spcPct val="35000"/>
              </a:spcBef>
            </a:pPr>
            <a:r>
              <a:rPr lang="en-US" sz="1200" dirty="0"/>
              <a:t>The correct answer is </a:t>
            </a:r>
            <a:r>
              <a:rPr lang="en-US" sz="1200" i="1" dirty="0"/>
              <a:t>c</a:t>
            </a:r>
            <a:r>
              <a:rPr lang="en-US" sz="1200" dirty="0"/>
              <a:t>. </a:t>
            </a:r>
          </a:p>
          <a:p>
            <a:pPr algn="l">
              <a:spcBef>
                <a:spcPct val="35000"/>
              </a:spcBef>
            </a:pPr>
            <a:r>
              <a:rPr lang="en-US" sz="1200" dirty="0"/>
              <a:t>While interest paid is classified as an operating activity under U.S. GAAP, it usually is considered a financing activity under IFRS. </a:t>
            </a:r>
            <a:endParaRPr lang="en-US" sz="1200" b="1" dirty="0">
              <a:solidFill>
                <a:srgbClr val="790015"/>
              </a:solidFill>
              <a:latin typeface="Arial" charset="0"/>
            </a:endParaRPr>
          </a:p>
        </p:txBody>
      </p:sp>
    </p:spTree>
    <p:extLst>
      <p:ext uri="{BB962C8B-B14F-4D97-AF65-F5344CB8AC3E}">
        <p14:creationId xmlns:p14="http://schemas.microsoft.com/office/powerpoint/2010/main" val="3420924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Skilled cash managers will invest temporarily idle cash in short-term investments to earn interest on those funds, rather than maintain an unnecessarily large balance in a checking account. The FASB views short-term, highly liquid investments that can be readily converted to cash, with little risk of loss, as </a:t>
            </a:r>
            <a:r>
              <a:rPr lang="en-IN" b="1" baseline="0" dirty="0"/>
              <a:t>cash</a:t>
            </a:r>
            <a:r>
              <a:rPr lang="en-IN" baseline="0" dirty="0"/>
              <a:t> </a:t>
            </a:r>
            <a:r>
              <a:rPr lang="en-IN" b="1" baseline="0" dirty="0"/>
              <a:t>equivalents</a:t>
            </a:r>
            <a:r>
              <a:rPr lang="en-IN" baseline="0" dirty="0"/>
              <a:t>. Amounts held as investments of this type are essentially equivalent to cash because they are quickly available for use as cash. Therefore, on the statement of cash flows there is no differentiation between amounts held as cash (e.g., currency and checking accounts) and amounts held in cash equivalent investments. </a:t>
            </a:r>
            <a:r>
              <a:rPr lang="en-US" b="0" i="0" u="none" strike="noStrike" kern="1200" baseline="0" dirty="0">
                <a:solidFill>
                  <a:schemeClr val="tx1"/>
                </a:solidFill>
              </a:rPr>
              <a:t>Similarly, sometimes companies might have contractual agreements that require specific amounts to be set aside for designated purposes, like debt repayment or workers’ compensation claims. Those restricted cash amounts also are part of reported cash balances. So, when we refer in this chapter to cash, we are referring to the total of cash, cash equivalents, and restricted cash. </a:t>
            </a:r>
            <a:endParaRPr lang="en-IN" baseline="0" dirty="0"/>
          </a:p>
          <a:p>
            <a:endParaRPr lang="en-IN" baseline="0" dirty="0"/>
          </a:p>
          <a:p>
            <a:r>
              <a:rPr lang="en-IN" baseline="0" dirty="0"/>
              <a:t>Examples of cash equivalents are money market funds, Treasury bills, and commercial paper. To be classified as cash equivalents, these investments must have a maturity date not longer than three months from the date of purchase. Flexibility is permitted in designating cash equivalents. Each company must establish a policy regarding which short-term, highly liquid investments it classifies as cash equivalents. The policy should be consistent with the company’s customary motivation for acquiring various investments and should be disclosed in the notes to the statement.</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6</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Illustration 21–10 </a:t>
            </a:r>
            <a:r>
              <a:rPr lang="en-US" sz="1200" b="0" i="0" u="none" strike="noStrike" kern="1200" baseline="0" dirty="0">
                <a:solidFill>
                  <a:schemeClr val="tx1"/>
                </a:solidFill>
                <a:latin typeface="+mn-lt"/>
                <a:ea typeface="+mn-ea"/>
                <a:cs typeface="+mn-cs"/>
              </a:rPr>
              <a:t>Statement of Cash Flows—CVS Health Corp. </a:t>
            </a:r>
            <a:endParaRPr lang="en-IN" b="0" baseline="0" dirty="0"/>
          </a:p>
          <a:p>
            <a:endParaRPr lang="en-IN" b="0" baseline="0" dirty="0"/>
          </a:p>
          <a:p>
            <a:r>
              <a:rPr lang="en-IN" b="0" baseline="0" dirty="0"/>
              <a:t>The statements of cash flows from an annual report of CVS Health Corp. are shown in the illustration.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60</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Illustration 21–10 </a:t>
            </a:r>
            <a:r>
              <a:rPr lang="en-US" sz="1200" b="0" i="0" u="none" strike="noStrike" kern="1200" baseline="0" dirty="0">
                <a:solidFill>
                  <a:schemeClr val="tx1"/>
                </a:solidFill>
                <a:latin typeface="+mn-lt"/>
                <a:ea typeface="+mn-ea"/>
                <a:cs typeface="+mn-cs"/>
              </a:rPr>
              <a:t>Statement of Cash Flows—CVS Health Corp. (continued)</a:t>
            </a:r>
            <a:endParaRPr lang="en-IN" b="0" baseline="0" dirty="0"/>
          </a:p>
          <a:p>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61</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Illustration 21–10 </a:t>
            </a:r>
            <a:r>
              <a:rPr lang="en-US" sz="1200" b="0" i="0" u="none" strike="noStrike" kern="1200" baseline="0" dirty="0">
                <a:solidFill>
                  <a:schemeClr val="tx1"/>
                </a:solidFill>
                <a:latin typeface="+mn-lt"/>
                <a:ea typeface="+mn-ea"/>
                <a:cs typeface="+mn-cs"/>
              </a:rPr>
              <a:t>Statement of Cash Flows—CVS Health Corp. (concluded)</a:t>
            </a:r>
            <a:endParaRPr lang="en-IN" b="0" baseline="0" dirty="0"/>
          </a:p>
          <a:p>
            <a:endParaRPr lang="en-IN" b="0" baseline="0" dirty="0"/>
          </a:p>
          <a:p>
            <a:r>
              <a:rPr lang="en-IN" b="0" baseline="0" dirty="0"/>
              <a:t>Notice that the reconciliation schedule was reported by CVS in the statement of cash flows itself. Many companies report the schedule separately in the disclosure notes.</a:t>
            </a:r>
          </a:p>
          <a:p>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62</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The presentation of cash flows from operating activities illustrated in Part B is referred to as the direct method. By this method, the cash effect of each operating activity (i.e., income statement item) is reported directly on the statement of cash flows. </a:t>
            </a:r>
            <a:r>
              <a:rPr lang="en-US" kern="1200" dirty="0">
                <a:solidFill>
                  <a:schemeClr val="tx1"/>
                </a:solidFill>
              </a:rPr>
              <a:t>For instance, cash received from customers is reported as the cash effect of sales activities, and cash paid to suppliers is reported as the cash effect of cost of goods sold. Income statement items that have </a:t>
            </a:r>
            <a:r>
              <a:rPr lang="en-US" i="1" kern="1200" dirty="0">
                <a:solidFill>
                  <a:schemeClr val="tx1"/>
                </a:solidFill>
              </a:rPr>
              <a:t>no</a:t>
            </a:r>
            <a:r>
              <a:rPr lang="en-US" kern="1200" baseline="0" dirty="0">
                <a:solidFill>
                  <a:schemeClr val="tx1"/>
                </a:solidFill>
              </a:rPr>
              <a:t> </a:t>
            </a:r>
            <a:r>
              <a:rPr lang="en-US" kern="1200" dirty="0">
                <a:solidFill>
                  <a:schemeClr val="tx1"/>
                </a:solidFill>
              </a:rPr>
              <a:t>cash effect, such as depreciation expense, gains, and losses, are simply not reported.</a:t>
            </a:r>
            <a:endParaRPr lang="en-IN" b="0" baseline="0" dirty="0"/>
          </a:p>
          <a:p>
            <a:endParaRPr lang="en-IN" b="0" baseline="0" dirty="0"/>
          </a:p>
          <a:p>
            <a:r>
              <a:rPr lang="en-IN" b="0" baseline="0" dirty="0"/>
              <a:t>As we discussed previously, a permissible alternative is the </a:t>
            </a:r>
            <a:r>
              <a:rPr lang="en-IN" b="0" i="1" baseline="0" dirty="0"/>
              <a:t>indirect method</a:t>
            </a:r>
            <a:r>
              <a:rPr lang="en-IN" b="0" baseline="0" dirty="0"/>
              <a:t>, by which the net cash increase or decrease from operating activities is derived indirectly by starting with reported net income and working backwards to convert that amount to a cash basis. It simply reverses the differences between the accrual-based income statement and cash flows from operating activities.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63</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Illustration 21–9B Indirect Method</a:t>
            </a:r>
          </a:p>
          <a:p>
            <a:endParaRPr lang="en-IN" b="0" baseline="0" dirty="0"/>
          </a:p>
          <a:p>
            <a:r>
              <a:rPr lang="en-IN" b="0" baseline="0" dirty="0"/>
              <a:t>The derivation by the indirect method of net cash flows from operating activities for UBC is shown in the illustration. For the adjustment amounts, we refer back to UBC’s balance sheets and income statement presented in Illustration 21–9.</a:t>
            </a:r>
          </a:p>
          <a:p>
            <a:endParaRPr lang="en-IN" b="0" baseline="0" dirty="0"/>
          </a:p>
          <a:p>
            <a:r>
              <a:rPr lang="en-IN" b="0" baseline="0" dirty="0"/>
              <a:t>Notice that the indirect method yields the same $22 million net cash flows from operating activities as does the direct method. This is understandable when you consider that the indirect method simply reverses the differences between the accrual-based income statement and cash flows from operating activities. We accomplish this as described in the next two sections.</a:t>
            </a:r>
          </a:p>
          <a:p>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64</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Amounts that were subtracted in determining net income but did not reduce cash are </a:t>
            </a:r>
            <a:r>
              <a:rPr lang="en-US" sz="1200" b="0" i="1" u="none" strike="noStrike" kern="1200" baseline="0" dirty="0">
                <a:solidFill>
                  <a:schemeClr val="tx1"/>
                </a:solidFill>
                <a:latin typeface="+mn-lt"/>
                <a:ea typeface="+mn-ea"/>
                <a:cs typeface="+mn-cs"/>
              </a:rPr>
              <a:t>added back </a:t>
            </a:r>
            <a:r>
              <a:rPr lang="en-US" sz="1200" b="0" i="0" u="none" strike="noStrike" kern="1200" baseline="0" dirty="0">
                <a:solidFill>
                  <a:schemeClr val="tx1"/>
                </a:solidFill>
                <a:latin typeface="+mn-lt"/>
                <a:ea typeface="+mn-ea"/>
                <a:cs typeface="+mn-cs"/>
              </a:rPr>
              <a:t>to net income to reverse the effect of their having been subtracted. For example, depreciation expense and the loss on sale of equipment are added back to net income. Other things being equal, this restores net income to what it would have been had depreciation and the loss not been subtracted at all.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Similarly, amounts that were added in determining net income but did not increase cash are subtracted from net income to reverse the effect of their having been added. For example, UBC’s gain on sale of land is deducted from net income. Here’s why. UBC sold for $18 million land that originally cost $10 million. Recording the sale produced a gain of $8 million, which UBC appropriately included in its income statement. But did this gain increase UBC’s cash? No. Certainly selling the land increased cash—by $18 million. We therefore include the $18 million as a cash inflow in the statement of cash flows. However, the sale of land is an investing activity. The gain itself, though, is simply the difference between cash received in the sale of land (reported as an investing activity) and the original cost of the land. If UBC also reported the $8 million gain as a cash flow from operating activities, in addition to reporting $18 million as a cash flow from investing activities, UBC would report the $8 million twice. So, because UBC added the gain in determining its net income but the gain had no effect on cash, the gain must now be subtracted from net income to reverse the effect of its having been added. </a:t>
            </a:r>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65</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For components of net income that increase or decrease cash, but by an amount different from that reported in the income statement, net income is adjusted for changes in the balances of related balance sheet accounts to </a:t>
            </a:r>
            <a:r>
              <a:rPr lang="en-IN" b="0" i="1" baseline="0" dirty="0"/>
              <a:t>convert the effects of those items to a cash basis</a:t>
            </a:r>
            <a:r>
              <a:rPr lang="en-IN" b="0" baseline="0" dirty="0"/>
              <a:t>.</a:t>
            </a:r>
          </a:p>
          <a:p>
            <a:endParaRPr lang="en-IN" b="0" baseline="0" dirty="0"/>
          </a:p>
          <a:p>
            <a:r>
              <a:rPr lang="en-IN" b="0" baseline="0" dirty="0"/>
              <a:t>For example, sales of $100 million are included in the income statement as a component of net income, and yet, since accounts receivable increased by $2 million, only $98 million cash was collected from customers during the reporting period. Sales are converted to a cash basis by subtracting the $2 million increase in accounts receivable.</a:t>
            </a:r>
          </a:p>
          <a:p>
            <a:endParaRPr lang="en-IN" b="0" baseline="0" dirty="0"/>
          </a:p>
          <a:p>
            <a:r>
              <a:rPr lang="en-US" kern="1200" dirty="0">
                <a:solidFill>
                  <a:schemeClr val="tx1"/>
                </a:solidFill>
              </a:rPr>
              <a:t>The income statement reports salaries expense as $13 million. Just because employees earned $13 million during the reporting period, though, doesn’t necessarily mean UBC paid those employees $13 million in cash during the same period. In fact, we see in the comparative balance sheets that salaries payable increased from $1 million to $3 million; UBC owes its employees $2 million more than before the year started. The company must not have paid the entire $13 million expense. By analyzing salaries expense in relation to the change in salaries payable, we can determine the amount of cash paid to employees:</a:t>
            </a:r>
          </a:p>
          <a:p>
            <a:pPr marL="0" indent="0">
              <a:buNone/>
            </a:pPr>
            <a:endParaRPr lang="en-US" kern="1200" dirty="0">
              <a:solidFill>
                <a:schemeClr val="tx1"/>
              </a:solidFill>
            </a:endParaRPr>
          </a:p>
          <a:p>
            <a:pPr marL="0" indent="0">
              <a:buNone/>
            </a:pPr>
            <a:r>
              <a:rPr lang="en-US" kern="1200" dirty="0">
                <a:solidFill>
                  <a:schemeClr val="tx1"/>
                </a:solidFill>
              </a:rPr>
              <a:t>This inspection indicates that UBC paid only $11 million cash to its employees; the remaining $2 million of salaries expense is reflected as an increase in salaries payable. From a cash perspective, then, by subtracting $13 million for salaries in the income statement, UBC has subtracted $2 million more than the reduction in cash. Adding back the $2 million leaves UBC in the same position as if it had deducted only the $11 million cash paid to employees. Following a similar analysis of the cash effects of the remaining components of net income, those items are likewise converted to a cash basis by adjusting net income for increases and decreases in related accounts. </a:t>
            </a:r>
          </a:p>
          <a:p>
            <a:endParaRPr lang="en-US" kern="1200" dirty="0">
              <a:solidFill>
                <a:schemeClr val="tx1"/>
              </a:solidFill>
            </a:endParaRPr>
          </a:p>
          <a:p>
            <a:r>
              <a:rPr lang="en-US" sz="1200" b="0" i="0" u="none" strike="noStrike" kern="1200" baseline="0" dirty="0">
                <a:solidFill>
                  <a:schemeClr val="tx1"/>
                </a:solidFill>
                <a:latin typeface="+mn-lt"/>
                <a:ea typeface="+mn-ea"/>
                <a:cs typeface="+mn-cs"/>
              </a:rPr>
              <a:t>For components of net income that increase or decrease cash by an amount exactly the same as that reported in the income statement, no adjustment of net income is required. For example, investment revenue of $3 million is included in UBC’s $12 million net income amount. Because $3 million also is the amount of cash received from that activity, this element of net income already represents its cash effect and needs no adjustment.</a:t>
            </a:r>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66</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Illustration 21–11 </a:t>
            </a:r>
            <a:r>
              <a:rPr lang="en-US" sz="1200" b="0" i="0" u="none" strike="noStrike" kern="1200" baseline="0" dirty="0">
                <a:solidFill>
                  <a:schemeClr val="tx1"/>
                </a:solidFill>
                <a:latin typeface="+mn-lt"/>
                <a:ea typeface="+mn-ea"/>
                <a:cs typeface="+mn-cs"/>
              </a:rPr>
              <a:t>Comparison of the Indirect Method and the Direct Method of Determining Cash Flows from Operating Activities </a:t>
            </a:r>
            <a:endParaRPr lang="en-IN" b="0" baseline="0" dirty="0"/>
          </a:p>
          <a:p>
            <a:endParaRPr lang="en-IN" b="0" baseline="0" dirty="0"/>
          </a:p>
          <a:p>
            <a:r>
              <a:rPr lang="en-IN" b="0" baseline="0" dirty="0"/>
              <a:t>The indirect method is compared with the direct method in the illustration, using the data of UBC. To better illustrate the relationship between the two methods, the adjustments to net income using the indirect method are presented parallel to the related cash inflows and cash outflows of the direct method. The income statement is included in the graphic to demonstrate that the indirect method also serves to reconcile differences between the elements of that statement and the cash flows reported by the direct method.</a:t>
            </a:r>
          </a:p>
          <a:p>
            <a:endParaRPr lang="en-IN" b="0" baseline="0" dirty="0"/>
          </a:p>
          <a:p>
            <a:r>
              <a:rPr lang="en-IN" b="0" baseline="0" dirty="0"/>
              <a:t>As a practical consideration, you might notice that the adjustments to net income using the indirect method follow a convenient pattern. </a:t>
            </a:r>
            <a:r>
              <a:rPr lang="en-IN" b="0" i="1" baseline="0" dirty="0"/>
              <a:t>Increases</a:t>
            </a:r>
            <a:r>
              <a:rPr lang="en-IN" b="0" baseline="0" dirty="0"/>
              <a:t> in related assets are deducted from net income (i.e., the increase in accounts receivable) when converting to cash from operating activities. Conversely, </a:t>
            </a:r>
            <a:r>
              <a:rPr lang="en-IN" b="0" i="1" baseline="0" dirty="0"/>
              <a:t>decreases</a:t>
            </a:r>
            <a:r>
              <a:rPr lang="en-IN" b="0" baseline="0" dirty="0"/>
              <a:t> in assets are added (inventory and prepaid insurance in this case). Changes in related liabilities are handled in just the opposite way. Increases in related liabilities are </a:t>
            </a:r>
            <a:r>
              <a:rPr lang="en-IN" b="0" i="1" baseline="0" dirty="0"/>
              <a:t>added</a:t>
            </a:r>
            <a:r>
              <a:rPr lang="en-IN" b="0" baseline="0" dirty="0"/>
              <a:t> to net income (i.e., the increases in accounts payable and salaries payable) while decreases in liabilities are subtracted (i.e., decrease in income tax payable). </a:t>
            </a:r>
          </a:p>
          <a:p>
            <a:endParaRPr lang="en-IN" b="0" baseline="0" dirty="0"/>
          </a:p>
          <a:p>
            <a:r>
              <a:rPr lang="en-IN" b="0" baseline="0" dirty="0"/>
              <a:t>Of course, these are adjustments to net income that effectively convert components of income from reported accrual amounts to a cash basis.</a:t>
            </a:r>
          </a:p>
          <a:p>
            <a:endParaRPr lang="en-IN" sz="1400" b="0" baseline="0" dirty="0"/>
          </a:p>
          <a:p>
            <a:endParaRPr lang="en-IN" sz="1400" b="0" baseline="0" dirty="0"/>
          </a:p>
          <a:p>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67</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Illustration 21–12 </a:t>
            </a:r>
            <a:r>
              <a:rPr lang="en-US" sz="1200" b="0" i="0" u="none" strike="noStrike" kern="1200" baseline="0" dirty="0">
                <a:solidFill>
                  <a:schemeClr val="tx1"/>
                </a:solidFill>
                <a:latin typeface="+mn-lt"/>
                <a:ea typeface="+mn-ea"/>
                <a:cs typeface="+mn-cs"/>
              </a:rPr>
              <a:t>Adjustments to Convert Net Income to a Cash Basis—Indirect Method </a:t>
            </a:r>
            <a:endParaRPr lang="en-IN" b="0" baseline="0" dirty="0"/>
          </a:p>
          <a:p>
            <a:endParaRPr lang="en-IN" b="0" baseline="0" dirty="0"/>
          </a:p>
          <a:p>
            <a:r>
              <a:rPr lang="en-IN" b="0" baseline="0" dirty="0"/>
              <a:t>The other adjustments to net income (gain, depreciation, loss) as pointed out earlier are to remove the three income statement components that have no effect at all on cash. This pattern is summarized in the illustration.</a:t>
            </a:r>
          </a:p>
          <a:p>
            <a:endParaRPr lang="en-IN" sz="1400" b="0" baseline="0" dirty="0"/>
          </a:p>
          <a:p>
            <a:endParaRPr lang="en-IN" sz="1400" b="0" baseline="0" dirty="0"/>
          </a:p>
          <a:p>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68</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69</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buClr>
                <a:schemeClr val="folHlink"/>
              </a:buClr>
              <a:buSzPct val="60000"/>
              <a:tabLst>
                <a:tab pos="4572000" algn="dec"/>
                <a:tab pos="5143500" algn="dec"/>
              </a:tabLst>
            </a:pPr>
            <a:r>
              <a:rPr lang="en-US" sz="1200" dirty="0"/>
              <a:t>The correct answer is </a:t>
            </a:r>
            <a:r>
              <a:rPr lang="en-US" sz="1200" i="1" dirty="0"/>
              <a:t>b</a:t>
            </a:r>
            <a:r>
              <a:rPr lang="en-US" sz="1200" dirty="0"/>
              <a:t>. </a:t>
            </a:r>
          </a:p>
          <a:p>
            <a:pPr>
              <a:spcBef>
                <a:spcPct val="20000"/>
              </a:spcBef>
              <a:buClr>
                <a:schemeClr val="folHlink"/>
              </a:buClr>
              <a:buSzPct val="60000"/>
              <a:tabLst>
                <a:tab pos="4572000" algn="dec"/>
                <a:tab pos="5143500" algn="dec"/>
              </a:tabLst>
            </a:pPr>
            <a:r>
              <a:rPr lang="en-US" sz="1200" dirty="0"/>
              <a:t>The amortization amount would be </a:t>
            </a:r>
            <a:r>
              <a:rPr lang="en-US" sz="1200" b="1" dirty="0">
                <a:solidFill>
                  <a:srgbClr val="C00000"/>
                </a:solidFill>
              </a:rPr>
              <a:t>added</a:t>
            </a:r>
            <a:r>
              <a:rPr lang="en-US" sz="1200" dirty="0"/>
              <a:t> to net income.</a:t>
            </a:r>
            <a:endParaRPr lang="en-US" sz="1200" b="1" dirty="0">
              <a:solidFill>
                <a:srgbClr val="FF0000"/>
              </a:solidFill>
            </a:endParaRPr>
          </a:p>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Illustration 21–3 </a:t>
            </a:r>
            <a:r>
              <a:rPr lang="en-US" sz="1200" b="0" i="0" u="none" strike="noStrike" kern="1200" baseline="0" dirty="0">
                <a:solidFill>
                  <a:schemeClr val="tx1"/>
                </a:solidFill>
                <a:latin typeface="+mn-lt"/>
                <a:ea typeface="+mn-ea"/>
                <a:cs typeface="+mn-cs"/>
              </a:rPr>
              <a:t>Disclosure of Cash Equivalents—ExxonMobil Corporation </a:t>
            </a:r>
            <a:endParaRPr lang="en-IN" baseline="0" dirty="0"/>
          </a:p>
          <a:p>
            <a:endParaRPr lang="en-IN" baseline="0" dirty="0"/>
          </a:p>
          <a:p>
            <a:r>
              <a:rPr lang="en-IN" baseline="0" dirty="0"/>
              <a:t>A recent annual report of ExxonMobil Corporation provides the description of its cash equivalents, as shown in the illustration.</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7</a:t>
            </a:fld>
            <a:endParaRPr lang="en-IN" dirty="0">
              <a:solidFill>
                <a:prstClr val="black"/>
              </a:solidFill>
              <a:cs typeface="Arial" charset="0"/>
            </a:endParaRPr>
          </a:p>
        </p:txBody>
      </p:sp>
    </p:spTree>
    <p:extLst>
      <p:ext uri="{BB962C8B-B14F-4D97-AF65-F5344CB8AC3E}">
        <p14:creationId xmlns:p14="http://schemas.microsoft.com/office/powerpoint/2010/main" val="17998579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Although either the direct method or the indirect method is permitted, the FASB strongly encourages companies to report cash flows from operating activities by the direct method. The obvious appeal of this approach is that it reports specific operating cash receipts and operating cash payments, which is consistent with the primary objective of the statement of cash flows. Investors and creditors gain additional insight into the specific sources of cash receipts and payments from operating activities revealed by this reporting method. Also, statement users can more readily interpret and understand the information presented because the direct method avoids the confusion caused by reporting noncash items and other reconciling adjustments under the caption </a:t>
            </a:r>
            <a:r>
              <a:rPr lang="en-US" sz="1200" b="0" i="1" u="none" strike="noStrike" kern="1200" baseline="0" dirty="0">
                <a:solidFill>
                  <a:schemeClr val="tx1"/>
                </a:solidFill>
                <a:latin typeface="+mn-lt"/>
                <a:ea typeface="+mn-ea"/>
                <a:cs typeface="+mn-cs"/>
              </a:rPr>
              <a:t>cash flows from operating activities. </a:t>
            </a:r>
            <a:r>
              <a:rPr lang="en-US" sz="1200" b="0" i="0" u="none" strike="noStrike" kern="1200" baseline="0" dirty="0">
                <a:solidFill>
                  <a:schemeClr val="tx1"/>
                </a:solidFill>
                <a:latin typeface="+mn-lt"/>
                <a:ea typeface="+mn-ea"/>
                <a:cs typeface="+mn-cs"/>
              </a:rPr>
              <a:t>Nonetheless, the vast majority of companies choose to use the indirect method. Reasons for this choice range from longstanding tradition to the desire to withhold as much information as possible from competitors.</a:t>
            </a:r>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70</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As we discussed earlier, whether cash flows from operating activities are reported by the direct method or by the indirect method, the financial statements must report a reconciliation of net income to net cash flows from operating activities. When the direct method is used, the reconciliation is presented in a separate schedule and is identical to the presentation of net cash flows from operating activities by the indirect method. In other words, the previous illustration also serves as the reconciliation schedule to accompany a statement of cash flows using the direct method. Obviously, a separate reconciliation schedule is not required when using the indirect method because the cash flows from operating activities section of the statement of cash flows is a reconciliation of net income to net cash flows from operating activities.</a:t>
            </a:r>
          </a:p>
          <a:p>
            <a:endParaRPr lang="en-IN" b="0" baseline="0" dirty="0"/>
          </a:p>
          <a:p>
            <a:r>
              <a:rPr lang="en-IN" b="0" baseline="0" dirty="0"/>
              <a:t>Remember that the direct and indirect methods are alternative approaches to deriving net cash flows from </a:t>
            </a:r>
            <a:r>
              <a:rPr lang="en-IN" b="0" i="1" baseline="0" dirty="0"/>
              <a:t>operating</a:t>
            </a:r>
            <a:r>
              <a:rPr lang="en-IN" b="0" baseline="0" dirty="0"/>
              <a:t> activities only. The choice of which method is used for that purpose does not affect the way cash flows from</a:t>
            </a:r>
            <a:r>
              <a:rPr lang="en-IN" b="0" i="1" baseline="0" dirty="0"/>
              <a:t> investing </a:t>
            </a:r>
            <a:r>
              <a:rPr lang="en-IN" b="0" baseline="0" dirty="0"/>
              <a:t>and </a:t>
            </a:r>
            <a:r>
              <a:rPr lang="en-IN" b="0" i="1" baseline="0" dirty="0"/>
              <a:t>financing</a:t>
            </a:r>
            <a:r>
              <a:rPr lang="en-IN" b="0" baseline="0" dirty="0"/>
              <a:t> activities are identified and reported.</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71</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Illustration 21–13 </a:t>
            </a:r>
            <a:r>
              <a:rPr lang="en-US" sz="1200" b="0" i="0" u="none" strike="noStrike" kern="1200" baseline="0" dirty="0">
                <a:solidFill>
                  <a:schemeClr val="tx1"/>
                </a:solidFill>
                <a:latin typeface="+mn-lt"/>
                <a:ea typeface="+mn-ea"/>
                <a:cs typeface="+mn-cs"/>
              </a:rPr>
              <a:t>Statement of Cash Flows—Indirect Method; </a:t>
            </a:r>
            <a:r>
              <a:rPr lang="en-US" sz="1200" b="1" i="0" u="none" strike="noStrike" kern="1200" baseline="0" dirty="0">
                <a:solidFill>
                  <a:schemeClr val="tx1"/>
                </a:solidFill>
                <a:latin typeface="+mn-lt"/>
                <a:ea typeface="+mn-ea"/>
                <a:cs typeface="+mn-cs"/>
              </a:rPr>
              <a:t>Amazon.com</a:t>
            </a:r>
            <a:r>
              <a:rPr lang="en-US" sz="1200" b="0" i="0" u="none" strike="noStrike" kern="1200" baseline="0" dirty="0">
                <a:solidFill>
                  <a:schemeClr val="tx1"/>
                </a:solidFill>
                <a:latin typeface="+mn-lt"/>
                <a:ea typeface="+mn-ea"/>
                <a:cs typeface="+mn-cs"/>
              </a:rPr>
              <a:t>, Inc. </a:t>
            </a:r>
            <a:endParaRPr lang="en-IN" b="0" baseline="0" dirty="0"/>
          </a:p>
          <a:p>
            <a:endParaRPr lang="en-IN" b="0" baseline="0" dirty="0"/>
          </a:p>
          <a:p>
            <a:r>
              <a:rPr lang="en-US" sz="1200" b="0" i="0" u="none" strike="noStrike" kern="1200" baseline="0" dirty="0">
                <a:solidFill>
                  <a:schemeClr val="tx1"/>
                </a:solidFill>
                <a:latin typeface="+mn-lt"/>
                <a:ea typeface="+mn-ea"/>
                <a:cs typeface="+mn-cs"/>
              </a:rPr>
              <a:t>The statements of cash flows from the annual report of </a:t>
            </a:r>
            <a:r>
              <a:rPr lang="en-US" sz="1200" b="1" i="0" u="none" strike="noStrike" kern="1200" baseline="0" dirty="0">
                <a:solidFill>
                  <a:schemeClr val="tx1"/>
                </a:solidFill>
                <a:latin typeface="+mn-lt"/>
                <a:ea typeface="+mn-ea"/>
                <a:cs typeface="+mn-cs"/>
              </a:rPr>
              <a:t>Amazon.com, Inc.</a:t>
            </a:r>
            <a:r>
              <a:rPr lang="en-US" sz="1200" b="0" i="0" u="none" strike="noStrike" kern="1200" baseline="0" dirty="0">
                <a:solidFill>
                  <a:schemeClr val="tx1"/>
                </a:solidFill>
                <a:latin typeface="+mn-lt"/>
                <a:ea typeface="+mn-ea"/>
                <a:cs typeface="+mn-cs"/>
              </a:rPr>
              <a:t>, which uses the indirect method, are shown </a:t>
            </a:r>
            <a:r>
              <a:rPr lang="en-IN" b="0" baseline="0" dirty="0"/>
              <a:t>in the illustration.</a:t>
            </a:r>
          </a:p>
          <a:p>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72</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Illustration 21–13 </a:t>
            </a:r>
            <a:r>
              <a:rPr lang="en-US" sz="1200" b="0" i="0" u="none" strike="noStrike" kern="1200" baseline="0" dirty="0">
                <a:solidFill>
                  <a:schemeClr val="tx1"/>
                </a:solidFill>
                <a:latin typeface="+mn-lt"/>
                <a:ea typeface="+mn-ea"/>
                <a:cs typeface="+mn-cs"/>
              </a:rPr>
              <a:t>Statement of Cash Flows—Indirect Method; </a:t>
            </a:r>
            <a:r>
              <a:rPr lang="en-US" sz="1200" b="1" i="0" u="none" strike="noStrike" kern="1200" baseline="0" dirty="0">
                <a:solidFill>
                  <a:schemeClr val="tx1"/>
                </a:solidFill>
                <a:latin typeface="+mn-lt"/>
                <a:ea typeface="+mn-ea"/>
                <a:cs typeface="+mn-cs"/>
              </a:rPr>
              <a:t>Amazon.com</a:t>
            </a:r>
            <a:r>
              <a:rPr lang="en-US" sz="1200" b="0" i="0" u="none" strike="noStrike" kern="1200" baseline="0" dirty="0">
                <a:solidFill>
                  <a:schemeClr val="tx1"/>
                </a:solidFill>
                <a:latin typeface="+mn-lt"/>
                <a:ea typeface="+mn-ea"/>
                <a:cs typeface="+mn-cs"/>
              </a:rPr>
              <a:t>, Inc. (continued)</a:t>
            </a:r>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73</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Illustration 21–13 </a:t>
            </a:r>
            <a:r>
              <a:rPr lang="en-US" sz="1200" b="0" i="0" u="none" strike="noStrike" kern="1200" baseline="0" dirty="0">
                <a:solidFill>
                  <a:schemeClr val="tx1"/>
                </a:solidFill>
                <a:latin typeface="+mn-lt"/>
                <a:ea typeface="+mn-ea"/>
                <a:cs typeface="+mn-cs"/>
              </a:rPr>
              <a:t>Statement of Cash Flows—Indirect Method; </a:t>
            </a:r>
            <a:r>
              <a:rPr lang="en-US" sz="1200" b="1" i="0" u="none" strike="noStrike" kern="1200" baseline="0" dirty="0">
                <a:solidFill>
                  <a:schemeClr val="tx1"/>
                </a:solidFill>
                <a:latin typeface="+mn-lt"/>
                <a:ea typeface="+mn-ea"/>
                <a:cs typeface="+mn-cs"/>
              </a:rPr>
              <a:t>Amazon.com</a:t>
            </a:r>
            <a:r>
              <a:rPr lang="en-US" sz="1200" b="0" i="0" u="none" strike="noStrike" kern="1200" baseline="0" dirty="0">
                <a:solidFill>
                  <a:schemeClr val="tx1"/>
                </a:solidFill>
                <a:latin typeface="+mn-lt"/>
                <a:ea typeface="+mn-ea"/>
                <a:cs typeface="+mn-cs"/>
              </a:rPr>
              <a:t>, Inc. (concluded)</a:t>
            </a:r>
            <a:endParaRPr lang="en-IN" b="0" baseline="0" dirty="0"/>
          </a:p>
          <a:p>
            <a:endParaRPr lang="en-US" sz="1200" kern="120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most companies, expenditures for interest and for taxes are significant. Cash payments for interest and for taxes usually are specifically indicated when the direct method is employed, as is the case for </a:t>
            </a:r>
            <a:r>
              <a:rPr lang="en-US" sz="1200" b="1" i="0" u="none" strike="noStrike" kern="1200" baseline="0" dirty="0">
                <a:solidFill>
                  <a:schemeClr val="tx1"/>
                </a:solidFill>
                <a:latin typeface="+mn-lt"/>
                <a:ea typeface="+mn-ea"/>
                <a:cs typeface="+mn-cs"/>
              </a:rPr>
              <a:t>CVS Health Corp. </a:t>
            </a:r>
            <a:r>
              <a:rPr lang="en-US" sz="1200" b="0" i="0" u="none" strike="noStrike" kern="1200" baseline="0" dirty="0">
                <a:solidFill>
                  <a:schemeClr val="tx1"/>
                </a:solidFill>
                <a:latin typeface="+mn-lt"/>
                <a:ea typeface="+mn-ea"/>
                <a:cs typeface="+mn-cs"/>
              </a:rPr>
              <a:t>reported earlier in Illustration 21–10. When the indirect method is used, those amounts aren’t readily apparent and must be </a:t>
            </a:r>
            <a:r>
              <a:rPr lang="en-US" sz="1200" b="0" i="1" u="none" strike="noStrike" kern="1200" baseline="0" dirty="0">
                <a:solidFill>
                  <a:schemeClr val="tx1"/>
                </a:solidFill>
                <a:latin typeface="+mn-lt"/>
                <a:ea typeface="+mn-ea"/>
                <a:cs typeface="+mn-cs"/>
              </a:rPr>
              <a:t>separately reported, </a:t>
            </a:r>
            <a:r>
              <a:rPr lang="en-US" sz="1200" b="0" i="0" u="none" strike="noStrike" kern="1200" baseline="0" dirty="0">
                <a:solidFill>
                  <a:schemeClr val="tx1"/>
                </a:solidFill>
                <a:latin typeface="+mn-lt"/>
                <a:ea typeface="+mn-ea"/>
                <a:cs typeface="+mn-cs"/>
              </a:rPr>
              <a:t>either on the face of the statement as Amazon.com does or in an accompanying disclosure note. </a:t>
            </a:r>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74</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75</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spcBef>
                <a:spcPct val="20000"/>
              </a:spcBef>
              <a:buClr>
                <a:schemeClr val="folHlink"/>
              </a:buClr>
              <a:buSzPct val="60000"/>
              <a:buFont typeface="Wingdings" pitchFamily="2" charset="2"/>
              <a:buNone/>
              <a:tabLst>
                <a:tab pos="4572000" algn="dec"/>
                <a:tab pos="5143500" algn="dec"/>
              </a:tabLst>
            </a:pPr>
            <a:r>
              <a:rPr lang="en-US" sz="1200" dirty="0"/>
              <a:t>The correct answer is </a:t>
            </a:r>
            <a:r>
              <a:rPr lang="en-US" sz="1200" i="1" dirty="0"/>
              <a:t>b</a:t>
            </a:r>
            <a:r>
              <a:rPr lang="en-US" sz="1200" dirty="0"/>
              <a:t>:</a:t>
            </a:r>
          </a:p>
          <a:p>
            <a:pPr algn="l" eaLnBrk="1" hangingPunct="1">
              <a:spcBef>
                <a:spcPct val="20000"/>
              </a:spcBef>
              <a:buClr>
                <a:schemeClr val="folHlink"/>
              </a:buClr>
              <a:buSzPct val="60000"/>
              <a:buFont typeface="Wingdings" pitchFamily="2" charset="2"/>
              <a:buNone/>
              <a:tabLst>
                <a:tab pos="4114800" algn="dec"/>
                <a:tab pos="5143500" algn="dec"/>
              </a:tabLst>
            </a:pPr>
            <a:r>
              <a:rPr lang="en-US" sz="1200" dirty="0"/>
              <a:t>Net income	$140</a:t>
            </a:r>
          </a:p>
          <a:p>
            <a:pPr algn="l" eaLnBrk="1" hangingPunct="1">
              <a:spcBef>
                <a:spcPct val="20000"/>
              </a:spcBef>
              <a:buClr>
                <a:schemeClr val="folHlink"/>
              </a:buClr>
              <a:buSzPct val="60000"/>
              <a:buFont typeface="Wingdings" pitchFamily="2" charset="2"/>
              <a:buNone/>
              <a:tabLst>
                <a:tab pos="4114800" algn="dec"/>
                <a:tab pos="5143500" algn="dec"/>
              </a:tabLst>
            </a:pPr>
            <a:r>
              <a:rPr lang="en-US" sz="1200" dirty="0"/>
              <a:t>  Amortization of patent	1</a:t>
            </a:r>
          </a:p>
          <a:p>
            <a:pPr algn="l" eaLnBrk="1" hangingPunct="1">
              <a:spcBef>
                <a:spcPct val="20000"/>
              </a:spcBef>
              <a:buClr>
                <a:schemeClr val="folHlink"/>
              </a:buClr>
              <a:buSzPct val="60000"/>
              <a:tabLst>
                <a:tab pos="4114800" algn="dec"/>
                <a:tab pos="5143500" algn="dec"/>
              </a:tabLst>
            </a:pPr>
            <a:r>
              <a:rPr lang="en-US" sz="1200" dirty="0"/>
              <a:t>  Depreciation expense	20</a:t>
            </a:r>
          </a:p>
          <a:p>
            <a:pPr algn="l" eaLnBrk="1" hangingPunct="1">
              <a:spcBef>
                <a:spcPct val="20000"/>
              </a:spcBef>
              <a:buClr>
                <a:schemeClr val="folHlink"/>
              </a:buClr>
              <a:buSzPct val="60000"/>
              <a:buFont typeface="Wingdings" pitchFamily="2" charset="2"/>
              <a:buNone/>
              <a:tabLst>
                <a:tab pos="4114800" algn="dec"/>
                <a:tab pos="5143500" algn="dec"/>
              </a:tabLst>
            </a:pPr>
            <a:r>
              <a:rPr lang="en-US" sz="1200" dirty="0"/>
              <a:t>  Decrease in accounts receivable	9</a:t>
            </a:r>
          </a:p>
          <a:p>
            <a:pPr algn="l" eaLnBrk="1" hangingPunct="1">
              <a:spcBef>
                <a:spcPct val="20000"/>
              </a:spcBef>
              <a:buClr>
                <a:schemeClr val="folHlink"/>
              </a:buClr>
              <a:buSzPct val="60000"/>
              <a:buFont typeface="Wingdings" pitchFamily="2" charset="2"/>
              <a:buNone/>
              <a:tabLst>
                <a:tab pos="4114800" algn="dec"/>
                <a:tab pos="5143500" algn="dec"/>
              </a:tabLst>
            </a:pPr>
            <a:r>
              <a:rPr lang="en-US" sz="1200" dirty="0"/>
              <a:t>  Decrease in salaries payable	</a:t>
            </a:r>
            <a:r>
              <a:rPr lang="en-US" sz="1200" u="sng" dirty="0"/>
              <a:t>   (1)</a:t>
            </a:r>
          </a:p>
          <a:p>
            <a:pPr algn="l" eaLnBrk="1" hangingPunct="1">
              <a:spcBef>
                <a:spcPct val="20000"/>
              </a:spcBef>
              <a:buClr>
                <a:schemeClr val="folHlink"/>
              </a:buClr>
              <a:buSzPct val="60000"/>
              <a:buFont typeface="Wingdings" pitchFamily="2" charset="2"/>
              <a:buNone/>
              <a:tabLst>
                <a:tab pos="4114800" algn="dec"/>
                <a:tab pos="5143500" algn="dec"/>
              </a:tabLst>
            </a:pPr>
            <a:r>
              <a:rPr lang="en-US" sz="1200" dirty="0"/>
              <a:t>Cash flows from operating activities	</a:t>
            </a:r>
            <a:r>
              <a:rPr lang="en-US" sz="1200" b="1" dirty="0">
                <a:solidFill>
                  <a:srgbClr val="C00000"/>
                </a:solidFill>
              </a:rPr>
              <a:t>$169</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Cash dividends paid, issuance of L-T notes payable, and sale of preferred stock are </a:t>
            </a:r>
            <a:r>
              <a:rPr lang="en-US" sz="1200" b="1" dirty="0">
                <a:solidFill>
                  <a:srgbClr val="C00000"/>
                </a:solidFill>
              </a:rPr>
              <a:t>financing activities</a:t>
            </a:r>
            <a:r>
              <a:rPr lang="en-US" sz="1200" dirty="0"/>
              <a:t>.</a:t>
            </a:r>
            <a:endParaRPr lang="en-US" sz="1200" b="1" dirty="0">
              <a:solidFill>
                <a:srgbClr val="FF0000"/>
              </a:solidFill>
            </a:endParaRPr>
          </a:p>
          <a:p>
            <a:pPr eaLnBrk="1" hangingPunct="1"/>
            <a:endParaRPr lang="en-US" altLang="en-US" dirty="0"/>
          </a:p>
          <a:p>
            <a:pPr eaLnBrk="1" hangingPunct="1"/>
            <a:endParaRPr lang="en-US" altLang="en-US" dirty="0"/>
          </a:p>
          <a:p>
            <a:pPr eaLnBrk="1" hangingPunct="1"/>
            <a:endParaRPr lang="en-US"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We have emphasized the analysis of financial statements from a decision maker’s perspective throughout this text. Often that analysis included the development and comparison of financial ratios. Ratios based on income statement and balance sheet amounts enjoy a long tradition of acceptance from which several standard ratios, including those described in earlier chapters, have evolved. To gain another viewpoint, some analysts supplement their investigation with cash flow ratios. Some cash flow ratios are derived by simply substituting cash flow from operations (CFFO) from the statement of cash flows in place of net income in many ratios, not to replace those ratios but to complement them. </a:t>
            </a:r>
          </a:p>
          <a:p>
            <a:endParaRPr lang="en-US" sz="1200" b="0" kern="1200" baseline="0" dirty="0">
              <a:solidFill>
                <a:schemeClr val="tx1"/>
              </a:solidFill>
              <a:latin typeface="+mn-lt"/>
              <a:ea typeface="+mn-ea"/>
              <a:cs typeface="+mn-cs"/>
            </a:endParaRPr>
          </a:p>
          <a:p>
            <a:r>
              <a:rPr lang="en-IN" b="0" baseline="0" dirty="0"/>
              <a:t>For example, the times interest earned ratio can be modified to reflect the number of times the cash outflow for interest is provided by cash inflow from operations and any of the profitability ratios can be modified to determine the cash generated from assets, shareholders’ equity, sales, etc.</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76</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0" baseline="0" dirty="0"/>
              <a:t>Illustration 21–14 Cash Flow Ratios</a:t>
            </a:r>
          </a:p>
          <a:p>
            <a:pPr marL="0" marR="0" indent="0" algn="l" defTabSz="914400" rtl="0" eaLnBrk="1" fontAlgn="auto" latinLnBrk="0" hangingPunct="1">
              <a:lnSpc>
                <a:spcPct val="100000"/>
              </a:lnSpc>
              <a:spcBef>
                <a:spcPts val="0"/>
              </a:spcBef>
              <a:spcAft>
                <a:spcPts val="0"/>
              </a:spcAft>
              <a:buClrTx/>
              <a:buSzTx/>
              <a:buFontTx/>
              <a:buNone/>
              <a:tabLst/>
              <a:defRPr/>
            </a:pPr>
            <a:endParaRPr lang="en-IN"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IN" b="0" baseline="0" dirty="0"/>
              <a:t>The illustration summarizes the calculation and usefulness of several representative cash flow ratios classified as performance ratios.</a:t>
            </a:r>
          </a:p>
          <a:p>
            <a:pPr marL="0" marR="0" indent="0" algn="l" defTabSz="914400" rtl="0" eaLnBrk="1" fontAlgn="auto" latinLnBrk="0" hangingPunct="1">
              <a:lnSpc>
                <a:spcPct val="100000"/>
              </a:lnSpc>
              <a:spcBef>
                <a:spcPts val="0"/>
              </a:spcBef>
              <a:spcAft>
                <a:spcPts val="0"/>
              </a:spcAft>
              <a:buClrTx/>
              <a:buSzTx/>
              <a:buFontTx/>
              <a:buNone/>
              <a:tabLst/>
              <a:defRPr/>
            </a:pPr>
            <a:endParaRPr lang="en-IN"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IN" b="0" baseline="0" dirty="0"/>
              <a:t>Cash flow ratios have received limited acceptance to date, due in large part to the long tradition of accrual-based ratios coupled with the relatively brief time that all companies have published statements of cash flows. A lack of consensus on cash flow ratios by which to make comparisons also has slowed their acceptance. In fact, companies are prohibited from reporting cash flow per share in the statement of cash flows. Nevertheless, cash flow ratios offer insight in the evaluation of a company’s profitability and financial strength.</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77</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0" baseline="0" dirty="0"/>
              <a:t>Illustration 21–14 Cash Flow Ratios (continued)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IN"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IN" b="0" baseline="0" dirty="0"/>
              <a:t>The illustration summarizes the calculation and usefulness of several representative cash flow ratios classified as sufficiency ratios.</a:t>
            </a:r>
          </a:p>
          <a:p>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78</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Illustration 21A–1 </a:t>
            </a:r>
            <a:r>
              <a:rPr lang="en-US" sz="1200" b="0" i="0" u="none" strike="noStrike" kern="1200" baseline="0" dirty="0">
                <a:solidFill>
                  <a:schemeClr val="tx1"/>
                </a:solidFill>
                <a:latin typeface="+mn-lt"/>
                <a:ea typeface="+mn-ea"/>
                <a:cs typeface="+mn-cs"/>
              </a:rPr>
              <a:t>Indirect Method </a:t>
            </a:r>
            <a:endParaRPr lang="en-IN" b="0" baseline="0" dirty="0"/>
          </a:p>
          <a:p>
            <a:endParaRPr lang="en-IN" b="0" baseline="0" dirty="0"/>
          </a:p>
          <a:p>
            <a:r>
              <a:rPr lang="en-IN" b="0" baseline="0" dirty="0"/>
              <a:t>A spreadsheet is equally useful in preparing a statement of cash flows whether we use the direct or the indirect method of determining cash flows from operating activities. The format of the spreadsheet differs only with respect to operating activities. The analysis of transactions for the purpose of identifying cash flows to be reported is the same. The illustration provides a spreadsheet analysis of the data for UBC.</a:t>
            </a:r>
          </a:p>
          <a:p>
            <a:endParaRPr lang="en-IN" b="0" baseline="0" dirty="0"/>
          </a:p>
          <a:p>
            <a:r>
              <a:rPr lang="en-IN" b="0" baseline="0" dirty="0"/>
              <a:t>Two differences should be noted between the spreadsheet and the spreadsheet we used earlier for the direct method. First, in the statement of cash flows section of the spreadsheet, under the heading of “cash flows from operating activities,” specific cash inflows and cash outflows are replaced by net income and the required adjustments for noncash effects. Second, we do not include an income statement section. This section is unnecessary because, using the indirect method, we are not interested in identifying specific operating activities that cause increases and decreases in cash. Instead, we need from the income statement only the amount of net income, which is converted to a cash basis by adjusting for any noncash amounts included in net income. </a:t>
            </a:r>
          </a:p>
          <a:p>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79</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Transactions that involve merely transfers from cash to cash equivalents (such as the purchase of a three-month Treasury bill), or from cash equivalents to cash (such as the sale of a Treasury bill), should not be reported on the statement of cash flows. The total of cash and cash equivalents is not altered by such transactions. The cash balance reported in the balance sheet also represents the total of cash and cash equivalents, which allows us to compare the change in that balance with the net increase or decrease in the cash flows reported on the statement of cash flows.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8</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Illustration 21A–1 </a:t>
            </a:r>
            <a:r>
              <a:rPr lang="en-US" sz="1200" b="0" i="0" u="none" strike="noStrike" kern="1200" baseline="0" dirty="0">
                <a:solidFill>
                  <a:schemeClr val="tx1"/>
                </a:solidFill>
                <a:latin typeface="+mn-lt"/>
                <a:ea typeface="+mn-ea"/>
                <a:cs typeface="+mn-cs"/>
              </a:rPr>
              <a:t>Indirect Method (continued)</a:t>
            </a:r>
            <a:endParaRPr lang="en-IN" b="0" baseline="0" dirty="0"/>
          </a:p>
          <a:p>
            <a:endParaRPr lang="en-IN" b="0" baseline="0" dirty="0"/>
          </a:p>
          <a:p>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80</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0" baseline="0" dirty="0"/>
              <a:t>Illustration 21A–2 </a:t>
            </a:r>
            <a:r>
              <a:rPr lang="en-US" sz="1200" b="0" i="0" u="none" strike="noStrike" kern="1200" baseline="0" dirty="0">
                <a:solidFill>
                  <a:schemeClr val="tx1"/>
                </a:solidFill>
                <a:latin typeface="+mn-lt"/>
                <a:ea typeface="+mn-ea"/>
                <a:cs typeface="+mn-cs"/>
              </a:rPr>
              <a:t>Spreadsheet Entries for the Indirect Method </a:t>
            </a:r>
            <a:endParaRPr lang="en-IN" b="0" baseline="0" dirty="0"/>
          </a:p>
          <a:p>
            <a:endParaRPr lang="en-IN" b="0" baseline="0" dirty="0"/>
          </a:p>
          <a:p>
            <a:r>
              <a:rPr lang="en-IN" b="0" baseline="0" dirty="0"/>
              <a:t>The spreadsheet entries in journal entry form for the indirect method are illustrated here. </a:t>
            </a:r>
          </a:p>
          <a:p>
            <a:endParaRPr lang="en-IN" b="0" baseline="0" dirty="0"/>
          </a:p>
          <a:p>
            <a:r>
              <a:rPr lang="en-IN" b="0" baseline="0" dirty="0"/>
              <a:t>Remember that there is no mandatory order in which the account changes must be analyzed. However, since we determine net cash flows from operating activities by working backwards from net income when using the indirect method, it is convenient to start with the spreadsheet entry that represents the credit to retained earnings due to net income. This entry corresponds to summary entry (11) using the direct method. By entering the debit portion of the entry as the first item under the cash flows from operating activities (CFOA), we establish net income as the initial amount of cash flows from operating activities, which is then adjusted to a cash basis by subsequent entries. Entries (2)–(4) duplicate the transactions that involve noncash components of net income.</a:t>
            </a:r>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81</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baseline="0" dirty="0"/>
              <a:t>Illustration 21A–2 </a:t>
            </a:r>
            <a:r>
              <a:rPr lang="en-US" sz="1200" b="0" i="0" u="none" strike="noStrike" kern="1200" baseline="0" dirty="0">
                <a:solidFill>
                  <a:schemeClr val="tx1"/>
                </a:solidFill>
                <a:latin typeface="+mn-lt"/>
                <a:ea typeface="+mn-ea"/>
                <a:cs typeface="+mn-cs"/>
              </a:rPr>
              <a:t>Spreadsheet Entries for the Indirect Method (continued)</a:t>
            </a:r>
            <a:endParaRPr lang="en-IN" b="0" baseline="0" dirty="0"/>
          </a:p>
          <a:p>
            <a:endParaRPr lang="en-IN" b="0" baseline="0" dirty="0"/>
          </a:p>
          <a:p>
            <a:r>
              <a:rPr lang="en-IN" b="0" baseline="0" dirty="0"/>
              <a:t>Changes in current assets and current liabilities that represent differences between revenues and expenses and the cash effects of those revenues and expenses are accounted for by entries (5)–(11).</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82</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baseline="0" dirty="0"/>
              <a:t>Illustration 21A–2 </a:t>
            </a:r>
            <a:r>
              <a:rPr lang="en-US" sz="1200" b="0" i="0" u="none" strike="noStrike" kern="1200" baseline="0" dirty="0">
                <a:solidFill>
                  <a:schemeClr val="tx1"/>
                </a:solidFill>
                <a:latin typeface="+mn-lt"/>
                <a:ea typeface="+mn-ea"/>
                <a:cs typeface="+mn-cs"/>
              </a:rPr>
              <a:t>Spreadsheet Entries for the Indirect Method (continued)</a:t>
            </a:r>
            <a:endParaRPr lang="en-IN" b="0" baseline="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Summary entries (12)–</a:t>
            </a:r>
            <a:r>
              <a:rPr lang="en-IN" sz="1200" b="0" i="0" u="none" strike="noStrike" kern="1200" baseline="0" dirty="0">
                <a:solidFill>
                  <a:schemeClr val="tx1"/>
                </a:solidFill>
                <a:latin typeface="+mn-lt"/>
                <a:ea typeface="+mn-ea"/>
                <a:cs typeface="+mn-cs"/>
              </a:rPr>
              <a:t>(19) explain the changes in the balance sheet not already accounted for by previous entries, and are identical to entries (12)–(19) recorded using the direct method.</a:t>
            </a:r>
          </a:p>
          <a:p>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83</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baseline="0" dirty="0"/>
              <a:t>Illustration 21A–2 </a:t>
            </a:r>
            <a:r>
              <a:rPr lang="en-US" sz="1200" b="0" i="0" u="none" strike="noStrike" kern="1200" baseline="0" dirty="0">
                <a:solidFill>
                  <a:schemeClr val="tx1"/>
                </a:solidFill>
                <a:latin typeface="+mn-lt"/>
                <a:ea typeface="+mn-ea"/>
                <a:cs typeface="+mn-cs"/>
              </a:rPr>
              <a:t>Spreadsheet Entries for the Indirect Method (concluded)</a:t>
            </a:r>
            <a:endParaRPr lang="en-IN" b="0" baseline="0" dirty="0"/>
          </a:p>
          <a:p>
            <a:endParaRPr lang="en-US" sz="1200" b="0" i="0" u="none" strike="noStrike" kern="1200" baseline="0" dirty="0">
              <a:solidFill>
                <a:schemeClr val="tx1"/>
              </a:solidFill>
              <a:latin typeface="+mn-lt"/>
              <a:ea typeface="+mn-ea"/>
              <a:cs typeface="+mn-cs"/>
            </a:endParaRPr>
          </a:p>
          <a:p>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84</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Illustration 21A–3 Statement of Cash flows— Indirect Method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statement of cash flows presenting net cash flows from operating activities by the indirect method is illustrated.</a:t>
            </a:r>
          </a:p>
          <a:p>
            <a:endParaRPr lang="en-US" sz="1200" b="0" i="0" u="none" strike="noStrike" kern="1200" baseline="0" dirty="0">
              <a:solidFill>
                <a:schemeClr val="tx1"/>
              </a:solidFill>
              <a:latin typeface="+mn-lt"/>
              <a:ea typeface="+mn-ea"/>
              <a:cs typeface="+mn-cs"/>
            </a:endParaRP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85</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Illustration 21A–3 Statement of Cash flows— Indirect Method (continued)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IN" b="0" baseline="0" dirty="0"/>
          </a:p>
          <a:p>
            <a:r>
              <a:rPr lang="en-IN" b="0" baseline="0" dirty="0"/>
              <a:t>All parts of the statement of cash flows except operating activities are precisely the same as in the direct method.</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86</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This chapter has demonstrated the use of a spreadsheet to prepare the statement of cash flows. A second systematic approach to the preparation of the statement is referred to as the T-account method. The two methods are identical in concept. Both approaches reconstruct the transactions that caused changes in each account balance during the year, simultaneously identifying the operating, investing, and financing activities to be reported on the statement of cash flows. The form of the two methods differs only by whether the entries for those transactions are recorded on a spreadsheet or in T-accounts. In both cases, entries are recorded until the net change in each account balance has been explained.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 accountants feel that the T-account method is less time-consuming than preparing a spreadsheet but accomplishes precisely the same goal. </a:t>
            </a:r>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87</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Since both methods are simply analytical techniques to assist in statement preparation, the choice is a matter of personal preference. The following five steps outline the T-account method: </a:t>
            </a:r>
          </a:p>
          <a:p>
            <a:pPr marL="228600" indent="-228600">
              <a:buFont typeface="+mj-lt"/>
              <a:buAutoNum type="arabicPeriod"/>
            </a:pPr>
            <a:r>
              <a:rPr lang="en-US" sz="1200" b="0" i="0" u="none" strike="noStrike" kern="1200" baseline="0" dirty="0">
                <a:solidFill>
                  <a:schemeClr val="tx1"/>
                </a:solidFill>
                <a:latin typeface="+mn-lt"/>
                <a:ea typeface="+mn-ea"/>
                <a:cs typeface="+mn-cs"/>
              </a:rPr>
              <a:t>Draw T-accounts for each income statement and balance sheet account. </a:t>
            </a:r>
          </a:p>
          <a:p>
            <a:pPr marL="228600" indent="-228600">
              <a:buFont typeface="+mj-lt"/>
              <a:buAutoNum type="arabicPeriod"/>
            </a:pPr>
            <a:r>
              <a:rPr lang="en-US" sz="1200" b="0" i="0" u="none" strike="noStrike" kern="1200" baseline="0" dirty="0">
                <a:solidFill>
                  <a:schemeClr val="tx1"/>
                </a:solidFill>
                <a:latin typeface="+mn-lt"/>
                <a:ea typeface="+mn-ea"/>
                <a:cs typeface="+mn-cs"/>
              </a:rPr>
              <a:t>The T-account for cash should be drawn considerably larger than other T-accounts because more space is required to accommodate the numerous debits and credits to cash. Also, the cash T-account will serve the same purpose as the statement of cash flows section of the spreadsheet in that the formal statement of cash flows is developed from the cash flows reported there. Therefore, it is convenient to partition the cash T-account with headings for “Operating Activities,” “Investing Activities,” and “Financing Activities” before entries are recorded. </a:t>
            </a:r>
          </a:p>
          <a:p>
            <a:pPr marL="228600" indent="-228600">
              <a:buFont typeface="+mj-lt"/>
              <a:buAutoNum type="arabicPeriod"/>
            </a:pPr>
            <a:r>
              <a:rPr lang="en-US" sz="1200" b="0" i="0" u="none" strike="noStrike" kern="1200" baseline="0" dirty="0">
                <a:solidFill>
                  <a:schemeClr val="tx1"/>
                </a:solidFill>
                <a:latin typeface="+mn-lt"/>
                <a:ea typeface="+mn-ea"/>
                <a:cs typeface="+mn-cs"/>
              </a:rPr>
              <a:t>Enter each account’s net change on the appropriate side (debit or credit) of the uppermost portion of each T-account. These changes will serve as individual check figures for determining whether the increase or decrease in each account balance has been explained. These first three steps establish the basic work form for the T-account method. </a:t>
            </a:r>
          </a:p>
          <a:p>
            <a:pPr marL="228600" indent="-228600">
              <a:buFont typeface="+mj-lt"/>
              <a:buAutoNum type="arabicPeriod"/>
            </a:pPr>
            <a:r>
              <a:rPr lang="en-US" sz="1200" b="0" i="0" u="none" strike="noStrike" kern="1200" baseline="0" dirty="0">
                <a:solidFill>
                  <a:schemeClr val="tx1"/>
                </a:solidFill>
                <a:latin typeface="+mn-lt"/>
                <a:ea typeface="+mn-ea"/>
                <a:cs typeface="+mn-cs"/>
              </a:rPr>
              <a:t>Reconstruct the transactions that caused changes in each account balance during the year and record the entries for those transactions directly in the T-accounts. Again using UBC as an example, the entries we record in the T-accounts are exactly the same as the spreadsheet entries we created in the chapter when using the spreadsheet method. The analysis we used in creating those spreadsheet entries is equally applicable to the T-account method. For that reason, that analysis is not repeated here. The complete T-account work form for UBC is presented below. Account balance changes are provided from balances given in Illustration 21–9. </a:t>
            </a:r>
          </a:p>
          <a:p>
            <a:pPr marL="228600" indent="-228600">
              <a:buFont typeface="+mj-lt"/>
              <a:buAutoNum type="arabicPeriod"/>
            </a:pPr>
            <a:r>
              <a:rPr lang="en-US" sz="1200" b="0" i="0" u="none" strike="noStrike" kern="1200" baseline="0" dirty="0">
                <a:solidFill>
                  <a:schemeClr val="tx1"/>
                </a:solidFill>
                <a:latin typeface="+mn-lt"/>
                <a:ea typeface="+mn-ea"/>
                <a:cs typeface="+mn-cs"/>
              </a:rPr>
              <a:t>After all account balances have been explained by T-account entries, prepare the statement of cash flows from the cash T-account, being careful also to report noncash investing and financing activities. </a:t>
            </a:r>
            <a:endParaRPr lang="en-IN"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88</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r>
              <a:rPr lang="en-IN" sz="1200" dirty="0"/>
              <a:t>T-Account Method of Preparing the Statement of Cash Flows (Continued)</a:t>
            </a:r>
          </a:p>
          <a:p>
            <a:pPr marL="0" indent="0">
              <a:buNone/>
            </a:pPr>
            <a:endParaRPr lang="en-IN" sz="1200" b="0" baseline="0" dirty="0"/>
          </a:p>
          <a:p>
            <a:pPr marL="0" indent="0">
              <a:buNone/>
            </a:pPr>
            <a:r>
              <a:rPr lang="en-IN" sz="1200" b="0" baseline="0" dirty="0"/>
              <a:t>This slide shows the T-Account Method for the accounts of cash, accounts receivable, and short-term investments.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89</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aseline="0" dirty="0"/>
              <a:t>This section describes the three primary activity classifications: (1) operating activities, (2) investing activities, and (3) financing activities. It also describes two other requirements of the statement of cash flows: (4) the reconciliation of the net increase or decrease in cash with the change in the balance of the cash account, and (5) noncash investing and financing activities.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9</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r>
              <a:rPr lang="en-IN" sz="1200" dirty="0"/>
              <a:t>T-Account Method of Preparing the Statement of Cash Flows (Continued)</a:t>
            </a:r>
          </a:p>
          <a:p>
            <a:pPr marL="0" indent="0">
              <a:buNone/>
            </a:pPr>
            <a:endParaRPr lang="en-IN" sz="1200" b="0" baseline="0" dirty="0"/>
          </a:p>
          <a:p>
            <a:pPr marL="0" indent="0">
              <a:buNone/>
            </a:pPr>
            <a:r>
              <a:rPr lang="en-IN" sz="1200" b="0" baseline="0" dirty="0"/>
              <a:t>This slide shows the T-Account Method for the accounts of inventory, prepaid insurance, land, buildings and equipment, accumulated depreciation, and accounts payable.</a:t>
            </a:r>
          </a:p>
          <a:p>
            <a:pPr marL="0" indent="0">
              <a:buNone/>
            </a:pPr>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90</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r>
              <a:rPr lang="en-IN" sz="1200" dirty="0"/>
              <a:t>T-Account Method of Preparing the Statement of Cash Flows (Continued)</a:t>
            </a:r>
          </a:p>
          <a:p>
            <a:pPr marL="0" indent="0">
              <a:buNone/>
            </a:pPr>
            <a:endParaRPr lang="en-IN" sz="1200" b="0" baseline="0" dirty="0"/>
          </a:p>
          <a:p>
            <a:pPr marL="0" indent="0">
              <a:buNone/>
            </a:pPr>
            <a:r>
              <a:rPr lang="en-IN" sz="1200" b="0" baseline="0" dirty="0"/>
              <a:t>This slide shows the T-Account Method for the accounts of salaries payable, income tax payable, notes payable, bonds payable, discount on bonds, and common stock.</a:t>
            </a:r>
          </a:p>
          <a:p>
            <a:pPr marL="0" indent="0">
              <a:buNone/>
            </a:pPr>
            <a:endParaRPr lang="en-IN" sz="1400" b="1"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91</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r>
              <a:rPr lang="en-IN" sz="1200" dirty="0"/>
              <a:t>T-Account Method of Preparing the Statement of Cash Flows (Continued)</a:t>
            </a:r>
          </a:p>
          <a:p>
            <a:pPr marL="0" indent="0">
              <a:buNone/>
            </a:pPr>
            <a:endParaRPr lang="en-IN" sz="1200" b="0" baseline="0" dirty="0"/>
          </a:p>
          <a:p>
            <a:pPr marL="0" indent="0">
              <a:buNone/>
            </a:pPr>
            <a:r>
              <a:rPr lang="en-IN" sz="1200" b="0" baseline="0" dirty="0"/>
              <a:t>This slide shows the T-Account Method for the accounts of paid-in capital – excess of par and retained earnings.</a:t>
            </a:r>
          </a:p>
          <a:p>
            <a:pPr marL="0" indent="0">
              <a:buNone/>
            </a:pPr>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92</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r>
              <a:rPr lang="en-IN" sz="1200" dirty="0"/>
              <a:t>T-Account Method of Preparing the Statement of Cash Flows (Continued)</a:t>
            </a:r>
          </a:p>
          <a:p>
            <a:pPr marL="0" indent="0">
              <a:buNone/>
            </a:pPr>
            <a:endParaRPr lang="en-IN" sz="1200" b="0" baseline="0" dirty="0"/>
          </a:p>
          <a:p>
            <a:pPr marL="0" indent="0">
              <a:buNone/>
            </a:pPr>
            <a:r>
              <a:rPr lang="en-IN" sz="1200" b="0" baseline="0" dirty="0"/>
              <a:t>This slide shows the T-Account Method for the accounts of sales revenue, investment revenue, gain on sale of land, cost of goods sold, salaries expense, and depreciation expense.</a:t>
            </a:r>
          </a:p>
          <a:p>
            <a:pPr marL="0" indent="0">
              <a:buNone/>
            </a:pPr>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93</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r>
              <a:rPr lang="en-IN" sz="1200" dirty="0"/>
              <a:t>T-Account Method of Preparing the Statement of Cash Flows (Continued)</a:t>
            </a:r>
          </a:p>
          <a:p>
            <a:pPr marL="0" indent="0">
              <a:buNone/>
            </a:pPr>
            <a:endParaRPr lang="en-IN" sz="1200" b="0" baseline="0" dirty="0"/>
          </a:p>
          <a:p>
            <a:pPr marL="0" indent="0">
              <a:buNone/>
            </a:pPr>
            <a:r>
              <a:rPr lang="en-IN" sz="1200" b="0" baseline="0" dirty="0"/>
              <a:t>This slide shows the T-Account Method for the accounts of interest expense, insurance expense, loss on sale of equipment, income tax expense, and net income (income summary).</a:t>
            </a:r>
          </a:p>
          <a:p>
            <a:pPr marL="0" indent="0">
              <a:buNone/>
            </a:pPr>
            <a:endParaRPr lang="en-IN" sz="1400" b="0"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773F0-8481-4117-9EE2-632B30AC2177}" type="slidenum">
              <a:rPr lang="en-IN">
                <a:solidFill>
                  <a:prstClr val="black"/>
                </a:solidFill>
                <a:cs typeface="Arial" charset="0"/>
              </a:rPr>
              <a:pPr fontAlgn="base">
                <a:spcBef>
                  <a:spcPct val="0"/>
                </a:spcBef>
                <a:spcAft>
                  <a:spcPct val="0"/>
                </a:spcAft>
              </a:pPr>
              <a:t>94</a:t>
            </a:fld>
            <a:endParaRPr lang="en-IN" dirty="0">
              <a:solidFill>
                <a:prstClr val="black"/>
              </a:solidFill>
              <a:cs typeface="Arial" charset="0"/>
            </a:endParaRPr>
          </a:p>
        </p:txBody>
      </p:sp>
    </p:spTree>
    <p:extLst>
      <p:ext uri="{BB962C8B-B14F-4D97-AF65-F5344CB8AC3E}">
        <p14:creationId xmlns:p14="http://schemas.microsoft.com/office/powerpoint/2010/main" val="2532480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B77834-1D65-4CA4-A322-DCD675ADD8F3}" type="slidenum">
              <a:rPr lang="en-US" smtClean="0"/>
              <a:pPr/>
              <a:t>95</a:t>
            </a:fld>
            <a:endParaRPr lang="en-US" dirty="0"/>
          </a:p>
        </p:txBody>
      </p:sp>
    </p:spTree>
    <p:extLst>
      <p:ext uri="{BB962C8B-B14F-4D97-AF65-F5344CB8AC3E}">
        <p14:creationId xmlns:p14="http://schemas.microsoft.com/office/powerpoint/2010/main" val="401772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71A815-86EA-482F-BFC1-2316DFAA4A87}" type="datetimeFigureOut">
              <a:rPr lang="en-US" smtClean="0">
                <a:solidFill>
                  <a:prstClr val="black">
                    <a:tint val="75000"/>
                  </a:prstClr>
                </a:solidFill>
              </a:rPr>
              <a:pPr/>
              <a:t>12/11/18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855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71A815-86EA-482F-BFC1-2316DFAA4A87}" type="datetimeFigureOut">
              <a:rPr lang="en-US" smtClean="0">
                <a:solidFill>
                  <a:prstClr val="black">
                    <a:tint val="75000"/>
                  </a:prstClr>
                </a:solidFill>
              </a:rPr>
              <a:pPr/>
              <a:t>12/11/18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2724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71A815-86EA-482F-BFC1-2316DFAA4A87}" type="datetimeFigureOut">
              <a:rPr lang="en-US" smtClean="0">
                <a:solidFill>
                  <a:prstClr val="black">
                    <a:tint val="75000"/>
                  </a:prstClr>
                </a:solidFill>
              </a:rPr>
              <a:pPr/>
              <a:t>12/11/18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9117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17" descr="E:\Templates\Spiceland GEs\Spiceland-01.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9"/>
          <p:cNvSpPr>
            <a:spLocks noGrp="1" noChangeArrowheads="1"/>
          </p:cNvSpPr>
          <p:nvPr>
            <p:ph type="title"/>
          </p:nvPr>
        </p:nvSpPr>
        <p:spPr bwMode="auto">
          <a:xfrm>
            <a:off x="715268" y="1458915"/>
            <a:ext cx="2916933" cy="738187"/>
          </a:xfrm>
          <a:prstGeom prst="rect">
            <a:avLst/>
          </a:prstGeom>
          <a:noFill/>
          <a:ln>
            <a:noFill/>
          </a:ln>
          <a:extLst/>
        </p:spPr>
        <p:txBody>
          <a:bodyPr>
            <a:normAutofit/>
          </a:bodyPr>
          <a:lstStyle>
            <a:lvl1pPr algn="l">
              <a:defRPr sz="3600">
                <a:solidFill>
                  <a:srgbClr val="0072A2"/>
                </a:solidFill>
                <a:latin typeface="+mn-lt"/>
                <a:ea typeface="Adobe Fan Heiti Std B" pitchFamily="34" charset="-128"/>
              </a:defRPr>
            </a:lvl1pPr>
          </a:lstStyle>
          <a:p>
            <a:r>
              <a:rPr lang="en-US" dirty="0"/>
              <a:t>Click to edit Master title style</a:t>
            </a:r>
            <a:endParaRPr lang="en-IN" dirty="0"/>
          </a:p>
        </p:txBody>
      </p:sp>
      <p:sp>
        <p:nvSpPr>
          <p:cNvPr id="17" name="Text Placeholder 16"/>
          <p:cNvSpPr>
            <a:spLocks noGrp="1"/>
          </p:cNvSpPr>
          <p:nvPr>
            <p:ph type="body" sz="quarter" idx="10"/>
          </p:nvPr>
        </p:nvSpPr>
        <p:spPr>
          <a:xfrm>
            <a:off x="3257550" y="2362200"/>
            <a:ext cx="5105400" cy="3429000"/>
          </a:xfrm>
        </p:spPr>
        <p:txBody>
          <a:bodyPr anchor="ctr" anchorCtr="1">
            <a:noAutofit/>
          </a:bodyPr>
          <a:lstStyle>
            <a:lvl1pPr marL="0" indent="0" algn="ctr">
              <a:buNone/>
              <a:defRPr sz="4000" b="0">
                <a:solidFill>
                  <a:schemeClr val="tx1"/>
                </a:solidFill>
                <a:effectLst/>
              </a:defRPr>
            </a:lvl1pPr>
          </a:lstStyle>
          <a:p>
            <a:pPr lvl="0"/>
            <a:r>
              <a:rPr lang="en-US" dirty="0"/>
              <a:t>Click to edit Master text styles</a:t>
            </a:r>
          </a:p>
        </p:txBody>
      </p:sp>
      <p:sp>
        <p:nvSpPr>
          <p:cNvPr id="7" name="TextBox 6">
            <a:extLst>
              <a:ext uri="{FF2B5EF4-FFF2-40B4-BE49-F238E27FC236}">
                <a16:creationId xmlns:a16="http://schemas.microsoft.com/office/drawing/2014/main" id="{0D4C4CC7-C628-504D-A6A5-619221876C63}"/>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2814339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6" name="Rectangle 9"/>
          <p:cNvSpPr>
            <a:spLocks noGrp="1" noChangeArrowheads="1"/>
          </p:cNvSpPr>
          <p:nvPr>
            <p:ph type="title"/>
          </p:nvPr>
        </p:nvSpPr>
        <p:spPr bwMode="auto">
          <a:xfrm>
            <a:off x="761999" y="0"/>
            <a:ext cx="8382000" cy="1444625"/>
          </a:xfrm>
          <a:prstGeom prst="rect">
            <a:avLst/>
          </a:prstGeom>
          <a:noFill/>
          <a:ln>
            <a:noFill/>
          </a:ln>
          <a:extLst/>
        </p:spPr>
        <p:txBody>
          <a:bodyPr>
            <a:normAutofit/>
          </a:bodyPr>
          <a:lstStyle>
            <a:lvl1pPr algn="ctr">
              <a:lnSpc>
                <a:spcPct val="110000"/>
              </a:lnSpc>
              <a:defRPr sz="3200" b="1">
                <a:solidFill>
                  <a:srgbClr val="0072A2"/>
                </a:solidFill>
                <a:latin typeface="+mn-lt"/>
                <a:ea typeface="Adobe Fan Heiti Std B" pitchFamily="34" charset="-128"/>
              </a:defRPr>
            </a:lvl1pPr>
          </a:lstStyle>
          <a:p>
            <a:pPr lvl="0"/>
            <a:r>
              <a:rPr lang="en-US" altLang="en-US" dirty="0"/>
              <a:t>Click to edit Master title style</a:t>
            </a:r>
          </a:p>
        </p:txBody>
      </p:sp>
      <p:sp>
        <p:nvSpPr>
          <p:cNvPr id="5" name="Text Placeholder 2"/>
          <p:cNvSpPr>
            <a:spLocks noGrp="1"/>
          </p:cNvSpPr>
          <p:nvPr>
            <p:ph idx="1"/>
          </p:nvPr>
        </p:nvSpPr>
        <p:spPr>
          <a:xfrm>
            <a:off x="761999" y="1444626"/>
            <a:ext cx="8013600" cy="5057775"/>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TextBox 6">
            <a:extLst>
              <a:ext uri="{FF2B5EF4-FFF2-40B4-BE49-F238E27FC236}">
                <a16:creationId xmlns:a16="http://schemas.microsoft.com/office/drawing/2014/main" id="{BA3D1FE3-D440-9A41-BF07-F54E50FD0131}"/>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1211023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9"/>
          <p:cNvSpPr>
            <a:spLocks noGrp="1" noChangeArrowheads="1"/>
          </p:cNvSpPr>
          <p:nvPr>
            <p:ph type="title" hasCustomPrompt="1"/>
          </p:nvPr>
        </p:nvSpPr>
        <p:spPr bwMode="auto">
          <a:xfrm>
            <a:off x="2554515" y="1647599"/>
            <a:ext cx="4630057" cy="3563030"/>
          </a:xfrm>
          <a:prstGeom prst="rect">
            <a:avLst/>
          </a:prstGeom>
          <a:noFill/>
          <a:ln>
            <a:noFill/>
          </a:ln>
          <a:extLst/>
        </p:spPr>
        <p:txBody>
          <a:bodyPr>
            <a:normAutofit/>
          </a:bodyPr>
          <a:lstStyle>
            <a:lvl1pPr algn="ctr">
              <a:defRPr sz="4000">
                <a:solidFill>
                  <a:srgbClr val="0072A2"/>
                </a:solidFill>
                <a:latin typeface="+mn-lt"/>
                <a:ea typeface="Adobe Fan Heiti Std B" pitchFamily="34" charset="-128"/>
              </a:defRPr>
            </a:lvl1pPr>
          </a:lstStyle>
          <a:p>
            <a:r>
              <a:rPr lang="en-US" dirty="0"/>
              <a:t>End of Chapter ##</a:t>
            </a:r>
            <a:endParaRPr lang="en-IN" dirty="0"/>
          </a:p>
        </p:txBody>
      </p:sp>
      <p:sp>
        <p:nvSpPr>
          <p:cNvPr id="6" name="TextBox 5">
            <a:extLst>
              <a:ext uri="{FF2B5EF4-FFF2-40B4-BE49-F238E27FC236}">
                <a16:creationId xmlns:a16="http://schemas.microsoft.com/office/drawing/2014/main" id="{3A6C3D7B-2018-6D47-A0DF-CDA9DD06B9C5}"/>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136884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pic>
        <p:nvPicPr>
          <p:cNvPr id="4" name="Picture 18" descr="E:\Templates\Spiceland GEs\Spiceland-02.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9"/>
          <p:cNvSpPr>
            <a:spLocks noGrp="1" noChangeArrowheads="1"/>
          </p:cNvSpPr>
          <p:nvPr>
            <p:ph type="title" hasCustomPrompt="1"/>
          </p:nvPr>
        </p:nvSpPr>
        <p:spPr bwMode="auto">
          <a:xfrm>
            <a:off x="762049" y="177800"/>
            <a:ext cx="8013600" cy="941740"/>
          </a:xfrm>
          <a:prstGeom prst="rect">
            <a:avLst/>
          </a:prstGeom>
          <a:noFill/>
          <a:ln>
            <a:noFill/>
          </a:ln>
          <a:extLst/>
        </p:spPr>
        <p:txBody>
          <a:bodyPr>
            <a:normAutofit/>
          </a:bodyPr>
          <a:lstStyle>
            <a:lvl1pPr algn="ctr">
              <a:defRPr sz="3600" b="1">
                <a:solidFill>
                  <a:srgbClr val="0070C0"/>
                </a:solidFill>
                <a:latin typeface="+mn-lt"/>
                <a:ea typeface="Adobe Fan Heiti Std B" pitchFamily="34" charset="-128"/>
              </a:defRPr>
            </a:lvl1pPr>
          </a:lstStyle>
          <a:p>
            <a:pPr lvl="0"/>
            <a:r>
              <a:rPr lang="en-US" altLang="en-US" dirty="0"/>
              <a:t>Concept Check </a:t>
            </a:r>
            <a:r>
              <a:rPr lang="en-US" altLang="en-US" sz="4400" b="1" dirty="0">
                <a:solidFill>
                  <a:schemeClr val="tx2"/>
                </a:solidFill>
                <a:effectLst>
                  <a:outerShdw blurRad="50800" dist="38100" dir="2700000" algn="tl" rotWithShape="0">
                    <a:prstClr val="black">
                      <a:alpha val="40000"/>
                    </a:prstClr>
                  </a:outerShdw>
                </a:effectLst>
              </a:rPr>
              <a:t>√</a:t>
            </a:r>
            <a:endParaRPr lang="en-US" altLang="en-US" dirty="0"/>
          </a:p>
        </p:txBody>
      </p:sp>
      <p:sp>
        <p:nvSpPr>
          <p:cNvPr id="5" name="Text Placeholder 2"/>
          <p:cNvSpPr>
            <a:spLocks noGrp="1"/>
          </p:cNvSpPr>
          <p:nvPr>
            <p:ph idx="1"/>
          </p:nvPr>
        </p:nvSpPr>
        <p:spPr>
          <a:xfrm>
            <a:off x="761999" y="1444626"/>
            <a:ext cx="8013600" cy="5057775"/>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TextBox 6">
            <a:extLst>
              <a:ext uri="{FF2B5EF4-FFF2-40B4-BE49-F238E27FC236}">
                <a16:creationId xmlns:a16="http://schemas.microsoft.com/office/drawing/2014/main" id="{E38464A4-2B73-CB42-B71E-A5C4FE6B7597}"/>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177848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71A815-86EA-482F-BFC1-2316DFAA4A87}" type="datetimeFigureOut">
              <a:rPr lang="en-US" smtClean="0">
                <a:solidFill>
                  <a:prstClr val="black">
                    <a:tint val="75000"/>
                  </a:prstClr>
                </a:solidFill>
              </a:rPr>
              <a:pPr/>
              <a:t>12/11/18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953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71A815-86EA-482F-BFC1-2316DFAA4A87}" type="datetimeFigureOut">
              <a:rPr lang="en-US" smtClean="0">
                <a:solidFill>
                  <a:prstClr val="black">
                    <a:tint val="75000"/>
                  </a:prstClr>
                </a:solidFill>
              </a:rPr>
              <a:pPr/>
              <a:t>12/11/18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30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71A815-86EA-482F-BFC1-2316DFAA4A87}" type="datetimeFigureOut">
              <a:rPr lang="en-US" smtClean="0">
                <a:solidFill>
                  <a:prstClr val="black">
                    <a:tint val="75000"/>
                  </a:prstClr>
                </a:solidFill>
              </a:rPr>
              <a:pPr/>
              <a:t>12/11/18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703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71A815-86EA-482F-BFC1-2316DFAA4A87}" type="datetimeFigureOut">
              <a:rPr lang="en-US" smtClean="0">
                <a:solidFill>
                  <a:prstClr val="black">
                    <a:tint val="75000"/>
                  </a:prstClr>
                </a:solidFill>
              </a:rPr>
              <a:pPr/>
              <a:t>12/11/18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18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71A815-86EA-482F-BFC1-2316DFAA4A87}" type="datetimeFigureOut">
              <a:rPr lang="en-US" smtClean="0">
                <a:solidFill>
                  <a:prstClr val="black">
                    <a:tint val="75000"/>
                  </a:prstClr>
                </a:solidFill>
              </a:rPr>
              <a:pPr/>
              <a:t>12/11/18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164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1A815-86EA-482F-BFC1-2316DFAA4A87}" type="datetimeFigureOut">
              <a:rPr lang="en-US" smtClean="0">
                <a:solidFill>
                  <a:prstClr val="black">
                    <a:tint val="75000"/>
                  </a:prstClr>
                </a:solidFill>
              </a:rPr>
              <a:pPr/>
              <a:t>12/11/18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992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1A815-86EA-482F-BFC1-2316DFAA4A87}" type="datetimeFigureOut">
              <a:rPr lang="en-US" smtClean="0">
                <a:solidFill>
                  <a:prstClr val="black">
                    <a:tint val="75000"/>
                  </a:prstClr>
                </a:solidFill>
              </a:rPr>
              <a:pPr/>
              <a:t>12/11/18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601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1A815-86EA-482F-BFC1-2316DFAA4A87}" type="datetimeFigureOut">
              <a:rPr lang="en-US" smtClean="0">
                <a:solidFill>
                  <a:prstClr val="black">
                    <a:tint val="75000"/>
                  </a:prstClr>
                </a:solidFill>
              </a:rPr>
              <a:pPr/>
              <a:t>12/11/18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608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1A815-86EA-482F-BFC1-2316DFAA4A87}" type="datetimeFigureOut">
              <a:rPr lang="en-US" smtClean="0">
                <a:solidFill>
                  <a:prstClr val="black">
                    <a:tint val="75000"/>
                  </a:prstClr>
                </a:solidFill>
              </a:rPr>
              <a:pPr/>
              <a:t>12/11/18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4135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2.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0.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9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3.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9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4.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269" y="1458915"/>
            <a:ext cx="2488580" cy="738187"/>
          </a:xfrm>
        </p:spPr>
        <p:txBody>
          <a:bodyPr rtlCol="0"/>
          <a:lstStyle/>
          <a:p>
            <a:pPr fontAlgn="auto">
              <a:spcAft>
                <a:spcPts val="0"/>
              </a:spcAft>
              <a:defRPr/>
            </a:pPr>
            <a:r>
              <a:rPr lang="en-IN" b="1" dirty="0"/>
              <a:t>Chapter 21</a:t>
            </a:r>
          </a:p>
        </p:txBody>
      </p:sp>
      <p:sp>
        <p:nvSpPr>
          <p:cNvPr id="16386" name="Text Placeholder 3"/>
          <p:cNvSpPr>
            <a:spLocks noGrp="1"/>
          </p:cNvSpPr>
          <p:nvPr>
            <p:ph type="body" sz="quarter" idx="10"/>
          </p:nvPr>
        </p:nvSpPr>
        <p:spPr>
          <a:xfrm>
            <a:off x="3123946" y="2388834"/>
            <a:ext cx="5328592" cy="3429000"/>
          </a:xfrm>
        </p:spPr>
        <p:txBody>
          <a:bodyPr/>
          <a:lstStyle/>
          <a:p>
            <a:r>
              <a:rPr lang="en-IN" dirty="0"/>
              <a:t>The Statement of Cash</a:t>
            </a:r>
          </a:p>
          <a:p>
            <a:r>
              <a:rPr lang="en-IN" dirty="0"/>
              <a:t>Flows Revisited</a:t>
            </a:r>
          </a:p>
        </p:txBody>
      </p:sp>
    </p:spTree>
    <p:extLst>
      <p:ext uri="{BB962C8B-B14F-4D97-AF65-F5344CB8AC3E}">
        <p14:creationId xmlns:p14="http://schemas.microsoft.com/office/powerpoint/2010/main" val="1962278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LO21-3</a:t>
            </a:r>
          </a:p>
        </p:txBody>
      </p:sp>
      <p:sp>
        <p:nvSpPr>
          <p:cNvPr id="2" name="Title 1"/>
          <p:cNvSpPr>
            <a:spLocks noGrp="1"/>
          </p:cNvSpPr>
          <p:nvPr>
            <p:ph type="title"/>
          </p:nvPr>
        </p:nvSpPr>
        <p:spPr>
          <a:xfrm>
            <a:off x="739845" y="228600"/>
            <a:ext cx="8382000" cy="1066800"/>
          </a:xfrm>
        </p:spPr>
        <p:txBody>
          <a:bodyPr>
            <a:normAutofit fontScale="90000"/>
          </a:bodyPr>
          <a:lstStyle/>
          <a:p>
            <a:r>
              <a:rPr lang="en-IN" dirty="0"/>
              <a:t>Relationship between the Income Statement and Cash Flows from Operating Activities (Direct Method)</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693" y="1524000"/>
            <a:ext cx="8433712"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5">
            <a:extLst>
              <a:ext uri="{FF2B5EF4-FFF2-40B4-BE49-F238E27FC236}">
                <a16:creationId xmlns:a16="http://schemas.microsoft.com/office/drawing/2014/main" id="{46144B66-96E2-C949-994A-DBF01DAB27C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10</a:t>
            </a:fld>
            <a:endParaRPr lang="en-US" dirty="0"/>
          </a:p>
        </p:txBody>
      </p:sp>
    </p:spTree>
    <p:extLst>
      <p:ext uri="{BB962C8B-B14F-4D97-AF65-F5344CB8AC3E}">
        <p14:creationId xmlns:p14="http://schemas.microsoft.com/office/powerpoint/2010/main" val="36027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LO21-3</a:t>
            </a:r>
          </a:p>
        </p:txBody>
      </p:sp>
      <p:sp>
        <p:nvSpPr>
          <p:cNvPr id="5" name="Content Placeholder 4"/>
          <p:cNvSpPr>
            <a:spLocks noGrp="1"/>
          </p:cNvSpPr>
          <p:nvPr>
            <p:ph idx="1"/>
          </p:nvPr>
        </p:nvSpPr>
        <p:spPr>
          <a:xfrm>
            <a:off x="761999" y="1249977"/>
            <a:ext cx="8013600" cy="5283201"/>
          </a:xfrm>
        </p:spPr>
        <p:txBody>
          <a:bodyPr>
            <a:normAutofit/>
          </a:bodyPr>
          <a:lstStyle/>
          <a:p>
            <a:r>
              <a:rPr lang="en-IN" sz="2600" dirty="0"/>
              <a:t>Cash flows from operating activities are the </a:t>
            </a:r>
            <a:r>
              <a:rPr lang="en-IN" sz="2600" b="1" dirty="0">
                <a:solidFill>
                  <a:srgbClr val="C00000"/>
                </a:solidFill>
              </a:rPr>
              <a:t>elements of net income</a:t>
            </a:r>
            <a:r>
              <a:rPr lang="en-IN" sz="2600" dirty="0"/>
              <a:t>, but reported on a </a:t>
            </a:r>
            <a:r>
              <a:rPr lang="en-IN" sz="2600" b="1" dirty="0">
                <a:solidFill>
                  <a:srgbClr val="C00000"/>
                </a:solidFill>
              </a:rPr>
              <a:t>cash basis</a:t>
            </a:r>
            <a:endParaRPr lang="en-US" sz="2600" b="1" dirty="0">
              <a:solidFill>
                <a:srgbClr val="C00000"/>
              </a:solidFill>
            </a:endParaRPr>
          </a:p>
        </p:txBody>
      </p:sp>
      <p:sp>
        <p:nvSpPr>
          <p:cNvPr id="6" name="Title 5"/>
          <p:cNvSpPr>
            <a:spLocks noGrp="1"/>
          </p:cNvSpPr>
          <p:nvPr>
            <p:ph type="title"/>
          </p:nvPr>
        </p:nvSpPr>
        <p:spPr/>
        <p:txBody>
          <a:bodyPr>
            <a:normAutofit/>
          </a:bodyPr>
          <a:lstStyle/>
          <a:p>
            <a:r>
              <a:rPr lang="en-IN" dirty="0"/>
              <a:t>Cash Flows from Operating Activities— </a:t>
            </a:r>
            <a:br>
              <a:rPr lang="en-IN" dirty="0"/>
            </a:br>
            <a:r>
              <a:rPr lang="en-IN" dirty="0"/>
              <a:t>Direct Method</a:t>
            </a:r>
            <a:endParaRPr lang="en-US" dirty="0"/>
          </a:p>
        </p:txBody>
      </p:sp>
      <p:sp>
        <p:nvSpPr>
          <p:cNvPr id="7" name="Rectangle 6"/>
          <p:cNvSpPr/>
          <p:nvPr/>
        </p:nvSpPr>
        <p:spPr>
          <a:xfrm>
            <a:off x="774700" y="2240577"/>
            <a:ext cx="5353197" cy="492443"/>
          </a:xfrm>
          <a:prstGeom prst="rect">
            <a:avLst/>
          </a:prstGeom>
        </p:spPr>
        <p:txBody>
          <a:bodyPr wrap="none">
            <a:spAutoFit/>
          </a:bodyPr>
          <a:lstStyle/>
          <a:p>
            <a:r>
              <a:rPr lang="en-IN" sz="2600" b="1" dirty="0">
                <a:solidFill>
                  <a:srgbClr val="C00000"/>
                </a:solidFill>
              </a:rPr>
              <a:t>Cash Flows from Operating Activities:</a:t>
            </a:r>
            <a:endParaRPr lang="en-US" sz="2600" dirty="0">
              <a:solidFill>
                <a:srgbClr val="C00000"/>
              </a:solidFill>
            </a:endParaRPr>
          </a:p>
        </p:txBody>
      </p:sp>
      <p:sp>
        <p:nvSpPr>
          <p:cNvPr id="9" name="Rectangle 8"/>
          <p:cNvSpPr/>
          <p:nvPr/>
        </p:nvSpPr>
        <p:spPr>
          <a:xfrm>
            <a:off x="774700" y="2622595"/>
            <a:ext cx="1961050" cy="492443"/>
          </a:xfrm>
          <a:prstGeom prst="rect">
            <a:avLst/>
          </a:prstGeom>
        </p:spPr>
        <p:txBody>
          <a:bodyPr wrap="none">
            <a:spAutoFit/>
          </a:bodyPr>
          <a:lstStyle/>
          <a:p>
            <a:r>
              <a:rPr lang="en-US" sz="2600" i="1" dirty="0"/>
              <a:t>Cash inflows:</a:t>
            </a:r>
          </a:p>
        </p:txBody>
      </p:sp>
      <p:sp>
        <p:nvSpPr>
          <p:cNvPr id="10" name="Rectangle 9"/>
          <p:cNvSpPr/>
          <p:nvPr/>
        </p:nvSpPr>
        <p:spPr>
          <a:xfrm>
            <a:off x="1225697" y="3003595"/>
            <a:ext cx="2367508" cy="492443"/>
          </a:xfrm>
          <a:prstGeom prst="rect">
            <a:avLst/>
          </a:prstGeom>
        </p:spPr>
        <p:txBody>
          <a:bodyPr wrap="none">
            <a:spAutoFit/>
          </a:bodyPr>
          <a:lstStyle/>
          <a:p>
            <a:r>
              <a:rPr lang="en-US" sz="2600" dirty="0"/>
              <a:t>From customers</a:t>
            </a:r>
          </a:p>
        </p:txBody>
      </p:sp>
      <p:sp>
        <p:nvSpPr>
          <p:cNvPr id="11" name="Rectangle 10"/>
          <p:cNvSpPr/>
          <p:nvPr/>
        </p:nvSpPr>
        <p:spPr>
          <a:xfrm>
            <a:off x="1225697" y="3385613"/>
            <a:ext cx="3658566" cy="492443"/>
          </a:xfrm>
          <a:prstGeom prst="rect">
            <a:avLst/>
          </a:prstGeom>
        </p:spPr>
        <p:txBody>
          <a:bodyPr wrap="none">
            <a:spAutoFit/>
          </a:bodyPr>
          <a:lstStyle/>
          <a:p>
            <a:r>
              <a:rPr lang="en-US" sz="2600" dirty="0"/>
              <a:t>From investment revenue</a:t>
            </a:r>
          </a:p>
        </p:txBody>
      </p:sp>
      <p:sp>
        <p:nvSpPr>
          <p:cNvPr id="12" name="Rectangle 11"/>
          <p:cNvSpPr/>
          <p:nvPr/>
        </p:nvSpPr>
        <p:spPr>
          <a:xfrm>
            <a:off x="774700" y="3768649"/>
            <a:ext cx="2174570" cy="492443"/>
          </a:xfrm>
          <a:prstGeom prst="rect">
            <a:avLst/>
          </a:prstGeom>
        </p:spPr>
        <p:txBody>
          <a:bodyPr wrap="none">
            <a:spAutoFit/>
          </a:bodyPr>
          <a:lstStyle/>
          <a:p>
            <a:r>
              <a:rPr lang="en-US" sz="2600" dirty="0"/>
              <a:t>Cash outflows:</a:t>
            </a:r>
          </a:p>
        </p:txBody>
      </p:sp>
      <p:sp>
        <p:nvSpPr>
          <p:cNvPr id="13" name="Rectangle 12"/>
          <p:cNvSpPr/>
          <p:nvPr/>
        </p:nvSpPr>
        <p:spPr>
          <a:xfrm>
            <a:off x="1225697" y="4149649"/>
            <a:ext cx="3022815" cy="492443"/>
          </a:xfrm>
          <a:prstGeom prst="rect">
            <a:avLst/>
          </a:prstGeom>
        </p:spPr>
        <p:txBody>
          <a:bodyPr wrap="none">
            <a:spAutoFit/>
          </a:bodyPr>
          <a:lstStyle/>
          <a:p>
            <a:r>
              <a:rPr lang="en-US" sz="2600" dirty="0"/>
              <a:t>To suppliers of goods</a:t>
            </a:r>
          </a:p>
        </p:txBody>
      </p:sp>
      <p:sp>
        <p:nvSpPr>
          <p:cNvPr id="14" name="Rectangle 13"/>
          <p:cNvSpPr/>
          <p:nvPr/>
        </p:nvSpPr>
        <p:spPr>
          <a:xfrm>
            <a:off x="1225697" y="4531667"/>
            <a:ext cx="2032736" cy="492443"/>
          </a:xfrm>
          <a:prstGeom prst="rect">
            <a:avLst/>
          </a:prstGeom>
        </p:spPr>
        <p:txBody>
          <a:bodyPr wrap="none">
            <a:spAutoFit/>
          </a:bodyPr>
          <a:lstStyle/>
          <a:p>
            <a:r>
              <a:rPr lang="en-US" sz="2600" dirty="0"/>
              <a:t>To employees</a:t>
            </a:r>
          </a:p>
        </p:txBody>
      </p:sp>
      <p:sp>
        <p:nvSpPr>
          <p:cNvPr id="15" name="Rectangle 14"/>
          <p:cNvSpPr/>
          <p:nvPr/>
        </p:nvSpPr>
        <p:spPr>
          <a:xfrm>
            <a:off x="1225697" y="4913685"/>
            <a:ext cx="1741054" cy="492443"/>
          </a:xfrm>
          <a:prstGeom prst="rect">
            <a:avLst/>
          </a:prstGeom>
        </p:spPr>
        <p:txBody>
          <a:bodyPr wrap="none">
            <a:spAutoFit/>
          </a:bodyPr>
          <a:lstStyle/>
          <a:p>
            <a:r>
              <a:rPr lang="en-US" sz="2600" dirty="0"/>
              <a:t>For interest</a:t>
            </a:r>
          </a:p>
        </p:txBody>
      </p:sp>
      <p:sp>
        <p:nvSpPr>
          <p:cNvPr id="16" name="Rectangle 15"/>
          <p:cNvSpPr/>
          <p:nvPr/>
        </p:nvSpPr>
        <p:spPr>
          <a:xfrm>
            <a:off x="1225697" y="5296721"/>
            <a:ext cx="2010294" cy="492443"/>
          </a:xfrm>
          <a:prstGeom prst="rect">
            <a:avLst/>
          </a:prstGeom>
        </p:spPr>
        <p:txBody>
          <a:bodyPr wrap="none">
            <a:spAutoFit/>
          </a:bodyPr>
          <a:lstStyle/>
          <a:p>
            <a:r>
              <a:rPr lang="en-US" sz="2600" dirty="0"/>
              <a:t>For insurance</a:t>
            </a:r>
          </a:p>
        </p:txBody>
      </p:sp>
      <p:sp>
        <p:nvSpPr>
          <p:cNvPr id="17" name="Rectangle 16"/>
          <p:cNvSpPr/>
          <p:nvPr/>
        </p:nvSpPr>
        <p:spPr>
          <a:xfrm>
            <a:off x="1225697" y="5678739"/>
            <a:ext cx="2471382" cy="492443"/>
          </a:xfrm>
          <a:prstGeom prst="rect">
            <a:avLst/>
          </a:prstGeom>
        </p:spPr>
        <p:txBody>
          <a:bodyPr wrap="none">
            <a:spAutoFit/>
          </a:bodyPr>
          <a:lstStyle/>
          <a:p>
            <a:r>
              <a:rPr lang="en-US" sz="2600" dirty="0"/>
              <a:t>For income taxes</a:t>
            </a:r>
          </a:p>
        </p:txBody>
      </p:sp>
      <p:sp>
        <p:nvSpPr>
          <p:cNvPr id="18" name="Rectangle 17"/>
          <p:cNvSpPr/>
          <p:nvPr/>
        </p:nvSpPr>
        <p:spPr>
          <a:xfrm>
            <a:off x="1225697" y="6060757"/>
            <a:ext cx="5546005" cy="492443"/>
          </a:xfrm>
          <a:prstGeom prst="rect">
            <a:avLst/>
          </a:prstGeom>
        </p:spPr>
        <p:txBody>
          <a:bodyPr wrap="none">
            <a:spAutoFit/>
          </a:bodyPr>
          <a:lstStyle/>
          <a:p>
            <a:r>
              <a:rPr lang="en-IN" sz="2600" i="1" dirty="0"/>
              <a:t>Net cash flows from operating activities</a:t>
            </a:r>
            <a:endParaRPr lang="en-US" sz="2600" i="1" dirty="0"/>
          </a:p>
        </p:txBody>
      </p:sp>
      <p:sp>
        <p:nvSpPr>
          <p:cNvPr id="19" name="Rectangle 18"/>
          <p:cNvSpPr/>
          <p:nvPr/>
        </p:nvSpPr>
        <p:spPr>
          <a:xfrm>
            <a:off x="7107563" y="3003595"/>
            <a:ext cx="689612" cy="492443"/>
          </a:xfrm>
          <a:prstGeom prst="rect">
            <a:avLst/>
          </a:prstGeom>
        </p:spPr>
        <p:txBody>
          <a:bodyPr wrap="none">
            <a:spAutoFit/>
          </a:bodyPr>
          <a:lstStyle/>
          <a:p>
            <a:r>
              <a:rPr lang="en-US" sz="2600" dirty="0"/>
              <a:t>$98</a:t>
            </a:r>
          </a:p>
        </p:txBody>
      </p:sp>
      <p:sp>
        <p:nvSpPr>
          <p:cNvPr id="20" name="Rectangle 19"/>
          <p:cNvSpPr/>
          <p:nvPr/>
        </p:nvSpPr>
        <p:spPr>
          <a:xfrm>
            <a:off x="7444193" y="3385613"/>
            <a:ext cx="352982" cy="492443"/>
          </a:xfrm>
          <a:prstGeom prst="rect">
            <a:avLst/>
          </a:prstGeom>
        </p:spPr>
        <p:txBody>
          <a:bodyPr wrap="none">
            <a:spAutoFit/>
          </a:bodyPr>
          <a:lstStyle/>
          <a:p>
            <a:r>
              <a:rPr lang="en-US" sz="2600" dirty="0"/>
              <a:t>3</a:t>
            </a:r>
          </a:p>
        </p:txBody>
      </p:sp>
      <p:sp>
        <p:nvSpPr>
          <p:cNvPr id="21" name="Rectangle 20"/>
          <p:cNvSpPr/>
          <p:nvPr/>
        </p:nvSpPr>
        <p:spPr>
          <a:xfrm>
            <a:off x="7162800" y="4149649"/>
            <a:ext cx="723275" cy="492443"/>
          </a:xfrm>
          <a:prstGeom prst="rect">
            <a:avLst/>
          </a:prstGeom>
        </p:spPr>
        <p:txBody>
          <a:bodyPr wrap="none">
            <a:spAutoFit/>
          </a:bodyPr>
          <a:lstStyle/>
          <a:p>
            <a:r>
              <a:rPr lang="en-US" sz="2600" dirty="0"/>
              <a:t>(50)</a:t>
            </a:r>
          </a:p>
        </p:txBody>
      </p:sp>
      <p:sp>
        <p:nvSpPr>
          <p:cNvPr id="22" name="Rectangle 21"/>
          <p:cNvSpPr/>
          <p:nvPr/>
        </p:nvSpPr>
        <p:spPr>
          <a:xfrm>
            <a:off x="7162800" y="4531667"/>
            <a:ext cx="723275" cy="492443"/>
          </a:xfrm>
          <a:prstGeom prst="rect">
            <a:avLst/>
          </a:prstGeom>
        </p:spPr>
        <p:txBody>
          <a:bodyPr wrap="none">
            <a:spAutoFit/>
          </a:bodyPr>
          <a:lstStyle/>
          <a:p>
            <a:r>
              <a:rPr lang="en-US" sz="2600" dirty="0"/>
              <a:t>(11)</a:t>
            </a:r>
          </a:p>
        </p:txBody>
      </p:sp>
      <p:sp>
        <p:nvSpPr>
          <p:cNvPr id="23" name="Rectangle 22"/>
          <p:cNvSpPr/>
          <p:nvPr/>
        </p:nvSpPr>
        <p:spPr>
          <a:xfrm>
            <a:off x="7331115" y="4913685"/>
            <a:ext cx="554960" cy="492443"/>
          </a:xfrm>
          <a:prstGeom prst="rect">
            <a:avLst/>
          </a:prstGeom>
        </p:spPr>
        <p:txBody>
          <a:bodyPr wrap="none">
            <a:spAutoFit/>
          </a:bodyPr>
          <a:lstStyle/>
          <a:p>
            <a:r>
              <a:rPr lang="en-US" sz="2600" dirty="0"/>
              <a:t>(3)</a:t>
            </a:r>
          </a:p>
        </p:txBody>
      </p:sp>
      <p:sp>
        <p:nvSpPr>
          <p:cNvPr id="24" name="Rectangle 23"/>
          <p:cNvSpPr/>
          <p:nvPr/>
        </p:nvSpPr>
        <p:spPr>
          <a:xfrm>
            <a:off x="7331115" y="5294685"/>
            <a:ext cx="554960" cy="492443"/>
          </a:xfrm>
          <a:prstGeom prst="rect">
            <a:avLst/>
          </a:prstGeom>
        </p:spPr>
        <p:txBody>
          <a:bodyPr wrap="none">
            <a:spAutoFit/>
          </a:bodyPr>
          <a:lstStyle/>
          <a:p>
            <a:r>
              <a:rPr lang="en-US" sz="2600" dirty="0"/>
              <a:t>(4)</a:t>
            </a:r>
          </a:p>
        </p:txBody>
      </p:sp>
      <p:sp>
        <p:nvSpPr>
          <p:cNvPr id="25" name="Rectangle 24"/>
          <p:cNvSpPr/>
          <p:nvPr/>
        </p:nvSpPr>
        <p:spPr>
          <a:xfrm>
            <a:off x="7162800" y="5676703"/>
            <a:ext cx="723275" cy="492443"/>
          </a:xfrm>
          <a:prstGeom prst="rect">
            <a:avLst/>
          </a:prstGeom>
        </p:spPr>
        <p:txBody>
          <a:bodyPr wrap="none">
            <a:spAutoFit/>
          </a:bodyPr>
          <a:lstStyle/>
          <a:p>
            <a:r>
              <a:rPr lang="en-US" sz="2600" dirty="0"/>
              <a:t>(11)</a:t>
            </a:r>
          </a:p>
        </p:txBody>
      </p:sp>
      <p:sp>
        <p:nvSpPr>
          <p:cNvPr id="26" name="Rectangle 25"/>
          <p:cNvSpPr/>
          <p:nvPr/>
        </p:nvSpPr>
        <p:spPr>
          <a:xfrm>
            <a:off x="7162800" y="6058721"/>
            <a:ext cx="689612" cy="492443"/>
          </a:xfrm>
          <a:prstGeom prst="rect">
            <a:avLst/>
          </a:prstGeom>
        </p:spPr>
        <p:txBody>
          <a:bodyPr wrap="none">
            <a:spAutoFit/>
          </a:bodyPr>
          <a:lstStyle/>
          <a:p>
            <a:r>
              <a:rPr lang="en-IN" sz="2600" dirty="0"/>
              <a:t>$22</a:t>
            </a:r>
            <a:endParaRPr lang="en-US" sz="2600" dirty="0"/>
          </a:p>
        </p:txBody>
      </p:sp>
      <p:cxnSp>
        <p:nvCxnSpPr>
          <p:cNvPr id="27" name="Straight Connector 26"/>
          <p:cNvCxnSpPr/>
          <p:nvPr/>
        </p:nvCxnSpPr>
        <p:spPr>
          <a:xfrm>
            <a:off x="7162800" y="6114077"/>
            <a:ext cx="723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DB1266C2-ACF0-8643-A9CF-9BBEB7DA33F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11</a:t>
            </a:fld>
            <a:endParaRPr lang="en-US" dirty="0"/>
          </a:p>
        </p:txBody>
      </p:sp>
    </p:spTree>
    <p:extLst>
      <p:ext uri="{BB962C8B-B14F-4D97-AF65-F5344CB8AC3E}">
        <p14:creationId xmlns:p14="http://schemas.microsoft.com/office/powerpoint/2010/main" val="412417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LO21-4</a:t>
            </a:r>
          </a:p>
        </p:txBody>
      </p:sp>
      <p:sp>
        <p:nvSpPr>
          <p:cNvPr id="5" name="Content Placeholder 4"/>
          <p:cNvSpPr>
            <a:spLocks noGrp="1"/>
          </p:cNvSpPr>
          <p:nvPr>
            <p:ph idx="1"/>
          </p:nvPr>
        </p:nvSpPr>
        <p:spPr>
          <a:xfrm>
            <a:off x="761999" y="990600"/>
            <a:ext cx="8013600" cy="5283201"/>
          </a:xfrm>
        </p:spPr>
        <p:txBody>
          <a:bodyPr>
            <a:normAutofit/>
          </a:bodyPr>
          <a:lstStyle/>
          <a:p>
            <a:pPr marL="0" indent="0">
              <a:buNone/>
            </a:pPr>
            <a:endParaRPr lang="en-US" sz="2600" dirty="0"/>
          </a:p>
          <a:p>
            <a:pPr marL="0" indent="0">
              <a:buNone/>
            </a:pPr>
            <a:endParaRPr lang="en-US" sz="2600" dirty="0"/>
          </a:p>
        </p:txBody>
      </p:sp>
      <p:sp>
        <p:nvSpPr>
          <p:cNvPr id="6" name="Title 5"/>
          <p:cNvSpPr>
            <a:spLocks noGrp="1"/>
          </p:cNvSpPr>
          <p:nvPr>
            <p:ph type="title"/>
          </p:nvPr>
        </p:nvSpPr>
        <p:spPr>
          <a:xfrm>
            <a:off x="761999" y="1"/>
            <a:ext cx="8382000" cy="1143000"/>
          </a:xfrm>
        </p:spPr>
        <p:txBody>
          <a:bodyPr>
            <a:normAutofit/>
          </a:bodyPr>
          <a:lstStyle/>
          <a:p>
            <a:r>
              <a:rPr lang="en-IN" dirty="0"/>
              <a:t>Cash Flows from Operating Activities— </a:t>
            </a:r>
            <a:br>
              <a:rPr lang="en-IN" dirty="0"/>
            </a:br>
            <a:r>
              <a:rPr lang="en-IN" dirty="0"/>
              <a:t>Indirect Method</a:t>
            </a:r>
            <a:endParaRPr lang="en-US" dirty="0"/>
          </a:p>
        </p:txBody>
      </p:sp>
      <p:sp>
        <p:nvSpPr>
          <p:cNvPr id="28" name="Rectangle 27"/>
          <p:cNvSpPr/>
          <p:nvPr/>
        </p:nvSpPr>
        <p:spPr>
          <a:xfrm>
            <a:off x="685800" y="1021377"/>
            <a:ext cx="5353197" cy="492443"/>
          </a:xfrm>
          <a:prstGeom prst="rect">
            <a:avLst/>
          </a:prstGeom>
        </p:spPr>
        <p:txBody>
          <a:bodyPr wrap="none">
            <a:spAutoFit/>
          </a:bodyPr>
          <a:lstStyle/>
          <a:p>
            <a:r>
              <a:rPr lang="en-IN" sz="2600" b="1" dirty="0"/>
              <a:t>Cash Flows from Operating Activities:</a:t>
            </a:r>
            <a:endParaRPr lang="en-US" sz="2600" dirty="0"/>
          </a:p>
        </p:txBody>
      </p:sp>
      <p:sp>
        <p:nvSpPr>
          <p:cNvPr id="29" name="Rectangle 28"/>
          <p:cNvSpPr/>
          <p:nvPr/>
        </p:nvSpPr>
        <p:spPr>
          <a:xfrm>
            <a:off x="685800" y="1394768"/>
            <a:ext cx="1778949" cy="492443"/>
          </a:xfrm>
          <a:prstGeom prst="rect">
            <a:avLst/>
          </a:prstGeom>
        </p:spPr>
        <p:txBody>
          <a:bodyPr wrap="none">
            <a:spAutoFit/>
          </a:bodyPr>
          <a:lstStyle/>
          <a:p>
            <a:r>
              <a:rPr lang="en-US" sz="2600" b="1" dirty="0">
                <a:solidFill>
                  <a:srgbClr val="C00000"/>
                </a:solidFill>
              </a:rPr>
              <a:t>Net income</a:t>
            </a:r>
          </a:p>
        </p:txBody>
      </p:sp>
      <p:sp>
        <p:nvSpPr>
          <p:cNvPr id="30" name="Rectangle 29"/>
          <p:cNvSpPr/>
          <p:nvPr/>
        </p:nvSpPr>
        <p:spPr>
          <a:xfrm>
            <a:off x="685800" y="1759306"/>
            <a:ext cx="4622804" cy="492443"/>
          </a:xfrm>
          <a:prstGeom prst="rect">
            <a:avLst/>
          </a:prstGeom>
        </p:spPr>
        <p:txBody>
          <a:bodyPr wrap="none">
            <a:spAutoFit/>
          </a:bodyPr>
          <a:lstStyle/>
          <a:p>
            <a:r>
              <a:rPr lang="en-US" sz="2600" i="1" dirty="0"/>
              <a:t>Adjustments for noncash effects:</a:t>
            </a:r>
          </a:p>
        </p:txBody>
      </p:sp>
      <p:sp>
        <p:nvSpPr>
          <p:cNvPr id="31" name="Rectangle 30"/>
          <p:cNvSpPr/>
          <p:nvPr/>
        </p:nvSpPr>
        <p:spPr>
          <a:xfrm>
            <a:off x="1050923" y="2123844"/>
            <a:ext cx="2855269" cy="492443"/>
          </a:xfrm>
          <a:prstGeom prst="rect">
            <a:avLst/>
          </a:prstGeom>
        </p:spPr>
        <p:txBody>
          <a:bodyPr wrap="none">
            <a:spAutoFit/>
          </a:bodyPr>
          <a:lstStyle/>
          <a:p>
            <a:r>
              <a:rPr lang="en-IN" sz="2600" dirty="0"/>
              <a:t>Gain on sale of land</a:t>
            </a:r>
            <a:endParaRPr lang="en-US" sz="2600" dirty="0"/>
          </a:p>
        </p:txBody>
      </p:sp>
      <p:sp>
        <p:nvSpPr>
          <p:cNvPr id="32" name="Rectangle 31"/>
          <p:cNvSpPr/>
          <p:nvPr/>
        </p:nvSpPr>
        <p:spPr>
          <a:xfrm>
            <a:off x="1050923" y="2488382"/>
            <a:ext cx="3112006" cy="492443"/>
          </a:xfrm>
          <a:prstGeom prst="rect">
            <a:avLst/>
          </a:prstGeom>
        </p:spPr>
        <p:txBody>
          <a:bodyPr wrap="none">
            <a:spAutoFit/>
          </a:bodyPr>
          <a:lstStyle/>
          <a:p>
            <a:r>
              <a:rPr lang="en-US" sz="2600" dirty="0"/>
              <a:t>Depreciation expense</a:t>
            </a:r>
          </a:p>
        </p:txBody>
      </p:sp>
      <p:sp>
        <p:nvSpPr>
          <p:cNvPr id="33" name="Rectangle 32"/>
          <p:cNvSpPr/>
          <p:nvPr/>
        </p:nvSpPr>
        <p:spPr>
          <a:xfrm>
            <a:off x="1050923" y="3217458"/>
            <a:ext cx="5883277" cy="492443"/>
          </a:xfrm>
          <a:prstGeom prst="rect">
            <a:avLst/>
          </a:prstGeom>
        </p:spPr>
        <p:txBody>
          <a:bodyPr wrap="none">
            <a:spAutoFit/>
          </a:bodyPr>
          <a:lstStyle/>
          <a:p>
            <a:r>
              <a:rPr lang="en-IN" sz="2600" i="1" dirty="0"/>
              <a:t>Changes in operating assets and liabilities:</a:t>
            </a:r>
            <a:endParaRPr lang="en-US" sz="2600" i="1" dirty="0"/>
          </a:p>
        </p:txBody>
      </p:sp>
      <p:sp>
        <p:nvSpPr>
          <p:cNvPr id="34" name="Rectangle 33"/>
          <p:cNvSpPr/>
          <p:nvPr/>
        </p:nvSpPr>
        <p:spPr>
          <a:xfrm>
            <a:off x="1464395" y="3581996"/>
            <a:ext cx="4382610" cy="492443"/>
          </a:xfrm>
          <a:prstGeom prst="rect">
            <a:avLst/>
          </a:prstGeom>
        </p:spPr>
        <p:txBody>
          <a:bodyPr wrap="none">
            <a:spAutoFit/>
          </a:bodyPr>
          <a:lstStyle/>
          <a:p>
            <a:r>
              <a:rPr lang="en-US" sz="2600" dirty="0"/>
              <a:t>Increase in accounts receivable</a:t>
            </a:r>
          </a:p>
        </p:txBody>
      </p:sp>
      <p:sp>
        <p:nvSpPr>
          <p:cNvPr id="35" name="Rectangle 34"/>
          <p:cNvSpPr/>
          <p:nvPr/>
        </p:nvSpPr>
        <p:spPr>
          <a:xfrm>
            <a:off x="1464395" y="3946534"/>
            <a:ext cx="3116238" cy="492443"/>
          </a:xfrm>
          <a:prstGeom prst="rect">
            <a:avLst/>
          </a:prstGeom>
        </p:spPr>
        <p:txBody>
          <a:bodyPr wrap="none">
            <a:spAutoFit/>
          </a:bodyPr>
          <a:lstStyle/>
          <a:p>
            <a:r>
              <a:rPr lang="en-US" sz="2600" dirty="0"/>
              <a:t>Decrease in inventory</a:t>
            </a:r>
          </a:p>
        </p:txBody>
      </p:sp>
      <p:sp>
        <p:nvSpPr>
          <p:cNvPr id="36" name="Rectangle 35"/>
          <p:cNvSpPr/>
          <p:nvPr/>
        </p:nvSpPr>
        <p:spPr>
          <a:xfrm>
            <a:off x="1464395" y="4311072"/>
            <a:ext cx="4050468" cy="492443"/>
          </a:xfrm>
          <a:prstGeom prst="rect">
            <a:avLst/>
          </a:prstGeom>
        </p:spPr>
        <p:txBody>
          <a:bodyPr wrap="none">
            <a:spAutoFit/>
          </a:bodyPr>
          <a:lstStyle/>
          <a:p>
            <a:r>
              <a:rPr lang="en-US" sz="2600" dirty="0"/>
              <a:t>Increase in accounts payable</a:t>
            </a:r>
          </a:p>
        </p:txBody>
      </p:sp>
      <p:sp>
        <p:nvSpPr>
          <p:cNvPr id="37" name="Rectangle 36"/>
          <p:cNvSpPr/>
          <p:nvPr/>
        </p:nvSpPr>
        <p:spPr>
          <a:xfrm>
            <a:off x="1464395" y="4675610"/>
            <a:ext cx="3862339" cy="492443"/>
          </a:xfrm>
          <a:prstGeom prst="rect">
            <a:avLst/>
          </a:prstGeom>
        </p:spPr>
        <p:txBody>
          <a:bodyPr wrap="none">
            <a:spAutoFit/>
          </a:bodyPr>
          <a:lstStyle/>
          <a:p>
            <a:r>
              <a:rPr lang="en-US" sz="2600" dirty="0"/>
              <a:t>Increase in salaries payable</a:t>
            </a:r>
          </a:p>
        </p:txBody>
      </p:sp>
      <p:sp>
        <p:nvSpPr>
          <p:cNvPr id="38" name="Rectangle 37"/>
          <p:cNvSpPr/>
          <p:nvPr/>
        </p:nvSpPr>
        <p:spPr>
          <a:xfrm>
            <a:off x="1464395" y="5040148"/>
            <a:ext cx="5546005" cy="492443"/>
          </a:xfrm>
          <a:prstGeom prst="rect">
            <a:avLst/>
          </a:prstGeom>
        </p:spPr>
        <p:txBody>
          <a:bodyPr wrap="none">
            <a:spAutoFit/>
          </a:bodyPr>
          <a:lstStyle/>
          <a:p>
            <a:r>
              <a:rPr lang="en-IN" sz="2600" dirty="0"/>
              <a:t>Decrease in discount on bonds payable</a:t>
            </a:r>
            <a:endParaRPr lang="en-US" sz="2600" dirty="0"/>
          </a:p>
        </p:txBody>
      </p:sp>
      <p:sp>
        <p:nvSpPr>
          <p:cNvPr id="39" name="Rectangle 38"/>
          <p:cNvSpPr/>
          <p:nvPr/>
        </p:nvSpPr>
        <p:spPr>
          <a:xfrm>
            <a:off x="1464395" y="5404686"/>
            <a:ext cx="4253408" cy="492443"/>
          </a:xfrm>
          <a:prstGeom prst="rect">
            <a:avLst/>
          </a:prstGeom>
        </p:spPr>
        <p:txBody>
          <a:bodyPr wrap="none">
            <a:spAutoFit/>
          </a:bodyPr>
          <a:lstStyle/>
          <a:p>
            <a:r>
              <a:rPr lang="en-IN" sz="2600" dirty="0"/>
              <a:t>Decrease in prepaid insurance</a:t>
            </a:r>
            <a:endParaRPr lang="en-US" sz="2600" dirty="0"/>
          </a:p>
        </p:txBody>
      </p:sp>
      <p:sp>
        <p:nvSpPr>
          <p:cNvPr id="40" name="Rectangle 39"/>
          <p:cNvSpPr/>
          <p:nvPr/>
        </p:nvSpPr>
        <p:spPr>
          <a:xfrm>
            <a:off x="1464395" y="5769224"/>
            <a:ext cx="4440767" cy="492443"/>
          </a:xfrm>
          <a:prstGeom prst="rect">
            <a:avLst/>
          </a:prstGeom>
        </p:spPr>
        <p:txBody>
          <a:bodyPr wrap="none">
            <a:spAutoFit/>
          </a:bodyPr>
          <a:lstStyle/>
          <a:p>
            <a:r>
              <a:rPr lang="en-IN" sz="2600" dirty="0"/>
              <a:t>Decrease in income tax payable</a:t>
            </a:r>
            <a:endParaRPr lang="en-US" sz="2600" dirty="0"/>
          </a:p>
        </p:txBody>
      </p:sp>
      <p:sp>
        <p:nvSpPr>
          <p:cNvPr id="41" name="Rectangle 40"/>
          <p:cNvSpPr/>
          <p:nvPr/>
        </p:nvSpPr>
        <p:spPr>
          <a:xfrm>
            <a:off x="1464395" y="6133760"/>
            <a:ext cx="5546005" cy="492443"/>
          </a:xfrm>
          <a:prstGeom prst="rect">
            <a:avLst/>
          </a:prstGeom>
        </p:spPr>
        <p:txBody>
          <a:bodyPr wrap="none">
            <a:spAutoFit/>
          </a:bodyPr>
          <a:lstStyle/>
          <a:p>
            <a:r>
              <a:rPr lang="en-IN" sz="2600" i="1" dirty="0"/>
              <a:t>Net cash flows from operating activities</a:t>
            </a:r>
            <a:endParaRPr lang="en-US" sz="2600" i="1" dirty="0"/>
          </a:p>
        </p:txBody>
      </p:sp>
      <p:sp>
        <p:nvSpPr>
          <p:cNvPr id="42" name="Rectangle 41"/>
          <p:cNvSpPr/>
          <p:nvPr/>
        </p:nvSpPr>
        <p:spPr>
          <a:xfrm>
            <a:off x="1050923" y="2852920"/>
            <a:ext cx="3703386" cy="492443"/>
          </a:xfrm>
          <a:prstGeom prst="rect">
            <a:avLst/>
          </a:prstGeom>
        </p:spPr>
        <p:txBody>
          <a:bodyPr wrap="none">
            <a:spAutoFit/>
          </a:bodyPr>
          <a:lstStyle/>
          <a:p>
            <a:r>
              <a:rPr lang="en-IN" sz="2600" dirty="0"/>
              <a:t>Loss on sale of equipment</a:t>
            </a:r>
            <a:endParaRPr lang="en-US" sz="2600" dirty="0"/>
          </a:p>
        </p:txBody>
      </p:sp>
      <p:sp>
        <p:nvSpPr>
          <p:cNvPr id="43" name="Rectangle 42"/>
          <p:cNvSpPr/>
          <p:nvPr/>
        </p:nvSpPr>
        <p:spPr>
          <a:xfrm>
            <a:off x="7273343" y="1394768"/>
            <a:ext cx="689612" cy="492443"/>
          </a:xfrm>
          <a:prstGeom prst="rect">
            <a:avLst/>
          </a:prstGeom>
        </p:spPr>
        <p:txBody>
          <a:bodyPr wrap="none">
            <a:spAutoFit/>
          </a:bodyPr>
          <a:lstStyle/>
          <a:p>
            <a:r>
              <a:rPr lang="en-US" sz="2600" b="1" dirty="0">
                <a:solidFill>
                  <a:srgbClr val="C00000"/>
                </a:solidFill>
              </a:rPr>
              <a:t>$12</a:t>
            </a:r>
          </a:p>
        </p:txBody>
      </p:sp>
      <p:sp>
        <p:nvSpPr>
          <p:cNvPr id="44" name="Rectangle 43"/>
          <p:cNvSpPr/>
          <p:nvPr/>
        </p:nvSpPr>
        <p:spPr>
          <a:xfrm>
            <a:off x="7484195" y="2125892"/>
            <a:ext cx="554960" cy="492443"/>
          </a:xfrm>
          <a:prstGeom prst="rect">
            <a:avLst/>
          </a:prstGeom>
        </p:spPr>
        <p:txBody>
          <a:bodyPr wrap="none">
            <a:spAutoFit/>
          </a:bodyPr>
          <a:lstStyle/>
          <a:p>
            <a:r>
              <a:rPr lang="en-IN" sz="2600" dirty="0"/>
              <a:t>(8)</a:t>
            </a:r>
            <a:endParaRPr lang="en-US" sz="2600" dirty="0"/>
          </a:p>
        </p:txBody>
      </p:sp>
      <p:sp>
        <p:nvSpPr>
          <p:cNvPr id="45" name="Rectangle 44"/>
          <p:cNvSpPr/>
          <p:nvPr/>
        </p:nvSpPr>
        <p:spPr>
          <a:xfrm>
            <a:off x="7609973" y="2494038"/>
            <a:ext cx="352982" cy="492443"/>
          </a:xfrm>
          <a:prstGeom prst="rect">
            <a:avLst/>
          </a:prstGeom>
        </p:spPr>
        <p:txBody>
          <a:bodyPr wrap="none">
            <a:spAutoFit/>
          </a:bodyPr>
          <a:lstStyle/>
          <a:p>
            <a:r>
              <a:rPr lang="en-US" sz="2600" dirty="0"/>
              <a:t>3</a:t>
            </a:r>
          </a:p>
        </p:txBody>
      </p:sp>
      <p:sp>
        <p:nvSpPr>
          <p:cNvPr id="46" name="Rectangle 45"/>
          <p:cNvSpPr/>
          <p:nvPr/>
        </p:nvSpPr>
        <p:spPr>
          <a:xfrm>
            <a:off x="7484195" y="3590293"/>
            <a:ext cx="554960" cy="492443"/>
          </a:xfrm>
          <a:prstGeom prst="rect">
            <a:avLst/>
          </a:prstGeom>
        </p:spPr>
        <p:txBody>
          <a:bodyPr wrap="none">
            <a:spAutoFit/>
          </a:bodyPr>
          <a:lstStyle/>
          <a:p>
            <a:r>
              <a:rPr lang="en-US" sz="2600" dirty="0"/>
              <a:t>(2)</a:t>
            </a:r>
          </a:p>
        </p:txBody>
      </p:sp>
      <p:sp>
        <p:nvSpPr>
          <p:cNvPr id="47" name="Rectangle 46"/>
          <p:cNvSpPr/>
          <p:nvPr/>
        </p:nvSpPr>
        <p:spPr>
          <a:xfrm>
            <a:off x="7609973" y="3951273"/>
            <a:ext cx="352982" cy="492443"/>
          </a:xfrm>
          <a:prstGeom prst="rect">
            <a:avLst/>
          </a:prstGeom>
        </p:spPr>
        <p:txBody>
          <a:bodyPr wrap="none">
            <a:spAutoFit/>
          </a:bodyPr>
          <a:lstStyle/>
          <a:p>
            <a:r>
              <a:rPr lang="en-US" sz="2600" dirty="0"/>
              <a:t>4</a:t>
            </a:r>
          </a:p>
        </p:txBody>
      </p:sp>
      <p:sp>
        <p:nvSpPr>
          <p:cNvPr id="48" name="Rectangle 47"/>
          <p:cNvSpPr/>
          <p:nvPr/>
        </p:nvSpPr>
        <p:spPr>
          <a:xfrm>
            <a:off x="7609973" y="4338163"/>
            <a:ext cx="352982" cy="492443"/>
          </a:xfrm>
          <a:prstGeom prst="rect">
            <a:avLst/>
          </a:prstGeom>
        </p:spPr>
        <p:txBody>
          <a:bodyPr wrap="none">
            <a:spAutoFit/>
          </a:bodyPr>
          <a:lstStyle/>
          <a:p>
            <a:r>
              <a:rPr lang="en-US" sz="2600" dirty="0"/>
              <a:t>6</a:t>
            </a:r>
          </a:p>
        </p:txBody>
      </p:sp>
      <p:sp>
        <p:nvSpPr>
          <p:cNvPr id="49" name="Rectangle 48"/>
          <p:cNvSpPr/>
          <p:nvPr/>
        </p:nvSpPr>
        <p:spPr>
          <a:xfrm>
            <a:off x="7609973" y="4661043"/>
            <a:ext cx="352982" cy="492443"/>
          </a:xfrm>
          <a:prstGeom prst="rect">
            <a:avLst/>
          </a:prstGeom>
        </p:spPr>
        <p:txBody>
          <a:bodyPr wrap="none">
            <a:spAutoFit/>
          </a:bodyPr>
          <a:lstStyle/>
          <a:p>
            <a:r>
              <a:rPr lang="en-US" sz="2600" dirty="0"/>
              <a:t>2</a:t>
            </a:r>
          </a:p>
        </p:txBody>
      </p:sp>
      <p:sp>
        <p:nvSpPr>
          <p:cNvPr id="50" name="Rectangle 49"/>
          <p:cNvSpPr/>
          <p:nvPr/>
        </p:nvSpPr>
        <p:spPr>
          <a:xfrm>
            <a:off x="7609973" y="5034724"/>
            <a:ext cx="352982" cy="492443"/>
          </a:xfrm>
          <a:prstGeom prst="rect">
            <a:avLst/>
          </a:prstGeom>
        </p:spPr>
        <p:txBody>
          <a:bodyPr wrap="none">
            <a:spAutoFit/>
          </a:bodyPr>
          <a:lstStyle/>
          <a:p>
            <a:r>
              <a:rPr lang="en-IN" sz="2600" dirty="0"/>
              <a:t>2</a:t>
            </a:r>
            <a:endParaRPr lang="en-US" sz="2600" dirty="0"/>
          </a:p>
        </p:txBody>
      </p:sp>
      <p:sp>
        <p:nvSpPr>
          <p:cNvPr id="51" name="Rectangle 50"/>
          <p:cNvSpPr/>
          <p:nvPr/>
        </p:nvSpPr>
        <p:spPr>
          <a:xfrm>
            <a:off x="7609973" y="5401545"/>
            <a:ext cx="352982" cy="492443"/>
          </a:xfrm>
          <a:prstGeom prst="rect">
            <a:avLst/>
          </a:prstGeom>
        </p:spPr>
        <p:txBody>
          <a:bodyPr wrap="none">
            <a:spAutoFit/>
          </a:bodyPr>
          <a:lstStyle/>
          <a:p>
            <a:r>
              <a:rPr lang="en-IN" sz="2600" dirty="0"/>
              <a:t>3</a:t>
            </a:r>
            <a:endParaRPr lang="en-US" sz="2600" dirty="0"/>
          </a:p>
        </p:txBody>
      </p:sp>
      <p:sp>
        <p:nvSpPr>
          <p:cNvPr id="52" name="Rectangle 51"/>
          <p:cNvSpPr/>
          <p:nvPr/>
        </p:nvSpPr>
        <p:spPr>
          <a:xfrm>
            <a:off x="7484195" y="5768367"/>
            <a:ext cx="554960" cy="492443"/>
          </a:xfrm>
          <a:prstGeom prst="rect">
            <a:avLst/>
          </a:prstGeom>
        </p:spPr>
        <p:txBody>
          <a:bodyPr wrap="none">
            <a:spAutoFit/>
          </a:bodyPr>
          <a:lstStyle/>
          <a:p>
            <a:r>
              <a:rPr lang="en-IN" sz="2600" dirty="0"/>
              <a:t>(2)</a:t>
            </a:r>
            <a:endParaRPr lang="en-US" sz="2600" dirty="0"/>
          </a:p>
        </p:txBody>
      </p:sp>
      <p:sp>
        <p:nvSpPr>
          <p:cNvPr id="53" name="Rectangle 52"/>
          <p:cNvSpPr/>
          <p:nvPr/>
        </p:nvSpPr>
        <p:spPr>
          <a:xfrm>
            <a:off x="7315200" y="6213157"/>
            <a:ext cx="689612" cy="492443"/>
          </a:xfrm>
          <a:prstGeom prst="rect">
            <a:avLst/>
          </a:prstGeom>
        </p:spPr>
        <p:txBody>
          <a:bodyPr wrap="none">
            <a:spAutoFit/>
          </a:bodyPr>
          <a:lstStyle/>
          <a:p>
            <a:r>
              <a:rPr lang="en-IN" sz="2600" dirty="0"/>
              <a:t>$22</a:t>
            </a:r>
            <a:endParaRPr lang="en-US" sz="2600" dirty="0"/>
          </a:p>
        </p:txBody>
      </p:sp>
      <p:sp>
        <p:nvSpPr>
          <p:cNvPr id="54" name="Rectangle 53"/>
          <p:cNvSpPr/>
          <p:nvPr/>
        </p:nvSpPr>
        <p:spPr>
          <a:xfrm>
            <a:off x="7609973" y="2834957"/>
            <a:ext cx="352982" cy="492443"/>
          </a:xfrm>
          <a:prstGeom prst="rect">
            <a:avLst/>
          </a:prstGeom>
        </p:spPr>
        <p:txBody>
          <a:bodyPr wrap="none">
            <a:spAutoFit/>
          </a:bodyPr>
          <a:lstStyle/>
          <a:p>
            <a:r>
              <a:rPr lang="en-IN" sz="2600" dirty="0"/>
              <a:t>2</a:t>
            </a:r>
            <a:endParaRPr lang="en-US" sz="2600" dirty="0"/>
          </a:p>
        </p:txBody>
      </p:sp>
      <p:cxnSp>
        <p:nvCxnSpPr>
          <p:cNvPr id="55" name="Straight Connector 54"/>
          <p:cNvCxnSpPr/>
          <p:nvPr/>
        </p:nvCxnSpPr>
        <p:spPr>
          <a:xfrm>
            <a:off x="7365888" y="6248400"/>
            <a:ext cx="5977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477000" y="558803"/>
            <a:ext cx="2374798" cy="707886"/>
          </a:xfrm>
          <a:prstGeom prst="rect">
            <a:avLst/>
          </a:prstGeom>
          <a:solidFill>
            <a:schemeClr val="accent6">
              <a:lumMod val="20000"/>
              <a:lumOff val="80000"/>
            </a:schemeClr>
          </a:solidFill>
        </p:spPr>
        <p:txBody>
          <a:bodyPr wrap="square" rtlCol="0">
            <a:spAutoFit/>
          </a:bodyPr>
          <a:lstStyle/>
          <a:p>
            <a:pPr algn="ctr"/>
            <a:r>
              <a:rPr lang="en-US" sz="2000" b="1" dirty="0">
                <a:solidFill>
                  <a:srgbClr val="C00000"/>
                </a:solidFill>
              </a:rPr>
              <a:t>More on the indirect method later</a:t>
            </a:r>
          </a:p>
        </p:txBody>
      </p:sp>
      <p:sp>
        <p:nvSpPr>
          <p:cNvPr id="56" name="Slide Number Placeholder 5">
            <a:extLst>
              <a:ext uri="{FF2B5EF4-FFF2-40B4-BE49-F238E27FC236}">
                <a16:creationId xmlns:a16="http://schemas.microsoft.com/office/drawing/2014/main" id="{319CB892-8090-6549-8135-D066520C0D2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12</a:t>
            </a:fld>
            <a:endParaRPr lang="en-US" dirty="0"/>
          </a:p>
        </p:txBody>
      </p:sp>
    </p:spTree>
    <p:extLst>
      <p:ext uri="{BB962C8B-B14F-4D97-AF65-F5344CB8AC3E}">
        <p14:creationId xmlns:p14="http://schemas.microsoft.com/office/powerpoint/2010/main" val="118033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par>
                          <p:cTn id="18" fill="hold">
                            <p:stCondLst>
                              <p:cond delay="1000"/>
                            </p:stCondLst>
                            <p:childTnLst>
                              <p:par>
                                <p:cTn id="19" presetID="10" presetClass="entr" presetSubtype="0" fill="hold" grpId="0" nodeType="afterEffect">
                                  <p:stCondLst>
                                    <p:cond delay="50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500"/>
                                        <p:tgtEl>
                                          <p:spTgt spid="5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childTnLst>
                                </p:cTn>
                              </p:par>
                              <p:par>
                                <p:cTn id="97" presetID="10" presetClass="entr" presetSubtype="0" fill="hold" nodeType="with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500"/>
                                        <p:tgtEl>
                                          <p:spTgt spid="55"/>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anim calcmode="lin" valueType="num">
                                      <p:cBhvr>
                                        <p:cTn id="104" dur="500" fill="hold"/>
                                        <p:tgtEl>
                                          <p:spTgt spid="2"/>
                                        </p:tgtEl>
                                        <p:attrNameLst>
                                          <p:attrName>ppt_w</p:attrName>
                                        </p:attrNameLst>
                                      </p:cBhvr>
                                      <p:tavLst>
                                        <p:tav tm="0">
                                          <p:val>
                                            <p:fltVal val="0"/>
                                          </p:val>
                                        </p:tav>
                                        <p:tav tm="100000">
                                          <p:val>
                                            <p:strVal val="#ppt_w"/>
                                          </p:val>
                                        </p:tav>
                                      </p:tavLst>
                                    </p:anim>
                                    <p:anim calcmode="lin" valueType="num">
                                      <p:cBhvr>
                                        <p:cTn id="105" dur="500" fill="hold"/>
                                        <p:tgtEl>
                                          <p:spTgt spid="2"/>
                                        </p:tgtEl>
                                        <p:attrNameLst>
                                          <p:attrName>ppt_h</p:attrName>
                                        </p:attrNameLst>
                                      </p:cBhvr>
                                      <p:tavLst>
                                        <p:tav tm="0">
                                          <p:val>
                                            <p:fltVal val="0"/>
                                          </p:val>
                                        </p:tav>
                                        <p:tav tm="100000">
                                          <p:val>
                                            <p:strVal val="#ppt_h"/>
                                          </p:val>
                                        </p:tav>
                                      </p:tavLst>
                                    </p:anim>
                                    <p:animEffect transition="in" filter="fade">
                                      <p:cBhvr>
                                        <p:cTn id="10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LO21-5</a:t>
            </a:r>
          </a:p>
        </p:txBody>
      </p:sp>
      <p:sp>
        <p:nvSpPr>
          <p:cNvPr id="2" name="Content Placeholder 1"/>
          <p:cNvSpPr>
            <a:spLocks noGrp="1"/>
          </p:cNvSpPr>
          <p:nvPr>
            <p:ph idx="1"/>
          </p:nvPr>
        </p:nvSpPr>
        <p:spPr/>
        <p:txBody>
          <a:bodyPr>
            <a:normAutofit lnSpcReduction="10000"/>
          </a:bodyPr>
          <a:lstStyle/>
          <a:p>
            <a:r>
              <a:rPr lang="en-IN" sz="2800" dirty="0"/>
              <a:t>Outflows and inflows of cash caused by the </a:t>
            </a:r>
            <a:r>
              <a:rPr lang="en-IN" sz="2800" b="1" dirty="0">
                <a:solidFill>
                  <a:srgbClr val="C00000"/>
                </a:solidFill>
              </a:rPr>
              <a:t>acquisition and disposition of assets</a:t>
            </a:r>
          </a:p>
          <a:p>
            <a:r>
              <a:rPr lang="en-IN" sz="2800" dirty="0"/>
              <a:t>Included in this classification are </a:t>
            </a:r>
            <a:r>
              <a:rPr lang="en-IN" sz="2800" b="1" dirty="0">
                <a:solidFill>
                  <a:srgbClr val="C00000"/>
                </a:solidFill>
              </a:rPr>
              <a:t>cash payments </a:t>
            </a:r>
            <a:r>
              <a:rPr lang="en-IN" sz="2800" dirty="0"/>
              <a:t>to acquire</a:t>
            </a:r>
          </a:p>
          <a:p>
            <a:pPr lvl="1">
              <a:buFont typeface="Lucida Grande"/>
              <a:buChar char="–"/>
            </a:pPr>
            <a:r>
              <a:rPr lang="en-IN" sz="2600" dirty="0"/>
              <a:t>Property, plant, and equipment and other productive assets</a:t>
            </a:r>
          </a:p>
          <a:p>
            <a:pPr lvl="1">
              <a:buFont typeface="Lucida Grande"/>
              <a:buChar char="–"/>
            </a:pPr>
            <a:r>
              <a:rPr lang="en-IN" sz="2600" dirty="0"/>
              <a:t>Investments in securities (except cash equivalents and trading securities)</a:t>
            </a:r>
          </a:p>
          <a:p>
            <a:pPr lvl="1">
              <a:buFont typeface="Lucida Grande"/>
              <a:buChar char="–"/>
            </a:pPr>
            <a:r>
              <a:rPr lang="en-IN" sz="2600" dirty="0"/>
              <a:t>Non-trade receivables</a:t>
            </a:r>
          </a:p>
          <a:p>
            <a:r>
              <a:rPr lang="en-IN" sz="2800" dirty="0"/>
              <a:t>When these assets later are liquidated, any </a:t>
            </a:r>
            <a:r>
              <a:rPr lang="en-IN" sz="2800" b="1" dirty="0">
                <a:solidFill>
                  <a:srgbClr val="C00000"/>
                </a:solidFill>
              </a:rPr>
              <a:t>cash inflows</a:t>
            </a:r>
            <a:r>
              <a:rPr lang="en-IN" sz="2800" dirty="0">
                <a:solidFill>
                  <a:srgbClr val="C00000"/>
                </a:solidFill>
              </a:rPr>
              <a:t> </a:t>
            </a:r>
            <a:r>
              <a:rPr lang="en-IN" sz="2800" dirty="0"/>
              <a:t>from their disposition also are classified as investing activities</a:t>
            </a:r>
          </a:p>
        </p:txBody>
      </p:sp>
      <p:sp>
        <p:nvSpPr>
          <p:cNvPr id="3" name="Title 2"/>
          <p:cNvSpPr>
            <a:spLocks noGrp="1"/>
          </p:cNvSpPr>
          <p:nvPr>
            <p:ph type="title"/>
          </p:nvPr>
        </p:nvSpPr>
        <p:spPr/>
        <p:txBody>
          <a:bodyPr/>
          <a:lstStyle/>
          <a:p>
            <a:r>
              <a:rPr lang="en-IN" dirty="0"/>
              <a:t>Cash Flows from Investing Activities</a:t>
            </a:r>
            <a:endParaRPr lang="en-US" dirty="0"/>
          </a:p>
        </p:txBody>
      </p:sp>
      <p:sp>
        <p:nvSpPr>
          <p:cNvPr id="5" name="Slide Number Placeholder 5">
            <a:extLst>
              <a:ext uri="{FF2B5EF4-FFF2-40B4-BE49-F238E27FC236}">
                <a16:creationId xmlns:a16="http://schemas.microsoft.com/office/drawing/2014/main" id="{2C2106A6-BDD2-FC49-8C05-21AD39A4E9D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13</a:t>
            </a:fld>
            <a:endParaRPr lang="en-US" dirty="0"/>
          </a:p>
        </p:txBody>
      </p:sp>
    </p:spTree>
    <p:extLst>
      <p:ext uri="{BB962C8B-B14F-4D97-AF65-F5344CB8AC3E}">
        <p14:creationId xmlns:p14="http://schemas.microsoft.com/office/powerpoint/2010/main" val="370262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LO21-5</a:t>
            </a:r>
          </a:p>
        </p:txBody>
      </p:sp>
      <p:sp>
        <p:nvSpPr>
          <p:cNvPr id="2" name="Content Placeholder 1"/>
          <p:cNvSpPr>
            <a:spLocks noGrp="1"/>
          </p:cNvSpPr>
          <p:nvPr>
            <p:ph idx="1"/>
          </p:nvPr>
        </p:nvSpPr>
        <p:spPr/>
        <p:txBody>
          <a:bodyPr>
            <a:normAutofit/>
          </a:bodyPr>
          <a:lstStyle/>
          <a:p>
            <a:endParaRPr lang="en-IN" sz="2800" dirty="0"/>
          </a:p>
          <a:p>
            <a:endParaRPr lang="en-IN" sz="2800" dirty="0"/>
          </a:p>
        </p:txBody>
      </p:sp>
      <p:sp>
        <p:nvSpPr>
          <p:cNvPr id="3" name="Title 2"/>
          <p:cNvSpPr>
            <a:spLocks noGrp="1"/>
          </p:cNvSpPr>
          <p:nvPr>
            <p:ph type="title"/>
          </p:nvPr>
        </p:nvSpPr>
        <p:spPr>
          <a:xfrm>
            <a:off x="609600" y="0"/>
            <a:ext cx="8534399" cy="1444625"/>
          </a:xfrm>
        </p:spPr>
        <p:txBody>
          <a:bodyPr>
            <a:normAutofit/>
          </a:bodyPr>
          <a:lstStyle/>
          <a:p>
            <a:r>
              <a:rPr lang="en-IN" dirty="0"/>
              <a:t> Cash Flows from Investing Activities </a:t>
            </a:r>
            <a:r>
              <a:rPr lang="en-IN" sz="2400" dirty="0"/>
              <a:t>(continued)</a:t>
            </a:r>
            <a:endParaRPr lang="en-US" sz="2400" dirty="0"/>
          </a:p>
        </p:txBody>
      </p:sp>
      <p:sp>
        <p:nvSpPr>
          <p:cNvPr id="5" name="Rectangle 4"/>
          <p:cNvSpPr/>
          <p:nvPr/>
        </p:nvSpPr>
        <p:spPr>
          <a:xfrm>
            <a:off x="914400" y="1676400"/>
            <a:ext cx="5611857" cy="523220"/>
          </a:xfrm>
          <a:prstGeom prst="rect">
            <a:avLst/>
          </a:prstGeom>
        </p:spPr>
        <p:txBody>
          <a:bodyPr wrap="none">
            <a:spAutoFit/>
          </a:bodyPr>
          <a:lstStyle/>
          <a:p>
            <a:r>
              <a:rPr lang="en-IN" sz="2800" b="1" dirty="0">
                <a:solidFill>
                  <a:srgbClr val="C00000"/>
                </a:solidFill>
              </a:rPr>
              <a:t>Cash Flows from Investing Activities:</a:t>
            </a:r>
            <a:endParaRPr lang="en-US" sz="2800" b="1" dirty="0">
              <a:solidFill>
                <a:srgbClr val="C00000"/>
              </a:solidFill>
            </a:endParaRPr>
          </a:p>
        </p:txBody>
      </p:sp>
      <p:sp>
        <p:nvSpPr>
          <p:cNvPr id="6" name="Rectangle 5"/>
          <p:cNvSpPr/>
          <p:nvPr/>
        </p:nvSpPr>
        <p:spPr>
          <a:xfrm>
            <a:off x="914400" y="2059436"/>
            <a:ext cx="2604752" cy="523220"/>
          </a:xfrm>
          <a:prstGeom prst="rect">
            <a:avLst/>
          </a:prstGeom>
        </p:spPr>
        <p:txBody>
          <a:bodyPr wrap="none">
            <a:spAutoFit/>
          </a:bodyPr>
          <a:lstStyle/>
          <a:p>
            <a:r>
              <a:rPr lang="en-IN" sz="2800" dirty="0"/>
              <a:t>Purchase of land</a:t>
            </a:r>
            <a:endParaRPr lang="en-US" sz="2800" dirty="0"/>
          </a:p>
        </p:txBody>
      </p:sp>
      <p:sp>
        <p:nvSpPr>
          <p:cNvPr id="7" name="Rectangle 6"/>
          <p:cNvSpPr/>
          <p:nvPr/>
        </p:nvSpPr>
        <p:spPr>
          <a:xfrm>
            <a:off x="914400" y="2442472"/>
            <a:ext cx="5289879" cy="523220"/>
          </a:xfrm>
          <a:prstGeom prst="rect">
            <a:avLst/>
          </a:prstGeom>
        </p:spPr>
        <p:txBody>
          <a:bodyPr wrap="none">
            <a:spAutoFit/>
          </a:bodyPr>
          <a:lstStyle/>
          <a:p>
            <a:r>
              <a:rPr lang="en-IN" sz="2800" dirty="0"/>
              <a:t>Purchase of short-term investment</a:t>
            </a:r>
            <a:endParaRPr lang="en-US" sz="2800" dirty="0"/>
          </a:p>
        </p:txBody>
      </p:sp>
      <p:sp>
        <p:nvSpPr>
          <p:cNvPr id="8" name="Rectangle 7"/>
          <p:cNvSpPr/>
          <p:nvPr/>
        </p:nvSpPr>
        <p:spPr>
          <a:xfrm>
            <a:off x="914400" y="2825508"/>
            <a:ext cx="1875709" cy="523220"/>
          </a:xfrm>
          <a:prstGeom prst="rect">
            <a:avLst/>
          </a:prstGeom>
        </p:spPr>
        <p:txBody>
          <a:bodyPr wrap="none">
            <a:spAutoFit/>
          </a:bodyPr>
          <a:lstStyle/>
          <a:p>
            <a:r>
              <a:rPr lang="en-IN" sz="2800" dirty="0"/>
              <a:t>Sale of land</a:t>
            </a:r>
            <a:endParaRPr lang="en-US" sz="2800" dirty="0"/>
          </a:p>
        </p:txBody>
      </p:sp>
      <p:sp>
        <p:nvSpPr>
          <p:cNvPr id="9" name="Rectangle 8"/>
          <p:cNvSpPr/>
          <p:nvPr/>
        </p:nvSpPr>
        <p:spPr>
          <a:xfrm>
            <a:off x="914400" y="3208544"/>
            <a:ext cx="2840714" cy="523220"/>
          </a:xfrm>
          <a:prstGeom prst="rect">
            <a:avLst/>
          </a:prstGeom>
        </p:spPr>
        <p:txBody>
          <a:bodyPr wrap="none">
            <a:spAutoFit/>
          </a:bodyPr>
          <a:lstStyle/>
          <a:p>
            <a:r>
              <a:rPr lang="en-IN" sz="2800" dirty="0"/>
              <a:t>Sale of equipment</a:t>
            </a:r>
            <a:endParaRPr lang="en-US" sz="2800" dirty="0"/>
          </a:p>
        </p:txBody>
      </p:sp>
      <p:sp>
        <p:nvSpPr>
          <p:cNvPr id="10" name="Rectangle 9"/>
          <p:cNvSpPr/>
          <p:nvPr/>
        </p:nvSpPr>
        <p:spPr>
          <a:xfrm>
            <a:off x="914400" y="3591580"/>
            <a:ext cx="5990486" cy="523220"/>
          </a:xfrm>
          <a:prstGeom prst="rect">
            <a:avLst/>
          </a:prstGeom>
        </p:spPr>
        <p:txBody>
          <a:bodyPr wrap="none">
            <a:spAutoFit/>
          </a:bodyPr>
          <a:lstStyle/>
          <a:p>
            <a:r>
              <a:rPr lang="en-IN" sz="2800" i="1" dirty="0"/>
              <a:t> Net cash flows from investing activities</a:t>
            </a:r>
            <a:endParaRPr lang="en-US" sz="2800" i="1" dirty="0"/>
          </a:p>
        </p:txBody>
      </p:sp>
      <p:sp>
        <p:nvSpPr>
          <p:cNvPr id="12" name="Rectangle 11"/>
          <p:cNvSpPr/>
          <p:nvPr/>
        </p:nvSpPr>
        <p:spPr>
          <a:xfrm>
            <a:off x="7064614" y="2059436"/>
            <a:ext cx="950901" cy="523220"/>
          </a:xfrm>
          <a:prstGeom prst="rect">
            <a:avLst/>
          </a:prstGeom>
        </p:spPr>
        <p:txBody>
          <a:bodyPr wrap="none">
            <a:spAutoFit/>
          </a:bodyPr>
          <a:lstStyle/>
          <a:p>
            <a:pPr algn="r"/>
            <a:r>
              <a:rPr lang="en-IN" sz="2800" dirty="0"/>
              <a:t>$(30)</a:t>
            </a:r>
            <a:endParaRPr lang="en-US" sz="2800" dirty="0"/>
          </a:p>
        </p:txBody>
      </p:sp>
      <p:sp>
        <p:nvSpPr>
          <p:cNvPr id="13" name="Rectangle 12"/>
          <p:cNvSpPr/>
          <p:nvPr/>
        </p:nvSpPr>
        <p:spPr>
          <a:xfrm>
            <a:off x="7247356" y="2442472"/>
            <a:ext cx="768159" cy="523220"/>
          </a:xfrm>
          <a:prstGeom prst="rect">
            <a:avLst/>
          </a:prstGeom>
        </p:spPr>
        <p:txBody>
          <a:bodyPr wrap="none">
            <a:spAutoFit/>
          </a:bodyPr>
          <a:lstStyle/>
          <a:p>
            <a:pPr algn="r"/>
            <a:r>
              <a:rPr lang="en-IN" sz="2800" dirty="0"/>
              <a:t>(12)</a:t>
            </a:r>
            <a:endParaRPr lang="en-US" sz="2800" dirty="0"/>
          </a:p>
        </p:txBody>
      </p:sp>
      <p:sp>
        <p:nvSpPr>
          <p:cNvPr id="14" name="Rectangle 13"/>
          <p:cNvSpPr/>
          <p:nvPr/>
        </p:nvSpPr>
        <p:spPr>
          <a:xfrm>
            <a:off x="7363764" y="2825508"/>
            <a:ext cx="550151" cy="523220"/>
          </a:xfrm>
          <a:prstGeom prst="rect">
            <a:avLst/>
          </a:prstGeom>
        </p:spPr>
        <p:txBody>
          <a:bodyPr wrap="none">
            <a:spAutoFit/>
          </a:bodyPr>
          <a:lstStyle/>
          <a:p>
            <a:pPr algn="r"/>
            <a:r>
              <a:rPr lang="en-IN" sz="2800" dirty="0"/>
              <a:t>18</a:t>
            </a:r>
            <a:endParaRPr lang="en-US" sz="2800" dirty="0"/>
          </a:p>
        </p:txBody>
      </p:sp>
      <p:sp>
        <p:nvSpPr>
          <p:cNvPr id="15" name="Rectangle 14"/>
          <p:cNvSpPr/>
          <p:nvPr/>
        </p:nvSpPr>
        <p:spPr>
          <a:xfrm>
            <a:off x="7546507" y="3208544"/>
            <a:ext cx="367408" cy="523220"/>
          </a:xfrm>
          <a:prstGeom prst="rect">
            <a:avLst/>
          </a:prstGeom>
        </p:spPr>
        <p:txBody>
          <a:bodyPr wrap="none">
            <a:spAutoFit/>
          </a:bodyPr>
          <a:lstStyle/>
          <a:p>
            <a:pPr algn="r"/>
            <a:r>
              <a:rPr lang="en-IN" sz="2800" dirty="0"/>
              <a:t>5</a:t>
            </a:r>
            <a:endParaRPr lang="en-US" sz="2800" dirty="0"/>
          </a:p>
        </p:txBody>
      </p:sp>
      <p:sp>
        <p:nvSpPr>
          <p:cNvPr id="16" name="Rectangle 15"/>
          <p:cNvSpPr/>
          <p:nvPr/>
        </p:nvSpPr>
        <p:spPr>
          <a:xfrm>
            <a:off x="7086600" y="3591580"/>
            <a:ext cx="950901" cy="523220"/>
          </a:xfrm>
          <a:prstGeom prst="rect">
            <a:avLst/>
          </a:prstGeom>
        </p:spPr>
        <p:txBody>
          <a:bodyPr wrap="none">
            <a:spAutoFit/>
          </a:bodyPr>
          <a:lstStyle/>
          <a:p>
            <a:pPr algn="r"/>
            <a:r>
              <a:rPr lang="en-IN" sz="2800" dirty="0"/>
              <a:t>$(19)</a:t>
            </a:r>
            <a:endParaRPr lang="en-US" sz="2800" dirty="0"/>
          </a:p>
        </p:txBody>
      </p:sp>
      <p:cxnSp>
        <p:nvCxnSpPr>
          <p:cNvPr id="17" name="Straight Connector 16"/>
          <p:cNvCxnSpPr/>
          <p:nvPr/>
        </p:nvCxnSpPr>
        <p:spPr>
          <a:xfrm>
            <a:off x="7162800" y="3619500"/>
            <a:ext cx="795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24400" y="1044515"/>
            <a:ext cx="3949125" cy="400110"/>
          </a:xfrm>
          <a:prstGeom prst="rect">
            <a:avLst/>
          </a:prstGeom>
          <a:noFill/>
        </p:spPr>
        <p:txBody>
          <a:bodyPr wrap="square" rtlCol="0">
            <a:spAutoFit/>
          </a:bodyPr>
          <a:lstStyle/>
          <a:p>
            <a:pPr algn="ctr"/>
            <a:r>
              <a:rPr lang="en-US" sz="2000" b="1" dirty="0">
                <a:solidFill>
                  <a:srgbClr val="0072A2"/>
                </a:solidFill>
              </a:rPr>
              <a:t>From our example company (UBC)</a:t>
            </a:r>
          </a:p>
        </p:txBody>
      </p:sp>
      <p:sp>
        <p:nvSpPr>
          <p:cNvPr id="18" name="Slide Number Placeholder 5">
            <a:extLst>
              <a:ext uri="{FF2B5EF4-FFF2-40B4-BE49-F238E27FC236}">
                <a16:creationId xmlns:a16="http://schemas.microsoft.com/office/drawing/2014/main" id="{B0D7E347-9586-7D48-A8CB-2033D778EFC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14</a:t>
            </a:fld>
            <a:endParaRPr lang="en-US" dirty="0"/>
          </a:p>
        </p:txBody>
      </p:sp>
    </p:spTree>
    <p:extLst>
      <p:ext uri="{BB962C8B-B14F-4D97-AF65-F5344CB8AC3E}">
        <p14:creationId xmlns:p14="http://schemas.microsoft.com/office/powerpoint/2010/main" val="40602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LO21-6</a:t>
            </a:r>
          </a:p>
        </p:txBody>
      </p:sp>
      <p:sp>
        <p:nvSpPr>
          <p:cNvPr id="2" name="Content Placeholder 1"/>
          <p:cNvSpPr>
            <a:spLocks noGrp="1"/>
          </p:cNvSpPr>
          <p:nvPr>
            <p:ph idx="1"/>
          </p:nvPr>
        </p:nvSpPr>
        <p:spPr>
          <a:xfrm>
            <a:off x="761998" y="1444626"/>
            <a:ext cx="8382001" cy="5413374"/>
          </a:xfrm>
        </p:spPr>
        <p:txBody>
          <a:bodyPr>
            <a:normAutofit/>
          </a:bodyPr>
          <a:lstStyle/>
          <a:p>
            <a:pPr>
              <a:buClr>
                <a:schemeClr val="tx1"/>
              </a:buClr>
            </a:pPr>
            <a:r>
              <a:rPr lang="en-IN" sz="2800" dirty="0"/>
              <a:t>Inflows and outflows of cash resulting from the </a:t>
            </a:r>
            <a:r>
              <a:rPr lang="en-IN" sz="2800" b="1" dirty="0">
                <a:solidFill>
                  <a:srgbClr val="C00000"/>
                </a:solidFill>
              </a:rPr>
              <a:t>external financing </a:t>
            </a:r>
            <a:r>
              <a:rPr lang="en-IN" sz="2800" dirty="0"/>
              <a:t>of a business</a:t>
            </a:r>
          </a:p>
          <a:p>
            <a:pPr>
              <a:buClr>
                <a:schemeClr val="tx1"/>
              </a:buClr>
            </a:pPr>
            <a:r>
              <a:rPr lang="en-IN" sz="2800" b="1" dirty="0">
                <a:solidFill>
                  <a:srgbClr val="C00000"/>
                </a:solidFill>
              </a:rPr>
              <a:t>Cash inflows </a:t>
            </a:r>
            <a:r>
              <a:rPr lang="en-IN" sz="2800" dirty="0"/>
              <a:t>from</a:t>
            </a:r>
          </a:p>
          <a:p>
            <a:pPr marL="795338" lvl="1" indent="-338138">
              <a:buClr>
                <a:schemeClr val="tx1"/>
              </a:buClr>
              <a:buFont typeface="Lucida Grande"/>
              <a:buChar char="–"/>
            </a:pPr>
            <a:r>
              <a:rPr lang="en-IN" sz="2600" dirty="0"/>
              <a:t>Sale of common and preferred stock</a:t>
            </a:r>
          </a:p>
          <a:p>
            <a:pPr marL="795338" lvl="1" indent="-338138">
              <a:buClr>
                <a:schemeClr val="tx1"/>
              </a:buClr>
              <a:buFont typeface="Lucida Grande"/>
              <a:buChar char="–"/>
            </a:pPr>
            <a:r>
              <a:rPr lang="en-IN" sz="2600" dirty="0"/>
              <a:t>Issuance of bonds and other debt securities</a:t>
            </a:r>
          </a:p>
          <a:p>
            <a:pPr>
              <a:buClr>
                <a:schemeClr val="tx1"/>
              </a:buClr>
            </a:pPr>
            <a:r>
              <a:rPr lang="en-IN" sz="2800" b="1" dirty="0">
                <a:solidFill>
                  <a:srgbClr val="C00000"/>
                </a:solidFill>
              </a:rPr>
              <a:t>Cash outflows </a:t>
            </a:r>
            <a:r>
              <a:rPr lang="en-IN" sz="2800" dirty="0"/>
              <a:t>related to these transactions also are classified as financing activities</a:t>
            </a:r>
          </a:p>
          <a:p>
            <a:pPr marL="795338" lvl="1" indent="-338138">
              <a:buClr>
                <a:schemeClr val="tx1"/>
              </a:buClr>
              <a:buFont typeface="Lucida Grande"/>
              <a:buChar char="–"/>
            </a:pPr>
            <a:r>
              <a:rPr lang="en-IN" sz="2600" dirty="0"/>
              <a:t>Buyback of stock</a:t>
            </a:r>
          </a:p>
          <a:p>
            <a:pPr marL="795338" lvl="1" indent="-338138">
              <a:buFont typeface="Lucida Grande"/>
              <a:buChar char="–"/>
            </a:pPr>
            <a:r>
              <a:rPr lang="en-US" sz="2600" dirty="0"/>
              <a:t>Repayment of debt</a:t>
            </a:r>
          </a:p>
          <a:p>
            <a:pPr marL="795338" lvl="1" indent="-338138">
              <a:buFont typeface="Lucida Grande"/>
              <a:buChar char="–"/>
            </a:pPr>
            <a:r>
              <a:rPr lang="en-IN" sz="2600" dirty="0"/>
              <a:t>Payment of cash dividends to shareholders</a:t>
            </a:r>
          </a:p>
        </p:txBody>
      </p:sp>
      <p:sp>
        <p:nvSpPr>
          <p:cNvPr id="3" name="Title 2"/>
          <p:cNvSpPr>
            <a:spLocks noGrp="1"/>
          </p:cNvSpPr>
          <p:nvPr>
            <p:ph type="title"/>
          </p:nvPr>
        </p:nvSpPr>
        <p:spPr/>
        <p:txBody>
          <a:bodyPr>
            <a:normAutofit/>
          </a:bodyPr>
          <a:lstStyle/>
          <a:p>
            <a:r>
              <a:rPr lang="en-IN" dirty="0"/>
              <a:t>Cash Flows from Financing Activities</a:t>
            </a:r>
            <a:endParaRPr lang="en-US" dirty="0"/>
          </a:p>
        </p:txBody>
      </p:sp>
      <p:sp>
        <p:nvSpPr>
          <p:cNvPr id="5" name="Slide Number Placeholder 5">
            <a:extLst>
              <a:ext uri="{FF2B5EF4-FFF2-40B4-BE49-F238E27FC236}">
                <a16:creationId xmlns:a16="http://schemas.microsoft.com/office/drawing/2014/main" id="{6CA4FD3D-22D6-0F49-92DE-0F1AF2E51D5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15</a:t>
            </a:fld>
            <a:endParaRPr lang="en-US" dirty="0"/>
          </a:p>
        </p:txBody>
      </p:sp>
    </p:spTree>
    <p:extLst>
      <p:ext uri="{BB962C8B-B14F-4D97-AF65-F5344CB8AC3E}">
        <p14:creationId xmlns:p14="http://schemas.microsoft.com/office/powerpoint/2010/main" val="47431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1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1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6500"/>
                            </p:stCondLst>
                            <p:childTnLst>
                              <p:par>
                                <p:cTn id="21" presetID="10" presetClass="entr" presetSubtype="0" fill="hold" nodeType="afterEffect">
                                  <p:stCondLst>
                                    <p:cond delay="15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8500"/>
                            </p:stCondLst>
                            <p:childTnLst>
                              <p:par>
                                <p:cTn id="25" presetID="1" presetClass="entr" presetSubtype="0" fill="hold" nodeType="afterEffect">
                                  <p:stCondLst>
                                    <p:cond delay="75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par>
                          <p:cTn id="27" fill="hold">
                            <p:stCondLst>
                              <p:cond delay="9250"/>
                            </p:stCondLst>
                            <p:childTnLst>
                              <p:par>
                                <p:cTn id="28" presetID="1" presetClass="entr" presetSubtype="0" fill="hold" nodeType="afterEffect">
                                  <p:stCondLst>
                                    <p:cond delay="750"/>
                                  </p:stCondLst>
                                  <p:childTnLst>
                                    <p:set>
                                      <p:cBhvr>
                                        <p:cTn id="29" dur="1" fill="hold">
                                          <p:stCondLst>
                                            <p:cond delay="0"/>
                                          </p:stCondLst>
                                        </p:cTn>
                                        <p:tgtEl>
                                          <p:spTgt spid="2">
                                            <p:txEl>
                                              <p:pRg st="6" end="6"/>
                                            </p:txEl>
                                          </p:spTgt>
                                        </p:tgtEl>
                                        <p:attrNameLst>
                                          <p:attrName>style.visibility</p:attrName>
                                        </p:attrNameLst>
                                      </p:cBhvr>
                                      <p:to>
                                        <p:strVal val="visible"/>
                                      </p:to>
                                    </p:set>
                                  </p:childTnLst>
                                </p:cTn>
                              </p:par>
                            </p:childTnLst>
                          </p:cTn>
                        </p:par>
                        <p:par>
                          <p:cTn id="30" fill="hold">
                            <p:stCondLst>
                              <p:cond delay="10000"/>
                            </p:stCondLst>
                            <p:childTnLst>
                              <p:par>
                                <p:cTn id="31" presetID="1" presetClass="entr" presetSubtype="0" fill="hold" nodeType="afterEffect">
                                  <p:stCondLst>
                                    <p:cond delay="75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LO21-6</a:t>
            </a:r>
          </a:p>
        </p:txBody>
      </p:sp>
      <p:sp>
        <p:nvSpPr>
          <p:cNvPr id="3" name="Title 2"/>
          <p:cNvSpPr>
            <a:spLocks noGrp="1"/>
          </p:cNvSpPr>
          <p:nvPr>
            <p:ph type="title"/>
          </p:nvPr>
        </p:nvSpPr>
        <p:spPr>
          <a:xfrm>
            <a:off x="609600" y="0"/>
            <a:ext cx="8534399" cy="1444625"/>
          </a:xfrm>
        </p:spPr>
        <p:txBody>
          <a:bodyPr>
            <a:normAutofit/>
          </a:bodyPr>
          <a:lstStyle/>
          <a:p>
            <a:r>
              <a:rPr lang="en-IN" dirty="0"/>
              <a:t>Cash Flows from Financing Activities </a:t>
            </a:r>
            <a:r>
              <a:rPr lang="en-IN" sz="2400" dirty="0"/>
              <a:t>(continued)</a:t>
            </a:r>
            <a:endParaRPr lang="en-US" sz="2400" dirty="0"/>
          </a:p>
        </p:txBody>
      </p:sp>
      <p:sp>
        <p:nvSpPr>
          <p:cNvPr id="6" name="Content Placeholder 5"/>
          <p:cNvSpPr>
            <a:spLocks noGrp="1"/>
          </p:cNvSpPr>
          <p:nvPr>
            <p:ph idx="1"/>
          </p:nvPr>
        </p:nvSpPr>
        <p:spPr/>
        <p:txBody>
          <a:bodyPr/>
          <a:lstStyle/>
          <a:p>
            <a:endParaRPr lang="en-US" dirty="0"/>
          </a:p>
          <a:p>
            <a:endParaRPr lang="en-US" dirty="0"/>
          </a:p>
        </p:txBody>
      </p:sp>
      <p:sp>
        <p:nvSpPr>
          <p:cNvPr id="7" name="Rectangle 6"/>
          <p:cNvSpPr/>
          <p:nvPr/>
        </p:nvSpPr>
        <p:spPr>
          <a:xfrm>
            <a:off x="990600" y="1526036"/>
            <a:ext cx="5683607" cy="523220"/>
          </a:xfrm>
          <a:prstGeom prst="rect">
            <a:avLst/>
          </a:prstGeom>
        </p:spPr>
        <p:txBody>
          <a:bodyPr wrap="none">
            <a:spAutoFit/>
          </a:bodyPr>
          <a:lstStyle/>
          <a:p>
            <a:r>
              <a:rPr lang="en-IN" sz="2800" b="1" dirty="0">
                <a:solidFill>
                  <a:srgbClr val="C00000"/>
                </a:solidFill>
              </a:rPr>
              <a:t>Cash Flows from Financing Activities:</a:t>
            </a:r>
            <a:endParaRPr lang="en-US" sz="2800" dirty="0">
              <a:solidFill>
                <a:srgbClr val="C00000"/>
              </a:solidFill>
            </a:endParaRPr>
          </a:p>
        </p:txBody>
      </p:sp>
      <p:sp>
        <p:nvSpPr>
          <p:cNvPr id="8" name="Rectangle 7"/>
          <p:cNvSpPr/>
          <p:nvPr/>
        </p:nvSpPr>
        <p:spPr>
          <a:xfrm>
            <a:off x="990600" y="1909072"/>
            <a:ext cx="3556102" cy="523220"/>
          </a:xfrm>
          <a:prstGeom prst="rect">
            <a:avLst/>
          </a:prstGeom>
        </p:spPr>
        <p:txBody>
          <a:bodyPr wrap="none">
            <a:spAutoFit/>
          </a:bodyPr>
          <a:lstStyle/>
          <a:p>
            <a:r>
              <a:rPr lang="en-IN" sz="2800" dirty="0"/>
              <a:t>Sale of common shares</a:t>
            </a:r>
            <a:endParaRPr lang="en-US" sz="2800" dirty="0"/>
          </a:p>
        </p:txBody>
      </p:sp>
      <p:sp>
        <p:nvSpPr>
          <p:cNvPr id="9" name="Rectangle 8"/>
          <p:cNvSpPr/>
          <p:nvPr/>
        </p:nvSpPr>
        <p:spPr>
          <a:xfrm>
            <a:off x="990600" y="2292108"/>
            <a:ext cx="4392997" cy="523220"/>
          </a:xfrm>
          <a:prstGeom prst="rect">
            <a:avLst/>
          </a:prstGeom>
        </p:spPr>
        <p:txBody>
          <a:bodyPr wrap="none">
            <a:spAutoFit/>
          </a:bodyPr>
          <a:lstStyle/>
          <a:p>
            <a:r>
              <a:rPr lang="en-IN" sz="2800" dirty="0"/>
              <a:t>Retirement of bonds payable</a:t>
            </a:r>
            <a:endParaRPr lang="en-US" sz="2800" dirty="0"/>
          </a:p>
        </p:txBody>
      </p:sp>
      <p:sp>
        <p:nvSpPr>
          <p:cNvPr id="10" name="Rectangle 9"/>
          <p:cNvSpPr/>
          <p:nvPr/>
        </p:nvSpPr>
        <p:spPr>
          <a:xfrm>
            <a:off x="990600" y="2675144"/>
            <a:ext cx="4056110" cy="523220"/>
          </a:xfrm>
          <a:prstGeom prst="rect">
            <a:avLst/>
          </a:prstGeom>
        </p:spPr>
        <p:txBody>
          <a:bodyPr wrap="none">
            <a:spAutoFit/>
          </a:bodyPr>
          <a:lstStyle/>
          <a:p>
            <a:r>
              <a:rPr lang="en-IN" sz="2800" dirty="0"/>
              <a:t>Payment of cash dividends</a:t>
            </a:r>
            <a:endParaRPr lang="en-US" sz="2800" dirty="0"/>
          </a:p>
        </p:txBody>
      </p:sp>
      <p:sp>
        <p:nvSpPr>
          <p:cNvPr id="11" name="Rectangle 10"/>
          <p:cNvSpPr/>
          <p:nvPr/>
        </p:nvSpPr>
        <p:spPr>
          <a:xfrm>
            <a:off x="1137446" y="3058180"/>
            <a:ext cx="5872954" cy="523220"/>
          </a:xfrm>
          <a:prstGeom prst="rect">
            <a:avLst/>
          </a:prstGeom>
        </p:spPr>
        <p:txBody>
          <a:bodyPr wrap="none">
            <a:spAutoFit/>
          </a:bodyPr>
          <a:lstStyle/>
          <a:p>
            <a:r>
              <a:rPr lang="en-IN" sz="2800" i="1" dirty="0"/>
              <a:t>Net cash flows from financing activities</a:t>
            </a:r>
            <a:endParaRPr lang="en-US" sz="2800" i="1" dirty="0"/>
          </a:p>
        </p:txBody>
      </p:sp>
      <p:sp>
        <p:nvSpPr>
          <p:cNvPr id="13" name="Rectangle 12"/>
          <p:cNvSpPr/>
          <p:nvPr/>
        </p:nvSpPr>
        <p:spPr>
          <a:xfrm>
            <a:off x="7244522" y="1909072"/>
            <a:ext cx="732893" cy="523220"/>
          </a:xfrm>
          <a:prstGeom prst="rect">
            <a:avLst/>
          </a:prstGeom>
        </p:spPr>
        <p:txBody>
          <a:bodyPr wrap="none">
            <a:spAutoFit/>
          </a:bodyPr>
          <a:lstStyle/>
          <a:p>
            <a:pPr algn="r"/>
            <a:r>
              <a:rPr lang="en-IN" sz="2800" dirty="0"/>
              <a:t>$26</a:t>
            </a:r>
            <a:endParaRPr lang="en-US" sz="2800" dirty="0"/>
          </a:p>
        </p:txBody>
      </p:sp>
      <p:sp>
        <p:nvSpPr>
          <p:cNvPr id="14" name="Rectangle 13"/>
          <p:cNvSpPr/>
          <p:nvPr/>
        </p:nvSpPr>
        <p:spPr>
          <a:xfrm>
            <a:off x="7323556" y="2292108"/>
            <a:ext cx="768159" cy="523220"/>
          </a:xfrm>
          <a:prstGeom prst="rect">
            <a:avLst/>
          </a:prstGeom>
        </p:spPr>
        <p:txBody>
          <a:bodyPr wrap="none">
            <a:spAutoFit/>
          </a:bodyPr>
          <a:lstStyle/>
          <a:p>
            <a:pPr algn="r"/>
            <a:r>
              <a:rPr lang="en-IN" sz="2800" dirty="0"/>
              <a:t>(15)</a:t>
            </a:r>
            <a:endParaRPr lang="en-US" sz="2800" dirty="0"/>
          </a:p>
        </p:txBody>
      </p:sp>
      <p:sp>
        <p:nvSpPr>
          <p:cNvPr id="15" name="Rectangle 14"/>
          <p:cNvSpPr/>
          <p:nvPr/>
        </p:nvSpPr>
        <p:spPr>
          <a:xfrm>
            <a:off x="7506298" y="2675144"/>
            <a:ext cx="585417" cy="523220"/>
          </a:xfrm>
          <a:prstGeom prst="rect">
            <a:avLst/>
          </a:prstGeom>
        </p:spPr>
        <p:txBody>
          <a:bodyPr wrap="none">
            <a:spAutoFit/>
          </a:bodyPr>
          <a:lstStyle/>
          <a:p>
            <a:pPr algn="r"/>
            <a:r>
              <a:rPr lang="en-IN" sz="2800" dirty="0"/>
              <a:t>(5)</a:t>
            </a:r>
            <a:endParaRPr lang="en-US" sz="2800" dirty="0"/>
          </a:p>
        </p:txBody>
      </p:sp>
      <p:sp>
        <p:nvSpPr>
          <p:cNvPr id="16" name="Rectangle 15"/>
          <p:cNvSpPr/>
          <p:nvPr/>
        </p:nvSpPr>
        <p:spPr>
          <a:xfrm>
            <a:off x="7450849" y="3058180"/>
            <a:ext cx="550151" cy="523220"/>
          </a:xfrm>
          <a:prstGeom prst="rect">
            <a:avLst/>
          </a:prstGeom>
        </p:spPr>
        <p:txBody>
          <a:bodyPr wrap="none">
            <a:spAutoFit/>
          </a:bodyPr>
          <a:lstStyle/>
          <a:p>
            <a:pPr algn="r"/>
            <a:r>
              <a:rPr lang="en-IN" sz="2800" dirty="0"/>
              <a:t>$6</a:t>
            </a:r>
            <a:endParaRPr lang="en-US" sz="2800" dirty="0"/>
          </a:p>
        </p:txBody>
      </p:sp>
      <p:cxnSp>
        <p:nvCxnSpPr>
          <p:cNvPr id="18" name="Straight Connector 17"/>
          <p:cNvCxnSpPr/>
          <p:nvPr/>
        </p:nvCxnSpPr>
        <p:spPr>
          <a:xfrm>
            <a:off x="7239000" y="3126236"/>
            <a:ext cx="7956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46702" y="1044515"/>
            <a:ext cx="4126823" cy="400110"/>
          </a:xfrm>
          <a:prstGeom prst="rect">
            <a:avLst/>
          </a:prstGeom>
          <a:noFill/>
        </p:spPr>
        <p:txBody>
          <a:bodyPr wrap="square" rtlCol="0">
            <a:spAutoFit/>
          </a:bodyPr>
          <a:lstStyle/>
          <a:p>
            <a:pPr algn="ctr"/>
            <a:r>
              <a:rPr lang="en-US" sz="2000" b="1" dirty="0">
                <a:solidFill>
                  <a:srgbClr val="0072A2"/>
                </a:solidFill>
              </a:rPr>
              <a:t>From our example company (UBC)</a:t>
            </a:r>
          </a:p>
        </p:txBody>
      </p:sp>
      <p:sp>
        <p:nvSpPr>
          <p:cNvPr id="19" name="Slide Number Placeholder 5">
            <a:extLst>
              <a:ext uri="{FF2B5EF4-FFF2-40B4-BE49-F238E27FC236}">
                <a16:creationId xmlns:a16="http://schemas.microsoft.com/office/drawing/2014/main" id="{A03A9128-82A7-A74B-BEB3-EAFCC847D10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16</a:t>
            </a:fld>
            <a:endParaRPr lang="en-US" dirty="0"/>
          </a:p>
        </p:txBody>
      </p:sp>
    </p:spTree>
    <p:extLst>
      <p:ext uri="{BB962C8B-B14F-4D97-AF65-F5344CB8AC3E}">
        <p14:creationId xmlns:p14="http://schemas.microsoft.com/office/powerpoint/2010/main" val="538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8013600" cy="941740"/>
          </a:xfrm>
        </p:spPr>
        <p:txBody>
          <a:bodyPr>
            <a:normAutofit/>
          </a:bodyPr>
          <a:lstStyle/>
          <a:p>
            <a:r>
              <a:rPr lang="en-US" altLang="en-US" sz="3200" dirty="0"/>
              <a:t>Concept Check: Investing Activities</a:t>
            </a:r>
            <a:endParaRPr lang="en-US" sz="3200" dirty="0"/>
          </a:p>
        </p:txBody>
      </p:sp>
      <p:sp>
        <p:nvSpPr>
          <p:cNvPr id="414723" name="Rectangle 3"/>
          <p:cNvSpPr>
            <a:spLocks noGrp="1" noChangeArrowheads="1"/>
          </p:cNvSpPr>
          <p:nvPr>
            <p:ph idx="1"/>
          </p:nvPr>
        </p:nvSpPr>
        <p:spPr>
          <a:xfrm>
            <a:off x="669493" y="1122229"/>
            <a:ext cx="8450317" cy="5565228"/>
          </a:xfrm>
          <a:solidFill>
            <a:schemeClr val="bg1">
              <a:lumMod val="95000"/>
            </a:schemeClr>
          </a:solidFill>
          <a:ln>
            <a:noFill/>
          </a:ln>
        </p:spPr>
        <p:txBody>
          <a:bodyPr>
            <a:noAutofit/>
          </a:bodyPr>
          <a:lstStyle/>
          <a:p>
            <a:pPr marL="0" indent="0">
              <a:buNone/>
            </a:pPr>
            <a:r>
              <a:rPr lang="en-US" sz="2000" dirty="0"/>
              <a:t>Selected information from Curl Up and Dye Salon’s accounting records and financial statements for 2021 is as follows ($ in millions):</a:t>
            </a:r>
          </a:p>
          <a:p>
            <a:pPr marL="0" indent="0">
              <a:buNone/>
            </a:pPr>
            <a:r>
              <a:rPr lang="en-US" sz="1100" dirty="0"/>
              <a:t>	</a:t>
            </a:r>
            <a:r>
              <a:rPr lang="en-US" sz="500" dirty="0"/>
              <a:t>	</a:t>
            </a:r>
            <a:r>
              <a:rPr lang="en-US" sz="1100" dirty="0"/>
              <a:t>	</a:t>
            </a:r>
          </a:p>
          <a:p>
            <a:pPr marL="0" indent="0">
              <a:buNone/>
              <a:tabLst>
                <a:tab pos="285750" algn="l"/>
                <a:tab pos="5600700" algn="dec"/>
                <a:tab pos="5943600" algn="dec"/>
              </a:tabLst>
            </a:pPr>
            <a:r>
              <a:rPr lang="en-US" sz="2000" dirty="0"/>
              <a:t>	Cash paid to acquire equipment	$20</a:t>
            </a:r>
          </a:p>
          <a:p>
            <a:pPr marL="0" indent="0">
              <a:buNone/>
              <a:tabLst>
                <a:tab pos="285750" algn="l"/>
                <a:tab pos="5600700" algn="dec"/>
                <a:tab pos="5943600" algn="dec"/>
              </a:tabLst>
            </a:pPr>
            <a:r>
              <a:rPr lang="en-US" sz="2000" dirty="0"/>
              <a:t>	Treasury stock purchased for cash	22</a:t>
            </a:r>
          </a:p>
          <a:p>
            <a:pPr marL="0" indent="0">
              <a:buNone/>
              <a:tabLst>
                <a:tab pos="285750" algn="l"/>
                <a:tab pos="5600700" algn="dec"/>
                <a:tab pos="5943600" algn="dec"/>
              </a:tabLst>
            </a:pPr>
            <a:r>
              <a:rPr lang="en-US" sz="2000" dirty="0"/>
              <a:t>	Proceeds from sale of land and buildings	45</a:t>
            </a:r>
          </a:p>
          <a:p>
            <a:pPr marL="0" indent="0">
              <a:buNone/>
              <a:tabLst>
                <a:tab pos="285750" algn="l"/>
                <a:tab pos="5600700" algn="dec"/>
                <a:tab pos="5943600" algn="dec"/>
              </a:tabLst>
            </a:pPr>
            <a:r>
              <a:rPr lang="en-US" sz="2000" dirty="0"/>
              <a:t>	Gain from the sale of land and buildings	16</a:t>
            </a:r>
          </a:p>
          <a:p>
            <a:pPr marL="0" indent="0">
              <a:buNone/>
              <a:tabLst>
                <a:tab pos="285750" algn="l"/>
                <a:tab pos="5600700" algn="dec"/>
                <a:tab pos="5943600" algn="dec"/>
              </a:tabLst>
            </a:pPr>
            <a:r>
              <a:rPr lang="en-US" sz="2000" dirty="0"/>
              <a:t>	Investment revenue received	33</a:t>
            </a:r>
          </a:p>
          <a:p>
            <a:pPr marL="0" indent="0">
              <a:buNone/>
              <a:tabLst>
                <a:tab pos="285750" algn="l"/>
                <a:tab pos="5600700" algn="dec"/>
                <a:tab pos="5943600" algn="dec"/>
              </a:tabLst>
            </a:pPr>
            <a:r>
              <a:rPr lang="en-US" sz="2000" dirty="0"/>
              <a:t>	Cash paid to acquire office equipment	40</a:t>
            </a:r>
          </a:p>
          <a:p>
            <a:pPr marL="0" indent="0">
              <a:spcAft>
                <a:spcPts val="600"/>
              </a:spcAft>
              <a:buNone/>
            </a:pPr>
            <a:endParaRPr lang="en-US" sz="100" dirty="0"/>
          </a:p>
          <a:p>
            <a:pPr marL="0" indent="0">
              <a:buNone/>
            </a:pPr>
            <a:r>
              <a:rPr lang="en-US" sz="2000" dirty="0"/>
              <a:t>On its statement of cash flows, the company should report net cash flows from investing activities of:</a:t>
            </a:r>
          </a:p>
          <a:p>
            <a:pPr marL="457200" indent="-457200">
              <a:buFont typeface="+mj-lt"/>
              <a:buAutoNum type="alphaLcPeriod"/>
              <a:tabLst>
                <a:tab pos="400050" algn="l"/>
              </a:tabLst>
            </a:pPr>
            <a:r>
              <a:rPr lang="en-US" sz="2000" dirty="0"/>
              <a:t>$15 million net outflow</a:t>
            </a:r>
          </a:p>
          <a:p>
            <a:pPr marL="457200" indent="-457200">
              <a:buFont typeface="+mj-lt"/>
              <a:buAutoNum type="alphaLcPeriod"/>
              <a:tabLst>
                <a:tab pos="400050" algn="l"/>
              </a:tabLst>
            </a:pPr>
            <a:r>
              <a:rPr lang="en-US" sz="2000" dirty="0"/>
              <a:t>$37 million net outflow</a:t>
            </a:r>
          </a:p>
          <a:p>
            <a:pPr marL="457200" indent="-457200">
              <a:buFont typeface="+mj-lt"/>
              <a:buAutoNum type="alphaLcPeriod"/>
              <a:tabLst>
                <a:tab pos="400050" algn="l"/>
              </a:tabLst>
            </a:pPr>
            <a:r>
              <a:rPr lang="en-US" sz="2000" dirty="0"/>
              <a:t>$30 million net inflow</a:t>
            </a:r>
          </a:p>
          <a:p>
            <a:pPr marL="457200" indent="-457200">
              <a:buFont typeface="+mj-lt"/>
              <a:buAutoNum type="alphaLcPeriod"/>
              <a:tabLst>
                <a:tab pos="400050" algn="l"/>
              </a:tabLst>
            </a:pPr>
            <a:r>
              <a:rPr lang="en-US" sz="2000" dirty="0"/>
              <a:t>$  1 million net inflow</a:t>
            </a:r>
          </a:p>
        </p:txBody>
      </p:sp>
      <p:sp>
        <p:nvSpPr>
          <p:cNvPr id="2" name="Oval 1"/>
          <p:cNvSpPr/>
          <p:nvPr/>
        </p:nvSpPr>
        <p:spPr bwMode="auto">
          <a:xfrm flipV="1">
            <a:off x="650434" y="5011057"/>
            <a:ext cx="381000" cy="370750"/>
          </a:xfrm>
          <a:prstGeom prst="ellipse">
            <a:avLst/>
          </a:prstGeom>
          <a:noFill/>
          <a:ln w="28575" cap="flat" cmpd="sng" algn="ctr">
            <a:solidFill>
              <a:srgbClr val="4F81BD"/>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6" name="Rectangle 5"/>
          <p:cNvSpPr>
            <a:spLocks noChangeArrowheads="1"/>
          </p:cNvSpPr>
          <p:nvPr/>
        </p:nvSpPr>
        <p:spPr bwMode="auto">
          <a:xfrm>
            <a:off x="3887410" y="4724400"/>
            <a:ext cx="5105400" cy="1696362"/>
          </a:xfrm>
          <a:prstGeom prst="rect">
            <a:avLst/>
          </a:prstGeom>
          <a:solidFill>
            <a:srgbClr val="FDEADA"/>
          </a:solidFill>
          <a:ln w="12700">
            <a:solidFill>
              <a:srgbClr val="000000"/>
            </a:solidFill>
            <a:miter lim="800000"/>
            <a:headEnd/>
            <a:tailEnd/>
          </a:ln>
          <a:effectLst/>
        </p:spPr>
        <p:txBody>
          <a:bodyPr wrap="square" lIns="90488" tIns="44450" rIns="90488" bIns="44450">
            <a:spAutoFit/>
          </a:bodyPr>
          <a:lstStyle/>
          <a:p>
            <a:pPr>
              <a:spcBef>
                <a:spcPct val="20000"/>
              </a:spcBef>
              <a:buClr>
                <a:schemeClr val="folHlink"/>
              </a:buClr>
              <a:buSzPct val="60000"/>
              <a:tabLst>
                <a:tab pos="514350" algn="dec"/>
                <a:tab pos="857250" algn="l"/>
              </a:tabLst>
            </a:pPr>
            <a:r>
              <a:rPr lang="en-US" dirty="0"/>
              <a:t>The correct answer is </a:t>
            </a:r>
            <a:r>
              <a:rPr lang="en-US" i="1" dirty="0"/>
              <a:t>a</a:t>
            </a:r>
            <a:r>
              <a:rPr lang="en-US" dirty="0"/>
              <a:t>:</a:t>
            </a:r>
          </a:p>
          <a:p>
            <a:pPr>
              <a:spcBef>
                <a:spcPct val="20000"/>
              </a:spcBef>
              <a:buClr>
                <a:schemeClr val="folHlink"/>
              </a:buClr>
              <a:buSzPct val="60000"/>
              <a:tabLst>
                <a:tab pos="628650" algn="dec"/>
                <a:tab pos="857250" algn="l"/>
              </a:tabLst>
            </a:pPr>
            <a:r>
              <a:rPr lang="en-US" dirty="0"/>
              <a:t>	$45 	proceeds from sale of land and buildings</a:t>
            </a:r>
          </a:p>
          <a:p>
            <a:pPr>
              <a:spcBef>
                <a:spcPct val="20000"/>
              </a:spcBef>
              <a:buClr>
                <a:schemeClr val="folHlink"/>
              </a:buClr>
              <a:buSzPct val="60000"/>
              <a:tabLst>
                <a:tab pos="628650" algn="dec"/>
                <a:tab pos="857250" algn="l"/>
              </a:tabLst>
            </a:pPr>
            <a:r>
              <a:rPr lang="en-US" dirty="0"/>
              <a:t>	(20) 	cash paid to acquire equipment</a:t>
            </a:r>
          </a:p>
          <a:p>
            <a:pPr>
              <a:spcBef>
                <a:spcPct val="20000"/>
              </a:spcBef>
              <a:buClr>
                <a:schemeClr val="folHlink"/>
              </a:buClr>
              <a:buSzPct val="60000"/>
              <a:tabLst>
                <a:tab pos="628650" algn="dec"/>
                <a:tab pos="857250" algn="l"/>
              </a:tabLst>
            </a:pPr>
            <a:r>
              <a:rPr lang="en-US" u="sng" dirty="0"/>
              <a:t>	(40) </a:t>
            </a:r>
            <a:r>
              <a:rPr lang="en-US" dirty="0"/>
              <a:t>	cash paid to acquire office equipment</a:t>
            </a:r>
          </a:p>
          <a:p>
            <a:pPr>
              <a:spcBef>
                <a:spcPct val="20000"/>
              </a:spcBef>
              <a:buClr>
                <a:schemeClr val="folHlink"/>
              </a:buClr>
              <a:buSzPct val="60000"/>
              <a:tabLst>
                <a:tab pos="628650" algn="dec"/>
                <a:tab pos="857250" algn="l"/>
              </a:tabLst>
            </a:pPr>
            <a:r>
              <a:rPr lang="en-US" b="1" dirty="0">
                <a:solidFill>
                  <a:srgbClr val="FF0000"/>
                </a:solidFill>
              </a:rPr>
              <a:t>	</a:t>
            </a:r>
            <a:r>
              <a:rPr lang="en-US" b="1" dirty="0">
                <a:solidFill>
                  <a:srgbClr val="C00000"/>
                </a:solidFill>
              </a:rPr>
              <a:t>($15)</a:t>
            </a:r>
            <a:r>
              <a:rPr lang="en-US" b="1" dirty="0">
                <a:solidFill>
                  <a:srgbClr val="FF0000"/>
                </a:solidFill>
              </a:rPr>
              <a:t>	</a:t>
            </a:r>
            <a:r>
              <a:rPr lang="en-US" dirty="0"/>
              <a:t> net cash outflow</a:t>
            </a:r>
            <a:endParaRPr lang="en-US" b="1" dirty="0">
              <a:solidFill>
                <a:srgbClr val="FF0000"/>
              </a:solidFill>
            </a:endParaRP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LO21-5</a:t>
            </a:r>
          </a:p>
        </p:txBody>
      </p:sp>
      <p:sp>
        <p:nvSpPr>
          <p:cNvPr id="8" name="Slide Number Placeholder 5">
            <a:extLst>
              <a:ext uri="{FF2B5EF4-FFF2-40B4-BE49-F238E27FC236}">
                <a16:creationId xmlns:a16="http://schemas.microsoft.com/office/drawing/2014/main" id="{C4CDF086-4ADE-BF47-BD3E-07D088BA36B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17</a:t>
            </a:fld>
            <a:endParaRPr lang="en-US" dirty="0"/>
          </a:p>
        </p:txBody>
      </p:sp>
    </p:spTree>
    <p:extLst>
      <p:ext uri="{BB962C8B-B14F-4D97-AF65-F5344CB8AC3E}">
        <p14:creationId xmlns:p14="http://schemas.microsoft.com/office/powerpoint/2010/main" val="2253984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 presetClass="entr" presetSubtype="10"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 presetClass="entr" presetSubtype="10"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200" dirty="0"/>
              <a:t>Concept Check: Financing Activities</a:t>
            </a:r>
            <a:endParaRPr lang="en-US" sz="3200" dirty="0"/>
          </a:p>
        </p:txBody>
      </p:sp>
      <p:sp>
        <p:nvSpPr>
          <p:cNvPr id="414723" name="Rectangle 3"/>
          <p:cNvSpPr>
            <a:spLocks noGrp="1" noChangeArrowheads="1"/>
          </p:cNvSpPr>
          <p:nvPr>
            <p:ph idx="1"/>
          </p:nvPr>
        </p:nvSpPr>
        <p:spPr>
          <a:xfrm>
            <a:off x="693683" y="1143000"/>
            <a:ext cx="8450317" cy="5565228"/>
          </a:xfrm>
          <a:solidFill>
            <a:schemeClr val="bg1">
              <a:lumMod val="95000"/>
            </a:schemeClr>
          </a:solidFill>
        </p:spPr>
        <p:txBody>
          <a:bodyPr>
            <a:noAutofit/>
          </a:bodyPr>
          <a:lstStyle/>
          <a:p>
            <a:pPr marL="0" indent="0">
              <a:buNone/>
            </a:pPr>
            <a:r>
              <a:rPr lang="en-US" sz="2000" dirty="0"/>
              <a:t>Selected information from Vinyl Resting Place Corporation’s accounting records and financial statements for 2021 is as follows ($ in millions):</a:t>
            </a:r>
          </a:p>
          <a:p>
            <a:pPr marL="0" indent="0">
              <a:buNone/>
            </a:pPr>
            <a:r>
              <a:rPr lang="en-US" sz="100" dirty="0"/>
              <a:t>	</a:t>
            </a:r>
            <a:r>
              <a:rPr lang="en-US" sz="500" dirty="0"/>
              <a:t>		</a:t>
            </a:r>
          </a:p>
          <a:p>
            <a:pPr marL="0" indent="0">
              <a:buNone/>
              <a:tabLst>
                <a:tab pos="342900" algn="l"/>
                <a:tab pos="5943600" algn="dec"/>
              </a:tabLst>
            </a:pPr>
            <a:r>
              <a:rPr lang="en-US" sz="2000" dirty="0"/>
              <a:t>	Cash paid to retire bonds	$30</a:t>
            </a:r>
          </a:p>
          <a:p>
            <a:pPr marL="0" indent="0">
              <a:buNone/>
              <a:tabLst>
                <a:tab pos="342900" algn="l"/>
                <a:tab pos="5943600" algn="dec"/>
              </a:tabLst>
            </a:pPr>
            <a:r>
              <a:rPr lang="en-US" sz="2000" dirty="0"/>
              <a:t>	Treasury stock purchased for cash	50</a:t>
            </a:r>
          </a:p>
          <a:p>
            <a:pPr marL="0" indent="0">
              <a:buNone/>
              <a:tabLst>
                <a:tab pos="342900" algn="l"/>
                <a:tab pos="5943600" algn="dec"/>
              </a:tabLst>
            </a:pPr>
            <a:r>
              <a:rPr lang="en-US" sz="2000" dirty="0"/>
              <a:t>	Proceeds from issuance of common stock	70</a:t>
            </a:r>
          </a:p>
          <a:p>
            <a:pPr marL="0" indent="0">
              <a:buNone/>
              <a:tabLst>
                <a:tab pos="342900" algn="l"/>
                <a:tab pos="5943600" algn="dec"/>
              </a:tabLst>
            </a:pPr>
            <a:r>
              <a:rPr lang="en-US" sz="2000" dirty="0"/>
              <a:t>	Proceeds from issuance of mortgage bonds	80</a:t>
            </a:r>
          </a:p>
          <a:p>
            <a:pPr marL="0" indent="0">
              <a:buNone/>
              <a:tabLst>
                <a:tab pos="342900" algn="l"/>
                <a:tab pos="5943600" algn="dec"/>
              </a:tabLst>
            </a:pPr>
            <a:r>
              <a:rPr lang="en-US" sz="2000" dirty="0"/>
              <a:t>	Cash dividends paid on common stock	25</a:t>
            </a:r>
          </a:p>
          <a:p>
            <a:pPr marL="0" indent="0">
              <a:buNone/>
              <a:tabLst>
                <a:tab pos="342900" algn="l"/>
                <a:tab pos="5943600" algn="dec"/>
              </a:tabLst>
            </a:pPr>
            <a:r>
              <a:rPr lang="en-US" sz="2000" dirty="0"/>
              <a:t>	Cash interest paid to bondholders	15</a:t>
            </a:r>
          </a:p>
          <a:p>
            <a:pPr marL="0" indent="0">
              <a:buNone/>
            </a:pPr>
            <a:endParaRPr lang="en-US" sz="100" dirty="0"/>
          </a:p>
          <a:p>
            <a:pPr marL="0" indent="0">
              <a:buNone/>
            </a:pPr>
            <a:r>
              <a:rPr lang="en-US" sz="2000" dirty="0"/>
              <a:t>In its statement of cash flows, the company should report net cash flows from financing activities of:</a:t>
            </a:r>
          </a:p>
          <a:p>
            <a:pPr marL="457200" indent="-457200">
              <a:buFont typeface="+mj-lt"/>
              <a:buAutoNum type="alphaLcPeriod"/>
              <a:tabLst>
                <a:tab pos="800100" algn="dec"/>
              </a:tabLst>
            </a:pPr>
            <a:r>
              <a:rPr lang="en-US" sz="2000" dirty="0"/>
              <a:t>$35 million net outflow</a:t>
            </a:r>
          </a:p>
          <a:p>
            <a:pPr marL="457200" indent="-457200">
              <a:buFont typeface="+mj-lt"/>
              <a:buAutoNum type="alphaLcPeriod"/>
              <a:tabLst>
                <a:tab pos="800100" algn="dec"/>
              </a:tabLst>
            </a:pPr>
            <a:r>
              <a:rPr lang="en-US" sz="2000" dirty="0"/>
              <a:t>$45 million net inflow</a:t>
            </a:r>
          </a:p>
          <a:p>
            <a:pPr marL="457200" indent="-457200">
              <a:buFont typeface="+mj-lt"/>
              <a:buAutoNum type="alphaLcPeriod"/>
              <a:tabLst>
                <a:tab pos="800100" algn="dec"/>
              </a:tabLst>
            </a:pPr>
            <a:r>
              <a:rPr lang="en-US" sz="2000" dirty="0"/>
              <a:t>$30 million net inflow		</a:t>
            </a:r>
          </a:p>
          <a:p>
            <a:pPr marL="457200" indent="-457200">
              <a:buFont typeface="+mj-lt"/>
              <a:buAutoNum type="alphaLcPeriod"/>
              <a:tabLst>
                <a:tab pos="800100" algn="dec"/>
              </a:tabLst>
            </a:pPr>
            <a:r>
              <a:rPr lang="en-US" sz="2000" dirty="0"/>
              <a:t>$125 million net outflow</a:t>
            </a:r>
          </a:p>
        </p:txBody>
      </p:sp>
      <p:sp>
        <p:nvSpPr>
          <p:cNvPr id="2" name="Oval 1"/>
          <p:cNvSpPr/>
          <p:nvPr/>
        </p:nvSpPr>
        <p:spPr bwMode="auto">
          <a:xfrm flipV="1">
            <a:off x="664596" y="5254940"/>
            <a:ext cx="438992" cy="446950"/>
          </a:xfrm>
          <a:prstGeom prst="ellipse">
            <a:avLst/>
          </a:prstGeom>
          <a:noFill/>
          <a:ln w="28575" cap="flat" cmpd="sng" algn="ctr">
            <a:solidFill>
              <a:srgbClr val="0072A2"/>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6" name="Rectangle 5"/>
          <p:cNvSpPr>
            <a:spLocks noChangeArrowheads="1"/>
          </p:cNvSpPr>
          <p:nvPr/>
        </p:nvSpPr>
        <p:spPr bwMode="auto">
          <a:xfrm>
            <a:off x="4038599" y="4520618"/>
            <a:ext cx="4724401" cy="2108782"/>
          </a:xfrm>
          <a:prstGeom prst="rect">
            <a:avLst/>
          </a:prstGeom>
          <a:solidFill>
            <a:srgbClr val="FDEADA"/>
          </a:solidFill>
          <a:ln w="12700">
            <a:solidFill>
              <a:srgbClr val="000000"/>
            </a:solidFill>
            <a:miter lim="800000"/>
            <a:headEnd/>
            <a:tailEnd/>
          </a:ln>
          <a:effectLst/>
        </p:spPr>
        <p:txBody>
          <a:bodyPr wrap="square" lIns="90488" tIns="44450" rIns="90488" bIns="44450">
            <a:spAutoFit/>
          </a:bodyPr>
          <a:lstStyle/>
          <a:p>
            <a:pPr>
              <a:spcBef>
                <a:spcPct val="20000"/>
              </a:spcBef>
              <a:buClr>
                <a:schemeClr val="folHlink"/>
              </a:buClr>
              <a:buSzPct val="60000"/>
              <a:tabLst>
                <a:tab pos="514350" algn="dec"/>
                <a:tab pos="857250" algn="l"/>
              </a:tabLst>
            </a:pPr>
            <a:r>
              <a:rPr lang="en-US" sz="1600" dirty="0"/>
              <a:t>The correct answer is </a:t>
            </a:r>
            <a:r>
              <a:rPr lang="en-US" sz="1600" i="1" dirty="0"/>
              <a:t>b</a:t>
            </a:r>
            <a:r>
              <a:rPr lang="en-US" sz="1600" dirty="0"/>
              <a:t>:	 </a:t>
            </a:r>
          </a:p>
          <a:p>
            <a:pPr>
              <a:spcBef>
                <a:spcPct val="20000"/>
              </a:spcBef>
              <a:buClr>
                <a:schemeClr val="folHlink"/>
              </a:buClr>
              <a:buSzPct val="60000"/>
              <a:tabLst>
                <a:tab pos="514350" algn="dec"/>
                <a:tab pos="857250" algn="l"/>
              </a:tabLst>
            </a:pPr>
            <a:r>
              <a:rPr lang="en-US" sz="1600" dirty="0"/>
              <a:t>     $70 	proceeds from issuance of common stock </a:t>
            </a:r>
          </a:p>
          <a:p>
            <a:pPr>
              <a:spcBef>
                <a:spcPct val="20000"/>
              </a:spcBef>
              <a:buClr>
                <a:schemeClr val="folHlink"/>
              </a:buClr>
              <a:buSzPct val="60000"/>
              <a:tabLst>
                <a:tab pos="514350" algn="dec"/>
                <a:tab pos="857250" algn="l"/>
              </a:tabLst>
            </a:pPr>
            <a:r>
              <a:rPr lang="en-US" sz="1600" dirty="0"/>
              <a:t>	80 	proceeds from mortgage bonds</a:t>
            </a:r>
          </a:p>
          <a:p>
            <a:pPr>
              <a:spcBef>
                <a:spcPct val="20000"/>
              </a:spcBef>
              <a:buClr>
                <a:schemeClr val="folHlink"/>
              </a:buClr>
              <a:buSzPct val="60000"/>
              <a:tabLst>
                <a:tab pos="514350" algn="dec"/>
                <a:tab pos="857250" algn="l"/>
              </a:tabLst>
            </a:pPr>
            <a:r>
              <a:rPr lang="en-US" sz="1600" dirty="0"/>
              <a:t>	(30)	cash paid to retire bonds</a:t>
            </a:r>
          </a:p>
          <a:p>
            <a:pPr>
              <a:spcBef>
                <a:spcPct val="20000"/>
              </a:spcBef>
              <a:buClr>
                <a:schemeClr val="folHlink"/>
              </a:buClr>
              <a:buSzPct val="60000"/>
              <a:tabLst>
                <a:tab pos="514350" algn="dec"/>
                <a:tab pos="857250" algn="l"/>
              </a:tabLst>
            </a:pPr>
            <a:r>
              <a:rPr lang="en-US" sz="1600" dirty="0"/>
              <a:t>	(50)	treasury stock purchased for cash</a:t>
            </a:r>
          </a:p>
          <a:p>
            <a:pPr>
              <a:spcBef>
                <a:spcPct val="20000"/>
              </a:spcBef>
              <a:buClr>
                <a:schemeClr val="folHlink"/>
              </a:buClr>
              <a:buSzPct val="60000"/>
              <a:tabLst>
                <a:tab pos="514350" algn="dec"/>
                <a:tab pos="857250" algn="l"/>
              </a:tabLst>
            </a:pPr>
            <a:r>
              <a:rPr lang="en-US" sz="1600" u="sng" dirty="0"/>
              <a:t>	(25)</a:t>
            </a:r>
            <a:r>
              <a:rPr lang="en-US" sz="1600" dirty="0"/>
              <a:t>	cash dividends paid on common stock </a:t>
            </a:r>
            <a:endParaRPr lang="en-US" sz="1600" b="1" dirty="0">
              <a:solidFill>
                <a:srgbClr val="FF0000"/>
              </a:solidFill>
            </a:endParaRPr>
          </a:p>
          <a:p>
            <a:pPr>
              <a:spcBef>
                <a:spcPct val="20000"/>
              </a:spcBef>
              <a:buClr>
                <a:schemeClr val="folHlink"/>
              </a:buClr>
              <a:buSzPct val="60000"/>
              <a:tabLst>
                <a:tab pos="514350" algn="dec"/>
                <a:tab pos="857250" algn="l"/>
              </a:tabLst>
            </a:pPr>
            <a:r>
              <a:rPr lang="en-US" sz="1600" b="1" dirty="0">
                <a:solidFill>
                  <a:srgbClr val="FF0000"/>
                </a:solidFill>
              </a:rPr>
              <a:t>	</a:t>
            </a:r>
            <a:r>
              <a:rPr lang="en-US" sz="1600" b="1" dirty="0">
                <a:solidFill>
                  <a:srgbClr val="C00000"/>
                </a:solidFill>
              </a:rPr>
              <a:t>$45</a:t>
            </a:r>
            <a:r>
              <a:rPr lang="en-US" sz="1600" b="1" dirty="0">
                <a:solidFill>
                  <a:srgbClr val="FF0000"/>
                </a:solidFill>
              </a:rPr>
              <a:t>	</a:t>
            </a:r>
            <a:r>
              <a:rPr lang="en-US" sz="1600" dirty="0"/>
              <a:t> net cash inflow</a:t>
            </a:r>
            <a:endParaRPr lang="en-US" sz="1600" b="1" dirty="0">
              <a:solidFill>
                <a:srgbClr val="FF0000"/>
              </a:solidFill>
            </a:endParaRP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LO21-6</a:t>
            </a:r>
          </a:p>
        </p:txBody>
      </p:sp>
      <p:sp>
        <p:nvSpPr>
          <p:cNvPr id="8" name="Slide Number Placeholder 5">
            <a:extLst>
              <a:ext uri="{FF2B5EF4-FFF2-40B4-BE49-F238E27FC236}">
                <a16:creationId xmlns:a16="http://schemas.microsoft.com/office/drawing/2014/main" id="{DA8CB2DB-D893-7A4D-83C4-DB41E2114567}"/>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18</a:t>
            </a:fld>
            <a:endParaRPr lang="en-US" dirty="0"/>
          </a:p>
        </p:txBody>
      </p:sp>
    </p:spTree>
    <p:extLst>
      <p:ext uri="{BB962C8B-B14F-4D97-AF65-F5344CB8AC3E}">
        <p14:creationId xmlns:p14="http://schemas.microsoft.com/office/powerpoint/2010/main" val="38572453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 presetClass="entr" presetSubtype="10"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 presetClass="entr" presetSubtype="10"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LO21-6</a:t>
            </a:r>
          </a:p>
        </p:txBody>
      </p:sp>
      <p:sp>
        <p:nvSpPr>
          <p:cNvPr id="3" name="Title 2"/>
          <p:cNvSpPr>
            <a:spLocks noGrp="1"/>
          </p:cNvSpPr>
          <p:nvPr>
            <p:ph type="title"/>
          </p:nvPr>
        </p:nvSpPr>
        <p:spPr/>
        <p:txBody>
          <a:bodyPr>
            <a:normAutofit/>
          </a:bodyPr>
          <a:lstStyle/>
          <a:p>
            <a:r>
              <a:rPr lang="en-IN" dirty="0"/>
              <a:t>Reconciliation with Change in Cash Balance</a:t>
            </a:r>
            <a:endParaRPr lang="en-US" dirty="0"/>
          </a:p>
        </p:txBody>
      </p:sp>
      <p:sp>
        <p:nvSpPr>
          <p:cNvPr id="6" name="Content Placeholder 5"/>
          <p:cNvSpPr>
            <a:spLocks noGrp="1"/>
          </p:cNvSpPr>
          <p:nvPr>
            <p:ph idx="1"/>
          </p:nvPr>
        </p:nvSpPr>
        <p:spPr/>
        <p:txBody>
          <a:bodyPr>
            <a:normAutofit/>
          </a:bodyPr>
          <a:lstStyle/>
          <a:p>
            <a:r>
              <a:rPr lang="en-IN" sz="2800" dirty="0"/>
              <a:t>Net amount of cash inflows and outflows reconciles the change in the company’s beginning and ending cash balances</a:t>
            </a:r>
            <a:endParaRPr lang="en-US" sz="2800" dirty="0"/>
          </a:p>
          <a:p>
            <a:endParaRPr lang="en-US" sz="2800" dirty="0"/>
          </a:p>
        </p:txBody>
      </p:sp>
      <p:sp>
        <p:nvSpPr>
          <p:cNvPr id="17" name="Rectangle 16"/>
          <p:cNvSpPr/>
          <p:nvPr/>
        </p:nvSpPr>
        <p:spPr>
          <a:xfrm>
            <a:off x="1752600" y="3206508"/>
            <a:ext cx="3100529" cy="523220"/>
          </a:xfrm>
          <a:prstGeom prst="rect">
            <a:avLst/>
          </a:prstGeom>
        </p:spPr>
        <p:txBody>
          <a:bodyPr wrap="none">
            <a:spAutoFit/>
          </a:bodyPr>
          <a:lstStyle/>
          <a:p>
            <a:r>
              <a:rPr lang="en-IN" sz="2800" dirty="0"/>
              <a:t>Net increase in cash</a:t>
            </a:r>
            <a:endParaRPr lang="en-US" sz="2800" dirty="0"/>
          </a:p>
        </p:txBody>
      </p:sp>
      <p:sp>
        <p:nvSpPr>
          <p:cNvPr id="19" name="Rectangle 18"/>
          <p:cNvSpPr/>
          <p:nvPr/>
        </p:nvSpPr>
        <p:spPr>
          <a:xfrm>
            <a:off x="1752600" y="3589544"/>
            <a:ext cx="3652090" cy="523220"/>
          </a:xfrm>
          <a:prstGeom prst="rect">
            <a:avLst/>
          </a:prstGeom>
        </p:spPr>
        <p:txBody>
          <a:bodyPr wrap="none">
            <a:spAutoFit/>
          </a:bodyPr>
          <a:lstStyle/>
          <a:p>
            <a:r>
              <a:rPr lang="en-IN" sz="2800" dirty="0"/>
              <a:t>Cash balance, January 1</a:t>
            </a:r>
            <a:endParaRPr lang="en-US" sz="2800" dirty="0"/>
          </a:p>
        </p:txBody>
      </p:sp>
      <p:sp>
        <p:nvSpPr>
          <p:cNvPr id="20" name="Rectangle 19"/>
          <p:cNvSpPr/>
          <p:nvPr/>
        </p:nvSpPr>
        <p:spPr>
          <a:xfrm>
            <a:off x="1752600" y="3972580"/>
            <a:ext cx="4219425" cy="523220"/>
          </a:xfrm>
          <a:prstGeom prst="rect">
            <a:avLst/>
          </a:prstGeom>
        </p:spPr>
        <p:txBody>
          <a:bodyPr wrap="none">
            <a:spAutoFit/>
          </a:bodyPr>
          <a:lstStyle/>
          <a:p>
            <a:r>
              <a:rPr lang="en-IN" sz="2800" dirty="0"/>
              <a:t>Cash balance, December 31</a:t>
            </a:r>
            <a:endParaRPr lang="en-US" sz="2800" dirty="0"/>
          </a:p>
        </p:txBody>
      </p:sp>
      <p:sp>
        <p:nvSpPr>
          <p:cNvPr id="21" name="Rectangle 20"/>
          <p:cNvSpPr/>
          <p:nvPr/>
        </p:nvSpPr>
        <p:spPr>
          <a:xfrm>
            <a:off x="7120351" y="3206508"/>
            <a:ext cx="713657" cy="523220"/>
          </a:xfrm>
          <a:prstGeom prst="rect">
            <a:avLst/>
          </a:prstGeom>
        </p:spPr>
        <p:txBody>
          <a:bodyPr wrap="none">
            <a:spAutoFit/>
          </a:bodyPr>
          <a:lstStyle/>
          <a:p>
            <a:pPr algn="r"/>
            <a:r>
              <a:rPr lang="en-IN" sz="2800" dirty="0"/>
              <a:t>$  9</a:t>
            </a:r>
            <a:endParaRPr lang="en-US" sz="2800" dirty="0"/>
          </a:p>
        </p:txBody>
      </p:sp>
      <p:sp>
        <p:nvSpPr>
          <p:cNvPr id="22" name="Rectangle 21"/>
          <p:cNvSpPr/>
          <p:nvPr/>
        </p:nvSpPr>
        <p:spPr>
          <a:xfrm>
            <a:off x="7038597" y="3589544"/>
            <a:ext cx="795411" cy="523220"/>
          </a:xfrm>
          <a:prstGeom prst="rect">
            <a:avLst/>
          </a:prstGeom>
        </p:spPr>
        <p:txBody>
          <a:bodyPr wrap="none">
            <a:spAutoFit/>
          </a:bodyPr>
          <a:lstStyle/>
          <a:p>
            <a:pPr algn="r"/>
            <a:r>
              <a:rPr lang="en-IN" sz="2800" u="sng" dirty="0"/>
              <a:t>   20</a:t>
            </a:r>
            <a:endParaRPr lang="en-US" sz="2800" u="sng" dirty="0"/>
          </a:p>
        </p:txBody>
      </p:sp>
      <p:sp>
        <p:nvSpPr>
          <p:cNvPr id="23" name="Rectangle 22"/>
          <p:cNvSpPr/>
          <p:nvPr/>
        </p:nvSpPr>
        <p:spPr>
          <a:xfrm>
            <a:off x="7101115" y="3972580"/>
            <a:ext cx="732893" cy="523220"/>
          </a:xfrm>
          <a:prstGeom prst="rect">
            <a:avLst/>
          </a:prstGeom>
        </p:spPr>
        <p:txBody>
          <a:bodyPr wrap="none">
            <a:spAutoFit/>
          </a:bodyPr>
          <a:lstStyle/>
          <a:p>
            <a:pPr algn="r"/>
            <a:r>
              <a:rPr lang="en-IN" sz="2800" dirty="0"/>
              <a:t>$29</a:t>
            </a:r>
            <a:endParaRPr lang="en-US" sz="2800" dirty="0"/>
          </a:p>
        </p:txBody>
      </p:sp>
      <p:sp>
        <p:nvSpPr>
          <p:cNvPr id="11" name="Slide Number Placeholder 5">
            <a:extLst>
              <a:ext uri="{FF2B5EF4-FFF2-40B4-BE49-F238E27FC236}">
                <a16:creationId xmlns:a16="http://schemas.microsoft.com/office/drawing/2014/main" id="{0D5B4BB0-EB87-B846-AF93-406E39856B2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19</a:t>
            </a:fld>
            <a:endParaRPr lang="en-US" dirty="0"/>
          </a:p>
        </p:txBody>
      </p:sp>
    </p:spTree>
    <p:extLst>
      <p:ext uri="{BB962C8B-B14F-4D97-AF65-F5344CB8AC3E}">
        <p14:creationId xmlns:p14="http://schemas.microsoft.com/office/powerpoint/2010/main" val="50417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a:bodyPr>
          <a:lstStyle/>
          <a:p>
            <a:r>
              <a:rPr lang="en-IN" dirty="0">
                <a:ea typeface="Adobe Fan Heiti Std B"/>
                <a:cs typeface="Adobe Fan Heiti Std B"/>
              </a:rPr>
              <a:t>Decision Makers’ Perspective—</a:t>
            </a:r>
            <a:br>
              <a:rPr lang="en-IN" dirty="0">
                <a:ea typeface="Adobe Fan Heiti Std B"/>
                <a:cs typeface="Adobe Fan Heiti Std B"/>
              </a:rPr>
            </a:br>
            <a:r>
              <a:rPr lang="en-IN" dirty="0">
                <a:ea typeface="Adobe Fan Heiti Std B"/>
                <a:cs typeface="Adobe Fan Heiti Std B"/>
              </a:rPr>
              <a:t>Usefulness of Cash Flow Information</a:t>
            </a:r>
          </a:p>
        </p:txBody>
      </p:sp>
      <p:sp>
        <p:nvSpPr>
          <p:cNvPr id="5" name="Content Placeholder 4"/>
          <p:cNvSpPr>
            <a:spLocks noGrp="1"/>
          </p:cNvSpPr>
          <p:nvPr>
            <p:ph idx="1"/>
          </p:nvPr>
        </p:nvSpPr>
        <p:spPr>
          <a:xfrm>
            <a:off x="761999" y="1295400"/>
            <a:ext cx="8013600" cy="5562600"/>
          </a:xfrm>
        </p:spPr>
        <p:txBody>
          <a:bodyPr bIns="0">
            <a:noAutofit/>
          </a:bodyPr>
          <a:lstStyle/>
          <a:p>
            <a:pPr marL="0" indent="0">
              <a:buNone/>
            </a:pPr>
            <a:r>
              <a:rPr lang="en-IN" sz="2400" dirty="0"/>
              <a:t>Meaningful </a:t>
            </a:r>
            <a:r>
              <a:rPr lang="en-IN" sz="2400" b="1" dirty="0">
                <a:solidFill>
                  <a:srgbClr val="C00000"/>
                </a:solidFill>
              </a:rPr>
              <a:t>projections of a company’s future profitability and risk</a:t>
            </a:r>
            <a:r>
              <a:rPr lang="en-IN" sz="2400" dirty="0"/>
              <a:t> depend on answers to such questions as:</a:t>
            </a:r>
          </a:p>
          <a:p>
            <a:pPr marL="457200" lvl="1">
              <a:buFont typeface="Arial" panose="020B0604020202020204" pitchFamily="34" charset="0"/>
              <a:buChar char="•"/>
            </a:pPr>
            <a:r>
              <a:rPr lang="en-IN" sz="2400" dirty="0"/>
              <a:t>In what types of activities is the company investing?</a:t>
            </a:r>
          </a:p>
          <a:p>
            <a:pPr marL="457200" lvl="1">
              <a:buFont typeface="Arial" panose="020B0604020202020204" pitchFamily="34" charset="0"/>
              <a:buChar char="•"/>
            </a:pPr>
            <a:r>
              <a:rPr lang="en-IN" sz="2400" dirty="0"/>
              <a:t>Are these activities being financed with debt? With equity? By cash generated from operations?</a:t>
            </a:r>
          </a:p>
          <a:p>
            <a:pPr marL="457200" lvl="1">
              <a:buFont typeface="Arial" panose="020B0604020202020204" pitchFamily="34" charset="0"/>
              <a:buChar char="•"/>
            </a:pPr>
            <a:r>
              <a:rPr lang="en-IN" sz="2400" dirty="0"/>
              <a:t>Are facilities being acquired to accommodate future expansion?</a:t>
            </a:r>
          </a:p>
          <a:p>
            <a:pPr marL="457200" lvl="1">
              <a:buFont typeface="Arial" panose="020B0604020202020204" pitchFamily="34" charset="0"/>
              <a:buChar char="•"/>
            </a:pPr>
            <a:r>
              <a:rPr lang="en-IN" sz="2400" dirty="0"/>
              <a:t>How does the amount of cash generated from operations compare with net income over time?</a:t>
            </a:r>
          </a:p>
          <a:p>
            <a:pPr marL="457200" lvl="1">
              <a:buFont typeface="Arial" panose="020B0604020202020204" pitchFamily="34" charset="0"/>
              <a:buChar char="•"/>
            </a:pPr>
            <a:r>
              <a:rPr lang="en-IN" sz="2400" dirty="0"/>
              <a:t>Why isn’t the increase in retained earnings reflected as an increase in dividends?</a:t>
            </a:r>
          </a:p>
          <a:p>
            <a:pPr marL="457200" lvl="1">
              <a:buFont typeface="Arial" panose="020B0604020202020204" pitchFamily="34" charset="0"/>
              <a:buChar char="•"/>
            </a:pPr>
            <a:r>
              <a:rPr lang="en-IN" sz="2400" dirty="0"/>
              <a:t>What happens to the cash received from the sale of assets?</a:t>
            </a:r>
          </a:p>
          <a:p>
            <a:pPr marL="457200" lvl="1">
              <a:buFont typeface="Arial" panose="020B0604020202020204" pitchFamily="34" charset="0"/>
              <a:buChar char="•"/>
            </a:pPr>
            <a:r>
              <a:rPr lang="en-IN" sz="2400" dirty="0"/>
              <a:t>By what means is debt being retired?</a:t>
            </a:r>
          </a:p>
          <a:p>
            <a:pPr lvl="1">
              <a:buFont typeface="Arial" panose="020B0604020202020204" pitchFamily="34" charset="0"/>
              <a:buChar char="•"/>
            </a:pPr>
            <a:endParaRPr lang="en-IN" sz="2400" dirty="0"/>
          </a:p>
        </p:txBody>
      </p:sp>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LO21-1</a:t>
            </a:r>
          </a:p>
        </p:txBody>
      </p:sp>
      <p:sp>
        <p:nvSpPr>
          <p:cNvPr id="6" name="Slide Number Placeholder 5">
            <a:extLst>
              <a:ext uri="{FF2B5EF4-FFF2-40B4-BE49-F238E27FC236}">
                <a16:creationId xmlns:a16="http://schemas.microsoft.com/office/drawing/2014/main" id="{C78FE9C8-8FEF-DD4C-8CA3-4AAE8207121D}"/>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21-0</a:t>
            </a:r>
            <a:fld id="{2607F632-3F85-4F98-B182-BC32E868C800}" type="slidenum">
              <a:rPr lang="en-US" smtClean="0"/>
              <a:pPr/>
              <a:t>2</a:t>
            </a:fld>
            <a:endParaRPr lang="en-US" dirty="0"/>
          </a:p>
        </p:txBody>
      </p:sp>
    </p:spTree>
    <p:extLst>
      <p:ext uri="{BB962C8B-B14F-4D97-AF65-F5344CB8AC3E}">
        <p14:creationId xmlns:p14="http://schemas.microsoft.com/office/powerpoint/2010/main" val="10858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17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4250"/>
                            </p:stCondLst>
                            <p:childTnLst>
                              <p:par>
                                <p:cTn id="17" presetID="10" presetClass="entr" presetSubtype="0" fill="hold" nodeType="afterEffect">
                                  <p:stCondLst>
                                    <p:cond delay="175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6500"/>
                            </p:stCondLst>
                            <p:childTnLst>
                              <p:par>
                                <p:cTn id="21" presetID="10" presetClass="entr" presetSubtype="0" fill="hold" nodeType="afterEffect">
                                  <p:stCondLst>
                                    <p:cond delay="175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8750"/>
                            </p:stCondLst>
                            <p:childTnLst>
                              <p:par>
                                <p:cTn id="25" presetID="10" presetClass="entr" presetSubtype="0" fill="hold" nodeType="afterEffect">
                                  <p:stCondLst>
                                    <p:cond delay="175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par>
                          <p:cTn id="28" fill="hold">
                            <p:stCondLst>
                              <p:cond delay="11000"/>
                            </p:stCondLst>
                            <p:childTnLst>
                              <p:par>
                                <p:cTn id="29" presetID="10" presetClass="entr" presetSubtype="0" fill="hold" nodeType="afterEffect">
                                  <p:stCondLst>
                                    <p:cond delay="175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par>
                          <p:cTn id="32" fill="hold">
                            <p:stCondLst>
                              <p:cond delay="13250"/>
                            </p:stCondLst>
                            <p:childTnLst>
                              <p:par>
                                <p:cTn id="33" presetID="10" presetClass="entr" presetSubtype="0" fill="hold" nodeType="afterEffect">
                                  <p:stCondLst>
                                    <p:cond delay="175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3299" y="3603048"/>
            <a:ext cx="7956178" cy="1426152"/>
          </a:xfrm>
          <a:prstGeom prst="rect">
            <a:avLst/>
          </a:prstGeom>
          <a:solidFill>
            <a:srgbClr val="4F81BD">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LO21-7</a:t>
            </a:r>
          </a:p>
        </p:txBody>
      </p:sp>
      <p:sp>
        <p:nvSpPr>
          <p:cNvPr id="3" name="Title 2"/>
          <p:cNvSpPr>
            <a:spLocks noGrp="1"/>
          </p:cNvSpPr>
          <p:nvPr>
            <p:ph type="title"/>
          </p:nvPr>
        </p:nvSpPr>
        <p:spPr/>
        <p:txBody>
          <a:bodyPr>
            <a:normAutofit/>
          </a:bodyPr>
          <a:lstStyle/>
          <a:p>
            <a:r>
              <a:rPr lang="en-IN" dirty="0"/>
              <a:t>Noncash Investing and Financing Activities</a:t>
            </a:r>
            <a:endParaRPr lang="en-US" dirty="0"/>
          </a:p>
        </p:txBody>
      </p:sp>
      <p:sp>
        <p:nvSpPr>
          <p:cNvPr id="6" name="Content Placeholder 5"/>
          <p:cNvSpPr>
            <a:spLocks noGrp="1"/>
          </p:cNvSpPr>
          <p:nvPr>
            <p:ph idx="1"/>
          </p:nvPr>
        </p:nvSpPr>
        <p:spPr>
          <a:xfrm>
            <a:off x="720850" y="1447800"/>
            <a:ext cx="8311897" cy="5511801"/>
          </a:xfrm>
        </p:spPr>
        <p:txBody>
          <a:bodyPr>
            <a:normAutofit/>
          </a:bodyPr>
          <a:lstStyle/>
          <a:p>
            <a:pPr marL="0" indent="0">
              <a:buNone/>
            </a:pPr>
            <a:r>
              <a:rPr lang="en-IN" sz="2700" dirty="0"/>
              <a:t>UBC acquired $20 million of new equipment by issuing a $20 million long-term note payable in a single transaction.</a:t>
            </a:r>
          </a:p>
          <a:p>
            <a:r>
              <a:rPr lang="en-IN" sz="2700" dirty="0"/>
              <a:t>Reported in a separate disclosure schedule or note</a:t>
            </a:r>
          </a:p>
          <a:p>
            <a:r>
              <a:rPr lang="en-IN" sz="2700" dirty="0"/>
              <a:t>UBC reported this transaction in the following manner:</a:t>
            </a:r>
          </a:p>
          <a:p>
            <a:pPr marL="0" indent="0">
              <a:buNone/>
            </a:pPr>
            <a:endParaRPr lang="en-IN" sz="2700" dirty="0"/>
          </a:p>
          <a:p>
            <a:endParaRPr lang="en-IN" sz="2700" dirty="0"/>
          </a:p>
        </p:txBody>
      </p:sp>
      <p:sp>
        <p:nvSpPr>
          <p:cNvPr id="2" name="Rectangle 1"/>
          <p:cNvSpPr/>
          <p:nvPr/>
        </p:nvSpPr>
        <p:spPr>
          <a:xfrm>
            <a:off x="921678" y="3581925"/>
            <a:ext cx="6596549" cy="523220"/>
          </a:xfrm>
          <a:prstGeom prst="rect">
            <a:avLst/>
          </a:prstGeom>
        </p:spPr>
        <p:txBody>
          <a:bodyPr wrap="none">
            <a:spAutoFit/>
          </a:bodyPr>
          <a:lstStyle/>
          <a:p>
            <a:r>
              <a:rPr lang="en-IN" sz="2700" b="1" dirty="0"/>
              <a:t>Noncash Investing and Financing Activities:</a:t>
            </a:r>
            <a:endParaRPr lang="en-US" sz="2700" dirty="0"/>
          </a:p>
        </p:txBody>
      </p:sp>
      <p:sp>
        <p:nvSpPr>
          <p:cNvPr id="12" name="Rectangle 11"/>
          <p:cNvSpPr/>
          <p:nvPr/>
        </p:nvSpPr>
        <p:spPr>
          <a:xfrm>
            <a:off x="921677" y="4005371"/>
            <a:ext cx="8362023" cy="954107"/>
          </a:xfrm>
          <a:prstGeom prst="rect">
            <a:avLst/>
          </a:prstGeom>
        </p:spPr>
        <p:txBody>
          <a:bodyPr wrap="square">
            <a:spAutoFit/>
          </a:bodyPr>
          <a:lstStyle/>
          <a:p>
            <a:r>
              <a:rPr lang="en-IN" sz="2700" dirty="0"/>
              <a:t>Acquired $20 million of equipment by issuing a 12%, 5-year note.</a:t>
            </a:r>
            <a:endParaRPr lang="en-US" sz="2700" dirty="0"/>
          </a:p>
        </p:txBody>
      </p:sp>
      <p:sp>
        <p:nvSpPr>
          <p:cNvPr id="8" name="Slide Number Placeholder 5">
            <a:extLst>
              <a:ext uri="{FF2B5EF4-FFF2-40B4-BE49-F238E27FC236}">
                <a16:creationId xmlns:a16="http://schemas.microsoft.com/office/drawing/2014/main" id="{6940F956-22A6-C343-AEA4-8BCFD098297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20</a:t>
            </a:fld>
            <a:endParaRPr lang="en-US" dirty="0"/>
          </a:p>
        </p:txBody>
      </p:sp>
    </p:spTree>
    <p:extLst>
      <p:ext uri="{BB962C8B-B14F-4D97-AF65-F5344CB8AC3E}">
        <p14:creationId xmlns:p14="http://schemas.microsoft.com/office/powerpoint/2010/main" val="86314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Title 2"/>
          <p:cNvSpPr>
            <a:spLocks noGrp="1"/>
          </p:cNvSpPr>
          <p:nvPr>
            <p:ph type="title"/>
          </p:nvPr>
        </p:nvSpPr>
        <p:spPr/>
        <p:txBody>
          <a:bodyPr>
            <a:normAutofit/>
          </a:bodyPr>
          <a:lstStyle/>
          <a:p>
            <a:r>
              <a:rPr lang="en-IN" dirty="0"/>
              <a:t>Preparation of the Statement of Cash Flows</a:t>
            </a:r>
            <a:endParaRPr lang="en-US" dirty="0"/>
          </a:p>
        </p:txBody>
      </p:sp>
      <p:sp>
        <p:nvSpPr>
          <p:cNvPr id="6" name="Content Placeholder 5"/>
          <p:cNvSpPr>
            <a:spLocks noGrp="1"/>
          </p:cNvSpPr>
          <p:nvPr>
            <p:ph idx="1"/>
          </p:nvPr>
        </p:nvSpPr>
        <p:spPr>
          <a:xfrm>
            <a:off x="720850" y="1447801"/>
            <a:ext cx="8423150" cy="5410200"/>
          </a:xfrm>
        </p:spPr>
        <p:txBody>
          <a:bodyPr>
            <a:normAutofit lnSpcReduction="10000"/>
          </a:bodyPr>
          <a:lstStyle/>
          <a:p>
            <a:r>
              <a:rPr lang="en-IN" sz="2800" dirty="0"/>
              <a:t>Information available to assist the statement preparer includes:</a:t>
            </a:r>
          </a:p>
          <a:p>
            <a:pPr marL="795338" lvl="1" indent="-338138">
              <a:buFont typeface="Lucida Grande"/>
              <a:buChar char="–"/>
            </a:pPr>
            <a:r>
              <a:rPr lang="en-IN" sz="2600" dirty="0"/>
              <a:t>An </a:t>
            </a:r>
            <a:r>
              <a:rPr lang="en-IN" sz="2600" b="1" dirty="0">
                <a:solidFill>
                  <a:srgbClr val="C00000"/>
                </a:solidFill>
              </a:rPr>
              <a:t>income statement </a:t>
            </a:r>
            <a:r>
              <a:rPr lang="en-IN" sz="2600" dirty="0"/>
              <a:t>for the year</a:t>
            </a:r>
          </a:p>
          <a:p>
            <a:pPr marL="795338" lvl="1" indent="-338138">
              <a:buClr>
                <a:schemeClr val="tx1"/>
              </a:buClr>
              <a:buFont typeface="Lucida Grande"/>
              <a:buChar char="–"/>
            </a:pPr>
            <a:r>
              <a:rPr lang="en-IN" sz="2600" b="1" dirty="0">
                <a:solidFill>
                  <a:srgbClr val="C00000"/>
                </a:solidFill>
              </a:rPr>
              <a:t>Balance sheets </a:t>
            </a:r>
            <a:r>
              <a:rPr lang="en-IN" sz="2600" dirty="0"/>
              <a:t>for both the current and preceding years</a:t>
            </a:r>
          </a:p>
          <a:p>
            <a:pPr marL="795338" lvl="1" indent="-338138">
              <a:buClr>
                <a:schemeClr val="tx1"/>
              </a:buClr>
              <a:buFont typeface="Lucida Grande"/>
              <a:buChar char="–"/>
            </a:pPr>
            <a:r>
              <a:rPr lang="en-IN" sz="2600" b="1" dirty="0">
                <a:solidFill>
                  <a:srgbClr val="C00000"/>
                </a:solidFill>
              </a:rPr>
              <a:t>Additional information </a:t>
            </a:r>
            <a:r>
              <a:rPr lang="en-IN" sz="2600" dirty="0"/>
              <a:t>about transactions that caused changes in account balances during the year</a:t>
            </a:r>
          </a:p>
          <a:p>
            <a:pPr>
              <a:buClr>
                <a:schemeClr val="tx1"/>
              </a:buClr>
            </a:pPr>
            <a:r>
              <a:rPr lang="en-IN" sz="2800" dirty="0"/>
              <a:t>Common approach is to use an electronic spreadsheet</a:t>
            </a:r>
          </a:p>
          <a:p>
            <a:pPr>
              <a:buClr>
                <a:schemeClr val="tx1"/>
              </a:buClr>
            </a:pPr>
            <a:r>
              <a:rPr lang="en-IN" sz="2800" dirty="0"/>
              <a:t>Reconstructing the events and </a:t>
            </a:r>
            <a:r>
              <a:rPr lang="en-IN" sz="2800" b="1" dirty="0">
                <a:solidFill>
                  <a:srgbClr val="C00000"/>
                </a:solidFill>
              </a:rPr>
              <a:t>transactions that caused cash to increase or decrease </a:t>
            </a:r>
            <a:r>
              <a:rPr lang="en-IN" sz="2800" dirty="0"/>
              <a:t>during the period helps identify the operating, investing, and financing activities to be reported</a:t>
            </a:r>
          </a:p>
        </p:txBody>
      </p:sp>
      <p:sp>
        <p:nvSpPr>
          <p:cNvPr id="5" name="Slide Number Placeholder 5">
            <a:extLst>
              <a:ext uri="{FF2B5EF4-FFF2-40B4-BE49-F238E27FC236}">
                <a16:creationId xmlns:a16="http://schemas.microsoft.com/office/drawing/2014/main" id="{2214D8A2-4F1A-6142-A297-9DE7344FA95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21</a:t>
            </a:fld>
            <a:endParaRPr lang="en-US" dirty="0"/>
          </a:p>
        </p:txBody>
      </p:sp>
    </p:spTree>
    <p:extLst>
      <p:ext uri="{BB962C8B-B14F-4D97-AF65-F5344CB8AC3E}">
        <p14:creationId xmlns:p14="http://schemas.microsoft.com/office/powerpoint/2010/main" val="84059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0B9255-B980-49C3-BEF1-145D07E3590A}"/>
              </a:ext>
            </a:extLst>
          </p:cNvPr>
          <p:cNvPicPr>
            <a:picLocks noChangeAspect="1"/>
          </p:cNvPicPr>
          <p:nvPr/>
        </p:nvPicPr>
        <p:blipFill rotWithShape="1">
          <a:blip r:embed="rId3"/>
          <a:srcRect b="1797"/>
          <a:stretch/>
        </p:blipFill>
        <p:spPr>
          <a:xfrm>
            <a:off x="1676400" y="876301"/>
            <a:ext cx="6428701" cy="5753099"/>
          </a:xfrm>
          <a:prstGeom prst="rect">
            <a:avLst/>
          </a:prstGeom>
        </p:spPr>
      </p:pic>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Title 2"/>
          <p:cNvSpPr>
            <a:spLocks noGrp="1"/>
          </p:cNvSpPr>
          <p:nvPr>
            <p:ph type="title"/>
          </p:nvPr>
        </p:nvSpPr>
        <p:spPr>
          <a:xfrm>
            <a:off x="761999" y="0"/>
            <a:ext cx="8382000" cy="914400"/>
          </a:xfrm>
        </p:spPr>
        <p:txBody>
          <a:bodyPr>
            <a:normAutofit fontScale="90000"/>
          </a:bodyPr>
          <a:lstStyle/>
          <a:p>
            <a:r>
              <a:rPr lang="en-IN" dirty="0"/>
              <a:t>Comparative Balance Sheets and </a:t>
            </a:r>
            <a:br>
              <a:rPr lang="en-IN" dirty="0"/>
            </a:br>
            <a:r>
              <a:rPr lang="en-IN" dirty="0"/>
              <a:t>Income Statement</a:t>
            </a:r>
            <a:endParaRPr lang="en-US" dirty="0"/>
          </a:p>
        </p:txBody>
      </p:sp>
      <p:sp>
        <p:nvSpPr>
          <p:cNvPr id="6" name="Content Placeholder 5"/>
          <p:cNvSpPr>
            <a:spLocks noGrp="1"/>
          </p:cNvSpPr>
          <p:nvPr>
            <p:ph idx="1"/>
          </p:nvPr>
        </p:nvSpPr>
        <p:spPr>
          <a:xfrm>
            <a:off x="720850" y="1447800"/>
            <a:ext cx="8311897" cy="5511801"/>
          </a:xfrm>
        </p:spPr>
        <p:txBody>
          <a:bodyPr>
            <a:normAutofit/>
          </a:bodyPr>
          <a:lstStyle/>
          <a:p>
            <a:endParaRPr lang="en-IN" sz="2800" dirty="0"/>
          </a:p>
          <a:p>
            <a:endParaRPr lang="en-IN" sz="2800" dirty="0"/>
          </a:p>
        </p:txBody>
      </p:sp>
      <p:sp>
        <p:nvSpPr>
          <p:cNvPr id="8" name="Slide Number Placeholder 5">
            <a:extLst>
              <a:ext uri="{FF2B5EF4-FFF2-40B4-BE49-F238E27FC236}">
                <a16:creationId xmlns:a16="http://schemas.microsoft.com/office/drawing/2014/main" id="{47555665-EC24-E94D-B6E3-84FA57B77FF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22</a:t>
            </a:fld>
            <a:endParaRPr lang="en-US" dirty="0"/>
          </a:p>
        </p:txBody>
      </p:sp>
    </p:spTree>
    <p:extLst>
      <p:ext uri="{BB962C8B-B14F-4D97-AF65-F5344CB8AC3E}">
        <p14:creationId xmlns:p14="http://schemas.microsoft.com/office/powerpoint/2010/main" val="39999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Title 2"/>
          <p:cNvSpPr>
            <a:spLocks noGrp="1"/>
          </p:cNvSpPr>
          <p:nvPr>
            <p:ph type="title"/>
          </p:nvPr>
        </p:nvSpPr>
        <p:spPr>
          <a:xfrm>
            <a:off x="761999" y="0"/>
            <a:ext cx="8382000" cy="762000"/>
          </a:xfrm>
        </p:spPr>
        <p:txBody>
          <a:bodyPr>
            <a:normAutofit fontScale="90000"/>
          </a:bodyPr>
          <a:lstStyle/>
          <a:p>
            <a:r>
              <a:rPr lang="en-IN" dirty="0"/>
              <a:t>Comparative Balance Sheets and </a:t>
            </a:r>
            <a:br>
              <a:rPr lang="en-IN" dirty="0"/>
            </a:br>
            <a:r>
              <a:rPr lang="en-IN" dirty="0"/>
              <a:t>Income Statement </a:t>
            </a:r>
            <a:r>
              <a:rPr lang="en-IN" sz="2200" dirty="0"/>
              <a:t>(continued)</a:t>
            </a:r>
            <a:endParaRPr lang="en-US" sz="2200" dirty="0"/>
          </a:p>
        </p:txBody>
      </p:sp>
      <p:pic>
        <p:nvPicPr>
          <p:cNvPr id="20" name="Picture 19">
            <a:extLst>
              <a:ext uri="{FF2B5EF4-FFF2-40B4-BE49-F238E27FC236}">
                <a16:creationId xmlns:a16="http://schemas.microsoft.com/office/drawing/2014/main" id="{0DECDBA9-D8AD-43B9-8857-F35B81B62920}"/>
              </a:ext>
            </a:extLst>
          </p:cNvPr>
          <p:cNvPicPr>
            <a:picLocks noChangeAspect="1"/>
          </p:cNvPicPr>
          <p:nvPr/>
        </p:nvPicPr>
        <p:blipFill>
          <a:blip r:embed="rId3"/>
          <a:stretch>
            <a:fillRect/>
          </a:stretch>
        </p:blipFill>
        <p:spPr>
          <a:xfrm>
            <a:off x="1981200" y="762000"/>
            <a:ext cx="5784057" cy="5943147"/>
          </a:xfrm>
          <a:prstGeom prst="rect">
            <a:avLst/>
          </a:prstGeom>
        </p:spPr>
      </p:pic>
      <p:sp>
        <p:nvSpPr>
          <p:cNvPr id="5" name="Slide Number Placeholder 5">
            <a:extLst>
              <a:ext uri="{FF2B5EF4-FFF2-40B4-BE49-F238E27FC236}">
                <a16:creationId xmlns:a16="http://schemas.microsoft.com/office/drawing/2014/main" id="{0CBCDFE8-3D71-014C-AA1D-2B7E75ADFE44}"/>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23</a:t>
            </a:fld>
            <a:endParaRPr lang="en-US" dirty="0"/>
          </a:p>
        </p:txBody>
      </p:sp>
    </p:spTree>
    <p:extLst>
      <p:ext uri="{BB962C8B-B14F-4D97-AF65-F5344CB8AC3E}">
        <p14:creationId xmlns:p14="http://schemas.microsoft.com/office/powerpoint/2010/main" val="5454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09600" y="3062514"/>
            <a:ext cx="2250183" cy="685800"/>
          </a:xfrm>
          <a:prstGeom prst="rect">
            <a:avLst/>
          </a:prstGeom>
          <a:solidFill>
            <a:srgbClr val="C6D9F1">
              <a:alpha val="5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6" name="Content Placeholder 5"/>
          <p:cNvSpPr>
            <a:spLocks noGrp="1"/>
          </p:cNvSpPr>
          <p:nvPr>
            <p:ph idx="1"/>
          </p:nvPr>
        </p:nvSpPr>
        <p:spPr>
          <a:xfrm>
            <a:off x="673678" y="1447800"/>
            <a:ext cx="8311897" cy="5511801"/>
          </a:xfrm>
        </p:spPr>
        <p:txBody>
          <a:bodyPr>
            <a:normAutofit/>
          </a:bodyPr>
          <a:lstStyle/>
          <a:p>
            <a:endParaRPr lang="en-IN" sz="2800" dirty="0"/>
          </a:p>
          <a:p>
            <a:endParaRPr lang="en-IN" sz="2800" dirty="0"/>
          </a:p>
        </p:txBody>
      </p:sp>
      <p:sp>
        <p:nvSpPr>
          <p:cNvPr id="5" name="Title 4"/>
          <p:cNvSpPr>
            <a:spLocks noGrp="1"/>
          </p:cNvSpPr>
          <p:nvPr>
            <p:ph type="title"/>
          </p:nvPr>
        </p:nvSpPr>
        <p:spPr>
          <a:xfrm>
            <a:off x="761999" y="243114"/>
            <a:ext cx="8382000" cy="762000"/>
          </a:xfrm>
        </p:spPr>
        <p:txBody>
          <a:bodyPr>
            <a:noAutofit/>
          </a:bodyPr>
          <a:lstStyle/>
          <a:p>
            <a:r>
              <a:rPr lang="en-IN" sz="2700" dirty="0"/>
              <a:t>Preparing the SCF: Direct Method—</a:t>
            </a:r>
            <a:r>
              <a:rPr lang="en-IN" sz="2700" dirty="0">
                <a:solidFill>
                  <a:srgbClr val="C00000"/>
                </a:solidFill>
              </a:rPr>
              <a:t>Using a Spreadsheet</a:t>
            </a:r>
            <a:endParaRPr lang="en-US" sz="2700" dirty="0">
              <a:solidFill>
                <a:srgbClr val="C00000"/>
              </a:solidFill>
            </a:endParaRPr>
          </a:p>
        </p:txBody>
      </p:sp>
      <p:sp>
        <p:nvSpPr>
          <p:cNvPr id="27" name="TextBox 26"/>
          <p:cNvSpPr txBox="1"/>
          <p:nvPr/>
        </p:nvSpPr>
        <p:spPr>
          <a:xfrm>
            <a:off x="-1629228" y="3182345"/>
            <a:ext cx="4373907" cy="430887"/>
          </a:xfrm>
          <a:prstGeom prst="rect">
            <a:avLst/>
          </a:prstGeom>
          <a:noFill/>
        </p:spPr>
        <p:txBody>
          <a:bodyPr wrap="square" rtlCol="0">
            <a:spAutoFit/>
          </a:bodyPr>
          <a:lstStyle/>
          <a:p>
            <a:pPr algn="r"/>
            <a:r>
              <a:rPr lang="en-US" sz="2200" dirty="0"/>
              <a:t>        or         </a:t>
            </a:r>
            <a:r>
              <a:rPr lang="en-US" sz="2200" b="1" dirty="0">
                <a:solidFill>
                  <a:srgbClr val="C00000"/>
                </a:solidFill>
              </a:rPr>
              <a:t>Cash</a:t>
            </a:r>
          </a:p>
        </p:txBody>
      </p:sp>
      <p:sp>
        <p:nvSpPr>
          <p:cNvPr id="28" name="Up Arrow 27"/>
          <p:cNvSpPr/>
          <p:nvPr/>
        </p:nvSpPr>
        <p:spPr>
          <a:xfrm>
            <a:off x="752125" y="3245960"/>
            <a:ext cx="400751" cy="3561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Up Arrow 30"/>
          <p:cNvSpPr/>
          <p:nvPr/>
        </p:nvSpPr>
        <p:spPr>
          <a:xfrm rot="10800000">
            <a:off x="1580449" y="3245960"/>
            <a:ext cx="400751" cy="3561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3810000" y="2710542"/>
            <a:ext cx="2250183" cy="1404258"/>
          </a:xfrm>
          <a:prstGeom prst="rect">
            <a:avLst/>
          </a:prstGeom>
          <a:solidFill>
            <a:srgbClr val="C6D9F1">
              <a:alpha val="5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Up Arrow 34"/>
          <p:cNvSpPr/>
          <p:nvPr/>
        </p:nvSpPr>
        <p:spPr>
          <a:xfrm>
            <a:off x="4393935" y="2879475"/>
            <a:ext cx="400751" cy="3561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Up Arrow 35"/>
          <p:cNvSpPr/>
          <p:nvPr/>
        </p:nvSpPr>
        <p:spPr>
          <a:xfrm rot="10800000">
            <a:off x="5099486" y="2879474"/>
            <a:ext cx="400751" cy="3561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3914496" y="3235579"/>
            <a:ext cx="2040459" cy="769441"/>
          </a:xfrm>
          <a:prstGeom prst="rect">
            <a:avLst/>
          </a:prstGeom>
          <a:noFill/>
        </p:spPr>
        <p:txBody>
          <a:bodyPr wrap="square" rtlCol="0">
            <a:spAutoFit/>
          </a:bodyPr>
          <a:lstStyle/>
          <a:p>
            <a:pPr algn="ctr"/>
            <a:r>
              <a:rPr lang="en-US" sz="2200" dirty="0"/>
              <a:t>In an account </a:t>
            </a:r>
            <a:r>
              <a:rPr lang="en-US" sz="2200" b="1" dirty="0"/>
              <a:t>other than cash</a:t>
            </a:r>
          </a:p>
        </p:txBody>
      </p:sp>
      <p:cxnSp>
        <p:nvCxnSpPr>
          <p:cNvPr id="2058" name="Straight Arrow Connector 2057"/>
          <p:cNvCxnSpPr/>
          <p:nvPr/>
        </p:nvCxnSpPr>
        <p:spPr>
          <a:xfrm rot="10800000" flipV="1">
            <a:off x="2913745" y="3410856"/>
            <a:ext cx="788675"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813159" y="1650628"/>
            <a:ext cx="2250183" cy="541402"/>
          </a:xfrm>
          <a:prstGeom prst="rect">
            <a:avLst/>
          </a:prstGeom>
          <a:solidFill>
            <a:srgbClr val="C6D9F1">
              <a:alpha val="5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Event/transaction</a:t>
            </a:r>
          </a:p>
        </p:txBody>
      </p:sp>
      <p:cxnSp>
        <p:nvCxnSpPr>
          <p:cNvPr id="2062" name="Straight Arrow Connector 2061"/>
          <p:cNvCxnSpPr>
            <a:stCxn id="47" idx="2"/>
            <a:endCxn id="34" idx="0"/>
          </p:cNvCxnSpPr>
          <p:nvPr/>
        </p:nvCxnSpPr>
        <p:spPr>
          <a:xfrm flipH="1">
            <a:off x="4935092" y="2192030"/>
            <a:ext cx="3159" cy="518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64" name="Right Arrow 2063"/>
          <p:cNvSpPr/>
          <p:nvPr/>
        </p:nvSpPr>
        <p:spPr>
          <a:xfrm rot="16200000">
            <a:off x="7603447" y="3660312"/>
            <a:ext cx="1019191" cy="346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7015615" y="1126371"/>
            <a:ext cx="2025213" cy="2055974"/>
          </a:xfrm>
          <a:prstGeom prst="rect">
            <a:avLst/>
          </a:prstGeom>
          <a:solidFill>
            <a:schemeClr val="tx2">
              <a:lumMod val="20000"/>
              <a:lumOff val="80000"/>
              <a:alpha val="5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Identify operating, investing, and financing activities</a:t>
            </a:r>
          </a:p>
        </p:txBody>
      </p:sp>
      <p:sp>
        <p:nvSpPr>
          <p:cNvPr id="55" name="Rectangle 54"/>
          <p:cNvSpPr/>
          <p:nvPr/>
        </p:nvSpPr>
        <p:spPr>
          <a:xfrm>
            <a:off x="714828" y="4529353"/>
            <a:ext cx="2250183" cy="2055974"/>
          </a:xfrm>
          <a:prstGeom prst="rect">
            <a:avLst/>
          </a:prstGeom>
          <a:solidFill>
            <a:srgbClr val="C6D9F1">
              <a:alpha val="5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Step 1</a:t>
            </a:r>
          </a:p>
          <a:p>
            <a:pPr algn="ctr"/>
            <a:r>
              <a:rPr lang="en-IN" sz="2200" dirty="0">
                <a:solidFill>
                  <a:schemeClr val="tx1"/>
                </a:solidFill>
              </a:rPr>
              <a:t>Beginning and ending balances of each account are entered on the spreadsheet</a:t>
            </a:r>
            <a:endParaRPr lang="en-US" sz="2200" dirty="0">
              <a:solidFill>
                <a:schemeClr val="tx1"/>
              </a:solidFill>
            </a:endParaRPr>
          </a:p>
        </p:txBody>
      </p:sp>
      <p:sp>
        <p:nvSpPr>
          <p:cNvPr id="57" name="Rectangle 56"/>
          <p:cNvSpPr/>
          <p:nvPr/>
        </p:nvSpPr>
        <p:spPr>
          <a:xfrm>
            <a:off x="3764643" y="4529353"/>
            <a:ext cx="2250183" cy="2055974"/>
          </a:xfrm>
          <a:prstGeom prst="rect">
            <a:avLst/>
          </a:prstGeom>
          <a:solidFill>
            <a:srgbClr val="C6D9F1">
              <a:alpha val="5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Step 2</a:t>
            </a:r>
          </a:p>
          <a:p>
            <a:pPr algn="ctr"/>
            <a:r>
              <a:rPr lang="en-IN" sz="2200" dirty="0">
                <a:solidFill>
                  <a:schemeClr val="tx1"/>
                </a:solidFill>
              </a:rPr>
              <a:t>Journal entries are reconstructed in our analysis of the data</a:t>
            </a:r>
            <a:endParaRPr lang="en-US" sz="2200" dirty="0">
              <a:solidFill>
                <a:schemeClr val="tx1"/>
              </a:solidFill>
            </a:endParaRPr>
          </a:p>
        </p:txBody>
      </p:sp>
      <p:sp>
        <p:nvSpPr>
          <p:cNvPr id="2065" name="Right Arrow 2064"/>
          <p:cNvSpPr/>
          <p:nvPr/>
        </p:nvSpPr>
        <p:spPr>
          <a:xfrm>
            <a:off x="3051666" y="5328740"/>
            <a:ext cx="626322"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ight Arrow 59"/>
          <p:cNvSpPr/>
          <p:nvPr/>
        </p:nvSpPr>
        <p:spPr>
          <a:xfrm>
            <a:off x="6101481" y="5328740"/>
            <a:ext cx="626322"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6814458" y="4529353"/>
            <a:ext cx="2250183" cy="2055974"/>
          </a:xfrm>
          <a:prstGeom prst="rect">
            <a:avLst/>
          </a:prstGeom>
          <a:solidFill>
            <a:srgbClr val="C6D9F1">
              <a:alpha val="5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Entries explain changes in account balances</a:t>
            </a:r>
          </a:p>
        </p:txBody>
      </p:sp>
      <p:sp>
        <p:nvSpPr>
          <p:cNvPr id="2" name="TextBox 1"/>
          <p:cNvSpPr txBox="1"/>
          <p:nvPr/>
        </p:nvSpPr>
        <p:spPr>
          <a:xfrm>
            <a:off x="687279" y="1024069"/>
            <a:ext cx="2677547" cy="1631216"/>
          </a:xfrm>
          <a:prstGeom prst="rect">
            <a:avLst/>
          </a:prstGeom>
          <a:solidFill>
            <a:schemeClr val="accent2">
              <a:lumMod val="20000"/>
              <a:lumOff val="80000"/>
            </a:schemeClr>
          </a:solidFill>
          <a:ln>
            <a:solidFill>
              <a:srgbClr val="C00000"/>
            </a:solidFill>
          </a:ln>
        </p:spPr>
        <p:txBody>
          <a:bodyPr wrap="square" rtlCol="0">
            <a:spAutoFit/>
          </a:bodyPr>
          <a:lstStyle/>
          <a:p>
            <a:pPr algn="ctr"/>
            <a:r>
              <a:rPr lang="en-IN" sz="2000" dirty="0"/>
              <a:t>For </a:t>
            </a:r>
            <a:r>
              <a:rPr lang="en-IN" sz="2000" b="1" dirty="0"/>
              <a:t>cash</a:t>
            </a:r>
            <a:r>
              <a:rPr lang="en-IN" sz="2000" dirty="0"/>
              <a:t> to increase or decrease, there must be a corresponding change in an account </a:t>
            </a:r>
            <a:r>
              <a:rPr lang="en-IN" sz="2000" b="1" dirty="0"/>
              <a:t>other than cash</a:t>
            </a:r>
            <a:endParaRPr lang="en-US" sz="2000" b="1" dirty="0"/>
          </a:p>
        </p:txBody>
      </p:sp>
      <p:sp>
        <p:nvSpPr>
          <p:cNvPr id="24" name="Slide Number Placeholder 5">
            <a:extLst>
              <a:ext uri="{FF2B5EF4-FFF2-40B4-BE49-F238E27FC236}">
                <a16:creationId xmlns:a16="http://schemas.microsoft.com/office/drawing/2014/main" id="{9852935B-A915-644D-A6F0-8CA78A1509C1}"/>
              </a:ext>
            </a:extLst>
          </p:cNvPr>
          <p:cNvSpPr txBox="1">
            <a:spLocks/>
          </p:cNvSpPr>
          <p:nvPr/>
        </p:nvSpPr>
        <p:spPr>
          <a:xfrm>
            <a:off x="6553200" y="632460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24</a:t>
            </a:fld>
            <a:endParaRPr lang="en-US" dirty="0"/>
          </a:p>
        </p:txBody>
      </p:sp>
    </p:spTree>
    <p:extLst>
      <p:ext uri="{BB962C8B-B14F-4D97-AF65-F5344CB8AC3E}">
        <p14:creationId xmlns:p14="http://schemas.microsoft.com/office/powerpoint/2010/main" val="180100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1000"/>
                                        <p:tgtEl>
                                          <p:spTgt spid="4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wipe(up)">
                                      <p:cBhvr>
                                        <p:cTn id="11" dur="1000"/>
                                        <p:tgtEl>
                                          <p:spTgt spid="2062"/>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1000" fill="hold"/>
                                        <p:tgtEl>
                                          <p:spTgt spid="34"/>
                                        </p:tgtEl>
                                        <p:attrNameLst>
                                          <p:attrName>ppt_w</p:attrName>
                                        </p:attrNameLst>
                                      </p:cBhvr>
                                      <p:tavLst>
                                        <p:tav tm="0">
                                          <p:val>
                                            <p:fltVal val="0"/>
                                          </p:val>
                                        </p:tav>
                                        <p:tav tm="100000">
                                          <p:val>
                                            <p:strVal val="#ppt_w"/>
                                          </p:val>
                                        </p:tav>
                                      </p:tavLst>
                                    </p:anim>
                                    <p:anim calcmode="lin" valueType="num">
                                      <p:cBhvr>
                                        <p:cTn id="16" dur="1000" fill="hold"/>
                                        <p:tgtEl>
                                          <p:spTgt spid="34"/>
                                        </p:tgtEl>
                                        <p:attrNameLst>
                                          <p:attrName>ppt_h</p:attrName>
                                        </p:attrNameLst>
                                      </p:cBhvr>
                                      <p:tavLst>
                                        <p:tav tm="0">
                                          <p:val>
                                            <p:fltVal val="0"/>
                                          </p:val>
                                        </p:tav>
                                        <p:tav tm="100000">
                                          <p:val>
                                            <p:strVal val="#ppt_h"/>
                                          </p:val>
                                        </p:tav>
                                      </p:tavLst>
                                    </p:anim>
                                    <p:animEffect transition="in" filter="fade">
                                      <p:cBhvr>
                                        <p:cTn id="17" dur="1000"/>
                                        <p:tgtEl>
                                          <p:spTgt spid="3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000" fill="hold"/>
                                        <p:tgtEl>
                                          <p:spTgt spid="36"/>
                                        </p:tgtEl>
                                        <p:attrNameLst>
                                          <p:attrName>ppt_w</p:attrName>
                                        </p:attrNameLst>
                                      </p:cBhvr>
                                      <p:tavLst>
                                        <p:tav tm="0">
                                          <p:val>
                                            <p:fltVal val="0"/>
                                          </p:val>
                                        </p:tav>
                                        <p:tav tm="100000">
                                          <p:val>
                                            <p:strVal val="#ppt_w"/>
                                          </p:val>
                                        </p:tav>
                                      </p:tavLst>
                                    </p:anim>
                                    <p:anim calcmode="lin" valueType="num">
                                      <p:cBhvr>
                                        <p:cTn id="26" dur="1000" fill="hold"/>
                                        <p:tgtEl>
                                          <p:spTgt spid="36"/>
                                        </p:tgtEl>
                                        <p:attrNameLst>
                                          <p:attrName>ppt_h</p:attrName>
                                        </p:attrNameLst>
                                      </p:cBhvr>
                                      <p:tavLst>
                                        <p:tav tm="0">
                                          <p:val>
                                            <p:fltVal val="0"/>
                                          </p:val>
                                        </p:tav>
                                        <p:tav tm="100000">
                                          <p:val>
                                            <p:strVal val="#ppt_h"/>
                                          </p:val>
                                        </p:tav>
                                      </p:tavLst>
                                    </p:anim>
                                    <p:animEffect transition="in" filter="fade">
                                      <p:cBhvr>
                                        <p:cTn id="27" dur="1000"/>
                                        <p:tgtEl>
                                          <p:spTgt spid="3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1000" fill="hold"/>
                                        <p:tgtEl>
                                          <p:spTgt spid="37"/>
                                        </p:tgtEl>
                                        <p:attrNameLst>
                                          <p:attrName>ppt_w</p:attrName>
                                        </p:attrNameLst>
                                      </p:cBhvr>
                                      <p:tavLst>
                                        <p:tav tm="0">
                                          <p:val>
                                            <p:fltVal val="0"/>
                                          </p:val>
                                        </p:tav>
                                        <p:tav tm="100000">
                                          <p:val>
                                            <p:strVal val="#ppt_w"/>
                                          </p:val>
                                        </p:tav>
                                      </p:tavLst>
                                    </p:anim>
                                    <p:anim calcmode="lin" valueType="num">
                                      <p:cBhvr>
                                        <p:cTn id="31" dur="1000" fill="hold"/>
                                        <p:tgtEl>
                                          <p:spTgt spid="37"/>
                                        </p:tgtEl>
                                        <p:attrNameLst>
                                          <p:attrName>ppt_h</p:attrName>
                                        </p:attrNameLst>
                                      </p:cBhvr>
                                      <p:tavLst>
                                        <p:tav tm="0">
                                          <p:val>
                                            <p:fltVal val="0"/>
                                          </p:val>
                                        </p:tav>
                                        <p:tav tm="100000">
                                          <p:val>
                                            <p:strVal val="#ppt_h"/>
                                          </p:val>
                                        </p:tav>
                                      </p:tavLst>
                                    </p:anim>
                                    <p:animEffect transition="in" filter="fade">
                                      <p:cBhvr>
                                        <p:cTn id="32" dur="1000"/>
                                        <p:tgtEl>
                                          <p:spTgt spid="37"/>
                                        </p:tgtEl>
                                      </p:cBhvr>
                                    </p:animEffect>
                                  </p:childTnLst>
                                </p:cTn>
                              </p:par>
                            </p:childTnLst>
                          </p:cTn>
                        </p:par>
                        <p:par>
                          <p:cTn id="33" fill="hold">
                            <p:stCondLst>
                              <p:cond delay="3000"/>
                            </p:stCondLst>
                            <p:childTnLst>
                              <p:par>
                                <p:cTn id="34" presetID="22" presetClass="entr" presetSubtype="2" fill="hold" nodeType="afterEffect">
                                  <p:stCondLst>
                                    <p:cond delay="2000"/>
                                  </p:stCondLst>
                                  <p:childTnLst>
                                    <p:set>
                                      <p:cBhvr>
                                        <p:cTn id="35" dur="1" fill="hold">
                                          <p:stCondLst>
                                            <p:cond delay="0"/>
                                          </p:stCondLst>
                                        </p:cTn>
                                        <p:tgtEl>
                                          <p:spTgt spid="2058"/>
                                        </p:tgtEl>
                                        <p:attrNameLst>
                                          <p:attrName>style.visibility</p:attrName>
                                        </p:attrNameLst>
                                      </p:cBhvr>
                                      <p:to>
                                        <p:strVal val="visible"/>
                                      </p:to>
                                    </p:set>
                                    <p:animEffect transition="in" filter="wipe(right)">
                                      <p:cBhvr>
                                        <p:cTn id="36" dur="1000"/>
                                        <p:tgtEl>
                                          <p:spTgt spid="2058"/>
                                        </p:tgtEl>
                                      </p:cBhvr>
                                    </p:animEffect>
                                  </p:childTnLst>
                                </p:cTn>
                              </p:par>
                            </p:childTnLst>
                          </p:cTn>
                        </p:par>
                        <p:par>
                          <p:cTn id="37" fill="hold">
                            <p:stCondLst>
                              <p:cond delay="6000"/>
                            </p:stCondLst>
                            <p:childTnLst>
                              <p:par>
                                <p:cTn id="38" presetID="22" presetClass="entr" presetSubtype="2"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right)">
                                      <p:cBhvr>
                                        <p:cTn id="40" dur="1000"/>
                                        <p:tgtEl>
                                          <p:spTgt spid="2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right)">
                                      <p:cBhvr>
                                        <p:cTn id="43" dur="1000"/>
                                        <p:tgtEl>
                                          <p:spTgt spid="2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1000"/>
                                        <p:tgtEl>
                                          <p:spTgt spid="27"/>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right)">
                                      <p:cBhvr>
                                        <p:cTn id="49" dur="10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left)">
                                      <p:cBhvr>
                                        <p:cTn id="54" dur="1000"/>
                                        <p:tgtEl>
                                          <p:spTgt spid="55"/>
                                        </p:tgtEl>
                                      </p:cBhvr>
                                    </p:animEffect>
                                  </p:childTnLst>
                                </p:cTn>
                              </p:par>
                            </p:childTnLst>
                          </p:cTn>
                        </p:par>
                        <p:par>
                          <p:cTn id="55" fill="hold">
                            <p:stCondLst>
                              <p:cond delay="1000"/>
                            </p:stCondLst>
                            <p:childTnLst>
                              <p:par>
                                <p:cTn id="56" presetID="22" presetClass="entr" presetSubtype="8" fill="hold" grpId="0" nodeType="afterEffect">
                                  <p:stCondLst>
                                    <p:cond delay="2000"/>
                                  </p:stCondLst>
                                  <p:childTnLst>
                                    <p:set>
                                      <p:cBhvr>
                                        <p:cTn id="57" dur="1" fill="hold">
                                          <p:stCondLst>
                                            <p:cond delay="0"/>
                                          </p:stCondLst>
                                        </p:cTn>
                                        <p:tgtEl>
                                          <p:spTgt spid="2065"/>
                                        </p:tgtEl>
                                        <p:attrNameLst>
                                          <p:attrName>style.visibility</p:attrName>
                                        </p:attrNameLst>
                                      </p:cBhvr>
                                      <p:to>
                                        <p:strVal val="visible"/>
                                      </p:to>
                                    </p:set>
                                    <p:animEffect transition="in" filter="wipe(left)">
                                      <p:cBhvr>
                                        <p:cTn id="58" dur="1000"/>
                                        <p:tgtEl>
                                          <p:spTgt spid="2065"/>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1000"/>
                                        <p:tgtEl>
                                          <p:spTgt spid="57"/>
                                        </p:tgtEl>
                                      </p:cBhvr>
                                    </p:animEffect>
                                  </p:childTnLst>
                                </p:cTn>
                              </p:par>
                            </p:childTnLst>
                          </p:cTn>
                        </p:par>
                        <p:par>
                          <p:cTn id="63" fill="hold">
                            <p:stCondLst>
                              <p:cond delay="5000"/>
                            </p:stCondLst>
                            <p:childTnLst>
                              <p:par>
                                <p:cTn id="64" presetID="22" presetClass="entr" presetSubtype="8" fill="hold" grpId="0" nodeType="afterEffect">
                                  <p:stCondLst>
                                    <p:cond delay="2000"/>
                                  </p:stCondLst>
                                  <p:childTnLst>
                                    <p:set>
                                      <p:cBhvr>
                                        <p:cTn id="65" dur="1" fill="hold">
                                          <p:stCondLst>
                                            <p:cond delay="0"/>
                                          </p:stCondLst>
                                        </p:cTn>
                                        <p:tgtEl>
                                          <p:spTgt spid="60"/>
                                        </p:tgtEl>
                                        <p:attrNameLst>
                                          <p:attrName>style.visibility</p:attrName>
                                        </p:attrNameLst>
                                      </p:cBhvr>
                                      <p:to>
                                        <p:strVal val="visible"/>
                                      </p:to>
                                    </p:set>
                                    <p:animEffect transition="in" filter="wipe(left)">
                                      <p:cBhvr>
                                        <p:cTn id="66" dur="1000"/>
                                        <p:tgtEl>
                                          <p:spTgt spid="60"/>
                                        </p:tgtEl>
                                      </p:cBhvr>
                                    </p:animEffect>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left)">
                                      <p:cBhvr>
                                        <p:cTn id="70" dur="1000"/>
                                        <p:tgtEl>
                                          <p:spTgt spid="61"/>
                                        </p:tgtEl>
                                      </p:cBhvr>
                                    </p:animEffect>
                                  </p:childTnLst>
                                </p:cTn>
                              </p:par>
                            </p:childTnLst>
                          </p:cTn>
                        </p:par>
                        <p:par>
                          <p:cTn id="71" fill="hold">
                            <p:stCondLst>
                              <p:cond delay="9000"/>
                            </p:stCondLst>
                            <p:childTnLst>
                              <p:par>
                                <p:cTn id="72" presetID="22" presetClass="entr" presetSubtype="4" fill="hold" grpId="0" nodeType="afterEffect">
                                  <p:stCondLst>
                                    <p:cond delay="2000"/>
                                  </p:stCondLst>
                                  <p:childTnLst>
                                    <p:set>
                                      <p:cBhvr>
                                        <p:cTn id="73" dur="1" fill="hold">
                                          <p:stCondLst>
                                            <p:cond delay="0"/>
                                          </p:stCondLst>
                                        </p:cTn>
                                        <p:tgtEl>
                                          <p:spTgt spid="2064"/>
                                        </p:tgtEl>
                                        <p:attrNameLst>
                                          <p:attrName>style.visibility</p:attrName>
                                        </p:attrNameLst>
                                      </p:cBhvr>
                                      <p:to>
                                        <p:strVal val="visible"/>
                                      </p:to>
                                    </p:set>
                                    <p:animEffect transition="in" filter="wipe(down)">
                                      <p:cBhvr>
                                        <p:cTn id="74" dur="1000"/>
                                        <p:tgtEl>
                                          <p:spTgt spid="2064"/>
                                        </p:tgtEl>
                                      </p:cBhvr>
                                    </p:animEffect>
                                  </p:childTnLst>
                                </p:cTn>
                              </p:par>
                            </p:childTnLst>
                          </p:cTn>
                        </p:par>
                        <p:par>
                          <p:cTn id="75" fill="hold">
                            <p:stCondLst>
                              <p:cond delay="12000"/>
                            </p:stCondLst>
                            <p:childTnLst>
                              <p:par>
                                <p:cTn id="76" presetID="22" presetClass="entr" presetSubtype="8"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P spid="28" grpId="0" animBg="1"/>
      <p:bldP spid="31" grpId="0" animBg="1"/>
      <p:bldP spid="34" grpId="0" animBg="1"/>
      <p:bldP spid="35" grpId="0" animBg="1"/>
      <p:bldP spid="36" grpId="0" animBg="1"/>
      <p:bldP spid="37" grpId="0"/>
      <p:bldP spid="47" grpId="0" animBg="1"/>
      <p:bldP spid="2064" grpId="0" animBg="1"/>
      <p:bldP spid="54" grpId="0" animBg="1"/>
      <p:bldP spid="55" grpId="0" animBg="1"/>
      <p:bldP spid="57" grpId="0" animBg="1"/>
      <p:bldP spid="2065" grpId="0" animBg="1"/>
      <p:bldP spid="60" grpId="0" animBg="1"/>
      <p:bldP spid="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6" name="Content Placeholder 5"/>
          <p:cNvSpPr>
            <a:spLocks noGrp="1"/>
          </p:cNvSpPr>
          <p:nvPr>
            <p:ph idx="1"/>
          </p:nvPr>
        </p:nvSpPr>
        <p:spPr>
          <a:xfrm>
            <a:off x="720850" y="1447800"/>
            <a:ext cx="8311897" cy="5511801"/>
          </a:xfrm>
        </p:spPr>
        <p:txBody>
          <a:bodyPr>
            <a:normAutofit/>
          </a:bodyPr>
          <a:lstStyle/>
          <a:p>
            <a:endParaRPr lang="en-IN" sz="2800" dirty="0"/>
          </a:p>
          <a:p>
            <a:endParaRPr lang="en-IN" sz="2800" dirty="0"/>
          </a:p>
        </p:txBody>
      </p:sp>
      <p:sp>
        <p:nvSpPr>
          <p:cNvPr id="5" name="Title 4"/>
          <p:cNvSpPr>
            <a:spLocks noGrp="1"/>
          </p:cNvSpPr>
          <p:nvPr>
            <p:ph type="title"/>
          </p:nvPr>
        </p:nvSpPr>
        <p:spPr>
          <a:xfrm>
            <a:off x="761999" y="0"/>
            <a:ext cx="8382000" cy="914399"/>
          </a:xfrm>
        </p:spPr>
        <p:txBody>
          <a:bodyPr>
            <a:noAutofit/>
          </a:bodyPr>
          <a:lstStyle/>
          <a:p>
            <a:r>
              <a:rPr lang="en-IN" sz="2700" dirty="0"/>
              <a:t>Spreadsheet—Direct Method</a:t>
            </a:r>
            <a:endParaRPr lang="en-US" sz="2000" dirty="0"/>
          </a:p>
        </p:txBody>
      </p:sp>
      <p:sp>
        <p:nvSpPr>
          <p:cNvPr id="7" name="TextBox 6"/>
          <p:cNvSpPr txBox="1"/>
          <p:nvPr/>
        </p:nvSpPr>
        <p:spPr>
          <a:xfrm>
            <a:off x="7010400" y="2514600"/>
            <a:ext cx="1905000" cy="2246769"/>
          </a:xfrm>
          <a:prstGeom prst="rect">
            <a:avLst/>
          </a:prstGeom>
          <a:noFill/>
        </p:spPr>
        <p:txBody>
          <a:bodyPr wrap="square" rtlCol="0">
            <a:spAutoFit/>
          </a:bodyPr>
          <a:lstStyle/>
          <a:p>
            <a:r>
              <a:rPr lang="en-US" sz="2000" b="1" dirty="0">
                <a:solidFill>
                  <a:srgbClr val="FF0066"/>
                </a:solidFill>
              </a:rPr>
              <a:t>X</a:t>
            </a:r>
            <a:r>
              <a:rPr lang="en-US" sz="2000" dirty="0"/>
              <a:t>—As explained later, the </a:t>
            </a:r>
            <a:r>
              <a:rPr lang="fr-FR" sz="2000" b="1" dirty="0">
                <a:solidFill>
                  <a:srgbClr val="FF0066"/>
                </a:solidFill>
              </a:rPr>
              <a:t>Xs</a:t>
            </a:r>
            <a:r>
              <a:rPr lang="fr-FR" sz="2000" dirty="0"/>
              <a:t> serve as a reminder to report this noncash transaction</a:t>
            </a:r>
            <a:endParaRPr lang="en-US" sz="2000" dirty="0"/>
          </a:p>
        </p:txBody>
      </p:sp>
      <p:pic>
        <p:nvPicPr>
          <p:cNvPr id="8" name="Picture 7">
            <a:extLst>
              <a:ext uri="{FF2B5EF4-FFF2-40B4-BE49-F238E27FC236}">
                <a16:creationId xmlns:a16="http://schemas.microsoft.com/office/drawing/2014/main" id="{4AB6C893-AACB-4E7A-817A-A651DEAD1916}"/>
              </a:ext>
            </a:extLst>
          </p:cNvPr>
          <p:cNvPicPr>
            <a:picLocks noChangeAspect="1"/>
          </p:cNvPicPr>
          <p:nvPr/>
        </p:nvPicPr>
        <p:blipFill rotWithShape="1">
          <a:blip r:embed="rId3"/>
          <a:srcRect b="2472"/>
          <a:stretch/>
        </p:blipFill>
        <p:spPr>
          <a:xfrm>
            <a:off x="838200" y="632064"/>
            <a:ext cx="5943600" cy="6011840"/>
          </a:xfrm>
          <a:prstGeom prst="rect">
            <a:avLst/>
          </a:prstGeom>
        </p:spPr>
      </p:pic>
      <p:sp>
        <p:nvSpPr>
          <p:cNvPr id="9" name="Slide Number Placeholder 5">
            <a:extLst>
              <a:ext uri="{FF2B5EF4-FFF2-40B4-BE49-F238E27FC236}">
                <a16:creationId xmlns:a16="http://schemas.microsoft.com/office/drawing/2014/main" id="{B3A6A135-E8DA-D44E-983F-F5C3C9F7DAC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25</a:t>
            </a:fld>
            <a:endParaRPr lang="en-US" dirty="0"/>
          </a:p>
        </p:txBody>
      </p:sp>
    </p:spTree>
    <p:extLst>
      <p:ext uri="{BB962C8B-B14F-4D97-AF65-F5344CB8AC3E}">
        <p14:creationId xmlns:p14="http://schemas.microsoft.com/office/powerpoint/2010/main" val="362884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10" name="Title 9"/>
          <p:cNvSpPr>
            <a:spLocks noGrp="1"/>
          </p:cNvSpPr>
          <p:nvPr>
            <p:ph type="title"/>
          </p:nvPr>
        </p:nvSpPr>
        <p:spPr>
          <a:xfrm>
            <a:off x="761999" y="0"/>
            <a:ext cx="8382000" cy="1219199"/>
          </a:xfrm>
        </p:spPr>
        <p:txBody>
          <a:bodyPr>
            <a:normAutofit/>
          </a:bodyPr>
          <a:lstStyle/>
          <a:p>
            <a:r>
              <a:rPr lang="en-IN" sz="2700" dirty="0"/>
              <a:t>Spreadsheet—Direct Method </a:t>
            </a:r>
            <a:r>
              <a:rPr lang="en-IN" sz="2300" dirty="0"/>
              <a:t>(continued)</a:t>
            </a:r>
            <a:endParaRPr lang="en-US" sz="2300" dirty="0"/>
          </a:p>
        </p:txBody>
      </p:sp>
      <p:pic>
        <p:nvPicPr>
          <p:cNvPr id="11" name="Picture 10">
            <a:extLst>
              <a:ext uri="{FF2B5EF4-FFF2-40B4-BE49-F238E27FC236}">
                <a16:creationId xmlns:a16="http://schemas.microsoft.com/office/drawing/2014/main" id="{64E7402F-2569-463B-A169-5FA797807962}"/>
              </a:ext>
            </a:extLst>
          </p:cNvPr>
          <p:cNvPicPr>
            <a:picLocks noChangeAspect="1"/>
          </p:cNvPicPr>
          <p:nvPr/>
        </p:nvPicPr>
        <p:blipFill rotWithShape="1">
          <a:blip r:embed="rId3"/>
          <a:srcRect t="1308" r="1112" b="2564"/>
          <a:stretch/>
        </p:blipFill>
        <p:spPr>
          <a:xfrm>
            <a:off x="666749" y="914400"/>
            <a:ext cx="8477251" cy="5715000"/>
          </a:xfrm>
          <a:prstGeom prst="rect">
            <a:avLst/>
          </a:prstGeom>
        </p:spPr>
      </p:pic>
      <p:sp>
        <p:nvSpPr>
          <p:cNvPr id="5" name="Slide Number Placeholder 5">
            <a:extLst>
              <a:ext uri="{FF2B5EF4-FFF2-40B4-BE49-F238E27FC236}">
                <a16:creationId xmlns:a16="http://schemas.microsoft.com/office/drawing/2014/main" id="{DB607C81-74E3-5B4A-A39C-609A6A901A2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26</a:t>
            </a:fld>
            <a:endParaRPr lang="en-US" dirty="0"/>
          </a:p>
        </p:txBody>
      </p:sp>
    </p:spTree>
    <p:extLst>
      <p:ext uri="{BB962C8B-B14F-4D97-AF65-F5344CB8AC3E}">
        <p14:creationId xmlns:p14="http://schemas.microsoft.com/office/powerpoint/2010/main" val="165975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6" name="Content Placeholder 5"/>
          <p:cNvSpPr>
            <a:spLocks noGrp="1"/>
          </p:cNvSpPr>
          <p:nvPr>
            <p:ph idx="1"/>
          </p:nvPr>
        </p:nvSpPr>
        <p:spPr>
          <a:xfrm>
            <a:off x="9772840" y="1331443"/>
            <a:ext cx="8311897" cy="5511801"/>
          </a:xfrm>
        </p:spPr>
        <p:txBody>
          <a:bodyPr>
            <a:normAutofit/>
          </a:bodyPr>
          <a:lstStyle/>
          <a:p>
            <a:endParaRPr lang="en-IN" sz="2800" dirty="0"/>
          </a:p>
          <a:p>
            <a:endParaRPr lang="en-IN" sz="2800" dirty="0"/>
          </a:p>
        </p:txBody>
      </p:sp>
      <p:sp>
        <p:nvSpPr>
          <p:cNvPr id="9" name="Title 4"/>
          <p:cNvSpPr>
            <a:spLocks noGrp="1"/>
          </p:cNvSpPr>
          <p:nvPr>
            <p:ph type="title"/>
          </p:nvPr>
        </p:nvSpPr>
        <p:spPr>
          <a:xfrm>
            <a:off x="761999" y="1"/>
            <a:ext cx="8382000" cy="762000"/>
          </a:xfrm>
        </p:spPr>
        <p:txBody>
          <a:bodyPr>
            <a:noAutofit/>
          </a:bodyPr>
          <a:lstStyle/>
          <a:p>
            <a:r>
              <a:rPr lang="en-IN" sz="2700" dirty="0"/>
              <a:t>Spreadsheet—Direct Method </a:t>
            </a:r>
            <a:r>
              <a:rPr lang="en-IN" sz="2300" dirty="0"/>
              <a:t>(concluded)</a:t>
            </a:r>
            <a:endParaRPr lang="en-US" sz="2300" dirty="0"/>
          </a:p>
        </p:txBody>
      </p:sp>
      <p:pic>
        <p:nvPicPr>
          <p:cNvPr id="16" name="Picture 15">
            <a:extLst>
              <a:ext uri="{FF2B5EF4-FFF2-40B4-BE49-F238E27FC236}">
                <a16:creationId xmlns:a16="http://schemas.microsoft.com/office/drawing/2014/main" id="{3961FF50-896A-4B90-8CEA-85792AE8F79B}"/>
              </a:ext>
            </a:extLst>
          </p:cNvPr>
          <p:cNvPicPr>
            <a:picLocks noChangeAspect="1"/>
          </p:cNvPicPr>
          <p:nvPr/>
        </p:nvPicPr>
        <p:blipFill>
          <a:blip r:embed="rId3"/>
          <a:stretch>
            <a:fillRect/>
          </a:stretch>
        </p:blipFill>
        <p:spPr>
          <a:xfrm>
            <a:off x="1990724" y="623887"/>
            <a:ext cx="5924550" cy="5953125"/>
          </a:xfrm>
          <a:prstGeom prst="rect">
            <a:avLst/>
          </a:prstGeom>
        </p:spPr>
      </p:pic>
      <p:sp>
        <p:nvSpPr>
          <p:cNvPr id="7" name="Slide Number Placeholder 5">
            <a:extLst>
              <a:ext uri="{FF2B5EF4-FFF2-40B4-BE49-F238E27FC236}">
                <a16:creationId xmlns:a16="http://schemas.microsoft.com/office/drawing/2014/main" id="{70C9D93E-533F-B243-8BF0-CDA29092FE9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27</a:t>
            </a:fld>
            <a:endParaRPr lang="en-US" dirty="0"/>
          </a:p>
        </p:txBody>
      </p:sp>
    </p:spTree>
    <p:extLst>
      <p:ext uri="{BB962C8B-B14F-4D97-AF65-F5344CB8AC3E}">
        <p14:creationId xmlns:p14="http://schemas.microsoft.com/office/powerpoint/2010/main" val="59235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p:txBody>
          <a:bodyPr/>
          <a:lstStyle/>
          <a:p>
            <a:r>
              <a:rPr lang="en-US" dirty="0"/>
              <a:t>Income Statement Accounts</a:t>
            </a:r>
          </a:p>
        </p:txBody>
      </p:sp>
      <p:sp>
        <p:nvSpPr>
          <p:cNvPr id="5" name="Content Placeholder 4"/>
          <p:cNvSpPr>
            <a:spLocks noGrp="1"/>
          </p:cNvSpPr>
          <p:nvPr>
            <p:ph idx="1"/>
          </p:nvPr>
        </p:nvSpPr>
        <p:spPr>
          <a:xfrm>
            <a:off x="761999" y="1219200"/>
            <a:ext cx="8013600" cy="5413374"/>
          </a:xfrm>
        </p:spPr>
        <p:txBody>
          <a:bodyPr>
            <a:normAutofit/>
          </a:bodyPr>
          <a:lstStyle/>
          <a:p>
            <a:r>
              <a:rPr lang="en-IN" sz="2800" dirty="0"/>
              <a:t>Amounts reported in the income statement usually are </a:t>
            </a:r>
            <a:r>
              <a:rPr lang="en-IN" sz="2800" b="1" dirty="0">
                <a:solidFill>
                  <a:srgbClr val="C00000"/>
                </a:solidFill>
              </a:rPr>
              <a:t>not the same as the cash effects </a:t>
            </a:r>
            <a:r>
              <a:rPr lang="en-IN" sz="2800" dirty="0"/>
              <a:t>reported</a:t>
            </a:r>
            <a:endParaRPr lang="en-US" sz="2800" dirty="0"/>
          </a:p>
          <a:p>
            <a:pPr marL="0" indent="0">
              <a:buNone/>
            </a:pPr>
            <a:r>
              <a:rPr lang="en-US" sz="2800" b="1" dirty="0">
                <a:solidFill>
                  <a:srgbClr val="C00000"/>
                </a:solidFill>
              </a:rPr>
              <a:t>Example:</a:t>
            </a:r>
          </a:p>
          <a:p>
            <a:pPr marL="0" indent="0">
              <a:buNone/>
            </a:pPr>
            <a:r>
              <a:rPr lang="en-IN" sz="2800" dirty="0"/>
              <a:t>UBC reports </a:t>
            </a:r>
            <a:r>
              <a:rPr lang="en-IN" sz="2800" b="1" dirty="0">
                <a:solidFill>
                  <a:srgbClr val="C00000"/>
                </a:solidFill>
              </a:rPr>
              <a:t>sales revenue of $100 million</a:t>
            </a:r>
            <a:r>
              <a:rPr lang="en-IN" sz="2800" dirty="0"/>
              <a:t>. </a:t>
            </a:r>
          </a:p>
          <a:p>
            <a:r>
              <a:rPr lang="en-IN" sz="2800" dirty="0"/>
              <a:t>This does not mean that it collected $100 million cash from customers during the year </a:t>
            </a:r>
          </a:p>
          <a:p>
            <a:r>
              <a:rPr lang="en-IN" sz="2800" dirty="0"/>
              <a:t>By referring to the beginning and ending balances in </a:t>
            </a:r>
            <a:r>
              <a:rPr lang="en-IN" sz="2800" b="1" dirty="0">
                <a:solidFill>
                  <a:srgbClr val="C00000"/>
                </a:solidFill>
              </a:rPr>
              <a:t>accounts receivable</a:t>
            </a:r>
            <a:r>
              <a:rPr lang="en-IN" sz="2800" dirty="0"/>
              <a:t>, we see that cash received from customers could not have been $100 million </a:t>
            </a:r>
          </a:p>
          <a:p>
            <a:r>
              <a:rPr lang="en-IN" sz="2800" dirty="0"/>
              <a:t>Some of the sales revenue recognized must not yet have been collected</a:t>
            </a:r>
            <a:endParaRPr lang="en-US" sz="2800" dirty="0"/>
          </a:p>
          <a:p>
            <a:pPr marL="0" indent="0">
              <a:buNone/>
            </a:pPr>
            <a:endParaRPr lang="en-US" sz="2800" b="1" dirty="0"/>
          </a:p>
          <a:p>
            <a:endParaRPr lang="en-US" sz="2800" b="1" dirty="0"/>
          </a:p>
        </p:txBody>
      </p:sp>
      <p:sp>
        <p:nvSpPr>
          <p:cNvPr id="6" name="Slide Number Placeholder 5">
            <a:extLst>
              <a:ext uri="{FF2B5EF4-FFF2-40B4-BE49-F238E27FC236}">
                <a16:creationId xmlns:a16="http://schemas.microsoft.com/office/drawing/2014/main" id="{76D723F4-971B-434F-A1BF-8C35F3B5401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28</a:t>
            </a:fld>
            <a:endParaRPr lang="en-US" dirty="0"/>
          </a:p>
        </p:txBody>
      </p:sp>
    </p:spTree>
    <p:extLst>
      <p:ext uri="{BB962C8B-B14F-4D97-AF65-F5344CB8AC3E}">
        <p14:creationId xmlns:p14="http://schemas.microsoft.com/office/powerpoint/2010/main" val="24057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p:txBody>
          <a:bodyPr/>
          <a:lstStyle/>
          <a:p>
            <a:r>
              <a:rPr lang="en-US" dirty="0"/>
              <a:t>Sales Revenue</a:t>
            </a:r>
          </a:p>
        </p:txBody>
      </p:sp>
      <p:sp>
        <p:nvSpPr>
          <p:cNvPr id="3" name="Content Placeholder 2"/>
          <p:cNvSpPr>
            <a:spLocks noGrp="1"/>
          </p:cNvSpPr>
          <p:nvPr>
            <p:ph idx="1"/>
          </p:nvPr>
        </p:nvSpPr>
        <p:spPr>
          <a:xfrm>
            <a:off x="761999" y="990600"/>
            <a:ext cx="8013600" cy="5511801"/>
          </a:xfrm>
        </p:spPr>
        <p:txBody>
          <a:bodyPr>
            <a:normAutofit/>
          </a:bodyPr>
          <a:lstStyle/>
          <a:p>
            <a:pPr>
              <a:buClr>
                <a:schemeClr val="tx1"/>
              </a:buClr>
            </a:pPr>
            <a:r>
              <a:rPr lang="en-IN" sz="2800" b="1" dirty="0">
                <a:solidFill>
                  <a:srgbClr val="C00000"/>
                </a:solidFill>
              </a:rPr>
              <a:t>Accounts receivable </a:t>
            </a:r>
            <a:r>
              <a:rPr lang="en-IN" sz="2800" dirty="0"/>
              <a:t>is the balance sheet account affected</a:t>
            </a:r>
          </a:p>
          <a:p>
            <a:r>
              <a:rPr lang="en-IN" sz="2800" dirty="0"/>
              <a:t>Relating sales and the change in accounts receivable during the period helps determine the amount of </a:t>
            </a:r>
            <a:r>
              <a:rPr lang="en-IN" sz="2800" b="1" dirty="0">
                <a:solidFill>
                  <a:srgbClr val="C00000"/>
                </a:solidFill>
              </a:rPr>
              <a:t>cash received from customers</a:t>
            </a:r>
            <a:r>
              <a:rPr lang="en-IN" sz="2800" dirty="0"/>
              <a:t>:</a:t>
            </a:r>
            <a:endParaRPr lang="en-US" sz="2800" dirty="0"/>
          </a:p>
        </p:txBody>
      </p:sp>
      <p:sp>
        <p:nvSpPr>
          <p:cNvPr id="6" name="Rectangle 5"/>
          <p:cNvSpPr/>
          <p:nvPr/>
        </p:nvSpPr>
        <p:spPr>
          <a:xfrm>
            <a:off x="3520615" y="3429000"/>
            <a:ext cx="2575385" cy="430887"/>
          </a:xfrm>
          <a:prstGeom prst="rect">
            <a:avLst/>
          </a:prstGeom>
        </p:spPr>
        <p:txBody>
          <a:bodyPr wrap="none">
            <a:spAutoFit/>
          </a:bodyPr>
          <a:lstStyle/>
          <a:p>
            <a:r>
              <a:rPr lang="en-US" sz="2200" b="1" dirty="0"/>
              <a:t>Accounts Receivable</a:t>
            </a:r>
            <a:endParaRPr lang="en-US" sz="2200" dirty="0"/>
          </a:p>
        </p:txBody>
      </p:sp>
      <p:cxnSp>
        <p:nvCxnSpPr>
          <p:cNvPr id="8" name="Straight Connector 7"/>
          <p:cNvCxnSpPr/>
          <p:nvPr/>
        </p:nvCxnSpPr>
        <p:spPr>
          <a:xfrm>
            <a:off x="1767114" y="3859887"/>
            <a:ext cx="6019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10220" y="3871686"/>
            <a:ext cx="2380780" cy="430887"/>
          </a:xfrm>
          <a:prstGeom prst="rect">
            <a:avLst/>
          </a:prstGeom>
        </p:spPr>
        <p:txBody>
          <a:bodyPr wrap="none">
            <a:spAutoFit/>
          </a:bodyPr>
          <a:lstStyle/>
          <a:p>
            <a:r>
              <a:rPr lang="en-US" sz="2200" dirty="0"/>
              <a:t>Beginning balance </a:t>
            </a:r>
          </a:p>
        </p:txBody>
      </p:sp>
      <p:sp>
        <p:nvSpPr>
          <p:cNvPr id="10" name="Rectangle 9"/>
          <p:cNvSpPr/>
          <p:nvPr/>
        </p:nvSpPr>
        <p:spPr>
          <a:xfrm>
            <a:off x="1821547" y="4198254"/>
            <a:ext cx="1531253" cy="430887"/>
          </a:xfrm>
          <a:prstGeom prst="rect">
            <a:avLst/>
          </a:prstGeom>
        </p:spPr>
        <p:txBody>
          <a:bodyPr wrap="none">
            <a:spAutoFit/>
          </a:bodyPr>
          <a:lstStyle/>
          <a:p>
            <a:r>
              <a:rPr lang="en-US" sz="2200" dirty="0"/>
              <a:t>Credit sales</a:t>
            </a:r>
          </a:p>
        </p:txBody>
      </p:sp>
      <p:sp>
        <p:nvSpPr>
          <p:cNvPr id="11" name="Rectangle 10"/>
          <p:cNvSpPr/>
          <p:nvPr/>
        </p:nvSpPr>
        <p:spPr>
          <a:xfrm>
            <a:off x="1828800" y="4522113"/>
            <a:ext cx="1962460" cy="430887"/>
          </a:xfrm>
          <a:prstGeom prst="rect">
            <a:avLst/>
          </a:prstGeom>
        </p:spPr>
        <p:txBody>
          <a:bodyPr wrap="none">
            <a:spAutoFit/>
          </a:bodyPr>
          <a:lstStyle/>
          <a:p>
            <a:r>
              <a:rPr lang="en-US" sz="2200" dirty="0"/>
              <a:t>(</a:t>
            </a:r>
            <a:r>
              <a:rPr lang="en-US" sz="2200" i="1" dirty="0"/>
              <a:t>increases A/R</a:t>
            </a:r>
            <a:r>
              <a:rPr lang="en-US" sz="2200" dirty="0"/>
              <a:t>)</a:t>
            </a:r>
          </a:p>
        </p:txBody>
      </p:sp>
      <p:cxnSp>
        <p:nvCxnSpPr>
          <p:cNvPr id="13" name="Straight Connector 12"/>
          <p:cNvCxnSpPr>
            <a:stCxn id="6" idx="2"/>
          </p:cNvCxnSpPr>
          <p:nvPr/>
        </p:nvCxnSpPr>
        <p:spPr>
          <a:xfrm flipH="1">
            <a:off x="4808307" y="3859887"/>
            <a:ext cx="1" cy="17027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257468" y="3871686"/>
            <a:ext cx="470000" cy="430887"/>
          </a:xfrm>
          <a:prstGeom prst="rect">
            <a:avLst/>
          </a:prstGeom>
        </p:spPr>
        <p:txBody>
          <a:bodyPr wrap="none">
            <a:spAutoFit/>
          </a:bodyPr>
          <a:lstStyle/>
          <a:p>
            <a:pPr algn="r"/>
            <a:r>
              <a:rPr lang="en-US" sz="2200" dirty="0"/>
              <a:t>30</a:t>
            </a:r>
          </a:p>
        </p:txBody>
      </p:sp>
      <p:sp>
        <p:nvSpPr>
          <p:cNvPr id="15" name="Rectangle 14"/>
          <p:cNvSpPr/>
          <p:nvPr/>
        </p:nvSpPr>
        <p:spPr>
          <a:xfrm>
            <a:off x="4114800" y="4198254"/>
            <a:ext cx="612668" cy="430887"/>
          </a:xfrm>
          <a:prstGeom prst="rect">
            <a:avLst/>
          </a:prstGeom>
        </p:spPr>
        <p:txBody>
          <a:bodyPr wrap="none">
            <a:spAutoFit/>
          </a:bodyPr>
          <a:lstStyle/>
          <a:p>
            <a:pPr algn="r"/>
            <a:r>
              <a:rPr lang="en-US" sz="2200" dirty="0"/>
              <a:t>100</a:t>
            </a:r>
          </a:p>
        </p:txBody>
      </p:sp>
      <p:sp>
        <p:nvSpPr>
          <p:cNvPr id="16" name="Rectangle 15"/>
          <p:cNvSpPr/>
          <p:nvPr/>
        </p:nvSpPr>
        <p:spPr>
          <a:xfrm>
            <a:off x="5954506" y="4205514"/>
            <a:ext cx="1763560" cy="430887"/>
          </a:xfrm>
          <a:prstGeom prst="rect">
            <a:avLst/>
          </a:prstGeom>
        </p:spPr>
        <p:txBody>
          <a:bodyPr wrap="none">
            <a:spAutoFit/>
          </a:bodyPr>
          <a:lstStyle/>
          <a:p>
            <a:r>
              <a:rPr lang="en-US" sz="2200" dirty="0"/>
              <a:t>Cash received</a:t>
            </a:r>
          </a:p>
        </p:txBody>
      </p:sp>
      <p:sp>
        <p:nvSpPr>
          <p:cNvPr id="17" name="Rectangle 16"/>
          <p:cNvSpPr/>
          <p:nvPr/>
        </p:nvSpPr>
        <p:spPr>
          <a:xfrm>
            <a:off x="5733740" y="4529373"/>
            <a:ext cx="1984326" cy="430887"/>
          </a:xfrm>
          <a:prstGeom prst="rect">
            <a:avLst/>
          </a:prstGeom>
        </p:spPr>
        <p:txBody>
          <a:bodyPr wrap="none">
            <a:spAutoFit/>
          </a:bodyPr>
          <a:lstStyle/>
          <a:p>
            <a:r>
              <a:rPr lang="en-US" sz="2200" dirty="0"/>
              <a:t>(</a:t>
            </a:r>
            <a:r>
              <a:rPr lang="en-US" sz="2200" i="1" dirty="0"/>
              <a:t>decreases A/R</a:t>
            </a:r>
            <a:r>
              <a:rPr lang="en-US" sz="2200" dirty="0"/>
              <a:t>)</a:t>
            </a:r>
          </a:p>
        </p:txBody>
      </p:sp>
      <p:sp>
        <p:nvSpPr>
          <p:cNvPr id="18" name="Rectangle 17"/>
          <p:cNvSpPr/>
          <p:nvPr/>
        </p:nvSpPr>
        <p:spPr>
          <a:xfrm>
            <a:off x="4930466" y="4205514"/>
            <a:ext cx="327334" cy="461665"/>
          </a:xfrm>
          <a:prstGeom prst="rect">
            <a:avLst/>
          </a:prstGeom>
        </p:spPr>
        <p:txBody>
          <a:bodyPr wrap="none">
            <a:spAutoFit/>
          </a:bodyPr>
          <a:lstStyle/>
          <a:p>
            <a:pPr algn="r"/>
            <a:r>
              <a:rPr lang="en-US" sz="2400" b="1" dirty="0">
                <a:solidFill>
                  <a:srgbClr val="C00000"/>
                </a:solidFill>
              </a:rPr>
              <a:t>?</a:t>
            </a:r>
          </a:p>
        </p:txBody>
      </p:sp>
      <p:cxnSp>
        <p:nvCxnSpPr>
          <p:cNvPr id="19" name="Straight Connector 18"/>
          <p:cNvCxnSpPr/>
          <p:nvPr/>
        </p:nvCxnSpPr>
        <p:spPr>
          <a:xfrm>
            <a:off x="1767114" y="5029200"/>
            <a:ext cx="6019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828800" y="5040999"/>
            <a:ext cx="1914307" cy="430887"/>
          </a:xfrm>
          <a:prstGeom prst="rect">
            <a:avLst/>
          </a:prstGeom>
        </p:spPr>
        <p:txBody>
          <a:bodyPr wrap="none">
            <a:spAutoFit/>
          </a:bodyPr>
          <a:lstStyle/>
          <a:p>
            <a:r>
              <a:rPr lang="en-US" sz="2200" dirty="0"/>
              <a:t>Ending balance</a:t>
            </a:r>
          </a:p>
        </p:txBody>
      </p:sp>
      <p:sp>
        <p:nvSpPr>
          <p:cNvPr id="21" name="Rectangle 20"/>
          <p:cNvSpPr/>
          <p:nvPr/>
        </p:nvSpPr>
        <p:spPr>
          <a:xfrm>
            <a:off x="4257468" y="5040999"/>
            <a:ext cx="470000" cy="430887"/>
          </a:xfrm>
          <a:prstGeom prst="rect">
            <a:avLst/>
          </a:prstGeom>
        </p:spPr>
        <p:txBody>
          <a:bodyPr wrap="none">
            <a:spAutoFit/>
          </a:bodyPr>
          <a:lstStyle/>
          <a:p>
            <a:pPr algn="r"/>
            <a:r>
              <a:rPr lang="en-US" sz="2200" dirty="0"/>
              <a:t>32</a:t>
            </a:r>
          </a:p>
        </p:txBody>
      </p:sp>
      <p:sp>
        <p:nvSpPr>
          <p:cNvPr id="5" name="TextBox 4"/>
          <p:cNvSpPr txBox="1"/>
          <p:nvPr/>
        </p:nvSpPr>
        <p:spPr>
          <a:xfrm>
            <a:off x="5733740" y="5638800"/>
            <a:ext cx="590860" cy="430887"/>
          </a:xfrm>
          <a:prstGeom prst="rect">
            <a:avLst/>
          </a:prstGeom>
          <a:solidFill>
            <a:schemeClr val="accent2">
              <a:lumMod val="20000"/>
              <a:lumOff val="80000"/>
            </a:schemeClr>
          </a:solidFill>
        </p:spPr>
        <p:txBody>
          <a:bodyPr wrap="square" rtlCol="0">
            <a:spAutoFit/>
          </a:bodyPr>
          <a:lstStyle/>
          <a:p>
            <a:pPr algn="ctr"/>
            <a:r>
              <a:rPr lang="en-US" sz="2200" b="1" dirty="0">
                <a:solidFill>
                  <a:srgbClr val="C00000"/>
                </a:solidFill>
              </a:rPr>
              <a:t>98</a:t>
            </a:r>
          </a:p>
        </p:txBody>
      </p:sp>
      <p:cxnSp>
        <p:nvCxnSpPr>
          <p:cNvPr id="12" name="Straight Arrow Connector 11"/>
          <p:cNvCxnSpPr>
            <a:stCxn id="5" idx="0"/>
          </p:cNvCxnSpPr>
          <p:nvPr/>
        </p:nvCxnSpPr>
        <p:spPr>
          <a:xfrm flipH="1" flipV="1">
            <a:off x="5219390" y="4668156"/>
            <a:ext cx="809780" cy="970644"/>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C6205772-6F70-EB4F-9CEF-3103B8FBFA9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29</a:t>
            </a:fld>
            <a:endParaRPr lang="en-US" dirty="0"/>
          </a:p>
        </p:txBody>
      </p:sp>
    </p:spTree>
    <p:extLst>
      <p:ext uri="{BB962C8B-B14F-4D97-AF65-F5344CB8AC3E}">
        <p14:creationId xmlns:p14="http://schemas.microsoft.com/office/powerpoint/2010/main" val="199416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a:bodyPr>
          <a:lstStyle/>
          <a:p>
            <a:r>
              <a:rPr lang="en-IN" dirty="0">
                <a:ea typeface="Adobe Fan Heiti Std B"/>
                <a:cs typeface="Adobe Fan Heiti Std B"/>
              </a:rPr>
              <a:t>Cash Inflows and Cash Outflows</a:t>
            </a:r>
          </a:p>
        </p:txBody>
      </p:sp>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LO21-1</a:t>
            </a:r>
          </a:p>
        </p:txBody>
      </p:sp>
      <p:pic>
        <p:nvPicPr>
          <p:cNvPr id="5" name="Picture 4"/>
          <p:cNvPicPr>
            <a:picLocks noChangeAspect="1"/>
          </p:cNvPicPr>
          <p:nvPr/>
        </p:nvPicPr>
        <p:blipFill>
          <a:blip r:embed="rId3"/>
          <a:stretch>
            <a:fillRect/>
          </a:stretch>
        </p:blipFill>
        <p:spPr>
          <a:xfrm>
            <a:off x="1676400" y="1295400"/>
            <a:ext cx="6324600" cy="4910563"/>
          </a:xfrm>
          <a:prstGeom prst="rect">
            <a:avLst/>
          </a:prstGeom>
        </p:spPr>
      </p:pic>
      <p:sp>
        <p:nvSpPr>
          <p:cNvPr id="6" name="Slide Number Placeholder 5">
            <a:extLst>
              <a:ext uri="{FF2B5EF4-FFF2-40B4-BE49-F238E27FC236}">
                <a16:creationId xmlns:a16="http://schemas.microsoft.com/office/drawing/2014/main" id="{E8A8B8D2-4A28-354C-822C-8B419045B117}"/>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21-0</a:t>
            </a:r>
            <a:fld id="{2607F632-3F85-4F98-B182-BC32E868C800}" type="slidenum">
              <a:rPr lang="en-US" smtClean="0"/>
              <a:pPr/>
              <a:t>3</a:t>
            </a:fld>
            <a:endParaRPr lang="en-US" dirty="0"/>
          </a:p>
        </p:txBody>
      </p:sp>
    </p:spTree>
    <p:extLst>
      <p:ext uri="{BB962C8B-B14F-4D97-AF65-F5344CB8AC3E}">
        <p14:creationId xmlns:p14="http://schemas.microsoft.com/office/powerpoint/2010/main" val="294580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p:txBody>
          <a:bodyPr/>
          <a:lstStyle/>
          <a:p>
            <a:r>
              <a:rPr lang="en-US" dirty="0"/>
              <a:t>Sales Revenue </a:t>
            </a:r>
            <a:r>
              <a:rPr lang="en-US" sz="2400" dirty="0"/>
              <a:t>(continued)</a:t>
            </a:r>
          </a:p>
        </p:txBody>
      </p:sp>
      <p:sp>
        <p:nvSpPr>
          <p:cNvPr id="3" name="Content Placeholder 2"/>
          <p:cNvSpPr>
            <a:spLocks noGrp="1"/>
          </p:cNvSpPr>
          <p:nvPr>
            <p:ph idx="1"/>
          </p:nvPr>
        </p:nvSpPr>
        <p:spPr>
          <a:xfrm>
            <a:off x="562427" y="990600"/>
            <a:ext cx="8538709" cy="5511801"/>
          </a:xfrm>
        </p:spPr>
        <p:txBody>
          <a:bodyPr>
            <a:normAutofit/>
          </a:bodyPr>
          <a:lstStyle/>
          <a:p>
            <a:pPr marL="0" indent="0">
              <a:buNone/>
            </a:pPr>
            <a:endParaRPr lang="en-US" sz="2800" dirty="0"/>
          </a:p>
          <a:p>
            <a:pPr marL="0" indent="0">
              <a:buNone/>
            </a:pPr>
            <a:endParaRPr lang="en-US" sz="2800" dirty="0"/>
          </a:p>
          <a:p>
            <a:pPr marL="0" indent="0">
              <a:buNone/>
            </a:pPr>
            <a:endParaRPr lang="en-IN" sz="2800" dirty="0"/>
          </a:p>
          <a:p>
            <a:pPr marL="0" indent="0">
              <a:buNone/>
            </a:pPr>
            <a:endParaRPr lang="en-IN" sz="2400" b="1" dirty="0">
              <a:solidFill>
                <a:srgbClr val="C00000"/>
              </a:solidFill>
            </a:endParaRPr>
          </a:p>
          <a:p>
            <a:pPr marL="0" indent="0">
              <a:buNone/>
            </a:pPr>
            <a:r>
              <a:rPr lang="en-IN" sz="2400" b="1" dirty="0">
                <a:solidFill>
                  <a:srgbClr val="C00000"/>
                </a:solidFill>
              </a:rPr>
              <a:t>Even if some of the year’s sales were cash sales, say $40 M cash sales and $60 M credit sales, the result is the same.</a:t>
            </a:r>
          </a:p>
          <a:p>
            <a:pPr marL="0" indent="0">
              <a:buNone/>
            </a:pPr>
            <a:r>
              <a:rPr lang="en-IN" sz="2400" b="1" dirty="0"/>
              <a:t>Net effect of selling and collecting activities during the year:</a:t>
            </a:r>
            <a:endParaRPr lang="en-US" sz="2400" b="1" dirty="0"/>
          </a:p>
        </p:txBody>
      </p:sp>
      <p:sp>
        <p:nvSpPr>
          <p:cNvPr id="22" name="Rectangle 21"/>
          <p:cNvSpPr/>
          <p:nvPr/>
        </p:nvSpPr>
        <p:spPr>
          <a:xfrm>
            <a:off x="2363101" y="1295400"/>
            <a:ext cx="2575385" cy="430887"/>
          </a:xfrm>
          <a:prstGeom prst="rect">
            <a:avLst/>
          </a:prstGeom>
        </p:spPr>
        <p:txBody>
          <a:bodyPr wrap="none">
            <a:spAutoFit/>
          </a:bodyPr>
          <a:lstStyle/>
          <a:p>
            <a:r>
              <a:rPr lang="en-US" sz="2200" b="1" dirty="0"/>
              <a:t>Accounts Receivable</a:t>
            </a:r>
            <a:endParaRPr lang="en-US" sz="2200" dirty="0"/>
          </a:p>
        </p:txBody>
      </p:sp>
      <p:cxnSp>
        <p:nvCxnSpPr>
          <p:cNvPr id="23" name="Straight Connector 22"/>
          <p:cNvCxnSpPr/>
          <p:nvPr/>
        </p:nvCxnSpPr>
        <p:spPr>
          <a:xfrm>
            <a:off x="762000" y="1726287"/>
            <a:ext cx="49750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52706" y="1738086"/>
            <a:ext cx="2380780" cy="430887"/>
          </a:xfrm>
          <a:prstGeom prst="rect">
            <a:avLst/>
          </a:prstGeom>
        </p:spPr>
        <p:txBody>
          <a:bodyPr wrap="none">
            <a:spAutoFit/>
          </a:bodyPr>
          <a:lstStyle/>
          <a:p>
            <a:r>
              <a:rPr lang="en-US" sz="2200" dirty="0"/>
              <a:t>Beginning balance </a:t>
            </a:r>
          </a:p>
        </p:txBody>
      </p:sp>
      <p:sp>
        <p:nvSpPr>
          <p:cNvPr id="25" name="Rectangle 24"/>
          <p:cNvSpPr/>
          <p:nvPr/>
        </p:nvSpPr>
        <p:spPr>
          <a:xfrm>
            <a:off x="664033" y="2064654"/>
            <a:ext cx="1531253" cy="430887"/>
          </a:xfrm>
          <a:prstGeom prst="rect">
            <a:avLst/>
          </a:prstGeom>
        </p:spPr>
        <p:txBody>
          <a:bodyPr wrap="none">
            <a:spAutoFit/>
          </a:bodyPr>
          <a:lstStyle/>
          <a:p>
            <a:r>
              <a:rPr lang="en-US" sz="2200" dirty="0"/>
              <a:t>Credit sales</a:t>
            </a:r>
          </a:p>
        </p:txBody>
      </p:sp>
      <p:cxnSp>
        <p:nvCxnSpPr>
          <p:cNvPr id="27" name="Straight Connector 26"/>
          <p:cNvCxnSpPr>
            <a:stCxn id="22" idx="2"/>
          </p:cNvCxnSpPr>
          <p:nvPr/>
        </p:nvCxnSpPr>
        <p:spPr>
          <a:xfrm>
            <a:off x="3650794" y="1726287"/>
            <a:ext cx="0" cy="1230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099954" y="1738086"/>
            <a:ext cx="470000" cy="430887"/>
          </a:xfrm>
          <a:prstGeom prst="rect">
            <a:avLst/>
          </a:prstGeom>
        </p:spPr>
        <p:txBody>
          <a:bodyPr wrap="none">
            <a:spAutoFit/>
          </a:bodyPr>
          <a:lstStyle/>
          <a:p>
            <a:pPr algn="r"/>
            <a:r>
              <a:rPr lang="en-US" sz="2200" dirty="0"/>
              <a:t>30</a:t>
            </a:r>
          </a:p>
        </p:txBody>
      </p:sp>
      <p:sp>
        <p:nvSpPr>
          <p:cNvPr id="29" name="Rectangle 28"/>
          <p:cNvSpPr/>
          <p:nvPr/>
        </p:nvSpPr>
        <p:spPr>
          <a:xfrm>
            <a:off x="3099954" y="2064654"/>
            <a:ext cx="470000" cy="430887"/>
          </a:xfrm>
          <a:prstGeom prst="rect">
            <a:avLst/>
          </a:prstGeom>
        </p:spPr>
        <p:txBody>
          <a:bodyPr wrap="none">
            <a:spAutoFit/>
          </a:bodyPr>
          <a:lstStyle/>
          <a:p>
            <a:pPr algn="r"/>
            <a:r>
              <a:rPr lang="en-US" sz="2200" dirty="0"/>
              <a:t>60</a:t>
            </a:r>
          </a:p>
        </p:txBody>
      </p:sp>
      <p:sp>
        <p:nvSpPr>
          <p:cNvPr id="32" name="Rectangle 31"/>
          <p:cNvSpPr/>
          <p:nvPr/>
        </p:nvSpPr>
        <p:spPr>
          <a:xfrm>
            <a:off x="3630286" y="2071914"/>
            <a:ext cx="470000" cy="430887"/>
          </a:xfrm>
          <a:prstGeom prst="rect">
            <a:avLst/>
          </a:prstGeom>
        </p:spPr>
        <p:txBody>
          <a:bodyPr wrap="none">
            <a:spAutoFit/>
          </a:bodyPr>
          <a:lstStyle/>
          <a:p>
            <a:pPr algn="r"/>
            <a:r>
              <a:rPr lang="en-US" sz="2200" dirty="0"/>
              <a:t>58</a:t>
            </a:r>
          </a:p>
        </p:txBody>
      </p:sp>
      <p:cxnSp>
        <p:nvCxnSpPr>
          <p:cNvPr id="33" name="Straight Connector 32"/>
          <p:cNvCxnSpPr/>
          <p:nvPr/>
        </p:nvCxnSpPr>
        <p:spPr>
          <a:xfrm>
            <a:off x="762000" y="2514600"/>
            <a:ext cx="49750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71286" y="2526399"/>
            <a:ext cx="1914307" cy="430887"/>
          </a:xfrm>
          <a:prstGeom prst="rect">
            <a:avLst/>
          </a:prstGeom>
        </p:spPr>
        <p:txBody>
          <a:bodyPr wrap="none">
            <a:spAutoFit/>
          </a:bodyPr>
          <a:lstStyle/>
          <a:p>
            <a:r>
              <a:rPr lang="en-US" sz="2200" dirty="0"/>
              <a:t>Ending balance</a:t>
            </a:r>
          </a:p>
        </p:txBody>
      </p:sp>
      <p:sp>
        <p:nvSpPr>
          <p:cNvPr id="35" name="Rectangle 34"/>
          <p:cNvSpPr/>
          <p:nvPr/>
        </p:nvSpPr>
        <p:spPr>
          <a:xfrm>
            <a:off x="3099954" y="2526399"/>
            <a:ext cx="470000" cy="430887"/>
          </a:xfrm>
          <a:prstGeom prst="rect">
            <a:avLst/>
          </a:prstGeom>
        </p:spPr>
        <p:txBody>
          <a:bodyPr wrap="none">
            <a:spAutoFit/>
          </a:bodyPr>
          <a:lstStyle/>
          <a:p>
            <a:pPr algn="r"/>
            <a:r>
              <a:rPr lang="en-US" sz="2200" dirty="0"/>
              <a:t>32</a:t>
            </a:r>
          </a:p>
        </p:txBody>
      </p:sp>
      <p:cxnSp>
        <p:nvCxnSpPr>
          <p:cNvPr id="12" name="Straight Arrow Connector 11"/>
          <p:cNvCxnSpPr/>
          <p:nvPr/>
        </p:nvCxnSpPr>
        <p:spPr>
          <a:xfrm flipV="1">
            <a:off x="4114800" y="2287357"/>
            <a:ext cx="1415145"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16992" y="1738086"/>
            <a:ext cx="1417376" cy="430887"/>
          </a:xfrm>
          <a:prstGeom prst="rect">
            <a:avLst/>
          </a:prstGeom>
        </p:spPr>
        <p:txBody>
          <a:bodyPr wrap="none">
            <a:spAutoFit/>
          </a:bodyPr>
          <a:lstStyle/>
          <a:p>
            <a:r>
              <a:rPr lang="en-US" sz="2200" dirty="0"/>
              <a:t>Cash sales </a:t>
            </a:r>
          </a:p>
        </p:txBody>
      </p:sp>
      <p:sp>
        <p:nvSpPr>
          <p:cNvPr id="37" name="Rectangle 36"/>
          <p:cNvSpPr/>
          <p:nvPr/>
        </p:nvSpPr>
        <p:spPr>
          <a:xfrm>
            <a:off x="5916992" y="2101400"/>
            <a:ext cx="2541208" cy="430887"/>
          </a:xfrm>
          <a:prstGeom prst="rect">
            <a:avLst/>
          </a:prstGeom>
        </p:spPr>
        <p:txBody>
          <a:bodyPr wrap="none">
            <a:spAutoFit/>
          </a:bodyPr>
          <a:lstStyle/>
          <a:p>
            <a:r>
              <a:rPr lang="en-US" sz="2200" dirty="0"/>
              <a:t>Received on account</a:t>
            </a:r>
          </a:p>
        </p:txBody>
      </p:sp>
      <p:sp>
        <p:nvSpPr>
          <p:cNvPr id="38" name="Rectangle 37"/>
          <p:cNvSpPr/>
          <p:nvPr/>
        </p:nvSpPr>
        <p:spPr>
          <a:xfrm>
            <a:off x="5916992" y="2464713"/>
            <a:ext cx="1763560" cy="430887"/>
          </a:xfrm>
          <a:prstGeom prst="rect">
            <a:avLst/>
          </a:prstGeom>
        </p:spPr>
        <p:txBody>
          <a:bodyPr wrap="none">
            <a:spAutoFit/>
          </a:bodyPr>
          <a:lstStyle/>
          <a:p>
            <a:r>
              <a:rPr lang="en-US" sz="2200" dirty="0"/>
              <a:t>Cash received</a:t>
            </a:r>
          </a:p>
        </p:txBody>
      </p:sp>
      <p:sp>
        <p:nvSpPr>
          <p:cNvPr id="39" name="Rectangle 38"/>
          <p:cNvSpPr/>
          <p:nvPr/>
        </p:nvSpPr>
        <p:spPr>
          <a:xfrm>
            <a:off x="8455132" y="1738086"/>
            <a:ext cx="612668" cy="430887"/>
          </a:xfrm>
          <a:prstGeom prst="rect">
            <a:avLst/>
          </a:prstGeom>
        </p:spPr>
        <p:txBody>
          <a:bodyPr wrap="none">
            <a:spAutoFit/>
          </a:bodyPr>
          <a:lstStyle/>
          <a:p>
            <a:pPr algn="r"/>
            <a:r>
              <a:rPr lang="en-US" sz="2200" dirty="0"/>
              <a:t>$40</a:t>
            </a:r>
          </a:p>
        </p:txBody>
      </p:sp>
      <p:sp>
        <p:nvSpPr>
          <p:cNvPr id="40" name="Rectangle 39"/>
          <p:cNvSpPr/>
          <p:nvPr/>
        </p:nvSpPr>
        <p:spPr>
          <a:xfrm>
            <a:off x="8597800" y="2101400"/>
            <a:ext cx="470000" cy="430887"/>
          </a:xfrm>
          <a:prstGeom prst="rect">
            <a:avLst/>
          </a:prstGeom>
        </p:spPr>
        <p:txBody>
          <a:bodyPr wrap="none">
            <a:spAutoFit/>
          </a:bodyPr>
          <a:lstStyle/>
          <a:p>
            <a:pPr algn="r"/>
            <a:r>
              <a:rPr lang="en-US" sz="2200" dirty="0"/>
              <a:t>58</a:t>
            </a:r>
          </a:p>
        </p:txBody>
      </p:sp>
      <p:sp>
        <p:nvSpPr>
          <p:cNvPr id="41" name="Rectangle 40"/>
          <p:cNvSpPr/>
          <p:nvPr/>
        </p:nvSpPr>
        <p:spPr>
          <a:xfrm>
            <a:off x="8455132" y="2464713"/>
            <a:ext cx="612668" cy="430887"/>
          </a:xfrm>
          <a:prstGeom prst="rect">
            <a:avLst/>
          </a:prstGeom>
        </p:spPr>
        <p:txBody>
          <a:bodyPr wrap="none">
            <a:spAutoFit/>
          </a:bodyPr>
          <a:lstStyle/>
          <a:p>
            <a:pPr algn="r"/>
            <a:r>
              <a:rPr lang="en-US" sz="2200" b="1" dirty="0">
                <a:solidFill>
                  <a:srgbClr val="C00000"/>
                </a:solidFill>
              </a:rPr>
              <a:t>$98</a:t>
            </a:r>
          </a:p>
        </p:txBody>
      </p:sp>
      <p:cxnSp>
        <p:nvCxnSpPr>
          <p:cNvPr id="42" name="Straight Connector 41"/>
          <p:cNvCxnSpPr/>
          <p:nvPr/>
        </p:nvCxnSpPr>
        <p:spPr>
          <a:xfrm>
            <a:off x="8328292" y="2514600"/>
            <a:ext cx="739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59715" y="4320443"/>
            <a:ext cx="8379135" cy="2156557"/>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44" name="Straight Connector 43"/>
          <p:cNvCxnSpPr/>
          <p:nvPr/>
        </p:nvCxnSpPr>
        <p:spPr>
          <a:xfrm>
            <a:off x="631283" y="4709925"/>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638788" y="5739823"/>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	Sales revenue ($100 − $0) </a:t>
            </a:r>
          </a:p>
        </p:txBody>
      </p:sp>
      <p:sp>
        <p:nvSpPr>
          <p:cNvPr id="46" name="TextBox 45"/>
          <p:cNvSpPr txBox="1"/>
          <p:nvPr/>
        </p:nvSpPr>
        <p:spPr>
          <a:xfrm>
            <a:off x="6546308" y="5033822"/>
            <a:ext cx="1286367" cy="461665"/>
          </a:xfrm>
          <a:prstGeom prst="rect">
            <a:avLst/>
          </a:prstGeom>
          <a:noFill/>
        </p:spPr>
        <p:txBody>
          <a:bodyPr wrap="square" rtlCol="0">
            <a:spAutoFit/>
          </a:bodyPr>
          <a:lstStyle/>
          <a:p>
            <a:pPr algn="ctr"/>
            <a:r>
              <a:rPr lang="en-IN" sz="2400" b="1" dirty="0">
                <a:solidFill>
                  <a:srgbClr val="C00000"/>
                </a:solidFill>
                <a:latin typeface="+mn-lt"/>
              </a:rPr>
              <a:t>98</a:t>
            </a:r>
          </a:p>
        </p:txBody>
      </p:sp>
      <p:sp>
        <p:nvSpPr>
          <p:cNvPr id="47" name="TextBox 46"/>
          <p:cNvSpPr txBox="1"/>
          <p:nvPr/>
        </p:nvSpPr>
        <p:spPr>
          <a:xfrm>
            <a:off x="7672811" y="5739823"/>
            <a:ext cx="1248311" cy="461665"/>
          </a:xfrm>
          <a:prstGeom prst="rect">
            <a:avLst/>
          </a:prstGeom>
          <a:noFill/>
        </p:spPr>
        <p:txBody>
          <a:bodyPr wrap="square" rtlCol="0">
            <a:spAutoFit/>
          </a:bodyPr>
          <a:lstStyle/>
          <a:p>
            <a:pPr algn="ctr"/>
            <a:r>
              <a:rPr lang="en-IN" sz="2400" dirty="0">
                <a:latin typeface="+mn-lt"/>
              </a:rPr>
              <a:t>100</a:t>
            </a:r>
          </a:p>
        </p:txBody>
      </p:sp>
      <p:sp>
        <p:nvSpPr>
          <p:cNvPr id="51" name="TextBox 50"/>
          <p:cNvSpPr txBox="1"/>
          <p:nvPr/>
        </p:nvSpPr>
        <p:spPr>
          <a:xfrm>
            <a:off x="638788" y="5033822"/>
            <a:ext cx="5187519" cy="461665"/>
          </a:xfrm>
          <a:prstGeom prst="rect">
            <a:avLst/>
          </a:prstGeom>
          <a:noFill/>
        </p:spPr>
        <p:txBody>
          <a:bodyPr wrap="square" rtlCol="0">
            <a:spAutoFit/>
          </a:bodyPr>
          <a:lstStyle/>
          <a:p>
            <a:r>
              <a:rPr lang="en-US" sz="2400" dirty="0"/>
              <a:t>Cash (</a:t>
            </a:r>
            <a:r>
              <a:rPr lang="en-US" sz="2400" i="1" dirty="0"/>
              <a:t>received from customers</a:t>
            </a:r>
            <a:r>
              <a:rPr lang="en-US" sz="2400" dirty="0"/>
              <a:t>)</a:t>
            </a:r>
            <a:endParaRPr lang="en-US" sz="2400" dirty="0">
              <a:latin typeface="+mn-lt"/>
            </a:endParaRPr>
          </a:p>
        </p:txBody>
      </p:sp>
      <p:sp>
        <p:nvSpPr>
          <p:cNvPr id="52" name="TextBox 51"/>
          <p:cNvSpPr txBox="1"/>
          <p:nvPr/>
        </p:nvSpPr>
        <p:spPr>
          <a:xfrm>
            <a:off x="609600" y="4716971"/>
            <a:ext cx="4486513" cy="461665"/>
          </a:xfrm>
          <a:prstGeom prst="rect">
            <a:avLst/>
          </a:prstGeom>
          <a:noFill/>
        </p:spPr>
        <p:txBody>
          <a:bodyPr wrap="square" rtlCol="0">
            <a:spAutoFit/>
          </a:bodyPr>
          <a:lstStyle/>
          <a:p>
            <a:r>
              <a:rPr lang="en-US" sz="2400" b="1" dirty="0">
                <a:latin typeface="+mn-lt"/>
              </a:rPr>
              <a:t>Entry (1)</a:t>
            </a:r>
            <a:endParaRPr lang="fr-FR" sz="2400" b="1" dirty="0">
              <a:latin typeface="+mn-lt"/>
            </a:endParaRPr>
          </a:p>
        </p:txBody>
      </p:sp>
      <p:sp>
        <p:nvSpPr>
          <p:cNvPr id="53" name="TextBox 52"/>
          <p:cNvSpPr txBox="1"/>
          <p:nvPr/>
        </p:nvSpPr>
        <p:spPr>
          <a:xfrm>
            <a:off x="6636891" y="5398722"/>
            <a:ext cx="1286367" cy="461665"/>
          </a:xfrm>
          <a:prstGeom prst="rect">
            <a:avLst/>
          </a:prstGeom>
          <a:noFill/>
        </p:spPr>
        <p:txBody>
          <a:bodyPr wrap="square" rtlCol="0">
            <a:spAutoFit/>
          </a:bodyPr>
          <a:lstStyle/>
          <a:p>
            <a:pPr algn="ctr"/>
            <a:r>
              <a:rPr lang="en-IN" sz="2400" dirty="0">
                <a:latin typeface="+mn-lt"/>
              </a:rPr>
              <a:t>2</a:t>
            </a:r>
          </a:p>
        </p:txBody>
      </p:sp>
      <p:sp>
        <p:nvSpPr>
          <p:cNvPr id="54" name="TextBox 53"/>
          <p:cNvSpPr txBox="1"/>
          <p:nvPr/>
        </p:nvSpPr>
        <p:spPr>
          <a:xfrm>
            <a:off x="638788" y="5398722"/>
            <a:ext cx="5187519" cy="461665"/>
          </a:xfrm>
          <a:prstGeom prst="rect">
            <a:avLst/>
          </a:prstGeom>
          <a:noFill/>
        </p:spPr>
        <p:txBody>
          <a:bodyPr wrap="square" rtlCol="0">
            <a:spAutoFit/>
          </a:bodyPr>
          <a:lstStyle/>
          <a:p>
            <a:r>
              <a:rPr lang="en-US" sz="2400" dirty="0"/>
              <a:t>Accounts receivable (given)</a:t>
            </a:r>
            <a:endParaRPr lang="en-US" sz="2400" dirty="0">
              <a:latin typeface="+mn-lt"/>
            </a:endParaRPr>
          </a:p>
        </p:txBody>
      </p:sp>
      <p:sp>
        <p:nvSpPr>
          <p:cNvPr id="55" name="Rectangle 54"/>
          <p:cNvSpPr/>
          <p:nvPr/>
        </p:nvSpPr>
        <p:spPr>
          <a:xfrm>
            <a:off x="6943167" y="4273531"/>
            <a:ext cx="1600200" cy="369332"/>
          </a:xfrm>
          <a:prstGeom prst="rect">
            <a:avLst/>
          </a:prstGeom>
        </p:spPr>
        <p:txBody>
          <a:bodyPr wrap="square">
            <a:spAutoFit/>
          </a:bodyPr>
          <a:lstStyle/>
          <a:p>
            <a:pPr algn="ctr"/>
            <a:r>
              <a:rPr lang="en-US" dirty="0"/>
              <a:t>($ millions)</a:t>
            </a:r>
          </a:p>
        </p:txBody>
      </p:sp>
      <p:sp>
        <p:nvSpPr>
          <p:cNvPr id="48" name="Slide Number Placeholder 5">
            <a:extLst>
              <a:ext uri="{FF2B5EF4-FFF2-40B4-BE49-F238E27FC236}">
                <a16:creationId xmlns:a16="http://schemas.microsoft.com/office/drawing/2014/main" id="{C29E4309-04DA-D948-BDF4-93B3F4A50E4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30</a:t>
            </a:fld>
            <a:endParaRPr lang="en-US" dirty="0"/>
          </a:p>
        </p:txBody>
      </p:sp>
    </p:spTree>
    <p:extLst>
      <p:ext uri="{BB962C8B-B14F-4D97-AF65-F5344CB8AC3E}">
        <p14:creationId xmlns:p14="http://schemas.microsoft.com/office/powerpoint/2010/main" val="263065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500"/>
                                        <p:tgtEl>
                                          <p:spTgt spid="41"/>
                                        </p:tgtEl>
                                      </p:cBhvr>
                                    </p:animEffect>
                                  </p:childTnLst>
                                </p:cTn>
                              </p:par>
                              <p:par>
                                <p:cTn id="65" presetID="22" presetClass="entr" presetSubtype="8"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par>
                                <p:cTn id="68" presetID="10" presetClass="entr" presetSubtype="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par>
                                <p:cTn id="76" presetID="10"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par>
                                <p:cTn id="79" presetID="10"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par>
                                <p:cTn id="86" presetID="10" presetClass="entr" presetSubtype="0" fill="hold"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par>
                                <p:cTn id="89" presetID="10" presetClass="entr" presetSubtype="0" fill="hold"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par>
                                <p:cTn id="92" presetID="10" presetClass="entr" presetSubtype="0"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par>
                                <p:cTn id="95" presetID="10" presetClass="entr" presetSubtype="0"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500"/>
                                        <p:tgtEl>
                                          <p:spTgt spid="53"/>
                                        </p:tgtEl>
                                      </p:cBhvr>
                                    </p:animEffect>
                                  </p:childTnLst>
                                </p:cTn>
                              </p:par>
                              <p:par>
                                <p:cTn id="98" presetID="10" presetClass="entr" presetSubtype="0" fill="hold"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par>
                                <p:cTn id="101" presetID="1" presetClass="entr" presetSubtype="0" fill="hold" grpId="0" nodeType="withEffect">
                                  <p:stCondLst>
                                    <p:cond delay="0"/>
                                  </p:stCondLst>
                                  <p:childTnLst>
                                    <p:set>
                                      <p:cBhvr>
                                        <p:cTn id="10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p:bldP spid="24" grpId="0"/>
      <p:bldP spid="25" grpId="0"/>
      <p:bldP spid="28" grpId="0"/>
      <p:bldP spid="29" grpId="0"/>
      <p:bldP spid="32" grpId="0"/>
      <p:bldP spid="34" grpId="0"/>
      <p:bldP spid="35" grpId="0"/>
      <p:bldP spid="36" grpId="0"/>
      <p:bldP spid="37" grpId="0"/>
      <p:bldP spid="38" grpId="0"/>
      <p:bldP spid="39" grpId="0"/>
      <p:bldP spid="40" grpId="0"/>
      <p:bldP spid="41" grpId="0"/>
      <p:bldP spid="43" grpId="0" animBg="1"/>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3200" dirty="0"/>
              <a:t>Concept Check:</a:t>
            </a:r>
            <a:br>
              <a:rPr lang="en-US" altLang="en-US" sz="3200" dirty="0"/>
            </a:br>
            <a:r>
              <a:rPr lang="en-US" altLang="en-US" sz="3200" dirty="0"/>
              <a:t>Cash Received from Customers</a:t>
            </a:r>
            <a:endParaRPr lang="en-US" sz="3200" dirty="0"/>
          </a:p>
        </p:txBody>
      </p:sp>
      <p:sp>
        <p:nvSpPr>
          <p:cNvPr id="414723" name="Rectangle 3"/>
          <p:cNvSpPr>
            <a:spLocks noGrp="1" noChangeArrowheads="1"/>
          </p:cNvSpPr>
          <p:nvPr>
            <p:ph idx="1"/>
          </p:nvPr>
        </p:nvSpPr>
        <p:spPr>
          <a:xfrm>
            <a:off x="693683" y="1371600"/>
            <a:ext cx="8450317" cy="5184228"/>
          </a:xfrm>
          <a:solidFill>
            <a:schemeClr val="bg1">
              <a:lumMod val="95000"/>
            </a:schemeClr>
          </a:solidFill>
        </p:spPr>
        <p:txBody>
          <a:bodyPr>
            <a:noAutofit/>
          </a:bodyPr>
          <a:lstStyle/>
          <a:p>
            <a:pPr marL="0" indent="0">
              <a:spcAft>
                <a:spcPts val="1200"/>
              </a:spcAft>
              <a:buClr>
                <a:srgbClr val="800000"/>
              </a:buClr>
              <a:buNone/>
            </a:pPr>
            <a:r>
              <a:rPr lang="en-US" sz="2800" dirty="0"/>
              <a:t>Accounts receivable for Shyster, Kruk, and Swindler, Attorneys, was $40,000 on Jan. 1 and $52,000 on Dec. 31. If total legal fees for the year were $800,000, then how much cash was received from clients?</a:t>
            </a:r>
          </a:p>
          <a:p>
            <a:pPr marL="514350" indent="-514350">
              <a:buClr>
                <a:schemeClr val="tx1"/>
              </a:buClr>
              <a:buFont typeface="+mj-lt"/>
              <a:buAutoNum type="alphaLcPeriod"/>
            </a:pPr>
            <a:r>
              <a:rPr lang="en-US" sz="2800" dirty="0">
                <a:solidFill>
                  <a:srgbClr val="000000"/>
                </a:solidFill>
              </a:rPr>
              <a:t>$800,000</a:t>
            </a:r>
          </a:p>
          <a:p>
            <a:pPr marL="514350" indent="-514350">
              <a:buClr>
                <a:schemeClr val="tx1"/>
              </a:buClr>
              <a:buFont typeface="+mj-lt"/>
              <a:buAutoNum type="alphaLcPeriod"/>
            </a:pPr>
            <a:r>
              <a:rPr lang="en-US" sz="2800" dirty="0">
                <a:solidFill>
                  <a:srgbClr val="000000"/>
                </a:solidFill>
              </a:rPr>
              <a:t>$760,000</a:t>
            </a:r>
          </a:p>
          <a:p>
            <a:pPr marL="514350" indent="-514350">
              <a:buClr>
                <a:schemeClr val="tx1"/>
              </a:buClr>
              <a:buFont typeface="+mj-lt"/>
              <a:buAutoNum type="alphaLcPeriod"/>
            </a:pPr>
            <a:r>
              <a:rPr lang="en-US" sz="2800" dirty="0">
                <a:solidFill>
                  <a:srgbClr val="000000"/>
                </a:solidFill>
              </a:rPr>
              <a:t>$812,000</a:t>
            </a:r>
          </a:p>
          <a:p>
            <a:pPr marL="514350" indent="-514350">
              <a:buClr>
                <a:schemeClr val="tx1"/>
              </a:buClr>
              <a:buFont typeface="+mj-lt"/>
              <a:buAutoNum type="alphaLcPeriod"/>
            </a:pPr>
            <a:r>
              <a:rPr lang="en-US" sz="2800" dirty="0">
                <a:solidFill>
                  <a:srgbClr val="000000"/>
                </a:solidFill>
              </a:rPr>
              <a:t>$788,000</a:t>
            </a:r>
          </a:p>
        </p:txBody>
      </p:sp>
      <p:sp>
        <p:nvSpPr>
          <p:cNvPr id="2" name="Oval 1"/>
          <p:cNvSpPr/>
          <p:nvPr/>
        </p:nvSpPr>
        <p:spPr bwMode="auto">
          <a:xfrm flipV="1">
            <a:off x="685800" y="4876800"/>
            <a:ext cx="457200" cy="457200"/>
          </a:xfrm>
          <a:prstGeom prst="ellipse">
            <a:avLst/>
          </a:prstGeom>
          <a:noFill/>
          <a:ln w="28575" cap="flat" cmpd="sng" algn="ctr">
            <a:solidFill>
              <a:srgbClr val="0072A2"/>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7" name="Rectangle 4"/>
          <p:cNvSpPr>
            <a:spLocks noChangeArrowheads="1"/>
          </p:cNvSpPr>
          <p:nvPr/>
        </p:nvSpPr>
        <p:spPr bwMode="auto">
          <a:xfrm>
            <a:off x="3276600" y="3276600"/>
            <a:ext cx="5486400" cy="2044149"/>
          </a:xfrm>
          <a:prstGeom prst="rect">
            <a:avLst/>
          </a:prstGeom>
          <a:solidFill>
            <a:schemeClr val="accent6">
              <a:lumMod val="20000"/>
              <a:lumOff val="80000"/>
            </a:schemeClr>
          </a:solidFill>
          <a:ln w="12700">
            <a:solidFill>
              <a:srgbClr val="000000"/>
            </a:solidFill>
            <a:miter lim="800000"/>
            <a:headEnd/>
            <a:tailEnd/>
          </a:ln>
          <a:effectLst/>
        </p:spPr>
        <p:txBody>
          <a:bodyPr lIns="90488" tIns="44450" rIns="90488" bIns="44450">
            <a:spAutoFit/>
          </a:bodyPr>
          <a:lstStyle/>
          <a:p>
            <a:pPr algn="l">
              <a:spcBef>
                <a:spcPct val="35000"/>
              </a:spcBef>
            </a:pPr>
            <a:r>
              <a:rPr lang="en-US" sz="2000" dirty="0">
                <a:solidFill>
                  <a:srgbClr val="000000"/>
                </a:solidFill>
              </a:rPr>
              <a:t>The correct answer is </a:t>
            </a:r>
            <a:r>
              <a:rPr lang="en-US" sz="2000" i="1" dirty="0">
                <a:solidFill>
                  <a:srgbClr val="000000"/>
                </a:solidFill>
              </a:rPr>
              <a:t>d</a:t>
            </a:r>
            <a:r>
              <a:rPr lang="en-US" sz="2000" dirty="0">
                <a:solidFill>
                  <a:srgbClr val="000000"/>
                </a:solidFill>
              </a:rPr>
              <a:t>.</a:t>
            </a:r>
          </a:p>
          <a:p>
            <a:pPr algn="l">
              <a:spcBef>
                <a:spcPct val="35000"/>
              </a:spcBef>
            </a:pPr>
            <a:r>
              <a:rPr lang="en-US" sz="2000" dirty="0">
                <a:solidFill>
                  <a:srgbClr val="000000"/>
                </a:solidFill>
              </a:rPr>
              <a:t>A/R increased $12,000 during the year.</a:t>
            </a:r>
          </a:p>
          <a:p>
            <a:endParaRPr lang="en-US" sz="2000" dirty="0">
              <a:solidFill>
                <a:srgbClr val="000000"/>
              </a:solidFill>
            </a:endParaRPr>
          </a:p>
          <a:p>
            <a:pPr algn="l">
              <a:tabLst>
                <a:tab pos="4743450" algn="dec"/>
                <a:tab pos="5200650" algn="dec"/>
              </a:tabLst>
            </a:pPr>
            <a:r>
              <a:rPr lang="en-US" sz="2000" dirty="0">
                <a:solidFill>
                  <a:srgbClr val="000000"/>
                </a:solidFill>
              </a:rPr>
              <a:t>Cash (received from clients)	</a:t>
            </a:r>
            <a:r>
              <a:rPr lang="en-US" sz="2000" b="1" dirty="0">
                <a:solidFill>
                  <a:srgbClr val="C00000"/>
                </a:solidFill>
              </a:rPr>
              <a:t>788</a:t>
            </a:r>
            <a:br>
              <a:rPr lang="en-US" sz="2000" b="1" dirty="0">
                <a:solidFill>
                  <a:srgbClr val="C00000"/>
                </a:solidFill>
              </a:rPr>
            </a:br>
            <a:r>
              <a:rPr lang="en-US" sz="2000" dirty="0">
                <a:solidFill>
                  <a:srgbClr val="000000"/>
                </a:solidFill>
              </a:rPr>
              <a:t>Accounts receivable 	  12</a:t>
            </a:r>
            <a:br>
              <a:rPr lang="en-US" sz="2000" dirty="0">
                <a:solidFill>
                  <a:srgbClr val="000000"/>
                </a:solidFill>
              </a:rPr>
            </a:br>
            <a:r>
              <a:rPr lang="en-US" sz="2000" dirty="0">
                <a:solidFill>
                  <a:srgbClr val="000000"/>
                </a:solidFill>
              </a:rPr>
              <a:t>    Legal fees 		 800</a:t>
            </a:r>
          </a:p>
        </p:txBody>
      </p:sp>
      <p:sp>
        <p:nvSpPr>
          <p:cNvPr id="6"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8" name="Slide Number Placeholder 5">
            <a:extLst>
              <a:ext uri="{FF2B5EF4-FFF2-40B4-BE49-F238E27FC236}">
                <a16:creationId xmlns:a16="http://schemas.microsoft.com/office/drawing/2014/main" id="{3C7A37D8-A169-6D40-83DD-AEAC69A56F8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31</a:t>
            </a:fld>
            <a:endParaRPr lang="en-US" dirty="0"/>
          </a:p>
        </p:txBody>
      </p:sp>
    </p:spTree>
    <p:extLst>
      <p:ext uri="{BB962C8B-B14F-4D97-AF65-F5344CB8AC3E}">
        <p14:creationId xmlns:p14="http://schemas.microsoft.com/office/powerpoint/2010/main" val="11794332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p:txBody>
          <a:bodyPr/>
          <a:lstStyle/>
          <a:p>
            <a:r>
              <a:rPr lang="en-US" dirty="0"/>
              <a:t>Additional Consideration: Bad Debts</a:t>
            </a:r>
          </a:p>
        </p:txBody>
      </p:sp>
      <p:sp>
        <p:nvSpPr>
          <p:cNvPr id="5" name="Content Placeholder 4"/>
          <p:cNvSpPr>
            <a:spLocks noGrp="1"/>
          </p:cNvSpPr>
          <p:nvPr>
            <p:ph idx="1"/>
          </p:nvPr>
        </p:nvSpPr>
        <p:spPr>
          <a:xfrm>
            <a:off x="761999" y="1219200"/>
            <a:ext cx="8013600" cy="5413374"/>
          </a:xfrm>
        </p:spPr>
        <p:txBody>
          <a:bodyPr>
            <a:normAutofit/>
          </a:bodyPr>
          <a:lstStyle/>
          <a:p>
            <a:r>
              <a:rPr lang="en-US" sz="2800" dirty="0"/>
              <a:t>In the UBC example, we have assumed that bad debts are immaterial and not separately reported on the financial statements</a:t>
            </a:r>
          </a:p>
          <a:p>
            <a:r>
              <a:rPr lang="en-US" sz="2800" dirty="0"/>
              <a:t>If bad debts are material, management must consider the write-off of bad debts in determining the cash received from customers </a:t>
            </a:r>
          </a:p>
          <a:p>
            <a:pPr lvl="1"/>
            <a:r>
              <a:rPr lang="en-US" sz="2600" dirty="0"/>
              <a:t>The write-off of bad debts reduced the accounts receivable balance, while cash does not increase </a:t>
            </a:r>
          </a:p>
          <a:p>
            <a:pPr lvl="2"/>
            <a:r>
              <a:rPr lang="en-US" dirty="0"/>
              <a:t>Thus, this amount must be considered when computing the change in accounts receivable for the purpose of determining the resulting increase or decrease in operating cash flows</a:t>
            </a:r>
          </a:p>
          <a:p>
            <a:pPr marL="0" indent="0">
              <a:buNone/>
            </a:pPr>
            <a:endParaRPr lang="en-US" sz="2800" b="1" dirty="0"/>
          </a:p>
          <a:p>
            <a:endParaRPr lang="en-US" sz="2800" b="1" dirty="0"/>
          </a:p>
        </p:txBody>
      </p:sp>
      <p:sp>
        <p:nvSpPr>
          <p:cNvPr id="6" name="Slide Number Placeholder 5">
            <a:extLst>
              <a:ext uri="{FF2B5EF4-FFF2-40B4-BE49-F238E27FC236}">
                <a16:creationId xmlns:a16="http://schemas.microsoft.com/office/drawing/2014/main" id="{3CE65812-CBFC-0746-B2ED-DAAD65E6D577}"/>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32</a:t>
            </a:fld>
            <a:endParaRPr lang="en-US" dirty="0"/>
          </a:p>
        </p:txBody>
      </p:sp>
    </p:spTree>
    <p:extLst>
      <p:ext uri="{BB962C8B-B14F-4D97-AF65-F5344CB8AC3E}">
        <p14:creationId xmlns:p14="http://schemas.microsoft.com/office/powerpoint/2010/main" val="69544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p:txBody>
          <a:bodyPr/>
          <a:lstStyle/>
          <a:p>
            <a:r>
              <a:rPr lang="en-US" dirty="0"/>
              <a:t>Investment Revenue</a:t>
            </a:r>
            <a:endParaRPr lang="en-US" sz="2400" dirty="0"/>
          </a:p>
        </p:txBody>
      </p:sp>
      <p:sp>
        <p:nvSpPr>
          <p:cNvPr id="3" name="Rectangle 2"/>
          <p:cNvSpPr/>
          <p:nvPr/>
        </p:nvSpPr>
        <p:spPr>
          <a:xfrm>
            <a:off x="591309" y="1261763"/>
            <a:ext cx="8451091" cy="1938992"/>
          </a:xfrm>
          <a:prstGeom prst="rect">
            <a:avLst/>
          </a:prstGeom>
        </p:spPr>
        <p:txBody>
          <a:bodyPr wrap="square">
            <a:spAutoFit/>
          </a:bodyPr>
          <a:lstStyle/>
          <a:p>
            <a:r>
              <a:rPr lang="en-IN" sz="2400" dirty="0"/>
              <a:t>As neither an investment revenue receivable account nor a long-term investment account appears on the comparative balance sheets, we can conclude that $3 million of </a:t>
            </a:r>
            <a:r>
              <a:rPr lang="en-IN" sz="2400" b="1" dirty="0">
                <a:solidFill>
                  <a:srgbClr val="C00000"/>
                </a:solidFill>
              </a:rPr>
              <a:t>investment revenue was collected in cash</a:t>
            </a:r>
            <a:r>
              <a:rPr lang="en-IN" sz="2400" dirty="0"/>
              <a:t>.</a:t>
            </a:r>
          </a:p>
          <a:p>
            <a:r>
              <a:rPr lang="en-IN" sz="2400" dirty="0"/>
              <a:t>Entry on the spreadsheet is as follows:</a:t>
            </a:r>
            <a:endParaRPr lang="en-US" sz="2400" dirty="0"/>
          </a:p>
        </p:txBody>
      </p:sp>
      <p:sp>
        <p:nvSpPr>
          <p:cNvPr id="24" name="Rectangle 23"/>
          <p:cNvSpPr/>
          <p:nvPr/>
        </p:nvSpPr>
        <p:spPr>
          <a:xfrm>
            <a:off x="688665" y="3202685"/>
            <a:ext cx="8379135" cy="1730276"/>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25" name="Straight Connector 24"/>
          <p:cNvCxnSpPr/>
          <p:nvPr/>
        </p:nvCxnSpPr>
        <p:spPr>
          <a:xfrm>
            <a:off x="685800" y="3736085"/>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740135" y="3861695"/>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Cash (received from investment revenue)</a:t>
            </a:r>
          </a:p>
        </p:txBody>
      </p:sp>
      <p:sp>
        <p:nvSpPr>
          <p:cNvPr id="27" name="TextBox 26"/>
          <p:cNvSpPr txBox="1"/>
          <p:nvPr/>
        </p:nvSpPr>
        <p:spPr>
          <a:xfrm>
            <a:off x="7740275" y="4285259"/>
            <a:ext cx="1248311" cy="461665"/>
          </a:xfrm>
          <a:prstGeom prst="rect">
            <a:avLst/>
          </a:prstGeom>
          <a:noFill/>
        </p:spPr>
        <p:txBody>
          <a:bodyPr wrap="square" rtlCol="0">
            <a:spAutoFit/>
          </a:bodyPr>
          <a:lstStyle/>
          <a:p>
            <a:pPr algn="ctr"/>
            <a:r>
              <a:rPr lang="en-IN" sz="2400" dirty="0">
                <a:latin typeface="+mn-lt"/>
              </a:rPr>
              <a:t>3</a:t>
            </a:r>
          </a:p>
        </p:txBody>
      </p:sp>
      <p:sp>
        <p:nvSpPr>
          <p:cNvPr id="35" name="TextBox 34"/>
          <p:cNvSpPr txBox="1"/>
          <p:nvPr/>
        </p:nvSpPr>
        <p:spPr>
          <a:xfrm>
            <a:off x="6611403" y="3861694"/>
            <a:ext cx="1286367" cy="461665"/>
          </a:xfrm>
          <a:prstGeom prst="rect">
            <a:avLst/>
          </a:prstGeom>
          <a:noFill/>
        </p:spPr>
        <p:txBody>
          <a:bodyPr wrap="square" rtlCol="0">
            <a:spAutoFit/>
          </a:bodyPr>
          <a:lstStyle/>
          <a:p>
            <a:pPr algn="ctr"/>
            <a:r>
              <a:rPr lang="en-IN" sz="2400" dirty="0"/>
              <a:t>3</a:t>
            </a:r>
            <a:endParaRPr lang="en-IN" sz="2400" dirty="0">
              <a:latin typeface="+mn-lt"/>
            </a:endParaRPr>
          </a:p>
        </p:txBody>
      </p:sp>
      <p:sp>
        <p:nvSpPr>
          <p:cNvPr id="36" name="TextBox 35"/>
          <p:cNvSpPr txBox="1"/>
          <p:nvPr/>
        </p:nvSpPr>
        <p:spPr>
          <a:xfrm>
            <a:off x="767530" y="4323360"/>
            <a:ext cx="5187519" cy="461665"/>
          </a:xfrm>
          <a:prstGeom prst="rect">
            <a:avLst/>
          </a:prstGeom>
          <a:noFill/>
        </p:spPr>
        <p:txBody>
          <a:bodyPr wrap="square" rtlCol="0">
            <a:spAutoFit/>
          </a:bodyPr>
          <a:lstStyle/>
          <a:p>
            <a:r>
              <a:rPr lang="en-US" sz="2400" dirty="0"/>
              <a:t>	Investment revenue ($3 − $0)</a:t>
            </a:r>
            <a:endParaRPr lang="en-US" sz="2400" dirty="0">
              <a:latin typeface="+mn-lt"/>
            </a:endParaRPr>
          </a:p>
        </p:txBody>
      </p:sp>
      <p:sp>
        <p:nvSpPr>
          <p:cNvPr id="33" name="TextBox 32"/>
          <p:cNvSpPr txBox="1"/>
          <p:nvPr/>
        </p:nvSpPr>
        <p:spPr>
          <a:xfrm>
            <a:off x="730245" y="3256560"/>
            <a:ext cx="4486513" cy="461665"/>
          </a:xfrm>
          <a:prstGeom prst="rect">
            <a:avLst/>
          </a:prstGeom>
          <a:noFill/>
        </p:spPr>
        <p:txBody>
          <a:bodyPr wrap="square" rtlCol="0">
            <a:spAutoFit/>
          </a:bodyPr>
          <a:lstStyle/>
          <a:p>
            <a:r>
              <a:rPr lang="en-US" sz="2400" b="1" dirty="0">
                <a:latin typeface="+mn-lt"/>
              </a:rPr>
              <a:t>Entry (2)</a:t>
            </a:r>
            <a:endParaRPr lang="fr-FR" sz="2400" b="1" dirty="0">
              <a:latin typeface="+mn-lt"/>
            </a:endParaRPr>
          </a:p>
        </p:txBody>
      </p:sp>
      <p:sp>
        <p:nvSpPr>
          <p:cNvPr id="34" name="Rectangle 33"/>
          <p:cNvSpPr/>
          <p:nvPr/>
        </p:nvSpPr>
        <p:spPr>
          <a:xfrm>
            <a:off x="7027329" y="3253264"/>
            <a:ext cx="1600200" cy="369332"/>
          </a:xfrm>
          <a:prstGeom prst="rect">
            <a:avLst/>
          </a:prstGeom>
        </p:spPr>
        <p:txBody>
          <a:bodyPr wrap="square">
            <a:spAutoFit/>
          </a:bodyPr>
          <a:lstStyle/>
          <a:p>
            <a:pPr algn="ctr"/>
            <a:r>
              <a:rPr lang="en-US" dirty="0"/>
              <a:t>($ millions)</a:t>
            </a:r>
          </a:p>
        </p:txBody>
      </p:sp>
      <p:sp>
        <p:nvSpPr>
          <p:cNvPr id="13" name="Rectangle 12">
            <a:extLst>
              <a:ext uri="{FF2B5EF4-FFF2-40B4-BE49-F238E27FC236}">
                <a16:creationId xmlns:a16="http://schemas.microsoft.com/office/drawing/2014/main" id="{58C29951-FE11-44F3-8C14-8F8E1AD690F5}"/>
              </a:ext>
            </a:extLst>
          </p:cNvPr>
          <p:cNvSpPr/>
          <p:nvPr/>
        </p:nvSpPr>
        <p:spPr>
          <a:xfrm>
            <a:off x="555664" y="4983540"/>
            <a:ext cx="8451091" cy="1569660"/>
          </a:xfrm>
          <a:prstGeom prst="rect">
            <a:avLst/>
          </a:prstGeom>
        </p:spPr>
        <p:txBody>
          <a:bodyPr wrap="square">
            <a:spAutoFit/>
          </a:bodyPr>
          <a:lstStyle/>
          <a:p>
            <a:r>
              <a:rPr lang="en-US" sz="2400" dirty="0"/>
              <a:t>The presence of and changes in an investment revenue receivable account and/or a long-term investment account might indicate that investment revenue reported in the income statement is a different amount from cash received from the investment. </a:t>
            </a:r>
          </a:p>
        </p:txBody>
      </p:sp>
      <p:sp>
        <p:nvSpPr>
          <p:cNvPr id="14" name="Slide Number Placeholder 5">
            <a:extLst>
              <a:ext uri="{FF2B5EF4-FFF2-40B4-BE49-F238E27FC236}">
                <a16:creationId xmlns:a16="http://schemas.microsoft.com/office/drawing/2014/main" id="{E292D2CD-D21A-494E-9F6A-E406F1C1785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33</a:t>
            </a:fld>
            <a:endParaRPr lang="en-US" dirty="0"/>
          </a:p>
        </p:txBody>
      </p:sp>
    </p:spTree>
    <p:extLst>
      <p:ext uri="{BB962C8B-B14F-4D97-AF65-F5344CB8AC3E}">
        <p14:creationId xmlns:p14="http://schemas.microsoft.com/office/powerpoint/2010/main" val="180742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a:xfrm>
            <a:off x="533400" y="1"/>
            <a:ext cx="8610599" cy="1142999"/>
          </a:xfrm>
        </p:spPr>
        <p:txBody>
          <a:bodyPr/>
          <a:lstStyle/>
          <a:p>
            <a:r>
              <a:rPr lang="en-IN" dirty="0"/>
              <a:t>Gain on Sale of Land</a:t>
            </a:r>
            <a:endParaRPr lang="en-US" dirty="0"/>
          </a:p>
        </p:txBody>
      </p:sp>
      <p:sp>
        <p:nvSpPr>
          <p:cNvPr id="5" name="TextBox 4"/>
          <p:cNvSpPr txBox="1"/>
          <p:nvPr/>
        </p:nvSpPr>
        <p:spPr>
          <a:xfrm>
            <a:off x="838200" y="1822335"/>
            <a:ext cx="1842025" cy="461665"/>
          </a:xfrm>
          <a:prstGeom prst="rect">
            <a:avLst/>
          </a:prstGeom>
          <a:solidFill>
            <a:schemeClr val="accent4">
              <a:lumMod val="40000"/>
              <a:lumOff val="60000"/>
            </a:schemeClr>
          </a:solidFill>
        </p:spPr>
        <p:txBody>
          <a:bodyPr wrap="square" rtlCol="0">
            <a:spAutoFit/>
          </a:bodyPr>
          <a:lstStyle/>
          <a:p>
            <a:pPr algn="ctr"/>
            <a:r>
              <a:rPr lang="en-US" sz="2400" dirty="0"/>
              <a:t>Gain or loss</a:t>
            </a:r>
          </a:p>
        </p:txBody>
      </p:sp>
      <p:sp>
        <p:nvSpPr>
          <p:cNvPr id="6" name="Down Arrow 5"/>
          <p:cNvSpPr/>
          <p:nvPr/>
        </p:nvSpPr>
        <p:spPr>
          <a:xfrm rot="16200000">
            <a:off x="2879715" y="1897031"/>
            <a:ext cx="260228" cy="312274"/>
          </a:xfrm>
          <a:prstGeom prst="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305141" y="1637669"/>
            <a:ext cx="1842025" cy="830997"/>
          </a:xfrm>
          <a:prstGeom prst="rect">
            <a:avLst/>
          </a:prstGeom>
          <a:solidFill>
            <a:srgbClr val="CCC1DA"/>
          </a:solidFill>
        </p:spPr>
        <p:txBody>
          <a:bodyPr wrap="square" rtlCol="0">
            <a:spAutoFit/>
          </a:bodyPr>
          <a:lstStyle/>
          <a:p>
            <a:pPr algn="ctr"/>
            <a:r>
              <a:rPr lang="en-US" sz="2400" dirty="0"/>
              <a:t>Difference between</a:t>
            </a:r>
          </a:p>
        </p:txBody>
      </p:sp>
      <p:sp>
        <p:nvSpPr>
          <p:cNvPr id="19" name="TextBox 18"/>
          <p:cNvSpPr txBox="1"/>
          <p:nvPr/>
        </p:nvSpPr>
        <p:spPr>
          <a:xfrm>
            <a:off x="6107856" y="1028069"/>
            <a:ext cx="2696910" cy="830997"/>
          </a:xfrm>
          <a:prstGeom prst="rect">
            <a:avLst/>
          </a:prstGeom>
          <a:solidFill>
            <a:srgbClr val="CCC1DA"/>
          </a:solidFill>
        </p:spPr>
        <p:txBody>
          <a:bodyPr wrap="square" rtlCol="0">
            <a:spAutoFit/>
          </a:bodyPr>
          <a:lstStyle/>
          <a:p>
            <a:pPr algn="ctr"/>
            <a:r>
              <a:rPr lang="en-IN" sz="2400" dirty="0"/>
              <a:t>cash received in the sale of an asset </a:t>
            </a:r>
          </a:p>
        </p:txBody>
      </p:sp>
      <p:sp>
        <p:nvSpPr>
          <p:cNvPr id="20" name="TextBox 19"/>
          <p:cNvSpPr txBox="1"/>
          <p:nvPr/>
        </p:nvSpPr>
        <p:spPr>
          <a:xfrm>
            <a:off x="6107856" y="2281914"/>
            <a:ext cx="2696910" cy="830997"/>
          </a:xfrm>
          <a:prstGeom prst="rect">
            <a:avLst/>
          </a:prstGeom>
          <a:solidFill>
            <a:srgbClr val="CCC1DA"/>
          </a:solidFill>
        </p:spPr>
        <p:txBody>
          <a:bodyPr wrap="square" rtlCol="0">
            <a:spAutoFit/>
          </a:bodyPr>
          <a:lstStyle/>
          <a:p>
            <a:pPr algn="ctr"/>
            <a:r>
              <a:rPr lang="en-IN" sz="2400" dirty="0"/>
              <a:t>book value of the asset</a:t>
            </a:r>
          </a:p>
        </p:txBody>
      </p:sp>
      <p:sp>
        <p:nvSpPr>
          <p:cNvPr id="21" name="TextBox 20"/>
          <p:cNvSpPr txBox="1"/>
          <p:nvPr/>
        </p:nvSpPr>
        <p:spPr>
          <a:xfrm>
            <a:off x="7026652" y="1839658"/>
            <a:ext cx="859318" cy="461665"/>
          </a:xfrm>
          <a:prstGeom prst="rect">
            <a:avLst/>
          </a:prstGeom>
          <a:solidFill>
            <a:srgbClr val="CCC1DA"/>
          </a:solidFill>
        </p:spPr>
        <p:txBody>
          <a:bodyPr wrap="square" rtlCol="0">
            <a:spAutoFit/>
          </a:bodyPr>
          <a:lstStyle/>
          <a:p>
            <a:pPr algn="ctr"/>
            <a:r>
              <a:rPr lang="en-IN" sz="2400" dirty="0"/>
              <a:t>and</a:t>
            </a:r>
          </a:p>
        </p:txBody>
      </p:sp>
      <p:sp>
        <p:nvSpPr>
          <p:cNvPr id="7" name="Left Brace 6"/>
          <p:cNvSpPr/>
          <p:nvPr/>
        </p:nvSpPr>
        <p:spPr>
          <a:xfrm>
            <a:off x="5410200" y="1391928"/>
            <a:ext cx="457200" cy="1322479"/>
          </a:xfrm>
          <a:prstGeom prst="leftBrace">
            <a:avLst/>
          </a:prstGeom>
          <a:no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60D341C-C0C4-40C0-9EBC-BCB7AADA424F}"/>
              </a:ext>
            </a:extLst>
          </p:cNvPr>
          <p:cNvSpPr/>
          <p:nvPr/>
        </p:nvSpPr>
        <p:spPr>
          <a:xfrm>
            <a:off x="620889" y="3124200"/>
            <a:ext cx="8451091" cy="830997"/>
          </a:xfrm>
          <a:prstGeom prst="rect">
            <a:avLst/>
          </a:prstGeom>
        </p:spPr>
        <p:txBody>
          <a:bodyPr wrap="square">
            <a:spAutoFit/>
          </a:bodyPr>
          <a:lstStyle/>
          <a:p>
            <a:r>
              <a:rPr lang="en-IN" sz="2400" dirty="0"/>
              <a:t>The entry recorded when the land was sold also serves as our summary entry:</a:t>
            </a:r>
            <a:endParaRPr lang="en-US" sz="2400" dirty="0"/>
          </a:p>
        </p:txBody>
      </p:sp>
      <p:sp>
        <p:nvSpPr>
          <p:cNvPr id="26" name="Rectangle 25">
            <a:extLst>
              <a:ext uri="{FF2B5EF4-FFF2-40B4-BE49-F238E27FC236}">
                <a16:creationId xmlns:a16="http://schemas.microsoft.com/office/drawing/2014/main" id="{CD0E202E-7DE1-4FD2-B0D1-045847EA39FE}"/>
              </a:ext>
            </a:extLst>
          </p:cNvPr>
          <p:cNvSpPr/>
          <p:nvPr/>
        </p:nvSpPr>
        <p:spPr>
          <a:xfrm>
            <a:off x="674511" y="4038600"/>
            <a:ext cx="8379135" cy="2362200"/>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27" name="Straight Connector 26">
            <a:extLst>
              <a:ext uri="{FF2B5EF4-FFF2-40B4-BE49-F238E27FC236}">
                <a16:creationId xmlns:a16="http://schemas.microsoft.com/office/drawing/2014/main" id="{160055F4-AE9E-4DA5-9F6C-D8FE969CAE11}"/>
              </a:ext>
            </a:extLst>
          </p:cNvPr>
          <p:cNvCxnSpPr/>
          <p:nvPr/>
        </p:nvCxnSpPr>
        <p:spPr>
          <a:xfrm>
            <a:off x="685800" y="4887926"/>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B3464C7-5B8E-4733-B0FD-60B1C59E1950}"/>
              </a:ext>
            </a:extLst>
          </p:cNvPr>
          <p:cNvSpPr txBox="1">
            <a:spLocks noChangeArrowheads="1"/>
          </p:cNvSpPr>
          <p:nvPr/>
        </p:nvSpPr>
        <p:spPr bwMode="auto">
          <a:xfrm>
            <a:off x="695690" y="5236349"/>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Cash (received from sale of land)</a:t>
            </a:r>
          </a:p>
        </p:txBody>
      </p:sp>
      <p:sp>
        <p:nvSpPr>
          <p:cNvPr id="29" name="TextBox 28">
            <a:extLst>
              <a:ext uri="{FF2B5EF4-FFF2-40B4-BE49-F238E27FC236}">
                <a16:creationId xmlns:a16="http://schemas.microsoft.com/office/drawing/2014/main" id="{72597012-0A36-4E9C-B63D-BD147B571D47}"/>
              </a:ext>
            </a:extLst>
          </p:cNvPr>
          <p:cNvSpPr txBox="1"/>
          <p:nvPr/>
        </p:nvSpPr>
        <p:spPr>
          <a:xfrm>
            <a:off x="7402689" y="5578829"/>
            <a:ext cx="1248311" cy="461665"/>
          </a:xfrm>
          <a:prstGeom prst="rect">
            <a:avLst/>
          </a:prstGeom>
          <a:noFill/>
        </p:spPr>
        <p:txBody>
          <a:bodyPr wrap="square" rtlCol="0">
            <a:spAutoFit/>
          </a:bodyPr>
          <a:lstStyle/>
          <a:p>
            <a:pPr algn="r"/>
            <a:r>
              <a:rPr lang="en-IN" sz="2400" dirty="0">
                <a:latin typeface="+mn-lt"/>
              </a:rPr>
              <a:t>10</a:t>
            </a:r>
          </a:p>
        </p:txBody>
      </p:sp>
      <p:sp>
        <p:nvSpPr>
          <p:cNvPr id="30" name="TextBox 29">
            <a:extLst>
              <a:ext uri="{FF2B5EF4-FFF2-40B4-BE49-F238E27FC236}">
                <a16:creationId xmlns:a16="http://schemas.microsoft.com/office/drawing/2014/main" id="{9869C87C-3DE8-475A-BDA8-E4293F46AC82}"/>
              </a:ext>
            </a:extLst>
          </p:cNvPr>
          <p:cNvSpPr txBox="1"/>
          <p:nvPr/>
        </p:nvSpPr>
        <p:spPr>
          <a:xfrm>
            <a:off x="1877709" y="4419600"/>
            <a:ext cx="3587213" cy="461665"/>
          </a:xfrm>
          <a:prstGeom prst="rect">
            <a:avLst/>
          </a:prstGeom>
          <a:noFill/>
        </p:spPr>
        <p:txBody>
          <a:bodyPr wrap="square" rtlCol="0">
            <a:spAutoFit/>
          </a:bodyPr>
          <a:lstStyle/>
          <a:p>
            <a:pPr algn="ctr"/>
            <a:r>
              <a:rPr lang="en-US" sz="2400" b="1" dirty="0">
                <a:latin typeface="+mn-lt"/>
              </a:rPr>
              <a:t>Journal Entry</a:t>
            </a:r>
          </a:p>
        </p:txBody>
      </p:sp>
      <p:sp>
        <p:nvSpPr>
          <p:cNvPr id="33" name="TextBox 32">
            <a:extLst>
              <a:ext uri="{FF2B5EF4-FFF2-40B4-BE49-F238E27FC236}">
                <a16:creationId xmlns:a16="http://schemas.microsoft.com/office/drawing/2014/main" id="{EEBC5550-0BFD-4EAB-B597-6EA5957D0430}"/>
              </a:ext>
            </a:extLst>
          </p:cNvPr>
          <p:cNvSpPr txBox="1"/>
          <p:nvPr/>
        </p:nvSpPr>
        <p:spPr>
          <a:xfrm>
            <a:off x="6766428" y="4433307"/>
            <a:ext cx="929402" cy="461665"/>
          </a:xfrm>
          <a:prstGeom prst="rect">
            <a:avLst/>
          </a:prstGeom>
          <a:noFill/>
        </p:spPr>
        <p:txBody>
          <a:bodyPr wrap="square" rtlCol="0">
            <a:spAutoFit/>
          </a:bodyPr>
          <a:lstStyle/>
          <a:p>
            <a:r>
              <a:rPr lang="en-US" sz="2400" b="1" dirty="0">
                <a:latin typeface="+mn-lt"/>
              </a:rPr>
              <a:t>Debit</a:t>
            </a:r>
          </a:p>
        </p:txBody>
      </p:sp>
      <p:sp>
        <p:nvSpPr>
          <p:cNvPr id="35" name="TextBox 34">
            <a:extLst>
              <a:ext uri="{FF2B5EF4-FFF2-40B4-BE49-F238E27FC236}">
                <a16:creationId xmlns:a16="http://schemas.microsoft.com/office/drawing/2014/main" id="{6D8A5F25-B4CA-4BFF-8622-8B29889FD1B9}"/>
              </a:ext>
            </a:extLst>
          </p:cNvPr>
          <p:cNvSpPr txBox="1"/>
          <p:nvPr/>
        </p:nvSpPr>
        <p:spPr>
          <a:xfrm>
            <a:off x="7902139" y="4419600"/>
            <a:ext cx="1150189" cy="461665"/>
          </a:xfrm>
          <a:prstGeom prst="rect">
            <a:avLst/>
          </a:prstGeom>
          <a:noFill/>
        </p:spPr>
        <p:txBody>
          <a:bodyPr wrap="square" rtlCol="0">
            <a:spAutoFit/>
          </a:bodyPr>
          <a:lstStyle/>
          <a:p>
            <a:r>
              <a:rPr lang="en-US" sz="2400" b="1" dirty="0">
                <a:latin typeface="+mn-lt"/>
              </a:rPr>
              <a:t>Credit</a:t>
            </a:r>
          </a:p>
        </p:txBody>
      </p:sp>
      <p:sp>
        <p:nvSpPr>
          <p:cNvPr id="36" name="TextBox 35">
            <a:extLst>
              <a:ext uri="{FF2B5EF4-FFF2-40B4-BE49-F238E27FC236}">
                <a16:creationId xmlns:a16="http://schemas.microsoft.com/office/drawing/2014/main" id="{615BE2C8-4CC4-4FDE-AE82-4058D7E89247}"/>
              </a:ext>
            </a:extLst>
          </p:cNvPr>
          <p:cNvSpPr txBox="1"/>
          <p:nvPr/>
        </p:nvSpPr>
        <p:spPr>
          <a:xfrm>
            <a:off x="6598482" y="5233338"/>
            <a:ext cx="1286367" cy="461665"/>
          </a:xfrm>
          <a:prstGeom prst="rect">
            <a:avLst/>
          </a:prstGeom>
          <a:noFill/>
        </p:spPr>
        <p:txBody>
          <a:bodyPr wrap="square" rtlCol="0">
            <a:spAutoFit/>
          </a:bodyPr>
          <a:lstStyle/>
          <a:p>
            <a:pPr algn="ctr"/>
            <a:r>
              <a:rPr lang="en-IN" sz="2400" dirty="0"/>
              <a:t>18</a:t>
            </a:r>
            <a:endParaRPr lang="en-IN" sz="2400" dirty="0">
              <a:latin typeface="+mn-lt"/>
            </a:endParaRPr>
          </a:p>
        </p:txBody>
      </p:sp>
      <p:sp>
        <p:nvSpPr>
          <p:cNvPr id="47" name="TextBox 46">
            <a:extLst>
              <a:ext uri="{FF2B5EF4-FFF2-40B4-BE49-F238E27FC236}">
                <a16:creationId xmlns:a16="http://schemas.microsoft.com/office/drawing/2014/main" id="{C8494E77-CD3A-4BBE-B2C4-D73D658B3B4D}"/>
              </a:ext>
            </a:extLst>
          </p:cNvPr>
          <p:cNvSpPr txBox="1"/>
          <p:nvPr/>
        </p:nvSpPr>
        <p:spPr>
          <a:xfrm>
            <a:off x="717382" y="5649147"/>
            <a:ext cx="5187519" cy="461665"/>
          </a:xfrm>
          <a:prstGeom prst="rect">
            <a:avLst/>
          </a:prstGeom>
          <a:noFill/>
        </p:spPr>
        <p:txBody>
          <a:bodyPr wrap="square" rtlCol="0">
            <a:spAutoFit/>
          </a:bodyPr>
          <a:lstStyle/>
          <a:p>
            <a:r>
              <a:rPr lang="en-US" sz="2400" dirty="0"/>
              <a:t>	Land (given)</a:t>
            </a:r>
            <a:endParaRPr lang="en-US" sz="2400" dirty="0">
              <a:latin typeface="+mn-lt"/>
            </a:endParaRPr>
          </a:p>
        </p:txBody>
      </p:sp>
      <p:sp>
        <p:nvSpPr>
          <p:cNvPr id="48" name="TextBox 47">
            <a:extLst>
              <a:ext uri="{FF2B5EF4-FFF2-40B4-BE49-F238E27FC236}">
                <a16:creationId xmlns:a16="http://schemas.microsoft.com/office/drawing/2014/main" id="{87186424-775A-4677-A75D-03CAAADAED81}"/>
              </a:ext>
            </a:extLst>
          </p:cNvPr>
          <p:cNvSpPr txBox="1"/>
          <p:nvPr/>
        </p:nvSpPr>
        <p:spPr>
          <a:xfrm>
            <a:off x="693221" y="4897494"/>
            <a:ext cx="4486513" cy="461665"/>
          </a:xfrm>
          <a:prstGeom prst="rect">
            <a:avLst/>
          </a:prstGeom>
          <a:noFill/>
        </p:spPr>
        <p:txBody>
          <a:bodyPr wrap="square" rtlCol="0">
            <a:spAutoFit/>
          </a:bodyPr>
          <a:lstStyle/>
          <a:p>
            <a:r>
              <a:rPr lang="en-US" sz="2400" b="1" dirty="0">
                <a:latin typeface="+mn-lt"/>
              </a:rPr>
              <a:t>Entry (3)</a:t>
            </a:r>
            <a:endParaRPr lang="fr-FR" sz="2400" b="1" dirty="0">
              <a:latin typeface="+mn-lt"/>
            </a:endParaRPr>
          </a:p>
        </p:txBody>
      </p:sp>
      <p:sp>
        <p:nvSpPr>
          <p:cNvPr id="49" name="TextBox 48">
            <a:extLst>
              <a:ext uri="{FF2B5EF4-FFF2-40B4-BE49-F238E27FC236}">
                <a16:creationId xmlns:a16="http://schemas.microsoft.com/office/drawing/2014/main" id="{FD4BC2EE-83EE-420B-A599-683F41083DD9}"/>
              </a:ext>
            </a:extLst>
          </p:cNvPr>
          <p:cNvSpPr txBox="1"/>
          <p:nvPr/>
        </p:nvSpPr>
        <p:spPr>
          <a:xfrm>
            <a:off x="7402689" y="5939135"/>
            <a:ext cx="1248311" cy="461665"/>
          </a:xfrm>
          <a:prstGeom prst="rect">
            <a:avLst/>
          </a:prstGeom>
          <a:noFill/>
        </p:spPr>
        <p:txBody>
          <a:bodyPr wrap="square" rtlCol="0">
            <a:spAutoFit/>
          </a:bodyPr>
          <a:lstStyle/>
          <a:p>
            <a:pPr algn="r"/>
            <a:r>
              <a:rPr lang="en-IN" sz="2400" dirty="0">
                <a:latin typeface="+mn-lt"/>
              </a:rPr>
              <a:t>8</a:t>
            </a:r>
          </a:p>
        </p:txBody>
      </p:sp>
      <p:sp>
        <p:nvSpPr>
          <p:cNvPr id="50" name="TextBox 49">
            <a:extLst>
              <a:ext uri="{FF2B5EF4-FFF2-40B4-BE49-F238E27FC236}">
                <a16:creationId xmlns:a16="http://schemas.microsoft.com/office/drawing/2014/main" id="{6580D75C-85B7-4EBE-82C4-97D5C012E245}"/>
              </a:ext>
            </a:extLst>
          </p:cNvPr>
          <p:cNvSpPr txBox="1"/>
          <p:nvPr/>
        </p:nvSpPr>
        <p:spPr>
          <a:xfrm>
            <a:off x="707061" y="5999097"/>
            <a:ext cx="5187519" cy="461665"/>
          </a:xfrm>
          <a:prstGeom prst="rect">
            <a:avLst/>
          </a:prstGeom>
          <a:noFill/>
        </p:spPr>
        <p:txBody>
          <a:bodyPr wrap="square" rtlCol="0">
            <a:spAutoFit/>
          </a:bodyPr>
          <a:lstStyle/>
          <a:p>
            <a:r>
              <a:rPr lang="en-US" sz="2400" dirty="0"/>
              <a:t>	Gain on sale of land ($8 − $0)</a:t>
            </a:r>
            <a:endParaRPr lang="en-US" sz="2400" dirty="0">
              <a:latin typeface="+mn-lt"/>
            </a:endParaRPr>
          </a:p>
        </p:txBody>
      </p:sp>
      <p:sp>
        <p:nvSpPr>
          <p:cNvPr id="51" name="Rectangle 50">
            <a:extLst>
              <a:ext uri="{FF2B5EF4-FFF2-40B4-BE49-F238E27FC236}">
                <a16:creationId xmlns:a16="http://schemas.microsoft.com/office/drawing/2014/main" id="{7370FC33-C861-44CE-84E0-401A37B1A738}"/>
              </a:ext>
            </a:extLst>
          </p:cNvPr>
          <p:cNvSpPr/>
          <p:nvPr/>
        </p:nvSpPr>
        <p:spPr>
          <a:xfrm>
            <a:off x="6987117" y="4072467"/>
            <a:ext cx="1600200" cy="369332"/>
          </a:xfrm>
          <a:prstGeom prst="rect">
            <a:avLst/>
          </a:prstGeom>
        </p:spPr>
        <p:txBody>
          <a:bodyPr wrap="square">
            <a:spAutoFit/>
          </a:bodyPr>
          <a:lstStyle/>
          <a:p>
            <a:pPr algn="ctr"/>
            <a:r>
              <a:rPr lang="en-US" dirty="0"/>
              <a:t>($ millions)</a:t>
            </a:r>
          </a:p>
        </p:txBody>
      </p:sp>
      <p:sp>
        <p:nvSpPr>
          <p:cNvPr id="31" name="Slide Number Placeholder 5">
            <a:extLst>
              <a:ext uri="{FF2B5EF4-FFF2-40B4-BE49-F238E27FC236}">
                <a16:creationId xmlns:a16="http://schemas.microsoft.com/office/drawing/2014/main" id="{6D7B9817-9C6C-DA44-92C4-EB9A670F15D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34</a:t>
            </a:fld>
            <a:endParaRPr lang="en-US" dirty="0"/>
          </a:p>
        </p:txBody>
      </p:sp>
    </p:spTree>
    <p:extLst>
      <p:ext uri="{BB962C8B-B14F-4D97-AF65-F5344CB8AC3E}">
        <p14:creationId xmlns:p14="http://schemas.microsoft.com/office/powerpoint/2010/main" val="17630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8" grpId="0" animBg="1"/>
      <p:bldP spid="19" grpId="0" animBg="1"/>
      <p:bldP spid="20" grpId="0" animBg="1"/>
      <p:bldP spid="21" grpId="0" animBg="1"/>
      <p:bldP spid="7" grpId="0" animBg="1"/>
      <p:bldP spid="25" grpId="0"/>
      <p:bldP spid="26" grpId="0" animBg="1"/>
      <p:bldP spid="28" grpId="0"/>
      <p:bldP spid="29" grpId="0"/>
      <p:bldP spid="30" grpId="0"/>
      <p:bldP spid="33" grpId="0"/>
      <p:bldP spid="35" grpId="0"/>
      <p:bldP spid="36" grpId="0"/>
      <p:bldP spid="47" grpId="0"/>
      <p:bldP spid="48" grpId="0"/>
      <p:bldP spid="49" grpId="0"/>
      <p:bldP spid="50" grpId="0"/>
      <p:bldP spid="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a:xfrm>
            <a:off x="533400" y="1"/>
            <a:ext cx="8610599" cy="1142999"/>
          </a:xfrm>
        </p:spPr>
        <p:txBody>
          <a:bodyPr/>
          <a:lstStyle/>
          <a:p>
            <a:r>
              <a:rPr lang="en-IN" dirty="0"/>
              <a:t>Gain on Sale of Land</a:t>
            </a:r>
            <a:endParaRPr lang="en-US" dirty="0"/>
          </a:p>
        </p:txBody>
      </p:sp>
      <p:sp>
        <p:nvSpPr>
          <p:cNvPr id="23" name="Rectangle 22"/>
          <p:cNvSpPr/>
          <p:nvPr/>
        </p:nvSpPr>
        <p:spPr>
          <a:xfrm>
            <a:off x="693221" y="851632"/>
            <a:ext cx="8378759" cy="3262432"/>
          </a:xfrm>
          <a:prstGeom prst="rect">
            <a:avLst/>
          </a:prstGeom>
        </p:spPr>
        <p:txBody>
          <a:bodyPr wrap="square">
            <a:spAutoFit/>
          </a:bodyPr>
          <a:lstStyle/>
          <a:p>
            <a:pPr algn="ctr"/>
            <a:r>
              <a:rPr lang="en-IN" sz="2400" dirty="0"/>
              <a:t>What’s the cash effect of this transaction? </a:t>
            </a:r>
          </a:p>
          <a:p>
            <a:pPr algn="ctr"/>
            <a:endParaRPr lang="en-IN" sz="2400" dirty="0"/>
          </a:p>
          <a:p>
            <a:pPr algn="ctr"/>
            <a:r>
              <a:rPr lang="en-IN" sz="2400" dirty="0"/>
              <a:t> A cash increase of $18 million. </a:t>
            </a:r>
          </a:p>
          <a:p>
            <a:pPr algn="ctr"/>
            <a:endParaRPr lang="en-IN" sz="1400" dirty="0"/>
          </a:p>
          <a:p>
            <a:pPr algn="ctr"/>
            <a:r>
              <a:rPr lang="en-IN" sz="2400" dirty="0"/>
              <a:t>We include that amount as an </a:t>
            </a:r>
            <a:r>
              <a:rPr lang="en-IN" sz="2400" i="1" dirty="0"/>
              <a:t>investing</a:t>
            </a:r>
            <a:r>
              <a:rPr lang="en-IN" sz="2400" dirty="0"/>
              <a:t> activity in the  SCF. </a:t>
            </a:r>
          </a:p>
          <a:p>
            <a:endParaRPr lang="en-IN" sz="2400" dirty="0"/>
          </a:p>
          <a:p>
            <a:r>
              <a:rPr lang="en-IN" sz="2400" dirty="0"/>
              <a:t>The gain is simply the difference between cash received and the book value of the land. To report the $8 million gain in the SCF in addition to the $18 million would be to double count it.</a:t>
            </a:r>
          </a:p>
        </p:txBody>
      </p:sp>
      <p:sp>
        <p:nvSpPr>
          <p:cNvPr id="31" name="Rectangle 30"/>
          <p:cNvSpPr/>
          <p:nvPr/>
        </p:nvSpPr>
        <p:spPr>
          <a:xfrm>
            <a:off x="645531" y="4072467"/>
            <a:ext cx="8469489" cy="2269889"/>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32" name="Straight Connector 31"/>
          <p:cNvCxnSpPr/>
          <p:nvPr/>
        </p:nvCxnSpPr>
        <p:spPr>
          <a:xfrm>
            <a:off x="685800" y="4887926"/>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695690" y="5236349"/>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Cash (received from sale of land)</a:t>
            </a:r>
          </a:p>
        </p:txBody>
      </p:sp>
      <p:sp>
        <p:nvSpPr>
          <p:cNvPr id="37" name="TextBox 36"/>
          <p:cNvSpPr txBox="1"/>
          <p:nvPr/>
        </p:nvSpPr>
        <p:spPr>
          <a:xfrm>
            <a:off x="7402689" y="5578829"/>
            <a:ext cx="1248311" cy="461665"/>
          </a:xfrm>
          <a:prstGeom prst="rect">
            <a:avLst/>
          </a:prstGeom>
          <a:noFill/>
        </p:spPr>
        <p:txBody>
          <a:bodyPr wrap="square" rtlCol="0">
            <a:spAutoFit/>
          </a:bodyPr>
          <a:lstStyle/>
          <a:p>
            <a:pPr algn="r"/>
            <a:r>
              <a:rPr lang="en-IN" sz="2400" dirty="0">
                <a:latin typeface="+mn-lt"/>
              </a:rPr>
              <a:t>10</a:t>
            </a:r>
          </a:p>
        </p:txBody>
      </p:sp>
      <p:sp>
        <p:nvSpPr>
          <p:cNvPr id="38" name="TextBox 37"/>
          <p:cNvSpPr txBox="1"/>
          <p:nvPr/>
        </p:nvSpPr>
        <p:spPr>
          <a:xfrm>
            <a:off x="1877709" y="4419600"/>
            <a:ext cx="3587213" cy="461665"/>
          </a:xfrm>
          <a:prstGeom prst="rect">
            <a:avLst/>
          </a:prstGeom>
          <a:noFill/>
        </p:spPr>
        <p:txBody>
          <a:bodyPr wrap="square" rtlCol="0">
            <a:spAutoFit/>
          </a:bodyPr>
          <a:lstStyle/>
          <a:p>
            <a:pPr algn="ctr"/>
            <a:r>
              <a:rPr lang="en-US" sz="2400" b="1" dirty="0">
                <a:latin typeface="+mn-lt"/>
              </a:rPr>
              <a:t>Journal Entry</a:t>
            </a:r>
          </a:p>
        </p:txBody>
      </p:sp>
      <p:sp>
        <p:nvSpPr>
          <p:cNvPr id="39" name="TextBox 38"/>
          <p:cNvSpPr txBox="1"/>
          <p:nvPr/>
        </p:nvSpPr>
        <p:spPr>
          <a:xfrm>
            <a:off x="6766428" y="4433307"/>
            <a:ext cx="929402" cy="461665"/>
          </a:xfrm>
          <a:prstGeom prst="rect">
            <a:avLst/>
          </a:prstGeom>
          <a:noFill/>
        </p:spPr>
        <p:txBody>
          <a:bodyPr wrap="square" rtlCol="0">
            <a:spAutoFit/>
          </a:bodyPr>
          <a:lstStyle/>
          <a:p>
            <a:r>
              <a:rPr lang="en-US" sz="2400" b="1" dirty="0">
                <a:latin typeface="+mn-lt"/>
              </a:rPr>
              <a:t>Debit</a:t>
            </a:r>
          </a:p>
        </p:txBody>
      </p:sp>
      <p:sp>
        <p:nvSpPr>
          <p:cNvPr id="40" name="TextBox 39"/>
          <p:cNvSpPr txBox="1"/>
          <p:nvPr/>
        </p:nvSpPr>
        <p:spPr>
          <a:xfrm>
            <a:off x="7902139" y="4419600"/>
            <a:ext cx="1150189" cy="461665"/>
          </a:xfrm>
          <a:prstGeom prst="rect">
            <a:avLst/>
          </a:prstGeom>
          <a:noFill/>
        </p:spPr>
        <p:txBody>
          <a:bodyPr wrap="square" rtlCol="0">
            <a:spAutoFit/>
          </a:bodyPr>
          <a:lstStyle/>
          <a:p>
            <a:r>
              <a:rPr lang="en-US" sz="2400" b="1" dirty="0">
                <a:latin typeface="+mn-lt"/>
              </a:rPr>
              <a:t>Credit</a:t>
            </a:r>
          </a:p>
        </p:txBody>
      </p:sp>
      <p:sp>
        <p:nvSpPr>
          <p:cNvPr id="41" name="TextBox 40"/>
          <p:cNvSpPr txBox="1"/>
          <p:nvPr/>
        </p:nvSpPr>
        <p:spPr>
          <a:xfrm>
            <a:off x="6598482" y="5233338"/>
            <a:ext cx="1286367" cy="461665"/>
          </a:xfrm>
          <a:prstGeom prst="rect">
            <a:avLst/>
          </a:prstGeom>
          <a:noFill/>
        </p:spPr>
        <p:txBody>
          <a:bodyPr wrap="square" rtlCol="0">
            <a:spAutoFit/>
          </a:bodyPr>
          <a:lstStyle/>
          <a:p>
            <a:pPr algn="ctr"/>
            <a:r>
              <a:rPr lang="en-IN" sz="2400" dirty="0"/>
              <a:t>18</a:t>
            </a:r>
            <a:endParaRPr lang="en-IN" sz="2400" dirty="0">
              <a:latin typeface="+mn-lt"/>
            </a:endParaRPr>
          </a:p>
        </p:txBody>
      </p:sp>
      <p:sp>
        <p:nvSpPr>
          <p:cNvPr id="42" name="TextBox 41"/>
          <p:cNvSpPr txBox="1"/>
          <p:nvPr/>
        </p:nvSpPr>
        <p:spPr>
          <a:xfrm>
            <a:off x="699273" y="5576006"/>
            <a:ext cx="5187519" cy="461665"/>
          </a:xfrm>
          <a:prstGeom prst="rect">
            <a:avLst/>
          </a:prstGeom>
          <a:noFill/>
        </p:spPr>
        <p:txBody>
          <a:bodyPr wrap="square" rtlCol="0">
            <a:spAutoFit/>
          </a:bodyPr>
          <a:lstStyle/>
          <a:p>
            <a:r>
              <a:rPr lang="en-US" sz="2400" dirty="0"/>
              <a:t>	Land (given)</a:t>
            </a:r>
            <a:endParaRPr lang="en-US" sz="2400" dirty="0">
              <a:latin typeface="+mn-lt"/>
            </a:endParaRPr>
          </a:p>
        </p:txBody>
      </p:sp>
      <p:sp>
        <p:nvSpPr>
          <p:cNvPr id="43" name="TextBox 42"/>
          <p:cNvSpPr txBox="1"/>
          <p:nvPr/>
        </p:nvSpPr>
        <p:spPr>
          <a:xfrm>
            <a:off x="693221" y="4897494"/>
            <a:ext cx="4486513" cy="461665"/>
          </a:xfrm>
          <a:prstGeom prst="rect">
            <a:avLst/>
          </a:prstGeom>
          <a:noFill/>
        </p:spPr>
        <p:txBody>
          <a:bodyPr wrap="square" rtlCol="0">
            <a:spAutoFit/>
          </a:bodyPr>
          <a:lstStyle/>
          <a:p>
            <a:r>
              <a:rPr lang="en-US" sz="2400" b="1" dirty="0">
                <a:latin typeface="+mn-lt"/>
              </a:rPr>
              <a:t>Entry (3)</a:t>
            </a:r>
            <a:endParaRPr lang="fr-FR" sz="2400" b="1" dirty="0">
              <a:latin typeface="+mn-lt"/>
            </a:endParaRPr>
          </a:p>
        </p:txBody>
      </p:sp>
      <p:sp>
        <p:nvSpPr>
          <p:cNvPr id="44" name="TextBox 43"/>
          <p:cNvSpPr txBox="1"/>
          <p:nvPr/>
        </p:nvSpPr>
        <p:spPr>
          <a:xfrm>
            <a:off x="7402689" y="5939135"/>
            <a:ext cx="1248311" cy="461665"/>
          </a:xfrm>
          <a:prstGeom prst="rect">
            <a:avLst/>
          </a:prstGeom>
          <a:noFill/>
        </p:spPr>
        <p:txBody>
          <a:bodyPr wrap="square" rtlCol="0">
            <a:spAutoFit/>
          </a:bodyPr>
          <a:lstStyle/>
          <a:p>
            <a:pPr algn="r"/>
            <a:r>
              <a:rPr lang="en-IN" sz="2400" dirty="0">
                <a:latin typeface="+mn-lt"/>
              </a:rPr>
              <a:t>8</a:t>
            </a:r>
          </a:p>
        </p:txBody>
      </p:sp>
      <p:sp>
        <p:nvSpPr>
          <p:cNvPr id="45" name="TextBox 44"/>
          <p:cNvSpPr txBox="1"/>
          <p:nvPr/>
        </p:nvSpPr>
        <p:spPr>
          <a:xfrm>
            <a:off x="700387" y="5846824"/>
            <a:ext cx="5187519" cy="461665"/>
          </a:xfrm>
          <a:prstGeom prst="rect">
            <a:avLst/>
          </a:prstGeom>
          <a:noFill/>
        </p:spPr>
        <p:txBody>
          <a:bodyPr wrap="square" rtlCol="0">
            <a:spAutoFit/>
          </a:bodyPr>
          <a:lstStyle/>
          <a:p>
            <a:r>
              <a:rPr lang="en-US" sz="2400" dirty="0"/>
              <a:t>	Gain on sale of land ($8 − $0)</a:t>
            </a:r>
            <a:endParaRPr lang="en-US" sz="2400" dirty="0">
              <a:latin typeface="+mn-lt"/>
            </a:endParaRPr>
          </a:p>
        </p:txBody>
      </p:sp>
      <p:sp>
        <p:nvSpPr>
          <p:cNvPr id="46" name="Rectangle 45"/>
          <p:cNvSpPr/>
          <p:nvPr/>
        </p:nvSpPr>
        <p:spPr>
          <a:xfrm>
            <a:off x="6987117" y="4072467"/>
            <a:ext cx="1600200" cy="369332"/>
          </a:xfrm>
          <a:prstGeom prst="rect">
            <a:avLst/>
          </a:prstGeom>
        </p:spPr>
        <p:txBody>
          <a:bodyPr wrap="square">
            <a:spAutoFit/>
          </a:bodyPr>
          <a:lstStyle/>
          <a:p>
            <a:pPr algn="ctr"/>
            <a:r>
              <a:rPr lang="en-US" dirty="0"/>
              <a:t>($ millions)</a:t>
            </a:r>
          </a:p>
        </p:txBody>
      </p:sp>
      <p:sp>
        <p:nvSpPr>
          <p:cNvPr id="3" name="Striped Right Arrow 2"/>
          <p:cNvSpPr/>
          <p:nvPr/>
        </p:nvSpPr>
        <p:spPr>
          <a:xfrm>
            <a:off x="1877709" y="1653004"/>
            <a:ext cx="861331" cy="3823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F1052F26-B28A-4A40-BA77-013463270BD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35</a:t>
            </a:fld>
            <a:endParaRPr lang="en-US" dirty="0"/>
          </a:p>
        </p:txBody>
      </p:sp>
    </p:spTree>
    <p:extLst>
      <p:ext uri="{BB962C8B-B14F-4D97-AF65-F5344CB8AC3E}">
        <p14:creationId xmlns:p14="http://schemas.microsoft.com/office/powerpoint/2010/main" val="18580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xEl>
                                              <p:pRg st="2" end="2"/>
                                            </p:txEl>
                                          </p:spTgt>
                                        </p:tgtEl>
                                        <p:attrNameLst>
                                          <p:attrName>style.visibility</p:attrName>
                                        </p:attrNameLst>
                                      </p:cBhvr>
                                      <p:to>
                                        <p:strVal val="visible"/>
                                      </p:to>
                                    </p:set>
                                    <p:animEffect transition="in" filter="fade">
                                      <p:cBhvr>
                                        <p:cTn id="48" dur="1000"/>
                                        <p:tgtEl>
                                          <p:spTgt spid="23">
                                            <p:txEl>
                                              <p:pRg st="2" end="2"/>
                                            </p:txEl>
                                          </p:spTgt>
                                        </p:tgtEl>
                                      </p:cBhvr>
                                    </p:animEffect>
                                    <p:anim calcmode="lin" valueType="num">
                                      <p:cBhvr>
                                        <p:cTn id="49"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22" presetClass="entr" presetSubtype="4"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999"/>
                                          </p:stCondLst>
                                        </p:cTn>
                                        <p:tgtEl>
                                          <p:spTgt spid="23">
                                            <p:txEl>
                                              <p:pRg st="4" end="4"/>
                                            </p:txEl>
                                          </p:spTgt>
                                        </p:tgtEl>
                                        <p:attrNameLst>
                                          <p:attrName>style.visibility</p:attrName>
                                        </p:attrNameLst>
                                      </p:cBhvr>
                                      <p:to>
                                        <p:strVal val="visible"/>
                                      </p:to>
                                    </p:set>
                                  </p:childTnLst>
                                </p:cTn>
                              </p:par>
                            </p:childTnLst>
                          </p:cTn>
                        </p:par>
                        <p:par>
                          <p:cTn id="63" fill="hold">
                            <p:stCondLst>
                              <p:cond delay="1500"/>
                            </p:stCondLst>
                            <p:childTnLst>
                              <p:par>
                                <p:cTn id="64" presetID="22" presetClass="entr" presetSubtype="4" fill="hold" nodeType="afterEffect">
                                  <p:stCondLst>
                                    <p:cond delay="1250"/>
                                  </p:stCondLst>
                                  <p:childTnLst>
                                    <p:set>
                                      <p:cBhvr>
                                        <p:cTn id="65" dur="1" fill="hold">
                                          <p:stCondLst>
                                            <p:cond delay="0"/>
                                          </p:stCondLst>
                                        </p:cTn>
                                        <p:tgtEl>
                                          <p:spTgt spid="23">
                                            <p:txEl>
                                              <p:pRg st="6" end="6"/>
                                            </p:txEl>
                                          </p:spTgt>
                                        </p:tgtEl>
                                        <p:attrNameLst>
                                          <p:attrName>style.visibility</p:attrName>
                                        </p:attrNameLst>
                                      </p:cBhvr>
                                      <p:to>
                                        <p:strVal val="visible"/>
                                      </p:to>
                                    </p:set>
                                    <p:animEffect transition="in" filter="wipe(down)">
                                      <p:cBhvr>
                                        <p:cTn id="66"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animBg="1"/>
      <p:bldP spid="34" grpId="0"/>
      <p:bldP spid="37" grpId="0"/>
      <p:bldP spid="38" grpId="0"/>
      <p:bldP spid="39" grpId="0"/>
      <p:bldP spid="40" grpId="0"/>
      <p:bldP spid="41" grpId="0"/>
      <p:bldP spid="42" grpId="0"/>
      <p:bldP spid="43" grpId="0"/>
      <p:bldP spid="44" grpId="0"/>
      <p:bldP spid="45" grpId="0"/>
      <p:bldP spid="46"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p:txBody>
          <a:bodyPr/>
          <a:lstStyle/>
          <a:p>
            <a:r>
              <a:rPr lang="en-IN" dirty="0"/>
              <a:t>Cost of Goods Sold</a:t>
            </a:r>
            <a:endParaRPr lang="en-US" dirty="0"/>
          </a:p>
        </p:txBody>
      </p:sp>
      <p:sp>
        <p:nvSpPr>
          <p:cNvPr id="24" name="Rectangle 23"/>
          <p:cNvSpPr/>
          <p:nvPr/>
        </p:nvSpPr>
        <p:spPr>
          <a:xfrm>
            <a:off x="4097592" y="1236596"/>
            <a:ext cx="1516890" cy="492443"/>
          </a:xfrm>
          <a:prstGeom prst="rect">
            <a:avLst/>
          </a:prstGeom>
        </p:spPr>
        <p:txBody>
          <a:bodyPr wrap="none">
            <a:spAutoFit/>
          </a:bodyPr>
          <a:lstStyle/>
          <a:p>
            <a:pPr algn="ctr"/>
            <a:r>
              <a:rPr lang="en-US" sz="2600" b="1" dirty="0"/>
              <a:t>Inventory</a:t>
            </a:r>
            <a:endParaRPr lang="en-US" sz="2600" dirty="0"/>
          </a:p>
        </p:txBody>
      </p:sp>
      <p:cxnSp>
        <p:nvCxnSpPr>
          <p:cNvPr id="25" name="Straight Connector 24"/>
          <p:cNvCxnSpPr/>
          <p:nvPr/>
        </p:nvCxnSpPr>
        <p:spPr>
          <a:xfrm>
            <a:off x="549584" y="1654286"/>
            <a:ext cx="8590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94266" y="1669310"/>
            <a:ext cx="2727029" cy="492443"/>
          </a:xfrm>
          <a:prstGeom prst="rect">
            <a:avLst/>
          </a:prstGeom>
        </p:spPr>
        <p:txBody>
          <a:bodyPr wrap="none">
            <a:spAutoFit/>
          </a:bodyPr>
          <a:lstStyle/>
          <a:p>
            <a:r>
              <a:rPr lang="en-US" sz="2600" dirty="0"/>
              <a:t>Beginning balance </a:t>
            </a:r>
          </a:p>
        </p:txBody>
      </p:sp>
      <p:sp>
        <p:nvSpPr>
          <p:cNvPr id="27" name="Rectangle 26"/>
          <p:cNvSpPr/>
          <p:nvPr/>
        </p:nvSpPr>
        <p:spPr>
          <a:xfrm>
            <a:off x="694266" y="2029866"/>
            <a:ext cx="3575338" cy="492443"/>
          </a:xfrm>
          <a:prstGeom prst="rect">
            <a:avLst/>
          </a:prstGeom>
        </p:spPr>
        <p:txBody>
          <a:bodyPr wrap="none">
            <a:spAutoFit/>
          </a:bodyPr>
          <a:lstStyle/>
          <a:p>
            <a:r>
              <a:rPr lang="en-US" sz="2600" dirty="0"/>
              <a:t>Cost of goods purchased</a:t>
            </a:r>
          </a:p>
        </p:txBody>
      </p:sp>
      <p:sp>
        <p:nvSpPr>
          <p:cNvPr id="28" name="Rectangle 27"/>
          <p:cNvSpPr/>
          <p:nvPr/>
        </p:nvSpPr>
        <p:spPr>
          <a:xfrm>
            <a:off x="694266" y="2388977"/>
            <a:ext cx="3008837" cy="492443"/>
          </a:xfrm>
          <a:prstGeom prst="rect">
            <a:avLst/>
          </a:prstGeom>
        </p:spPr>
        <p:txBody>
          <a:bodyPr wrap="none">
            <a:spAutoFit/>
          </a:bodyPr>
          <a:lstStyle/>
          <a:p>
            <a:r>
              <a:rPr lang="en-US" sz="2600" dirty="0"/>
              <a:t>(</a:t>
            </a:r>
            <a:r>
              <a:rPr lang="en-US" sz="2600" i="1" dirty="0"/>
              <a:t>increases inventory</a:t>
            </a:r>
            <a:r>
              <a:rPr lang="en-US" sz="2600" dirty="0"/>
              <a:t>)</a:t>
            </a:r>
          </a:p>
        </p:txBody>
      </p:sp>
      <p:cxnSp>
        <p:nvCxnSpPr>
          <p:cNvPr id="29" name="Straight Connector 28"/>
          <p:cNvCxnSpPr/>
          <p:nvPr/>
        </p:nvCxnSpPr>
        <p:spPr>
          <a:xfrm flipH="1">
            <a:off x="4875999" y="1646732"/>
            <a:ext cx="1" cy="1889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346618" y="1669310"/>
            <a:ext cx="521297" cy="492443"/>
          </a:xfrm>
          <a:prstGeom prst="rect">
            <a:avLst/>
          </a:prstGeom>
        </p:spPr>
        <p:txBody>
          <a:bodyPr wrap="none">
            <a:spAutoFit/>
          </a:bodyPr>
          <a:lstStyle/>
          <a:p>
            <a:pPr algn="r"/>
            <a:r>
              <a:rPr lang="en-US" sz="2600" dirty="0"/>
              <a:t>50</a:t>
            </a:r>
          </a:p>
        </p:txBody>
      </p:sp>
      <p:sp>
        <p:nvSpPr>
          <p:cNvPr id="33" name="Rectangle 32"/>
          <p:cNvSpPr/>
          <p:nvPr/>
        </p:nvSpPr>
        <p:spPr>
          <a:xfrm>
            <a:off x="4493959" y="2080437"/>
            <a:ext cx="351378" cy="523220"/>
          </a:xfrm>
          <a:prstGeom prst="rect">
            <a:avLst/>
          </a:prstGeom>
        </p:spPr>
        <p:txBody>
          <a:bodyPr wrap="none">
            <a:spAutoFit/>
          </a:bodyPr>
          <a:lstStyle/>
          <a:p>
            <a:pPr algn="r"/>
            <a:r>
              <a:rPr lang="en-US" sz="2800" b="1" dirty="0">
                <a:solidFill>
                  <a:srgbClr val="C00000"/>
                </a:solidFill>
              </a:rPr>
              <a:t>?</a:t>
            </a:r>
          </a:p>
        </p:txBody>
      </p:sp>
      <p:sp>
        <p:nvSpPr>
          <p:cNvPr id="35" name="Rectangle 34"/>
          <p:cNvSpPr/>
          <p:nvPr/>
        </p:nvSpPr>
        <p:spPr>
          <a:xfrm>
            <a:off x="5946004" y="2029866"/>
            <a:ext cx="2650469" cy="492443"/>
          </a:xfrm>
          <a:prstGeom prst="rect">
            <a:avLst/>
          </a:prstGeom>
        </p:spPr>
        <p:txBody>
          <a:bodyPr wrap="none">
            <a:spAutoFit/>
          </a:bodyPr>
          <a:lstStyle/>
          <a:p>
            <a:r>
              <a:rPr lang="en-US" sz="2600" dirty="0"/>
              <a:t>Cost of goods sold</a:t>
            </a:r>
          </a:p>
        </p:txBody>
      </p:sp>
      <p:sp>
        <p:nvSpPr>
          <p:cNvPr id="36" name="Rectangle 35"/>
          <p:cNvSpPr/>
          <p:nvPr/>
        </p:nvSpPr>
        <p:spPr>
          <a:xfrm>
            <a:off x="5946004" y="2384778"/>
            <a:ext cx="3090590" cy="492443"/>
          </a:xfrm>
          <a:prstGeom prst="rect">
            <a:avLst/>
          </a:prstGeom>
        </p:spPr>
        <p:txBody>
          <a:bodyPr wrap="none">
            <a:spAutoFit/>
          </a:bodyPr>
          <a:lstStyle/>
          <a:p>
            <a:r>
              <a:rPr lang="en-US" sz="2600" dirty="0"/>
              <a:t>(</a:t>
            </a:r>
            <a:r>
              <a:rPr lang="en-US" sz="2600" i="1" dirty="0"/>
              <a:t>decreases inventory</a:t>
            </a:r>
            <a:r>
              <a:rPr lang="en-US" sz="2600" dirty="0"/>
              <a:t>)</a:t>
            </a:r>
          </a:p>
        </p:txBody>
      </p:sp>
      <p:sp>
        <p:nvSpPr>
          <p:cNvPr id="46" name="Rectangle 45"/>
          <p:cNvSpPr/>
          <p:nvPr/>
        </p:nvSpPr>
        <p:spPr>
          <a:xfrm>
            <a:off x="4888484" y="2029866"/>
            <a:ext cx="521297" cy="492443"/>
          </a:xfrm>
          <a:prstGeom prst="rect">
            <a:avLst/>
          </a:prstGeom>
        </p:spPr>
        <p:txBody>
          <a:bodyPr wrap="none">
            <a:spAutoFit/>
          </a:bodyPr>
          <a:lstStyle/>
          <a:p>
            <a:pPr algn="r"/>
            <a:r>
              <a:rPr lang="en-US" sz="2600" dirty="0"/>
              <a:t>60</a:t>
            </a:r>
          </a:p>
        </p:txBody>
      </p:sp>
      <p:cxnSp>
        <p:nvCxnSpPr>
          <p:cNvPr id="47" name="Straight Connector 46"/>
          <p:cNvCxnSpPr/>
          <p:nvPr/>
        </p:nvCxnSpPr>
        <p:spPr>
          <a:xfrm>
            <a:off x="578846" y="2998577"/>
            <a:ext cx="85543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97089" y="3010376"/>
            <a:ext cx="2234907" cy="492443"/>
          </a:xfrm>
          <a:prstGeom prst="rect">
            <a:avLst/>
          </a:prstGeom>
        </p:spPr>
        <p:txBody>
          <a:bodyPr wrap="none">
            <a:spAutoFit/>
          </a:bodyPr>
          <a:lstStyle/>
          <a:p>
            <a:r>
              <a:rPr lang="en-US" sz="2600" dirty="0"/>
              <a:t>Ending balance</a:t>
            </a:r>
          </a:p>
        </p:txBody>
      </p:sp>
      <p:sp>
        <p:nvSpPr>
          <p:cNvPr id="49" name="Rectangle 48"/>
          <p:cNvSpPr/>
          <p:nvPr/>
        </p:nvSpPr>
        <p:spPr>
          <a:xfrm>
            <a:off x="4344214" y="3010376"/>
            <a:ext cx="521297" cy="492443"/>
          </a:xfrm>
          <a:prstGeom prst="rect">
            <a:avLst/>
          </a:prstGeom>
        </p:spPr>
        <p:txBody>
          <a:bodyPr wrap="none">
            <a:spAutoFit/>
          </a:bodyPr>
          <a:lstStyle/>
          <a:p>
            <a:pPr algn="r"/>
            <a:r>
              <a:rPr lang="en-US" sz="2600" dirty="0"/>
              <a:t>46</a:t>
            </a:r>
          </a:p>
        </p:txBody>
      </p:sp>
      <p:sp>
        <p:nvSpPr>
          <p:cNvPr id="64" name="Rectangle 63"/>
          <p:cNvSpPr/>
          <p:nvPr/>
        </p:nvSpPr>
        <p:spPr>
          <a:xfrm>
            <a:off x="3568694" y="4279347"/>
            <a:ext cx="2602123" cy="492443"/>
          </a:xfrm>
          <a:prstGeom prst="rect">
            <a:avLst/>
          </a:prstGeom>
        </p:spPr>
        <p:txBody>
          <a:bodyPr wrap="none">
            <a:spAutoFit/>
          </a:bodyPr>
          <a:lstStyle/>
          <a:p>
            <a:r>
              <a:rPr lang="en-US" sz="2600" b="1" dirty="0"/>
              <a:t>Accounts Payable</a:t>
            </a:r>
            <a:endParaRPr lang="en-US" sz="2600" dirty="0"/>
          </a:p>
        </p:txBody>
      </p:sp>
      <p:cxnSp>
        <p:nvCxnSpPr>
          <p:cNvPr id="65" name="Straight Connector 64"/>
          <p:cNvCxnSpPr/>
          <p:nvPr/>
        </p:nvCxnSpPr>
        <p:spPr>
          <a:xfrm>
            <a:off x="555978" y="4710234"/>
            <a:ext cx="8590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716237" y="4721005"/>
            <a:ext cx="2727029" cy="492443"/>
          </a:xfrm>
          <a:prstGeom prst="rect">
            <a:avLst/>
          </a:prstGeom>
        </p:spPr>
        <p:txBody>
          <a:bodyPr wrap="none">
            <a:spAutoFit/>
          </a:bodyPr>
          <a:lstStyle/>
          <a:p>
            <a:r>
              <a:rPr lang="en-US" sz="2600" dirty="0"/>
              <a:t>Beginning balance </a:t>
            </a:r>
          </a:p>
        </p:txBody>
      </p:sp>
      <p:sp>
        <p:nvSpPr>
          <p:cNvPr id="67" name="Rectangle 66"/>
          <p:cNvSpPr/>
          <p:nvPr/>
        </p:nvSpPr>
        <p:spPr>
          <a:xfrm>
            <a:off x="5716237" y="5081561"/>
            <a:ext cx="3575338" cy="492443"/>
          </a:xfrm>
          <a:prstGeom prst="rect">
            <a:avLst/>
          </a:prstGeom>
        </p:spPr>
        <p:txBody>
          <a:bodyPr wrap="none">
            <a:spAutoFit/>
          </a:bodyPr>
          <a:lstStyle/>
          <a:p>
            <a:r>
              <a:rPr lang="en-US" sz="2600" dirty="0"/>
              <a:t>Cost of goods purchased</a:t>
            </a:r>
          </a:p>
        </p:txBody>
      </p:sp>
      <p:sp>
        <p:nvSpPr>
          <p:cNvPr id="68" name="Rectangle 67"/>
          <p:cNvSpPr/>
          <p:nvPr/>
        </p:nvSpPr>
        <p:spPr>
          <a:xfrm>
            <a:off x="5716237" y="5442826"/>
            <a:ext cx="2207029" cy="492443"/>
          </a:xfrm>
          <a:prstGeom prst="rect">
            <a:avLst/>
          </a:prstGeom>
        </p:spPr>
        <p:txBody>
          <a:bodyPr wrap="none">
            <a:spAutoFit/>
          </a:bodyPr>
          <a:lstStyle/>
          <a:p>
            <a:r>
              <a:rPr lang="en-US" sz="2600" dirty="0"/>
              <a:t>(</a:t>
            </a:r>
            <a:r>
              <a:rPr lang="en-US" sz="2600" i="1" dirty="0"/>
              <a:t>increases A/P</a:t>
            </a:r>
            <a:r>
              <a:rPr lang="en-US" sz="2600" dirty="0"/>
              <a:t>)</a:t>
            </a:r>
          </a:p>
        </p:txBody>
      </p:sp>
      <p:cxnSp>
        <p:nvCxnSpPr>
          <p:cNvPr id="69" name="Straight Connector 68"/>
          <p:cNvCxnSpPr/>
          <p:nvPr/>
        </p:nvCxnSpPr>
        <p:spPr>
          <a:xfrm flipH="1">
            <a:off x="4882393" y="4702680"/>
            <a:ext cx="1" cy="18052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890779" y="4721005"/>
            <a:ext cx="521297" cy="492443"/>
          </a:xfrm>
          <a:prstGeom prst="rect">
            <a:avLst/>
          </a:prstGeom>
        </p:spPr>
        <p:txBody>
          <a:bodyPr wrap="none">
            <a:spAutoFit/>
          </a:bodyPr>
          <a:lstStyle/>
          <a:p>
            <a:pPr algn="r"/>
            <a:r>
              <a:rPr lang="en-US" sz="2600" dirty="0"/>
              <a:t>20</a:t>
            </a:r>
          </a:p>
        </p:txBody>
      </p:sp>
      <p:sp>
        <p:nvSpPr>
          <p:cNvPr id="71" name="Rectangle 70"/>
          <p:cNvSpPr/>
          <p:nvPr/>
        </p:nvSpPr>
        <p:spPr>
          <a:xfrm>
            <a:off x="4868201" y="5081561"/>
            <a:ext cx="521297" cy="492443"/>
          </a:xfrm>
          <a:prstGeom prst="rect">
            <a:avLst/>
          </a:prstGeom>
        </p:spPr>
        <p:txBody>
          <a:bodyPr wrap="none">
            <a:spAutoFit/>
          </a:bodyPr>
          <a:lstStyle/>
          <a:p>
            <a:pPr algn="r"/>
            <a:r>
              <a:rPr lang="en-US" sz="2600" b="1" dirty="0">
                <a:solidFill>
                  <a:srgbClr val="C00000"/>
                </a:solidFill>
              </a:rPr>
              <a:t>56</a:t>
            </a:r>
          </a:p>
        </p:txBody>
      </p:sp>
      <p:sp>
        <p:nvSpPr>
          <p:cNvPr id="72" name="Rectangle 71"/>
          <p:cNvSpPr/>
          <p:nvPr/>
        </p:nvSpPr>
        <p:spPr>
          <a:xfrm>
            <a:off x="838200" y="5081561"/>
            <a:ext cx="3139642" cy="492443"/>
          </a:xfrm>
          <a:prstGeom prst="rect">
            <a:avLst/>
          </a:prstGeom>
        </p:spPr>
        <p:txBody>
          <a:bodyPr wrap="none">
            <a:spAutoFit/>
          </a:bodyPr>
          <a:lstStyle/>
          <a:p>
            <a:r>
              <a:rPr lang="en-US" sz="2600" dirty="0"/>
              <a:t>Cash paid to suppliers</a:t>
            </a:r>
          </a:p>
        </p:txBody>
      </p:sp>
      <p:sp>
        <p:nvSpPr>
          <p:cNvPr id="73" name="Rectangle 72"/>
          <p:cNvSpPr/>
          <p:nvPr/>
        </p:nvSpPr>
        <p:spPr>
          <a:xfrm>
            <a:off x="838200" y="5442826"/>
            <a:ext cx="2297809" cy="492443"/>
          </a:xfrm>
          <a:prstGeom prst="rect">
            <a:avLst/>
          </a:prstGeom>
        </p:spPr>
        <p:txBody>
          <a:bodyPr wrap="none">
            <a:spAutoFit/>
          </a:bodyPr>
          <a:lstStyle/>
          <a:p>
            <a:r>
              <a:rPr lang="en-US" sz="2600" dirty="0"/>
              <a:t>(</a:t>
            </a:r>
            <a:r>
              <a:rPr lang="en-US" sz="2600" i="1" dirty="0"/>
              <a:t>decreases A/P</a:t>
            </a:r>
            <a:r>
              <a:rPr lang="en-US" sz="2600" dirty="0"/>
              <a:t>)</a:t>
            </a:r>
          </a:p>
        </p:txBody>
      </p:sp>
      <p:sp>
        <p:nvSpPr>
          <p:cNvPr id="74" name="Rectangle 73"/>
          <p:cNvSpPr/>
          <p:nvPr/>
        </p:nvSpPr>
        <p:spPr>
          <a:xfrm>
            <a:off x="4538246" y="5085814"/>
            <a:ext cx="338554" cy="492443"/>
          </a:xfrm>
          <a:prstGeom prst="rect">
            <a:avLst/>
          </a:prstGeom>
        </p:spPr>
        <p:txBody>
          <a:bodyPr wrap="none">
            <a:spAutoFit/>
          </a:bodyPr>
          <a:lstStyle/>
          <a:p>
            <a:pPr algn="r"/>
            <a:r>
              <a:rPr lang="en-US" sz="2600" b="1" dirty="0">
                <a:solidFill>
                  <a:srgbClr val="00B0F0"/>
                </a:solidFill>
              </a:rPr>
              <a:t>?</a:t>
            </a:r>
          </a:p>
        </p:txBody>
      </p:sp>
      <p:cxnSp>
        <p:nvCxnSpPr>
          <p:cNvPr id="75" name="Straight Connector 74"/>
          <p:cNvCxnSpPr/>
          <p:nvPr/>
        </p:nvCxnSpPr>
        <p:spPr>
          <a:xfrm>
            <a:off x="585240" y="5984905"/>
            <a:ext cx="85543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5719060" y="5996704"/>
            <a:ext cx="2234907" cy="492443"/>
          </a:xfrm>
          <a:prstGeom prst="rect">
            <a:avLst/>
          </a:prstGeom>
        </p:spPr>
        <p:txBody>
          <a:bodyPr wrap="none">
            <a:spAutoFit/>
          </a:bodyPr>
          <a:lstStyle/>
          <a:p>
            <a:r>
              <a:rPr lang="en-US" sz="2600" dirty="0"/>
              <a:t>Ending balance</a:t>
            </a:r>
          </a:p>
        </p:txBody>
      </p:sp>
      <p:sp>
        <p:nvSpPr>
          <p:cNvPr id="77" name="Rectangle 76"/>
          <p:cNvSpPr/>
          <p:nvPr/>
        </p:nvSpPr>
        <p:spPr>
          <a:xfrm>
            <a:off x="4888375" y="5988198"/>
            <a:ext cx="521297" cy="492443"/>
          </a:xfrm>
          <a:prstGeom prst="rect">
            <a:avLst/>
          </a:prstGeom>
        </p:spPr>
        <p:txBody>
          <a:bodyPr wrap="none">
            <a:spAutoFit/>
          </a:bodyPr>
          <a:lstStyle/>
          <a:p>
            <a:pPr algn="r"/>
            <a:r>
              <a:rPr lang="en-US" sz="2600" dirty="0"/>
              <a:t>26</a:t>
            </a:r>
          </a:p>
        </p:txBody>
      </p:sp>
      <p:sp>
        <p:nvSpPr>
          <p:cNvPr id="10" name="TextBox 9"/>
          <p:cNvSpPr txBox="1"/>
          <p:nvPr/>
        </p:nvSpPr>
        <p:spPr>
          <a:xfrm>
            <a:off x="5628202" y="1000727"/>
            <a:ext cx="874506" cy="492443"/>
          </a:xfrm>
          <a:prstGeom prst="rect">
            <a:avLst/>
          </a:prstGeom>
          <a:noFill/>
          <a:ln w="28575">
            <a:solidFill>
              <a:schemeClr val="tx2">
                <a:lumMod val="60000"/>
                <a:lumOff val="40000"/>
              </a:schemeClr>
            </a:solidFill>
          </a:ln>
        </p:spPr>
        <p:txBody>
          <a:bodyPr wrap="square" rtlCol="0">
            <a:spAutoFit/>
          </a:bodyPr>
          <a:lstStyle/>
          <a:p>
            <a:pPr algn="ctr"/>
            <a:r>
              <a:rPr lang="en-US" sz="2600" b="1" dirty="0">
                <a:solidFill>
                  <a:srgbClr val="C00000"/>
                </a:solidFill>
              </a:rPr>
              <a:t>$56</a:t>
            </a:r>
            <a:endParaRPr lang="en-US" sz="2600" dirty="0">
              <a:solidFill>
                <a:srgbClr val="C00000"/>
              </a:solidFill>
            </a:endParaRPr>
          </a:p>
        </p:txBody>
      </p:sp>
      <p:sp>
        <p:nvSpPr>
          <p:cNvPr id="78" name="TextBox 77"/>
          <p:cNvSpPr txBox="1"/>
          <p:nvPr/>
        </p:nvSpPr>
        <p:spPr>
          <a:xfrm>
            <a:off x="2481935" y="3788806"/>
            <a:ext cx="768530" cy="492443"/>
          </a:xfrm>
          <a:prstGeom prst="rect">
            <a:avLst/>
          </a:prstGeom>
          <a:noFill/>
          <a:ln w="28575">
            <a:solidFill>
              <a:schemeClr val="tx2">
                <a:lumMod val="60000"/>
                <a:lumOff val="40000"/>
              </a:schemeClr>
            </a:solidFill>
          </a:ln>
        </p:spPr>
        <p:txBody>
          <a:bodyPr wrap="square" rtlCol="0">
            <a:spAutoFit/>
          </a:bodyPr>
          <a:lstStyle/>
          <a:p>
            <a:pPr algn="ctr"/>
            <a:r>
              <a:rPr lang="en-US" sz="2600" b="1" dirty="0">
                <a:solidFill>
                  <a:srgbClr val="00B0F0"/>
                </a:solidFill>
              </a:rPr>
              <a:t>$50</a:t>
            </a:r>
            <a:endParaRPr lang="en-US" sz="2600" dirty="0"/>
          </a:p>
        </p:txBody>
      </p:sp>
      <p:cxnSp>
        <p:nvCxnSpPr>
          <p:cNvPr id="17" name="Straight Arrow Connector 16"/>
          <p:cNvCxnSpPr/>
          <p:nvPr/>
        </p:nvCxnSpPr>
        <p:spPr>
          <a:xfrm flipH="1">
            <a:off x="5105340" y="1527494"/>
            <a:ext cx="1002325" cy="368595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0" idx="2"/>
          </p:cNvCxnSpPr>
          <p:nvPr/>
        </p:nvCxnSpPr>
        <p:spPr>
          <a:xfrm flipH="1">
            <a:off x="4777066" y="1493170"/>
            <a:ext cx="1288389" cy="702151"/>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78" idx="2"/>
          </p:cNvCxnSpPr>
          <p:nvPr/>
        </p:nvCxnSpPr>
        <p:spPr>
          <a:xfrm>
            <a:off x="2866200" y="4281249"/>
            <a:ext cx="1627759" cy="980400"/>
          </a:xfrm>
          <a:prstGeom prst="straightConnector1">
            <a:avLst/>
          </a:prstGeom>
          <a:ln w="22225">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7" name="Slide Number Placeholder 5">
            <a:extLst>
              <a:ext uri="{FF2B5EF4-FFF2-40B4-BE49-F238E27FC236}">
                <a16:creationId xmlns:a16="http://schemas.microsoft.com/office/drawing/2014/main" id="{A52CA13A-1763-E548-8912-088563F2858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36</a:t>
            </a:fld>
            <a:endParaRPr lang="en-US" dirty="0"/>
          </a:p>
        </p:txBody>
      </p:sp>
    </p:spTree>
    <p:extLst>
      <p:ext uri="{BB962C8B-B14F-4D97-AF65-F5344CB8AC3E}">
        <p14:creationId xmlns:p14="http://schemas.microsoft.com/office/powerpoint/2010/main" val="44275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4"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par>
                                <p:cTn id="60" presetID="10" presetClass="entr" presetSubtype="0" fill="hold"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par>
                                <p:cTn id="72" presetID="10" presetClass="entr" presetSubtype="0" fill="hold" nodeType="with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500"/>
                                        <p:tgtEl>
                                          <p:spTgt spid="6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500"/>
                                        <p:tgtEl>
                                          <p:spTgt spid="7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500"/>
                                        <p:tgtEl>
                                          <p:spTgt spid="7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500"/>
                                        <p:tgtEl>
                                          <p:spTgt spid="74"/>
                                        </p:tgtEl>
                                      </p:cBhvr>
                                    </p:animEffect>
                                  </p:childTnLst>
                                </p:cTn>
                              </p:par>
                              <p:par>
                                <p:cTn id="90" presetID="10" presetClass="entr" presetSubtype="0" fill="hold"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500"/>
                                        <p:tgtEl>
                                          <p:spTgt spid="7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500"/>
                                        <p:tgtEl>
                                          <p:spTgt spid="77"/>
                                        </p:tgtEl>
                                      </p:cBhvr>
                                    </p:animEffect>
                                  </p:childTnLst>
                                </p:cTn>
                              </p:par>
                              <p:par>
                                <p:cTn id="99" presetID="22" presetClass="entr" presetSubtype="4" fill="hold"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wipe(down)">
                                      <p:cBhvr>
                                        <p:cTn id="101" dur="500"/>
                                        <p:tgtEl>
                                          <p:spTgt spid="1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left)">
                                      <p:cBhvr>
                                        <p:cTn id="106" dur="500"/>
                                        <p:tgtEl>
                                          <p:spTgt spid="78"/>
                                        </p:tgtEl>
                                      </p:cBhvr>
                                    </p:animEffect>
                                  </p:childTnLst>
                                </p:cTn>
                              </p:par>
                              <p:par>
                                <p:cTn id="107" presetID="22" presetClass="entr" presetSubtype="4" fill="hold"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down)">
                                      <p:cBhvr>
                                        <p:cTn id="10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P spid="30" grpId="0"/>
      <p:bldP spid="33" grpId="0"/>
      <p:bldP spid="35" grpId="0"/>
      <p:bldP spid="36" grpId="0"/>
      <p:bldP spid="46" grpId="0"/>
      <p:bldP spid="48" grpId="0"/>
      <p:bldP spid="49" grpId="0"/>
      <p:bldP spid="64" grpId="0"/>
      <p:bldP spid="66" grpId="0"/>
      <p:bldP spid="67" grpId="0"/>
      <p:bldP spid="68" grpId="0"/>
      <p:bldP spid="70" grpId="0"/>
      <p:bldP spid="71" grpId="0"/>
      <p:bldP spid="72" grpId="0"/>
      <p:bldP spid="73" grpId="0"/>
      <p:bldP spid="74" grpId="0"/>
      <p:bldP spid="76" grpId="0"/>
      <p:bldP spid="77" grpId="0"/>
      <p:bldP spid="10"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685800" y="2895600"/>
            <a:ext cx="8379135" cy="2819400"/>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p:txBody>
          <a:bodyPr/>
          <a:lstStyle/>
          <a:p>
            <a:r>
              <a:rPr lang="en-IN" dirty="0"/>
              <a:t>Cost of Goods Sold </a:t>
            </a:r>
            <a:r>
              <a:rPr lang="en-IN" sz="2400" dirty="0"/>
              <a:t>(continued)</a:t>
            </a:r>
            <a:endParaRPr lang="en-US" sz="2400" dirty="0"/>
          </a:p>
        </p:txBody>
      </p:sp>
      <p:sp>
        <p:nvSpPr>
          <p:cNvPr id="52" name="Rectangle 51"/>
          <p:cNvSpPr/>
          <p:nvPr/>
        </p:nvSpPr>
        <p:spPr>
          <a:xfrm>
            <a:off x="620889" y="2271891"/>
            <a:ext cx="8451091" cy="461665"/>
          </a:xfrm>
          <a:prstGeom prst="rect">
            <a:avLst/>
          </a:prstGeom>
        </p:spPr>
        <p:txBody>
          <a:bodyPr wrap="square">
            <a:spAutoFit/>
          </a:bodyPr>
          <a:lstStyle/>
          <a:p>
            <a:r>
              <a:rPr lang="en-IN" sz="2400" dirty="0"/>
              <a:t>The entry that summarizes merchandise acquisitions is as follows:</a:t>
            </a:r>
            <a:endParaRPr lang="en-US" sz="2400" dirty="0"/>
          </a:p>
        </p:txBody>
      </p:sp>
      <p:cxnSp>
        <p:nvCxnSpPr>
          <p:cNvPr id="54" name="Straight Connector 53"/>
          <p:cNvCxnSpPr/>
          <p:nvPr/>
        </p:nvCxnSpPr>
        <p:spPr>
          <a:xfrm>
            <a:off x="685800" y="3821126"/>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695690" y="4169549"/>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Cost of goods sold ($60 − $0)</a:t>
            </a:r>
          </a:p>
        </p:txBody>
      </p:sp>
      <p:sp>
        <p:nvSpPr>
          <p:cNvPr id="56" name="TextBox 55"/>
          <p:cNvSpPr txBox="1"/>
          <p:nvPr/>
        </p:nvSpPr>
        <p:spPr>
          <a:xfrm>
            <a:off x="7393333" y="4512029"/>
            <a:ext cx="1248311" cy="461665"/>
          </a:xfrm>
          <a:prstGeom prst="rect">
            <a:avLst/>
          </a:prstGeom>
          <a:noFill/>
        </p:spPr>
        <p:txBody>
          <a:bodyPr wrap="square" rtlCol="0">
            <a:spAutoFit/>
          </a:bodyPr>
          <a:lstStyle/>
          <a:p>
            <a:pPr algn="r"/>
            <a:r>
              <a:rPr lang="en-IN" sz="2400" dirty="0"/>
              <a:t>4</a:t>
            </a:r>
            <a:endParaRPr lang="en-IN" sz="2400" dirty="0">
              <a:latin typeface="+mn-lt"/>
            </a:endParaRPr>
          </a:p>
        </p:txBody>
      </p:sp>
      <p:sp>
        <p:nvSpPr>
          <p:cNvPr id="57" name="TextBox 56"/>
          <p:cNvSpPr txBox="1"/>
          <p:nvPr/>
        </p:nvSpPr>
        <p:spPr>
          <a:xfrm>
            <a:off x="1877709" y="3352800"/>
            <a:ext cx="3587213" cy="461665"/>
          </a:xfrm>
          <a:prstGeom prst="rect">
            <a:avLst/>
          </a:prstGeom>
          <a:noFill/>
        </p:spPr>
        <p:txBody>
          <a:bodyPr wrap="square" rtlCol="0">
            <a:spAutoFit/>
          </a:bodyPr>
          <a:lstStyle/>
          <a:p>
            <a:pPr algn="ctr"/>
            <a:r>
              <a:rPr lang="en-US" sz="2400" b="1" dirty="0">
                <a:latin typeface="+mn-lt"/>
              </a:rPr>
              <a:t>Journal Entry</a:t>
            </a:r>
          </a:p>
        </p:txBody>
      </p:sp>
      <p:sp>
        <p:nvSpPr>
          <p:cNvPr id="58" name="TextBox 57"/>
          <p:cNvSpPr txBox="1"/>
          <p:nvPr/>
        </p:nvSpPr>
        <p:spPr>
          <a:xfrm>
            <a:off x="6766428" y="3366507"/>
            <a:ext cx="929402" cy="461665"/>
          </a:xfrm>
          <a:prstGeom prst="rect">
            <a:avLst/>
          </a:prstGeom>
          <a:noFill/>
        </p:spPr>
        <p:txBody>
          <a:bodyPr wrap="square" rtlCol="0">
            <a:spAutoFit/>
          </a:bodyPr>
          <a:lstStyle/>
          <a:p>
            <a:r>
              <a:rPr lang="en-US" sz="2400" b="1" dirty="0">
                <a:latin typeface="+mn-lt"/>
              </a:rPr>
              <a:t>Debit</a:t>
            </a:r>
          </a:p>
        </p:txBody>
      </p:sp>
      <p:sp>
        <p:nvSpPr>
          <p:cNvPr id="59" name="TextBox 58"/>
          <p:cNvSpPr txBox="1"/>
          <p:nvPr/>
        </p:nvSpPr>
        <p:spPr>
          <a:xfrm>
            <a:off x="7917611" y="3352800"/>
            <a:ext cx="1150189" cy="461665"/>
          </a:xfrm>
          <a:prstGeom prst="rect">
            <a:avLst/>
          </a:prstGeom>
          <a:noFill/>
        </p:spPr>
        <p:txBody>
          <a:bodyPr wrap="square" rtlCol="0">
            <a:spAutoFit/>
          </a:bodyPr>
          <a:lstStyle/>
          <a:p>
            <a:r>
              <a:rPr lang="en-US" sz="2400" b="1" dirty="0">
                <a:latin typeface="+mn-lt"/>
              </a:rPr>
              <a:t>Credit</a:t>
            </a:r>
          </a:p>
        </p:txBody>
      </p:sp>
      <p:sp>
        <p:nvSpPr>
          <p:cNvPr id="60" name="TextBox 59"/>
          <p:cNvSpPr txBox="1"/>
          <p:nvPr/>
        </p:nvSpPr>
        <p:spPr>
          <a:xfrm>
            <a:off x="6598482" y="4166538"/>
            <a:ext cx="1286367" cy="461665"/>
          </a:xfrm>
          <a:prstGeom prst="rect">
            <a:avLst/>
          </a:prstGeom>
          <a:noFill/>
        </p:spPr>
        <p:txBody>
          <a:bodyPr wrap="square" rtlCol="0">
            <a:spAutoFit/>
          </a:bodyPr>
          <a:lstStyle/>
          <a:p>
            <a:pPr algn="ctr"/>
            <a:r>
              <a:rPr lang="en-IN" sz="2400" dirty="0"/>
              <a:t>60</a:t>
            </a:r>
            <a:endParaRPr lang="en-IN" sz="2400" dirty="0">
              <a:latin typeface="+mn-lt"/>
            </a:endParaRPr>
          </a:p>
        </p:txBody>
      </p:sp>
      <p:sp>
        <p:nvSpPr>
          <p:cNvPr id="62" name="TextBox 61"/>
          <p:cNvSpPr txBox="1"/>
          <p:nvPr/>
        </p:nvSpPr>
        <p:spPr>
          <a:xfrm>
            <a:off x="695690" y="4509206"/>
            <a:ext cx="5187519" cy="461665"/>
          </a:xfrm>
          <a:prstGeom prst="rect">
            <a:avLst/>
          </a:prstGeom>
          <a:noFill/>
        </p:spPr>
        <p:txBody>
          <a:bodyPr wrap="square" rtlCol="0">
            <a:spAutoFit/>
          </a:bodyPr>
          <a:lstStyle/>
          <a:p>
            <a:r>
              <a:rPr lang="en-US" sz="2400" dirty="0"/>
              <a:t>	Inventory ($46 − $50)</a:t>
            </a:r>
            <a:endParaRPr lang="en-US" sz="2400" dirty="0">
              <a:latin typeface="+mn-lt"/>
            </a:endParaRPr>
          </a:p>
        </p:txBody>
      </p:sp>
      <p:sp>
        <p:nvSpPr>
          <p:cNvPr id="63" name="TextBox 62"/>
          <p:cNvSpPr txBox="1"/>
          <p:nvPr/>
        </p:nvSpPr>
        <p:spPr>
          <a:xfrm>
            <a:off x="693221" y="3830694"/>
            <a:ext cx="4486513" cy="461665"/>
          </a:xfrm>
          <a:prstGeom prst="rect">
            <a:avLst/>
          </a:prstGeom>
          <a:noFill/>
        </p:spPr>
        <p:txBody>
          <a:bodyPr wrap="square" rtlCol="0">
            <a:spAutoFit/>
          </a:bodyPr>
          <a:lstStyle/>
          <a:p>
            <a:r>
              <a:rPr lang="en-US" sz="2400" b="1" dirty="0">
                <a:latin typeface="+mn-lt"/>
              </a:rPr>
              <a:t>Entry (4)</a:t>
            </a:r>
            <a:endParaRPr lang="fr-FR" sz="2400" b="1" dirty="0">
              <a:latin typeface="+mn-lt"/>
            </a:endParaRPr>
          </a:p>
        </p:txBody>
      </p:sp>
      <p:sp>
        <p:nvSpPr>
          <p:cNvPr id="83" name="TextBox 82"/>
          <p:cNvSpPr txBox="1"/>
          <p:nvPr/>
        </p:nvSpPr>
        <p:spPr>
          <a:xfrm>
            <a:off x="7393333" y="4846695"/>
            <a:ext cx="1248311" cy="461665"/>
          </a:xfrm>
          <a:prstGeom prst="rect">
            <a:avLst/>
          </a:prstGeom>
          <a:noFill/>
        </p:spPr>
        <p:txBody>
          <a:bodyPr wrap="square" rtlCol="0">
            <a:spAutoFit/>
          </a:bodyPr>
          <a:lstStyle/>
          <a:p>
            <a:pPr algn="r"/>
            <a:r>
              <a:rPr lang="en-IN" sz="2400" dirty="0"/>
              <a:t>6</a:t>
            </a:r>
            <a:endParaRPr lang="en-IN" sz="2400" dirty="0">
              <a:latin typeface="+mn-lt"/>
            </a:endParaRPr>
          </a:p>
        </p:txBody>
      </p:sp>
      <p:sp>
        <p:nvSpPr>
          <p:cNvPr id="84" name="TextBox 83"/>
          <p:cNvSpPr txBox="1"/>
          <p:nvPr/>
        </p:nvSpPr>
        <p:spPr>
          <a:xfrm>
            <a:off x="695690" y="4843872"/>
            <a:ext cx="5187519" cy="461665"/>
          </a:xfrm>
          <a:prstGeom prst="rect">
            <a:avLst/>
          </a:prstGeom>
          <a:noFill/>
        </p:spPr>
        <p:txBody>
          <a:bodyPr wrap="square" rtlCol="0">
            <a:spAutoFit/>
          </a:bodyPr>
          <a:lstStyle/>
          <a:p>
            <a:r>
              <a:rPr lang="en-US" sz="2400" dirty="0"/>
              <a:t>	Accounts payable ($26 − $20)</a:t>
            </a:r>
            <a:endParaRPr lang="en-US" sz="2400" dirty="0">
              <a:latin typeface="+mn-lt"/>
            </a:endParaRPr>
          </a:p>
        </p:txBody>
      </p:sp>
      <p:sp>
        <p:nvSpPr>
          <p:cNvPr id="85" name="TextBox 84"/>
          <p:cNvSpPr txBox="1"/>
          <p:nvPr/>
        </p:nvSpPr>
        <p:spPr>
          <a:xfrm>
            <a:off x="7393333" y="5186540"/>
            <a:ext cx="1248311" cy="461665"/>
          </a:xfrm>
          <a:prstGeom prst="rect">
            <a:avLst/>
          </a:prstGeom>
          <a:noFill/>
        </p:spPr>
        <p:txBody>
          <a:bodyPr wrap="square" rtlCol="0">
            <a:spAutoFit/>
          </a:bodyPr>
          <a:lstStyle/>
          <a:p>
            <a:pPr algn="r"/>
            <a:r>
              <a:rPr lang="en-IN" sz="2400" b="1" dirty="0">
                <a:solidFill>
                  <a:srgbClr val="C00000"/>
                </a:solidFill>
              </a:rPr>
              <a:t>50</a:t>
            </a:r>
          </a:p>
        </p:txBody>
      </p:sp>
      <p:sp>
        <p:nvSpPr>
          <p:cNvPr id="86" name="TextBox 85"/>
          <p:cNvSpPr txBox="1"/>
          <p:nvPr/>
        </p:nvSpPr>
        <p:spPr>
          <a:xfrm>
            <a:off x="695690" y="5183717"/>
            <a:ext cx="5187519" cy="461665"/>
          </a:xfrm>
          <a:prstGeom prst="rect">
            <a:avLst/>
          </a:prstGeom>
          <a:noFill/>
        </p:spPr>
        <p:txBody>
          <a:bodyPr wrap="square" rtlCol="0">
            <a:spAutoFit/>
          </a:bodyPr>
          <a:lstStyle/>
          <a:p>
            <a:r>
              <a:rPr lang="en-US" sz="2400" dirty="0"/>
              <a:t>	Cash (paid to suppliers of goods)</a:t>
            </a:r>
            <a:endParaRPr lang="en-US" sz="2400" dirty="0">
              <a:latin typeface="+mn-lt"/>
            </a:endParaRPr>
          </a:p>
        </p:txBody>
      </p:sp>
      <p:sp>
        <p:nvSpPr>
          <p:cNvPr id="87" name="Rectangle 86"/>
          <p:cNvSpPr/>
          <p:nvPr/>
        </p:nvSpPr>
        <p:spPr>
          <a:xfrm>
            <a:off x="7009695" y="3020957"/>
            <a:ext cx="1600200" cy="369332"/>
          </a:xfrm>
          <a:prstGeom prst="rect">
            <a:avLst/>
          </a:prstGeom>
        </p:spPr>
        <p:txBody>
          <a:bodyPr wrap="square">
            <a:spAutoFit/>
          </a:bodyPr>
          <a:lstStyle/>
          <a:p>
            <a:pPr algn="ctr"/>
            <a:r>
              <a:rPr lang="en-US" dirty="0"/>
              <a:t>($ millions)</a:t>
            </a:r>
          </a:p>
        </p:txBody>
      </p:sp>
      <p:sp>
        <p:nvSpPr>
          <p:cNvPr id="20" name="Content Placeholder 4"/>
          <p:cNvSpPr>
            <a:spLocks noGrp="1"/>
          </p:cNvSpPr>
          <p:nvPr>
            <p:ph idx="1"/>
          </p:nvPr>
        </p:nvSpPr>
        <p:spPr>
          <a:xfrm>
            <a:off x="761999" y="1219200"/>
            <a:ext cx="8295509" cy="990600"/>
          </a:xfrm>
        </p:spPr>
        <p:txBody>
          <a:bodyPr>
            <a:normAutofit/>
          </a:bodyPr>
          <a:lstStyle/>
          <a:p>
            <a:r>
              <a:rPr lang="en-IN" sz="2400" dirty="0"/>
              <a:t>Although $60 million of goods were sold during the year, only </a:t>
            </a:r>
            <a:r>
              <a:rPr lang="en-IN" sz="2400" b="1" dirty="0">
                <a:solidFill>
                  <a:srgbClr val="C00000"/>
                </a:solidFill>
              </a:rPr>
              <a:t>$50 million cash was paid to suppliers </a:t>
            </a:r>
            <a:r>
              <a:rPr lang="en-IN" sz="2400" dirty="0"/>
              <a:t>of these goods</a:t>
            </a:r>
            <a:endParaRPr lang="en-US" sz="2400" dirty="0"/>
          </a:p>
        </p:txBody>
      </p:sp>
      <p:sp>
        <p:nvSpPr>
          <p:cNvPr id="3" name="TextBox 2"/>
          <p:cNvSpPr txBox="1"/>
          <p:nvPr/>
        </p:nvSpPr>
        <p:spPr>
          <a:xfrm>
            <a:off x="8288125" y="5186540"/>
            <a:ext cx="703475" cy="523220"/>
          </a:xfrm>
          <a:prstGeom prst="rect">
            <a:avLst/>
          </a:prstGeom>
          <a:noFill/>
        </p:spPr>
        <p:txBody>
          <a:bodyPr wrap="square" rtlCol="0">
            <a:spAutoFit/>
          </a:bodyPr>
          <a:lstStyle/>
          <a:p>
            <a:pPr algn="ctr"/>
            <a:endParaRPr lang="en-US" sz="2800" b="1" dirty="0">
              <a:solidFill>
                <a:srgbClr val="C00000"/>
              </a:solidFill>
            </a:endParaRPr>
          </a:p>
        </p:txBody>
      </p:sp>
      <p:sp>
        <p:nvSpPr>
          <p:cNvPr id="22" name="Slide Number Placeholder 5">
            <a:extLst>
              <a:ext uri="{FF2B5EF4-FFF2-40B4-BE49-F238E27FC236}">
                <a16:creationId xmlns:a16="http://schemas.microsoft.com/office/drawing/2014/main" id="{40ADCF02-9E83-AB4F-9BB0-1E68EAD0A7A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37</a:t>
            </a:fld>
            <a:endParaRPr lang="en-US" dirty="0"/>
          </a:p>
        </p:txBody>
      </p:sp>
    </p:spTree>
    <p:extLst>
      <p:ext uri="{BB962C8B-B14F-4D97-AF65-F5344CB8AC3E}">
        <p14:creationId xmlns:p14="http://schemas.microsoft.com/office/powerpoint/2010/main" val="28610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par>
                                <p:cTn id="29" presetID="10"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10" presetClass="entr" presetSubtype="0"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childTnLst>
                                </p:cTn>
                              </p:par>
                              <p:par>
                                <p:cTn id="54" presetID="10" presetClass="entr" presetSubtype="0" fill="hold" nodeType="with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500"/>
                                        <p:tgtEl>
                                          <p:spTgt spid="8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500"/>
                                        <p:tgtEl>
                                          <p:spTgt spid="85"/>
                                        </p:tgtEl>
                                      </p:cBhvr>
                                    </p:animEffect>
                                  </p:childTnLst>
                                </p:cTn>
                              </p:par>
                              <p:par>
                                <p:cTn id="62" presetID="10" presetClass="entr" presetSubtype="0" fill="hold"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childTnLst>
                                </p:cTn>
                              </p:par>
                              <p:par>
                                <p:cTn id="65" presetID="10" presetClass="exit" presetSubtype="0" fill="hold" grpId="1" nodeType="withEffect" nodePh="1">
                                  <p:stCondLst>
                                    <p:cond delay="0"/>
                                  </p:stCondLst>
                                  <p:endCondLst>
                                    <p:cond evt="begin" delay="0">
                                      <p:tn val="65"/>
                                    </p:cond>
                                  </p:endCondLst>
                                  <p:childTnLst>
                                    <p:animEffect transition="out" filter="fade">
                                      <p:cBhvr>
                                        <p:cTn id="66" dur="500"/>
                                        <p:tgtEl>
                                          <p:spTgt spid="3"/>
                                        </p:tgtEl>
                                      </p:cBhvr>
                                    </p:animEffect>
                                    <p:set>
                                      <p:cBhvr>
                                        <p:cTn id="6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p:bldP spid="87" grpId="0"/>
      <p:bldP spid="20" grpId="0" build="p"/>
      <p:bldP spid="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200" dirty="0"/>
              <a:t>Concept Check: Inventory Payments</a:t>
            </a:r>
            <a:endParaRPr lang="en-US" sz="3200" dirty="0"/>
          </a:p>
        </p:txBody>
      </p:sp>
      <p:sp>
        <p:nvSpPr>
          <p:cNvPr id="414723" name="Rectangle 3"/>
          <p:cNvSpPr>
            <a:spLocks noGrp="1" noChangeArrowheads="1"/>
          </p:cNvSpPr>
          <p:nvPr>
            <p:ph idx="1"/>
          </p:nvPr>
        </p:nvSpPr>
        <p:spPr>
          <a:xfrm>
            <a:off x="693682" y="1292772"/>
            <a:ext cx="8450317" cy="5260428"/>
          </a:xfrm>
          <a:solidFill>
            <a:schemeClr val="bg1">
              <a:lumMod val="95000"/>
            </a:schemeClr>
          </a:solidFill>
        </p:spPr>
        <p:txBody>
          <a:bodyPr>
            <a:noAutofit/>
          </a:bodyPr>
          <a:lstStyle/>
          <a:p>
            <a:pPr marL="0" indent="0">
              <a:buClr>
                <a:srgbClr val="800000"/>
              </a:buClr>
              <a:buSzPct val="60000"/>
              <a:buNone/>
            </a:pPr>
            <a:r>
              <a:rPr lang="en-US" sz="2800" dirty="0"/>
              <a:t>Determine how much was paid for inventory during the year.</a:t>
            </a:r>
            <a:br>
              <a:rPr lang="en-US" sz="2800" dirty="0"/>
            </a:br>
            <a:r>
              <a:rPr lang="en-US" sz="2800" dirty="0"/>
              <a:t>   Cost of goods sold 	$900,000</a:t>
            </a:r>
          </a:p>
          <a:p>
            <a:pPr marL="0" indent="0">
              <a:buClr>
                <a:srgbClr val="800000"/>
              </a:buClr>
              <a:buSzPct val="60000"/>
              <a:buNone/>
            </a:pPr>
            <a:r>
              <a:rPr lang="en-US" sz="2800" dirty="0"/>
              <a:t>   Inventory  Jan. 1 		$130,000      Dec. 31  $165,000</a:t>
            </a:r>
            <a:br>
              <a:rPr lang="en-US" sz="2800" dirty="0"/>
            </a:br>
            <a:r>
              <a:rPr lang="en-US" sz="2800" dirty="0"/>
              <a:t>   Accts Pay. Jan. 1 		$  23,000      Dec. 31  $  35,000</a:t>
            </a:r>
          </a:p>
          <a:p>
            <a:pPr marL="0" indent="0">
              <a:buClr>
                <a:srgbClr val="800000"/>
              </a:buClr>
              <a:buSzPct val="60000"/>
              <a:buNone/>
            </a:pPr>
            <a:endParaRPr lang="en-US" sz="2800" dirty="0"/>
          </a:p>
          <a:p>
            <a:pPr marL="514350" indent="-514350">
              <a:lnSpc>
                <a:spcPct val="80000"/>
              </a:lnSpc>
              <a:buClr>
                <a:schemeClr val="tx1"/>
              </a:buClr>
              <a:buSzPct val="100000"/>
              <a:buFont typeface="+mj-lt"/>
              <a:buAutoNum type="alphaLcPeriod"/>
            </a:pPr>
            <a:r>
              <a:rPr lang="en-US" sz="2800" dirty="0"/>
              <a:t>$900,000</a:t>
            </a:r>
          </a:p>
          <a:p>
            <a:pPr marL="514350" indent="-514350">
              <a:lnSpc>
                <a:spcPct val="80000"/>
              </a:lnSpc>
              <a:buClr>
                <a:schemeClr val="tx1"/>
              </a:buClr>
              <a:buSzPct val="100000"/>
              <a:buFont typeface="+mj-lt"/>
              <a:buAutoNum type="alphaLcPeriod"/>
            </a:pPr>
            <a:r>
              <a:rPr lang="en-US" sz="2800" dirty="0"/>
              <a:t>$923,000</a:t>
            </a:r>
          </a:p>
          <a:p>
            <a:pPr marL="514350" indent="-514350">
              <a:lnSpc>
                <a:spcPct val="80000"/>
              </a:lnSpc>
              <a:buClr>
                <a:schemeClr val="tx1"/>
              </a:buClr>
              <a:buSzPct val="100000"/>
              <a:buFont typeface="+mj-lt"/>
              <a:buAutoNum type="alphaLcPeriod"/>
            </a:pPr>
            <a:r>
              <a:rPr lang="en-US" sz="2800" dirty="0"/>
              <a:t>$947,000</a:t>
            </a:r>
          </a:p>
          <a:p>
            <a:pPr marL="514350" indent="-514350">
              <a:lnSpc>
                <a:spcPct val="80000"/>
              </a:lnSpc>
              <a:buClr>
                <a:schemeClr val="tx1"/>
              </a:buClr>
              <a:buSzPct val="100000"/>
              <a:buFont typeface="+mj-lt"/>
              <a:buAutoNum type="alphaLcPeriod"/>
            </a:pPr>
            <a:r>
              <a:rPr lang="en-US" sz="2800" dirty="0"/>
              <a:t>$877,000</a:t>
            </a:r>
          </a:p>
        </p:txBody>
      </p:sp>
      <p:sp>
        <p:nvSpPr>
          <p:cNvPr id="2" name="Oval 1"/>
          <p:cNvSpPr/>
          <p:nvPr/>
        </p:nvSpPr>
        <p:spPr bwMode="auto">
          <a:xfrm flipV="1">
            <a:off x="685800" y="4516763"/>
            <a:ext cx="457200" cy="448414"/>
          </a:xfrm>
          <a:prstGeom prst="ellipse">
            <a:avLst/>
          </a:prstGeom>
          <a:noFill/>
          <a:ln w="28575" cap="flat" cmpd="sng" algn="ctr">
            <a:solidFill>
              <a:srgbClr val="4F81BD"/>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8" name="Rectangle 7"/>
          <p:cNvSpPr>
            <a:spLocks noChangeArrowheads="1"/>
          </p:cNvSpPr>
          <p:nvPr/>
        </p:nvSpPr>
        <p:spPr bwMode="auto">
          <a:xfrm>
            <a:off x="3200400" y="4114800"/>
            <a:ext cx="5486401" cy="2330382"/>
          </a:xfrm>
          <a:prstGeom prst="rect">
            <a:avLst/>
          </a:prstGeom>
          <a:solidFill>
            <a:schemeClr val="accent6">
              <a:lumMod val="20000"/>
              <a:lumOff val="80000"/>
            </a:schemeClr>
          </a:solidFill>
          <a:ln w="3175" cmpd="sng">
            <a:solidFill>
              <a:schemeClr val="tx1"/>
            </a:solidFill>
            <a:miter lim="800000"/>
            <a:headEnd/>
            <a:tailEnd/>
          </a:ln>
          <a:effectLst/>
        </p:spPr>
        <p:txBody>
          <a:bodyPr wrap="square" lIns="90488" tIns="44450" rIns="90488" bIns="44450">
            <a:spAutoFit/>
          </a:bodyPr>
          <a:lstStyle/>
          <a:p>
            <a:pPr algn="l" eaLnBrk="1" hangingPunct="1">
              <a:spcBef>
                <a:spcPct val="20000"/>
              </a:spcBef>
              <a:buClr>
                <a:schemeClr val="folHlink"/>
              </a:buClr>
              <a:buSzPct val="60000"/>
              <a:buFont typeface="Wingdings" pitchFamily="2" charset="2"/>
              <a:buNone/>
            </a:pPr>
            <a:r>
              <a:rPr lang="en-US" sz="2800" dirty="0"/>
              <a:t>The correct answer is </a:t>
            </a:r>
            <a:r>
              <a:rPr lang="en-US" sz="2800" i="1" dirty="0"/>
              <a:t>b</a:t>
            </a:r>
            <a:r>
              <a:rPr lang="en-US" sz="2800" dirty="0"/>
              <a:t>:</a:t>
            </a:r>
          </a:p>
          <a:p>
            <a:pPr algn="l" eaLnBrk="1" hangingPunct="1">
              <a:spcBef>
                <a:spcPct val="20000"/>
              </a:spcBef>
              <a:buClr>
                <a:schemeClr val="folHlink"/>
              </a:buClr>
              <a:buSzPct val="60000"/>
              <a:buFont typeface="Wingdings" pitchFamily="2" charset="2"/>
              <a:buNone/>
            </a:pPr>
            <a:r>
              <a:rPr lang="en-US" sz="2800" dirty="0"/>
              <a:t>Cost of goods sold 	       900</a:t>
            </a:r>
            <a:br>
              <a:rPr lang="en-US" sz="2800" dirty="0"/>
            </a:br>
            <a:r>
              <a:rPr lang="en-US" sz="2800" dirty="0"/>
              <a:t>Inventory 		         35</a:t>
            </a:r>
            <a:br>
              <a:rPr lang="en-US" sz="2800" dirty="0"/>
            </a:br>
            <a:r>
              <a:rPr lang="en-US" sz="2800" dirty="0"/>
              <a:t>     Accounts payable 		  12</a:t>
            </a:r>
            <a:br>
              <a:rPr lang="en-US" sz="2800" dirty="0"/>
            </a:br>
            <a:r>
              <a:rPr lang="en-US" sz="2800" dirty="0"/>
              <a:t>     Cash (paid to suppliers)	</a:t>
            </a:r>
            <a:r>
              <a:rPr lang="en-US" sz="2800" b="1" dirty="0">
                <a:solidFill>
                  <a:srgbClr val="C00000"/>
                </a:solidFill>
              </a:rPr>
              <a:t>923</a:t>
            </a:r>
          </a:p>
        </p:txBody>
      </p:sp>
      <p:sp>
        <p:nvSpPr>
          <p:cNvPr id="6"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7" name="Slide Number Placeholder 5">
            <a:extLst>
              <a:ext uri="{FF2B5EF4-FFF2-40B4-BE49-F238E27FC236}">
                <a16:creationId xmlns:a16="http://schemas.microsoft.com/office/drawing/2014/main" id="{D0370E1A-EDDA-3442-8381-C2590387676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38</a:t>
            </a:fld>
            <a:endParaRPr lang="en-US" dirty="0"/>
          </a:p>
        </p:txBody>
      </p:sp>
    </p:spTree>
    <p:extLst>
      <p:ext uri="{BB962C8B-B14F-4D97-AF65-F5344CB8AC3E}">
        <p14:creationId xmlns:p14="http://schemas.microsoft.com/office/powerpoint/2010/main" val="39020725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 presetClass="entr" presetSubtype="10" fill="hold" grpId="0" nodeType="after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 presetClass="entr" presetSubtype="10" fill="hold" grpId="0" nodeType="after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p:txBody>
          <a:bodyPr/>
          <a:lstStyle/>
          <a:p>
            <a:r>
              <a:rPr lang="en-IN" dirty="0"/>
              <a:t>Salaries Expense</a:t>
            </a:r>
            <a:endParaRPr lang="en-US" dirty="0"/>
          </a:p>
        </p:txBody>
      </p:sp>
      <p:sp>
        <p:nvSpPr>
          <p:cNvPr id="20" name="Rectangle 19"/>
          <p:cNvSpPr/>
          <p:nvPr/>
        </p:nvSpPr>
        <p:spPr>
          <a:xfrm>
            <a:off x="3664940" y="911577"/>
            <a:ext cx="2409634" cy="492443"/>
          </a:xfrm>
          <a:prstGeom prst="rect">
            <a:avLst/>
          </a:prstGeom>
        </p:spPr>
        <p:txBody>
          <a:bodyPr wrap="none">
            <a:spAutoFit/>
          </a:bodyPr>
          <a:lstStyle/>
          <a:p>
            <a:pPr algn="ctr"/>
            <a:r>
              <a:rPr lang="en-US" sz="2600" b="1" dirty="0"/>
              <a:t>Salaries Payable</a:t>
            </a:r>
            <a:endParaRPr lang="en-US" sz="2600" dirty="0"/>
          </a:p>
        </p:txBody>
      </p:sp>
      <p:cxnSp>
        <p:nvCxnSpPr>
          <p:cNvPr id="21" name="Straight Connector 20"/>
          <p:cNvCxnSpPr/>
          <p:nvPr/>
        </p:nvCxnSpPr>
        <p:spPr>
          <a:xfrm>
            <a:off x="549584" y="1342464"/>
            <a:ext cx="8590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943600" y="1357488"/>
            <a:ext cx="2727029" cy="492443"/>
          </a:xfrm>
          <a:prstGeom prst="rect">
            <a:avLst/>
          </a:prstGeom>
        </p:spPr>
        <p:txBody>
          <a:bodyPr wrap="none">
            <a:spAutoFit/>
          </a:bodyPr>
          <a:lstStyle/>
          <a:p>
            <a:r>
              <a:rPr lang="en-US" sz="2600" dirty="0"/>
              <a:t>Beginning balance </a:t>
            </a:r>
          </a:p>
        </p:txBody>
      </p:sp>
      <p:sp>
        <p:nvSpPr>
          <p:cNvPr id="23" name="Rectangle 22"/>
          <p:cNvSpPr/>
          <p:nvPr/>
        </p:nvSpPr>
        <p:spPr>
          <a:xfrm>
            <a:off x="694266" y="1718044"/>
            <a:ext cx="3389582" cy="492443"/>
          </a:xfrm>
          <a:prstGeom prst="rect">
            <a:avLst/>
          </a:prstGeom>
        </p:spPr>
        <p:txBody>
          <a:bodyPr wrap="none">
            <a:spAutoFit/>
          </a:bodyPr>
          <a:lstStyle/>
          <a:p>
            <a:r>
              <a:rPr lang="en-US" sz="2600" dirty="0"/>
              <a:t>Cash paid to employees</a:t>
            </a:r>
          </a:p>
        </p:txBody>
      </p:sp>
      <p:sp>
        <p:nvSpPr>
          <p:cNvPr id="24" name="Rectangle 23"/>
          <p:cNvSpPr/>
          <p:nvPr/>
        </p:nvSpPr>
        <p:spPr>
          <a:xfrm>
            <a:off x="694266" y="2077155"/>
            <a:ext cx="3660396" cy="461665"/>
          </a:xfrm>
          <a:prstGeom prst="rect">
            <a:avLst/>
          </a:prstGeom>
        </p:spPr>
        <p:txBody>
          <a:bodyPr wrap="square">
            <a:spAutoFit/>
          </a:bodyPr>
          <a:lstStyle/>
          <a:p>
            <a:r>
              <a:rPr lang="en-US" sz="2400" dirty="0"/>
              <a:t>(</a:t>
            </a:r>
            <a:r>
              <a:rPr lang="en-US" sz="2400" i="1" dirty="0"/>
              <a:t>decreases salaries payable</a:t>
            </a:r>
            <a:r>
              <a:rPr lang="en-US" sz="2400" dirty="0"/>
              <a:t>)</a:t>
            </a:r>
          </a:p>
        </p:txBody>
      </p:sp>
      <p:cxnSp>
        <p:nvCxnSpPr>
          <p:cNvPr id="25" name="Straight Connector 24"/>
          <p:cNvCxnSpPr/>
          <p:nvPr/>
        </p:nvCxnSpPr>
        <p:spPr>
          <a:xfrm flipH="1">
            <a:off x="4875999" y="1363092"/>
            <a:ext cx="1" cy="21537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057219" y="1364578"/>
            <a:ext cx="352981" cy="492443"/>
          </a:xfrm>
          <a:prstGeom prst="rect">
            <a:avLst/>
          </a:prstGeom>
        </p:spPr>
        <p:txBody>
          <a:bodyPr wrap="none">
            <a:spAutoFit/>
          </a:bodyPr>
          <a:lstStyle/>
          <a:p>
            <a:pPr algn="r"/>
            <a:r>
              <a:rPr lang="en-US" sz="2600" dirty="0"/>
              <a:t>1</a:t>
            </a:r>
          </a:p>
        </p:txBody>
      </p:sp>
      <p:sp>
        <p:nvSpPr>
          <p:cNvPr id="27" name="Rectangle 26"/>
          <p:cNvSpPr/>
          <p:nvPr/>
        </p:nvSpPr>
        <p:spPr>
          <a:xfrm>
            <a:off x="4506783" y="1718044"/>
            <a:ext cx="338554" cy="492443"/>
          </a:xfrm>
          <a:prstGeom prst="rect">
            <a:avLst/>
          </a:prstGeom>
        </p:spPr>
        <p:txBody>
          <a:bodyPr wrap="none">
            <a:spAutoFit/>
          </a:bodyPr>
          <a:lstStyle/>
          <a:p>
            <a:pPr algn="r"/>
            <a:r>
              <a:rPr lang="en-US" sz="2600" b="1" dirty="0">
                <a:solidFill>
                  <a:srgbClr val="C00000"/>
                </a:solidFill>
              </a:rPr>
              <a:t>?</a:t>
            </a:r>
          </a:p>
        </p:txBody>
      </p:sp>
      <p:sp>
        <p:nvSpPr>
          <p:cNvPr id="28" name="Rectangle 27"/>
          <p:cNvSpPr/>
          <p:nvPr/>
        </p:nvSpPr>
        <p:spPr>
          <a:xfrm>
            <a:off x="5943600" y="1718044"/>
            <a:ext cx="2414187" cy="492443"/>
          </a:xfrm>
          <a:prstGeom prst="rect">
            <a:avLst/>
          </a:prstGeom>
        </p:spPr>
        <p:txBody>
          <a:bodyPr wrap="none">
            <a:spAutoFit/>
          </a:bodyPr>
          <a:lstStyle/>
          <a:p>
            <a:r>
              <a:rPr lang="en-US" sz="2600" dirty="0"/>
              <a:t>Salaries expense</a:t>
            </a:r>
          </a:p>
        </p:txBody>
      </p:sp>
      <p:sp>
        <p:nvSpPr>
          <p:cNvPr id="29" name="Rectangle 28"/>
          <p:cNvSpPr/>
          <p:nvPr/>
        </p:nvSpPr>
        <p:spPr>
          <a:xfrm>
            <a:off x="5943599" y="2072956"/>
            <a:ext cx="3189629" cy="830997"/>
          </a:xfrm>
          <a:prstGeom prst="rect">
            <a:avLst/>
          </a:prstGeom>
        </p:spPr>
        <p:txBody>
          <a:bodyPr wrap="square">
            <a:spAutoFit/>
          </a:bodyPr>
          <a:lstStyle/>
          <a:p>
            <a:r>
              <a:rPr lang="en-US" sz="2400" dirty="0"/>
              <a:t>(</a:t>
            </a:r>
            <a:r>
              <a:rPr lang="en-US" sz="2400" i="1" dirty="0"/>
              <a:t>increases salaries </a:t>
            </a:r>
          </a:p>
          <a:p>
            <a:r>
              <a:rPr lang="en-US" sz="2400" i="1" dirty="0"/>
              <a:t>payable</a:t>
            </a:r>
            <a:r>
              <a:rPr lang="en-US" sz="2400" dirty="0"/>
              <a:t>)</a:t>
            </a:r>
          </a:p>
        </p:txBody>
      </p:sp>
      <p:sp>
        <p:nvSpPr>
          <p:cNvPr id="30" name="Rectangle 29"/>
          <p:cNvSpPr/>
          <p:nvPr/>
        </p:nvSpPr>
        <p:spPr>
          <a:xfrm>
            <a:off x="4888484" y="1718044"/>
            <a:ext cx="521297" cy="492443"/>
          </a:xfrm>
          <a:prstGeom prst="rect">
            <a:avLst/>
          </a:prstGeom>
        </p:spPr>
        <p:txBody>
          <a:bodyPr wrap="none">
            <a:spAutoFit/>
          </a:bodyPr>
          <a:lstStyle/>
          <a:p>
            <a:pPr algn="r"/>
            <a:r>
              <a:rPr lang="en-US" sz="2600" dirty="0"/>
              <a:t>13</a:t>
            </a:r>
          </a:p>
        </p:txBody>
      </p:sp>
      <p:cxnSp>
        <p:nvCxnSpPr>
          <p:cNvPr id="31" name="Straight Connector 30"/>
          <p:cNvCxnSpPr/>
          <p:nvPr/>
        </p:nvCxnSpPr>
        <p:spPr>
          <a:xfrm>
            <a:off x="578846" y="2993936"/>
            <a:ext cx="85543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943600" y="3005735"/>
            <a:ext cx="2234907" cy="492443"/>
          </a:xfrm>
          <a:prstGeom prst="rect">
            <a:avLst/>
          </a:prstGeom>
        </p:spPr>
        <p:txBody>
          <a:bodyPr wrap="none">
            <a:spAutoFit/>
          </a:bodyPr>
          <a:lstStyle/>
          <a:p>
            <a:r>
              <a:rPr lang="en-US" sz="2600" dirty="0"/>
              <a:t>Ending balance</a:t>
            </a:r>
          </a:p>
        </p:txBody>
      </p:sp>
      <p:sp>
        <p:nvSpPr>
          <p:cNvPr id="33" name="Rectangle 32"/>
          <p:cNvSpPr/>
          <p:nvPr/>
        </p:nvSpPr>
        <p:spPr>
          <a:xfrm>
            <a:off x="5057219" y="3005735"/>
            <a:ext cx="352981" cy="492443"/>
          </a:xfrm>
          <a:prstGeom prst="rect">
            <a:avLst/>
          </a:prstGeom>
        </p:spPr>
        <p:txBody>
          <a:bodyPr wrap="none">
            <a:spAutoFit/>
          </a:bodyPr>
          <a:lstStyle/>
          <a:p>
            <a:pPr algn="r"/>
            <a:r>
              <a:rPr lang="en-US" sz="2600" dirty="0"/>
              <a:t>3</a:t>
            </a:r>
          </a:p>
        </p:txBody>
      </p:sp>
      <p:sp>
        <p:nvSpPr>
          <p:cNvPr id="36" name="TextBox 35"/>
          <p:cNvSpPr txBox="1"/>
          <p:nvPr/>
        </p:nvSpPr>
        <p:spPr>
          <a:xfrm>
            <a:off x="5551392" y="56924"/>
            <a:ext cx="784415" cy="492443"/>
          </a:xfrm>
          <a:prstGeom prst="rect">
            <a:avLst/>
          </a:prstGeom>
          <a:noFill/>
          <a:ln w="28575">
            <a:solidFill>
              <a:schemeClr val="tx2">
                <a:lumMod val="60000"/>
                <a:lumOff val="40000"/>
              </a:schemeClr>
            </a:solidFill>
          </a:ln>
        </p:spPr>
        <p:txBody>
          <a:bodyPr wrap="square" rtlCol="0">
            <a:spAutoFit/>
          </a:bodyPr>
          <a:lstStyle/>
          <a:p>
            <a:pPr algn="ctr"/>
            <a:r>
              <a:rPr lang="en-US" sz="2600" b="1" dirty="0">
                <a:solidFill>
                  <a:srgbClr val="C00000"/>
                </a:solidFill>
              </a:rPr>
              <a:t>$11</a:t>
            </a:r>
            <a:endParaRPr lang="en-US" sz="2600" dirty="0">
              <a:solidFill>
                <a:srgbClr val="C00000"/>
              </a:solidFill>
            </a:endParaRPr>
          </a:p>
        </p:txBody>
      </p:sp>
      <p:cxnSp>
        <p:nvCxnSpPr>
          <p:cNvPr id="37" name="Straight Connector 36"/>
          <p:cNvCxnSpPr/>
          <p:nvPr/>
        </p:nvCxnSpPr>
        <p:spPr>
          <a:xfrm flipV="1">
            <a:off x="4844748" y="533401"/>
            <a:ext cx="974241" cy="131653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85800" y="3581400"/>
            <a:ext cx="8379135" cy="2287403"/>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40" name="Straight Connector 39"/>
          <p:cNvCxnSpPr/>
          <p:nvPr/>
        </p:nvCxnSpPr>
        <p:spPr>
          <a:xfrm>
            <a:off x="685800" y="4381570"/>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noChangeArrowheads="1"/>
          </p:cNvSpPr>
          <p:nvPr/>
        </p:nvSpPr>
        <p:spPr bwMode="auto">
          <a:xfrm>
            <a:off x="695690" y="4729993"/>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Salaries expense ($13 − $0)</a:t>
            </a:r>
          </a:p>
        </p:txBody>
      </p:sp>
      <p:sp>
        <p:nvSpPr>
          <p:cNvPr id="42" name="TextBox 41"/>
          <p:cNvSpPr txBox="1"/>
          <p:nvPr/>
        </p:nvSpPr>
        <p:spPr>
          <a:xfrm>
            <a:off x="7393333" y="5072473"/>
            <a:ext cx="1248311" cy="461665"/>
          </a:xfrm>
          <a:prstGeom prst="rect">
            <a:avLst/>
          </a:prstGeom>
          <a:noFill/>
        </p:spPr>
        <p:txBody>
          <a:bodyPr wrap="square" rtlCol="0">
            <a:spAutoFit/>
          </a:bodyPr>
          <a:lstStyle/>
          <a:p>
            <a:pPr algn="r"/>
            <a:r>
              <a:rPr lang="en-IN" sz="2400" dirty="0"/>
              <a:t>2</a:t>
            </a:r>
            <a:endParaRPr lang="en-IN" sz="2400" dirty="0">
              <a:latin typeface="+mn-lt"/>
            </a:endParaRPr>
          </a:p>
        </p:txBody>
      </p:sp>
      <p:sp>
        <p:nvSpPr>
          <p:cNvPr id="43" name="TextBox 42"/>
          <p:cNvSpPr txBox="1"/>
          <p:nvPr/>
        </p:nvSpPr>
        <p:spPr>
          <a:xfrm>
            <a:off x="1877709" y="3913244"/>
            <a:ext cx="3587213" cy="461665"/>
          </a:xfrm>
          <a:prstGeom prst="rect">
            <a:avLst/>
          </a:prstGeom>
          <a:noFill/>
        </p:spPr>
        <p:txBody>
          <a:bodyPr wrap="square" rtlCol="0">
            <a:spAutoFit/>
          </a:bodyPr>
          <a:lstStyle/>
          <a:p>
            <a:pPr algn="ctr"/>
            <a:r>
              <a:rPr lang="en-US" sz="2400" b="1" dirty="0">
                <a:latin typeface="+mn-lt"/>
              </a:rPr>
              <a:t>Journal Entry</a:t>
            </a:r>
          </a:p>
        </p:txBody>
      </p:sp>
      <p:sp>
        <p:nvSpPr>
          <p:cNvPr id="44" name="TextBox 43"/>
          <p:cNvSpPr txBox="1"/>
          <p:nvPr/>
        </p:nvSpPr>
        <p:spPr>
          <a:xfrm>
            <a:off x="6766428" y="3926951"/>
            <a:ext cx="929402" cy="461665"/>
          </a:xfrm>
          <a:prstGeom prst="rect">
            <a:avLst/>
          </a:prstGeom>
          <a:noFill/>
        </p:spPr>
        <p:txBody>
          <a:bodyPr wrap="square" rtlCol="0">
            <a:spAutoFit/>
          </a:bodyPr>
          <a:lstStyle/>
          <a:p>
            <a:r>
              <a:rPr lang="en-US" sz="2400" b="1" dirty="0">
                <a:latin typeface="+mn-lt"/>
              </a:rPr>
              <a:t>Debit</a:t>
            </a:r>
          </a:p>
        </p:txBody>
      </p:sp>
      <p:sp>
        <p:nvSpPr>
          <p:cNvPr id="45" name="TextBox 44"/>
          <p:cNvSpPr txBox="1"/>
          <p:nvPr/>
        </p:nvSpPr>
        <p:spPr>
          <a:xfrm>
            <a:off x="7917611" y="3913244"/>
            <a:ext cx="1150189" cy="461665"/>
          </a:xfrm>
          <a:prstGeom prst="rect">
            <a:avLst/>
          </a:prstGeom>
          <a:noFill/>
        </p:spPr>
        <p:txBody>
          <a:bodyPr wrap="square" rtlCol="0">
            <a:spAutoFit/>
          </a:bodyPr>
          <a:lstStyle/>
          <a:p>
            <a:r>
              <a:rPr lang="en-US" sz="2400" b="1" dirty="0">
                <a:latin typeface="+mn-lt"/>
              </a:rPr>
              <a:t>Credit</a:t>
            </a:r>
          </a:p>
        </p:txBody>
      </p:sp>
      <p:sp>
        <p:nvSpPr>
          <p:cNvPr id="46" name="TextBox 45"/>
          <p:cNvSpPr txBox="1"/>
          <p:nvPr/>
        </p:nvSpPr>
        <p:spPr>
          <a:xfrm>
            <a:off x="6598482" y="4726982"/>
            <a:ext cx="1286367" cy="461665"/>
          </a:xfrm>
          <a:prstGeom prst="rect">
            <a:avLst/>
          </a:prstGeom>
          <a:noFill/>
        </p:spPr>
        <p:txBody>
          <a:bodyPr wrap="square" rtlCol="0">
            <a:spAutoFit/>
          </a:bodyPr>
          <a:lstStyle/>
          <a:p>
            <a:pPr algn="ctr"/>
            <a:r>
              <a:rPr lang="en-IN" sz="2400" dirty="0"/>
              <a:t>13</a:t>
            </a:r>
            <a:endParaRPr lang="en-IN" sz="2400" dirty="0">
              <a:latin typeface="+mn-lt"/>
            </a:endParaRPr>
          </a:p>
        </p:txBody>
      </p:sp>
      <p:sp>
        <p:nvSpPr>
          <p:cNvPr id="47" name="TextBox 46"/>
          <p:cNvSpPr txBox="1"/>
          <p:nvPr/>
        </p:nvSpPr>
        <p:spPr>
          <a:xfrm>
            <a:off x="699273" y="5069650"/>
            <a:ext cx="5187519" cy="461665"/>
          </a:xfrm>
          <a:prstGeom prst="rect">
            <a:avLst/>
          </a:prstGeom>
          <a:noFill/>
        </p:spPr>
        <p:txBody>
          <a:bodyPr wrap="square" rtlCol="0">
            <a:spAutoFit/>
          </a:bodyPr>
          <a:lstStyle/>
          <a:p>
            <a:r>
              <a:rPr lang="en-US" sz="2400" dirty="0"/>
              <a:t>	</a:t>
            </a:r>
            <a:r>
              <a:rPr lang="fr-FR" sz="2400" dirty="0"/>
              <a:t>Salaries payable ($3 − $1)</a:t>
            </a:r>
            <a:endParaRPr lang="en-US" sz="2400" dirty="0">
              <a:latin typeface="+mn-lt"/>
            </a:endParaRPr>
          </a:p>
        </p:txBody>
      </p:sp>
      <p:sp>
        <p:nvSpPr>
          <p:cNvPr id="48" name="TextBox 47"/>
          <p:cNvSpPr txBox="1"/>
          <p:nvPr/>
        </p:nvSpPr>
        <p:spPr>
          <a:xfrm>
            <a:off x="693221" y="4391138"/>
            <a:ext cx="4486513" cy="461665"/>
          </a:xfrm>
          <a:prstGeom prst="rect">
            <a:avLst/>
          </a:prstGeom>
          <a:noFill/>
        </p:spPr>
        <p:txBody>
          <a:bodyPr wrap="square" rtlCol="0">
            <a:spAutoFit/>
          </a:bodyPr>
          <a:lstStyle/>
          <a:p>
            <a:r>
              <a:rPr lang="en-US" sz="2400" b="1" dirty="0">
                <a:latin typeface="+mn-lt"/>
              </a:rPr>
              <a:t>Entry (5)</a:t>
            </a:r>
            <a:endParaRPr lang="fr-FR" sz="2400" b="1" dirty="0">
              <a:latin typeface="+mn-lt"/>
            </a:endParaRPr>
          </a:p>
        </p:txBody>
      </p:sp>
      <p:sp>
        <p:nvSpPr>
          <p:cNvPr id="49" name="TextBox 48"/>
          <p:cNvSpPr txBox="1"/>
          <p:nvPr/>
        </p:nvSpPr>
        <p:spPr>
          <a:xfrm>
            <a:off x="7393333" y="5407139"/>
            <a:ext cx="1248311" cy="461665"/>
          </a:xfrm>
          <a:prstGeom prst="rect">
            <a:avLst/>
          </a:prstGeom>
          <a:noFill/>
        </p:spPr>
        <p:txBody>
          <a:bodyPr wrap="square" rtlCol="0">
            <a:spAutoFit/>
          </a:bodyPr>
          <a:lstStyle/>
          <a:p>
            <a:pPr algn="r"/>
            <a:r>
              <a:rPr lang="en-IN" sz="2400" b="1" dirty="0">
                <a:solidFill>
                  <a:srgbClr val="C00000"/>
                </a:solidFill>
              </a:rPr>
              <a:t>11</a:t>
            </a:r>
          </a:p>
        </p:txBody>
      </p:sp>
      <p:sp>
        <p:nvSpPr>
          <p:cNvPr id="50" name="TextBox 49"/>
          <p:cNvSpPr txBox="1"/>
          <p:nvPr/>
        </p:nvSpPr>
        <p:spPr>
          <a:xfrm>
            <a:off x="697089" y="5404316"/>
            <a:ext cx="5187519" cy="461665"/>
          </a:xfrm>
          <a:prstGeom prst="rect">
            <a:avLst/>
          </a:prstGeom>
          <a:noFill/>
        </p:spPr>
        <p:txBody>
          <a:bodyPr wrap="square" rtlCol="0">
            <a:spAutoFit/>
          </a:bodyPr>
          <a:lstStyle/>
          <a:p>
            <a:r>
              <a:rPr lang="en-US" sz="2400" dirty="0"/>
              <a:t>	Cash (paid to employees)</a:t>
            </a:r>
            <a:endParaRPr lang="en-US" sz="2400" dirty="0">
              <a:latin typeface="+mn-lt"/>
            </a:endParaRPr>
          </a:p>
        </p:txBody>
      </p:sp>
      <p:sp>
        <p:nvSpPr>
          <p:cNvPr id="64" name="Rectangle 63"/>
          <p:cNvSpPr/>
          <p:nvPr/>
        </p:nvSpPr>
        <p:spPr>
          <a:xfrm>
            <a:off x="7009695" y="3581401"/>
            <a:ext cx="1600200" cy="369332"/>
          </a:xfrm>
          <a:prstGeom prst="rect">
            <a:avLst/>
          </a:prstGeom>
        </p:spPr>
        <p:txBody>
          <a:bodyPr wrap="square">
            <a:spAutoFit/>
          </a:bodyPr>
          <a:lstStyle/>
          <a:p>
            <a:pPr algn="ctr"/>
            <a:r>
              <a:rPr lang="en-US" dirty="0"/>
              <a:t>($ millions)</a:t>
            </a:r>
          </a:p>
        </p:txBody>
      </p:sp>
      <p:sp>
        <p:nvSpPr>
          <p:cNvPr id="66" name="Content Placeholder 4"/>
          <p:cNvSpPr>
            <a:spLocks noGrp="1"/>
          </p:cNvSpPr>
          <p:nvPr>
            <p:ph idx="1"/>
          </p:nvPr>
        </p:nvSpPr>
        <p:spPr>
          <a:xfrm>
            <a:off x="693221" y="5856529"/>
            <a:ext cx="8013600" cy="886222"/>
          </a:xfrm>
        </p:spPr>
        <p:txBody>
          <a:bodyPr>
            <a:normAutofit/>
          </a:bodyPr>
          <a:lstStyle/>
          <a:p>
            <a:r>
              <a:rPr lang="en-IN" sz="2400" dirty="0"/>
              <a:t>Although salaries expense was $13 million, only </a:t>
            </a:r>
            <a:r>
              <a:rPr lang="en-IN" sz="2400" b="1" dirty="0">
                <a:solidFill>
                  <a:srgbClr val="FF0066"/>
                </a:solidFill>
              </a:rPr>
              <a:t>$11 million </a:t>
            </a:r>
            <a:r>
              <a:rPr lang="en-IN" sz="2400" dirty="0"/>
              <a:t>cash was paid to employees</a:t>
            </a:r>
            <a:endParaRPr lang="en-US" sz="2400" dirty="0"/>
          </a:p>
        </p:txBody>
      </p:sp>
      <p:sp>
        <p:nvSpPr>
          <p:cNvPr id="34" name="Slide Number Placeholder 5">
            <a:extLst>
              <a:ext uri="{FF2B5EF4-FFF2-40B4-BE49-F238E27FC236}">
                <a16:creationId xmlns:a16="http://schemas.microsoft.com/office/drawing/2014/main" id="{80E1A51F-D86F-D441-A0F7-376F1865FD3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39</a:t>
            </a:fld>
            <a:endParaRPr lang="en-US" dirty="0"/>
          </a:p>
        </p:txBody>
      </p:sp>
    </p:spTree>
    <p:extLst>
      <p:ext uri="{BB962C8B-B14F-4D97-AF65-F5344CB8AC3E}">
        <p14:creationId xmlns:p14="http://schemas.microsoft.com/office/powerpoint/2010/main" val="115254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
                            </p:stCondLst>
                            <p:childTnLst>
                              <p:par>
                                <p:cTn id="45" presetID="22" presetClass="entr" presetSubtype="8" fill="hold" grpId="0" nodeType="afterEffect">
                                  <p:stCondLst>
                                    <p:cond delay="150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2500"/>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6">
                                            <p:txEl>
                                              <p:pRg st="0" end="0"/>
                                            </p:txEl>
                                          </p:spTgt>
                                        </p:tgtEl>
                                        <p:attrNameLst>
                                          <p:attrName>style.visibility</p:attrName>
                                        </p:attrNameLst>
                                      </p:cBhvr>
                                      <p:to>
                                        <p:strVal val="visible"/>
                                      </p:to>
                                    </p:set>
                                    <p:animEffect transition="in" filter="fade">
                                      <p:cBhvr>
                                        <p:cTn id="56" dur="500"/>
                                        <p:tgtEl>
                                          <p:spTgt spid="66">
                                            <p:txEl>
                                              <p:pRg st="0" end="0"/>
                                            </p:txEl>
                                          </p:spTgt>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par>
                                <p:cTn id="70" presetID="10" presetClass="entr" presetSubtype="0"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par>
                                <p:cTn id="73" presetID="10"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par>
                                <p:cTn id="76" presetID="10"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par>
                                <p:cTn id="79" presetID="10"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par>
                                <p:cTn id="82" presetID="10" presetClass="entr" presetSubtype="0" fill="hold"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par>
                                <p:cTn id="85" presetID="10" presetClass="entr" presetSubtype="0"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par>
                                <p:cTn id="88" presetID="10" presetClass="entr" presetSubtype="0" fill="hold"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fade">
                                      <p:cBhvr>
                                        <p:cTn id="93" dur="500"/>
                                        <p:tgtEl>
                                          <p:spTgt spid="64"/>
                                        </p:tgtEl>
                                      </p:cBhvr>
                                    </p:animEffect>
                                  </p:childTnLst>
                                </p:cTn>
                              </p:par>
                            </p:childTnLst>
                          </p:cTn>
                        </p:par>
                        <p:par>
                          <p:cTn id="94" fill="hold">
                            <p:stCondLst>
                              <p:cond delay="1000"/>
                            </p:stCondLst>
                            <p:childTnLst>
                              <p:par>
                                <p:cTn id="95" presetID="10" presetClass="entr" presetSubtype="0" fill="hold" nodeType="afterEffect">
                                  <p:stCondLst>
                                    <p:cond delay="150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6" grpId="0"/>
      <p:bldP spid="27" grpId="0"/>
      <p:bldP spid="28" grpId="0"/>
      <p:bldP spid="29" grpId="0"/>
      <p:bldP spid="30" grpId="0"/>
      <p:bldP spid="32" grpId="0"/>
      <p:bldP spid="33" grpId="0"/>
      <p:bldP spid="36" grpId="0" animBg="1"/>
      <p:bldP spid="39" grpId="0" animBg="1"/>
      <p:bldP spid="64" grpId="0"/>
      <p:bldP spid="6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58000" y="1447800"/>
            <a:ext cx="2286000" cy="2667000"/>
          </a:xfrm>
        </p:spPr>
        <p:txBody>
          <a:bodyPr>
            <a:normAutofit/>
          </a:bodyPr>
          <a:lstStyle/>
          <a:p>
            <a:r>
              <a:rPr lang="en-IN" sz="3600" dirty="0">
                <a:ea typeface="Adobe Fan Heiti Std B"/>
                <a:cs typeface="Adobe Fan Heiti Std B"/>
              </a:rPr>
              <a:t>Statement </a:t>
            </a:r>
            <a:br>
              <a:rPr lang="en-IN" sz="3600" dirty="0">
                <a:ea typeface="Adobe Fan Heiti Std B"/>
                <a:cs typeface="Adobe Fan Heiti Std B"/>
              </a:rPr>
            </a:br>
            <a:r>
              <a:rPr lang="en-IN" sz="3600" dirty="0">
                <a:ea typeface="Adobe Fan Heiti Std B"/>
                <a:cs typeface="Adobe Fan Heiti Std B"/>
              </a:rPr>
              <a:t>of </a:t>
            </a:r>
            <a:br>
              <a:rPr lang="en-IN" sz="3600" dirty="0">
                <a:ea typeface="Adobe Fan Heiti Std B"/>
                <a:cs typeface="Adobe Fan Heiti Std B"/>
              </a:rPr>
            </a:br>
            <a:r>
              <a:rPr lang="en-IN" sz="3600" dirty="0">
                <a:ea typeface="Adobe Fan Heiti Std B"/>
                <a:cs typeface="Adobe Fan Heiti Std B"/>
              </a:rPr>
              <a:t>Cash Flows</a:t>
            </a:r>
          </a:p>
        </p:txBody>
      </p:sp>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LO21-1</a:t>
            </a:r>
          </a:p>
        </p:txBody>
      </p:sp>
      <p:graphicFrame>
        <p:nvGraphicFramePr>
          <p:cNvPr id="3" name="Table 2"/>
          <p:cNvGraphicFramePr>
            <a:graphicFrameLocks noGrp="1"/>
          </p:cNvGraphicFramePr>
          <p:nvPr>
            <p:extLst>
              <p:ext uri="{D42A27DB-BD31-4B8C-83A1-F6EECF244321}">
                <p14:modId xmlns:p14="http://schemas.microsoft.com/office/powerpoint/2010/main" val="765201879"/>
              </p:ext>
            </p:extLst>
          </p:nvPr>
        </p:nvGraphicFramePr>
        <p:xfrm>
          <a:off x="685800" y="0"/>
          <a:ext cx="6184162" cy="6766560"/>
        </p:xfrm>
        <a:graphic>
          <a:graphicData uri="http://schemas.openxmlformats.org/drawingml/2006/table">
            <a:tbl>
              <a:tblPr firstRow="1">
                <a:tableStyleId>{2D5ABB26-0587-4C30-8999-92F81FD0307C}</a:tableStyleId>
              </a:tblPr>
              <a:tblGrid>
                <a:gridCol w="2947301">
                  <a:extLst>
                    <a:ext uri="{9D8B030D-6E8A-4147-A177-3AD203B41FA5}">
                      <a16:colId xmlns:a16="http://schemas.microsoft.com/office/drawing/2014/main" val="20000"/>
                    </a:ext>
                  </a:extLst>
                </a:gridCol>
                <a:gridCol w="1396099">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538480">
                  <a:extLst>
                    <a:ext uri="{9D8B030D-6E8A-4147-A177-3AD203B41FA5}">
                      <a16:colId xmlns:a16="http://schemas.microsoft.com/office/drawing/2014/main" val="20003"/>
                    </a:ext>
                  </a:extLst>
                </a:gridCol>
                <a:gridCol w="575584">
                  <a:extLst>
                    <a:ext uri="{9D8B030D-6E8A-4147-A177-3AD203B41FA5}">
                      <a16:colId xmlns:a16="http://schemas.microsoft.com/office/drawing/2014/main" val="20004"/>
                    </a:ext>
                  </a:extLst>
                </a:gridCol>
                <a:gridCol w="289818">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tblGrid>
              <a:tr h="381000">
                <a:tc gridSpan="7">
                  <a:txBody>
                    <a:bodyPr/>
                    <a:lstStyle/>
                    <a:p>
                      <a:pPr algn="ctr"/>
                      <a:r>
                        <a:rPr lang="en-US" sz="1300" b="1" dirty="0"/>
                        <a:t>UNITED</a:t>
                      </a:r>
                      <a:r>
                        <a:rPr lang="en-US" sz="1300" b="1" baseline="0" dirty="0"/>
                        <a:t> BRANDS CORPORATION</a:t>
                      </a:r>
                    </a:p>
                    <a:p>
                      <a:pPr algn="ctr"/>
                      <a:r>
                        <a:rPr lang="en-US" sz="1300" b="1" baseline="0" dirty="0"/>
                        <a:t>Statement of Cash Flows</a:t>
                      </a:r>
                    </a:p>
                    <a:p>
                      <a:pPr algn="ctr"/>
                      <a:r>
                        <a:rPr lang="en-US" sz="1300" b="1" baseline="0" dirty="0"/>
                        <a:t>For Year Ended December 31, 2021</a:t>
                      </a:r>
                      <a:endParaRPr lang="en-US" sz="1300" b="1" dirty="0"/>
                    </a:p>
                  </a:txBody>
                  <a:tcPr>
                    <a:solidFill>
                      <a:srgbClr val="FFFAB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a:spcAft>
                          <a:spcPts val="0"/>
                        </a:spcAft>
                      </a:pPr>
                      <a:r>
                        <a:rPr lang="en-US" sz="1300" b="1" dirty="0">
                          <a:solidFill>
                            <a:srgbClr val="FF0066"/>
                          </a:solidFill>
                        </a:rPr>
                        <a:t>Cash</a:t>
                      </a:r>
                      <a:r>
                        <a:rPr lang="en-US" sz="1300" b="1" baseline="0" dirty="0">
                          <a:solidFill>
                            <a:srgbClr val="FF0066"/>
                          </a:solidFill>
                        </a:rPr>
                        <a:t> Flows from Operating Activities</a:t>
                      </a:r>
                      <a:endParaRPr lang="en-US" sz="1300" b="1" dirty="0">
                        <a:solidFill>
                          <a:srgbClr val="FF0066"/>
                        </a:solidFill>
                      </a:endParaRPr>
                    </a:p>
                  </a:txBody>
                  <a:tcPr>
                    <a:solidFill>
                      <a:srgbClr val="FFFAB0"/>
                    </a:solidFill>
                  </a:tcPr>
                </a:tc>
                <a:tc>
                  <a:txBody>
                    <a:bodyPr/>
                    <a:lstStyle/>
                    <a:p>
                      <a:pPr>
                        <a:spcAft>
                          <a:spcPts val="0"/>
                        </a:spcAft>
                      </a:pPr>
                      <a:endParaRPr lang="en-US" dirty="0"/>
                    </a:p>
                  </a:txBody>
                  <a:tcPr>
                    <a:solidFill>
                      <a:srgbClr val="FFFAB0"/>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t>($ in millions)</a:t>
                      </a:r>
                    </a:p>
                  </a:txBody>
                  <a:tcPr>
                    <a:solidFill>
                      <a:srgbClr val="FFFAB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0040">
                <a:tc>
                  <a:txBody>
                    <a:bodyPr/>
                    <a:lstStyle/>
                    <a:p>
                      <a:pPr>
                        <a:spcAft>
                          <a:spcPts val="0"/>
                        </a:spcAft>
                      </a:pPr>
                      <a:r>
                        <a:rPr lang="en-US" sz="1300" b="1" dirty="0">
                          <a:solidFill>
                            <a:srgbClr val="00B0F0"/>
                          </a:solidFill>
                        </a:rPr>
                        <a:t>Cash inflows:</a:t>
                      </a:r>
                    </a:p>
                    <a:p>
                      <a:pPr lvl="1">
                        <a:spcAft>
                          <a:spcPts val="0"/>
                        </a:spcAft>
                      </a:pPr>
                      <a:r>
                        <a:rPr lang="en-US" sz="1300" dirty="0"/>
                        <a:t>From</a:t>
                      </a:r>
                      <a:r>
                        <a:rPr lang="en-US" sz="1300" baseline="0" dirty="0"/>
                        <a:t> customers</a:t>
                      </a:r>
                    </a:p>
                    <a:p>
                      <a:pPr lvl="1">
                        <a:spcAft>
                          <a:spcPts val="0"/>
                        </a:spcAft>
                      </a:pPr>
                      <a:r>
                        <a:rPr lang="en-US" sz="1300" baseline="0" dirty="0"/>
                        <a:t>From investment revenue</a:t>
                      </a:r>
                      <a:endParaRPr lang="en-US" sz="1300" dirty="0"/>
                    </a:p>
                  </a:txBody>
                  <a:tcPr>
                    <a:solidFill>
                      <a:srgbClr val="FFFAB0"/>
                    </a:solidFill>
                  </a:tcPr>
                </a:tc>
                <a:tc gridSpan="3">
                  <a:txBody>
                    <a:bodyPr/>
                    <a:lstStyle/>
                    <a:p>
                      <a:pPr algn="l">
                        <a:spcAft>
                          <a:spcPts val="0"/>
                        </a:spcAft>
                      </a:pPr>
                      <a:endParaRPr lang="en-US" sz="1300" dirty="0"/>
                    </a:p>
                    <a:p>
                      <a:pPr algn="l">
                        <a:spcAft>
                          <a:spcPts val="0"/>
                        </a:spcAft>
                        <a:tabLst>
                          <a:tab pos="1892300" algn="dec"/>
                        </a:tabLst>
                      </a:pPr>
                      <a:r>
                        <a:rPr lang="en-US" sz="1300" dirty="0"/>
                        <a:t>	$  98</a:t>
                      </a:r>
                    </a:p>
                    <a:p>
                      <a:pPr algn="l">
                        <a:spcAft>
                          <a:spcPts val="0"/>
                        </a:spcAft>
                        <a:tabLst>
                          <a:tab pos="1892300" algn="dec"/>
                        </a:tabLst>
                      </a:pPr>
                      <a:r>
                        <a:rPr lang="en-US" sz="1300" dirty="0"/>
                        <a:t>	3</a:t>
                      </a:r>
                    </a:p>
                  </a:txBody>
                  <a:tcPr>
                    <a:solidFill>
                      <a:srgbClr val="FFFAB0"/>
                    </a:solidFill>
                  </a:tcPr>
                </a:tc>
                <a:tc hMerge="1">
                  <a:txBody>
                    <a:bodyPr/>
                    <a:lstStyle/>
                    <a:p>
                      <a:endParaRPr lang="en-US"/>
                    </a:p>
                  </a:txBody>
                  <a:tcPr/>
                </a:tc>
                <a:tc hMerge="1">
                  <a:txBody>
                    <a:bodyPr/>
                    <a:lstStyle/>
                    <a:p>
                      <a:endParaRPr lang="en-US"/>
                    </a:p>
                  </a:txBody>
                  <a:tcPr/>
                </a:tc>
                <a:tc>
                  <a:txBody>
                    <a:bodyPr/>
                    <a:lstStyle/>
                    <a:p>
                      <a:pPr algn="r">
                        <a:spcAft>
                          <a:spcPts val="0"/>
                        </a:spcAft>
                      </a:pPr>
                      <a:endParaRPr lang="en-US" sz="1300" dirty="0"/>
                    </a:p>
                  </a:txBody>
                  <a:tcPr>
                    <a:solidFill>
                      <a:srgbClr val="FFFAB0"/>
                    </a:solidFill>
                  </a:tcPr>
                </a:tc>
                <a:tc gridSpan="2">
                  <a:txBody>
                    <a:bodyPr/>
                    <a:lstStyle/>
                    <a:p>
                      <a:pPr algn="r">
                        <a:spcAft>
                          <a:spcPts val="0"/>
                        </a:spcAft>
                      </a:pPr>
                      <a:endParaRPr lang="en-US" sz="1300" dirty="0"/>
                    </a:p>
                  </a:txBody>
                  <a:tcPr>
                    <a:solidFill>
                      <a:srgbClr val="FFFAB0"/>
                    </a:solidFill>
                  </a:tcPr>
                </a:tc>
                <a:tc hMerge="1">
                  <a:txBody>
                    <a:bodyPr/>
                    <a:lstStyle/>
                    <a:p>
                      <a:endParaRPr lang="en-US"/>
                    </a:p>
                  </a:txBody>
                  <a:tcPr/>
                </a:tc>
                <a:extLst>
                  <a:ext uri="{0D108BD9-81ED-4DB2-BD59-A6C34878D82A}">
                    <a16:rowId xmlns:a16="http://schemas.microsoft.com/office/drawing/2014/main" val="10002"/>
                  </a:ext>
                </a:extLst>
              </a:tr>
              <a:tr h="1036320">
                <a:tc>
                  <a:txBody>
                    <a:bodyPr/>
                    <a:lstStyle/>
                    <a:p>
                      <a:pPr>
                        <a:spcAft>
                          <a:spcPts val="0"/>
                        </a:spcAft>
                      </a:pPr>
                      <a:r>
                        <a:rPr lang="en-US" sz="1300" b="1" dirty="0">
                          <a:solidFill>
                            <a:srgbClr val="00B0F0"/>
                          </a:solidFill>
                        </a:rPr>
                        <a:t>Cash outflows:</a:t>
                      </a:r>
                    </a:p>
                    <a:p>
                      <a:pPr lvl="1">
                        <a:spcAft>
                          <a:spcPts val="0"/>
                        </a:spcAft>
                      </a:pPr>
                      <a:r>
                        <a:rPr lang="en-US" sz="1300" dirty="0"/>
                        <a:t>To suppliers of goods</a:t>
                      </a:r>
                    </a:p>
                    <a:p>
                      <a:pPr lvl="1">
                        <a:spcAft>
                          <a:spcPts val="0"/>
                        </a:spcAft>
                      </a:pPr>
                      <a:r>
                        <a:rPr lang="en-US" sz="1300" dirty="0"/>
                        <a:t>To employees</a:t>
                      </a:r>
                    </a:p>
                    <a:p>
                      <a:pPr lvl="1">
                        <a:spcAft>
                          <a:spcPts val="0"/>
                        </a:spcAft>
                      </a:pPr>
                      <a:r>
                        <a:rPr lang="en-US" sz="1300" dirty="0"/>
                        <a:t>For interest</a:t>
                      </a:r>
                    </a:p>
                    <a:p>
                      <a:pPr lvl="1">
                        <a:spcAft>
                          <a:spcPts val="0"/>
                        </a:spcAft>
                      </a:pPr>
                      <a:r>
                        <a:rPr lang="en-US" sz="1300" dirty="0"/>
                        <a:t>For insurance</a:t>
                      </a:r>
                    </a:p>
                    <a:p>
                      <a:pPr lvl="1">
                        <a:spcAft>
                          <a:spcPts val="0"/>
                        </a:spcAft>
                      </a:pPr>
                      <a:r>
                        <a:rPr lang="en-US" sz="1300" dirty="0"/>
                        <a:t>For income taxes</a:t>
                      </a:r>
                    </a:p>
                  </a:txBody>
                  <a:tcPr>
                    <a:solidFill>
                      <a:srgbClr val="FFFAB0"/>
                    </a:solidFill>
                  </a:tcPr>
                </a:tc>
                <a:tc gridSpan="2">
                  <a:txBody>
                    <a:bodyPr/>
                    <a:lstStyle/>
                    <a:p>
                      <a:pPr>
                        <a:spcAft>
                          <a:spcPts val="0"/>
                        </a:spcAft>
                      </a:pPr>
                      <a:endParaRPr lang="en-US" sz="1300" dirty="0"/>
                    </a:p>
                  </a:txBody>
                  <a:tcPr>
                    <a:lnR>
                      <a:noFill/>
                    </a:lnR>
                    <a:solidFill>
                      <a:srgbClr val="FFFAB0"/>
                    </a:solidFill>
                  </a:tcPr>
                </a:tc>
                <a:tc hMerge="1">
                  <a:txBody>
                    <a:bodyPr/>
                    <a:lstStyle/>
                    <a:p>
                      <a:pPr algn="r">
                        <a:spcAft>
                          <a:spcPts val="0"/>
                        </a:spcAft>
                        <a:tabLst>
                          <a:tab pos="177800" algn="dec"/>
                        </a:tabLst>
                      </a:pPr>
                      <a:endParaRPr lang="en-US" sz="1300" dirty="0"/>
                    </a:p>
                  </a:txBody>
                  <a:tcPr>
                    <a:lnB w="12700" cap="flat" cmpd="sng" algn="ctr">
                      <a:solidFill>
                        <a:scrgbClr r="0" g="0" b="0"/>
                      </a:solidFill>
                      <a:prstDash val="solid"/>
                      <a:round/>
                      <a:headEnd type="none" w="med" len="med"/>
                      <a:tailEnd type="none" w="med" len="med"/>
                    </a:lnB>
                    <a:solidFill>
                      <a:srgbClr val="FFFAB0"/>
                    </a:solidFill>
                  </a:tcPr>
                </a:tc>
                <a:tc>
                  <a:txBody>
                    <a:bodyPr/>
                    <a:lstStyle/>
                    <a:p>
                      <a:pPr algn="r">
                        <a:spcAft>
                          <a:spcPts val="0"/>
                        </a:spcAft>
                        <a:tabLst>
                          <a:tab pos="177800" algn="dec"/>
                        </a:tabLst>
                      </a:pPr>
                      <a:endParaRPr lang="en-US" sz="1300" dirty="0"/>
                    </a:p>
                    <a:p>
                      <a:pPr algn="l">
                        <a:spcAft>
                          <a:spcPts val="0"/>
                        </a:spcAft>
                        <a:tabLst>
                          <a:tab pos="228600" algn="dec"/>
                        </a:tabLst>
                      </a:pPr>
                      <a:r>
                        <a:rPr lang="en-US" sz="1300" dirty="0"/>
                        <a:t>	(50)	(11)</a:t>
                      </a:r>
                    </a:p>
                    <a:p>
                      <a:pPr algn="l">
                        <a:spcAft>
                          <a:spcPts val="0"/>
                        </a:spcAft>
                        <a:tabLst>
                          <a:tab pos="228600" algn="dec"/>
                        </a:tabLst>
                      </a:pPr>
                      <a:r>
                        <a:rPr lang="en-US" sz="1300" dirty="0"/>
                        <a:t>	(3)</a:t>
                      </a:r>
                    </a:p>
                    <a:p>
                      <a:pPr algn="l">
                        <a:spcAft>
                          <a:spcPts val="0"/>
                        </a:spcAft>
                        <a:tabLst>
                          <a:tab pos="228600" algn="dec"/>
                        </a:tabLst>
                      </a:pPr>
                      <a:r>
                        <a:rPr lang="en-US" sz="1300" dirty="0"/>
                        <a:t>	(4)</a:t>
                      </a:r>
                    </a:p>
                    <a:p>
                      <a:pPr algn="l">
                        <a:spcAft>
                          <a:spcPts val="0"/>
                        </a:spcAft>
                        <a:tabLst>
                          <a:tab pos="228600" algn="dec"/>
                        </a:tabLst>
                      </a:pPr>
                      <a:r>
                        <a:rPr lang="en-US" sz="1300" dirty="0"/>
                        <a:t>	(11)</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AB0"/>
                    </a:solidFill>
                  </a:tcPr>
                </a:tc>
                <a:tc>
                  <a:txBody>
                    <a:bodyPr/>
                    <a:lstStyle/>
                    <a:p>
                      <a:pPr algn="r">
                        <a:spcAft>
                          <a:spcPts val="0"/>
                        </a:spcAft>
                      </a:pPr>
                      <a:endParaRPr lang="en-US" sz="1300" dirty="0"/>
                    </a:p>
                  </a:txBody>
                  <a:tcPr>
                    <a:lnL>
                      <a:noFill/>
                    </a:lnL>
                    <a:solidFill>
                      <a:srgbClr val="FFFAB0"/>
                    </a:solidFill>
                  </a:tcPr>
                </a:tc>
                <a:tc gridSpan="2">
                  <a:txBody>
                    <a:bodyPr/>
                    <a:lstStyle/>
                    <a:p>
                      <a:pPr algn="r">
                        <a:spcAft>
                          <a:spcPts val="0"/>
                        </a:spcAft>
                      </a:pPr>
                      <a:endParaRPr lang="en-US" sz="1300" dirty="0"/>
                    </a:p>
                    <a:p>
                      <a:pPr algn="r">
                        <a:spcAft>
                          <a:spcPts val="0"/>
                        </a:spcAft>
                      </a:pPr>
                      <a:endParaRPr lang="en-US" sz="1300" dirty="0"/>
                    </a:p>
                    <a:p>
                      <a:pPr algn="r">
                        <a:spcAft>
                          <a:spcPts val="0"/>
                        </a:spcAft>
                      </a:pPr>
                      <a:endParaRPr lang="en-US" sz="1300" dirty="0"/>
                    </a:p>
                    <a:p>
                      <a:pPr algn="r">
                        <a:spcAft>
                          <a:spcPts val="0"/>
                        </a:spcAft>
                      </a:pPr>
                      <a:endParaRPr lang="en-US" sz="1300" dirty="0"/>
                    </a:p>
                    <a:p>
                      <a:pPr algn="r">
                        <a:spcAft>
                          <a:spcPts val="0"/>
                        </a:spcAft>
                      </a:pPr>
                      <a:endParaRPr lang="en-US" sz="1300" dirty="0"/>
                    </a:p>
                  </a:txBody>
                  <a:tcPr>
                    <a:solidFill>
                      <a:srgbClr val="FFFAB0"/>
                    </a:solidFill>
                  </a:tcPr>
                </a:tc>
                <a:tc hMerge="1">
                  <a:txBody>
                    <a:bodyPr/>
                    <a:lstStyle/>
                    <a:p>
                      <a:endParaRPr lang="en-US"/>
                    </a:p>
                  </a:txBody>
                  <a:tcPr/>
                </a:tc>
                <a:extLst>
                  <a:ext uri="{0D108BD9-81ED-4DB2-BD59-A6C34878D82A}">
                    <a16:rowId xmlns:a16="http://schemas.microsoft.com/office/drawing/2014/main" val="10003"/>
                  </a:ext>
                </a:extLst>
              </a:tr>
              <a:tr h="0">
                <a:tc>
                  <a:txBody>
                    <a:bodyPr/>
                    <a:lstStyle/>
                    <a:p>
                      <a:pPr lvl="0" algn="l">
                        <a:spcAft>
                          <a:spcPts val="0"/>
                        </a:spcAft>
                      </a:pPr>
                      <a:r>
                        <a:rPr lang="en-US" sz="1300" i="1" dirty="0"/>
                        <a:t>Net cash flows from operating activities</a:t>
                      </a:r>
                    </a:p>
                  </a:txBody>
                  <a:tcPr>
                    <a:solidFill>
                      <a:srgbClr val="FFFAB0"/>
                    </a:solidFill>
                  </a:tcPr>
                </a:tc>
                <a:tc gridSpan="2">
                  <a:txBody>
                    <a:bodyPr/>
                    <a:lstStyle/>
                    <a:p>
                      <a:pPr>
                        <a:spcAft>
                          <a:spcPts val="0"/>
                        </a:spcAft>
                      </a:pPr>
                      <a:endParaRPr lang="en-US" sz="1300" dirty="0"/>
                    </a:p>
                  </a:txBody>
                  <a:tcPr>
                    <a:solidFill>
                      <a:srgbClr val="FFFAB0"/>
                    </a:solidFill>
                  </a:tcPr>
                </a:tc>
                <a:tc hMerge="1">
                  <a:txBody>
                    <a:bodyPr/>
                    <a:lstStyle/>
                    <a:p>
                      <a:endParaRPr lang="en-US"/>
                    </a:p>
                  </a:txBody>
                  <a:tcPr>
                    <a:lnT w="12700" cap="flat" cmpd="sng" algn="ctr">
                      <a:solidFill>
                        <a:scrgbClr r="0" g="0" b="0"/>
                      </a:solidFill>
                      <a:prstDash val="solid"/>
                      <a:round/>
                      <a:headEnd type="none" w="med" len="med"/>
                      <a:tailEnd type="none" w="med" len="med"/>
                    </a:lnT>
                    <a:solidFill>
                      <a:srgbClr val="FFFAB0"/>
                    </a:solidFill>
                  </a:tcPr>
                </a:tc>
                <a:tc>
                  <a:txBody>
                    <a:bodyPr/>
                    <a:lstStyle/>
                    <a:p>
                      <a:endParaRPr lang="en-US" dirty="0"/>
                    </a:p>
                  </a:txBody>
                  <a:tcPr>
                    <a:lnT w="12700" cap="flat" cmpd="sng" algn="ctr">
                      <a:noFill/>
                      <a:prstDash val="solid"/>
                      <a:round/>
                      <a:headEnd type="none" w="med" len="med"/>
                      <a:tailEnd type="none" w="med" len="med"/>
                    </a:lnT>
                    <a:lnB>
                      <a:noFill/>
                    </a:lnB>
                    <a:solidFill>
                      <a:srgbClr val="FFFAB0"/>
                    </a:solidFill>
                  </a:tcPr>
                </a:tc>
                <a:tc gridSpan="2">
                  <a:txBody>
                    <a:bodyPr/>
                    <a:lstStyle/>
                    <a:p>
                      <a:pPr algn="l">
                        <a:spcAft>
                          <a:spcPts val="0"/>
                        </a:spcAft>
                        <a:tabLst>
                          <a:tab pos="635000" algn="dec"/>
                        </a:tabLst>
                      </a:pPr>
                      <a:r>
                        <a:rPr lang="en-US" sz="1300" dirty="0"/>
                        <a:t>	$  22</a:t>
                      </a:r>
                    </a:p>
                  </a:txBody>
                  <a:tcPr>
                    <a:solidFill>
                      <a:srgbClr val="FFFAB0"/>
                    </a:solidFill>
                  </a:tcPr>
                </a:tc>
                <a:tc hMerge="1">
                  <a:txBody>
                    <a:bodyPr/>
                    <a:lstStyle/>
                    <a:p>
                      <a:pPr algn="r"/>
                      <a:endParaRPr lang="en-US" sz="1300" dirty="0"/>
                    </a:p>
                  </a:txBody>
                  <a:tcPr>
                    <a:solidFill>
                      <a:srgbClr val="FFFAB0"/>
                    </a:solidFill>
                  </a:tcPr>
                </a:tc>
                <a:tc>
                  <a:txBody>
                    <a:bodyPr/>
                    <a:lstStyle/>
                    <a:p>
                      <a:endParaRPr lang="en-US" dirty="0"/>
                    </a:p>
                  </a:txBody>
                  <a:tcPr>
                    <a:solidFill>
                      <a:srgbClr val="FFFAB0"/>
                    </a:solidFill>
                  </a:tcPr>
                </a:tc>
                <a:extLst>
                  <a:ext uri="{0D108BD9-81ED-4DB2-BD59-A6C34878D82A}">
                    <a16:rowId xmlns:a16="http://schemas.microsoft.com/office/drawing/2014/main" val="10004"/>
                  </a:ext>
                </a:extLst>
              </a:tr>
              <a:tr h="370840">
                <a:tc>
                  <a:txBody>
                    <a:bodyPr/>
                    <a:lstStyle/>
                    <a:p>
                      <a:pPr>
                        <a:spcAft>
                          <a:spcPts val="0"/>
                        </a:spcAft>
                      </a:pPr>
                      <a:r>
                        <a:rPr lang="en-US" sz="1300" b="1" dirty="0">
                          <a:solidFill>
                            <a:srgbClr val="FF0066"/>
                          </a:solidFill>
                        </a:rPr>
                        <a:t>Cash Flows from Investing Activities</a:t>
                      </a:r>
                    </a:p>
                    <a:p>
                      <a:pPr>
                        <a:spcAft>
                          <a:spcPts val="0"/>
                        </a:spcAft>
                      </a:pPr>
                      <a:r>
                        <a:rPr lang="en-US" sz="1300" dirty="0"/>
                        <a:t>Purchase of land</a:t>
                      </a:r>
                    </a:p>
                    <a:p>
                      <a:pPr>
                        <a:spcAft>
                          <a:spcPts val="0"/>
                        </a:spcAft>
                      </a:pPr>
                      <a:r>
                        <a:rPr lang="en-US" sz="1300" dirty="0"/>
                        <a:t>Purchase of short-term investment</a:t>
                      </a:r>
                    </a:p>
                    <a:p>
                      <a:pPr>
                        <a:spcAft>
                          <a:spcPts val="0"/>
                        </a:spcAft>
                      </a:pPr>
                      <a:r>
                        <a:rPr lang="en-US" sz="1300" dirty="0"/>
                        <a:t>Sale of land</a:t>
                      </a:r>
                    </a:p>
                    <a:p>
                      <a:pPr>
                        <a:spcAft>
                          <a:spcPts val="0"/>
                        </a:spcAft>
                      </a:pPr>
                      <a:r>
                        <a:rPr lang="en-US" sz="1300" dirty="0"/>
                        <a:t>Sale of equipment</a:t>
                      </a:r>
                    </a:p>
                  </a:txBody>
                  <a:tcPr>
                    <a:solidFill>
                      <a:srgbClr val="FFFAB0"/>
                    </a:solidFill>
                  </a:tcPr>
                </a:tc>
                <a:tc gridSpan="2">
                  <a:txBody>
                    <a:bodyPr/>
                    <a:lstStyle/>
                    <a:p>
                      <a:pPr>
                        <a:spcAft>
                          <a:spcPts val="0"/>
                        </a:spcAft>
                      </a:pPr>
                      <a:endParaRPr lang="en-US" sz="1300" dirty="0"/>
                    </a:p>
                  </a:txBody>
                  <a:tcPr>
                    <a:lnR>
                      <a:noFill/>
                    </a:lnR>
                    <a:solidFill>
                      <a:srgbClr val="FFFAB0"/>
                    </a:solidFill>
                  </a:tcPr>
                </a:tc>
                <a:tc hMerge="1">
                  <a:txBody>
                    <a:bodyPr/>
                    <a:lstStyle/>
                    <a:p>
                      <a:pPr algn="r">
                        <a:spcAft>
                          <a:spcPts val="0"/>
                        </a:spcAft>
                      </a:pPr>
                      <a:endParaRPr lang="en-US" sz="1300" dirty="0"/>
                    </a:p>
                  </a:txBody>
                  <a:tcPr>
                    <a:lnB w="12700" cap="flat" cmpd="sng" algn="ctr">
                      <a:solidFill>
                        <a:srgbClr val="000000"/>
                      </a:solidFill>
                      <a:prstDash val="solid"/>
                      <a:round/>
                      <a:headEnd type="none" w="med" len="med"/>
                      <a:tailEnd type="none" w="med" len="med"/>
                    </a:lnB>
                    <a:solidFill>
                      <a:srgbClr val="FFFAB0"/>
                    </a:solidFill>
                  </a:tcPr>
                </a:tc>
                <a:tc>
                  <a:txBody>
                    <a:bodyPr/>
                    <a:lstStyle/>
                    <a:p>
                      <a:pPr algn="r">
                        <a:spcAft>
                          <a:spcPts val="0"/>
                        </a:spcAft>
                        <a:tabLst>
                          <a:tab pos="228600" algn="dec"/>
                        </a:tabLst>
                      </a:pPr>
                      <a:endParaRPr lang="en-US" sz="1300" dirty="0"/>
                    </a:p>
                    <a:p>
                      <a:pPr algn="l">
                        <a:spcAft>
                          <a:spcPts val="0"/>
                        </a:spcAft>
                        <a:tabLst>
                          <a:tab pos="228600" algn="dec"/>
                        </a:tabLst>
                      </a:pPr>
                      <a:r>
                        <a:rPr lang="en-US" sz="1300" dirty="0"/>
                        <a:t>	(30)</a:t>
                      </a:r>
                    </a:p>
                    <a:p>
                      <a:pPr algn="l">
                        <a:spcAft>
                          <a:spcPts val="0"/>
                        </a:spcAft>
                        <a:tabLst>
                          <a:tab pos="228600" algn="dec"/>
                        </a:tabLst>
                      </a:pPr>
                      <a:r>
                        <a:rPr lang="en-US" sz="1300" dirty="0"/>
                        <a:t>	(12)</a:t>
                      </a:r>
                    </a:p>
                    <a:p>
                      <a:pPr marL="0" indent="0" algn="l">
                        <a:spcAft>
                          <a:spcPts val="0"/>
                        </a:spcAft>
                        <a:tabLst>
                          <a:tab pos="228600" algn="dec"/>
                        </a:tabLst>
                      </a:pPr>
                      <a:r>
                        <a:rPr lang="en-US" sz="1300" dirty="0"/>
                        <a:t>	18</a:t>
                      </a:r>
                    </a:p>
                    <a:p>
                      <a:pPr algn="l">
                        <a:spcAft>
                          <a:spcPts val="0"/>
                        </a:spcAft>
                        <a:tabLst>
                          <a:tab pos="228600" algn="dec"/>
                        </a:tabLst>
                      </a:pPr>
                      <a:r>
                        <a:rPr lang="en-US" sz="1300" dirty="0"/>
                        <a:t>	5</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AB0"/>
                    </a:solidFill>
                  </a:tcPr>
                </a:tc>
                <a:tc gridSpan="3">
                  <a:txBody>
                    <a:bodyPr/>
                    <a:lstStyle/>
                    <a:p>
                      <a:pPr algn="r">
                        <a:spcAft>
                          <a:spcPts val="0"/>
                        </a:spcAft>
                      </a:pPr>
                      <a:endParaRPr lang="en-US" sz="1300" dirty="0"/>
                    </a:p>
                  </a:txBody>
                  <a:tcPr>
                    <a:lnL>
                      <a:noFill/>
                    </a:lnL>
                    <a:solidFill>
                      <a:srgbClr val="FFFAB0"/>
                    </a:solidFill>
                  </a:tcPr>
                </a:tc>
                <a:tc hMerge="1">
                  <a:txBody>
                    <a:bodyPr/>
                    <a:lstStyle/>
                    <a:p>
                      <a:pPr algn="r"/>
                      <a:endParaRPr lang="en-US" sz="1300" dirty="0"/>
                    </a:p>
                  </a:txBody>
                  <a:tcPr>
                    <a:solidFill>
                      <a:srgbClr val="FFFAB0"/>
                    </a:solidFill>
                  </a:tcPr>
                </a:tc>
                <a:tc hMerge="1">
                  <a:txBody>
                    <a:bodyPr/>
                    <a:lstStyle/>
                    <a:p>
                      <a:endParaRPr lang="en-US"/>
                    </a:p>
                  </a:txBody>
                  <a:tcPr/>
                </a:tc>
                <a:extLst>
                  <a:ext uri="{0D108BD9-81ED-4DB2-BD59-A6C34878D82A}">
                    <a16:rowId xmlns:a16="http://schemas.microsoft.com/office/drawing/2014/main" val="1000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i="1" dirty="0"/>
                        <a:t>Net cash flows from investing activities</a:t>
                      </a:r>
                      <a:endParaRPr lang="en-US" sz="1300" dirty="0"/>
                    </a:p>
                  </a:txBody>
                  <a:tcPr>
                    <a:solidFill>
                      <a:srgbClr val="FFFAB0"/>
                    </a:solidFill>
                  </a:tcPr>
                </a:tc>
                <a:tc gridSpan="2">
                  <a:txBody>
                    <a:bodyPr/>
                    <a:lstStyle/>
                    <a:p>
                      <a:pPr>
                        <a:spcAft>
                          <a:spcPts val="0"/>
                        </a:spcAft>
                      </a:pPr>
                      <a:endParaRPr lang="en-US" sz="1300" dirty="0"/>
                    </a:p>
                  </a:txBody>
                  <a:tcPr>
                    <a:solidFill>
                      <a:srgbClr val="FFFAB0"/>
                    </a:solidFill>
                  </a:tcPr>
                </a:tc>
                <a:tc hMerge="1">
                  <a:txBody>
                    <a:bodyPr/>
                    <a:lstStyle/>
                    <a:p>
                      <a:endParaRPr lang="en-US"/>
                    </a:p>
                  </a:txBody>
                  <a:tcPr>
                    <a:lnT w="12700" cap="flat" cmpd="sng" algn="ctr">
                      <a:solidFill>
                        <a:srgbClr val="000000"/>
                      </a:solidFill>
                      <a:prstDash val="solid"/>
                      <a:round/>
                      <a:headEnd type="none" w="med" len="med"/>
                      <a:tailEnd type="none" w="med" len="med"/>
                    </a:lnT>
                    <a:solidFill>
                      <a:srgbClr val="FFFAB0"/>
                    </a:solidFill>
                  </a:tcPr>
                </a:tc>
                <a:tc>
                  <a:txBody>
                    <a:bodyPr/>
                    <a:lstStyle/>
                    <a:p>
                      <a:endParaRPr lang="en-US" dirty="0"/>
                    </a:p>
                  </a:txBody>
                  <a:tcPr>
                    <a:lnT w="12700" cap="flat" cmpd="sng" algn="ctr">
                      <a:noFill/>
                      <a:prstDash val="solid"/>
                      <a:round/>
                      <a:headEnd type="none" w="med" len="med"/>
                      <a:tailEnd type="none" w="med" len="med"/>
                    </a:lnT>
                    <a:lnB>
                      <a:noFill/>
                    </a:lnB>
                    <a:solidFill>
                      <a:srgbClr val="FFFAB0"/>
                    </a:solidFill>
                  </a:tcPr>
                </a:tc>
                <a:tc gridSpan="2">
                  <a:txBody>
                    <a:bodyPr/>
                    <a:lstStyle/>
                    <a:p>
                      <a:pPr algn="l">
                        <a:spcAft>
                          <a:spcPts val="0"/>
                        </a:spcAft>
                        <a:tabLst>
                          <a:tab pos="635000" algn="dec"/>
                        </a:tabLst>
                      </a:pPr>
                      <a:r>
                        <a:rPr lang="en-US" sz="1300" dirty="0"/>
                        <a:t>	(19)</a:t>
                      </a:r>
                    </a:p>
                  </a:txBody>
                  <a:tcPr>
                    <a:solidFill>
                      <a:srgbClr val="FFFAB0"/>
                    </a:solidFill>
                  </a:tcPr>
                </a:tc>
                <a:tc hMerge="1">
                  <a:txBody>
                    <a:bodyPr/>
                    <a:lstStyle/>
                    <a:p>
                      <a:endParaRPr lang="en-US"/>
                    </a:p>
                  </a:txBody>
                  <a:tcPr/>
                </a:tc>
                <a:tc>
                  <a:txBody>
                    <a:bodyPr/>
                    <a:lstStyle/>
                    <a:p>
                      <a:endParaRPr lang="en-US" dirty="0"/>
                    </a:p>
                  </a:txBody>
                  <a:tcPr>
                    <a:solidFill>
                      <a:srgbClr val="FFFAB0"/>
                    </a:solidFill>
                  </a:tcPr>
                </a:tc>
                <a:extLst>
                  <a:ext uri="{0D108BD9-81ED-4DB2-BD59-A6C34878D82A}">
                    <a16:rowId xmlns:a16="http://schemas.microsoft.com/office/drawing/2014/main" val="10006"/>
                  </a:ext>
                </a:extLst>
              </a:tr>
              <a:tr h="0">
                <a:tc>
                  <a:txBody>
                    <a:bodyPr/>
                    <a:lstStyle/>
                    <a:p>
                      <a:pPr>
                        <a:spcAft>
                          <a:spcPts val="0"/>
                        </a:spcAft>
                      </a:pPr>
                      <a:r>
                        <a:rPr lang="en-US" sz="1300" b="1" dirty="0">
                          <a:solidFill>
                            <a:srgbClr val="FF0066"/>
                          </a:solidFill>
                        </a:rPr>
                        <a:t>Cash Flows from Financing Activities</a:t>
                      </a:r>
                    </a:p>
                    <a:p>
                      <a:pPr>
                        <a:spcAft>
                          <a:spcPts val="0"/>
                        </a:spcAft>
                      </a:pPr>
                      <a:r>
                        <a:rPr lang="en-US" sz="1300" b="0" dirty="0">
                          <a:solidFill>
                            <a:srgbClr val="000000"/>
                          </a:solidFill>
                        </a:rPr>
                        <a:t>Sale of common shares</a:t>
                      </a:r>
                    </a:p>
                    <a:p>
                      <a:pPr>
                        <a:spcAft>
                          <a:spcPts val="0"/>
                        </a:spcAft>
                      </a:pPr>
                      <a:r>
                        <a:rPr lang="en-US" sz="1300" b="0" dirty="0">
                          <a:solidFill>
                            <a:srgbClr val="000000"/>
                          </a:solidFill>
                        </a:rPr>
                        <a:t>Retirement of bonds payable</a:t>
                      </a:r>
                    </a:p>
                    <a:p>
                      <a:pPr>
                        <a:spcAft>
                          <a:spcPts val="0"/>
                        </a:spcAft>
                      </a:pPr>
                      <a:r>
                        <a:rPr lang="en-US" sz="1300" b="0" dirty="0">
                          <a:solidFill>
                            <a:srgbClr val="000000"/>
                          </a:solidFill>
                        </a:rPr>
                        <a:t>Payment of cash dividends</a:t>
                      </a:r>
                    </a:p>
                  </a:txBody>
                  <a:tcPr>
                    <a:solidFill>
                      <a:srgbClr val="FFFAB0"/>
                    </a:solidFill>
                  </a:tcPr>
                </a:tc>
                <a:tc gridSpan="2">
                  <a:txBody>
                    <a:bodyPr/>
                    <a:lstStyle/>
                    <a:p>
                      <a:pPr>
                        <a:spcAft>
                          <a:spcPts val="0"/>
                        </a:spcAft>
                      </a:pPr>
                      <a:endParaRPr lang="en-US" sz="1300" dirty="0"/>
                    </a:p>
                  </a:txBody>
                  <a:tcPr>
                    <a:lnR>
                      <a:noFill/>
                    </a:lnR>
                    <a:solidFill>
                      <a:srgbClr val="FFFAB0"/>
                    </a:solidFill>
                  </a:tcPr>
                </a:tc>
                <a:tc hMerge="1">
                  <a:txBody>
                    <a:bodyPr/>
                    <a:lstStyle/>
                    <a:p>
                      <a:pPr algn="r">
                        <a:spcAft>
                          <a:spcPts val="0"/>
                        </a:spcAft>
                      </a:pPr>
                      <a:endParaRPr lang="en-US" sz="1300" dirty="0"/>
                    </a:p>
                  </a:txBody>
                  <a:tcPr>
                    <a:lnB w="12700" cap="flat" cmpd="sng" algn="ctr">
                      <a:solidFill>
                        <a:srgbClr val="000000"/>
                      </a:solidFill>
                      <a:prstDash val="solid"/>
                      <a:round/>
                      <a:headEnd type="none" w="med" len="med"/>
                      <a:tailEnd type="none" w="med" len="med"/>
                    </a:lnB>
                    <a:solidFill>
                      <a:srgbClr val="FFFAB0"/>
                    </a:solidFill>
                  </a:tcPr>
                </a:tc>
                <a:tc>
                  <a:txBody>
                    <a:bodyPr/>
                    <a:lstStyle/>
                    <a:p>
                      <a:pPr algn="r">
                        <a:spcAft>
                          <a:spcPts val="0"/>
                        </a:spcAft>
                      </a:pPr>
                      <a:endParaRPr lang="en-US" sz="1300" dirty="0"/>
                    </a:p>
                    <a:p>
                      <a:pPr algn="l">
                        <a:spcAft>
                          <a:spcPts val="0"/>
                        </a:spcAft>
                        <a:tabLst>
                          <a:tab pos="228600" algn="dec"/>
                        </a:tabLst>
                      </a:pPr>
                      <a:r>
                        <a:rPr lang="en-US" sz="1300" dirty="0"/>
                        <a:t>	26</a:t>
                      </a:r>
                    </a:p>
                    <a:p>
                      <a:pPr algn="l">
                        <a:spcAft>
                          <a:spcPts val="0"/>
                        </a:spcAft>
                        <a:tabLst>
                          <a:tab pos="228600" algn="dec"/>
                        </a:tabLst>
                      </a:pPr>
                      <a:r>
                        <a:rPr lang="en-US" sz="1300" dirty="0"/>
                        <a:t>	(15)</a:t>
                      </a:r>
                    </a:p>
                    <a:p>
                      <a:pPr algn="l">
                        <a:spcAft>
                          <a:spcPts val="0"/>
                        </a:spcAft>
                        <a:tabLst>
                          <a:tab pos="228600" algn="dec"/>
                        </a:tabLst>
                      </a:pPr>
                      <a:r>
                        <a:rPr lang="en-US" sz="1300" dirty="0"/>
                        <a:t>	(5)</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AB0"/>
                    </a:solidFill>
                  </a:tcPr>
                </a:tc>
                <a:tc gridSpan="2">
                  <a:txBody>
                    <a:bodyPr/>
                    <a:lstStyle/>
                    <a:p>
                      <a:pPr algn="r">
                        <a:spcAft>
                          <a:spcPts val="0"/>
                        </a:spcAft>
                      </a:pPr>
                      <a:endParaRPr lang="en-US" sz="1300" dirty="0"/>
                    </a:p>
                  </a:txBody>
                  <a:tcPr>
                    <a:lnL>
                      <a:noFill/>
                    </a:lnL>
                    <a:solidFill>
                      <a:srgbClr val="FFFAB0"/>
                    </a:solidFill>
                  </a:tcPr>
                </a:tc>
                <a:tc hMerge="1">
                  <a:txBody>
                    <a:bodyPr/>
                    <a:lstStyle/>
                    <a:p>
                      <a:endParaRPr lang="en-US"/>
                    </a:p>
                  </a:txBody>
                  <a:tcPr/>
                </a:tc>
                <a:tc>
                  <a:txBody>
                    <a:bodyPr/>
                    <a:lstStyle/>
                    <a:p>
                      <a:endParaRPr lang="en-US" dirty="0"/>
                    </a:p>
                  </a:txBody>
                  <a:tcPr>
                    <a:solidFill>
                      <a:srgbClr val="FFFAB0"/>
                    </a:solidFill>
                  </a:tcPr>
                </a:tc>
                <a:extLst>
                  <a:ext uri="{0D108BD9-81ED-4DB2-BD59-A6C34878D82A}">
                    <a16:rowId xmlns:a16="http://schemas.microsoft.com/office/drawing/2014/main" val="10007"/>
                  </a:ext>
                </a:extLst>
              </a:tr>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1" dirty="0">
                          <a:solidFill>
                            <a:srgbClr val="000000"/>
                          </a:solidFill>
                        </a:rPr>
                        <a:t>Net cash flows from financing activities</a:t>
                      </a:r>
                    </a:p>
                  </a:txBody>
                  <a:tcPr>
                    <a:solidFill>
                      <a:srgbClr val="FFFAB0"/>
                    </a:solidFill>
                  </a:tcPr>
                </a:tc>
                <a:tc gridSpan="2">
                  <a:txBody>
                    <a:bodyPr/>
                    <a:lstStyle/>
                    <a:p>
                      <a:pPr>
                        <a:spcAft>
                          <a:spcPts val="0"/>
                        </a:spcAft>
                      </a:pPr>
                      <a:endParaRPr lang="en-US" sz="1300" dirty="0"/>
                    </a:p>
                  </a:txBody>
                  <a:tcPr>
                    <a:solidFill>
                      <a:srgbClr val="FFFAB0"/>
                    </a:solidFill>
                  </a:tcPr>
                </a:tc>
                <a:tc hMerge="1">
                  <a:txBody>
                    <a:bodyPr/>
                    <a:lstStyle/>
                    <a:p>
                      <a:endParaRPr lang="en-US"/>
                    </a:p>
                  </a:txBody>
                  <a:tcPr>
                    <a:lnT w="12700" cap="flat" cmpd="sng" algn="ctr">
                      <a:solidFill>
                        <a:srgbClr val="000000"/>
                      </a:solidFill>
                      <a:prstDash val="solid"/>
                      <a:round/>
                      <a:headEnd type="none" w="med" len="med"/>
                      <a:tailEnd type="none" w="med" len="med"/>
                    </a:lnT>
                    <a:solidFill>
                      <a:srgbClr val="FFFAB0"/>
                    </a:solidFill>
                  </a:tcPr>
                </a:tc>
                <a:tc>
                  <a:txBody>
                    <a:bodyPr/>
                    <a:lstStyle/>
                    <a:p>
                      <a:endParaRPr lang="en-US" dirty="0"/>
                    </a:p>
                  </a:txBody>
                  <a:tcPr>
                    <a:lnT w="12700" cap="flat" cmpd="sng" algn="ctr">
                      <a:noFill/>
                      <a:prstDash val="solid"/>
                      <a:round/>
                      <a:headEnd type="none" w="med" len="med"/>
                      <a:tailEnd type="none" w="med" len="med"/>
                    </a:lnT>
                    <a:solidFill>
                      <a:srgbClr val="FFFAB0"/>
                    </a:solidFill>
                  </a:tcPr>
                </a:tc>
                <a:tc gridSpan="2">
                  <a:txBody>
                    <a:bodyPr/>
                    <a:lstStyle/>
                    <a:p>
                      <a:pPr algn="l">
                        <a:spcAft>
                          <a:spcPts val="0"/>
                        </a:spcAft>
                        <a:tabLst>
                          <a:tab pos="635000" algn="dec"/>
                        </a:tabLst>
                      </a:pPr>
                      <a:r>
                        <a:rPr lang="en-US" sz="1300" dirty="0"/>
                        <a:t>	6</a:t>
                      </a:r>
                    </a:p>
                  </a:txBody>
                  <a:tcPr>
                    <a:solidFill>
                      <a:srgbClr val="FFFAB0"/>
                    </a:solidFill>
                  </a:tcPr>
                </a:tc>
                <a:tc hMerge="1">
                  <a:txBody>
                    <a:bodyPr/>
                    <a:lstStyle/>
                    <a:p>
                      <a:pPr algn="r"/>
                      <a:endParaRPr lang="en-US" sz="1300" dirty="0"/>
                    </a:p>
                  </a:txBody>
                  <a:tcPr>
                    <a:solidFill>
                      <a:srgbClr val="FFFAB0"/>
                    </a:solidFill>
                  </a:tcPr>
                </a:tc>
                <a:tc>
                  <a:txBody>
                    <a:bodyPr/>
                    <a:lstStyle/>
                    <a:p>
                      <a:endParaRPr lang="en-US" dirty="0"/>
                    </a:p>
                  </a:txBody>
                  <a:tcPr>
                    <a:solidFill>
                      <a:srgbClr val="FFFAB0"/>
                    </a:solidFill>
                  </a:tcPr>
                </a:tc>
                <a:extLst>
                  <a:ext uri="{0D108BD9-81ED-4DB2-BD59-A6C34878D82A}">
                    <a16:rowId xmlns:a16="http://schemas.microsoft.com/office/drawing/2014/main" val="10008"/>
                  </a:ext>
                </a:extLst>
              </a:tr>
              <a:tr h="370840">
                <a:tc>
                  <a:txBody>
                    <a:bodyPr/>
                    <a:lstStyle/>
                    <a:p>
                      <a:pPr>
                        <a:spcAft>
                          <a:spcPts val="0"/>
                        </a:spcAft>
                      </a:pPr>
                      <a:r>
                        <a:rPr lang="en-US" sz="1300" b="0" i="1" dirty="0">
                          <a:solidFill>
                            <a:srgbClr val="000000"/>
                          </a:solidFill>
                        </a:rPr>
                        <a:t>Net increase in cash</a:t>
                      </a:r>
                    </a:p>
                    <a:p>
                      <a:pPr>
                        <a:spcAft>
                          <a:spcPts val="0"/>
                        </a:spcAft>
                      </a:pPr>
                      <a:r>
                        <a:rPr lang="en-US" sz="1300" b="0" i="0" dirty="0">
                          <a:solidFill>
                            <a:srgbClr val="000000"/>
                          </a:solidFill>
                        </a:rPr>
                        <a:t>Cash balance, January 1</a:t>
                      </a:r>
                    </a:p>
                    <a:p>
                      <a:pPr>
                        <a:spcAft>
                          <a:spcPts val="0"/>
                        </a:spcAft>
                      </a:pPr>
                      <a:r>
                        <a:rPr lang="en-US" sz="1300" b="0" i="0" dirty="0">
                          <a:solidFill>
                            <a:srgbClr val="000000"/>
                          </a:solidFill>
                        </a:rPr>
                        <a:t>Cash balance, December 31</a:t>
                      </a:r>
                    </a:p>
                  </a:txBody>
                  <a:tcPr>
                    <a:solidFill>
                      <a:srgbClr val="FFFAB0"/>
                    </a:solidFill>
                  </a:tcPr>
                </a:tc>
                <a:tc gridSpan="2">
                  <a:txBody>
                    <a:bodyPr/>
                    <a:lstStyle/>
                    <a:p>
                      <a:pPr>
                        <a:spcAft>
                          <a:spcPts val="0"/>
                        </a:spcAft>
                      </a:pPr>
                      <a:endParaRPr lang="en-US" sz="1300" dirty="0"/>
                    </a:p>
                  </a:txBody>
                  <a:tcPr>
                    <a:solidFill>
                      <a:srgbClr val="FFFAB0"/>
                    </a:solidFill>
                  </a:tcPr>
                </a:tc>
                <a:tc hMerge="1">
                  <a:txBody>
                    <a:bodyPr/>
                    <a:lstStyle/>
                    <a:p>
                      <a:endParaRPr lang="en-US"/>
                    </a:p>
                  </a:txBody>
                  <a:tcPr>
                    <a:solidFill>
                      <a:srgbClr val="FFFAB0"/>
                    </a:solidFill>
                  </a:tcPr>
                </a:tc>
                <a:tc>
                  <a:txBody>
                    <a:bodyPr/>
                    <a:lstStyle/>
                    <a:p>
                      <a:endParaRPr lang="en-US" dirty="0"/>
                    </a:p>
                  </a:txBody>
                  <a:tcPr>
                    <a:solidFill>
                      <a:srgbClr val="FFFAB0"/>
                    </a:solidFill>
                  </a:tcPr>
                </a:tc>
                <a:tc gridSpan="2">
                  <a:txBody>
                    <a:bodyPr/>
                    <a:lstStyle/>
                    <a:p>
                      <a:pPr algn="l">
                        <a:spcAft>
                          <a:spcPts val="0"/>
                        </a:spcAft>
                        <a:tabLst>
                          <a:tab pos="635000" algn="dec"/>
                        </a:tabLst>
                      </a:pPr>
                      <a:r>
                        <a:rPr lang="en-US" sz="1300" dirty="0"/>
                        <a:t>	9</a:t>
                      </a:r>
                    </a:p>
                    <a:p>
                      <a:pPr algn="l">
                        <a:spcAft>
                          <a:spcPts val="0"/>
                        </a:spcAft>
                        <a:tabLst>
                          <a:tab pos="635000" algn="dec"/>
                        </a:tabLst>
                      </a:pPr>
                      <a:r>
                        <a:rPr lang="en-US" sz="1300" dirty="0"/>
                        <a:t>	20</a:t>
                      </a:r>
                    </a:p>
                    <a:p>
                      <a:pPr algn="l">
                        <a:spcAft>
                          <a:spcPts val="0"/>
                        </a:spcAft>
                        <a:tabLst>
                          <a:tab pos="635000" algn="dec"/>
                        </a:tabLst>
                      </a:pPr>
                      <a:r>
                        <a:rPr lang="en-US" sz="1300" dirty="0"/>
                        <a:t>	 $ 29</a:t>
                      </a:r>
                    </a:p>
                  </a:txBody>
                  <a:tcPr>
                    <a:solidFill>
                      <a:srgbClr val="FFFAB0"/>
                    </a:solidFill>
                  </a:tcPr>
                </a:tc>
                <a:tc hMerge="1">
                  <a:txBody>
                    <a:bodyPr/>
                    <a:lstStyle/>
                    <a:p>
                      <a:pPr algn="r"/>
                      <a:endParaRPr lang="en-US" sz="1300" dirty="0"/>
                    </a:p>
                  </a:txBody>
                  <a:tcPr>
                    <a:solidFill>
                      <a:srgbClr val="FFFAB0"/>
                    </a:solidFill>
                  </a:tcPr>
                </a:tc>
                <a:tc>
                  <a:txBody>
                    <a:bodyPr/>
                    <a:lstStyle/>
                    <a:p>
                      <a:endParaRPr lang="en-US" dirty="0"/>
                    </a:p>
                  </a:txBody>
                  <a:tcPr>
                    <a:solidFill>
                      <a:srgbClr val="FFFAB0"/>
                    </a:solidFill>
                  </a:tcPr>
                </a:tc>
                <a:extLst>
                  <a:ext uri="{0D108BD9-81ED-4DB2-BD59-A6C34878D82A}">
                    <a16:rowId xmlns:a16="http://schemas.microsoft.com/office/drawing/2014/main" val="10009"/>
                  </a:ext>
                </a:extLst>
              </a:tr>
            </a:tbl>
          </a:graphicData>
        </a:graphic>
      </p:graphicFrame>
      <p:cxnSp>
        <p:nvCxnSpPr>
          <p:cNvPr id="8" name="Straight Connector 7"/>
          <p:cNvCxnSpPr/>
          <p:nvPr/>
        </p:nvCxnSpPr>
        <p:spPr>
          <a:xfrm>
            <a:off x="6096000" y="6528816"/>
            <a:ext cx="457200"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6096000" y="6705600"/>
            <a:ext cx="457200" cy="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096000" y="6757416"/>
            <a:ext cx="457200"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257800" y="2990088"/>
            <a:ext cx="381000" cy="0"/>
          </a:xfrm>
          <a:prstGeom prst="line">
            <a:avLst/>
          </a:prstGeom>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257800" y="4419600"/>
            <a:ext cx="381000" cy="0"/>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257800" y="5715000"/>
            <a:ext cx="381000" cy="0"/>
          </a:xfrm>
          <a:prstGeom prst="line">
            <a:avLst/>
          </a:prstGeom>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3A14D97-8982-4F43-AF3A-2C3133560C14}"/>
              </a:ext>
            </a:extLst>
          </p:cNvPr>
          <p:cNvCxnSpPr/>
          <p:nvPr/>
        </p:nvCxnSpPr>
        <p:spPr>
          <a:xfrm>
            <a:off x="6096000" y="5943600"/>
            <a:ext cx="457200" cy="0"/>
          </a:xfrm>
          <a:prstGeom prst="line">
            <a:avLst/>
          </a:prstGeom>
          <a:ln/>
        </p:spPr>
        <p:style>
          <a:lnRef idx="1">
            <a:schemeClr val="dk1"/>
          </a:lnRef>
          <a:fillRef idx="0">
            <a:schemeClr val="dk1"/>
          </a:fillRef>
          <a:effectRef idx="0">
            <a:schemeClr val="dk1"/>
          </a:effectRef>
          <a:fontRef idx="minor">
            <a:schemeClr val="tx1"/>
          </a:fontRef>
        </p:style>
      </p:cxnSp>
      <p:sp>
        <p:nvSpPr>
          <p:cNvPr id="17" name="Slide Number Placeholder 5">
            <a:extLst>
              <a:ext uri="{FF2B5EF4-FFF2-40B4-BE49-F238E27FC236}">
                <a16:creationId xmlns:a16="http://schemas.microsoft.com/office/drawing/2014/main" id="{1C9C3666-D02B-714B-82D8-C4607644080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21-0</a:t>
            </a:r>
            <a:fld id="{2607F632-3F85-4F98-B182-BC32E868C800}" type="slidenum">
              <a:rPr lang="en-US" smtClean="0"/>
              <a:pPr/>
              <a:t>4</a:t>
            </a:fld>
            <a:endParaRPr lang="en-US" dirty="0"/>
          </a:p>
        </p:txBody>
      </p:sp>
    </p:spTree>
    <p:extLst>
      <p:ext uri="{BB962C8B-B14F-4D97-AF65-F5344CB8AC3E}">
        <p14:creationId xmlns:p14="http://schemas.microsoft.com/office/powerpoint/2010/main" val="14923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09"/>
                                        </p:tgtEl>
                                        <p:attrNameLst>
                                          <p:attrName>style.visibility</p:attrName>
                                        </p:attrNameLst>
                                      </p:cBhvr>
                                      <p:to>
                                        <p:strVal val="visible"/>
                                      </p:to>
                                    </p:set>
                                    <p:animEffect transition="in" filter="fade">
                                      <p:cBhvr>
                                        <p:cTn id="10" dur="5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200" dirty="0"/>
              <a:t>Concept Check: Cash Paid to Employees</a:t>
            </a:r>
            <a:endParaRPr lang="en-US" sz="3200" dirty="0"/>
          </a:p>
        </p:txBody>
      </p:sp>
      <p:sp>
        <p:nvSpPr>
          <p:cNvPr id="414723" name="Rectangle 3"/>
          <p:cNvSpPr>
            <a:spLocks noGrp="1" noChangeArrowheads="1"/>
          </p:cNvSpPr>
          <p:nvPr>
            <p:ph idx="1"/>
          </p:nvPr>
        </p:nvSpPr>
        <p:spPr>
          <a:xfrm>
            <a:off x="693682" y="1292772"/>
            <a:ext cx="8450317" cy="5260428"/>
          </a:xfrm>
          <a:solidFill>
            <a:schemeClr val="bg1">
              <a:lumMod val="95000"/>
            </a:schemeClr>
          </a:solidFill>
        </p:spPr>
        <p:txBody>
          <a:bodyPr>
            <a:noAutofit/>
          </a:bodyPr>
          <a:lstStyle/>
          <a:p>
            <a:pPr marL="0" indent="0">
              <a:buNone/>
            </a:pPr>
            <a:r>
              <a:rPr lang="en-US" dirty="0"/>
              <a:t>Determine how much was paid to employees during the year.</a:t>
            </a:r>
            <a:br>
              <a:rPr lang="en-US" dirty="0"/>
            </a:br>
            <a:endParaRPr lang="en-US" sz="1000" dirty="0"/>
          </a:p>
          <a:p>
            <a:pPr>
              <a:buNone/>
            </a:pPr>
            <a:r>
              <a:rPr lang="en-US" sz="2800" dirty="0"/>
              <a:t>	Salaries expense $700,000</a:t>
            </a:r>
          </a:p>
          <a:p>
            <a:pPr>
              <a:lnSpc>
                <a:spcPct val="80000"/>
              </a:lnSpc>
              <a:buClr>
                <a:srgbClr val="800000"/>
              </a:buClr>
              <a:buNone/>
            </a:pPr>
            <a:r>
              <a:rPr lang="en-US" sz="2800" dirty="0"/>
              <a:t>	Salaries Pay. Jan. 1 $35,000         Dec. 31  $10,000</a:t>
            </a:r>
            <a:r>
              <a:rPr lang="en-US" sz="4000" dirty="0"/>
              <a:t> </a:t>
            </a:r>
          </a:p>
          <a:p>
            <a:pPr>
              <a:lnSpc>
                <a:spcPct val="80000"/>
              </a:lnSpc>
              <a:buClr>
                <a:srgbClr val="800000"/>
              </a:buClr>
              <a:buNone/>
            </a:pPr>
            <a:endParaRPr lang="en-US" sz="2800" dirty="0"/>
          </a:p>
          <a:p>
            <a:pPr marL="514350" indent="-514350">
              <a:lnSpc>
                <a:spcPct val="80000"/>
              </a:lnSpc>
              <a:buClr>
                <a:schemeClr val="tx1"/>
              </a:buClr>
              <a:buFont typeface="+mj-lt"/>
              <a:buAutoNum type="alphaLcPeriod"/>
            </a:pPr>
            <a:r>
              <a:rPr lang="en-US" sz="2800" dirty="0"/>
              <a:t>$700,000</a:t>
            </a:r>
          </a:p>
          <a:p>
            <a:pPr marL="514350" indent="-514350">
              <a:buFont typeface="+mj-lt"/>
              <a:buAutoNum type="alphaLcPeriod"/>
            </a:pPr>
            <a:r>
              <a:rPr lang="en-US" sz="2800" dirty="0"/>
              <a:t>$735,000</a:t>
            </a:r>
          </a:p>
          <a:p>
            <a:pPr marL="514350" indent="-514350">
              <a:buFont typeface="+mj-lt"/>
              <a:buAutoNum type="alphaLcPeriod"/>
            </a:pPr>
            <a:r>
              <a:rPr lang="en-US" sz="2800" dirty="0"/>
              <a:t>$725,000</a:t>
            </a:r>
          </a:p>
          <a:p>
            <a:pPr marL="514350" indent="-514350">
              <a:buFont typeface="+mj-lt"/>
              <a:buAutoNum type="alphaLcPeriod"/>
            </a:pPr>
            <a:r>
              <a:rPr lang="en-US" sz="2800" dirty="0"/>
              <a:t>$675,000</a:t>
            </a:r>
          </a:p>
        </p:txBody>
      </p:sp>
      <p:sp>
        <p:nvSpPr>
          <p:cNvPr id="2" name="Oval 1"/>
          <p:cNvSpPr/>
          <p:nvPr/>
        </p:nvSpPr>
        <p:spPr bwMode="auto">
          <a:xfrm flipV="1">
            <a:off x="685800" y="5105400"/>
            <a:ext cx="381000" cy="381001"/>
          </a:xfrm>
          <a:prstGeom prst="ellipse">
            <a:avLst/>
          </a:prstGeom>
          <a:noFill/>
          <a:ln w="28575" cap="flat" cmpd="sng" algn="ctr">
            <a:solidFill>
              <a:srgbClr val="4F81BD"/>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7" name="Rectangle 4"/>
          <p:cNvSpPr>
            <a:spLocks noChangeArrowheads="1"/>
          </p:cNvSpPr>
          <p:nvPr/>
        </p:nvSpPr>
        <p:spPr bwMode="auto">
          <a:xfrm>
            <a:off x="2743200" y="4038600"/>
            <a:ext cx="6248400" cy="1899494"/>
          </a:xfrm>
          <a:prstGeom prst="rect">
            <a:avLst/>
          </a:prstGeom>
          <a:solidFill>
            <a:schemeClr val="accent6">
              <a:lumMod val="20000"/>
              <a:lumOff val="80000"/>
            </a:schemeClr>
          </a:solidFill>
          <a:ln w="12700">
            <a:solidFill>
              <a:srgbClr val="000000"/>
            </a:solidFill>
            <a:miter lim="800000"/>
            <a:headEnd/>
            <a:tailEnd/>
          </a:ln>
          <a:effectLst/>
        </p:spPr>
        <p:txBody>
          <a:bodyPr wrap="square" lIns="90488" tIns="44450" rIns="90488" bIns="44450">
            <a:spAutoFit/>
          </a:bodyPr>
          <a:lstStyle/>
          <a:p>
            <a:pPr>
              <a:spcBef>
                <a:spcPct val="20000"/>
              </a:spcBef>
              <a:buClr>
                <a:schemeClr val="folHlink"/>
              </a:buClr>
              <a:buSzPct val="60000"/>
              <a:tabLst>
                <a:tab pos="4572000" algn="dec"/>
                <a:tab pos="5143500" algn="dec"/>
              </a:tabLst>
            </a:pPr>
            <a:r>
              <a:rPr lang="en-US" sz="2800" dirty="0"/>
              <a:t>The correct answer is </a:t>
            </a:r>
            <a:r>
              <a:rPr lang="en-US" sz="2800" i="1" dirty="0"/>
              <a:t>c</a:t>
            </a:r>
            <a:r>
              <a:rPr lang="en-US" sz="2800" dirty="0"/>
              <a:t>: </a:t>
            </a:r>
          </a:p>
          <a:p>
            <a:pPr>
              <a:spcBef>
                <a:spcPct val="20000"/>
              </a:spcBef>
              <a:buClr>
                <a:schemeClr val="folHlink"/>
              </a:buClr>
              <a:buSzPct val="60000"/>
              <a:tabLst>
                <a:tab pos="4572000" algn="dec"/>
                <a:tab pos="5143500" algn="dec"/>
              </a:tabLst>
            </a:pPr>
            <a:r>
              <a:rPr lang="en-US" sz="2800" dirty="0"/>
              <a:t>Salaries expense	           700,000</a:t>
            </a:r>
            <a:br>
              <a:rPr lang="en-US" sz="2800" dirty="0"/>
            </a:br>
            <a:r>
              <a:rPr lang="en-US" sz="2800" dirty="0"/>
              <a:t>Salaries payable 	             25,000</a:t>
            </a:r>
            <a:br>
              <a:rPr lang="en-US" sz="2800" dirty="0"/>
            </a:br>
            <a:r>
              <a:rPr lang="en-US" sz="2800" dirty="0"/>
              <a:t>   Cash (paid to employees)            </a:t>
            </a:r>
            <a:r>
              <a:rPr lang="en-US" sz="2800" b="1" dirty="0">
                <a:solidFill>
                  <a:srgbClr val="FF0000"/>
                </a:solidFill>
              </a:rPr>
              <a:t>725,000</a:t>
            </a:r>
          </a:p>
        </p:txBody>
      </p:sp>
      <p:sp>
        <p:nvSpPr>
          <p:cNvPr id="8"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9" name="Slide Number Placeholder 5">
            <a:extLst>
              <a:ext uri="{FF2B5EF4-FFF2-40B4-BE49-F238E27FC236}">
                <a16:creationId xmlns:a16="http://schemas.microsoft.com/office/drawing/2014/main" id="{8B495DFB-B33D-BC4B-99EB-70368F1EFCBD}"/>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40</a:t>
            </a:fld>
            <a:endParaRPr lang="en-US" dirty="0"/>
          </a:p>
        </p:txBody>
      </p:sp>
    </p:spTree>
    <p:extLst>
      <p:ext uri="{BB962C8B-B14F-4D97-AF65-F5344CB8AC3E}">
        <p14:creationId xmlns:p14="http://schemas.microsoft.com/office/powerpoint/2010/main" val="22988222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p:txBody>
          <a:bodyPr/>
          <a:lstStyle/>
          <a:p>
            <a:r>
              <a:rPr lang="en-IN" dirty="0"/>
              <a:t>Depreciation Expense</a:t>
            </a:r>
            <a:endParaRPr lang="en-US" dirty="0"/>
          </a:p>
        </p:txBody>
      </p:sp>
      <p:sp>
        <p:nvSpPr>
          <p:cNvPr id="3" name="Content Placeholder 2"/>
          <p:cNvSpPr>
            <a:spLocks noGrp="1"/>
          </p:cNvSpPr>
          <p:nvPr>
            <p:ph idx="1"/>
          </p:nvPr>
        </p:nvSpPr>
        <p:spPr/>
        <p:txBody>
          <a:bodyPr>
            <a:normAutofit/>
          </a:bodyPr>
          <a:lstStyle/>
          <a:p>
            <a:r>
              <a:rPr lang="en-IN" sz="3000" dirty="0"/>
              <a:t>Does not require a current cash expenditure</a:t>
            </a:r>
          </a:p>
          <a:p>
            <a:r>
              <a:rPr lang="en-IN" sz="3000" dirty="0"/>
              <a:t>The entry used to record depreciation, which also serves as our summary entry, is:</a:t>
            </a:r>
            <a:endParaRPr lang="en-US" sz="3000" dirty="0"/>
          </a:p>
        </p:txBody>
      </p:sp>
      <p:sp>
        <p:nvSpPr>
          <p:cNvPr id="35" name="Rectangle 34"/>
          <p:cNvSpPr/>
          <p:nvPr/>
        </p:nvSpPr>
        <p:spPr>
          <a:xfrm>
            <a:off x="674511" y="3179706"/>
            <a:ext cx="8379135" cy="2001894"/>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51" name="TextBox 50"/>
          <p:cNvSpPr txBox="1">
            <a:spLocks noChangeArrowheads="1"/>
          </p:cNvSpPr>
          <p:nvPr/>
        </p:nvSpPr>
        <p:spPr bwMode="auto">
          <a:xfrm>
            <a:off x="695690" y="4377455"/>
            <a:ext cx="5871268" cy="461665"/>
          </a:xfrm>
          <a:prstGeom prst="rect">
            <a:avLst/>
          </a:prstGeom>
          <a:solidFill>
            <a:srgbClr val="FFFAB0"/>
          </a:solidFill>
          <a:ln>
            <a:noFill/>
          </a:ln>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Depreciation expense ($3 − $0)</a:t>
            </a:r>
          </a:p>
        </p:txBody>
      </p:sp>
      <p:sp>
        <p:nvSpPr>
          <p:cNvPr id="52" name="TextBox 51"/>
          <p:cNvSpPr txBox="1"/>
          <p:nvPr/>
        </p:nvSpPr>
        <p:spPr>
          <a:xfrm>
            <a:off x="7314163" y="4658286"/>
            <a:ext cx="1248311" cy="461665"/>
          </a:xfrm>
          <a:prstGeom prst="rect">
            <a:avLst/>
          </a:prstGeom>
          <a:solidFill>
            <a:srgbClr val="FFFAB0"/>
          </a:solidFill>
        </p:spPr>
        <p:txBody>
          <a:bodyPr wrap="square" rtlCol="0">
            <a:spAutoFit/>
          </a:bodyPr>
          <a:lstStyle/>
          <a:p>
            <a:pPr algn="r"/>
            <a:r>
              <a:rPr lang="en-IN" sz="2400" dirty="0">
                <a:latin typeface="+mn-lt"/>
              </a:rPr>
              <a:t>3</a:t>
            </a:r>
          </a:p>
        </p:txBody>
      </p:sp>
      <p:sp>
        <p:nvSpPr>
          <p:cNvPr id="53" name="TextBox 52"/>
          <p:cNvSpPr txBox="1"/>
          <p:nvPr/>
        </p:nvSpPr>
        <p:spPr>
          <a:xfrm>
            <a:off x="1877709" y="3560706"/>
            <a:ext cx="3587213" cy="461665"/>
          </a:xfrm>
          <a:prstGeom prst="rect">
            <a:avLst/>
          </a:prstGeom>
          <a:solidFill>
            <a:srgbClr val="FFFAB0"/>
          </a:solidFill>
        </p:spPr>
        <p:txBody>
          <a:bodyPr wrap="square" rtlCol="0">
            <a:spAutoFit/>
          </a:bodyPr>
          <a:lstStyle/>
          <a:p>
            <a:pPr algn="ctr"/>
            <a:r>
              <a:rPr lang="en-US" sz="2400" b="1" dirty="0">
                <a:latin typeface="+mn-lt"/>
              </a:rPr>
              <a:t>Journal Entry</a:t>
            </a:r>
          </a:p>
        </p:txBody>
      </p:sp>
      <p:sp>
        <p:nvSpPr>
          <p:cNvPr id="54" name="TextBox 53"/>
          <p:cNvSpPr txBox="1"/>
          <p:nvPr/>
        </p:nvSpPr>
        <p:spPr>
          <a:xfrm>
            <a:off x="6766428" y="3574413"/>
            <a:ext cx="929402" cy="461665"/>
          </a:xfrm>
          <a:prstGeom prst="rect">
            <a:avLst/>
          </a:prstGeom>
          <a:solidFill>
            <a:srgbClr val="FFFAB0"/>
          </a:solidFill>
        </p:spPr>
        <p:txBody>
          <a:bodyPr wrap="square" rtlCol="0">
            <a:spAutoFit/>
          </a:bodyPr>
          <a:lstStyle/>
          <a:p>
            <a:r>
              <a:rPr lang="en-US" sz="2400" b="1" dirty="0">
                <a:latin typeface="+mn-lt"/>
              </a:rPr>
              <a:t>Debit</a:t>
            </a:r>
          </a:p>
        </p:txBody>
      </p:sp>
      <p:sp>
        <p:nvSpPr>
          <p:cNvPr id="55" name="TextBox 54"/>
          <p:cNvSpPr txBox="1"/>
          <p:nvPr/>
        </p:nvSpPr>
        <p:spPr>
          <a:xfrm>
            <a:off x="7868247" y="3560706"/>
            <a:ext cx="1150189" cy="461665"/>
          </a:xfrm>
          <a:prstGeom prst="rect">
            <a:avLst/>
          </a:prstGeom>
          <a:solidFill>
            <a:srgbClr val="FFFAB0"/>
          </a:solidFill>
        </p:spPr>
        <p:txBody>
          <a:bodyPr wrap="square" rtlCol="0">
            <a:spAutoFit/>
          </a:bodyPr>
          <a:lstStyle/>
          <a:p>
            <a:r>
              <a:rPr lang="en-US" sz="2400" b="1" dirty="0">
                <a:latin typeface="+mn-lt"/>
              </a:rPr>
              <a:t>Credit</a:t>
            </a:r>
          </a:p>
        </p:txBody>
      </p:sp>
      <p:sp>
        <p:nvSpPr>
          <p:cNvPr id="56" name="TextBox 55"/>
          <p:cNvSpPr txBox="1"/>
          <p:nvPr/>
        </p:nvSpPr>
        <p:spPr>
          <a:xfrm>
            <a:off x="6598482" y="4374444"/>
            <a:ext cx="1286367" cy="461665"/>
          </a:xfrm>
          <a:prstGeom prst="rect">
            <a:avLst/>
          </a:prstGeom>
          <a:solidFill>
            <a:srgbClr val="FFFAB0"/>
          </a:solidFill>
        </p:spPr>
        <p:txBody>
          <a:bodyPr wrap="square" rtlCol="0">
            <a:spAutoFit/>
          </a:bodyPr>
          <a:lstStyle/>
          <a:p>
            <a:pPr algn="ctr"/>
            <a:r>
              <a:rPr lang="en-IN" sz="2400" dirty="0"/>
              <a:t>3</a:t>
            </a:r>
            <a:endParaRPr lang="en-IN" sz="2400" dirty="0">
              <a:latin typeface="+mn-lt"/>
            </a:endParaRPr>
          </a:p>
        </p:txBody>
      </p:sp>
      <p:sp>
        <p:nvSpPr>
          <p:cNvPr id="57" name="TextBox 56"/>
          <p:cNvSpPr txBox="1"/>
          <p:nvPr/>
        </p:nvSpPr>
        <p:spPr>
          <a:xfrm>
            <a:off x="670649" y="4714113"/>
            <a:ext cx="5187519" cy="461665"/>
          </a:xfrm>
          <a:prstGeom prst="rect">
            <a:avLst/>
          </a:prstGeom>
          <a:solidFill>
            <a:srgbClr val="FFFAB0"/>
          </a:solidFill>
        </p:spPr>
        <p:txBody>
          <a:bodyPr wrap="square" rtlCol="0">
            <a:spAutoFit/>
          </a:bodyPr>
          <a:lstStyle/>
          <a:p>
            <a:r>
              <a:rPr lang="en-US" sz="2400" dirty="0"/>
              <a:t>	Accumulated depreciation</a:t>
            </a:r>
            <a:endParaRPr lang="en-US" sz="2400" dirty="0">
              <a:latin typeface="+mn-lt"/>
            </a:endParaRPr>
          </a:p>
        </p:txBody>
      </p:sp>
      <p:sp>
        <p:nvSpPr>
          <p:cNvPr id="58" name="TextBox 57"/>
          <p:cNvSpPr txBox="1"/>
          <p:nvPr/>
        </p:nvSpPr>
        <p:spPr>
          <a:xfrm>
            <a:off x="693221" y="4038600"/>
            <a:ext cx="4486513" cy="461665"/>
          </a:xfrm>
          <a:prstGeom prst="rect">
            <a:avLst/>
          </a:prstGeom>
          <a:solidFill>
            <a:srgbClr val="FFFAB0"/>
          </a:solidFill>
        </p:spPr>
        <p:txBody>
          <a:bodyPr wrap="square" rtlCol="0">
            <a:spAutoFit/>
          </a:bodyPr>
          <a:lstStyle/>
          <a:p>
            <a:r>
              <a:rPr lang="en-US" sz="2400" b="1" dirty="0">
                <a:latin typeface="+mn-lt"/>
              </a:rPr>
              <a:t>Entry (6)</a:t>
            </a:r>
            <a:endParaRPr lang="fr-FR" sz="2400" b="1" dirty="0">
              <a:latin typeface="+mn-lt"/>
            </a:endParaRPr>
          </a:p>
        </p:txBody>
      </p:sp>
      <p:sp>
        <p:nvSpPr>
          <p:cNvPr id="61" name="Rectangle 60"/>
          <p:cNvSpPr/>
          <p:nvPr/>
        </p:nvSpPr>
        <p:spPr>
          <a:xfrm>
            <a:off x="6987117" y="3213573"/>
            <a:ext cx="1600200" cy="369332"/>
          </a:xfrm>
          <a:prstGeom prst="rect">
            <a:avLst/>
          </a:prstGeom>
          <a:solidFill>
            <a:srgbClr val="FFFAB0"/>
          </a:solidFill>
        </p:spPr>
        <p:txBody>
          <a:bodyPr wrap="square">
            <a:spAutoFit/>
          </a:bodyPr>
          <a:lstStyle/>
          <a:p>
            <a:pPr algn="ctr"/>
            <a:r>
              <a:rPr lang="en-US" dirty="0"/>
              <a:t>($ millions)</a:t>
            </a:r>
          </a:p>
        </p:txBody>
      </p:sp>
      <p:sp>
        <p:nvSpPr>
          <p:cNvPr id="5" name="TextBox 4"/>
          <p:cNvSpPr txBox="1"/>
          <p:nvPr/>
        </p:nvSpPr>
        <p:spPr>
          <a:xfrm>
            <a:off x="1981200" y="5395448"/>
            <a:ext cx="6123291" cy="954107"/>
          </a:xfrm>
          <a:prstGeom prst="rect">
            <a:avLst/>
          </a:prstGeom>
          <a:solidFill>
            <a:schemeClr val="accent6">
              <a:lumMod val="40000"/>
              <a:lumOff val="60000"/>
            </a:schemeClr>
          </a:solidFill>
        </p:spPr>
        <p:txBody>
          <a:bodyPr wrap="square" rtlCol="0">
            <a:spAutoFit/>
          </a:bodyPr>
          <a:lstStyle/>
          <a:p>
            <a:pPr algn="ctr"/>
            <a:r>
              <a:rPr lang="en-US" sz="2800" dirty="0">
                <a:solidFill>
                  <a:srgbClr val="C00000"/>
                </a:solidFill>
              </a:rPr>
              <a:t>So, using the direct method, we don’t include this noncash expense in the SCF</a:t>
            </a:r>
          </a:p>
        </p:txBody>
      </p:sp>
      <p:cxnSp>
        <p:nvCxnSpPr>
          <p:cNvPr id="38" name="Straight Connector 37"/>
          <p:cNvCxnSpPr/>
          <p:nvPr/>
        </p:nvCxnSpPr>
        <p:spPr>
          <a:xfrm>
            <a:off x="685800" y="4029032"/>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2B08396B-4862-6E4E-BEC7-347299B8FFB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41</a:t>
            </a:fld>
            <a:endParaRPr lang="en-US" dirty="0"/>
          </a:p>
        </p:txBody>
      </p:sp>
    </p:spTree>
    <p:extLst>
      <p:ext uri="{BB962C8B-B14F-4D97-AF65-F5344CB8AC3E}">
        <p14:creationId xmlns:p14="http://schemas.microsoft.com/office/powerpoint/2010/main" val="81129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1500"/>
                            </p:stCondLst>
                            <p:childTnLst>
                              <p:par>
                                <p:cTn id="47" presetID="22" presetClass="entr" presetSubtype="4" fill="hold" grpId="0" nodeType="afterEffect">
                                  <p:stCondLst>
                                    <p:cond delay="200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1" grpId="0" animBg="1"/>
      <p:bldP spid="52" grpId="0" animBg="1"/>
      <p:bldP spid="53" grpId="0" animBg="1"/>
      <p:bldP spid="54" grpId="0" animBg="1"/>
      <p:bldP spid="55" grpId="0" animBg="1"/>
      <p:bldP spid="56" grpId="0" animBg="1"/>
      <p:bldP spid="57" grpId="0" animBg="1"/>
      <p:bldP spid="58" grpId="0" animBg="1"/>
      <p:bldP spid="61"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p:txBody>
          <a:bodyPr/>
          <a:lstStyle/>
          <a:p>
            <a:r>
              <a:rPr lang="en-IN" dirty="0"/>
              <a:t>Interest Expense</a:t>
            </a:r>
            <a:endParaRPr lang="en-US" dirty="0"/>
          </a:p>
        </p:txBody>
      </p:sp>
      <p:sp>
        <p:nvSpPr>
          <p:cNvPr id="3" name="Content Placeholder 2"/>
          <p:cNvSpPr>
            <a:spLocks noGrp="1"/>
          </p:cNvSpPr>
          <p:nvPr>
            <p:ph idx="1"/>
          </p:nvPr>
        </p:nvSpPr>
        <p:spPr/>
        <p:txBody>
          <a:bodyPr>
            <a:normAutofit/>
          </a:bodyPr>
          <a:lstStyle/>
          <a:p>
            <a:r>
              <a:rPr lang="en-IN" sz="3000" dirty="0"/>
              <a:t>Bond interest expense is not the same as the amount of cash paid to bondholders when bonds are issued at either a premium </a:t>
            </a:r>
            <a:r>
              <a:rPr lang="en-IN" sz="2800" dirty="0"/>
              <a:t>or a discount</a:t>
            </a:r>
            <a:endParaRPr lang="en-US" sz="2800" dirty="0"/>
          </a:p>
        </p:txBody>
      </p:sp>
      <p:sp>
        <p:nvSpPr>
          <p:cNvPr id="35" name="Rectangle 34"/>
          <p:cNvSpPr/>
          <p:nvPr/>
        </p:nvSpPr>
        <p:spPr>
          <a:xfrm>
            <a:off x="674511" y="3572933"/>
            <a:ext cx="8379135" cy="2446867"/>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38" name="Straight Connector 37"/>
          <p:cNvCxnSpPr/>
          <p:nvPr/>
        </p:nvCxnSpPr>
        <p:spPr>
          <a:xfrm>
            <a:off x="685800" y="4422259"/>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a:spLocks noChangeArrowheads="1"/>
          </p:cNvSpPr>
          <p:nvPr/>
        </p:nvSpPr>
        <p:spPr bwMode="auto">
          <a:xfrm>
            <a:off x="695690" y="4770682"/>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Interest expense ($5 − $0)</a:t>
            </a:r>
          </a:p>
        </p:txBody>
      </p:sp>
      <p:sp>
        <p:nvSpPr>
          <p:cNvPr id="52" name="TextBox 51"/>
          <p:cNvSpPr txBox="1"/>
          <p:nvPr/>
        </p:nvSpPr>
        <p:spPr>
          <a:xfrm>
            <a:off x="7326489" y="5113162"/>
            <a:ext cx="1248311" cy="461665"/>
          </a:xfrm>
          <a:prstGeom prst="rect">
            <a:avLst/>
          </a:prstGeom>
          <a:noFill/>
        </p:spPr>
        <p:txBody>
          <a:bodyPr wrap="square" rtlCol="0">
            <a:spAutoFit/>
          </a:bodyPr>
          <a:lstStyle/>
          <a:p>
            <a:pPr algn="r"/>
            <a:r>
              <a:rPr lang="en-IN" sz="2400" dirty="0"/>
              <a:t>2</a:t>
            </a:r>
            <a:endParaRPr lang="en-IN" sz="2400" dirty="0">
              <a:latin typeface="+mn-lt"/>
            </a:endParaRPr>
          </a:p>
        </p:txBody>
      </p:sp>
      <p:sp>
        <p:nvSpPr>
          <p:cNvPr id="53" name="TextBox 52"/>
          <p:cNvSpPr txBox="1"/>
          <p:nvPr/>
        </p:nvSpPr>
        <p:spPr>
          <a:xfrm>
            <a:off x="1877709" y="3953933"/>
            <a:ext cx="3587213" cy="461665"/>
          </a:xfrm>
          <a:prstGeom prst="rect">
            <a:avLst/>
          </a:prstGeom>
          <a:noFill/>
        </p:spPr>
        <p:txBody>
          <a:bodyPr wrap="square" rtlCol="0">
            <a:spAutoFit/>
          </a:bodyPr>
          <a:lstStyle/>
          <a:p>
            <a:pPr algn="ctr"/>
            <a:r>
              <a:rPr lang="en-US" sz="2400" b="1" dirty="0">
                <a:latin typeface="+mn-lt"/>
              </a:rPr>
              <a:t>Journal Entry</a:t>
            </a:r>
          </a:p>
        </p:txBody>
      </p:sp>
      <p:sp>
        <p:nvSpPr>
          <p:cNvPr id="54" name="TextBox 53"/>
          <p:cNvSpPr txBox="1"/>
          <p:nvPr/>
        </p:nvSpPr>
        <p:spPr>
          <a:xfrm>
            <a:off x="6766428" y="3967640"/>
            <a:ext cx="929402" cy="461665"/>
          </a:xfrm>
          <a:prstGeom prst="rect">
            <a:avLst/>
          </a:prstGeom>
          <a:noFill/>
        </p:spPr>
        <p:txBody>
          <a:bodyPr wrap="square" rtlCol="0">
            <a:spAutoFit/>
          </a:bodyPr>
          <a:lstStyle/>
          <a:p>
            <a:r>
              <a:rPr lang="en-US" sz="2400" b="1" dirty="0">
                <a:latin typeface="+mn-lt"/>
              </a:rPr>
              <a:t>Debit</a:t>
            </a:r>
          </a:p>
        </p:txBody>
      </p:sp>
      <p:sp>
        <p:nvSpPr>
          <p:cNvPr id="55" name="TextBox 54"/>
          <p:cNvSpPr txBox="1"/>
          <p:nvPr/>
        </p:nvSpPr>
        <p:spPr>
          <a:xfrm>
            <a:off x="7902139" y="3953933"/>
            <a:ext cx="1150189" cy="461665"/>
          </a:xfrm>
          <a:prstGeom prst="rect">
            <a:avLst/>
          </a:prstGeom>
          <a:noFill/>
        </p:spPr>
        <p:txBody>
          <a:bodyPr wrap="square" rtlCol="0">
            <a:spAutoFit/>
          </a:bodyPr>
          <a:lstStyle/>
          <a:p>
            <a:r>
              <a:rPr lang="en-US" sz="2400" b="1" dirty="0">
                <a:latin typeface="+mn-lt"/>
              </a:rPr>
              <a:t>Credit</a:t>
            </a:r>
          </a:p>
        </p:txBody>
      </p:sp>
      <p:sp>
        <p:nvSpPr>
          <p:cNvPr id="56" name="TextBox 55"/>
          <p:cNvSpPr txBox="1"/>
          <p:nvPr/>
        </p:nvSpPr>
        <p:spPr>
          <a:xfrm>
            <a:off x="6598482" y="4767671"/>
            <a:ext cx="1286367" cy="461665"/>
          </a:xfrm>
          <a:prstGeom prst="rect">
            <a:avLst/>
          </a:prstGeom>
          <a:noFill/>
        </p:spPr>
        <p:txBody>
          <a:bodyPr wrap="square" rtlCol="0">
            <a:spAutoFit/>
          </a:bodyPr>
          <a:lstStyle/>
          <a:p>
            <a:pPr algn="ctr"/>
            <a:r>
              <a:rPr lang="en-IN" sz="2400" dirty="0"/>
              <a:t>5</a:t>
            </a:r>
            <a:endParaRPr lang="en-IN" sz="2400" dirty="0">
              <a:latin typeface="+mn-lt"/>
            </a:endParaRPr>
          </a:p>
        </p:txBody>
      </p:sp>
      <p:sp>
        <p:nvSpPr>
          <p:cNvPr id="57" name="TextBox 56"/>
          <p:cNvSpPr txBox="1"/>
          <p:nvPr/>
        </p:nvSpPr>
        <p:spPr>
          <a:xfrm>
            <a:off x="699273" y="5110339"/>
            <a:ext cx="5777727" cy="461665"/>
          </a:xfrm>
          <a:prstGeom prst="rect">
            <a:avLst/>
          </a:prstGeom>
          <a:noFill/>
        </p:spPr>
        <p:txBody>
          <a:bodyPr wrap="square" rtlCol="0">
            <a:spAutoFit/>
          </a:bodyPr>
          <a:lstStyle/>
          <a:p>
            <a:r>
              <a:rPr lang="en-US" sz="2400" dirty="0"/>
              <a:t>	</a:t>
            </a:r>
            <a:r>
              <a:rPr lang="en-IN" sz="2400" dirty="0"/>
              <a:t>Discount on bonds payable ($1 − $3)</a:t>
            </a:r>
            <a:endParaRPr lang="en-US" sz="2400" dirty="0">
              <a:latin typeface="+mn-lt"/>
            </a:endParaRPr>
          </a:p>
        </p:txBody>
      </p:sp>
      <p:sp>
        <p:nvSpPr>
          <p:cNvPr id="58" name="TextBox 57"/>
          <p:cNvSpPr txBox="1"/>
          <p:nvPr/>
        </p:nvSpPr>
        <p:spPr>
          <a:xfrm>
            <a:off x="693221" y="4431827"/>
            <a:ext cx="4486513" cy="461665"/>
          </a:xfrm>
          <a:prstGeom prst="rect">
            <a:avLst/>
          </a:prstGeom>
          <a:noFill/>
        </p:spPr>
        <p:txBody>
          <a:bodyPr wrap="square" rtlCol="0">
            <a:spAutoFit/>
          </a:bodyPr>
          <a:lstStyle/>
          <a:p>
            <a:r>
              <a:rPr lang="en-US" sz="2400" b="1" dirty="0">
                <a:latin typeface="+mn-lt"/>
              </a:rPr>
              <a:t>Entry (7)</a:t>
            </a:r>
            <a:endParaRPr lang="fr-FR" sz="2400" b="1" dirty="0">
              <a:latin typeface="+mn-lt"/>
            </a:endParaRPr>
          </a:p>
        </p:txBody>
      </p:sp>
      <p:sp>
        <p:nvSpPr>
          <p:cNvPr id="61" name="Rectangle 60"/>
          <p:cNvSpPr/>
          <p:nvPr/>
        </p:nvSpPr>
        <p:spPr>
          <a:xfrm>
            <a:off x="6987117" y="3606800"/>
            <a:ext cx="1600200" cy="369332"/>
          </a:xfrm>
          <a:prstGeom prst="rect">
            <a:avLst/>
          </a:prstGeom>
        </p:spPr>
        <p:txBody>
          <a:bodyPr wrap="square">
            <a:spAutoFit/>
          </a:bodyPr>
          <a:lstStyle/>
          <a:p>
            <a:pPr algn="ctr"/>
            <a:r>
              <a:rPr lang="en-US" dirty="0"/>
              <a:t>($ millions)</a:t>
            </a:r>
          </a:p>
        </p:txBody>
      </p:sp>
      <p:sp>
        <p:nvSpPr>
          <p:cNvPr id="16" name="TextBox 15"/>
          <p:cNvSpPr txBox="1"/>
          <p:nvPr/>
        </p:nvSpPr>
        <p:spPr>
          <a:xfrm>
            <a:off x="7326489" y="5477933"/>
            <a:ext cx="1248311" cy="461665"/>
          </a:xfrm>
          <a:prstGeom prst="rect">
            <a:avLst/>
          </a:prstGeom>
          <a:noFill/>
        </p:spPr>
        <p:txBody>
          <a:bodyPr wrap="square" rtlCol="0">
            <a:spAutoFit/>
          </a:bodyPr>
          <a:lstStyle/>
          <a:p>
            <a:pPr algn="r"/>
            <a:r>
              <a:rPr lang="en-IN" sz="2400" b="1" dirty="0">
                <a:solidFill>
                  <a:srgbClr val="FF0066"/>
                </a:solidFill>
                <a:latin typeface="+mn-lt"/>
              </a:rPr>
              <a:t>3</a:t>
            </a:r>
          </a:p>
        </p:txBody>
      </p:sp>
      <p:sp>
        <p:nvSpPr>
          <p:cNvPr id="17" name="TextBox 16"/>
          <p:cNvSpPr txBox="1"/>
          <p:nvPr/>
        </p:nvSpPr>
        <p:spPr>
          <a:xfrm>
            <a:off x="697089" y="5459356"/>
            <a:ext cx="5187519" cy="461665"/>
          </a:xfrm>
          <a:prstGeom prst="rect">
            <a:avLst/>
          </a:prstGeom>
          <a:noFill/>
        </p:spPr>
        <p:txBody>
          <a:bodyPr wrap="square" rtlCol="0">
            <a:spAutoFit/>
          </a:bodyPr>
          <a:lstStyle/>
          <a:p>
            <a:r>
              <a:rPr lang="en-US" sz="2400" dirty="0"/>
              <a:t>	Cash (paid to bondholders)</a:t>
            </a:r>
            <a:endParaRPr lang="en-US" sz="2400" dirty="0">
              <a:latin typeface="+mn-lt"/>
            </a:endParaRPr>
          </a:p>
        </p:txBody>
      </p:sp>
      <p:sp>
        <p:nvSpPr>
          <p:cNvPr id="18" name="Slide Number Placeholder 5">
            <a:extLst>
              <a:ext uri="{FF2B5EF4-FFF2-40B4-BE49-F238E27FC236}">
                <a16:creationId xmlns:a16="http://schemas.microsoft.com/office/drawing/2014/main" id="{135511CC-7DF0-6549-A900-4C5E871D22E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42</a:t>
            </a:fld>
            <a:endParaRPr lang="en-US" dirty="0"/>
          </a:p>
        </p:txBody>
      </p:sp>
    </p:spTree>
    <p:extLst>
      <p:ext uri="{BB962C8B-B14F-4D97-AF65-F5344CB8AC3E}">
        <p14:creationId xmlns:p14="http://schemas.microsoft.com/office/powerpoint/2010/main" val="160669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1" grpId="0"/>
      <p:bldP spid="52" grpId="0"/>
      <p:bldP spid="53" grpId="0"/>
      <p:bldP spid="54" grpId="0"/>
      <p:bldP spid="55" grpId="0"/>
      <p:bldP spid="56" grpId="0"/>
      <p:bldP spid="57" grpId="0"/>
      <p:bldP spid="58" grpId="0"/>
      <p:bldP spid="61" grpId="0"/>
      <p:bldP spid="16"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200" dirty="0"/>
              <a:t>Concept Check: Interest Paid</a:t>
            </a:r>
            <a:endParaRPr lang="en-US" sz="3200" dirty="0"/>
          </a:p>
        </p:txBody>
      </p:sp>
      <p:sp>
        <p:nvSpPr>
          <p:cNvPr id="414723" name="Rectangle 3"/>
          <p:cNvSpPr>
            <a:spLocks noGrp="1" noChangeArrowheads="1"/>
          </p:cNvSpPr>
          <p:nvPr>
            <p:ph idx="1"/>
          </p:nvPr>
        </p:nvSpPr>
        <p:spPr>
          <a:xfrm>
            <a:off x="693683" y="1143000"/>
            <a:ext cx="8450317" cy="5565228"/>
          </a:xfrm>
          <a:solidFill>
            <a:schemeClr val="bg1">
              <a:lumMod val="95000"/>
            </a:schemeClr>
          </a:solidFill>
        </p:spPr>
        <p:txBody>
          <a:bodyPr>
            <a:noAutofit/>
          </a:bodyPr>
          <a:lstStyle/>
          <a:p>
            <a:pPr marL="0" indent="0">
              <a:spcAft>
                <a:spcPts val="1200"/>
              </a:spcAft>
              <a:buNone/>
            </a:pPr>
            <a:r>
              <a:rPr lang="en-US" sz="2800" dirty="0"/>
              <a:t>Interest paid to bondholders is reported in connection with a statement of cash flows as:</a:t>
            </a:r>
          </a:p>
          <a:p>
            <a:pPr marL="514350" indent="-514350">
              <a:buFont typeface="+mj-lt"/>
              <a:buAutoNum type="alphaLcPeriod"/>
            </a:pPr>
            <a:r>
              <a:rPr lang="en-US" sz="2800" dirty="0"/>
              <a:t>An operating activity</a:t>
            </a:r>
          </a:p>
          <a:p>
            <a:pPr marL="514350" indent="-514350">
              <a:buFont typeface="+mj-lt"/>
              <a:buAutoNum type="alphaLcPeriod"/>
            </a:pPr>
            <a:r>
              <a:rPr lang="en-US" sz="2800" dirty="0"/>
              <a:t>An investing activity</a:t>
            </a:r>
          </a:p>
          <a:p>
            <a:pPr marL="514350" indent="-514350">
              <a:buFont typeface="+mj-lt"/>
              <a:buAutoNum type="alphaLcPeriod"/>
            </a:pPr>
            <a:r>
              <a:rPr lang="en-US" sz="2800" dirty="0"/>
              <a:t>A financing activity</a:t>
            </a:r>
          </a:p>
          <a:p>
            <a:pPr marL="514350" indent="-514350">
              <a:buFont typeface="+mj-lt"/>
              <a:buAutoNum type="alphaLcPeriod"/>
            </a:pPr>
            <a:r>
              <a:rPr lang="en-US" sz="2800" dirty="0"/>
              <a:t>A noncash activity</a:t>
            </a:r>
          </a:p>
        </p:txBody>
      </p:sp>
      <p:sp>
        <p:nvSpPr>
          <p:cNvPr id="2" name="Oval 1"/>
          <p:cNvSpPr/>
          <p:nvPr/>
        </p:nvSpPr>
        <p:spPr bwMode="auto">
          <a:xfrm flipV="1">
            <a:off x="685801" y="2364828"/>
            <a:ext cx="381000" cy="370750"/>
          </a:xfrm>
          <a:prstGeom prst="ellipse">
            <a:avLst/>
          </a:prstGeom>
          <a:noFill/>
          <a:ln w="28575" cap="flat" cmpd="sng" algn="ctr">
            <a:solidFill>
              <a:srgbClr val="4F81BD"/>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7" name="Rectangle 4"/>
          <p:cNvSpPr>
            <a:spLocks noChangeArrowheads="1"/>
          </p:cNvSpPr>
          <p:nvPr/>
        </p:nvSpPr>
        <p:spPr bwMode="auto">
          <a:xfrm>
            <a:off x="876301" y="4419600"/>
            <a:ext cx="8001000" cy="1899494"/>
          </a:xfrm>
          <a:prstGeom prst="rect">
            <a:avLst/>
          </a:prstGeom>
          <a:solidFill>
            <a:schemeClr val="accent6">
              <a:lumMod val="20000"/>
              <a:lumOff val="80000"/>
            </a:schemeClr>
          </a:solidFill>
          <a:ln w="12700">
            <a:solidFill>
              <a:srgbClr val="000000"/>
            </a:solidFill>
            <a:miter lim="800000"/>
            <a:headEnd/>
            <a:tailEnd/>
          </a:ln>
          <a:effectLst/>
        </p:spPr>
        <p:txBody>
          <a:bodyPr wrap="square" lIns="90488" tIns="44450" rIns="90488" bIns="44450">
            <a:spAutoFit/>
          </a:bodyPr>
          <a:lstStyle/>
          <a:p>
            <a:pPr>
              <a:spcBef>
                <a:spcPct val="20000"/>
              </a:spcBef>
              <a:buClr>
                <a:schemeClr val="folHlink"/>
              </a:buClr>
              <a:buSzPct val="60000"/>
              <a:tabLst>
                <a:tab pos="4572000" algn="dec"/>
                <a:tab pos="5143500" algn="dec"/>
              </a:tabLst>
            </a:pPr>
            <a:r>
              <a:rPr lang="en-US" sz="2800" dirty="0"/>
              <a:t>The correct answer is </a:t>
            </a:r>
            <a:r>
              <a:rPr lang="en-US" sz="2800" i="1" dirty="0"/>
              <a:t>a</a:t>
            </a:r>
            <a:r>
              <a:rPr lang="en-US" sz="2800" dirty="0"/>
              <a:t>. </a:t>
            </a:r>
          </a:p>
          <a:p>
            <a:pPr>
              <a:spcBef>
                <a:spcPct val="20000"/>
              </a:spcBef>
              <a:buClr>
                <a:schemeClr val="folHlink"/>
              </a:buClr>
              <a:buSzPct val="60000"/>
              <a:tabLst>
                <a:tab pos="4572000" algn="dec"/>
                <a:tab pos="5143500" algn="dec"/>
              </a:tabLst>
            </a:pPr>
            <a:r>
              <a:rPr lang="en-US" sz="2800" dirty="0"/>
              <a:t>Since interest expense is reported in the </a:t>
            </a:r>
            <a:r>
              <a:rPr lang="en-US" sz="2800" b="1" dirty="0">
                <a:solidFill>
                  <a:srgbClr val="C00000"/>
                </a:solidFill>
              </a:rPr>
              <a:t>income statement</a:t>
            </a:r>
            <a:r>
              <a:rPr lang="en-US" sz="2800" dirty="0"/>
              <a:t> under GAAP, it is reported in the operating activities section of the statement of cash flows.</a:t>
            </a:r>
            <a:endParaRPr lang="en-US" sz="2800" b="1" dirty="0">
              <a:solidFill>
                <a:srgbClr val="FF0000"/>
              </a:solidFill>
            </a:endParaRPr>
          </a:p>
        </p:txBody>
      </p:sp>
      <p:sp>
        <p:nvSpPr>
          <p:cNvPr id="6"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8" name="Slide Number Placeholder 5">
            <a:extLst>
              <a:ext uri="{FF2B5EF4-FFF2-40B4-BE49-F238E27FC236}">
                <a16:creationId xmlns:a16="http://schemas.microsoft.com/office/drawing/2014/main" id="{03603AFC-1215-E145-A386-EDD144D309E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43</a:t>
            </a:fld>
            <a:endParaRPr lang="en-US" dirty="0"/>
          </a:p>
        </p:txBody>
      </p:sp>
    </p:spTree>
    <p:extLst>
      <p:ext uri="{BB962C8B-B14F-4D97-AF65-F5344CB8AC3E}">
        <p14:creationId xmlns:p14="http://schemas.microsoft.com/office/powerpoint/2010/main" val="40336003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a:xfrm>
            <a:off x="761999" y="1"/>
            <a:ext cx="8382000" cy="838200"/>
          </a:xfrm>
        </p:spPr>
        <p:txBody>
          <a:bodyPr/>
          <a:lstStyle/>
          <a:p>
            <a:r>
              <a:rPr lang="en-IN" dirty="0"/>
              <a:t>Insurance Expense</a:t>
            </a:r>
            <a:endParaRPr lang="en-US" dirty="0"/>
          </a:p>
        </p:txBody>
      </p:sp>
      <p:sp>
        <p:nvSpPr>
          <p:cNvPr id="5" name="Content Placeholder 4"/>
          <p:cNvSpPr>
            <a:spLocks noGrp="1"/>
          </p:cNvSpPr>
          <p:nvPr>
            <p:ph idx="1"/>
          </p:nvPr>
        </p:nvSpPr>
        <p:spPr>
          <a:xfrm>
            <a:off x="761999" y="609600"/>
            <a:ext cx="8013600" cy="5664201"/>
          </a:xfrm>
        </p:spPr>
        <p:txBody>
          <a:bodyPr>
            <a:normAutofit/>
          </a:bodyPr>
          <a:lstStyle/>
          <a:p>
            <a:r>
              <a:rPr lang="en-IN" sz="2600" dirty="0"/>
              <a:t>Since $3 million of prepaid insurance was allocated to insurance expense, only $4 million of the expense was paid in cash during the period</a:t>
            </a:r>
            <a:endParaRPr lang="en-US" sz="2600" dirty="0"/>
          </a:p>
        </p:txBody>
      </p:sp>
      <p:sp>
        <p:nvSpPr>
          <p:cNvPr id="19" name="Rectangle 18"/>
          <p:cNvSpPr/>
          <p:nvPr/>
        </p:nvSpPr>
        <p:spPr>
          <a:xfrm>
            <a:off x="674511" y="4191000"/>
            <a:ext cx="8379135" cy="2446867"/>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20" name="Straight Connector 19"/>
          <p:cNvCxnSpPr/>
          <p:nvPr/>
        </p:nvCxnSpPr>
        <p:spPr>
          <a:xfrm>
            <a:off x="685800" y="5040326"/>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695690" y="5388749"/>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Insurance expense ($7 − $0)</a:t>
            </a:r>
          </a:p>
        </p:txBody>
      </p:sp>
      <p:sp>
        <p:nvSpPr>
          <p:cNvPr id="22" name="TextBox 21"/>
          <p:cNvSpPr txBox="1"/>
          <p:nvPr/>
        </p:nvSpPr>
        <p:spPr>
          <a:xfrm>
            <a:off x="7326489" y="5731229"/>
            <a:ext cx="1248311" cy="461665"/>
          </a:xfrm>
          <a:prstGeom prst="rect">
            <a:avLst/>
          </a:prstGeom>
          <a:noFill/>
        </p:spPr>
        <p:txBody>
          <a:bodyPr wrap="square" rtlCol="0">
            <a:spAutoFit/>
          </a:bodyPr>
          <a:lstStyle/>
          <a:p>
            <a:pPr algn="r"/>
            <a:r>
              <a:rPr lang="en-IN" sz="2400" dirty="0"/>
              <a:t>3</a:t>
            </a:r>
            <a:endParaRPr lang="en-IN" sz="2400" dirty="0">
              <a:latin typeface="+mn-lt"/>
            </a:endParaRPr>
          </a:p>
        </p:txBody>
      </p:sp>
      <p:sp>
        <p:nvSpPr>
          <p:cNvPr id="23" name="TextBox 22"/>
          <p:cNvSpPr txBox="1"/>
          <p:nvPr/>
        </p:nvSpPr>
        <p:spPr>
          <a:xfrm>
            <a:off x="1877709" y="4572000"/>
            <a:ext cx="3587213" cy="461665"/>
          </a:xfrm>
          <a:prstGeom prst="rect">
            <a:avLst/>
          </a:prstGeom>
          <a:noFill/>
        </p:spPr>
        <p:txBody>
          <a:bodyPr wrap="square" rtlCol="0">
            <a:spAutoFit/>
          </a:bodyPr>
          <a:lstStyle/>
          <a:p>
            <a:pPr algn="ctr"/>
            <a:r>
              <a:rPr lang="en-US" sz="2400" b="1" dirty="0">
                <a:latin typeface="+mn-lt"/>
              </a:rPr>
              <a:t>Journal Entry</a:t>
            </a:r>
          </a:p>
        </p:txBody>
      </p:sp>
      <p:sp>
        <p:nvSpPr>
          <p:cNvPr id="24" name="TextBox 23"/>
          <p:cNvSpPr txBox="1"/>
          <p:nvPr/>
        </p:nvSpPr>
        <p:spPr>
          <a:xfrm>
            <a:off x="6766428" y="4585707"/>
            <a:ext cx="929402" cy="461665"/>
          </a:xfrm>
          <a:prstGeom prst="rect">
            <a:avLst/>
          </a:prstGeom>
          <a:noFill/>
        </p:spPr>
        <p:txBody>
          <a:bodyPr wrap="square" rtlCol="0">
            <a:spAutoFit/>
          </a:bodyPr>
          <a:lstStyle/>
          <a:p>
            <a:r>
              <a:rPr lang="en-US" sz="2400" b="1" dirty="0">
                <a:latin typeface="+mn-lt"/>
              </a:rPr>
              <a:t>Debit</a:t>
            </a:r>
          </a:p>
        </p:txBody>
      </p:sp>
      <p:sp>
        <p:nvSpPr>
          <p:cNvPr id="25" name="TextBox 24"/>
          <p:cNvSpPr txBox="1"/>
          <p:nvPr/>
        </p:nvSpPr>
        <p:spPr>
          <a:xfrm>
            <a:off x="7902139" y="4572000"/>
            <a:ext cx="1150189" cy="461665"/>
          </a:xfrm>
          <a:prstGeom prst="rect">
            <a:avLst/>
          </a:prstGeom>
          <a:noFill/>
        </p:spPr>
        <p:txBody>
          <a:bodyPr wrap="square" rtlCol="0">
            <a:spAutoFit/>
          </a:bodyPr>
          <a:lstStyle/>
          <a:p>
            <a:r>
              <a:rPr lang="en-US" sz="2400" b="1" dirty="0">
                <a:latin typeface="+mn-lt"/>
              </a:rPr>
              <a:t>Credit</a:t>
            </a:r>
          </a:p>
        </p:txBody>
      </p:sp>
      <p:sp>
        <p:nvSpPr>
          <p:cNvPr id="26" name="TextBox 25"/>
          <p:cNvSpPr txBox="1"/>
          <p:nvPr/>
        </p:nvSpPr>
        <p:spPr>
          <a:xfrm>
            <a:off x="6598482" y="5385738"/>
            <a:ext cx="1286367" cy="461665"/>
          </a:xfrm>
          <a:prstGeom prst="rect">
            <a:avLst/>
          </a:prstGeom>
          <a:noFill/>
        </p:spPr>
        <p:txBody>
          <a:bodyPr wrap="square" rtlCol="0">
            <a:spAutoFit/>
          </a:bodyPr>
          <a:lstStyle/>
          <a:p>
            <a:pPr algn="ctr"/>
            <a:r>
              <a:rPr lang="en-IN" sz="2400" dirty="0"/>
              <a:t>7</a:t>
            </a:r>
            <a:endParaRPr lang="en-IN" sz="2400" dirty="0">
              <a:latin typeface="+mn-lt"/>
            </a:endParaRPr>
          </a:p>
        </p:txBody>
      </p:sp>
      <p:sp>
        <p:nvSpPr>
          <p:cNvPr id="27" name="TextBox 26"/>
          <p:cNvSpPr txBox="1"/>
          <p:nvPr/>
        </p:nvSpPr>
        <p:spPr>
          <a:xfrm>
            <a:off x="699273" y="5728406"/>
            <a:ext cx="5777727" cy="461665"/>
          </a:xfrm>
          <a:prstGeom prst="rect">
            <a:avLst/>
          </a:prstGeom>
          <a:noFill/>
        </p:spPr>
        <p:txBody>
          <a:bodyPr wrap="square" rtlCol="0">
            <a:spAutoFit/>
          </a:bodyPr>
          <a:lstStyle/>
          <a:p>
            <a:r>
              <a:rPr lang="en-US" sz="2400" dirty="0"/>
              <a:t>	</a:t>
            </a:r>
            <a:r>
              <a:rPr lang="en-IN" sz="2400" dirty="0"/>
              <a:t>Prepaid insurance ($3 − $6)</a:t>
            </a:r>
            <a:endParaRPr lang="en-US" sz="2400" dirty="0">
              <a:latin typeface="+mn-lt"/>
            </a:endParaRPr>
          </a:p>
        </p:txBody>
      </p:sp>
      <p:sp>
        <p:nvSpPr>
          <p:cNvPr id="28" name="TextBox 27"/>
          <p:cNvSpPr txBox="1"/>
          <p:nvPr/>
        </p:nvSpPr>
        <p:spPr>
          <a:xfrm>
            <a:off x="693221" y="5049894"/>
            <a:ext cx="4486513" cy="461665"/>
          </a:xfrm>
          <a:prstGeom prst="rect">
            <a:avLst/>
          </a:prstGeom>
          <a:noFill/>
        </p:spPr>
        <p:txBody>
          <a:bodyPr wrap="square" rtlCol="0">
            <a:spAutoFit/>
          </a:bodyPr>
          <a:lstStyle/>
          <a:p>
            <a:r>
              <a:rPr lang="en-US" sz="2400" b="1" dirty="0">
                <a:latin typeface="+mn-lt"/>
              </a:rPr>
              <a:t>Entry (8)</a:t>
            </a:r>
            <a:endParaRPr lang="fr-FR" sz="2400" b="1" dirty="0">
              <a:latin typeface="+mn-lt"/>
            </a:endParaRPr>
          </a:p>
        </p:txBody>
      </p:sp>
      <p:sp>
        <p:nvSpPr>
          <p:cNvPr id="29" name="Rectangle 28"/>
          <p:cNvSpPr/>
          <p:nvPr/>
        </p:nvSpPr>
        <p:spPr>
          <a:xfrm>
            <a:off x="6987117" y="4224867"/>
            <a:ext cx="1600200" cy="369332"/>
          </a:xfrm>
          <a:prstGeom prst="rect">
            <a:avLst/>
          </a:prstGeom>
        </p:spPr>
        <p:txBody>
          <a:bodyPr wrap="square">
            <a:spAutoFit/>
          </a:bodyPr>
          <a:lstStyle/>
          <a:p>
            <a:pPr algn="ctr"/>
            <a:r>
              <a:rPr lang="en-US" dirty="0"/>
              <a:t>($ millions)</a:t>
            </a:r>
          </a:p>
        </p:txBody>
      </p:sp>
      <p:sp>
        <p:nvSpPr>
          <p:cNvPr id="30" name="TextBox 29"/>
          <p:cNvSpPr txBox="1"/>
          <p:nvPr/>
        </p:nvSpPr>
        <p:spPr>
          <a:xfrm>
            <a:off x="7326489" y="6096000"/>
            <a:ext cx="1248311" cy="461665"/>
          </a:xfrm>
          <a:prstGeom prst="rect">
            <a:avLst/>
          </a:prstGeom>
          <a:noFill/>
        </p:spPr>
        <p:txBody>
          <a:bodyPr wrap="square" rtlCol="0">
            <a:spAutoFit/>
          </a:bodyPr>
          <a:lstStyle/>
          <a:p>
            <a:pPr algn="r"/>
            <a:r>
              <a:rPr lang="en-IN" sz="2400" b="1" dirty="0">
                <a:solidFill>
                  <a:srgbClr val="FF0066"/>
                </a:solidFill>
              </a:rPr>
              <a:t>4</a:t>
            </a:r>
            <a:endParaRPr lang="en-IN" sz="2400" b="1" dirty="0">
              <a:solidFill>
                <a:srgbClr val="FF0066"/>
              </a:solidFill>
              <a:latin typeface="+mn-lt"/>
            </a:endParaRPr>
          </a:p>
        </p:txBody>
      </p:sp>
      <p:sp>
        <p:nvSpPr>
          <p:cNvPr id="31" name="TextBox 30"/>
          <p:cNvSpPr txBox="1"/>
          <p:nvPr/>
        </p:nvSpPr>
        <p:spPr>
          <a:xfrm>
            <a:off x="697089" y="6077423"/>
            <a:ext cx="5187519" cy="461665"/>
          </a:xfrm>
          <a:prstGeom prst="rect">
            <a:avLst/>
          </a:prstGeom>
          <a:noFill/>
        </p:spPr>
        <p:txBody>
          <a:bodyPr wrap="square" rtlCol="0">
            <a:spAutoFit/>
          </a:bodyPr>
          <a:lstStyle/>
          <a:p>
            <a:r>
              <a:rPr lang="en-US" sz="2400" dirty="0"/>
              <a:t>	Cash (paid for insurance)</a:t>
            </a:r>
            <a:endParaRPr lang="en-US" sz="2400" dirty="0">
              <a:latin typeface="+mn-lt"/>
            </a:endParaRPr>
          </a:p>
        </p:txBody>
      </p:sp>
      <p:sp>
        <p:nvSpPr>
          <p:cNvPr id="45" name="Rectangle 44"/>
          <p:cNvSpPr/>
          <p:nvPr/>
        </p:nvSpPr>
        <p:spPr>
          <a:xfrm>
            <a:off x="3534199" y="1762536"/>
            <a:ext cx="2671117" cy="492443"/>
          </a:xfrm>
          <a:prstGeom prst="rect">
            <a:avLst/>
          </a:prstGeom>
        </p:spPr>
        <p:txBody>
          <a:bodyPr wrap="none">
            <a:spAutoFit/>
          </a:bodyPr>
          <a:lstStyle/>
          <a:p>
            <a:pPr algn="ctr"/>
            <a:r>
              <a:rPr lang="en-US" sz="2600" b="1" dirty="0"/>
              <a:t>Prepaid Insurance</a:t>
            </a:r>
            <a:endParaRPr lang="en-US" sz="2600" dirty="0"/>
          </a:p>
        </p:txBody>
      </p:sp>
      <p:cxnSp>
        <p:nvCxnSpPr>
          <p:cNvPr id="46" name="Straight Connector 45"/>
          <p:cNvCxnSpPr/>
          <p:nvPr/>
        </p:nvCxnSpPr>
        <p:spPr>
          <a:xfrm>
            <a:off x="549584" y="2193423"/>
            <a:ext cx="8590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94266" y="2208447"/>
            <a:ext cx="2727029" cy="492443"/>
          </a:xfrm>
          <a:prstGeom prst="rect">
            <a:avLst/>
          </a:prstGeom>
        </p:spPr>
        <p:txBody>
          <a:bodyPr wrap="none">
            <a:spAutoFit/>
          </a:bodyPr>
          <a:lstStyle/>
          <a:p>
            <a:r>
              <a:rPr lang="en-US" sz="2600" dirty="0"/>
              <a:t>Beginning balance </a:t>
            </a:r>
          </a:p>
        </p:txBody>
      </p:sp>
      <p:sp>
        <p:nvSpPr>
          <p:cNvPr id="48" name="Rectangle 47"/>
          <p:cNvSpPr/>
          <p:nvPr/>
        </p:nvSpPr>
        <p:spPr>
          <a:xfrm>
            <a:off x="694266" y="2569003"/>
            <a:ext cx="3335144" cy="492443"/>
          </a:xfrm>
          <a:prstGeom prst="rect">
            <a:avLst/>
          </a:prstGeom>
        </p:spPr>
        <p:txBody>
          <a:bodyPr wrap="none">
            <a:spAutoFit/>
          </a:bodyPr>
          <a:lstStyle/>
          <a:p>
            <a:r>
              <a:rPr lang="en-US" sz="2600" dirty="0"/>
              <a:t>Cash paid for insurance</a:t>
            </a:r>
          </a:p>
        </p:txBody>
      </p:sp>
      <p:sp>
        <p:nvSpPr>
          <p:cNvPr id="49" name="Rectangle 48"/>
          <p:cNvSpPr/>
          <p:nvPr/>
        </p:nvSpPr>
        <p:spPr>
          <a:xfrm>
            <a:off x="694266" y="2928114"/>
            <a:ext cx="3212739" cy="400110"/>
          </a:xfrm>
          <a:prstGeom prst="rect">
            <a:avLst/>
          </a:prstGeom>
        </p:spPr>
        <p:txBody>
          <a:bodyPr wrap="none">
            <a:spAutoFit/>
          </a:bodyPr>
          <a:lstStyle/>
          <a:p>
            <a:r>
              <a:rPr lang="en-US" sz="2000" dirty="0"/>
              <a:t>(</a:t>
            </a:r>
            <a:r>
              <a:rPr lang="en-US" sz="2000" i="1" dirty="0"/>
              <a:t>increases prepaid insurance</a:t>
            </a:r>
            <a:r>
              <a:rPr lang="en-US" sz="2000" dirty="0"/>
              <a:t>)</a:t>
            </a:r>
          </a:p>
        </p:txBody>
      </p:sp>
      <p:cxnSp>
        <p:nvCxnSpPr>
          <p:cNvPr id="50" name="Straight Connector 49"/>
          <p:cNvCxnSpPr/>
          <p:nvPr/>
        </p:nvCxnSpPr>
        <p:spPr>
          <a:xfrm flipH="1">
            <a:off x="4875999" y="2185869"/>
            <a:ext cx="1" cy="18894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14933" y="2208447"/>
            <a:ext cx="352982" cy="492443"/>
          </a:xfrm>
          <a:prstGeom prst="rect">
            <a:avLst/>
          </a:prstGeom>
        </p:spPr>
        <p:txBody>
          <a:bodyPr wrap="none">
            <a:spAutoFit/>
          </a:bodyPr>
          <a:lstStyle/>
          <a:p>
            <a:pPr algn="r"/>
            <a:r>
              <a:rPr lang="en-US" sz="2600" dirty="0"/>
              <a:t>6</a:t>
            </a:r>
          </a:p>
        </p:txBody>
      </p:sp>
      <p:sp>
        <p:nvSpPr>
          <p:cNvPr id="52" name="Rectangle 51"/>
          <p:cNvSpPr/>
          <p:nvPr/>
        </p:nvSpPr>
        <p:spPr>
          <a:xfrm>
            <a:off x="4506783" y="2569003"/>
            <a:ext cx="338554" cy="492443"/>
          </a:xfrm>
          <a:prstGeom prst="rect">
            <a:avLst/>
          </a:prstGeom>
        </p:spPr>
        <p:txBody>
          <a:bodyPr wrap="none">
            <a:spAutoFit/>
          </a:bodyPr>
          <a:lstStyle/>
          <a:p>
            <a:pPr algn="r"/>
            <a:r>
              <a:rPr lang="en-US" sz="2600" b="1" dirty="0">
                <a:solidFill>
                  <a:srgbClr val="C00000"/>
                </a:solidFill>
              </a:rPr>
              <a:t>?</a:t>
            </a:r>
          </a:p>
        </p:txBody>
      </p:sp>
      <p:sp>
        <p:nvSpPr>
          <p:cNvPr id="53" name="Rectangle 52"/>
          <p:cNvSpPr/>
          <p:nvPr/>
        </p:nvSpPr>
        <p:spPr>
          <a:xfrm>
            <a:off x="5512325" y="2569003"/>
            <a:ext cx="2687852" cy="492443"/>
          </a:xfrm>
          <a:prstGeom prst="rect">
            <a:avLst/>
          </a:prstGeom>
        </p:spPr>
        <p:txBody>
          <a:bodyPr wrap="none">
            <a:spAutoFit/>
          </a:bodyPr>
          <a:lstStyle/>
          <a:p>
            <a:r>
              <a:rPr lang="en-US" sz="2600" dirty="0"/>
              <a:t>Insurance expense</a:t>
            </a:r>
          </a:p>
        </p:txBody>
      </p:sp>
      <p:sp>
        <p:nvSpPr>
          <p:cNvPr id="54" name="Rectangle 53"/>
          <p:cNvSpPr/>
          <p:nvPr/>
        </p:nvSpPr>
        <p:spPr>
          <a:xfrm>
            <a:off x="5501439" y="2961350"/>
            <a:ext cx="4004216" cy="400110"/>
          </a:xfrm>
          <a:prstGeom prst="rect">
            <a:avLst/>
          </a:prstGeom>
        </p:spPr>
        <p:txBody>
          <a:bodyPr wrap="square">
            <a:spAutoFit/>
          </a:bodyPr>
          <a:lstStyle/>
          <a:p>
            <a:r>
              <a:rPr lang="en-US" sz="2000" dirty="0"/>
              <a:t>(</a:t>
            </a:r>
            <a:r>
              <a:rPr lang="en-US" sz="2000" i="1" dirty="0"/>
              <a:t>decreases prepaid insurance</a:t>
            </a:r>
            <a:r>
              <a:rPr lang="en-US" sz="2000" dirty="0"/>
              <a:t>)</a:t>
            </a:r>
          </a:p>
        </p:txBody>
      </p:sp>
      <p:sp>
        <p:nvSpPr>
          <p:cNvPr id="55" name="Rectangle 54"/>
          <p:cNvSpPr/>
          <p:nvPr/>
        </p:nvSpPr>
        <p:spPr>
          <a:xfrm>
            <a:off x="4876800" y="2569003"/>
            <a:ext cx="352982" cy="492443"/>
          </a:xfrm>
          <a:prstGeom prst="rect">
            <a:avLst/>
          </a:prstGeom>
        </p:spPr>
        <p:txBody>
          <a:bodyPr wrap="none">
            <a:spAutoFit/>
          </a:bodyPr>
          <a:lstStyle/>
          <a:p>
            <a:pPr algn="r"/>
            <a:r>
              <a:rPr lang="en-US" sz="2600" dirty="0"/>
              <a:t>7</a:t>
            </a:r>
          </a:p>
        </p:txBody>
      </p:sp>
      <p:cxnSp>
        <p:nvCxnSpPr>
          <p:cNvPr id="56" name="Straight Connector 55"/>
          <p:cNvCxnSpPr/>
          <p:nvPr/>
        </p:nvCxnSpPr>
        <p:spPr>
          <a:xfrm>
            <a:off x="578846" y="3765781"/>
            <a:ext cx="85543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97089" y="3709846"/>
            <a:ext cx="2234907" cy="492443"/>
          </a:xfrm>
          <a:prstGeom prst="rect">
            <a:avLst/>
          </a:prstGeom>
        </p:spPr>
        <p:txBody>
          <a:bodyPr wrap="none">
            <a:spAutoFit/>
          </a:bodyPr>
          <a:lstStyle/>
          <a:p>
            <a:r>
              <a:rPr lang="en-US" sz="2600" dirty="0"/>
              <a:t>Ending balance</a:t>
            </a:r>
          </a:p>
        </p:txBody>
      </p:sp>
      <p:sp>
        <p:nvSpPr>
          <p:cNvPr id="58" name="Rectangle 57"/>
          <p:cNvSpPr/>
          <p:nvPr/>
        </p:nvSpPr>
        <p:spPr>
          <a:xfrm>
            <a:off x="4512529" y="3709846"/>
            <a:ext cx="352982" cy="492443"/>
          </a:xfrm>
          <a:prstGeom prst="rect">
            <a:avLst/>
          </a:prstGeom>
        </p:spPr>
        <p:txBody>
          <a:bodyPr wrap="none">
            <a:spAutoFit/>
          </a:bodyPr>
          <a:lstStyle/>
          <a:p>
            <a:pPr algn="r"/>
            <a:r>
              <a:rPr lang="en-US" sz="2600" dirty="0"/>
              <a:t>3</a:t>
            </a:r>
          </a:p>
        </p:txBody>
      </p:sp>
      <p:cxnSp>
        <p:nvCxnSpPr>
          <p:cNvPr id="59" name="Straight Connector 58"/>
          <p:cNvCxnSpPr/>
          <p:nvPr/>
        </p:nvCxnSpPr>
        <p:spPr>
          <a:xfrm flipV="1">
            <a:off x="4840273" y="1869781"/>
            <a:ext cx="2256526" cy="831109"/>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789463" y="1369717"/>
            <a:ext cx="566126" cy="492443"/>
          </a:xfrm>
          <a:prstGeom prst="rect">
            <a:avLst/>
          </a:prstGeom>
          <a:noFill/>
          <a:ln w="28575">
            <a:solidFill>
              <a:schemeClr val="tx2">
                <a:lumMod val="60000"/>
                <a:lumOff val="40000"/>
              </a:schemeClr>
            </a:solidFill>
          </a:ln>
        </p:spPr>
        <p:txBody>
          <a:bodyPr wrap="square" rtlCol="0">
            <a:spAutoFit/>
          </a:bodyPr>
          <a:lstStyle/>
          <a:p>
            <a:pPr algn="ctr"/>
            <a:r>
              <a:rPr lang="en-US" sz="2600" b="1" dirty="0">
                <a:solidFill>
                  <a:srgbClr val="C00000"/>
                </a:solidFill>
              </a:rPr>
              <a:t>$4</a:t>
            </a:r>
            <a:endParaRPr lang="en-US" sz="2600" dirty="0">
              <a:solidFill>
                <a:srgbClr val="C00000"/>
              </a:solidFill>
            </a:endParaRPr>
          </a:p>
        </p:txBody>
      </p:sp>
    </p:spTree>
    <p:extLst>
      <p:ext uri="{BB962C8B-B14F-4D97-AF65-F5344CB8AC3E}">
        <p14:creationId xmlns:p14="http://schemas.microsoft.com/office/powerpoint/2010/main" val="343612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10" presetClass="entr" presetSubtype="0"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par>
                                <p:cTn id="42" presetID="10" presetClass="entr" presetSubtype="0" fill="hold"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left)">
                                      <p:cBhvr>
                                        <p:cTn id="55" dur="500"/>
                                        <p:tgtEl>
                                          <p:spTgt spid="5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9" grpId="0" animBg="1"/>
      <p:bldP spid="21" grpId="0"/>
      <p:bldP spid="22" grpId="0"/>
      <p:bldP spid="23" grpId="0"/>
      <p:bldP spid="24" grpId="0"/>
      <p:bldP spid="25" grpId="0"/>
      <p:bldP spid="26" grpId="0"/>
      <p:bldP spid="27" grpId="0"/>
      <p:bldP spid="28" grpId="0"/>
      <p:bldP spid="29" grpId="0"/>
      <p:bldP spid="30" grpId="0"/>
      <p:bldP spid="31" grpId="0"/>
      <p:bldP spid="45" grpId="0"/>
      <p:bldP spid="47" grpId="0"/>
      <p:bldP spid="48" grpId="0"/>
      <p:bldP spid="49" grpId="0"/>
      <p:bldP spid="51" grpId="0"/>
      <p:bldP spid="52" grpId="0"/>
      <p:bldP spid="53" grpId="0"/>
      <p:bldP spid="54" grpId="0"/>
      <p:bldP spid="55" grpId="0"/>
      <p:bldP spid="57" grpId="0"/>
      <p:bldP spid="58" grpId="0"/>
      <p:bldP spid="6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Content Placeholder 2"/>
          <p:cNvSpPr>
            <a:spLocks noGrp="1"/>
          </p:cNvSpPr>
          <p:nvPr>
            <p:ph idx="1"/>
          </p:nvPr>
        </p:nvSpPr>
        <p:spPr>
          <a:xfrm>
            <a:off x="699272" y="990600"/>
            <a:ext cx="8358235" cy="5867400"/>
          </a:xfrm>
        </p:spPr>
        <p:txBody>
          <a:bodyPr>
            <a:normAutofit fontScale="92500" lnSpcReduction="20000"/>
          </a:bodyPr>
          <a:lstStyle/>
          <a:p>
            <a:r>
              <a:rPr lang="en-US" sz="2600" dirty="0"/>
              <a:t>UBC sold equipment for $5 million that had cost $14 million and was half depreciated</a:t>
            </a:r>
          </a:p>
          <a:p>
            <a:endParaRPr lang="en-IN" sz="2400" dirty="0"/>
          </a:p>
          <a:p>
            <a:endParaRPr lang="en-IN" sz="2400" dirty="0"/>
          </a:p>
          <a:p>
            <a:endParaRPr lang="en-IN" sz="2400" dirty="0"/>
          </a:p>
          <a:p>
            <a:endParaRPr lang="en-IN" sz="2400" dirty="0"/>
          </a:p>
          <a:p>
            <a:endParaRPr lang="en-IN" sz="2400" dirty="0"/>
          </a:p>
          <a:p>
            <a:endParaRPr lang="en-IN" sz="2400" dirty="0"/>
          </a:p>
          <a:p>
            <a:endParaRPr lang="en-IN" sz="2400" dirty="0"/>
          </a:p>
          <a:p>
            <a:endParaRPr lang="en-IN" sz="2400" dirty="0"/>
          </a:p>
          <a:p>
            <a:pPr marL="0" indent="0">
              <a:buNone/>
            </a:pPr>
            <a:endParaRPr lang="en-IN" sz="2400" dirty="0"/>
          </a:p>
          <a:p>
            <a:pPr>
              <a:lnSpc>
                <a:spcPct val="80000"/>
              </a:lnSpc>
              <a:buNone/>
            </a:pPr>
            <a:r>
              <a:rPr lang="en-US" sz="2600" dirty="0"/>
              <a:t>The sale of equipment is an </a:t>
            </a:r>
            <a:r>
              <a:rPr lang="en-US" sz="2600" b="1" i="1" dirty="0">
                <a:solidFill>
                  <a:srgbClr val="C00000"/>
                </a:solidFill>
              </a:rPr>
              <a:t>investing activity</a:t>
            </a:r>
            <a:r>
              <a:rPr lang="en-US" sz="2600" dirty="0"/>
              <a:t>.  </a:t>
            </a:r>
          </a:p>
          <a:p>
            <a:pPr>
              <a:lnSpc>
                <a:spcPct val="80000"/>
              </a:lnSpc>
              <a:buNone/>
            </a:pPr>
            <a:endParaRPr lang="en-US" sz="2600" b="1" dirty="0"/>
          </a:p>
          <a:p>
            <a:pPr marL="852488" indent="-852488">
              <a:lnSpc>
                <a:spcPct val="120000"/>
              </a:lnSpc>
              <a:buNone/>
            </a:pPr>
            <a:r>
              <a:rPr lang="en-US" sz="2600" b="1" dirty="0">
                <a:solidFill>
                  <a:srgbClr val="C00000"/>
                </a:solidFill>
              </a:rPr>
              <a:t>Note:</a:t>
            </a:r>
            <a:r>
              <a:rPr lang="en-US" sz="2600" dirty="0">
                <a:solidFill>
                  <a:srgbClr val="C00000"/>
                </a:solidFill>
              </a:rPr>
              <a:t>	</a:t>
            </a:r>
            <a:r>
              <a:rPr lang="en-US" sz="2600" dirty="0"/>
              <a:t>The loss is simply the difference between cash received in the sale of equipment (reported as an investing activity) and the book value of the equipment. </a:t>
            </a:r>
          </a:p>
          <a:p>
            <a:endParaRPr lang="en-IN" sz="2400" dirty="0"/>
          </a:p>
        </p:txBody>
      </p:sp>
      <p:sp>
        <p:nvSpPr>
          <p:cNvPr id="6" name="Title 5"/>
          <p:cNvSpPr>
            <a:spLocks noGrp="1"/>
          </p:cNvSpPr>
          <p:nvPr>
            <p:ph type="title"/>
          </p:nvPr>
        </p:nvSpPr>
        <p:spPr/>
        <p:txBody>
          <a:bodyPr/>
          <a:lstStyle/>
          <a:p>
            <a:r>
              <a:rPr lang="en-IN" dirty="0"/>
              <a:t>Loss on Sale of Equipment</a:t>
            </a:r>
            <a:endParaRPr lang="en-US" dirty="0"/>
          </a:p>
        </p:txBody>
      </p:sp>
      <p:sp>
        <p:nvSpPr>
          <p:cNvPr id="36" name="Rectangle 35"/>
          <p:cNvSpPr/>
          <p:nvPr/>
        </p:nvSpPr>
        <p:spPr>
          <a:xfrm>
            <a:off x="687449" y="1774714"/>
            <a:ext cx="8379135" cy="2644886"/>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37" name="Straight Connector 36"/>
          <p:cNvCxnSpPr/>
          <p:nvPr/>
        </p:nvCxnSpPr>
        <p:spPr>
          <a:xfrm>
            <a:off x="685800" y="2286000"/>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685800" y="2747665"/>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Cash (from sale of equipment)</a:t>
            </a:r>
          </a:p>
        </p:txBody>
      </p:sp>
      <p:sp>
        <p:nvSpPr>
          <p:cNvPr id="39" name="TextBox 38"/>
          <p:cNvSpPr txBox="1"/>
          <p:nvPr/>
        </p:nvSpPr>
        <p:spPr>
          <a:xfrm>
            <a:off x="6182760" y="3119734"/>
            <a:ext cx="1248311" cy="461665"/>
          </a:xfrm>
          <a:prstGeom prst="rect">
            <a:avLst/>
          </a:prstGeom>
          <a:noFill/>
        </p:spPr>
        <p:txBody>
          <a:bodyPr wrap="square" rtlCol="0">
            <a:spAutoFit/>
          </a:bodyPr>
          <a:lstStyle/>
          <a:p>
            <a:pPr algn="r"/>
            <a:r>
              <a:rPr lang="en-IN" sz="2400" dirty="0"/>
              <a:t>2</a:t>
            </a:r>
          </a:p>
        </p:txBody>
      </p:sp>
      <p:sp>
        <p:nvSpPr>
          <p:cNvPr id="43" name="TextBox 42"/>
          <p:cNvSpPr txBox="1"/>
          <p:nvPr/>
        </p:nvSpPr>
        <p:spPr>
          <a:xfrm>
            <a:off x="6144704" y="2682819"/>
            <a:ext cx="1286367" cy="461665"/>
          </a:xfrm>
          <a:prstGeom prst="rect">
            <a:avLst/>
          </a:prstGeom>
          <a:noFill/>
        </p:spPr>
        <p:txBody>
          <a:bodyPr wrap="square" rtlCol="0">
            <a:spAutoFit/>
          </a:bodyPr>
          <a:lstStyle/>
          <a:p>
            <a:pPr algn="r"/>
            <a:r>
              <a:rPr lang="en-IN" sz="2400" b="1" dirty="0">
                <a:solidFill>
                  <a:srgbClr val="C00000"/>
                </a:solidFill>
              </a:rPr>
              <a:t>5</a:t>
            </a:r>
          </a:p>
        </p:txBody>
      </p:sp>
      <p:sp>
        <p:nvSpPr>
          <p:cNvPr id="44" name="TextBox 43"/>
          <p:cNvSpPr txBox="1"/>
          <p:nvPr/>
        </p:nvSpPr>
        <p:spPr>
          <a:xfrm>
            <a:off x="699391" y="3119735"/>
            <a:ext cx="5777727" cy="461665"/>
          </a:xfrm>
          <a:prstGeom prst="rect">
            <a:avLst/>
          </a:prstGeom>
          <a:noFill/>
        </p:spPr>
        <p:txBody>
          <a:bodyPr wrap="square" rtlCol="0">
            <a:spAutoFit/>
          </a:bodyPr>
          <a:lstStyle/>
          <a:p>
            <a:r>
              <a:rPr lang="en-IN" sz="2400" dirty="0"/>
              <a:t>Loss on sale of equipment ($2 − $0)</a:t>
            </a:r>
            <a:endParaRPr lang="en-US" sz="2400" dirty="0">
              <a:latin typeface="+mn-lt"/>
            </a:endParaRPr>
          </a:p>
        </p:txBody>
      </p:sp>
      <p:sp>
        <p:nvSpPr>
          <p:cNvPr id="61" name="TextBox 60"/>
          <p:cNvSpPr txBox="1"/>
          <p:nvPr/>
        </p:nvSpPr>
        <p:spPr>
          <a:xfrm>
            <a:off x="699273" y="2286000"/>
            <a:ext cx="4486513" cy="461665"/>
          </a:xfrm>
          <a:prstGeom prst="rect">
            <a:avLst/>
          </a:prstGeom>
          <a:noFill/>
        </p:spPr>
        <p:txBody>
          <a:bodyPr wrap="square" rtlCol="0">
            <a:spAutoFit/>
          </a:bodyPr>
          <a:lstStyle/>
          <a:p>
            <a:r>
              <a:rPr lang="en-US" sz="2400" b="1" dirty="0">
                <a:latin typeface="+mn-lt"/>
              </a:rPr>
              <a:t>Entry (9)</a:t>
            </a:r>
            <a:endParaRPr lang="fr-FR" sz="2400" b="1" dirty="0">
              <a:latin typeface="+mn-lt"/>
            </a:endParaRPr>
          </a:p>
        </p:txBody>
      </p:sp>
      <p:sp>
        <p:nvSpPr>
          <p:cNvPr id="62" name="Rectangle 61"/>
          <p:cNvSpPr/>
          <p:nvPr/>
        </p:nvSpPr>
        <p:spPr>
          <a:xfrm>
            <a:off x="6987117" y="1774714"/>
            <a:ext cx="1600200" cy="369332"/>
          </a:xfrm>
          <a:prstGeom prst="rect">
            <a:avLst/>
          </a:prstGeom>
        </p:spPr>
        <p:txBody>
          <a:bodyPr wrap="square">
            <a:spAutoFit/>
          </a:bodyPr>
          <a:lstStyle/>
          <a:p>
            <a:pPr algn="ctr"/>
            <a:r>
              <a:rPr lang="en-US" dirty="0"/>
              <a:t>($ millions)</a:t>
            </a:r>
          </a:p>
        </p:txBody>
      </p:sp>
      <p:sp>
        <p:nvSpPr>
          <p:cNvPr id="63" name="TextBox 62"/>
          <p:cNvSpPr txBox="1"/>
          <p:nvPr/>
        </p:nvSpPr>
        <p:spPr>
          <a:xfrm>
            <a:off x="6162838" y="3488861"/>
            <a:ext cx="1248311" cy="461665"/>
          </a:xfrm>
          <a:prstGeom prst="rect">
            <a:avLst/>
          </a:prstGeom>
          <a:noFill/>
        </p:spPr>
        <p:txBody>
          <a:bodyPr wrap="square" rtlCol="0">
            <a:spAutoFit/>
          </a:bodyPr>
          <a:lstStyle/>
          <a:p>
            <a:pPr algn="r"/>
            <a:r>
              <a:rPr lang="en-IN" sz="2400" dirty="0"/>
              <a:t>7</a:t>
            </a:r>
          </a:p>
        </p:txBody>
      </p:sp>
      <p:sp>
        <p:nvSpPr>
          <p:cNvPr id="64" name="TextBox 63"/>
          <p:cNvSpPr txBox="1"/>
          <p:nvPr/>
        </p:nvSpPr>
        <p:spPr>
          <a:xfrm>
            <a:off x="685800" y="3488862"/>
            <a:ext cx="5187519" cy="461665"/>
          </a:xfrm>
          <a:prstGeom prst="rect">
            <a:avLst/>
          </a:prstGeom>
          <a:noFill/>
        </p:spPr>
        <p:txBody>
          <a:bodyPr wrap="square" rtlCol="0">
            <a:spAutoFit/>
          </a:bodyPr>
          <a:lstStyle/>
          <a:p>
            <a:r>
              <a:rPr lang="en-IN" sz="2400" dirty="0"/>
              <a:t>Accumulated depreciation ($14 × 50%)</a:t>
            </a:r>
            <a:endParaRPr lang="en-US" sz="2400" dirty="0">
              <a:latin typeface="+mn-lt"/>
            </a:endParaRPr>
          </a:p>
        </p:txBody>
      </p:sp>
      <p:sp>
        <p:nvSpPr>
          <p:cNvPr id="65" name="TextBox 64"/>
          <p:cNvSpPr txBox="1"/>
          <p:nvPr/>
        </p:nvSpPr>
        <p:spPr>
          <a:xfrm>
            <a:off x="7339006" y="3957935"/>
            <a:ext cx="1248311" cy="461665"/>
          </a:xfrm>
          <a:prstGeom prst="rect">
            <a:avLst/>
          </a:prstGeom>
          <a:noFill/>
        </p:spPr>
        <p:txBody>
          <a:bodyPr wrap="square" rtlCol="0">
            <a:spAutoFit/>
          </a:bodyPr>
          <a:lstStyle/>
          <a:p>
            <a:pPr algn="r"/>
            <a:r>
              <a:rPr lang="en-IN" sz="2400" dirty="0"/>
              <a:t>14</a:t>
            </a:r>
          </a:p>
        </p:txBody>
      </p:sp>
      <p:sp>
        <p:nvSpPr>
          <p:cNvPr id="66" name="TextBox 65"/>
          <p:cNvSpPr txBox="1"/>
          <p:nvPr/>
        </p:nvSpPr>
        <p:spPr>
          <a:xfrm>
            <a:off x="711376" y="3935821"/>
            <a:ext cx="5187519" cy="461665"/>
          </a:xfrm>
          <a:prstGeom prst="rect">
            <a:avLst/>
          </a:prstGeom>
          <a:noFill/>
        </p:spPr>
        <p:txBody>
          <a:bodyPr wrap="square" rtlCol="0">
            <a:spAutoFit/>
          </a:bodyPr>
          <a:lstStyle/>
          <a:p>
            <a:r>
              <a:rPr lang="en-US" sz="2400" dirty="0"/>
              <a:t>	Buildings and equipment (given)</a:t>
            </a:r>
            <a:endParaRPr lang="en-US" sz="2400" dirty="0">
              <a:latin typeface="+mn-lt"/>
            </a:endParaRPr>
          </a:p>
        </p:txBody>
      </p:sp>
      <p:sp>
        <p:nvSpPr>
          <p:cNvPr id="17" name="Slide Number Placeholder 5">
            <a:extLst>
              <a:ext uri="{FF2B5EF4-FFF2-40B4-BE49-F238E27FC236}">
                <a16:creationId xmlns:a16="http://schemas.microsoft.com/office/drawing/2014/main" id="{110FD8E5-84B8-4C4B-B9D9-FF4CC709BDF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45</a:t>
            </a:fld>
            <a:endParaRPr lang="en-US" dirty="0"/>
          </a:p>
        </p:txBody>
      </p:sp>
    </p:spTree>
    <p:extLst>
      <p:ext uri="{BB962C8B-B14F-4D97-AF65-F5344CB8AC3E}">
        <p14:creationId xmlns:p14="http://schemas.microsoft.com/office/powerpoint/2010/main" val="34557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anim calcmode="lin" valueType="num">
                                      <p:cBhvr>
                                        <p:cTn id="5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39" grpId="0"/>
      <p:bldP spid="43" grpId="0"/>
      <p:bldP spid="44" grpId="0"/>
      <p:bldP spid="61" grpId="0"/>
      <p:bldP spid="62" grpId="0"/>
      <p:bldP spid="63" grpId="0"/>
      <p:bldP spid="64" grpId="0"/>
      <p:bldP spid="65" grpId="0"/>
      <p:bldP spid="6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Content Placeholder 2"/>
          <p:cNvSpPr>
            <a:spLocks noGrp="1"/>
          </p:cNvSpPr>
          <p:nvPr>
            <p:ph idx="1"/>
          </p:nvPr>
        </p:nvSpPr>
        <p:spPr>
          <a:xfrm>
            <a:off x="761999" y="914400"/>
            <a:ext cx="8013600" cy="5588001"/>
          </a:xfrm>
        </p:spPr>
        <p:txBody>
          <a:bodyPr>
            <a:normAutofit/>
          </a:bodyPr>
          <a:lstStyle/>
          <a:p>
            <a:pPr marL="0" indent="0">
              <a:buNone/>
            </a:pPr>
            <a:r>
              <a:rPr lang="en-IN" sz="2600" dirty="0"/>
              <a:t>A T-account analysis can be used to find the cash effect:</a:t>
            </a:r>
            <a:endParaRPr lang="en-US" sz="2600" dirty="0"/>
          </a:p>
        </p:txBody>
      </p:sp>
      <p:sp>
        <p:nvSpPr>
          <p:cNvPr id="6" name="Title 5"/>
          <p:cNvSpPr>
            <a:spLocks noGrp="1"/>
          </p:cNvSpPr>
          <p:nvPr>
            <p:ph type="title"/>
          </p:nvPr>
        </p:nvSpPr>
        <p:spPr>
          <a:xfrm>
            <a:off x="761999" y="1"/>
            <a:ext cx="8382000" cy="838200"/>
          </a:xfrm>
        </p:spPr>
        <p:txBody>
          <a:bodyPr/>
          <a:lstStyle/>
          <a:p>
            <a:r>
              <a:rPr lang="en-IN" dirty="0"/>
              <a:t>Income Tax Expense</a:t>
            </a:r>
            <a:endParaRPr lang="en-US" dirty="0"/>
          </a:p>
        </p:txBody>
      </p:sp>
      <p:sp>
        <p:nvSpPr>
          <p:cNvPr id="36" name="Rectangle 35"/>
          <p:cNvSpPr/>
          <p:nvPr/>
        </p:nvSpPr>
        <p:spPr>
          <a:xfrm>
            <a:off x="674511" y="4267200"/>
            <a:ext cx="8379135" cy="2351375"/>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37" name="Straight Connector 36"/>
          <p:cNvCxnSpPr/>
          <p:nvPr/>
        </p:nvCxnSpPr>
        <p:spPr>
          <a:xfrm>
            <a:off x="685800" y="5116526"/>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695690" y="5464949"/>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Income tax expense ($9 − $0)</a:t>
            </a:r>
          </a:p>
        </p:txBody>
      </p:sp>
      <p:sp>
        <p:nvSpPr>
          <p:cNvPr id="39" name="TextBox 38"/>
          <p:cNvSpPr txBox="1"/>
          <p:nvPr/>
        </p:nvSpPr>
        <p:spPr>
          <a:xfrm>
            <a:off x="6156634" y="5807429"/>
            <a:ext cx="1248311" cy="461665"/>
          </a:xfrm>
          <a:prstGeom prst="rect">
            <a:avLst/>
          </a:prstGeom>
          <a:noFill/>
        </p:spPr>
        <p:txBody>
          <a:bodyPr wrap="square" rtlCol="0">
            <a:spAutoFit/>
          </a:bodyPr>
          <a:lstStyle/>
          <a:p>
            <a:pPr algn="r"/>
            <a:r>
              <a:rPr lang="en-IN" sz="2400" dirty="0"/>
              <a:t>2</a:t>
            </a:r>
          </a:p>
        </p:txBody>
      </p:sp>
      <p:sp>
        <p:nvSpPr>
          <p:cNvPr id="40" name="TextBox 39"/>
          <p:cNvSpPr txBox="1"/>
          <p:nvPr/>
        </p:nvSpPr>
        <p:spPr>
          <a:xfrm>
            <a:off x="1877709" y="4648200"/>
            <a:ext cx="3587213" cy="461665"/>
          </a:xfrm>
          <a:prstGeom prst="rect">
            <a:avLst/>
          </a:prstGeom>
          <a:noFill/>
        </p:spPr>
        <p:txBody>
          <a:bodyPr wrap="square" rtlCol="0">
            <a:spAutoFit/>
          </a:bodyPr>
          <a:lstStyle/>
          <a:p>
            <a:pPr algn="ctr"/>
            <a:r>
              <a:rPr lang="en-US" sz="2400" b="1" dirty="0">
                <a:latin typeface="+mn-lt"/>
              </a:rPr>
              <a:t>Journal Entry</a:t>
            </a:r>
          </a:p>
        </p:txBody>
      </p:sp>
      <p:sp>
        <p:nvSpPr>
          <p:cNvPr id="41" name="TextBox 40"/>
          <p:cNvSpPr txBox="1"/>
          <p:nvPr/>
        </p:nvSpPr>
        <p:spPr>
          <a:xfrm>
            <a:off x="6766428" y="4661907"/>
            <a:ext cx="929402" cy="461665"/>
          </a:xfrm>
          <a:prstGeom prst="rect">
            <a:avLst/>
          </a:prstGeom>
          <a:noFill/>
        </p:spPr>
        <p:txBody>
          <a:bodyPr wrap="square" rtlCol="0">
            <a:spAutoFit/>
          </a:bodyPr>
          <a:lstStyle/>
          <a:p>
            <a:r>
              <a:rPr lang="en-US" sz="2400" b="1" dirty="0">
                <a:latin typeface="+mn-lt"/>
              </a:rPr>
              <a:t>Debit</a:t>
            </a:r>
          </a:p>
        </p:txBody>
      </p:sp>
      <p:sp>
        <p:nvSpPr>
          <p:cNvPr id="42" name="TextBox 41"/>
          <p:cNvSpPr txBox="1"/>
          <p:nvPr/>
        </p:nvSpPr>
        <p:spPr>
          <a:xfrm>
            <a:off x="7902139" y="4648200"/>
            <a:ext cx="1150189" cy="461665"/>
          </a:xfrm>
          <a:prstGeom prst="rect">
            <a:avLst/>
          </a:prstGeom>
          <a:noFill/>
        </p:spPr>
        <p:txBody>
          <a:bodyPr wrap="square" rtlCol="0">
            <a:spAutoFit/>
          </a:bodyPr>
          <a:lstStyle/>
          <a:p>
            <a:r>
              <a:rPr lang="en-US" sz="2400" b="1" dirty="0">
                <a:latin typeface="+mn-lt"/>
              </a:rPr>
              <a:t>Credit</a:t>
            </a:r>
          </a:p>
        </p:txBody>
      </p:sp>
      <p:sp>
        <p:nvSpPr>
          <p:cNvPr id="43" name="TextBox 42"/>
          <p:cNvSpPr txBox="1"/>
          <p:nvPr/>
        </p:nvSpPr>
        <p:spPr>
          <a:xfrm>
            <a:off x="6118578" y="5461938"/>
            <a:ext cx="1286367" cy="461665"/>
          </a:xfrm>
          <a:prstGeom prst="rect">
            <a:avLst/>
          </a:prstGeom>
          <a:noFill/>
        </p:spPr>
        <p:txBody>
          <a:bodyPr wrap="square" rtlCol="0">
            <a:spAutoFit/>
          </a:bodyPr>
          <a:lstStyle/>
          <a:p>
            <a:pPr algn="r"/>
            <a:r>
              <a:rPr lang="en-IN" sz="2400" dirty="0"/>
              <a:t>9</a:t>
            </a:r>
          </a:p>
        </p:txBody>
      </p:sp>
      <p:sp>
        <p:nvSpPr>
          <p:cNvPr id="44" name="TextBox 43"/>
          <p:cNvSpPr txBox="1"/>
          <p:nvPr/>
        </p:nvSpPr>
        <p:spPr>
          <a:xfrm>
            <a:off x="699273" y="5804606"/>
            <a:ext cx="5777727" cy="461665"/>
          </a:xfrm>
          <a:prstGeom prst="rect">
            <a:avLst/>
          </a:prstGeom>
          <a:noFill/>
        </p:spPr>
        <p:txBody>
          <a:bodyPr wrap="square" rtlCol="0">
            <a:spAutoFit/>
          </a:bodyPr>
          <a:lstStyle/>
          <a:p>
            <a:r>
              <a:rPr lang="en-IN" sz="2400" dirty="0"/>
              <a:t>Income tax payable ($6 − $8)</a:t>
            </a:r>
            <a:endParaRPr lang="en-US" sz="2400" dirty="0">
              <a:latin typeface="+mn-lt"/>
            </a:endParaRPr>
          </a:p>
        </p:txBody>
      </p:sp>
      <p:sp>
        <p:nvSpPr>
          <p:cNvPr id="61" name="TextBox 60"/>
          <p:cNvSpPr txBox="1"/>
          <p:nvPr/>
        </p:nvSpPr>
        <p:spPr>
          <a:xfrm>
            <a:off x="693221" y="5126094"/>
            <a:ext cx="4486513" cy="461665"/>
          </a:xfrm>
          <a:prstGeom prst="rect">
            <a:avLst/>
          </a:prstGeom>
          <a:noFill/>
        </p:spPr>
        <p:txBody>
          <a:bodyPr wrap="square" rtlCol="0">
            <a:spAutoFit/>
          </a:bodyPr>
          <a:lstStyle/>
          <a:p>
            <a:r>
              <a:rPr lang="en-US" sz="2400" b="1" dirty="0">
                <a:latin typeface="+mn-lt"/>
              </a:rPr>
              <a:t>Entry (10)</a:t>
            </a:r>
            <a:endParaRPr lang="fr-FR" sz="2400" b="1" dirty="0">
              <a:latin typeface="+mn-lt"/>
            </a:endParaRPr>
          </a:p>
        </p:txBody>
      </p:sp>
      <p:sp>
        <p:nvSpPr>
          <p:cNvPr id="62" name="Rectangle 61"/>
          <p:cNvSpPr/>
          <p:nvPr/>
        </p:nvSpPr>
        <p:spPr>
          <a:xfrm>
            <a:off x="6987117" y="4301067"/>
            <a:ext cx="1600200" cy="369332"/>
          </a:xfrm>
          <a:prstGeom prst="rect">
            <a:avLst/>
          </a:prstGeom>
        </p:spPr>
        <p:txBody>
          <a:bodyPr wrap="square">
            <a:spAutoFit/>
          </a:bodyPr>
          <a:lstStyle/>
          <a:p>
            <a:pPr algn="ctr"/>
            <a:r>
              <a:rPr lang="en-US" dirty="0"/>
              <a:t>($ millions)</a:t>
            </a:r>
          </a:p>
        </p:txBody>
      </p:sp>
      <p:sp>
        <p:nvSpPr>
          <p:cNvPr id="65" name="TextBox 64"/>
          <p:cNvSpPr txBox="1"/>
          <p:nvPr/>
        </p:nvSpPr>
        <p:spPr>
          <a:xfrm>
            <a:off x="7326489" y="6156910"/>
            <a:ext cx="1248311" cy="461665"/>
          </a:xfrm>
          <a:prstGeom prst="rect">
            <a:avLst/>
          </a:prstGeom>
          <a:noFill/>
        </p:spPr>
        <p:txBody>
          <a:bodyPr wrap="square" rtlCol="0">
            <a:spAutoFit/>
          </a:bodyPr>
          <a:lstStyle/>
          <a:p>
            <a:pPr algn="r"/>
            <a:r>
              <a:rPr lang="en-IN" sz="2400" b="1" dirty="0">
                <a:solidFill>
                  <a:srgbClr val="C00000"/>
                </a:solidFill>
              </a:rPr>
              <a:t>11</a:t>
            </a:r>
          </a:p>
        </p:txBody>
      </p:sp>
      <p:sp>
        <p:nvSpPr>
          <p:cNvPr id="66" name="TextBox 65"/>
          <p:cNvSpPr txBox="1"/>
          <p:nvPr/>
        </p:nvSpPr>
        <p:spPr>
          <a:xfrm>
            <a:off x="697089" y="6138333"/>
            <a:ext cx="5187519" cy="461665"/>
          </a:xfrm>
          <a:prstGeom prst="rect">
            <a:avLst/>
          </a:prstGeom>
          <a:noFill/>
        </p:spPr>
        <p:txBody>
          <a:bodyPr wrap="square" rtlCol="0">
            <a:spAutoFit/>
          </a:bodyPr>
          <a:lstStyle/>
          <a:p>
            <a:r>
              <a:rPr lang="en-US" sz="2400" dirty="0"/>
              <a:t>	</a:t>
            </a:r>
            <a:r>
              <a:rPr lang="en-IN" sz="2400" dirty="0"/>
              <a:t>Cash (paid for income tax)</a:t>
            </a:r>
            <a:endParaRPr lang="en-US" sz="2400" dirty="0">
              <a:latin typeface="+mn-lt"/>
            </a:endParaRPr>
          </a:p>
        </p:txBody>
      </p:sp>
      <p:sp>
        <p:nvSpPr>
          <p:cNvPr id="20" name="Rectangle 19"/>
          <p:cNvSpPr/>
          <p:nvPr/>
        </p:nvSpPr>
        <p:spPr>
          <a:xfrm>
            <a:off x="3422630" y="1574494"/>
            <a:ext cx="2894254" cy="492443"/>
          </a:xfrm>
          <a:prstGeom prst="rect">
            <a:avLst/>
          </a:prstGeom>
        </p:spPr>
        <p:txBody>
          <a:bodyPr wrap="none">
            <a:spAutoFit/>
          </a:bodyPr>
          <a:lstStyle/>
          <a:p>
            <a:pPr algn="ctr"/>
            <a:r>
              <a:rPr lang="en-US" sz="2600" b="1" dirty="0"/>
              <a:t>Income Tax Payable</a:t>
            </a:r>
            <a:endParaRPr lang="en-US" sz="2600" dirty="0"/>
          </a:p>
        </p:txBody>
      </p:sp>
      <p:cxnSp>
        <p:nvCxnSpPr>
          <p:cNvPr id="21" name="Straight Connector 20"/>
          <p:cNvCxnSpPr/>
          <p:nvPr/>
        </p:nvCxnSpPr>
        <p:spPr>
          <a:xfrm>
            <a:off x="549584" y="2005381"/>
            <a:ext cx="8590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943600" y="2020405"/>
            <a:ext cx="2727029" cy="492443"/>
          </a:xfrm>
          <a:prstGeom prst="rect">
            <a:avLst/>
          </a:prstGeom>
        </p:spPr>
        <p:txBody>
          <a:bodyPr wrap="none">
            <a:spAutoFit/>
          </a:bodyPr>
          <a:lstStyle/>
          <a:p>
            <a:r>
              <a:rPr lang="en-US" sz="2600" dirty="0"/>
              <a:t>Beginning balance </a:t>
            </a:r>
          </a:p>
        </p:txBody>
      </p:sp>
      <p:sp>
        <p:nvSpPr>
          <p:cNvPr id="23" name="Rectangle 22"/>
          <p:cNvSpPr/>
          <p:nvPr/>
        </p:nvSpPr>
        <p:spPr>
          <a:xfrm>
            <a:off x="694266" y="2380961"/>
            <a:ext cx="3510063" cy="492443"/>
          </a:xfrm>
          <a:prstGeom prst="rect">
            <a:avLst/>
          </a:prstGeom>
        </p:spPr>
        <p:txBody>
          <a:bodyPr wrap="none">
            <a:spAutoFit/>
          </a:bodyPr>
          <a:lstStyle/>
          <a:p>
            <a:r>
              <a:rPr lang="en-IN" sz="2600" dirty="0"/>
              <a:t>Cash paid for income tax</a:t>
            </a:r>
            <a:endParaRPr lang="en-US" sz="2600" dirty="0"/>
          </a:p>
        </p:txBody>
      </p:sp>
      <p:sp>
        <p:nvSpPr>
          <p:cNvPr id="24" name="Rectangle 23"/>
          <p:cNvSpPr/>
          <p:nvPr/>
        </p:nvSpPr>
        <p:spPr>
          <a:xfrm>
            <a:off x="694266" y="2740072"/>
            <a:ext cx="3416705" cy="492443"/>
          </a:xfrm>
          <a:prstGeom prst="rect">
            <a:avLst/>
          </a:prstGeom>
        </p:spPr>
        <p:txBody>
          <a:bodyPr wrap="none">
            <a:spAutoFit/>
          </a:bodyPr>
          <a:lstStyle/>
          <a:p>
            <a:r>
              <a:rPr lang="en-US" sz="2600" dirty="0"/>
              <a:t>(</a:t>
            </a:r>
            <a:r>
              <a:rPr lang="en-US" sz="2600" i="1" dirty="0"/>
              <a:t>decreases the liability</a:t>
            </a:r>
            <a:r>
              <a:rPr lang="en-US" sz="2600" dirty="0"/>
              <a:t>)</a:t>
            </a:r>
          </a:p>
        </p:txBody>
      </p:sp>
      <p:cxnSp>
        <p:nvCxnSpPr>
          <p:cNvPr id="25" name="Straight Connector 24"/>
          <p:cNvCxnSpPr/>
          <p:nvPr/>
        </p:nvCxnSpPr>
        <p:spPr>
          <a:xfrm flipH="1">
            <a:off x="4875999" y="2026009"/>
            <a:ext cx="1" cy="21537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057218" y="2027495"/>
            <a:ext cx="352982" cy="492443"/>
          </a:xfrm>
          <a:prstGeom prst="rect">
            <a:avLst/>
          </a:prstGeom>
        </p:spPr>
        <p:txBody>
          <a:bodyPr wrap="none">
            <a:spAutoFit/>
          </a:bodyPr>
          <a:lstStyle/>
          <a:p>
            <a:pPr algn="r"/>
            <a:r>
              <a:rPr lang="en-US" sz="2600" dirty="0"/>
              <a:t>8</a:t>
            </a:r>
          </a:p>
        </p:txBody>
      </p:sp>
      <p:sp>
        <p:nvSpPr>
          <p:cNvPr id="27" name="Rectangle 26"/>
          <p:cNvSpPr/>
          <p:nvPr/>
        </p:nvSpPr>
        <p:spPr>
          <a:xfrm>
            <a:off x="4506783" y="2380961"/>
            <a:ext cx="338554" cy="492443"/>
          </a:xfrm>
          <a:prstGeom prst="rect">
            <a:avLst/>
          </a:prstGeom>
        </p:spPr>
        <p:txBody>
          <a:bodyPr wrap="none">
            <a:spAutoFit/>
          </a:bodyPr>
          <a:lstStyle/>
          <a:p>
            <a:pPr algn="r"/>
            <a:r>
              <a:rPr lang="en-US" sz="2600" b="1" dirty="0">
                <a:solidFill>
                  <a:srgbClr val="C00000"/>
                </a:solidFill>
              </a:rPr>
              <a:t>?</a:t>
            </a:r>
          </a:p>
        </p:txBody>
      </p:sp>
      <p:sp>
        <p:nvSpPr>
          <p:cNvPr id="28" name="Rectangle 27"/>
          <p:cNvSpPr/>
          <p:nvPr/>
        </p:nvSpPr>
        <p:spPr>
          <a:xfrm>
            <a:off x="5943600" y="2380961"/>
            <a:ext cx="2862771" cy="492443"/>
          </a:xfrm>
          <a:prstGeom prst="rect">
            <a:avLst/>
          </a:prstGeom>
        </p:spPr>
        <p:txBody>
          <a:bodyPr wrap="none">
            <a:spAutoFit/>
          </a:bodyPr>
          <a:lstStyle/>
          <a:p>
            <a:r>
              <a:rPr lang="en-US" sz="2600" dirty="0"/>
              <a:t>Income tax expense</a:t>
            </a:r>
          </a:p>
        </p:txBody>
      </p:sp>
      <p:sp>
        <p:nvSpPr>
          <p:cNvPr id="30" name="Rectangle 29"/>
          <p:cNvSpPr/>
          <p:nvPr/>
        </p:nvSpPr>
        <p:spPr>
          <a:xfrm>
            <a:off x="5056799" y="2380961"/>
            <a:ext cx="352982" cy="492443"/>
          </a:xfrm>
          <a:prstGeom prst="rect">
            <a:avLst/>
          </a:prstGeom>
        </p:spPr>
        <p:txBody>
          <a:bodyPr wrap="none">
            <a:spAutoFit/>
          </a:bodyPr>
          <a:lstStyle/>
          <a:p>
            <a:pPr algn="r"/>
            <a:r>
              <a:rPr lang="en-US" sz="2600" dirty="0"/>
              <a:t>9</a:t>
            </a:r>
          </a:p>
        </p:txBody>
      </p:sp>
      <p:cxnSp>
        <p:nvCxnSpPr>
          <p:cNvPr id="31" name="Straight Connector 30"/>
          <p:cNvCxnSpPr/>
          <p:nvPr/>
        </p:nvCxnSpPr>
        <p:spPr>
          <a:xfrm>
            <a:off x="578846" y="3656853"/>
            <a:ext cx="85543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943600" y="3668652"/>
            <a:ext cx="2234907" cy="492443"/>
          </a:xfrm>
          <a:prstGeom prst="rect">
            <a:avLst/>
          </a:prstGeom>
        </p:spPr>
        <p:txBody>
          <a:bodyPr wrap="none">
            <a:spAutoFit/>
          </a:bodyPr>
          <a:lstStyle/>
          <a:p>
            <a:r>
              <a:rPr lang="en-US" sz="2600" dirty="0"/>
              <a:t>Ending balance</a:t>
            </a:r>
          </a:p>
        </p:txBody>
      </p:sp>
      <p:sp>
        <p:nvSpPr>
          <p:cNvPr id="33" name="Rectangle 32"/>
          <p:cNvSpPr/>
          <p:nvPr/>
        </p:nvSpPr>
        <p:spPr>
          <a:xfrm>
            <a:off x="5057218" y="3668652"/>
            <a:ext cx="352982" cy="492443"/>
          </a:xfrm>
          <a:prstGeom prst="rect">
            <a:avLst/>
          </a:prstGeom>
        </p:spPr>
        <p:txBody>
          <a:bodyPr wrap="none">
            <a:spAutoFit/>
          </a:bodyPr>
          <a:lstStyle/>
          <a:p>
            <a:pPr algn="r"/>
            <a:r>
              <a:rPr lang="en-US" sz="2600" dirty="0"/>
              <a:t>6</a:t>
            </a:r>
          </a:p>
        </p:txBody>
      </p:sp>
      <p:cxnSp>
        <p:nvCxnSpPr>
          <p:cNvPr id="34" name="Straight Connector 33"/>
          <p:cNvCxnSpPr/>
          <p:nvPr/>
        </p:nvCxnSpPr>
        <p:spPr>
          <a:xfrm flipV="1">
            <a:off x="4845337" y="793067"/>
            <a:ext cx="1935452" cy="1726871"/>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708351" y="300623"/>
            <a:ext cx="806522" cy="492443"/>
          </a:xfrm>
          <a:prstGeom prst="rect">
            <a:avLst/>
          </a:prstGeom>
          <a:noFill/>
          <a:ln w="28575">
            <a:solidFill>
              <a:schemeClr val="tx2">
                <a:lumMod val="60000"/>
                <a:lumOff val="40000"/>
              </a:schemeClr>
            </a:solidFill>
          </a:ln>
        </p:spPr>
        <p:txBody>
          <a:bodyPr wrap="square" rtlCol="0">
            <a:spAutoFit/>
          </a:bodyPr>
          <a:lstStyle/>
          <a:p>
            <a:pPr algn="ctr"/>
            <a:r>
              <a:rPr lang="en-US" sz="2600" b="1" dirty="0">
                <a:solidFill>
                  <a:srgbClr val="C00000"/>
                </a:solidFill>
              </a:rPr>
              <a:t>$11</a:t>
            </a:r>
            <a:endParaRPr lang="en-US" sz="2600" dirty="0">
              <a:solidFill>
                <a:srgbClr val="C00000"/>
              </a:solidFill>
            </a:endParaRPr>
          </a:p>
        </p:txBody>
      </p:sp>
    </p:spTree>
    <p:extLst>
      <p:ext uri="{BB962C8B-B14F-4D97-AF65-F5344CB8AC3E}">
        <p14:creationId xmlns:p14="http://schemas.microsoft.com/office/powerpoint/2010/main" val="140120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1000"/>
                            </p:stCondLst>
                            <p:childTnLst>
                              <p:par>
                                <p:cTn id="49" presetID="22" presetClass="entr" presetSubtype="8" fill="hold" grpId="0" nodeType="afterEffect">
                                  <p:stCondLst>
                                    <p:cond delay="100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par>
                                <p:cTn id="52" presetID="22" presetClass="entr" presetSubtype="8"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fade">
                                      <p:cBhvr>
                                        <p:cTn id="86" dur="500"/>
                                        <p:tgtEl>
                                          <p:spTgt spid="6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500"/>
                                        <p:tgtEl>
                                          <p:spTgt spid="6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6" grpId="0" animBg="1"/>
      <p:bldP spid="38" grpId="0"/>
      <p:bldP spid="39" grpId="0"/>
      <p:bldP spid="40" grpId="0"/>
      <p:bldP spid="41" grpId="0"/>
      <p:bldP spid="42" grpId="0"/>
      <p:bldP spid="43" grpId="0"/>
      <p:bldP spid="44" grpId="0"/>
      <p:bldP spid="61" grpId="0"/>
      <p:bldP spid="62" grpId="0"/>
      <p:bldP spid="65" grpId="0"/>
      <p:bldP spid="66" grpId="0"/>
      <p:bldP spid="20" grpId="0"/>
      <p:bldP spid="22" grpId="0"/>
      <p:bldP spid="23" grpId="0"/>
      <p:bldP spid="24" grpId="0"/>
      <p:bldP spid="26" grpId="0"/>
      <p:bldP spid="27" grpId="0"/>
      <p:bldP spid="28" grpId="0"/>
      <p:bldP spid="30" grpId="0"/>
      <p:bldP spid="32" grpId="0"/>
      <p:bldP spid="33" grpId="0"/>
      <p:bldP spid="3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Content Placeholder 1"/>
          <p:cNvSpPr>
            <a:spLocks noGrp="1"/>
          </p:cNvSpPr>
          <p:nvPr>
            <p:ph idx="1"/>
          </p:nvPr>
        </p:nvSpPr>
        <p:spPr/>
        <p:txBody>
          <a:bodyPr>
            <a:normAutofit/>
          </a:bodyPr>
          <a:lstStyle/>
          <a:p>
            <a:pPr marL="0" indent="0">
              <a:buNone/>
            </a:pPr>
            <a:r>
              <a:rPr lang="en-US" sz="3000" dirty="0"/>
              <a:t>The following entry represents the closing of net income to retained earnings:</a:t>
            </a:r>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r>
              <a:rPr lang="en-US" sz="3000" dirty="0"/>
              <a:t>This entry partially explains the change in the retained earnings account.</a:t>
            </a:r>
          </a:p>
        </p:txBody>
      </p:sp>
      <p:sp>
        <p:nvSpPr>
          <p:cNvPr id="5" name="Title 4"/>
          <p:cNvSpPr>
            <a:spLocks noGrp="1"/>
          </p:cNvSpPr>
          <p:nvPr>
            <p:ph type="title"/>
          </p:nvPr>
        </p:nvSpPr>
        <p:spPr/>
        <p:txBody>
          <a:bodyPr/>
          <a:lstStyle/>
          <a:p>
            <a:r>
              <a:rPr lang="en-US" dirty="0"/>
              <a:t>Net Income</a:t>
            </a:r>
          </a:p>
        </p:txBody>
      </p:sp>
      <p:sp>
        <p:nvSpPr>
          <p:cNvPr id="45" name="Rectangle 44"/>
          <p:cNvSpPr/>
          <p:nvPr/>
        </p:nvSpPr>
        <p:spPr>
          <a:xfrm>
            <a:off x="674511" y="2785069"/>
            <a:ext cx="8379135" cy="2015531"/>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46" name="Straight Connector 45"/>
          <p:cNvCxnSpPr/>
          <p:nvPr/>
        </p:nvCxnSpPr>
        <p:spPr>
          <a:xfrm>
            <a:off x="685800" y="3634395"/>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695690" y="3982818"/>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Net income</a:t>
            </a:r>
          </a:p>
        </p:txBody>
      </p:sp>
      <p:sp>
        <p:nvSpPr>
          <p:cNvPr id="49" name="TextBox 48"/>
          <p:cNvSpPr txBox="1"/>
          <p:nvPr/>
        </p:nvSpPr>
        <p:spPr>
          <a:xfrm>
            <a:off x="1877709" y="3166069"/>
            <a:ext cx="3587213" cy="461665"/>
          </a:xfrm>
          <a:prstGeom prst="rect">
            <a:avLst/>
          </a:prstGeom>
          <a:noFill/>
        </p:spPr>
        <p:txBody>
          <a:bodyPr wrap="square" rtlCol="0">
            <a:spAutoFit/>
          </a:bodyPr>
          <a:lstStyle/>
          <a:p>
            <a:pPr algn="ctr"/>
            <a:r>
              <a:rPr lang="en-US" sz="2400" b="1" dirty="0">
                <a:latin typeface="+mn-lt"/>
              </a:rPr>
              <a:t>Journal Entry</a:t>
            </a:r>
          </a:p>
        </p:txBody>
      </p:sp>
      <p:sp>
        <p:nvSpPr>
          <p:cNvPr id="50" name="TextBox 49"/>
          <p:cNvSpPr txBox="1"/>
          <p:nvPr/>
        </p:nvSpPr>
        <p:spPr>
          <a:xfrm>
            <a:off x="6766428" y="3179776"/>
            <a:ext cx="929402" cy="461665"/>
          </a:xfrm>
          <a:prstGeom prst="rect">
            <a:avLst/>
          </a:prstGeom>
          <a:noFill/>
        </p:spPr>
        <p:txBody>
          <a:bodyPr wrap="square" rtlCol="0">
            <a:spAutoFit/>
          </a:bodyPr>
          <a:lstStyle/>
          <a:p>
            <a:r>
              <a:rPr lang="en-US" sz="2400" b="1" dirty="0">
                <a:latin typeface="+mn-lt"/>
              </a:rPr>
              <a:t>Debit</a:t>
            </a:r>
          </a:p>
        </p:txBody>
      </p:sp>
      <p:sp>
        <p:nvSpPr>
          <p:cNvPr id="51" name="TextBox 50"/>
          <p:cNvSpPr txBox="1"/>
          <p:nvPr/>
        </p:nvSpPr>
        <p:spPr>
          <a:xfrm>
            <a:off x="7902139" y="3166069"/>
            <a:ext cx="1150189" cy="461665"/>
          </a:xfrm>
          <a:prstGeom prst="rect">
            <a:avLst/>
          </a:prstGeom>
          <a:noFill/>
        </p:spPr>
        <p:txBody>
          <a:bodyPr wrap="square" rtlCol="0">
            <a:spAutoFit/>
          </a:bodyPr>
          <a:lstStyle/>
          <a:p>
            <a:r>
              <a:rPr lang="en-US" sz="2400" b="1" dirty="0">
                <a:latin typeface="+mn-lt"/>
              </a:rPr>
              <a:t>Credit</a:t>
            </a:r>
          </a:p>
        </p:txBody>
      </p:sp>
      <p:sp>
        <p:nvSpPr>
          <p:cNvPr id="52" name="TextBox 51"/>
          <p:cNvSpPr txBox="1"/>
          <p:nvPr/>
        </p:nvSpPr>
        <p:spPr>
          <a:xfrm>
            <a:off x="6208000" y="3979807"/>
            <a:ext cx="1286367" cy="461665"/>
          </a:xfrm>
          <a:prstGeom prst="rect">
            <a:avLst/>
          </a:prstGeom>
          <a:noFill/>
        </p:spPr>
        <p:txBody>
          <a:bodyPr wrap="square" rtlCol="0">
            <a:spAutoFit/>
          </a:bodyPr>
          <a:lstStyle/>
          <a:p>
            <a:pPr algn="r"/>
            <a:r>
              <a:rPr lang="en-IN" sz="2400" dirty="0"/>
              <a:t>12</a:t>
            </a:r>
          </a:p>
        </p:txBody>
      </p:sp>
      <p:sp>
        <p:nvSpPr>
          <p:cNvPr id="54" name="TextBox 53"/>
          <p:cNvSpPr txBox="1"/>
          <p:nvPr/>
        </p:nvSpPr>
        <p:spPr>
          <a:xfrm>
            <a:off x="693221" y="3643963"/>
            <a:ext cx="4486513" cy="461665"/>
          </a:xfrm>
          <a:prstGeom prst="rect">
            <a:avLst/>
          </a:prstGeom>
          <a:noFill/>
        </p:spPr>
        <p:txBody>
          <a:bodyPr wrap="square" rtlCol="0">
            <a:spAutoFit/>
          </a:bodyPr>
          <a:lstStyle/>
          <a:p>
            <a:r>
              <a:rPr lang="en-US" sz="2400" b="1" dirty="0">
                <a:latin typeface="+mn-lt"/>
              </a:rPr>
              <a:t>Entry (11)</a:t>
            </a:r>
            <a:endParaRPr lang="fr-FR" sz="2400" b="1" dirty="0">
              <a:latin typeface="+mn-lt"/>
            </a:endParaRPr>
          </a:p>
        </p:txBody>
      </p:sp>
      <p:sp>
        <p:nvSpPr>
          <p:cNvPr id="55" name="Rectangle 54"/>
          <p:cNvSpPr/>
          <p:nvPr/>
        </p:nvSpPr>
        <p:spPr>
          <a:xfrm>
            <a:off x="6987117" y="2818936"/>
            <a:ext cx="1600200" cy="400110"/>
          </a:xfrm>
          <a:prstGeom prst="rect">
            <a:avLst/>
          </a:prstGeom>
        </p:spPr>
        <p:txBody>
          <a:bodyPr wrap="square">
            <a:spAutoFit/>
          </a:bodyPr>
          <a:lstStyle/>
          <a:p>
            <a:pPr algn="ctr"/>
            <a:r>
              <a:rPr lang="en-US" sz="2000" dirty="0"/>
              <a:t>($ millions)</a:t>
            </a:r>
          </a:p>
        </p:txBody>
      </p:sp>
      <p:sp>
        <p:nvSpPr>
          <p:cNvPr id="56" name="TextBox 55"/>
          <p:cNvSpPr txBox="1"/>
          <p:nvPr/>
        </p:nvSpPr>
        <p:spPr>
          <a:xfrm>
            <a:off x="7415911" y="4338935"/>
            <a:ext cx="1248311" cy="461665"/>
          </a:xfrm>
          <a:prstGeom prst="rect">
            <a:avLst/>
          </a:prstGeom>
          <a:noFill/>
        </p:spPr>
        <p:txBody>
          <a:bodyPr wrap="square" rtlCol="0">
            <a:spAutoFit/>
          </a:bodyPr>
          <a:lstStyle/>
          <a:p>
            <a:pPr algn="r"/>
            <a:r>
              <a:rPr lang="en-IN" sz="2400" dirty="0"/>
              <a:t>12</a:t>
            </a:r>
          </a:p>
        </p:txBody>
      </p:sp>
      <p:sp>
        <p:nvSpPr>
          <p:cNvPr id="57" name="TextBox 56"/>
          <p:cNvSpPr txBox="1"/>
          <p:nvPr/>
        </p:nvSpPr>
        <p:spPr>
          <a:xfrm>
            <a:off x="697089" y="4320358"/>
            <a:ext cx="5187519" cy="461665"/>
          </a:xfrm>
          <a:prstGeom prst="rect">
            <a:avLst/>
          </a:prstGeom>
          <a:noFill/>
        </p:spPr>
        <p:txBody>
          <a:bodyPr wrap="square" rtlCol="0">
            <a:spAutoFit/>
          </a:bodyPr>
          <a:lstStyle/>
          <a:p>
            <a:r>
              <a:rPr lang="en-US" sz="2400" dirty="0"/>
              <a:t>	</a:t>
            </a:r>
            <a:r>
              <a:rPr lang="en-IN" sz="2400" dirty="0"/>
              <a:t>Retained earnings</a:t>
            </a:r>
            <a:endParaRPr lang="en-US" sz="2400" dirty="0">
              <a:latin typeface="+mn-lt"/>
            </a:endParaRPr>
          </a:p>
        </p:txBody>
      </p:sp>
      <p:sp>
        <p:nvSpPr>
          <p:cNvPr id="16" name="Slide Number Placeholder 5">
            <a:extLst>
              <a:ext uri="{FF2B5EF4-FFF2-40B4-BE49-F238E27FC236}">
                <a16:creationId xmlns:a16="http://schemas.microsoft.com/office/drawing/2014/main" id="{FCE9DE62-888A-2746-BCF2-C26237FB5B0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47</a:t>
            </a:fld>
            <a:endParaRPr lang="en-US" dirty="0"/>
          </a:p>
        </p:txBody>
      </p:sp>
    </p:spTree>
    <p:extLst>
      <p:ext uri="{BB962C8B-B14F-4D97-AF65-F5344CB8AC3E}">
        <p14:creationId xmlns:p14="http://schemas.microsoft.com/office/powerpoint/2010/main" val="340463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5" grpId="0" animBg="1"/>
      <p:bldP spid="47" grpId="0"/>
      <p:bldP spid="49" grpId="0"/>
      <p:bldP spid="50" grpId="0"/>
      <p:bldP spid="51" grpId="0"/>
      <p:bldP spid="52" grpId="0"/>
      <p:bldP spid="54" grpId="0"/>
      <p:bldP spid="55" grpId="0"/>
      <p:bldP spid="56" grpId="0"/>
      <p:bldP spid="5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Content Placeholder 1"/>
          <p:cNvSpPr>
            <a:spLocks noGrp="1"/>
          </p:cNvSpPr>
          <p:nvPr>
            <p:ph idx="1"/>
          </p:nvPr>
        </p:nvSpPr>
        <p:spPr>
          <a:xfrm>
            <a:off x="761999" y="1444626"/>
            <a:ext cx="8013600" cy="5413374"/>
          </a:xfrm>
        </p:spPr>
        <p:txBody>
          <a:bodyPr>
            <a:normAutofit lnSpcReduction="10000"/>
          </a:bodyPr>
          <a:lstStyle/>
          <a:p>
            <a:r>
              <a:rPr lang="en-US" sz="2600" dirty="0"/>
              <a:t>Must account for the changes in each account in the balance sheet</a:t>
            </a:r>
          </a:p>
          <a:p>
            <a:pPr marL="0" indent="0">
              <a:buNone/>
            </a:pPr>
            <a:r>
              <a:rPr lang="en-US" sz="2600" b="1" dirty="0">
                <a:solidFill>
                  <a:srgbClr val="C00000"/>
                </a:solidFill>
              </a:rPr>
              <a:t>Short-Term Investments</a:t>
            </a:r>
          </a:p>
          <a:p>
            <a:r>
              <a:rPr lang="en-IN" sz="2600" dirty="0"/>
              <a:t>The entry to record the investment and our summary entry is as follows: </a:t>
            </a:r>
          </a:p>
          <a:p>
            <a:endParaRPr lang="en-IN" sz="2600" dirty="0"/>
          </a:p>
          <a:p>
            <a:endParaRPr lang="en-IN" sz="2600" dirty="0"/>
          </a:p>
          <a:p>
            <a:endParaRPr lang="en-IN" sz="2600" dirty="0"/>
          </a:p>
          <a:p>
            <a:endParaRPr lang="en-IN" sz="2600" dirty="0"/>
          </a:p>
          <a:p>
            <a:endParaRPr lang="en-IN" sz="2600" dirty="0"/>
          </a:p>
          <a:p>
            <a:r>
              <a:rPr lang="en-IN" sz="2600" dirty="0"/>
              <a:t>Reported in the statement of cash flows as an </a:t>
            </a:r>
            <a:r>
              <a:rPr lang="en-IN" sz="2600" b="1" dirty="0">
                <a:solidFill>
                  <a:srgbClr val="C00000"/>
                </a:solidFill>
              </a:rPr>
              <a:t>investing</a:t>
            </a:r>
            <a:r>
              <a:rPr lang="en-IN" sz="2600" dirty="0"/>
              <a:t> activity</a:t>
            </a:r>
            <a:endParaRPr lang="en-US" sz="2600" dirty="0"/>
          </a:p>
        </p:txBody>
      </p:sp>
      <p:sp>
        <p:nvSpPr>
          <p:cNvPr id="5" name="Title 4"/>
          <p:cNvSpPr>
            <a:spLocks noGrp="1"/>
          </p:cNvSpPr>
          <p:nvPr>
            <p:ph type="title"/>
          </p:nvPr>
        </p:nvSpPr>
        <p:spPr/>
        <p:txBody>
          <a:bodyPr/>
          <a:lstStyle/>
          <a:p>
            <a:r>
              <a:rPr lang="en-US" dirty="0"/>
              <a:t>Balance Sheet Accounts—</a:t>
            </a:r>
            <a:br>
              <a:rPr lang="en-US" dirty="0"/>
            </a:br>
            <a:r>
              <a:rPr lang="en-US" dirty="0"/>
              <a:t>Short-Term Investments</a:t>
            </a:r>
          </a:p>
        </p:txBody>
      </p:sp>
      <p:sp>
        <p:nvSpPr>
          <p:cNvPr id="16" name="Rectangle 15"/>
          <p:cNvSpPr/>
          <p:nvPr/>
        </p:nvSpPr>
        <p:spPr>
          <a:xfrm>
            <a:off x="674511" y="3505200"/>
            <a:ext cx="8379135" cy="2015531"/>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17" name="Straight Connector 16"/>
          <p:cNvCxnSpPr/>
          <p:nvPr/>
        </p:nvCxnSpPr>
        <p:spPr>
          <a:xfrm>
            <a:off x="685800" y="4354526"/>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695690" y="4702949"/>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Short-term investment ($12 − $0)</a:t>
            </a:r>
          </a:p>
        </p:txBody>
      </p:sp>
      <p:sp>
        <p:nvSpPr>
          <p:cNvPr id="19" name="TextBox 18"/>
          <p:cNvSpPr txBox="1"/>
          <p:nvPr/>
        </p:nvSpPr>
        <p:spPr>
          <a:xfrm>
            <a:off x="1877709" y="3886200"/>
            <a:ext cx="3587213" cy="461665"/>
          </a:xfrm>
          <a:prstGeom prst="rect">
            <a:avLst/>
          </a:prstGeom>
          <a:noFill/>
        </p:spPr>
        <p:txBody>
          <a:bodyPr wrap="square" rtlCol="0">
            <a:spAutoFit/>
          </a:bodyPr>
          <a:lstStyle/>
          <a:p>
            <a:pPr algn="ctr"/>
            <a:r>
              <a:rPr lang="en-US" sz="2400" b="1" dirty="0">
                <a:latin typeface="+mn-lt"/>
              </a:rPr>
              <a:t>Journal Entry</a:t>
            </a:r>
          </a:p>
        </p:txBody>
      </p:sp>
      <p:sp>
        <p:nvSpPr>
          <p:cNvPr id="20" name="TextBox 19"/>
          <p:cNvSpPr txBox="1"/>
          <p:nvPr/>
        </p:nvSpPr>
        <p:spPr>
          <a:xfrm>
            <a:off x="6766428" y="3899907"/>
            <a:ext cx="929402" cy="461665"/>
          </a:xfrm>
          <a:prstGeom prst="rect">
            <a:avLst/>
          </a:prstGeom>
          <a:noFill/>
        </p:spPr>
        <p:txBody>
          <a:bodyPr wrap="square" rtlCol="0">
            <a:spAutoFit/>
          </a:bodyPr>
          <a:lstStyle/>
          <a:p>
            <a:r>
              <a:rPr lang="en-US" sz="2400" b="1" dirty="0">
                <a:latin typeface="+mn-lt"/>
              </a:rPr>
              <a:t>Debit</a:t>
            </a:r>
          </a:p>
        </p:txBody>
      </p:sp>
      <p:sp>
        <p:nvSpPr>
          <p:cNvPr id="21" name="TextBox 20"/>
          <p:cNvSpPr txBox="1"/>
          <p:nvPr/>
        </p:nvSpPr>
        <p:spPr>
          <a:xfrm>
            <a:off x="7902139" y="3886200"/>
            <a:ext cx="1150189" cy="461665"/>
          </a:xfrm>
          <a:prstGeom prst="rect">
            <a:avLst/>
          </a:prstGeom>
          <a:noFill/>
        </p:spPr>
        <p:txBody>
          <a:bodyPr wrap="square" rtlCol="0">
            <a:spAutoFit/>
          </a:bodyPr>
          <a:lstStyle/>
          <a:p>
            <a:r>
              <a:rPr lang="en-US" sz="2400" b="1" dirty="0">
                <a:latin typeface="+mn-lt"/>
              </a:rPr>
              <a:t>Credit</a:t>
            </a:r>
          </a:p>
        </p:txBody>
      </p:sp>
      <p:sp>
        <p:nvSpPr>
          <p:cNvPr id="22" name="TextBox 21"/>
          <p:cNvSpPr txBox="1"/>
          <p:nvPr/>
        </p:nvSpPr>
        <p:spPr>
          <a:xfrm>
            <a:off x="6163734" y="4699938"/>
            <a:ext cx="1286367" cy="461665"/>
          </a:xfrm>
          <a:prstGeom prst="rect">
            <a:avLst/>
          </a:prstGeom>
          <a:noFill/>
        </p:spPr>
        <p:txBody>
          <a:bodyPr wrap="square" rtlCol="0">
            <a:spAutoFit/>
          </a:bodyPr>
          <a:lstStyle/>
          <a:p>
            <a:pPr algn="r"/>
            <a:r>
              <a:rPr lang="en-IN" sz="2400" dirty="0"/>
              <a:t>12</a:t>
            </a:r>
          </a:p>
        </p:txBody>
      </p:sp>
      <p:sp>
        <p:nvSpPr>
          <p:cNvPr id="23" name="TextBox 22"/>
          <p:cNvSpPr txBox="1"/>
          <p:nvPr/>
        </p:nvSpPr>
        <p:spPr>
          <a:xfrm>
            <a:off x="693221" y="4364094"/>
            <a:ext cx="4486513" cy="461665"/>
          </a:xfrm>
          <a:prstGeom prst="rect">
            <a:avLst/>
          </a:prstGeom>
          <a:noFill/>
        </p:spPr>
        <p:txBody>
          <a:bodyPr wrap="square" rtlCol="0">
            <a:spAutoFit/>
          </a:bodyPr>
          <a:lstStyle/>
          <a:p>
            <a:r>
              <a:rPr lang="en-US" sz="2400" b="1" dirty="0">
                <a:latin typeface="+mn-lt"/>
              </a:rPr>
              <a:t>Entry (12)</a:t>
            </a:r>
            <a:endParaRPr lang="fr-FR" sz="2400" b="1" dirty="0">
              <a:latin typeface="+mn-lt"/>
            </a:endParaRPr>
          </a:p>
        </p:txBody>
      </p:sp>
      <p:sp>
        <p:nvSpPr>
          <p:cNvPr id="24" name="Rectangle 23"/>
          <p:cNvSpPr/>
          <p:nvPr/>
        </p:nvSpPr>
        <p:spPr>
          <a:xfrm>
            <a:off x="6987117" y="3539067"/>
            <a:ext cx="1600200" cy="461665"/>
          </a:xfrm>
          <a:prstGeom prst="rect">
            <a:avLst/>
          </a:prstGeom>
        </p:spPr>
        <p:txBody>
          <a:bodyPr wrap="square">
            <a:spAutoFit/>
          </a:bodyPr>
          <a:lstStyle/>
          <a:p>
            <a:pPr algn="ctr"/>
            <a:r>
              <a:rPr lang="en-US" sz="2400" dirty="0"/>
              <a:t>($ millions)</a:t>
            </a:r>
          </a:p>
        </p:txBody>
      </p:sp>
      <p:sp>
        <p:nvSpPr>
          <p:cNvPr id="25" name="TextBox 24"/>
          <p:cNvSpPr txBox="1"/>
          <p:nvPr/>
        </p:nvSpPr>
        <p:spPr>
          <a:xfrm>
            <a:off x="7371645" y="5059066"/>
            <a:ext cx="1248311" cy="461665"/>
          </a:xfrm>
          <a:prstGeom prst="rect">
            <a:avLst/>
          </a:prstGeom>
          <a:noFill/>
        </p:spPr>
        <p:txBody>
          <a:bodyPr wrap="square" rtlCol="0">
            <a:spAutoFit/>
          </a:bodyPr>
          <a:lstStyle/>
          <a:p>
            <a:pPr algn="r"/>
            <a:r>
              <a:rPr lang="en-IN" sz="2400" dirty="0"/>
              <a:t>12</a:t>
            </a:r>
          </a:p>
        </p:txBody>
      </p:sp>
      <p:sp>
        <p:nvSpPr>
          <p:cNvPr id="26" name="TextBox 25"/>
          <p:cNvSpPr txBox="1"/>
          <p:nvPr/>
        </p:nvSpPr>
        <p:spPr>
          <a:xfrm>
            <a:off x="697089" y="5040489"/>
            <a:ext cx="6534040" cy="461665"/>
          </a:xfrm>
          <a:prstGeom prst="rect">
            <a:avLst/>
          </a:prstGeom>
          <a:noFill/>
        </p:spPr>
        <p:txBody>
          <a:bodyPr wrap="square" rtlCol="0">
            <a:spAutoFit/>
          </a:bodyPr>
          <a:lstStyle/>
          <a:p>
            <a:r>
              <a:rPr lang="en-US" sz="2400" dirty="0"/>
              <a:t>	</a:t>
            </a:r>
            <a:r>
              <a:rPr lang="en-IN" sz="2400" dirty="0"/>
              <a:t>Cash (purchase of short-term investment)</a:t>
            </a:r>
            <a:endParaRPr lang="en-US" sz="2400" dirty="0">
              <a:latin typeface="+mn-lt"/>
            </a:endParaRPr>
          </a:p>
        </p:txBody>
      </p:sp>
      <p:sp>
        <p:nvSpPr>
          <p:cNvPr id="27" name="Slide Number Placeholder 5">
            <a:extLst>
              <a:ext uri="{FF2B5EF4-FFF2-40B4-BE49-F238E27FC236}">
                <a16:creationId xmlns:a16="http://schemas.microsoft.com/office/drawing/2014/main" id="{5C8CD689-F3C4-CE4F-B8A7-6933E3C5E74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48</a:t>
            </a:fld>
            <a:endParaRPr lang="en-US" dirty="0"/>
          </a:p>
        </p:txBody>
      </p:sp>
    </p:spTree>
    <p:extLst>
      <p:ext uri="{BB962C8B-B14F-4D97-AF65-F5344CB8AC3E}">
        <p14:creationId xmlns:p14="http://schemas.microsoft.com/office/powerpoint/2010/main" val="56452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0" grpId="0"/>
      <p:bldP spid="21" grpId="0"/>
      <p:bldP spid="22" grpId="0"/>
      <p:bldP spid="23" grpId="0"/>
      <p:bldP spid="24" grpId="0"/>
      <p:bldP spid="25" grpId="0"/>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5" name="Title 4"/>
          <p:cNvSpPr>
            <a:spLocks noGrp="1"/>
          </p:cNvSpPr>
          <p:nvPr>
            <p:ph type="title"/>
          </p:nvPr>
        </p:nvSpPr>
        <p:spPr/>
        <p:txBody>
          <a:bodyPr/>
          <a:lstStyle/>
          <a:p>
            <a:r>
              <a:rPr lang="en-US" sz="3400" dirty="0"/>
              <a:t>Land</a:t>
            </a:r>
          </a:p>
        </p:txBody>
      </p:sp>
      <p:sp>
        <p:nvSpPr>
          <p:cNvPr id="3" name="Content Placeholder 2"/>
          <p:cNvSpPr>
            <a:spLocks noGrp="1"/>
          </p:cNvSpPr>
          <p:nvPr>
            <p:ph idx="1"/>
          </p:nvPr>
        </p:nvSpPr>
        <p:spPr/>
        <p:txBody>
          <a:bodyPr>
            <a:normAutofit/>
          </a:bodyPr>
          <a:lstStyle/>
          <a:p>
            <a:r>
              <a:rPr lang="en-US" sz="2600" dirty="0"/>
              <a:t>A $30 million purchase </a:t>
            </a:r>
            <a:r>
              <a:rPr lang="en-IN" sz="2600" dirty="0"/>
              <a:t>of land accounts for the portion of the $20 million increase in the account that was not previously explained by the sale of land</a:t>
            </a:r>
          </a:p>
          <a:p>
            <a:endParaRPr lang="en-IN" sz="2600" dirty="0"/>
          </a:p>
          <a:p>
            <a:endParaRPr lang="en-IN" sz="2600" dirty="0"/>
          </a:p>
          <a:p>
            <a:endParaRPr lang="en-IN" sz="2600" dirty="0"/>
          </a:p>
          <a:p>
            <a:endParaRPr lang="en-IN" sz="2600" dirty="0"/>
          </a:p>
          <a:p>
            <a:endParaRPr lang="en-IN" sz="2600" dirty="0"/>
          </a:p>
          <a:p>
            <a:r>
              <a:rPr lang="en-IN" sz="2600" dirty="0"/>
              <a:t>Reported as a cash outflow from </a:t>
            </a:r>
            <a:r>
              <a:rPr lang="en-IN" sz="2600" b="1" dirty="0">
                <a:solidFill>
                  <a:srgbClr val="C00000"/>
                </a:solidFill>
              </a:rPr>
              <a:t>investing</a:t>
            </a:r>
            <a:r>
              <a:rPr lang="en-IN" sz="2600" dirty="0"/>
              <a:t> activities</a:t>
            </a:r>
          </a:p>
          <a:p>
            <a:endParaRPr lang="en-US" sz="2600" dirty="0"/>
          </a:p>
        </p:txBody>
      </p:sp>
      <p:sp>
        <p:nvSpPr>
          <p:cNvPr id="27" name="Rectangle 26"/>
          <p:cNvSpPr/>
          <p:nvPr/>
        </p:nvSpPr>
        <p:spPr>
          <a:xfrm>
            <a:off x="674511" y="2819400"/>
            <a:ext cx="8379135" cy="2015531"/>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28" name="Straight Connector 27"/>
          <p:cNvCxnSpPr/>
          <p:nvPr/>
        </p:nvCxnSpPr>
        <p:spPr>
          <a:xfrm>
            <a:off x="685800" y="3668726"/>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695690" y="4017149"/>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Land (given)</a:t>
            </a:r>
          </a:p>
        </p:txBody>
      </p:sp>
      <p:sp>
        <p:nvSpPr>
          <p:cNvPr id="30" name="TextBox 29"/>
          <p:cNvSpPr txBox="1"/>
          <p:nvPr/>
        </p:nvSpPr>
        <p:spPr>
          <a:xfrm>
            <a:off x="1877709" y="3200400"/>
            <a:ext cx="3587213" cy="461665"/>
          </a:xfrm>
          <a:prstGeom prst="rect">
            <a:avLst/>
          </a:prstGeom>
          <a:noFill/>
        </p:spPr>
        <p:txBody>
          <a:bodyPr wrap="square" rtlCol="0">
            <a:spAutoFit/>
          </a:bodyPr>
          <a:lstStyle/>
          <a:p>
            <a:pPr algn="ctr"/>
            <a:r>
              <a:rPr lang="en-US" sz="2400" b="1" dirty="0">
                <a:latin typeface="+mn-lt"/>
              </a:rPr>
              <a:t>Journal Entry</a:t>
            </a:r>
          </a:p>
        </p:txBody>
      </p:sp>
      <p:sp>
        <p:nvSpPr>
          <p:cNvPr id="31" name="TextBox 30"/>
          <p:cNvSpPr txBox="1"/>
          <p:nvPr/>
        </p:nvSpPr>
        <p:spPr>
          <a:xfrm>
            <a:off x="6766428" y="3214107"/>
            <a:ext cx="929402" cy="461665"/>
          </a:xfrm>
          <a:prstGeom prst="rect">
            <a:avLst/>
          </a:prstGeom>
          <a:noFill/>
        </p:spPr>
        <p:txBody>
          <a:bodyPr wrap="square" rtlCol="0">
            <a:spAutoFit/>
          </a:bodyPr>
          <a:lstStyle/>
          <a:p>
            <a:r>
              <a:rPr lang="en-US" sz="2400" b="1" dirty="0">
                <a:latin typeface="+mn-lt"/>
              </a:rPr>
              <a:t>Debit</a:t>
            </a:r>
          </a:p>
        </p:txBody>
      </p:sp>
      <p:sp>
        <p:nvSpPr>
          <p:cNvPr id="32" name="TextBox 31"/>
          <p:cNvSpPr txBox="1"/>
          <p:nvPr/>
        </p:nvSpPr>
        <p:spPr>
          <a:xfrm>
            <a:off x="7902139" y="3200400"/>
            <a:ext cx="1150189" cy="461665"/>
          </a:xfrm>
          <a:prstGeom prst="rect">
            <a:avLst/>
          </a:prstGeom>
          <a:noFill/>
        </p:spPr>
        <p:txBody>
          <a:bodyPr wrap="square" rtlCol="0">
            <a:spAutoFit/>
          </a:bodyPr>
          <a:lstStyle/>
          <a:p>
            <a:r>
              <a:rPr lang="en-US" sz="2400" b="1" dirty="0">
                <a:latin typeface="+mn-lt"/>
              </a:rPr>
              <a:t>Credit</a:t>
            </a:r>
          </a:p>
        </p:txBody>
      </p:sp>
      <p:sp>
        <p:nvSpPr>
          <p:cNvPr id="33" name="TextBox 32"/>
          <p:cNvSpPr txBox="1"/>
          <p:nvPr/>
        </p:nvSpPr>
        <p:spPr>
          <a:xfrm>
            <a:off x="6188245" y="4014138"/>
            <a:ext cx="1286367" cy="461665"/>
          </a:xfrm>
          <a:prstGeom prst="rect">
            <a:avLst/>
          </a:prstGeom>
          <a:noFill/>
        </p:spPr>
        <p:txBody>
          <a:bodyPr wrap="square" rtlCol="0">
            <a:spAutoFit/>
          </a:bodyPr>
          <a:lstStyle/>
          <a:p>
            <a:pPr algn="r"/>
            <a:r>
              <a:rPr lang="en-IN" sz="2400" dirty="0"/>
              <a:t>30</a:t>
            </a:r>
          </a:p>
        </p:txBody>
      </p:sp>
      <p:sp>
        <p:nvSpPr>
          <p:cNvPr id="34" name="TextBox 33"/>
          <p:cNvSpPr txBox="1"/>
          <p:nvPr/>
        </p:nvSpPr>
        <p:spPr>
          <a:xfrm>
            <a:off x="693221" y="3678294"/>
            <a:ext cx="4486513" cy="461665"/>
          </a:xfrm>
          <a:prstGeom prst="rect">
            <a:avLst/>
          </a:prstGeom>
          <a:noFill/>
        </p:spPr>
        <p:txBody>
          <a:bodyPr wrap="square" rtlCol="0">
            <a:spAutoFit/>
          </a:bodyPr>
          <a:lstStyle/>
          <a:p>
            <a:r>
              <a:rPr lang="en-US" sz="2400" b="1" dirty="0">
                <a:latin typeface="+mn-lt"/>
              </a:rPr>
              <a:t>Entry (13)</a:t>
            </a:r>
            <a:endParaRPr lang="fr-FR" sz="2400" b="1" dirty="0">
              <a:latin typeface="+mn-lt"/>
            </a:endParaRPr>
          </a:p>
        </p:txBody>
      </p:sp>
      <p:sp>
        <p:nvSpPr>
          <p:cNvPr id="35" name="Rectangle 34"/>
          <p:cNvSpPr/>
          <p:nvPr/>
        </p:nvSpPr>
        <p:spPr>
          <a:xfrm>
            <a:off x="6987117" y="2853267"/>
            <a:ext cx="1600200" cy="461665"/>
          </a:xfrm>
          <a:prstGeom prst="rect">
            <a:avLst/>
          </a:prstGeom>
        </p:spPr>
        <p:txBody>
          <a:bodyPr wrap="square">
            <a:spAutoFit/>
          </a:bodyPr>
          <a:lstStyle/>
          <a:p>
            <a:pPr algn="ctr"/>
            <a:r>
              <a:rPr lang="en-US" sz="2400" dirty="0"/>
              <a:t>($ millions)</a:t>
            </a:r>
          </a:p>
        </p:txBody>
      </p:sp>
      <p:sp>
        <p:nvSpPr>
          <p:cNvPr id="36" name="TextBox 35"/>
          <p:cNvSpPr txBox="1"/>
          <p:nvPr/>
        </p:nvSpPr>
        <p:spPr>
          <a:xfrm>
            <a:off x="7396156" y="4373266"/>
            <a:ext cx="1248311" cy="461665"/>
          </a:xfrm>
          <a:prstGeom prst="rect">
            <a:avLst/>
          </a:prstGeom>
          <a:noFill/>
        </p:spPr>
        <p:txBody>
          <a:bodyPr wrap="square" rtlCol="0">
            <a:spAutoFit/>
          </a:bodyPr>
          <a:lstStyle/>
          <a:p>
            <a:pPr algn="r"/>
            <a:r>
              <a:rPr lang="en-IN" sz="2400" dirty="0"/>
              <a:t>30</a:t>
            </a:r>
          </a:p>
        </p:txBody>
      </p:sp>
      <p:sp>
        <p:nvSpPr>
          <p:cNvPr id="37" name="TextBox 36"/>
          <p:cNvSpPr txBox="1"/>
          <p:nvPr/>
        </p:nvSpPr>
        <p:spPr>
          <a:xfrm>
            <a:off x="697089" y="4354689"/>
            <a:ext cx="6534040" cy="461665"/>
          </a:xfrm>
          <a:prstGeom prst="rect">
            <a:avLst/>
          </a:prstGeom>
          <a:noFill/>
        </p:spPr>
        <p:txBody>
          <a:bodyPr wrap="square" rtlCol="0">
            <a:spAutoFit/>
          </a:bodyPr>
          <a:lstStyle/>
          <a:p>
            <a:r>
              <a:rPr lang="en-US" sz="2400" dirty="0"/>
              <a:t>	</a:t>
            </a:r>
            <a:r>
              <a:rPr lang="en-IN" sz="2400" dirty="0"/>
              <a:t>Cash (</a:t>
            </a:r>
            <a:r>
              <a:rPr lang="en-IN" sz="2400" i="1" dirty="0"/>
              <a:t>purchase of land</a:t>
            </a:r>
            <a:r>
              <a:rPr lang="en-IN" sz="2400" dirty="0"/>
              <a:t>)</a:t>
            </a:r>
            <a:endParaRPr lang="en-US" sz="2400" dirty="0">
              <a:latin typeface="+mn-lt"/>
            </a:endParaRPr>
          </a:p>
        </p:txBody>
      </p:sp>
      <p:sp>
        <p:nvSpPr>
          <p:cNvPr id="16" name="Slide Number Placeholder 5">
            <a:extLst>
              <a:ext uri="{FF2B5EF4-FFF2-40B4-BE49-F238E27FC236}">
                <a16:creationId xmlns:a16="http://schemas.microsoft.com/office/drawing/2014/main" id="{D7D745BB-07C0-614D-A896-281A51CFCA7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49</a:t>
            </a:fld>
            <a:endParaRPr lang="en-US" dirty="0"/>
          </a:p>
        </p:txBody>
      </p:sp>
    </p:spTree>
    <p:extLst>
      <p:ext uri="{BB962C8B-B14F-4D97-AF65-F5344CB8AC3E}">
        <p14:creationId xmlns:p14="http://schemas.microsoft.com/office/powerpoint/2010/main" val="204047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7" grpId="0" animBg="1"/>
      <p:bldP spid="29" grpId="0"/>
      <p:bldP spid="30" grpId="0"/>
      <p:bldP spid="31" grpId="0"/>
      <p:bldP spid="32" grpId="0"/>
      <p:bldP spid="33"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761999" y="1"/>
            <a:ext cx="8382000" cy="609599"/>
          </a:xfrm>
        </p:spPr>
        <p:txBody>
          <a:bodyPr>
            <a:normAutofit/>
          </a:bodyPr>
          <a:lstStyle/>
          <a:p>
            <a:r>
              <a:rPr lang="en-IN" sz="2900" dirty="0">
                <a:ea typeface="Adobe Fan Heiti Std B"/>
                <a:cs typeface="Adobe Fan Heiti Std B"/>
              </a:rPr>
              <a:t>Statement of Cash Flows </a:t>
            </a:r>
            <a:r>
              <a:rPr lang="en-IN" sz="2400" dirty="0">
                <a:ea typeface="Adobe Fan Heiti Std B"/>
                <a:cs typeface="Adobe Fan Heiti Std B"/>
              </a:rPr>
              <a:t>(continued)</a:t>
            </a:r>
          </a:p>
        </p:txBody>
      </p:sp>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LO21-1</a:t>
            </a:r>
          </a:p>
        </p:txBody>
      </p:sp>
      <p:sp>
        <p:nvSpPr>
          <p:cNvPr id="3" name="Content Placeholder 2"/>
          <p:cNvSpPr>
            <a:spLocks noGrp="1"/>
          </p:cNvSpPr>
          <p:nvPr>
            <p:ph idx="1"/>
          </p:nvPr>
        </p:nvSpPr>
        <p:spPr/>
        <p:txBody>
          <a:bodyPr>
            <a:normAutofit/>
          </a:bodyPr>
          <a:lstStyle/>
          <a:p>
            <a:pPr marL="0" indent="0">
              <a:buNone/>
            </a:pPr>
            <a:endParaRPr lang="en-US" sz="2800" dirty="0"/>
          </a:p>
          <a:p>
            <a:pPr marL="0" indent="0">
              <a:buNone/>
            </a:pP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611409629"/>
              </p:ext>
            </p:extLst>
          </p:nvPr>
        </p:nvGraphicFramePr>
        <p:xfrm>
          <a:off x="2362201" y="675640"/>
          <a:ext cx="4952999" cy="5679440"/>
        </p:xfrm>
        <a:graphic>
          <a:graphicData uri="http://schemas.openxmlformats.org/drawingml/2006/table">
            <a:tbl>
              <a:tblPr firstRow="1" bandRow="1">
                <a:tableStyleId>{2D5ABB26-0587-4C30-8999-92F81FD0307C}</a:tableStyleId>
              </a:tblPr>
              <a:tblGrid>
                <a:gridCol w="3352799">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0840">
                <a:tc gridSpan="2">
                  <a:txBody>
                    <a:bodyPr/>
                    <a:lstStyle/>
                    <a:p>
                      <a:r>
                        <a:rPr lang="en-US" sz="1300" b="1" dirty="0">
                          <a:solidFill>
                            <a:srgbClr val="FF0066"/>
                          </a:solidFill>
                        </a:rPr>
                        <a:t>Note</a:t>
                      </a:r>
                      <a:r>
                        <a:rPr lang="en-US" sz="1300" b="1" baseline="0" dirty="0">
                          <a:solidFill>
                            <a:srgbClr val="FF0066"/>
                          </a:solidFill>
                        </a:rPr>
                        <a:t> X:</a:t>
                      </a:r>
                    </a:p>
                    <a:p>
                      <a:r>
                        <a:rPr lang="en-US" sz="1300" b="1" baseline="0" dirty="0">
                          <a:solidFill>
                            <a:srgbClr val="FF0066"/>
                          </a:solidFill>
                        </a:rPr>
                        <a:t>Noncash Investing and Financing Activities</a:t>
                      </a:r>
                      <a:endParaRPr lang="en-US" sz="1300" b="1" dirty="0">
                        <a:solidFill>
                          <a:srgbClr val="FF0066"/>
                        </a:solidFill>
                      </a:endParaRPr>
                    </a:p>
                  </a:txBody>
                  <a:tcPr>
                    <a:solidFill>
                      <a:srgbClr val="FFFAB0"/>
                    </a:solidFill>
                  </a:tcPr>
                </a:tc>
                <a:tc hMerge="1">
                  <a:txBody>
                    <a:bodyPr/>
                    <a:lstStyle/>
                    <a:p>
                      <a:endParaRPr lang="en-US"/>
                    </a:p>
                  </a:txBody>
                  <a:tcPr/>
                </a:tc>
                <a:tc>
                  <a:txBody>
                    <a:bodyPr/>
                    <a:lstStyle/>
                    <a:p>
                      <a:endParaRPr lang="en-US" sz="1300" dirty="0"/>
                    </a:p>
                  </a:txBody>
                  <a:tcPr>
                    <a:solidFill>
                      <a:srgbClr val="FFFAB0"/>
                    </a:solidFill>
                  </a:tcPr>
                </a:tc>
                <a:extLst>
                  <a:ext uri="{0D108BD9-81ED-4DB2-BD59-A6C34878D82A}">
                    <a16:rowId xmlns:a16="http://schemas.microsoft.com/office/drawing/2014/main" val="10000"/>
                  </a:ext>
                </a:extLst>
              </a:tr>
              <a:tr h="472440">
                <a:tc>
                  <a:txBody>
                    <a:bodyPr/>
                    <a:lstStyle/>
                    <a:p>
                      <a:pPr marL="182880" indent="-457200">
                        <a:spcBef>
                          <a:spcPts val="0"/>
                        </a:spcBef>
                        <a:spcAft>
                          <a:spcPts val="0"/>
                        </a:spcAft>
                      </a:pPr>
                      <a:r>
                        <a:rPr lang="en-US" sz="1300" dirty="0"/>
                        <a:t>Acquired $20</a:t>
                      </a:r>
                      <a:r>
                        <a:rPr lang="en-US" sz="1300" baseline="0" dirty="0"/>
                        <a:t> million of equipment by issuing a 12%, 5-year note</a:t>
                      </a:r>
                      <a:endParaRPr lang="en-US" sz="1300" dirty="0"/>
                    </a:p>
                  </a:txBody>
                  <a:tcPr>
                    <a:solidFill>
                      <a:srgbClr val="FFFAB0"/>
                    </a:solidFill>
                  </a:tcPr>
                </a:tc>
                <a:tc>
                  <a:txBody>
                    <a:bodyPr/>
                    <a:lstStyle/>
                    <a:p>
                      <a:endParaRPr lang="en-US" dirty="0"/>
                    </a:p>
                  </a:txBody>
                  <a:tcPr>
                    <a:solidFill>
                      <a:srgbClr val="FFFAB0"/>
                    </a:solidFill>
                  </a:tcPr>
                </a:tc>
                <a:tc>
                  <a:txBody>
                    <a:bodyPr/>
                    <a:lstStyle/>
                    <a:p>
                      <a:pPr algn="l">
                        <a:tabLst>
                          <a:tab pos="571500" algn="dec"/>
                        </a:tabLst>
                      </a:pPr>
                      <a:r>
                        <a:rPr lang="en-US" sz="1300" dirty="0"/>
                        <a:t>	$  20</a:t>
                      </a:r>
                    </a:p>
                  </a:txBody>
                  <a:tcPr anchor="b">
                    <a:solidFill>
                      <a:srgbClr val="FFFAB0"/>
                    </a:solidFill>
                  </a:tcPr>
                </a:tc>
                <a:extLst>
                  <a:ext uri="{0D108BD9-81ED-4DB2-BD59-A6C34878D82A}">
                    <a16:rowId xmlns:a16="http://schemas.microsoft.com/office/drawing/2014/main" val="10001"/>
                  </a:ext>
                </a:extLst>
              </a:tr>
              <a:tr h="370840">
                <a:tc>
                  <a:txBody>
                    <a:bodyPr/>
                    <a:lstStyle/>
                    <a:p>
                      <a:pPr marL="182880" indent="-457200"/>
                      <a:r>
                        <a:rPr lang="en-US" sz="1300" b="1" dirty="0">
                          <a:solidFill>
                            <a:srgbClr val="FF0066"/>
                          </a:solidFill>
                        </a:rPr>
                        <a:t>Reconciliation of Net Income to Cash Flows from Operating</a:t>
                      </a:r>
                      <a:r>
                        <a:rPr lang="en-US" sz="1300" b="1" baseline="0" dirty="0">
                          <a:solidFill>
                            <a:srgbClr val="FF0066"/>
                          </a:solidFill>
                        </a:rPr>
                        <a:t> Activities:</a:t>
                      </a:r>
                      <a:endParaRPr lang="en-US" sz="1300" b="1" dirty="0">
                        <a:solidFill>
                          <a:srgbClr val="FF0066"/>
                        </a:solidFill>
                      </a:endParaRPr>
                    </a:p>
                  </a:txBody>
                  <a:tcPr>
                    <a:solidFill>
                      <a:srgbClr val="FFFAB0"/>
                    </a:solidFill>
                  </a:tcPr>
                </a:tc>
                <a:tc>
                  <a:txBody>
                    <a:bodyPr/>
                    <a:lstStyle/>
                    <a:p>
                      <a:endParaRPr lang="en-US" dirty="0"/>
                    </a:p>
                  </a:txBody>
                  <a:tcPr>
                    <a:solidFill>
                      <a:srgbClr val="FFFAB0"/>
                    </a:solidFill>
                  </a:tcPr>
                </a:tc>
                <a:tc>
                  <a:txBody>
                    <a:bodyPr/>
                    <a:lstStyle/>
                    <a:p>
                      <a:pPr algn="l"/>
                      <a:endParaRPr lang="en-US" sz="1300" dirty="0"/>
                    </a:p>
                  </a:txBody>
                  <a:tcPr>
                    <a:solidFill>
                      <a:srgbClr val="FFFAB0"/>
                    </a:solidFill>
                  </a:tcPr>
                </a:tc>
                <a:extLst>
                  <a:ext uri="{0D108BD9-81ED-4DB2-BD59-A6C34878D82A}">
                    <a16:rowId xmlns:a16="http://schemas.microsoft.com/office/drawing/2014/main" val="10002"/>
                  </a:ext>
                </a:extLst>
              </a:tr>
              <a:tr h="137160">
                <a:tc gridSpan="2">
                  <a:txBody>
                    <a:bodyPr/>
                    <a:lstStyle/>
                    <a:p>
                      <a:pPr marL="177800" indent="0"/>
                      <a:r>
                        <a:rPr lang="en-US" sz="1300" dirty="0"/>
                        <a:t>Net income</a:t>
                      </a:r>
                    </a:p>
                  </a:txBody>
                  <a:tcPr>
                    <a:solidFill>
                      <a:srgbClr val="FFFAB0"/>
                    </a:solidFill>
                  </a:tcPr>
                </a:tc>
                <a:tc hMerge="1">
                  <a:txBody>
                    <a:bodyPr/>
                    <a:lstStyle/>
                    <a:p>
                      <a:endParaRPr lang="en-US"/>
                    </a:p>
                  </a:txBody>
                  <a:tcPr/>
                </a:tc>
                <a:tc>
                  <a:txBody>
                    <a:bodyPr/>
                    <a:lstStyle/>
                    <a:p>
                      <a:pPr algn="l">
                        <a:tabLst>
                          <a:tab pos="571500" algn="dec"/>
                        </a:tabLst>
                      </a:pPr>
                      <a:r>
                        <a:rPr lang="en-US" sz="1300" dirty="0"/>
                        <a:t>	$  12</a:t>
                      </a:r>
                    </a:p>
                  </a:txBody>
                  <a:tcPr>
                    <a:solidFill>
                      <a:srgbClr val="FFFAB0"/>
                    </a:solidFill>
                  </a:tcPr>
                </a:tc>
                <a:extLst>
                  <a:ext uri="{0D108BD9-81ED-4DB2-BD59-A6C34878D82A}">
                    <a16:rowId xmlns:a16="http://schemas.microsoft.com/office/drawing/2014/main" val="10003"/>
                  </a:ext>
                </a:extLst>
              </a:tr>
              <a:tr h="147320">
                <a:tc gridSpan="2">
                  <a:txBody>
                    <a:bodyPr/>
                    <a:lstStyle/>
                    <a:p>
                      <a:pPr marL="177800" indent="0"/>
                      <a:r>
                        <a:rPr lang="en-US" sz="1300" i="1" dirty="0"/>
                        <a:t>Adjustments for noncash effects:</a:t>
                      </a:r>
                    </a:p>
                  </a:txBody>
                  <a:tcPr>
                    <a:solidFill>
                      <a:srgbClr val="FFFAB0"/>
                    </a:solidFill>
                  </a:tcPr>
                </a:tc>
                <a:tc hMerge="1">
                  <a:txBody>
                    <a:bodyPr/>
                    <a:lstStyle/>
                    <a:p>
                      <a:endParaRPr lang="en-US"/>
                    </a:p>
                  </a:txBody>
                  <a:tcPr/>
                </a:tc>
                <a:tc>
                  <a:txBody>
                    <a:bodyPr/>
                    <a:lstStyle/>
                    <a:p>
                      <a:pPr algn="l"/>
                      <a:endParaRPr lang="en-US" sz="1300" dirty="0"/>
                    </a:p>
                  </a:txBody>
                  <a:tcPr>
                    <a:solidFill>
                      <a:srgbClr val="FFFAB0"/>
                    </a:solidFill>
                  </a:tcPr>
                </a:tc>
                <a:extLst>
                  <a:ext uri="{0D108BD9-81ED-4DB2-BD59-A6C34878D82A}">
                    <a16:rowId xmlns:a16="http://schemas.microsoft.com/office/drawing/2014/main" val="10004"/>
                  </a:ext>
                </a:extLst>
              </a:tr>
              <a:tr h="0">
                <a:tc gridSpan="2">
                  <a:txBody>
                    <a:bodyPr/>
                    <a:lstStyle/>
                    <a:p>
                      <a:pPr marL="0" indent="177800"/>
                      <a:r>
                        <a:rPr lang="en-US" sz="1300" dirty="0"/>
                        <a:t>Gain on sale of land</a:t>
                      </a:r>
                    </a:p>
                  </a:txBody>
                  <a:tcPr>
                    <a:solidFill>
                      <a:srgbClr val="FFFAB0"/>
                    </a:solidFill>
                  </a:tcPr>
                </a:tc>
                <a:tc hMerge="1">
                  <a:txBody>
                    <a:bodyPr/>
                    <a:lstStyle/>
                    <a:p>
                      <a:endParaRPr lang="en-US"/>
                    </a:p>
                  </a:txBody>
                  <a:tcPr/>
                </a:tc>
                <a:tc>
                  <a:txBody>
                    <a:bodyPr/>
                    <a:lstStyle/>
                    <a:p>
                      <a:pPr algn="l">
                        <a:tabLst>
                          <a:tab pos="571500" algn="dec"/>
                        </a:tabLst>
                      </a:pPr>
                      <a:r>
                        <a:rPr lang="en-US" sz="1300" dirty="0"/>
                        <a:t>	(8)</a:t>
                      </a:r>
                    </a:p>
                  </a:txBody>
                  <a:tcPr>
                    <a:solidFill>
                      <a:srgbClr val="FFFAB0"/>
                    </a:solidFill>
                  </a:tcPr>
                </a:tc>
                <a:extLst>
                  <a:ext uri="{0D108BD9-81ED-4DB2-BD59-A6C34878D82A}">
                    <a16:rowId xmlns:a16="http://schemas.microsoft.com/office/drawing/2014/main" val="10005"/>
                  </a:ext>
                </a:extLst>
              </a:tr>
              <a:tr h="0">
                <a:tc gridSpan="2">
                  <a:txBody>
                    <a:bodyPr/>
                    <a:lstStyle/>
                    <a:p>
                      <a:pPr marL="0" indent="177800"/>
                      <a:r>
                        <a:rPr lang="en-US" sz="1300" dirty="0"/>
                        <a:t>Depreciation expense</a:t>
                      </a:r>
                    </a:p>
                  </a:txBody>
                  <a:tcPr>
                    <a:solidFill>
                      <a:srgbClr val="FFFAB0"/>
                    </a:solidFill>
                  </a:tcPr>
                </a:tc>
                <a:tc hMerge="1">
                  <a:txBody>
                    <a:bodyPr/>
                    <a:lstStyle/>
                    <a:p>
                      <a:endParaRPr lang="en-US"/>
                    </a:p>
                  </a:txBody>
                  <a:tcPr/>
                </a:tc>
                <a:tc>
                  <a:txBody>
                    <a:bodyPr/>
                    <a:lstStyle/>
                    <a:p>
                      <a:pPr algn="l">
                        <a:tabLst>
                          <a:tab pos="571500" algn="dec"/>
                        </a:tabLst>
                      </a:pPr>
                      <a:r>
                        <a:rPr lang="en-US" sz="1300" dirty="0"/>
                        <a:t>	3</a:t>
                      </a:r>
                    </a:p>
                  </a:txBody>
                  <a:tcPr>
                    <a:solidFill>
                      <a:srgbClr val="FFFAB0"/>
                    </a:solidFill>
                  </a:tcPr>
                </a:tc>
                <a:extLst>
                  <a:ext uri="{0D108BD9-81ED-4DB2-BD59-A6C34878D82A}">
                    <a16:rowId xmlns:a16="http://schemas.microsoft.com/office/drawing/2014/main" val="10006"/>
                  </a:ext>
                </a:extLst>
              </a:tr>
              <a:tr h="121920">
                <a:tc gridSpan="2">
                  <a:txBody>
                    <a:bodyPr/>
                    <a:lstStyle/>
                    <a:p>
                      <a:pPr marL="0" indent="177800"/>
                      <a:r>
                        <a:rPr lang="en-US" sz="1300" dirty="0"/>
                        <a:t>Loss on sale of equipment</a:t>
                      </a:r>
                    </a:p>
                  </a:txBody>
                  <a:tcPr>
                    <a:solidFill>
                      <a:srgbClr val="FFFAB0"/>
                    </a:solidFill>
                  </a:tcPr>
                </a:tc>
                <a:tc hMerge="1">
                  <a:txBody>
                    <a:bodyPr/>
                    <a:lstStyle/>
                    <a:p>
                      <a:endParaRPr lang="en-US"/>
                    </a:p>
                  </a:txBody>
                  <a:tcPr/>
                </a:tc>
                <a:tc>
                  <a:txBody>
                    <a:bodyPr/>
                    <a:lstStyle/>
                    <a:p>
                      <a:pPr algn="l">
                        <a:tabLst>
                          <a:tab pos="571500" algn="dec"/>
                        </a:tabLst>
                      </a:pPr>
                      <a:r>
                        <a:rPr lang="en-US" sz="1300" dirty="0"/>
                        <a:t>	2</a:t>
                      </a:r>
                    </a:p>
                  </a:txBody>
                  <a:tcPr>
                    <a:solidFill>
                      <a:srgbClr val="FFFAB0"/>
                    </a:solidFill>
                  </a:tcPr>
                </a:tc>
                <a:extLst>
                  <a:ext uri="{0D108BD9-81ED-4DB2-BD59-A6C34878D82A}">
                    <a16:rowId xmlns:a16="http://schemas.microsoft.com/office/drawing/2014/main" val="10007"/>
                  </a:ext>
                </a:extLst>
              </a:tr>
              <a:tr h="137160">
                <a:tc gridSpan="2">
                  <a:txBody>
                    <a:bodyPr/>
                    <a:lstStyle/>
                    <a:p>
                      <a:pPr marL="0" indent="177800"/>
                      <a:r>
                        <a:rPr lang="en-US" sz="1300" i="1" dirty="0"/>
                        <a:t>Changes in operating assets and liabilities:</a:t>
                      </a:r>
                    </a:p>
                  </a:txBody>
                  <a:tcPr>
                    <a:solidFill>
                      <a:srgbClr val="FFFAB0"/>
                    </a:solidFill>
                  </a:tcPr>
                </a:tc>
                <a:tc hMerge="1">
                  <a:txBody>
                    <a:bodyPr/>
                    <a:lstStyle/>
                    <a:p>
                      <a:endParaRPr lang="en-US"/>
                    </a:p>
                  </a:txBody>
                  <a:tcPr/>
                </a:tc>
                <a:tc>
                  <a:txBody>
                    <a:bodyPr/>
                    <a:lstStyle/>
                    <a:p>
                      <a:pPr algn="l"/>
                      <a:endParaRPr lang="en-US" sz="1300" dirty="0"/>
                    </a:p>
                  </a:txBody>
                  <a:tcPr>
                    <a:solidFill>
                      <a:srgbClr val="FFFAB0"/>
                    </a:solidFill>
                  </a:tcPr>
                </a:tc>
                <a:extLst>
                  <a:ext uri="{0D108BD9-81ED-4DB2-BD59-A6C34878D82A}">
                    <a16:rowId xmlns:a16="http://schemas.microsoft.com/office/drawing/2014/main" val="10008"/>
                  </a:ext>
                </a:extLst>
              </a:tr>
              <a:tr h="152400">
                <a:tc gridSpan="2">
                  <a:txBody>
                    <a:bodyPr/>
                    <a:lstStyle/>
                    <a:p>
                      <a:pPr marL="0" indent="342900"/>
                      <a:r>
                        <a:rPr lang="en-US" sz="1300" dirty="0"/>
                        <a:t>Increase in accounts receivable</a:t>
                      </a:r>
                    </a:p>
                  </a:txBody>
                  <a:tcPr>
                    <a:solidFill>
                      <a:srgbClr val="FFFAB0"/>
                    </a:solidFill>
                  </a:tcPr>
                </a:tc>
                <a:tc hMerge="1">
                  <a:txBody>
                    <a:bodyPr/>
                    <a:lstStyle/>
                    <a:p>
                      <a:endParaRPr lang="en-US"/>
                    </a:p>
                  </a:txBody>
                  <a:tcPr/>
                </a:tc>
                <a:tc>
                  <a:txBody>
                    <a:bodyPr/>
                    <a:lstStyle/>
                    <a:p>
                      <a:pPr algn="l">
                        <a:tabLst>
                          <a:tab pos="571500" algn="dec"/>
                        </a:tabLst>
                      </a:pPr>
                      <a:r>
                        <a:rPr lang="en-US" sz="1300" dirty="0"/>
                        <a:t>	(2)</a:t>
                      </a:r>
                    </a:p>
                  </a:txBody>
                  <a:tcPr>
                    <a:solidFill>
                      <a:srgbClr val="FFFAB0"/>
                    </a:solidFill>
                  </a:tcPr>
                </a:tc>
                <a:extLst>
                  <a:ext uri="{0D108BD9-81ED-4DB2-BD59-A6C34878D82A}">
                    <a16:rowId xmlns:a16="http://schemas.microsoft.com/office/drawing/2014/main" val="10009"/>
                  </a:ext>
                </a:extLst>
              </a:tr>
              <a:tr h="0">
                <a:tc gridSpan="2">
                  <a:txBody>
                    <a:bodyPr/>
                    <a:lstStyle/>
                    <a:p>
                      <a:pPr marL="0" indent="342900"/>
                      <a:r>
                        <a:rPr lang="en-US" sz="1300" dirty="0"/>
                        <a:t>Decrease</a:t>
                      </a:r>
                      <a:r>
                        <a:rPr lang="en-US" sz="1300" baseline="0" dirty="0"/>
                        <a:t> in inventory</a:t>
                      </a:r>
                      <a:endParaRPr lang="en-US" sz="1300" dirty="0"/>
                    </a:p>
                  </a:txBody>
                  <a:tcPr>
                    <a:solidFill>
                      <a:srgbClr val="FFFAB0"/>
                    </a:solidFill>
                  </a:tcPr>
                </a:tc>
                <a:tc hMerge="1">
                  <a:txBody>
                    <a:bodyPr/>
                    <a:lstStyle/>
                    <a:p>
                      <a:endParaRPr lang="en-US"/>
                    </a:p>
                  </a:txBody>
                  <a:tcPr/>
                </a:tc>
                <a:tc>
                  <a:txBody>
                    <a:bodyPr/>
                    <a:lstStyle/>
                    <a:p>
                      <a:pPr algn="l">
                        <a:tabLst>
                          <a:tab pos="571500" algn="dec"/>
                        </a:tabLst>
                      </a:pPr>
                      <a:r>
                        <a:rPr lang="en-US" sz="1300" dirty="0"/>
                        <a:t>	4</a:t>
                      </a:r>
                    </a:p>
                  </a:txBody>
                  <a:tcPr>
                    <a:solidFill>
                      <a:srgbClr val="FFFAB0"/>
                    </a:solidFill>
                  </a:tcPr>
                </a:tc>
                <a:extLst>
                  <a:ext uri="{0D108BD9-81ED-4DB2-BD59-A6C34878D82A}">
                    <a16:rowId xmlns:a16="http://schemas.microsoft.com/office/drawing/2014/main" val="10010"/>
                  </a:ext>
                </a:extLst>
              </a:tr>
              <a:tr h="0">
                <a:tc gridSpan="2">
                  <a:txBody>
                    <a:bodyPr/>
                    <a:lstStyle/>
                    <a:p>
                      <a:pPr marL="0" indent="342900"/>
                      <a:r>
                        <a:rPr lang="en-US" sz="1300" dirty="0"/>
                        <a:t>Increase in accounts payable</a:t>
                      </a:r>
                    </a:p>
                  </a:txBody>
                  <a:tcPr>
                    <a:solidFill>
                      <a:srgbClr val="FFFAB0"/>
                    </a:solidFill>
                  </a:tcPr>
                </a:tc>
                <a:tc hMerge="1">
                  <a:txBody>
                    <a:bodyPr/>
                    <a:lstStyle/>
                    <a:p>
                      <a:endParaRPr lang="en-US"/>
                    </a:p>
                  </a:txBody>
                  <a:tcPr/>
                </a:tc>
                <a:tc>
                  <a:txBody>
                    <a:bodyPr/>
                    <a:lstStyle/>
                    <a:p>
                      <a:pPr algn="l">
                        <a:tabLst>
                          <a:tab pos="571500" algn="dec"/>
                        </a:tabLst>
                      </a:pPr>
                      <a:r>
                        <a:rPr lang="en-US" sz="1300" dirty="0"/>
                        <a:t>	6</a:t>
                      </a:r>
                    </a:p>
                  </a:txBody>
                  <a:tcPr>
                    <a:solidFill>
                      <a:srgbClr val="FFFAB0"/>
                    </a:solidFill>
                  </a:tcPr>
                </a:tc>
                <a:extLst>
                  <a:ext uri="{0D108BD9-81ED-4DB2-BD59-A6C34878D82A}">
                    <a16:rowId xmlns:a16="http://schemas.microsoft.com/office/drawing/2014/main" val="10011"/>
                  </a:ext>
                </a:extLst>
              </a:tr>
              <a:tr h="121920">
                <a:tc gridSpan="2">
                  <a:txBody>
                    <a:bodyPr/>
                    <a:lstStyle/>
                    <a:p>
                      <a:pPr marL="0" indent="342900"/>
                      <a:r>
                        <a:rPr lang="en-US" sz="1300" dirty="0"/>
                        <a:t>Increase in salaries</a:t>
                      </a:r>
                      <a:r>
                        <a:rPr lang="en-US" sz="1300" baseline="0" dirty="0"/>
                        <a:t> payable</a:t>
                      </a:r>
                      <a:endParaRPr lang="en-US" sz="1300" dirty="0"/>
                    </a:p>
                  </a:txBody>
                  <a:tcPr>
                    <a:solidFill>
                      <a:srgbClr val="FFFAB0"/>
                    </a:solidFill>
                  </a:tcPr>
                </a:tc>
                <a:tc hMerge="1">
                  <a:txBody>
                    <a:bodyPr/>
                    <a:lstStyle/>
                    <a:p>
                      <a:endParaRPr lang="en-US"/>
                    </a:p>
                  </a:txBody>
                  <a:tcPr/>
                </a:tc>
                <a:tc>
                  <a:txBody>
                    <a:bodyPr/>
                    <a:lstStyle/>
                    <a:p>
                      <a:pPr algn="l">
                        <a:tabLst>
                          <a:tab pos="571500" algn="dec"/>
                        </a:tabLst>
                      </a:pPr>
                      <a:r>
                        <a:rPr lang="en-US" sz="1300" dirty="0"/>
                        <a:t>	2</a:t>
                      </a:r>
                    </a:p>
                  </a:txBody>
                  <a:tcPr>
                    <a:solidFill>
                      <a:srgbClr val="FFFAB0"/>
                    </a:solidFill>
                  </a:tcPr>
                </a:tc>
                <a:extLst>
                  <a:ext uri="{0D108BD9-81ED-4DB2-BD59-A6C34878D82A}">
                    <a16:rowId xmlns:a16="http://schemas.microsoft.com/office/drawing/2014/main" val="10012"/>
                  </a:ext>
                </a:extLst>
              </a:tr>
              <a:tr h="137160">
                <a:tc gridSpan="2">
                  <a:txBody>
                    <a:bodyPr/>
                    <a:lstStyle/>
                    <a:p>
                      <a:pPr marL="0" indent="342900"/>
                      <a:r>
                        <a:rPr lang="en-US" sz="1300" dirty="0"/>
                        <a:t>Discount on</a:t>
                      </a:r>
                      <a:r>
                        <a:rPr lang="en-US" sz="1300" baseline="0" dirty="0"/>
                        <a:t> b</a:t>
                      </a:r>
                      <a:r>
                        <a:rPr lang="en-US" sz="1300" dirty="0"/>
                        <a:t>onds payable</a:t>
                      </a:r>
                    </a:p>
                  </a:txBody>
                  <a:tcPr>
                    <a:solidFill>
                      <a:srgbClr val="FFFAB0"/>
                    </a:solidFill>
                  </a:tcPr>
                </a:tc>
                <a:tc hMerge="1">
                  <a:txBody>
                    <a:bodyPr/>
                    <a:lstStyle/>
                    <a:p>
                      <a:endParaRPr lang="en-US"/>
                    </a:p>
                  </a:txBody>
                  <a:tcPr/>
                </a:tc>
                <a:tc>
                  <a:txBody>
                    <a:bodyPr/>
                    <a:lstStyle/>
                    <a:p>
                      <a:pPr algn="l">
                        <a:tabLst>
                          <a:tab pos="571500" algn="dec"/>
                        </a:tabLst>
                      </a:pPr>
                      <a:r>
                        <a:rPr lang="en-US" sz="1300" dirty="0"/>
                        <a:t>	2</a:t>
                      </a:r>
                    </a:p>
                  </a:txBody>
                  <a:tcPr>
                    <a:solidFill>
                      <a:srgbClr val="FFFAB0"/>
                    </a:solidFill>
                  </a:tcPr>
                </a:tc>
                <a:extLst>
                  <a:ext uri="{0D108BD9-81ED-4DB2-BD59-A6C34878D82A}">
                    <a16:rowId xmlns:a16="http://schemas.microsoft.com/office/drawing/2014/main" val="10013"/>
                  </a:ext>
                </a:extLst>
              </a:tr>
              <a:tr h="152400">
                <a:tc gridSpan="2">
                  <a:txBody>
                    <a:bodyPr/>
                    <a:lstStyle/>
                    <a:p>
                      <a:pPr marL="0" indent="342900"/>
                      <a:r>
                        <a:rPr lang="en-US" sz="1300" dirty="0"/>
                        <a:t>Decrease in prepaid insurance</a:t>
                      </a:r>
                    </a:p>
                  </a:txBody>
                  <a:tcPr>
                    <a:solidFill>
                      <a:srgbClr val="FFFAB0"/>
                    </a:solidFill>
                  </a:tcPr>
                </a:tc>
                <a:tc hMerge="1">
                  <a:txBody>
                    <a:bodyPr/>
                    <a:lstStyle/>
                    <a:p>
                      <a:endParaRPr lang="en-US"/>
                    </a:p>
                  </a:txBody>
                  <a:tcPr/>
                </a:tc>
                <a:tc>
                  <a:txBody>
                    <a:bodyPr/>
                    <a:lstStyle/>
                    <a:p>
                      <a:pPr algn="l">
                        <a:tabLst>
                          <a:tab pos="571500" algn="dec"/>
                        </a:tabLst>
                      </a:pPr>
                      <a:r>
                        <a:rPr lang="en-US" sz="1300" dirty="0"/>
                        <a:t>	3</a:t>
                      </a:r>
                    </a:p>
                  </a:txBody>
                  <a:tcPr>
                    <a:solidFill>
                      <a:srgbClr val="FFFAB0"/>
                    </a:solidFill>
                  </a:tcPr>
                </a:tc>
                <a:extLst>
                  <a:ext uri="{0D108BD9-81ED-4DB2-BD59-A6C34878D82A}">
                    <a16:rowId xmlns:a16="http://schemas.microsoft.com/office/drawing/2014/main" val="10014"/>
                  </a:ext>
                </a:extLst>
              </a:tr>
              <a:tr h="370840">
                <a:tc gridSpan="2">
                  <a:txBody>
                    <a:bodyPr/>
                    <a:lstStyle/>
                    <a:p>
                      <a:pPr marL="0" indent="342900"/>
                      <a:r>
                        <a:rPr lang="en-US" sz="1300" dirty="0"/>
                        <a:t>Decrease in income tax payable</a:t>
                      </a:r>
                    </a:p>
                  </a:txBody>
                  <a:tcPr>
                    <a:solidFill>
                      <a:srgbClr val="FFFAB0"/>
                    </a:solidFill>
                  </a:tcPr>
                </a:tc>
                <a:tc hMerge="1">
                  <a:txBody>
                    <a:bodyPr/>
                    <a:lstStyle/>
                    <a:p>
                      <a:endParaRPr lang="en-US"/>
                    </a:p>
                  </a:txBody>
                  <a:tcPr/>
                </a:tc>
                <a:tc>
                  <a:txBody>
                    <a:bodyPr/>
                    <a:lstStyle/>
                    <a:p>
                      <a:pPr algn="l">
                        <a:tabLst>
                          <a:tab pos="571500" algn="dec"/>
                        </a:tabLst>
                      </a:pPr>
                      <a:r>
                        <a:rPr lang="en-US" sz="1300" dirty="0"/>
                        <a:t>	(2)</a:t>
                      </a:r>
                    </a:p>
                  </a:txBody>
                  <a:tcPr>
                    <a:solidFill>
                      <a:srgbClr val="FFFAB0"/>
                    </a:solidFill>
                  </a:tcPr>
                </a:tc>
                <a:extLst>
                  <a:ext uri="{0D108BD9-81ED-4DB2-BD59-A6C34878D82A}">
                    <a16:rowId xmlns:a16="http://schemas.microsoft.com/office/drawing/2014/main" val="10015"/>
                  </a:ext>
                </a:extLst>
              </a:tr>
              <a:tr h="370840">
                <a:tc gridSpan="2">
                  <a:txBody>
                    <a:bodyPr/>
                    <a:lstStyle/>
                    <a:p>
                      <a:pPr marL="0" indent="177800"/>
                      <a:r>
                        <a:rPr lang="en-US" sz="1300" i="1" dirty="0"/>
                        <a:t>Net cash flows from operating activities</a:t>
                      </a:r>
                    </a:p>
                  </a:txBody>
                  <a:tcPr>
                    <a:solidFill>
                      <a:srgbClr val="FFFAB0"/>
                    </a:solidFill>
                  </a:tcPr>
                </a:tc>
                <a:tc hMerge="1">
                  <a:txBody>
                    <a:bodyPr/>
                    <a:lstStyle/>
                    <a:p>
                      <a:endParaRPr lang="en-US"/>
                    </a:p>
                  </a:txBody>
                  <a:tcPr/>
                </a:tc>
                <a:tc>
                  <a:txBody>
                    <a:bodyPr/>
                    <a:lstStyle/>
                    <a:p>
                      <a:pPr algn="l">
                        <a:tabLst>
                          <a:tab pos="571500" algn="dec"/>
                        </a:tabLst>
                      </a:pPr>
                      <a:r>
                        <a:rPr lang="en-US" sz="1300" dirty="0"/>
                        <a:t>	$  22</a:t>
                      </a:r>
                    </a:p>
                  </a:txBody>
                  <a:tcPr>
                    <a:solidFill>
                      <a:srgbClr val="FFFAB0"/>
                    </a:solidFill>
                  </a:tcPr>
                </a:tc>
                <a:extLst>
                  <a:ext uri="{0D108BD9-81ED-4DB2-BD59-A6C34878D82A}">
                    <a16:rowId xmlns:a16="http://schemas.microsoft.com/office/drawing/2014/main" val="10016"/>
                  </a:ext>
                </a:extLst>
              </a:tr>
            </a:tbl>
          </a:graphicData>
        </a:graphic>
      </p:graphicFrame>
      <p:cxnSp>
        <p:nvCxnSpPr>
          <p:cNvPr id="7" name="Straight Connector 6"/>
          <p:cNvCxnSpPr/>
          <p:nvPr/>
        </p:nvCxnSpPr>
        <p:spPr>
          <a:xfrm>
            <a:off x="6784848" y="6227064"/>
            <a:ext cx="381000" cy="0"/>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781800" y="6281928"/>
            <a:ext cx="381000"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6781800" y="1624584"/>
            <a:ext cx="381000" cy="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781800" y="1676400"/>
            <a:ext cx="381000" cy="0"/>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781800" y="5867400"/>
            <a:ext cx="381000" cy="0"/>
          </a:xfrm>
          <a:prstGeom prst="line">
            <a:avLst/>
          </a:prstGeom>
          <a:ln/>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24AEFBD8-FD7A-DA41-B791-68B5182BF9F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21-0</a:t>
            </a:r>
            <a:fld id="{2607F632-3F85-4F98-B182-BC32E868C800}" type="slidenum">
              <a:rPr lang="en-US" smtClean="0"/>
              <a:pPr/>
              <a:t>5</a:t>
            </a:fld>
            <a:endParaRPr lang="en-US" dirty="0"/>
          </a:p>
        </p:txBody>
      </p:sp>
    </p:spTree>
    <p:extLst>
      <p:ext uri="{BB962C8B-B14F-4D97-AF65-F5344CB8AC3E}">
        <p14:creationId xmlns:p14="http://schemas.microsoft.com/office/powerpoint/2010/main" val="80201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5" name="Title 4"/>
          <p:cNvSpPr>
            <a:spLocks noGrp="1"/>
          </p:cNvSpPr>
          <p:nvPr>
            <p:ph type="title"/>
          </p:nvPr>
        </p:nvSpPr>
        <p:spPr>
          <a:xfrm>
            <a:off x="609600" y="0"/>
            <a:ext cx="8534399" cy="1444625"/>
          </a:xfrm>
        </p:spPr>
        <p:txBody>
          <a:bodyPr>
            <a:normAutofit/>
          </a:bodyPr>
          <a:lstStyle/>
          <a:p>
            <a:r>
              <a:rPr lang="en-US" sz="3000" dirty="0"/>
              <a:t>Noncash Investing and Financing Activities Example</a:t>
            </a:r>
          </a:p>
        </p:txBody>
      </p:sp>
      <p:sp>
        <p:nvSpPr>
          <p:cNvPr id="3" name="Content Placeholder 2"/>
          <p:cNvSpPr>
            <a:spLocks noGrp="1"/>
          </p:cNvSpPr>
          <p:nvPr>
            <p:ph idx="1"/>
          </p:nvPr>
        </p:nvSpPr>
        <p:spPr>
          <a:xfrm>
            <a:off x="761998" y="1066801"/>
            <a:ext cx="8013600" cy="5644420"/>
          </a:xfrm>
        </p:spPr>
        <p:txBody>
          <a:bodyPr>
            <a:normAutofit/>
          </a:bodyPr>
          <a:lstStyle/>
          <a:p>
            <a:r>
              <a:rPr lang="en-IN" sz="2600" dirty="0"/>
              <a:t>Suppose new equipment costing $20 million was purchased by issuing a $20 million note payable </a:t>
            </a:r>
          </a:p>
          <a:p>
            <a:pPr>
              <a:spcAft>
                <a:spcPts val="600"/>
              </a:spcAft>
            </a:pPr>
            <a:r>
              <a:rPr lang="en-IN" sz="2600" dirty="0"/>
              <a:t>Investing in new equipment is a significant </a:t>
            </a:r>
            <a:r>
              <a:rPr lang="en-IN" sz="2600" b="1" dirty="0">
                <a:solidFill>
                  <a:srgbClr val="C00000"/>
                </a:solidFill>
              </a:rPr>
              <a:t>investing activity </a:t>
            </a:r>
            <a:r>
              <a:rPr lang="en-IN" sz="2600" dirty="0"/>
              <a:t>and financing the acquisition with long-term debt is a significant </a:t>
            </a:r>
            <a:r>
              <a:rPr lang="en-IN" sz="2600" b="1" dirty="0">
                <a:solidFill>
                  <a:srgbClr val="C00000"/>
                </a:solidFill>
              </a:rPr>
              <a:t>financing activity</a:t>
            </a:r>
            <a:endParaRPr lang="en-IN" sz="2600" dirty="0"/>
          </a:p>
          <a:p>
            <a:endParaRPr lang="en-IN" sz="2600" dirty="0"/>
          </a:p>
          <a:p>
            <a:endParaRPr lang="en-IN" sz="2600" dirty="0"/>
          </a:p>
          <a:p>
            <a:endParaRPr lang="en-IN" sz="2600" dirty="0"/>
          </a:p>
          <a:p>
            <a:endParaRPr lang="en-IN" sz="2600" dirty="0"/>
          </a:p>
          <a:p>
            <a:r>
              <a:rPr lang="en-IN" sz="2600" dirty="0"/>
              <a:t>This </a:t>
            </a:r>
            <a:r>
              <a:rPr lang="en-IN" sz="2600" b="1" dirty="0">
                <a:solidFill>
                  <a:srgbClr val="C00000"/>
                </a:solidFill>
              </a:rPr>
              <a:t>noncash</a:t>
            </a:r>
            <a:r>
              <a:rPr lang="en-IN" sz="2600" dirty="0"/>
              <a:t> entry will not affect cash flows, but we report it in the cash flow </a:t>
            </a:r>
            <a:r>
              <a:rPr lang="en-IN" sz="2600" b="1" dirty="0">
                <a:solidFill>
                  <a:srgbClr val="C00000"/>
                </a:solidFill>
              </a:rPr>
              <a:t>disclosure note</a:t>
            </a:r>
          </a:p>
          <a:p>
            <a:pPr marL="0" indent="0">
              <a:buNone/>
            </a:pPr>
            <a:endParaRPr lang="en-US" sz="2600" dirty="0"/>
          </a:p>
          <a:p>
            <a:endParaRPr lang="en-US" sz="2600" dirty="0"/>
          </a:p>
        </p:txBody>
      </p:sp>
      <p:sp>
        <p:nvSpPr>
          <p:cNvPr id="16" name="Rectangle 15"/>
          <p:cNvSpPr/>
          <p:nvPr/>
        </p:nvSpPr>
        <p:spPr>
          <a:xfrm>
            <a:off x="717964" y="3341132"/>
            <a:ext cx="8349915" cy="1777223"/>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sp>
        <p:nvSpPr>
          <p:cNvPr id="18" name="TextBox 17"/>
          <p:cNvSpPr txBox="1">
            <a:spLocks noChangeArrowheads="1"/>
          </p:cNvSpPr>
          <p:nvPr/>
        </p:nvSpPr>
        <p:spPr bwMode="auto">
          <a:xfrm>
            <a:off x="685106" y="4250800"/>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Buildings and equipment (given)</a:t>
            </a:r>
          </a:p>
        </p:txBody>
      </p:sp>
      <p:sp>
        <p:nvSpPr>
          <p:cNvPr id="20" name="TextBox 19"/>
          <p:cNvSpPr txBox="1"/>
          <p:nvPr/>
        </p:nvSpPr>
        <p:spPr>
          <a:xfrm>
            <a:off x="6866295" y="3763608"/>
            <a:ext cx="929402" cy="461665"/>
          </a:xfrm>
          <a:prstGeom prst="rect">
            <a:avLst/>
          </a:prstGeom>
          <a:noFill/>
        </p:spPr>
        <p:txBody>
          <a:bodyPr wrap="square" rtlCol="0">
            <a:spAutoFit/>
          </a:bodyPr>
          <a:lstStyle/>
          <a:p>
            <a:r>
              <a:rPr lang="en-US" sz="2400" b="1" dirty="0">
                <a:latin typeface="+mn-lt"/>
              </a:rPr>
              <a:t>Debit</a:t>
            </a:r>
          </a:p>
        </p:txBody>
      </p:sp>
      <p:sp>
        <p:nvSpPr>
          <p:cNvPr id="21" name="TextBox 20"/>
          <p:cNvSpPr txBox="1"/>
          <p:nvPr/>
        </p:nvSpPr>
        <p:spPr>
          <a:xfrm>
            <a:off x="7939914" y="3802426"/>
            <a:ext cx="1150189" cy="461665"/>
          </a:xfrm>
          <a:prstGeom prst="rect">
            <a:avLst/>
          </a:prstGeom>
          <a:noFill/>
        </p:spPr>
        <p:txBody>
          <a:bodyPr wrap="square" rtlCol="0">
            <a:spAutoFit/>
          </a:bodyPr>
          <a:lstStyle/>
          <a:p>
            <a:r>
              <a:rPr lang="en-US" sz="2400" b="1" dirty="0">
                <a:latin typeface="+mn-lt"/>
              </a:rPr>
              <a:t>Credit</a:t>
            </a:r>
          </a:p>
        </p:txBody>
      </p:sp>
      <p:sp>
        <p:nvSpPr>
          <p:cNvPr id="22" name="TextBox 21"/>
          <p:cNvSpPr txBox="1"/>
          <p:nvPr/>
        </p:nvSpPr>
        <p:spPr>
          <a:xfrm>
            <a:off x="6379618" y="4206374"/>
            <a:ext cx="1286367" cy="461665"/>
          </a:xfrm>
          <a:prstGeom prst="rect">
            <a:avLst/>
          </a:prstGeom>
          <a:noFill/>
        </p:spPr>
        <p:txBody>
          <a:bodyPr wrap="square" rtlCol="0">
            <a:spAutoFit/>
          </a:bodyPr>
          <a:lstStyle/>
          <a:p>
            <a:pPr algn="r"/>
            <a:r>
              <a:rPr lang="en-IN" sz="2400" dirty="0"/>
              <a:t>20</a:t>
            </a:r>
          </a:p>
        </p:txBody>
      </p:sp>
      <p:sp>
        <p:nvSpPr>
          <p:cNvPr id="23" name="TextBox 22"/>
          <p:cNvSpPr txBox="1"/>
          <p:nvPr/>
        </p:nvSpPr>
        <p:spPr>
          <a:xfrm>
            <a:off x="718443" y="3789135"/>
            <a:ext cx="4486513" cy="461665"/>
          </a:xfrm>
          <a:prstGeom prst="rect">
            <a:avLst/>
          </a:prstGeom>
          <a:noFill/>
        </p:spPr>
        <p:txBody>
          <a:bodyPr wrap="square" rtlCol="0">
            <a:spAutoFit/>
          </a:bodyPr>
          <a:lstStyle/>
          <a:p>
            <a:r>
              <a:rPr lang="en-US" sz="2400" b="1" dirty="0">
                <a:latin typeface="+mn-lt"/>
              </a:rPr>
              <a:t>Entry (14)</a:t>
            </a:r>
            <a:endParaRPr lang="fr-FR" sz="2400" b="1" dirty="0">
              <a:latin typeface="+mn-lt"/>
            </a:endParaRPr>
          </a:p>
        </p:txBody>
      </p:sp>
      <p:sp>
        <p:nvSpPr>
          <p:cNvPr id="24" name="Rectangle 23"/>
          <p:cNvSpPr/>
          <p:nvPr/>
        </p:nvSpPr>
        <p:spPr>
          <a:xfrm>
            <a:off x="7116489" y="3443757"/>
            <a:ext cx="1730897" cy="369332"/>
          </a:xfrm>
          <a:prstGeom prst="rect">
            <a:avLst/>
          </a:prstGeom>
        </p:spPr>
        <p:txBody>
          <a:bodyPr wrap="square">
            <a:spAutoFit/>
          </a:bodyPr>
          <a:lstStyle/>
          <a:p>
            <a:pPr algn="ctr"/>
            <a:r>
              <a:rPr lang="en-US" dirty="0"/>
              <a:t>($ millions)</a:t>
            </a:r>
          </a:p>
        </p:txBody>
      </p:sp>
      <p:sp>
        <p:nvSpPr>
          <p:cNvPr id="25" name="TextBox 24"/>
          <p:cNvSpPr txBox="1"/>
          <p:nvPr/>
        </p:nvSpPr>
        <p:spPr>
          <a:xfrm>
            <a:off x="7480449" y="4587972"/>
            <a:ext cx="1248311" cy="461665"/>
          </a:xfrm>
          <a:prstGeom prst="rect">
            <a:avLst/>
          </a:prstGeom>
          <a:noFill/>
        </p:spPr>
        <p:txBody>
          <a:bodyPr wrap="square" rtlCol="0">
            <a:spAutoFit/>
          </a:bodyPr>
          <a:lstStyle/>
          <a:p>
            <a:pPr algn="r"/>
            <a:r>
              <a:rPr lang="en-IN" sz="2400" dirty="0"/>
              <a:t>20</a:t>
            </a:r>
          </a:p>
        </p:txBody>
      </p:sp>
      <p:sp>
        <p:nvSpPr>
          <p:cNvPr id="26" name="TextBox 25"/>
          <p:cNvSpPr txBox="1"/>
          <p:nvPr/>
        </p:nvSpPr>
        <p:spPr>
          <a:xfrm>
            <a:off x="502574" y="4647184"/>
            <a:ext cx="6492419" cy="461665"/>
          </a:xfrm>
          <a:prstGeom prst="rect">
            <a:avLst/>
          </a:prstGeom>
          <a:noFill/>
        </p:spPr>
        <p:txBody>
          <a:bodyPr wrap="square" rtlCol="0">
            <a:spAutoFit/>
          </a:bodyPr>
          <a:lstStyle/>
          <a:p>
            <a:r>
              <a:rPr lang="en-US" sz="2400" dirty="0"/>
              <a:t>	</a:t>
            </a:r>
            <a:r>
              <a:rPr lang="en-IN" sz="2400" dirty="0"/>
              <a:t>Note payable (given)</a:t>
            </a:r>
            <a:endParaRPr lang="en-US" sz="2400" dirty="0">
              <a:latin typeface="+mn-lt"/>
            </a:endParaRPr>
          </a:p>
        </p:txBody>
      </p:sp>
      <p:sp>
        <p:nvSpPr>
          <p:cNvPr id="14" name="Slide Number Placeholder 5">
            <a:extLst>
              <a:ext uri="{FF2B5EF4-FFF2-40B4-BE49-F238E27FC236}">
                <a16:creationId xmlns:a16="http://schemas.microsoft.com/office/drawing/2014/main" id="{9DAC8402-2812-D647-9058-2137302C686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50</a:t>
            </a:fld>
            <a:endParaRPr lang="en-US" dirty="0"/>
          </a:p>
        </p:txBody>
      </p:sp>
    </p:spTree>
    <p:extLst>
      <p:ext uri="{BB962C8B-B14F-4D97-AF65-F5344CB8AC3E}">
        <p14:creationId xmlns:p14="http://schemas.microsoft.com/office/powerpoint/2010/main" val="246322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0" grpId="0"/>
      <p:bldP spid="21" grpId="0"/>
      <p:bldP spid="22" grpId="0"/>
      <p:bldP spid="23" grpId="0"/>
      <p:bldP spid="24" grpId="0"/>
      <p:bldP spid="25" grpId="0"/>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200" dirty="0"/>
              <a:t>Concept Check: Changes in Fixed Assets</a:t>
            </a:r>
            <a:endParaRPr lang="en-US" sz="3200" dirty="0"/>
          </a:p>
        </p:txBody>
      </p:sp>
      <p:sp>
        <p:nvSpPr>
          <p:cNvPr id="414723" name="Rectangle 3"/>
          <p:cNvSpPr>
            <a:spLocks noGrp="1" noChangeArrowheads="1"/>
          </p:cNvSpPr>
          <p:nvPr>
            <p:ph idx="1"/>
          </p:nvPr>
        </p:nvSpPr>
        <p:spPr>
          <a:xfrm>
            <a:off x="705778" y="1143000"/>
            <a:ext cx="8450317" cy="5565228"/>
          </a:xfrm>
          <a:solidFill>
            <a:schemeClr val="bg1">
              <a:lumMod val="95000"/>
            </a:schemeClr>
          </a:solidFill>
        </p:spPr>
        <p:txBody>
          <a:bodyPr>
            <a:noAutofit/>
          </a:bodyPr>
          <a:lstStyle/>
          <a:p>
            <a:pPr marL="0" indent="0">
              <a:spcAft>
                <a:spcPts val="1200"/>
              </a:spcAft>
              <a:buNone/>
            </a:pPr>
            <a:r>
              <a:rPr lang="en-US" sz="2800" dirty="0"/>
              <a:t>Dewey, Cheatem, and Howe, Attorneys, sold a printer with a cost of $16,000 and with accumulated depreciation of $7,000 for $8,000 cash. This transaction would be reported as:</a:t>
            </a:r>
          </a:p>
          <a:p>
            <a:pPr marL="514350" indent="-514350">
              <a:buFont typeface="+mj-lt"/>
              <a:buAutoNum type="alphaLcPeriod"/>
            </a:pPr>
            <a:r>
              <a:rPr lang="en-US" sz="2800" dirty="0"/>
              <a:t>An operating activity</a:t>
            </a:r>
          </a:p>
          <a:p>
            <a:pPr marL="514350" indent="-514350">
              <a:buFont typeface="+mj-lt"/>
              <a:buAutoNum type="alphaLcPeriod"/>
            </a:pPr>
            <a:r>
              <a:rPr lang="en-US" sz="2800" dirty="0"/>
              <a:t>An investing activity</a:t>
            </a:r>
          </a:p>
          <a:p>
            <a:pPr marL="514350" indent="-514350">
              <a:buFont typeface="+mj-lt"/>
              <a:buAutoNum type="alphaLcPeriod"/>
            </a:pPr>
            <a:r>
              <a:rPr lang="en-US" sz="2800" dirty="0"/>
              <a:t>A financing activity</a:t>
            </a:r>
          </a:p>
          <a:p>
            <a:pPr marL="514350" indent="-514350">
              <a:buFont typeface="+mj-lt"/>
              <a:buAutoNum type="alphaLcPeriod"/>
            </a:pPr>
            <a:r>
              <a:rPr lang="en-US" sz="2800" dirty="0"/>
              <a:t>None of the above</a:t>
            </a:r>
          </a:p>
        </p:txBody>
      </p:sp>
      <p:sp>
        <p:nvSpPr>
          <p:cNvPr id="2" name="Oval 1"/>
          <p:cNvSpPr/>
          <p:nvPr/>
        </p:nvSpPr>
        <p:spPr bwMode="auto">
          <a:xfrm flipV="1">
            <a:off x="609600" y="3657600"/>
            <a:ext cx="533400" cy="457200"/>
          </a:xfrm>
          <a:prstGeom prst="ellipse">
            <a:avLst/>
          </a:prstGeom>
          <a:noFill/>
          <a:ln w="28575" cap="flat" cmpd="sng" algn="ctr">
            <a:solidFill>
              <a:srgbClr val="4F81BD"/>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6" name="Rectangle 4"/>
          <p:cNvSpPr>
            <a:spLocks noChangeArrowheads="1"/>
          </p:cNvSpPr>
          <p:nvPr/>
        </p:nvSpPr>
        <p:spPr bwMode="auto">
          <a:xfrm>
            <a:off x="1307306" y="5105400"/>
            <a:ext cx="7467600" cy="1533240"/>
          </a:xfrm>
          <a:prstGeom prst="rect">
            <a:avLst/>
          </a:prstGeom>
          <a:solidFill>
            <a:srgbClr val="FDEADA"/>
          </a:solidFill>
          <a:ln w="12700">
            <a:solidFill>
              <a:srgbClr val="000000"/>
            </a:solidFill>
            <a:miter lim="800000"/>
            <a:headEnd/>
            <a:tailEnd/>
          </a:ln>
          <a:effectLst/>
        </p:spPr>
        <p:txBody>
          <a:bodyPr wrap="square" lIns="90488" tIns="44450" rIns="90488" bIns="44450">
            <a:spAutoFit/>
          </a:bodyPr>
          <a:lstStyle/>
          <a:p>
            <a:pPr algn="l">
              <a:spcBef>
                <a:spcPct val="35000"/>
              </a:spcBef>
            </a:pPr>
            <a:r>
              <a:rPr lang="en-US" sz="2800" dirty="0"/>
              <a:t>The correct answer is </a:t>
            </a:r>
            <a:r>
              <a:rPr lang="en-US" sz="2800" i="1" dirty="0"/>
              <a:t>b</a:t>
            </a:r>
            <a:r>
              <a:rPr lang="en-US" sz="2800" dirty="0"/>
              <a:t>. </a:t>
            </a:r>
          </a:p>
          <a:p>
            <a:pPr algn="l">
              <a:spcBef>
                <a:spcPct val="35000"/>
              </a:spcBef>
            </a:pPr>
            <a:r>
              <a:rPr lang="en-US" sz="2800" dirty="0"/>
              <a:t>Selling (as well as buying) fixed assets are considered investing activities.</a:t>
            </a:r>
            <a:endParaRPr lang="en-US" sz="2800" b="1" dirty="0">
              <a:solidFill>
                <a:srgbClr val="790015"/>
              </a:solidFill>
              <a:latin typeface="Arial" charset="0"/>
            </a:endParaRP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8" name="Slide Number Placeholder 5">
            <a:extLst>
              <a:ext uri="{FF2B5EF4-FFF2-40B4-BE49-F238E27FC236}">
                <a16:creationId xmlns:a16="http://schemas.microsoft.com/office/drawing/2014/main" id="{F3B2E67B-4E81-F043-89DD-456E1D9BA60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51</a:t>
            </a:fld>
            <a:endParaRPr lang="en-US" dirty="0"/>
          </a:p>
        </p:txBody>
      </p:sp>
    </p:spTree>
    <p:extLst>
      <p:ext uri="{BB962C8B-B14F-4D97-AF65-F5344CB8AC3E}">
        <p14:creationId xmlns:p14="http://schemas.microsoft.com/office/powerpoint/2010/main" val="15366790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5" name="Title 4"/>
          <p:cNvSpPr>
            <a:spLocks noGrp="1"/>
          </p:cNvSpPr>
          <p:nvPr>
            <p:ph type="title"/>
          </p:nvPr>
        </p:nvSpPr>
        <p:spPr/>
        <p:txBody>
          <a:bodyPr/>
          <a:lstStyle/>
          <a:p>
            <a:r>
              <a:rPr lang="en-US" dirty="0"/>
              <a:t>Bonds Payable</a:t>
            </a:r>
          </a:p>
        </p:txBody>
      </p:sp>
      <p:sp>
        <p:nvSpPr>
          <p:cNvPr id="2" name="Content Placeholder 1"/>
          <p:cNvSpPr>
            <a:spLocks noGrp="1"/>
          </p:cNvSpPr>
          <p:nvPr>
            <p:ph idx="1"/>
          </p:nvPr>
        </p:nvSpPr>
        <p:spPr/>
        <p:txBody>
          <a:bodyPr>
            <a:normAutofit/>
          </a:bodyPr>
          <a:lstStyle/>
          <a:p>
            <a:pPr marL="0" indent="0">
              <a:buNone/>
            </a:pPr>
            <a:r>
              <a:rPr lang="en-IN" sz="2600" dirty="0"/>
              <a:t>The entry that duplicates the journal entry that was recorded when the bonds were retired is:</a:t>
            </a:r>
          </a:p>
          <a:p>
            <a:endParaRPr lang="en-IN" sz="2600" dirty="0"/>
          </a:p>
          <a:p>
            <a:endParaRPr lang="en-IN" sz="2600" dirty="0"/>
          </a:p>
          <a:p>
            <a:endParaRPr lang="en-IN" sz="2600" dirty="0"/>
          </a:p>
          <a:p>
            <a:endParaRPr lang="en-IN" sz="2600" dirty="0"/>
          </a:p>
          <a:p>
            <a:endParaRPr lang="en-IN" sz="2600" dirty="0"/>
          </a:p>
          <a:p>
            <a:r>
              <a:rPr lang="en-IN" sz="2600" dirty="0"/>
              <a:t>Reported in the statement of cash flows as a </a:t>
            </a:r>
            <a:r>
              <a:rPr lang="en-IN" sz="2600" b="1" dirty="0">
                <a:solidFill>
                  <a:srgbClr val="C00000"/>
                </a:solidFill>
              </a:rPr>
              <a:t>financing activity</a:t>
            </a:r>
            <a:endParaRPr lang="en-US" sz="2600" b="1" dirty="0">
              <a:solidFill>
                <a:srgbClr val="C00000"/>
              </a:solidFill>
            </a:endParaRPr>
          </a:p>
        </p:txBody>
      </p:sp>
      <p:sp>
        <p:nvSpPr>
          <p:cNvPr id="27" name="Rectangle 26"/>
          <p:cNvSpPr/>
          <p:nvPr/>
        </p:nvSpPr>
        <p:spPr>
          <a:xfrm>
            <a:off x="674511" y="2480269"/>
            <a:ext cx="8379135" cy="2015531"/>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28" name="Straight Connector 27"/>
          <p:cNvCxnSpPr/>
          <p:nvPr/>
        </p:nvCxnSpPr>
        <p:spPr>
          <a:xfrm>
            <a:off x="685800" y="3329595"/>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695690" y="3678018"/>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Bonds payable ($35 − $50)</a:t>
            </a:r>
          </a:p>
        </p:txBody>
      </p:sp>
      <p:sp>
        <p:nvSpPr>
          <p:cNvPr id="30" name="TextBox 29"/>
          <p:cNvSpPr txBox="1"/>
          <p:nvPr/>
        </p:nvSpPr>
        <p:spPr>
          <a:xfrm>
            <a:off x="1877709" y="2861269"/>
            <a:ext cx="3587213" cy="461665"/>
          </a:xfrm>
          <a:prstGeom prst="rect">
            <a:avLst/>
          </a:prstGeom>
          <a:noFill/>
        </p:spPr>
        <p:txBody>
          <a:bodyPr wrap="square" rtlCol="0">
            <a:spAutoFit/>
          </a:bodyPr>
          <a:lstStyle/>
          <a:p>
            <a:pPr algn="ctr"/>
            <a:r>
              <a:rPr lang="en-US" sz="2400" b="1" dirty="0">
                <a:latin typeface="+mn-lt"/>
              </a:rPr>
              <a:t>Journal Entry</a:t>
            </a:r>
          </a:p>
        </p:txBody>
      </p:sp>
      <p:sp>
        <p:nvSpPr>
          <p:cNvPr id="31" name="TextBox 30"/>
          <p:cNvSpPr txBox="1"/>
          <p:nvPr/>
        </p:nvSpPr>
        <p:spPr>
          <a:xfrm>
            <a:off x="6766428" y="2874976"/>
            <a:ext cx="929402" cy="461665"/>
          </a:xfrm>
          <a:prstGeom prst="rect">
            <a:avLst/>
          </a:prstGeom>
          <a:noFill/>
        </p:spPr>
        <p:txBody>
          <a:bodyPr wrap="square" rtlCol="0">
            <a:spAutoFit/>
          </a:bodyPr>
          <a:lstStyle/>
          <a:p>
            <a:r>
              <a:rPr lang="en-US" sz="2400" b="1" dirty="0">
                <a:latin typeface="+mn-lt"/>
              </a:rPr>
              <a:t>Debit</a:t>
            </a:r>
          </a:p>
        </p:txBody>
      </p:sp>
      <p:sp>
        <p:nvSpPr>
          <p:cNvPr id="32" name="TextBox 31"/>
          <p:cNvSpPr txBox="1"/>
          <p:nvPr/>
        </p:nvSpPr>
        <p:spPr>
          <a:xfrm>
            <a:off x="7902139" y="2861269"/>
            <a:ext cx="1150189" cy="461665"/>
          </a:xfrm>
          <a:prstGeom prst="rect">
            <a:avLst/>
          </a:prstGeom>
          <a:noFill/>
        </p:spPr>
        <p:txBody>
          <a:bodyPr wrap="square" rtlCol="0">
            <a:spAutoFit/>
          </a:bodyPr>
          <a:lstStyle/>
          <a:p>
            <a:r>
              <a:rPr lang="en-US" sz="2400" b="1" dirty="0">
                <a:latin typeface="+mn-lt"/>
              </a:rPr>
              <a:t>Credit</a:t>
            </a:r>
          </a:p>
        </p:txBody>
      </p:sp>
      <p:sp>
        <p:nvSpPr>
          <p:cNvPr id="33" name="TextBox 32"/>
          <p:cNvSpPr txBox="1"/>
          <p:nvPr/>
        </p:nvSpPr>
        <p:spPr>
          <a:xfrm>
            <a:off x="6175023" y="3675007"/>
            <a:ext cx="1286367" cy="461665"/>
          </a:xfrm>
          <a:prstGeom prst="rect">
            <a:avLst/>
          </a:prstGeom>
          <a:noFill/>
        </p:spPr>
        <p:txBody>
          <a:bodyPr wrap="square" rtlCol="0">
            <a:spAutoFit/>
          </a:bodyPr>
          <a:lstStyle/>
          <a:p>
            <a:pPr algn="r"/>
            <a:r>
              <a:rPr lang="en-IN" sz="2400" dirty="0"/>
              <a:t>15</a:t>
            </a:r>
          </a:p>
        </p:txBody>
      </p:sp>
      <p:sp>
        <p:nvSpPr>
          <p:cNvPr id="34" name="TextBox 33"/>
          <p:cNvSpPr txBox="1"/>
          <p:nvPr/>
        </p:nvSpPr>
        <p:spPr>
          <a:xfrm>
            <a:off x="693221" y="3339163"/>
            <a:ext cx="4486513" cy="461665"/>
          </a:xfrm>
          <a:prstGeom prst="rect">
            <a:avLst/>
          </a:prstGeom>
          <a:noFill/>
        </p:spPr>
        <p:txBody>
          <a:bodyPr wrap="square" rtlCol="0">
            <a:spAutoFit/>
          </a:bodyPr>
          <a:lstStyle/>
          <a:p>
            <a:r>
              <a:rPr lang="en-US" sz="2400" b="1" dirty="0">
                <a:latin typeface="+mn-lt"/>
              </a:rPr>
              <a:t>Entry (15)</a:t>
            </a:r>
            <a:endParaRPr lang="fr-FR" sz="2400" b="1" dirty="0">
              <a:latin typeface="+mn-lt"/>
            </a:endParaRPr>
          </a:p>
        </p:txBody>
      </p:sp>
      <p:sp>
        <p:nvSpPr>
          <p:cNvPr id="35" name="Rectangle 34"/>
          <p:cNvSpPr/>
          <p:nvPr/>
        </p:nvSpPr>
        <p:spPr>
          <a:xfrm>
            <a:off x="6987117" y="2514136"/>
            <a:ext cx="1600200" cy="461665"/>
          </a:xfrm>
          <a:prstGeom prst="rect">
            <a:avLst/>
          </a:prstGeom>
        </p:spPr>
        <p:txBody>
          <a:bodyPr wrap="square">
            <a:spAutoFit/>
          </a:bodyPr>
          <a:lstStyle/>
          <a:p>
            <a:pPr algn="ctr"/>
            <a:r>
              <a:rPr lang="en-US" sz="2400" dirty="0"/>
              <a:t>($ millions)</a:t>
            </a:r>
          </a:p>
        </p:txBody>
      </p:sp>
      <p:sp>
        <p:nvSpPr>
          <p:cNvPr id="36" name="TextBox 35"/>
          <p:cNvSpPr txBox="1"/>
          <p:nvPr/>
        </p:nvSpPr>
        <p:spPr>
          <a:xfrm>
            <a:off x="7382934" y="4034135"/>
            <a:ext cx="1248311" cy="461665"/>
          </a:xfrm>
          <a:prstGeom prst="rect">
            <a:avLst/>
          </a:prstGeom>
          <a:noFill/>
        </p:spPr>
        <p:txBody>
          <a:bodyPr wrap="square" rtlCol="0">
            <a:spAutoFit/>
          </a:bodyPr>
          <a:lstStyle/>
          <a:p>
            <a:pPr algn="r"/>
            <a:r>
              <a:rPr lang="en-IN" sz="2400" dirty="0"/>
              <a:t>15</a:t>
            </a:r>
          </a:p>
        </p:txBody>
      </p:sp>
      <p:sp>
        <p:nvSpPr>
          <p:cNvPr id="37" name="TextBox 36"/>
          <p:cNvSpPr txBox="1"/>
          <p:nvPr/>
        </p:nvSpPr>
        <p:spPr>
          <a:xfrm>
            <a:off x="697089" y="4015558"/>
            <a:ext cx="6534040" cy="461665"/>
          </a:xfrm>
          <a:prstGeom prst="rect">
            <a:avLst/>
          </a:prstGeom>
          <a:noFill/>
        </p:spPr>
        <p:txBody>
          <a:bodyPr wrap="square" rtlCol="0">
            <a:spAutoFit/>
          </a:bodyPr>
          <a:lstStyle/>
          <a:p>
            <a:r>
              <a:rPr lang="en-US" sz="2400" dirty="0"/>
              <a:t>	</a:t>
            </a:r>
            <a:r>
              <a:rPr lang="en-IN" sz="2400" dirty="0"/>
              <a:t>Cash (retirement of bonds payable)</a:t>
            </a:r>
            <a:endParaRPr lang="en-US" sz="2400" dirty="0">
              <a:latin typeface="+mn-lt"/>
            </a:endParaRPr>
          </a:p>
        </p:txBody>
      </p:sp>
      <p:sp>
        <p:nvSpPr>
          <p:cNvPr id="16" name="Slide Number Placeholder 5">
            <a:extLst>
              <a:ext uri="{FF2B5EF4-FFF2-40B4-BE49-F238E27FC236}">
                <a16:creationId xmlns:a16="http://schemas.microsoft.com/office/drawing/2014/main" id="{DFF2216C-4A3E-2E44-95B8-E03A0EACAF4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52</a:t>
            </a:fld>
            <a:endParaRPr lang="en-US" dirty="0"/>
          </a:p>
        </p:txBody>
      </p:sp>
    </p:spTree>
    <p:extLst>
      <p:ext uri="{BB962C8B-B14F-4D97-AF65-F5344CB8AC3E}">
        <p14:creationId xmlns:p14="http://schemas.microsoft.com/office/powerpoint/2010/main" val="177722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16" name="Rectangle 15"/>
          <p:cNvSpPr/>
          <p:nvPr/>
        </p:nvSpPr>
        <p:spPr>
          <a:xfrm>
            <a:off x="674511" y="2391138"/>
            <a:ext cx="8379135" cy="2333262"/>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17" name="Straight Connector 16"/>
          <p:cNvCxnSpPr/>
          <p:nvPr/>
        </p:nvCxnSpPr>
        <p:spPr>
          <a:xfrm>
            <a:off x="685800" y="3240463"/>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695690" y="3588886"/>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Retained earnings (1 million shares × $13)</a:t>
            </a:r>
          </a:p>
        </p:txBody>
      </p:sp>
      <p:sp>
        <p:nvSpPr>
          <p:cNvPr id="19" name="TextBox 18"/>
          <p:cNvSpPr txBox="1"/>
          <p:nvPr/>
        </p:nvSpPr>
        <p:spPr>
          <a:xfrm>
            <a:off x="1877709" y="2772137"/>
            <a:ext cx="3587213" cy="461665"/>
          </a:xfrm>
          <a:prstGeom prst="rect">
            <a:avLst/>
          </a:prstGeom>
          <a:noFill/>
        </p:spPr>
        <p:txBody>
          <a:bodyPr wrap="square" rtlCol="0">
            <a:spAutoFit/>
          </a:bodyPr>
          <a:lstStyle/>
          <a:p>
            <a:pPr algn="ctr"/>
            <a:r>
              <a:rPr lang="en-US" sz="2400" b="1" dirty="0">
                <a:latin typeface="+mn-lt"/>
              </a:rPr>
              <a:t>Journal Entry</a:t>
            </a:r>
          </a:p>
        </p:txBody>
      </p:sp>
      <p:sp>
        <p:nvSpPr>
          <p:cNvPr id="20" name="TextBox 19"/>
          <p:cNvSpPr txBox="1"/>
          <p:nvPr/>
        </p:nvSpPr>
        <p:spPr>
          <a:xfrm>
            <a:off x="6766428" y="2785844"/>
            <a:ext cx="929402" cy="461665"/>
          </a:xfrm>
          <a:prstGeom prst="rect">
            <a:avLst/>
          </a:prstGeom>
          <a:noFill/>
        </p:spPr>
        <p:txBody>
          <a:bodyPr wrap="square" rtlCol="0">
            <a:spAutoFit/>
          </a:bodyPr>
          <a:lstStyle/>
          <a:p>
            <a:r>
              <a:rPr lang="en-US" sz="2400" b="1" dirty="0">
                <a:latin typeface="+mn-lt"/>
              </a:rPr>
              <a:t>Debit</a:t>
            </a:r>
          </a:p>
        </p:txBody>
      </p:sp>
      <p:sp>
        <p:nvSpPr>
          <p:cNvPr id="21" name="TextBox 20"/>
          <p:cNvSpPr txBox="1"/>
          <p:nvPr/>
        </p:nvSpPr>
        <p:spPr>
          <a:xfrm>
            <a:off x="7902139" y="2772137"/>
            <a:ext cx="1150189" cy="461665"/>
          </a:xfrm>
          <a:prstGeom prst="rect">
            <a:avLst/>
          </a:prstGeom>
          <a:noFill/>
        </p:spPr>
        <p:txBody>
          <a:bodyPr wrap="square" rtlCol="0">
            <a:spAutoFit/>
          </a:bodyPr>
          <a:lstStyle/>
          <a:p>
            <a:r>
              <a:rPr lang="en-US" sz="2400" b="1" dirty="0">
                <a:latin typeface="+mn-lt"/>
              </a:rPr>
              <a:t>Credit</a:t>
            </a:r>
          </a:p>
        </p:txBody>
      </p:sp>
      <p:sp>
        <p:nvSpPr>
          <p:cNvPr id="22" name="TextBox 21"/>
          <p:cNvSpPr txBox="1"/>
          <p:nvPr/>
        </p:nvSpPr>
        <p:spPr>
          <a:xfrm>
            <a:off x="6175023" y="3585875"/>
            <a:ext cx="1286367" cy="461665"/>
          </a:xfrm>
          <a:prstGeom prst="rect">
            <a:avLst/>
          </a:prstGeom>
          <a:noFill/>
        </p:spPr>
        <p:txBody>
          <a:bodyPr wrap="square" rtlCol="0">
            <a:spAutoFit/>
          </a:bodyPr>
          <a:lstStyle/>
          <a:p>
            <a:pPr algn="r"/>
            <a:r>
              <a:rPr lang="en-IN" sz="2400" dirty="0"/>
              <a:t>13</a:t>
            </a:r>
          </a:p>
        </p:txBody>
      </p:sp>
      <p:sp>
        <p:nvSpPr>
          <p:cNvPr id="23" name="TextBox 22"/>
          <p:cNvSpPr txBox="1"/>
          <p:nvPr/>
        </p:nvSpPr>
        <p:spPr>
          <a:xfrm>
            <a:off x="693221" y="3250031"/>
            <a:ext cx="4486513" cy="461665"/>
          </a:xfrm>
          <a:prstGeom prst="rect">
            <a:avLst/>
          </a:prstGeom>
          <a:noFill/>
        </p:spPr>
        <p:txBody>
          <a:bodyPr wrap="square" rtlCol="0">
            <a:spAutoFit/>
          </a:bodyPr>
          <a:lstStyle/>
          <a:p>
            <a:r>
              <a:rPr lang="en-US" sz="2400" b="1" dirty="0">
                <a:latin typeface="+mn-lt"/>
              </a:rPr>
              <a:t>Entry (16)</a:t>
            </a:r>
            <a:endParaRPr lang="fr-FR" sz="2400" b="1" dirty="0">
              <a:latin typeface="+mn-lt"/>
            </a:endParaRPr>
          </a:p>
        </p:txBody>
      </p:sp>
      <p:sp>
        <p:nvSpPr>
          <p:cNvPr id="24" name="Rectangle 23"/>
          <p:cNvSpPr/>
          <p:nvPr/>
        </p:nvSpPr>
        <p:spPr>
          <a:xfrm>
            <a:off x="6987117" y="2425004"/>
            <a:ext cx="1600200" cy="369332"/>
          </a:xfrm>
          <a:prstGeom prst="rect">
            <a:avLst/>
          </a:prstGeom>
        </p:spPr>
        <p:txBody>
          <a:bodyPr wrap="square">
            <a:spAutoFit/>
          </a:bodyPr>
          <a:lstStyle/>
          <a:p>
            <a:pPr algn="ctr"/>
            <a:r>
              <a:rPr lang="en-US" dirty="0"/>
              <a:t>($ millions)</a:t>
            </a:r>
          </a:p>
        </p:txBody>
      </p:sp>
      <p:sp>
        <p:nvSpPr>
          <p:cNvPr id="25" name="TextBox 24"/>
          <p:cNvSpPr txBox="1"/>
          <p:nvPr/>
        </p:nvSpPr>
        <p:spPr>
          <a:xfrm>
            <a:off x="7382934" y="3945003"/>
            <a:ext cx="1248311" cy="461665"/>
          </a:xfrm>
          <a:prstGeom prst="rect">
            <a:avLst/>
          </a:prstGeom>
          <a:noFill/>
        </p:spPr>
        <p:txBody>
          <a:bodyPr wrap="square" rtlCol="0">
            <a:spAutoFit/>
          </a:bodyPr>
          <a:lstStyle/>
          <a:p>
            <a:pPr algn="r"/>
            <a:r>
              <a:rPr lang="en-IN" sz="2400" dirty="0"/>
              <a:t>10</a:t>
            </a:r>
          </a:p>
        </p:txBody>
      </p:sp>
      <p:sp>
        <p:nvSpPr>
          <p:cNvPr id="26" name="TextBox 25"/>
          <p:cNvSpPr txBox="1"/>
          <p:nvPr/>
        </p:nvSpPr>
        <p:spPr>
          <a:xfrm>
            <a:off x="697089" y="3926426"/>
            <a:ext cx="6534040" cy="461665"/>
          </a:xfrm>
          <a:prstGeom prst="rect">
            <a:avLst/>
          </a:prstGeom>
          <a:noFill/>
        </p:spPr>
        <p:txBody>
          <a:bodyPr wrap="square" rtlCol="0">
            <a:spAutoFit/>
          </a:bodyPr>
          <a:lstStyle/>
          <a:p>
            <a:r>
              <a:rPr lang="en-US" sz="2400" dirty="0"/>
              <a:t>         </a:t>
            </a:r>
            <a:r>
              <a:rPr lang="en-IN" sz="2400" dirty="0"/>
              <a:t>Common stock (1 million shares × $10 par)</a:t>
            </a:r>
            <a:endParaRPr lang="en-US" sz="2400" dirty="0">
              <a:latin typeface="+mn-lt"/>
            </a:endParaRPr>
          </a:p>
        </p:txBody>
      </p:sp>
      <p:sp>
        <p:nvSpPr>
          <p:cNvPr id="39" name="TextBox 38"/>
          <p:cNvSpPr txBox="1"/>
          <p:nvPr/>
        </p:nvSpPr>
        <p:spPr>
          <a:xfrm>
            <a:off x="7382934" y="4262734"/>
            <a:ext cx="1248311" cy="461665"/>
          </a:xfrm>
          <a:prstGeom prst="rect">
            <a:avLst/>
          </a:prstGeom>
          <a:noFill/>
        </p:spPr>
        <p:txBody>
          <a:bodyPr wrap="square" rtlCol="0">
            <a:spAutoFit/>
          </a:bodyPr>
          <a:lstStyle/>
          <a:p>
            <a:pPr algn="r"/>
            <a:r>
              <a:rPr lang="en-IN" sz="2400" dirty="0"/>
              <a:t>3</a:t>
            </a:r>
          </a:p>
        </p:txBody>
      </p:sp>
      <p:sp>
        <p:nvSpPr>
          <p:cNvPr id="40" name="TextBox 39"/>
          <p:cNvSpPr txBox="1"/>
          <p:nvPr/>
        </p:nvSpPr>
        <p:spPr>
          <a:xfrm>
            <a:off x="697089" y="4262734"/>
            <a:ext cx="6534040" cy="461665"/>
          </a:xfrm>
          <a:prstGeom prst="rect">
            <a:avLst/>
          </a:prstGeom>
          <a:noFill/>
        </p:spPr>
        <p:txBody>
          <a:bodyPr wrap="square" rtlCol="0">
            <a:spAutoFit/>
          </a:bodyPr>
          <a:lstStyle/>
          <a:p>
            <a:r>
              <a:rPr lang="en-US" sz="2400" dirty="0"/>
              <a:t>         </a:t>
            </a:r>
            <a:r>
              <a:rPr lang="en-IN" sz="2400" dirty="0"/>
              <a:t>Paid-in capital—excess of par (difference)</a:t>
            </a:r>
            <a:endParaRPr lang="en-US" sz="2400" dirty="0">
              <a:latin typeface="+mn-lt"/>
            </a:endParaRPr>
          </a:p>
        </p:txBody>
      </p:sp>
      <p:sp>
        <p:nvSpPr>
          <p:cNvPr id="7" name="Content Placeholder 6"/>
          <p:cNvSpPr>
            <a:spLocks noGrp="1"/>
          </p:cNvSpPr>
          <p:nvPr>
            <p:ph idx="1"/>
          </p:nvPr>
        </p:nvSpPr>
        <p:spPr/>
        <p:txBody>
          <a:bodyPr>
            <a:normAutofit fontScale="92500" lnSpcReduction="10000"/>
          </a:bodyPr>
          <a:lstStyle/>
          <a:p>
            <a:r>
              <a:rPr lang="en-IN" sz="2600" dirty="0"/>
              <a:t>To record a small stock dividend, we capitalize retained earnings for the market value of the shares distributed:</a:t>
            </a:r>
          </a:p>
          <a:p>
            <a:pPr marL="0" indent="0">
              <a:buNone/>
            </a:pPr>
            <a:endParaRPr lang="en-IN" sz="2600" dirty="0"/>
          </a:p>
          <a:p>
            <a:endParaRPr lang="en-IN" sz="2600" dirty="0"/>
          </a:p>
          <a:p>
            <a:endParaRPr lang="en-IN" sz="2600" dirty="0"/>
          </a:p>
          <a:p>
            <a:endParaRPr lang="en-IN" sz="2600" dirty="0"/>
          </a:p>
          <a:p>
            <a:endParaRPr lang="en-IN" sz="2600" dirty="0"/>
          </a:p>
          <a:p>
            <a:endParaRPr lang="en-IN" sz="2600" dirty="0"/>
          </a:p>
          <a:p>
            <a:endParaRPr lang="en-IN" sz="2600" dirty="0"/>
          </a:p>
          <a:p>
            <a:r>
              <a:rPr lang="en-IN" sz="2800" dirty="0"/>
              <a:t>Stock dividends </a:t>
            </a:r>
            <a:r>
              <a:rPr lang="en-IN" sz="2800" b="1" dirty="0">
                <a:solidFill>
                  <a:srgbClr val="C00000"/>
                </a:solidFill>
              </a:rPr>
              <a:t>do not </a:t>
            </a:r>
            <a:r>
              <a:rPr lang="en-IN" sz="2800" dirty="0"/>
              <a:t>represent a significant investing or financing activity. So, this transaction is </a:t>
            </a:r>
            <a:r>
              <a:rPr lang="en-IN" sz="2800" b="1" dirty="0">
                <a:solidFill>
                  <a:srgbClr val="C00000"/>
                </a:solidFill>
              </a:rPr>
              <a:t>not reported in the statement of cash flows</a:t>
            </a:r>
            <a:r>
              <a:rPr lang="en-IN" sz="2800" dirty="0"/>
              <a:t>. </a:t>
            </a:r>
          </a:p>
          <a:p>
            <a:endParaRPr lang="en-IN" sz="2600" dirty="0"/>
          </a:p>
        </p:txBody>
      </p:sp>
      <p:sp>
        <p:nvSpPr>
          <p:cNvPr id="8" name="Title 7"/>
          <p:cNvSpPr>
            <a:spLocks noGrp="1"/>
          </p:cNvSpPr>
          <p:nvPr>
            <p:ph type="title"/>
          </p:nvPr>
        </p:nvSpPr>
        <p:spPr/>
        <p:txBody>
          <a:bodyPr/>
          <a:lstStyle/>
          <a:p>
            <a:r>
              <a:rPr lang="en-US" dirty="0"/>
              <a:t>Common Stock</a:t>
            </a:r>
          </a:p>
        </p:txBody>
      </p:sp>
      <p:sp>
        <p:nvSpPr>
          <p:cNvPr id="27" name="Slide Number Placeholder 5">
            <a:extLst>
              <a:ext uri="{FF2B5EF4-FFF2-40B4-BE49-F238E27FC236}">
                <a16:creationId xmlns:a16="http://schemas.microsoft.com/office/drawing/2014/main" id="{543215A0-4FCA-9B4A-91E8-CD915FA4194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53</a:t>
            </a:fld>
            <a:endParaRPr lang="en-US" dirty="0"/>
          </a:p>
        </p:txBody>
      </p:sp>
    </p:spTree>
    <p:extLst>
      <p:ext uri="{BB962C8B-B14F-4D97-AF65-F5344CB8AC3E}">
        <p14:creationId xmlns:p14="http://schemas.microsoft.com/office/powerpoint/2010/main" val="30744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8" end="8"/>
                                            </p:txEl>
                                          </p:spTgt>
                                        </p:tgtEl>
                                        <p:attrNameLst>
                                          <p:attrName>style.visibility</p:attrName>
                                        </p:attrNameLst>
                                      </p:cBhvr>
                                      <p:to>
                                        <p:strVal val="visible"/>
                                      </p:to>
                                    </p:set>
                                    <p:animEffect transition="in" filter="fade">
                                      <p:cBhvr>
                                        <p:cTn id="10"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16" name="Rectangle 15"/>
          <p:cNvSpPr/>
          <p:nvPr/>
        </p:nvSpPr>
        <p:spPr>
          <a:xfrm>
            <a:off x="674511" y="2514600"/>
            <a:ext cx="8379135" cy="2333262"/>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17" name="Straight Connector 16"/>
          <p:cNvCxnSpPr/>
          <p:nvPr/>
        </p:nvCxnSpPr>
        <p:spPr>
          <a:xfrm>
            <a:off x="685800" y="3363925"/>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695690" y="3712348"/>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Cash (from sale of common stock)</a:t>
            </a:r>
          </a:p>
        </p:txBody>
      </p:sp>
      <p:sp>
        <p:nvSpPr>
          <p:cNvPr id="19" name="TextBox 18"/>
          <p:cNvSpPr txBox="1"/>
          <p:nvPr/>
        </p:nvSpPr>
        <p:spPr>
          <a:xfrm>
            <a:off x="1877709" y="2895599"/>
            <a:ext cx="3587213" cy="461665"/>
          </a:xfrm>
          <a:prstGeom prst="rect">
            <a:avLst/>
          </a:prstGeom>
          <a:noFill/>
        </p:spPr>
        <p:txBody>
          <a:bodyPr wrap="square" rtlCol="0">
            <a:spAutoFit/>
          </a:bodyPr>
          <a:lstStyle/>
          <a:p>
            <a:pPr algn="ctr"/>
            <a:r>
              <a:rPr lang="en-US" sz="2400" b="1" dirty="0">
                <a:latin typeface="+mn-lt"/>
              </a:rPr>
              <a:t>Journal Entry</a:t>
            </a:r>
          </a:p>
        </p:txBody>
      </p:sp>
      <p:sp>
        <p:nvSpPr>
          <p:cNvPr id="20" name="TextBox 19"/>
          <p:cNvSpPr txBox="1"/>
          <p:nvPr/>
        </p:nvSpPr>
        <p:spPr>
          <a:xfrm>
            <a:off x="6766428" y="2909306"/>
            <a:ext cx="929402" cy="461665"/>
          </a:xfrm>
          <a:prstGeom prst="rect">
            <a:avLst/>
          </a:prstGeom>
          <a:noFill/>
        </p:spPr>
        <p:txBody>
          <a:bodyPr wrap="square" rtlCol="0">
            <a:spAutoFit/>
          </a:bodyPr>
          <a:lstStyle/>
          <a:p>
            <a:r>
              <a:rPr lang="en-US" sz="2400" b="1" dirty="0">
                <a:latin typeface="+mn-lt"/>
              </a:rPr>
              <a:t>Debit</a:t>
            </a:r>
          </a:p>
        </p:txBody>
      </p:sp>
      <p:sp>
        <p:nvSpPr>
          <p:cNvPr id="21" name="TextBox 20"/>
          <p:cNvSpPr txBox="1"/>
          <p:nvPr/>
        </p:nvSpPr>
        <p:spPr>
          <a:xfrm>
            <a:off x="7902139" y="2895599"/>
            <a:ext cx="1150189" cy="461665"/>
          </a:xfrm>
          <a:prstGeom prst="rect">
            <a:avLst/>
          </a:prstGeom>
          <a:noFill/>
        </p:spPr>
        <p:txBody>
          <a:bodyPr wrap="square" rtlCol="0">
            <a:spAutoFit/>
          </a:bodyPr>
          <a:lstStyle/>
          <a:p>
            <a:r>
              <a:rPr lang="en-US" sz="2400" b="1" dirty="0">
                <a:latin typeface="+mn-lt"/>
              </a:rPr>
              <a:t>Credit</a:t>
            </a:r>
          </a:p>
        </p:txBody>
      </p:sp>
      <p:sp>
        <p:nvSpPr>
          <p:cNvPr id="22" name="TextBox 21"/>
          <p:cNvSpPr txBox="1"/>
          <p:nvPr/>
        </p:nvSpPr>
        <p:spPr>
          <a:xfrm>
            <a:off x="6175023" y="3709337"/>
            <a:ext cx="1286367" cy="461665"/>
          </a:xfrm>
          <a:prstGeom prst="rect">
            <a:avLst/>
          </a:prstGeom>
          <a:noFill/>
        </p:spPr>
        <p:txBody>
          <a:bodyPr wrap="square" rtlCol="0">
            <a:spAutoFit/>
          </a:bodyPr>
          <a:lstStyle/>
          <a:p>
            <a:pPr algn="r"/>
            <a:r>
              <a:rPr lang="en-IN" sz="2400" dirty="0"/>
              <a:t>26</a:t>
            </a:r>
          </a:p>
        </p:txBody>
      </p:sp>
      <p:sp>
        <p:nvSpPr>
          <p:cNvPr id="23" name="TextBox 22"/>
          <p:cNvSpPr txBox="1"/>
          <p:nvPr/>
        </p:nvSpPr>
        <p:spPr>
          <a:xfrm>
            <a:off x="693221" y="3373493"/>
            <a:ext cx="4486513" cy="461665"/>
          </a:xfrm>
          <a:prstGeom prst="rect">
            <a:avLst/>
          </a:prstGeom>
          <a:noFill/>
        </p:spPr>
        <p:txBody>
          <a:bodyPr wrap="square" rtlCol="0">
            <a:spAutoFit/>
          </a:bodyPr>
          <a:lstStyle/>
          <a:p>
            <a:r>
              <a:rPr lang="en-US" sz="2400" b="1" dirty="0">
                <a:latin typeface="+mn-lt"/>
              </a:rPr>
              <a:t>Entry (17)</a:t>
            </a:r>
            <a:endParaRPr lang="fr-FR" sz="2400" b="1" dirty="0">
              <a:latin typeface="+mn-lt"/>
            </a:endParaRPr>
          </a:p>
        </p:txBody>
      </p:sp>
      <p:sp>
        <p:nvSpPr>
          <p:cNvPr id="24" name="Rectangle 23"/>
          <p:cNvSpPr/>
          <p:nvPr/>
        </p:nvSpPr>
        <p:spPr>
          <a:xfrm>
            <a:off x="6987117" y="2548466"/>
            <a:ext cx="1600200" cy="461665"/>
          </a:xfrm>
          <a:prstGeom prst="rect">
            <a:avLst/>
          </a:prstGeom>
        </p:spPr>
        <p:txBody>
          <a:bodyPr wrap="square">
            <a:spAutoFit/>
          </a:bodyPr>
          <a:lstStyle/>
          <a:p>
            <a:pPr algn="ctr"/>
            <a:r>
              <a:rPr lang="en-US" sz="2400" dirty="0"/>
              <a:t>($ millions)</a:t>
            </a:r>
          </a:p>
        </p:txBody>
      </p:sp>
      <p:sp>
        <p:nvSpPr>
          <p:cNvPr id="25" name="TextBox 24"/>
          <p:cNvSpPr txBox="1"/>
          <p:nvPr/>
        </p:nvSpPr>
        <p:spPr>
          <a:xfrm>
            <a:off x="7382934" y="4068465"/>
            <a:ext cx="1248311" cy="461665"/>
          </a:xfrm>
          <a:prstGeom prst="rect">
            <a:avLst/>
          </a:prstGeom>
          <a:noFill/>
        </p:spPr>
        <p:txBody>
          <a:bodyPr wrap="square" rtlCol="0">
            <a:spAutoFit/>
          </a:bodyPr>
          <a:lstStyle/>
          <a:p>
            <a:pPr algn="r"/>
            <a:r>
              <a:rPr lang="en-IN" sz="2400" dirty="0"/>
              <a:t>20</a:t>
            </a:r>
          </a:p>
        </p:txBody>
      </p:sp>
      <p:sp>
        <p:nvSpPr>
          <p:cNvPr id="26" name="TextBox 25"/>
          <p:cNvSpPr txBox="1"/>
          <p:nvPr/>
        </p:nvSpPr>
        <p:spPr>
          <a:xfrm>
            <a:off x="640644" y="4049888"/>
            <a:ext cx="6534040" cy="461665"/>
          </a:xfrm>
          <a:prstGeom prst="rect">
            <a:avLst/>
          </a:prstGeom>
          <a:noFill/>
        </p:spPr>
        <p:txBody>
          <a:bodyPr wrap="square" rtlCol="0">
            <a:spAutoFit/>
          </a:bodyPr>
          <a:lstStyle/>
          <a:p>
            <a:r>
              <a:rPr lang="en-US" sz="2400" dirty="0"/>
              <a:t>         </a:t>
            </a:r>
            <a:r>
              <a:rPr lang="en-IN" sz="2400" dirty="0"/>
              <a:t>Common stock ([$130 − $100] − $10)</a:t>
            </a:r>
            <a:endParaRPr lang="en-US" sz="2400" dirty="0">
              <a:latin typeface="+mn-lt"/>
            </a:endParaRPr>
          </a:p>
        </p:txBody>
      </p:sp>
      <p:sp>
        <p:nvSpPr>
          <p:cNvPr id="39" name="TextBox 38"/>
          <p:cNvSpPr txBox="1"/>
          <p:nvPr/>
        </p:nvSpPr>
        <p:spPr>
          <a:xfrm>
            <a:off x="7382934" y="4386196"/>
            <a:ext cx="1248311" cy="461665"/>
          </a:xfrm>
          <a:prstGeom prst="rect">
            <a:avLst/>
          </a:prstGeom>
          <a:noFill/>
        </p:spPr>
        <p:txBody>
          <a:bodyPr wrap="square" rtlCol="0">
            <a:spAutoFit/>
          </a:bodyPr>
          <a:lstStyle/>
          <a:p>
            <a:pPr algn="r"/>
            <a:r>
              <a:rPr lang="en-IN" sz="2400" dirty="0"/>
              <a:t>6</a:t>
            </a:r>
          </a:p>
        </p:txBody>
      </p:sp>
      <p:sp>
        <p:nvSpPr>
          <p:cNvPr id="40" name="TextBox 39"/>
          <p:cNvSpPr txBox="1"/>
          <p:nvPr/>
        </p:nvSpPr>
        <p:spPr>
          <a:xfrm>
            <a:off x="640644" y="4386196"/>
            <a:ext cx="6738428" cy="461665"/>
          </a:xfrm>
          <a:prstGeom prst="rect">
            <a:avLst/>
          </a:prstGeom>
          <a:noFill/>
        </p:spPr>
        <p:txBody>
          <a:bodyPr wrap="square" rtlCol="0">
            <a:spAutoFit/>
          </a:bodyPr>
          <a:lstStyle/>
          <a:p>
            <a:r>
              <a:rPr lang="en-US" sz="2400" dirty="0"/>
              <a:t>         </a:t>
            </a:r>
            <a:r>
              <a:rPr lang="en-IN" sz="2400" dirty="0"/>
              <a:t>Paid-in capital—excess of par ([$29 − $20] − $3)</a:t>
            </a:r>
            <a:endParaRPr lang="en-US" sz="2400" dirty="0">
              <a:latin typeface="+mn-lt"/>
            </a:endParaRPr>
          </a:p>
        </p:txBody>
      </p:sp>
      <p:sp>
        <p:nvSpPr>
          <p:cNvPr id="2" name="Content Placeholder 1"/>
          <p:cNvSpPr>
            <a:spLocks noGrp="1"/>
          </p:cNvSpPr>
          <p:nvPr>
            <p:ph idx="1"/>
          </p:nvPr>
        </p:nvSpPr>
        <p:spPr>
          <a:xfrm>
            <a:off x="761998" y="1444626"/>
            <a:ext cx="8153401" cy="5057775"/>
          </a:xfrm>
        </p:spPr>
        <p:txBody>
          <a:bodyPr>
            <a:normAutofit/>
          </a:bodyPr>
          <a:lstStyle/>
          <a:p>
            <a:r>
              <a:rPr lang="en-IN" sz="2600" dirty="0"/>
              <a:t>The sale of 2 million shares of common stock at $13 per share is represented by the following entry:</a:t>
            </a:r>
          </a:p>
          <a:p>
            <a:endParaRPr lang="en-IN" sz="2600" dirty="0"/>
          </a:p>
          <a:p>
            <a:endParaRPr lang="en-IN" sz="2600" dirty="0"/>
          </a:p>
          <a:p>
            <a:endParaRPr lang="en-IN" sz="2600" dirty="0"/>
          </a:p>
          <a:p>
            <a:endParaRPr lang="en-IN" sz="2600" dirty="0"/>
          </a:p>
          <a:p>
            <a:endParaRPr lang="en-IN" sz="2600" dirty="0"/>
          </a:p>
          <a:p>
            <a:endParaRPr lang="en-IN" sz="2600" dirty="0"/>
          </a:p>
          <a:p>
            <a:r>
              <a:rPr lang="en-IN" sz="2600" dirty="0"/>
              <a:t>Reported in the statement of cash flows as a </a:t>
            </a:r>
            <a:r>
              <a:rPr lang="en-IN" sz="2600" b="1" dirty="0">
                <a:solidFill>
                  <a:srgbClr val="C00000"/>
                </a:solidFill>
              </a:rPr>
              <a:t>financing activity</a:t>
            </a:r>
            <a:endParaRPr lang="en-US" sz="2600" b="1" dirty="0">
              <a:solidFill>
                <a:srgbClr val="C00000"/>
              </a:solidFill>
            </a:endParaRPr>
          </a:p>
        </p:txBody>
      </p:sp>
      <p:sp>
        <p:nvSpPr>
          <p:cNvPr id="3" name="Title 2"/>
          <p:cNvSpPr>
            <a:spLocks noGrp="1"/>
          </p:cNvSpPr>
          <p:nvPr>
            <p:ph type="title"/>
          </p:nvPr>
        </p:nvSpPr>
        <p:spPr/>
        <p:txBody>
          <a:bodyPr/>
          <a:lstStyle/>
          <a:p>
            <a:r>
              <a:rPr lang="en-US" dirty="0"/>
              <a:t>Common Stock </a:t>
            </a:r>
            <a:r>
              <a:rPr lang="en-IN" sz="2400" dirty="0"/>
              <a:t>(continued)</a:t>
            </a:r>
            <a:endParaRPr lang="en-US" sz="2400" dirty="0"/>
          </a:p>
        </p:txBody>
      </p:sp>
      <p:sp>
        <p:nvSpPr>
          <p:cNvPr id="27" name="Slide Number Placeholder 5">
            <a:extLst>
              <a:ext uri="{FF2B5EF4-FFF2-40B4-BE49-F238E27FC236}">
                <a16:creationId xmlns:a16="http://schemas.microsoft.com/office/drawing/2014/main" id="{955AFA36-BB94-F94E-87F9-7865030D340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54</a:t>
            </a:fld>
            <a:endParaRPr lang="en-US" dirty="0"/>
          </a:p>
        </p:txBody>
      </p:sp>
    </p:spTree>
    <p:extLst>
      <p:ext uri="{BB962C8B-B14F-4D97-AF65-F5344CB8AC3E}">
        <p14:creationId xmlns:p14="http://schemas.microsoft.com/office/powerpoint/2010/main" val="9110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Title 2"/>
          <p:cNvSpPr>
            <a:spLocks noGrp="1"/>
          </p:cNvSpPr>
          <p:nvPr>
            <p:ph type="title"/>
          </p:nvPr>
        </p:nvSpPr>
        <p:spPr>
          <a:xfrm>
            <a:off x="761999" y="1"/>
            <a:ext cx="8382000" cy="761999"/>
          </a:xfrm>
        </p:spPr>
        <p:txBody>
          <a:bodyPr/>
          <a:lstStyle/>
          <a:p>
            <a:r>
              <a:rPr lang="en-US" dirty="0"/>
              <a:t>Retained Earnings</a:t>
            </a:r>
          </a:p>
        </p:txBody>
      </p:sp>
      <p:sp>
        <p:nvSpPr>
          <p:cNvPr id="27" name="Rectangle 26"/>
          <p:cNvSpPr/>
          <p:nvPr/>
        </p:nvSpPr>
        <p:spPr>
          <a:xfrm>
            <a:off x="3535326" y="685800"/>
            <a:ext cx="2668872" cy="492443"/>
          </a:xfrm>
          <a:prstGeom prst="rect">
            <a:avLst/>
          </a:prstGeom>
        </p:spPr>
        <p:txBody>
          <a:bodyPr wrap="none">
            <a:spAutoFit/>
          </a:bodyPr>
          <a:lstStyle/>
          <a:p>
            <a:pPr algn="ctr"/>
            <a:r>
              <a:rPr lang="en-US" sz="2600" b="1" dirty="0"/>
              <a:t>Retained Earnings</a:t>
            </a:r>
            <a:endParaRPr lang="en-US" sz="2600" dirty="0"/>
          </a:p>
        </p:txBody>
      </p:sp>
      <p:cxnSp>
        <p:nvCxnSpPr>
          <p:cNvPr id="28" name="Straight Connector 27"/>
          <p:cNvCxnSpPr/>
          <p:nvPr/>
        </p:nvCxnSpPr>
        <p:spPr>
          <a:xfrm>
            <a:off x="549584" y="1116687"/>
            <a:ext cx="8590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943600" y="1131711"/>
            <a:ext cx="2727029" cy="492443"/>
          </a:xfrm>
          <a:prstGeom prst="rect">
            <a:avLst/>
          </a:prstGeom>
        </p:spPr>
        <p:txBody>
          <a:bodyPr wrap="none">
            <a:spAutoFit/>
          </a:bodyPr>
          <a:lstStyle/>
          <a:p>
            <a:r>
              <a:rPr lang="en-US" sz="2600" dirty="0"/>
              <a:t>Beginning balance </a:t>
            </a:r>
          </a:p>
        </p:txBody>
      </p:sp>
      <p:sp>
        <p:nvSpPr>
          <p:cNvPr id="30" name="Rectangle 29"/>
          <p:cNvSpPr/>
          <p:nvPr/>
        </p:nvSpPr>
        <p:spPr>
          <a:xfrm>
            <a:off x="694266" y="1492267"/>
            <a:ext cx="2775055" cy="492443"/>
          </a:xfrm>
          <a:prstGeom prst="rect">
            <a:avLst/>
          </a:prstGeom>
        </p:spPr>
        <p:txBody>
          <a:bodyPr wrap="none">
            <a:spAutoFit/>
          </a:bodyPr>
          <a:lstStyle/>
          <a:p>
            <a:r>
              <a:rPr lang="en-IN" sz="2600" dirty="0"/>
              <a:t>(16) Stock dividend</a:t>
            </a:r>
            <a:endParaRPr lang="en-US" sz="2600" dirty="0"/>
          </a:p>
        </p:txBody>
      </p:sp>
      <p:cxnSp>
        <p:nvCxnSpPr>
          <p:cNvPr id="32" name="Straight Connector 31"/>
          <p:cNvCxnSpPr/>
          <p:nvPr/>
        </p:nvCxnSpPr>
        <p:spPr>
          <a:xfrm flipH="1">
            <a:off x="4875999" y="1137315"/>
            <a:ext cx="1" cy="21537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888903" y="1138801"/>
            <a:ext cx="521297" cy="492443"/>
          </a:xfrm>
          <a:prstGeom prst="rect">
            <a:avLst/>
          </a:prstGeom>
        </p:spPr>
        <p:txBody>
          <a:bodyPr wrap="none">
            <a:spAutoFit/>
          </a:bodyPr>
          <a:lstStyle/>
          <a:p>
            <a:pPr algn="r"/>
            <a:r>
              <a:rPr lang="en-US" sz="2600" dirty="0"/>
              <a:t>25</a:t>
            </a:r>
          </a:p>
        </p:txBody>
      </p:sp>
      <p:sp>
        <p:nvSpPr>
          <p:cNvPr id="34" name="Rectangle 33"/>
          <p:cNvSpPr/>
          <p:nvPr/>
        </p:nvSpPr>
        <p:spPr>
          <a:xfrm>
            <a:off x="4324040" y="1492267"/>
            <a:ext cx="521297" cy="492443"/>
          </a:xfrm>
          <a:prstGeom prst="rect">
            <a:avLst/>
          </a:prstGeom>
        </p:spPr>
        <p:txBody>
          <a:bodyPr wrap="none">
            <a:spAutoFit/>
          </a:bodyPr>
          <a:lstStyle/>
          <a:p>
            <a:pPr algn="r"/>
            <a:r>
              <a:rPr lang="en-US" sz="2600" dirty="0"/>
              <a:t>13</a:t>
            </a:r>
          </a:p>
        </p:txBody>
      </p:sp>
      <p:sp>
        <p:nvSpPr>
          <p:cNvPr id="35" name="Rectangle 34"/>
          <p:cNvSpPr/>
          <p:nvPr/>
        </p:nvSpPr>
        <p:spPr>
          <a:xfrm>
            <a:off x="5943600" y="1492267"/>
            <a:ext cx="2361800" cy="492443"/>
          </a:xfrm>
          <a:prstGeom prst="rect">
            <a:avLst/>
          </a:prstGeom>
        </p:spPr>
        <p:txBody>
          <a:bodyPr wrap="none">
            <a:spAutoFit/>
          </a:bodyPr>
          <a:lstStyle/>
          <a:p>
            <a:r>
              <a:rPr lang="en-US" sz="2600" dirty="0"/>
              <a:t>Net income (11)</a:t>
            </a:r>
          </a:p>
        </p:txBody>
      </p:sp>
      <p:sp>
        <p:nvSpPr>
          <p:cNvPr id="36" name="Rectangle 35"/>
          <p:cNvSpPr/>
          <p:nvPr/>
        </p:nvSpPr>
        <p:spPr>
          <a:xfrm>
            <a:off x="4888484" y="1492267"/>
            <a:ext cx="521297" cy="492443"/>
          </a:xfrm>
          <a:prstGeom prst="rect">
            <a:avLst/>
          </a:prstGeom>
        </p:spPr>
        <p:txBody>
          <a:bodyPr wrap="none">
            <a:spAutoFit/>
          </a:bodyPr>
          <a:lstStyle/>
          <a:p>
            <a:pPr algn="r"/>
            <a:r>
              <a:rPr lang="en-US" sz="2600" dirty="0"/>
              <a:t>12</a:t>
            </a:r>
          </a:p>
        </p:txBody>
      </p:sp>
      <p:cxnSp>
        <p:nvCxnSpPr>
          <p:cNvPr id="37" name="Straight Connector 36"/>
          <p:cNvCxnSpPr/>
          <p:nvPr/>
        </p:nvCxnSpPr>
        <p:spPr>
          <a:xfrm>
            <a:off x="578846" y="2768159"/>
            <a:ext cx="85543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943600" y="2779958"/>
            <a:ext cx="2234907" cy="492443"/>
          </a:xfrm>
          <a:prstGeom prst="rect">
            <a:avLst/>
          </a:prstGeom>
        </p:spPr>
        <p:txBody>
          <a:bodyPr wrap="none">
            <a:spAutoFit/>
          </a:bodyPr>
          <a:lstStyle/>
          <a:p>
            <a:r>
              <a:rPr lang="en-US" sz="2600" dirty="0"/>
              <a:t>Ending balance</a:t>
            </a:r>
          </a:p>
        </p:txBody>
      </p:sp>
      <p:sp>
        <p:nvSpPr>
          <p:cNvPr id="41" name="Rectangle 40"/>
          <p:cNvSpPr/>
          <p:nvPr/>
        </p:nvSpPr>
        <p:spPr>
          <a:xfrm>
            <a:off x="4888903" y="2779958"/>
            <a:ext cx="521297" cy="492443"/>
          </a:xfrm>
          <a:prstGeom prst="rect">
            <a:avLst/>
          </a:prstGeom>
        </p:spPr>
        <p:txBody>
          <a:bodyPr wrap="none">
            <a:spAutoFit/>
          </a:bodyPr>
          <a:lstStyle/>
          <a:p>
            <a:pPr algn="r"/>
            <a:r>
              <a:rPr lang="en-US" sz="2600" dirty="0"/>
              <a:t>19</a:t>
            </a:r>
          </a:p>
        </p:txBody>
      </p:sp>
      <p:sp>
        <p:nvSpPr>
          <p:cNvPr id="43" name="Rectangle 42"/>
          <p:cNvSpPr/>
          <p:nvPr/>
        </p:nvSpPr>
        <p:spPr>
          <a:xfrm>
            <a:off x="700939" y="1825553"/>
            <a:ext cx="2735044" cy="492443"/>
          </a:xfrm>
          <a:prstGeom prst="rect">
            <a:avLst/>
          </a:prstGeom>
        </p:spPr>
        <p:txBody>
          <a:bodyPr wrap="none">
            <a:spAutoFit/>
          </a:bodyPr>
          <a:lstStyle/>
          <a:p>
            <a:r>
              <a:rPr lang="en-US" sz="2600" dirty="0"/>
              <a:t>(18) </a:t>
            </a:r>
            <a:r>
              <a:rPr lang="en-US" sz="2600" b="1" dirty="0">
                <a:solidFill>
                  <a:srgbClr val="C00000"/>
                </a:solidFill>
              </a:rPr>
              <a:t>Cash dividend</a:t>
            </a:r>
          </a:p>
        </p:txBody>
      </p:sp>
      <p:sp>
        <p:nvSpPr>
          <p:cNvPr id="44" name="Rectangle 43"/>
          <p:cNvSpPr/>
          <p:nvPr/>
        </p:nvSpPr>
        <p:spPr>
          <a:xfrm>
            <a:off x="4495800" y="1851378"/>
            <a:ext cx="352982" cy="492443"/>
          </a:xfrm>
          <a:prstGeom prst="rect">
            <a:avLst/>
          </a:prstGeom>
        </p:spPr>
        <p:txBody>
          <a:bodyPr wrap="none">
            <a:spAutoFit/>
          </a:bodyPr>
          <a:lstStyle/>
          <a:p>
            <a:pPr algn="r"/>
            <a:r>
              <a:rPr lang="en-US" sz="2600" b="1" dirty="0">
                <a:solidFill>
                  <a:srgbClr val="C00000"/>
                </a:solidFill>
              </a:rPr>
              <a:t>5</a:t>
            </a:r>
          </a:p>
        </p:txBody>
      </p:sp>
      <p:sp>
        <p:nvSpPr>
          <p:cNvPr id="2" name="Rectangle 1"/>
          <p:cNvSpPr/>
          <p:nvPr/>
        </p:nvSpPr>
        <p:spPr>
          <a:xfrm>
            <a:off x="762000" y="3429000"/>
            <a:ext cx="8244727" cy="3046988"/>
          </a:xfrm>
          <a:prstGeom prst="rect">
            <a:avLst/>
          </a:prstGeom>
        </p:spPr>
        <p:txBody>
          <a:bodyPr wrap="square">
            <a:spAutoFit/>
          </a:bodyPr>
          <a:lstStyle/>
          <a:p>
            <a:pPr marL="342900" indent="-342900">
              <a:buFont typeface="Arial" panose="020B0604020202020204" pitchFamily="34" charset="0"/>
              <a:buChar char="•"/>
            </a:pPr>
            <a:r>
              <a:rPr lang="en-IN" sz="2400" dirty="0"/>
              <a:t>The stock dividend in entry (16) includes a </a:t>
            </a:r>
            <a:r>
              <a:rPr lang="en-IN" sz="2400" b="1" dirty="0">
                <a:solidFill>
                  <a:srgbClr val="C00000"/>
                </a:solidFill>
              </a:rPr>
              <a:t>$13 </a:t>
            </a:r>
            <a:r>
              <a:rPr lang="en-IN" sz="2400" dirty="0"/>
              <a:t>million reduction of retained earnings </a:t>
            </a:r>
          </a:p>
          <a:p>
            <a:pPr marL="342900" indent="-342900">
              <a:buFont typeface="Arial" panose="020B0604020202020204" pitchFamily="34" charset="0"/>
              <a:buChar char="•"/>
            </a:pPr>
            <a:r>
              <a:rPr lang="en-IN" sz="2400" dirty="0"/>
              <a:t>In entry (11), net income increased retained earnings by </a:t>
            </a:r>
            <a:r>
              <a:rPr lang="en-IN" sz="2400" b="1" dirty="0">
                <a:solidFill>
                  <a:srgbClr val="C00000"/>
                </a:solidFill>
              </a:rPr>
              <a:t>$12 </a:t>
            </a:r>
            <a:r>
              <a:rPr lang="en-IN" sz="2400" dirty="0"/>
              <a:t>million</a:t>
            </a:r>
          </a:p>
          <a:p>
            <a:pPr marL="342900" indent="-342900">
              <a:buFont typeface="Arial" panose="020B0604020202020204" pitchFamily="34" charset="0"/>
              <a:buChar char="•"/>
            </a:pPr>
            <a:r>
              <a:rPr lang="en-IN" sz="2400" dirty="0"/>
              <a:t>The net reduction of $1 million accounted for by these two entries leaves </a:t>
            </a:r>
            <a:r>
              <a:rPr lang="en-IN" sz="2400" b="1" dirty="0">
                <a:solidFill>
                  <a:srgbClr val="C00000"/>
                </a:solidFill>
              </a:rPr>
              <a:t>$5</a:t>
            </a:r>
            <a:r>
              <a:rPr lang="en-IN" sz="2400" dirty="0"/>
              <a:t> million of the $6 million net decrease in the account unexplained</a:t>
            </a:r>
          </a:p>
          <a:p>
            <a:pPr marL="342900" indent="-342900">
              <a:buFont typeface="Arial" panose="020B0604020202020204" pitchFamily="34" charset="0"/>
              <a:buChar char="•"/>
            </a:pPr>
            <a:r>
              <a:rPr lang="en-IN" sz="2400" dirty="0"/>
              <a:t>A cash dividend accounts for that part of the decrease.</a:t>
            </a:r>
          </a:p>
        </p:txBody>
      </p:sp>
      <p:sp>
        <p:nvSpPr>
          <p:cNvPr id="19" name="Slide Number Placeholder 5">
            <a:extLst>
              <a:ext uri="{FF2B5EF4-FFF2-40B4-BE49-F238E27FC236}">
                <a16:creationId xmlns:a16="http://schemas.microsoft.com/office/drawing/2014/main" id="{2ABB0CC8-893A-B14F-AA5F-1B3C0E740CB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55</a:t>
            </a:fld>
            <a:endParaRPr lang="en-US" dirty="0"/>
          </a:p>
        </p:txBody>
      </p:sp>
    </p:spTree>
    <p:extLst>
      <p:ext uri="{BB962C8B-B14F-4D97-AF65-F5344CB8AC3E}">
        <p14:creationId xmlns:p14="http://schemas.microsoft.com/office/powerpoint/2010/main" val="2658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 presetClass="entr" presetSubtype="0" fill="hold" nodeType="with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 presetClass="entr" presetSubtype="0" fill="hold" nodeType="with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2" end="2"/>
                                            </p:txEl>
                                          </p:spTgt>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par>
                                <p:cTn id="61" presetID="42"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Effect transition="in" filter="fade">
                                      <p:cBhvr>
                                        <p:cTn id="63" dur="1000"/>
                                        <p:tgtEl>
                                          <p:spTgt spid="2">
                                            <p:txEl>
                                              <p:pRg st="3" end="3"/>
                                            </p:txEl>
                                          </p:spTgt>
                                        </p:tgtEl>
                                      </p:cBhvr>
                                    </p:animEffect>
                                    <p:anim calcmode="lin" valueType="num">
                                      <p:cBhvr>
                                        <p:cTn id="6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3" grpId="0"/>
      <p:bldP spid="34" grpId="0"/>
      <p:bldP spid="35" grpId="0"/>
      <p:bldP spid="36" grpId="0"/>
      <p:bldP spid="38" grpId="0"/>
      <p:bldP spid="41" grpId="0"/>
      <p:bldP spid="4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Title 2"/>
          <p:cNvSpPr>
            <a:spLocks noGrp="1"/>
          </p:cNvSpPr>
          <p:nvPr>
            <p:ph type="title"/>
          </p:nvPr>
        </p:nvSpPr>
        <p:spPr>
          <a:xfrm>
            <a:off x="761999" y="1"/>
            <a:ext cx="8382000" cy="761999"/>
          </a:xfrm>
        </p:spPr>
        <p:txBody>
          <a:bodyPr/>
          <a:lstStyle/>
          <a:p>
            <a:r>
              <a:rPr lang="en-US" dirty="0"/>
              <a:t>Retained Earnings </a:t>
            </a:r>
            <a:r>
              <a:rPr lang="en-US" sz="2000" dirty="0"/>
              <a:t>(continued)</a:t>
            </a:r>
          </a:p>
        </p:txBody>
      </p:sp>
      <p:sp>
        <p:nvSpPr>
          <p:cNvPr id="27" name="Rectangle 26"/>
          <p:cNvSpPr/>
          <p:nvPr/>
        </p:nvSpPr>
        <p:spPr>
          <a:xfrm>
            <a:off x="3535326" y="685800"/>
            <a:ext cx="2668872" cy="492443"/>
          </a:xfrm>
          <a:prstGeom prst="rect">
            <a:avLst/>
          </a:prstGeom>
        </p:spPr>
        <p:txBody>
          <a:bodyPr wrap="none">
            <a:spAutoFit/>
          </a:bodyPr>
          <a:lstStyle/>
          <a:p>
            <a:pPr algn="ctr"/>
            <a:r>
              <a:rPr lang="en-US" sz="2600" b="1" dirty="0"/>
              <a:t>Retained Earnings</a:t>
            </a:r>
            <a:endParaRPr lang="en-US" sz="2600" dirty="0"/>
          </a:p>
        </p:txBody>
      </p:sp>
      <p:cxnSp>
        <p:nvCxnSpPr>
          <p:cNvPr id="28" name="Straight Connector 27"/>
          <p:cNvCxnSpPr/>
          <p:nvPr/>
        </p:nvCxnSpPr>
        <p:spPr>
          <a:xfrm>
            <a:off x="549584" y="1116687"/>
            <a:ext cx="8590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943600" y="1131711"/>
            <a:ext cx="2727029" cy="492443"/>
          </a:xfrm>
          <a:prstGeom prst="rect">
            <a:avLst/>
          </a:prstGeom>
        </p:spPr>
        <p:txBody>
          <a:bodyPr wrap="none">
            <a:spAutoFit/>
          </a:bodyPr>
          <a:lstStyle/>
          <a:p>
            <a:r>
              <a:rPr lang="en-US" sz="2600" dirty="0"/>
              <a:t>Beginning balance </a:t>
            </a:r>
          </a:p>
        </p:txBody>
      </p:sp>
      <p:sp>
        <p:nvSpPr>
          <p:cNvPr id="30" name="Rectangle 29"/>
          <p:cNvSpPr/>
          <p:nvPr/>
        </p:nvSpPr>
        <p:spPr>
          <a:xfrm>
            <a:off x="694266" y="1492267"/>
            <a:ext cx="2775055" cy="492443"/>
          </a:xfrm>
          <a:prstGeom prst="rect">
            <a:avLst/>
          </a:prstGeom>
        </p:spPr>
        <p:txBody>
          <a:bodyPr wrap="none">
            <a:spAutoFit/>
          </a:bodyPr>
          <a:lstStyle/>
          <a:p>
            <a:r>
              <a:rPr lang="en-IN" sz="2600" dirty="0"/>
              <a:t>(16) Stock dividend</a:t>
            </a:r>
            <a:endParaRPr lang="en-US" sz="2600" dirty="0"/>
          </a:p>
        </p:txBody>
      </p:sp>
      <p:cxnSp>
        <p:nvCxnSpPr>
          <p:cNvPr id="32" name="Straight Connector 31"/>
          <p:cNvCxnSpPr/>
          <p:nvPr/>
        </p:nvCxnSpPr>
        <p:spPr>
          <a:xfrm flipH="1">
            <a:off x="4875999" y="1137315"/>
            <a:ext cx="1" cy="21537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888903" y="1138801"/>
            <a:ext cx="521297" cy="492443"/>
          </a:xfrm>
          <a:prstGeom prst="rect">
            <a:avLst/>
          </a:prstGeom>
        </p:spPr>
        <p:txBody>
          <a:bodyPr wrap="none">
            <a:spAutoFit/>
          </a:bodyPr>
          <a:lstStyle/>
          <a:p>
            <a:pPr algn="r"/>
            <a:r>
              <a:rPr lang="en-US" sz="2600" dirty="0"/>
              <a:t>25</a:t>
            </a:r>
          </a:p>
        </p:txBody>
      </p:sp>
      <p:sp>
        <p:nvSpPr>
          <p:cNvPr id="34" name="Rectangle 33"/>
          <p:cNvSpPr/>
          <p:nvPr/>
        </p:nvSpPr>
        <p:spPr>
          <a:xfrm>
            <a:off x="4324040" y="1492267"/>
            <a:ext cx="521297" cy="492443"/>
          </a:xfrm>
          <a:prstGeom prst="rect">
            <a:avLst/>
          </a:prstGeom>
        </p:spPr>
        <p:txBody>
          <a:bodyPr wrap="none">
            <a:spAutoFit/>
          </a:bodyPr>
          <a:lstStyle/>
          <a:p>
            <a:pPr algn="r"/>
            <a:r>
              <a:rPr lang="en-US" sz="2600" dirty="0"/>
              <a:t>13</a:t>
            </a:r>
          </a:p>
        </p:txBody>
      </p:sp>
      <p:sp>
        <p:nvSpPr>
          <p:cNvPr id="35" name="Rectangle 34"/>
          <p:cNvSpPr/>
          <p:nvPr/>
        </p:nvSpPr>
        <p:spPr>
          <a:xfrm>
            <a:off x="5943600" y="1492267"/>
            <a:ext cx="2361800" cy="492443"/>
          </a:xfrm>
          <a:prstGeom prst="rect">
            <a:avLst/>
          </a:prstGeom>
        </p:spPr>
        <p:txBody>
          <a:bodyPr wrap="none">
            <a:spAutoFit/>
          </a:bodyPr>
          <a:lstStyle/>
          <a:p>
            <a:r>
              <a:rPr lang="en-US" sz="2600" dirty="0"/>
              <a:t>Net income (11)</a:t>
            </a:r>
          </a:p>
        </p:txBody>
      </p:sp>
      <p:sp>
        <p:nvSpPr>
          <p:cNvPr id="36" name="Rectangle 35"/>
          <p:cNvSpPr/>
          <p:nvPr/>
        </p:nvSpPr>
        <p:spPr>
          <a:xfrm>
            <a:off x="4888484" y="1492267"/>
            <a:ext cx="521297" cy="492443"/>
          </a:xfrm>
          <a:prstGeom prst="rect">
            <a:avLst/>
          </a:prstGeom>
        </p:spPr>
        <p:txBody>
          <a:bodyPr wrap="none">
            <a:spAutoFit/>
          </a:bodyPr>
          <a:lstStyle/>
          <a:p>
            <a:pPr algn="r"/>
            <a:r>
              <a:rPr lang="en-US" sz="2600" dirty="0"/>
              <a:t>12</a:t>
            </a:r>
          </a:p>
        </p:txBody>
      </p:sp>
      <p:cxnSp>
        <p:nvCxnSpPr>
          <p:cNvPr id="37" name="Straight Connector 36"/>
          <p:cNvCxnSpPr/>
          <p:nvPr/>
        </p:nvCxnSpPr>
        <p:spPr>
          <a:xfrm>
            <a:off x="578846" y="2768159"/>
            <a:ext cx="85543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943600" y="2779958"/>
            <a:ext cx="2234907" cy="492443"/>
          </a:xfrm>
          <a:prstGeom prst="rect">
            <a:avLst/>
          </a:prstGeom>
        </p:spPr>
        <p:txBody>
          <a:bodyPr wrap="none">
            <a:spAutoFit/>
          </a:bodyPr>
          <a:lstStyle/>
          <a:p>
            <a:r>
              <a:rPr lang="en-US" sz="2600" dirty="0"/>
              <a:t>Ending balance</a:t>
            </a:r>
          </a:p>
        </p:txBody>
      </p:sp>
      <p:sp>
        <p:nvSpPr>
          <p:cNvPr id="41" name="Rectangle 40"/>
          <p:cNvSpPr/>
          <p:nvPr/>
        </p:nvSpPr>
        <p:spPr>
          <a:xfrm>
            <a:off x="4888903" y="2779958"/>
            <a:ext cx="521297" cy="492443"/>
          </a:xfrm>
          <a:prstGeom prst="rect">
            <a:avLst/>
          </a:prstGeom>
        </p:spPr>
        <p:txBody>
          <a:bodyPr wrap="none">
            <a:spAutoFit/>
          </a:bodyPr>
          <a:lstStyle/>
          <a:p>
            <a:pPr algn="r"/>
            <a:r>
              <a:rPr lang="en-US" sz="2600" dirty="0"/>
              <a:t>19</a:t>
            </a:r>
          </a:p>
        </p:txBody>
      </p:sp>
      <p:sp>
        <p:nvSpPr>
          <p:cNvPr id="43" name="Rectangle 42"/>
          <p:cNvSpPr/>
          <p:nvPr/>
        </p:nvSpPr>
        <p:spPr>
          <a:xfrm>
            <a:off x="714271" y="1967942"/>
            <a:ext cx="2735044" cy="492443"/>
          </a:xfrm>
          <a:prstGeom prst="rect">
            <a:avLst/>
          </a:prstGeom>
        </p:spPr>
        <p:txBody>
          <a:bodyPr wrap="none">
            <a:spAutoFit/>
          </a:bodyPr>
          <a:lstStyle/>
          <a:p>
            <a:r>
              <a:rPr lang="en-US" sz="2600" dirty="0"/>
              <a:t>(18) </a:t>
            </a:r>
            <a:r>
              <a:rPr lang="en-US" sz="2600" b="1" dirty="0">
                <a:solidFill>
                  <a:srgbClr val="C00000"/>
                </a:solidFill>
              </a:rPr>
              <a:t>Cash dividend</a:t>
            </a:r>
          </a:p>
        </p:txBody>
      </p:sp>
      <p:sp>
        <p:nvSpPr>
          <p:cNvPr id="44" name="Rectangle 43"/>
          <p:cNvSpPr/>
          <p:nvPr/>
        </p:nvSpPr>
        <p:spPr>
          <a:xfrm>
            <a:off x="4444071" y="1929698"/>
            <a:ext cx="352982" cy="492443"/>
          </a:xfrm>
          <a:prstGeom prst="rect">
            <a:avLst/>
          </a:prstGeom>
        </p:spPr>
        <p:txBody>
          <a:bodyPr wrap="none">
            <a:spAutoFit/>
          </a:bodyPr>
          <a:lstStyle/>
          <a:p>
            <a:pPr algn="r"/>
            <a:r>
              <a:rPr lang="en-US" sz="2600" b="1" dirty="0">
                <a:solidFill>
                  <a:srgbClr val="C00000"/>
                </a:solidFill>
              </a:rPr>
              <a:t>5</a:t>
            </a:r>
          </a:p>
        </p:txBody>
      </p:sp>
      <p:sp>
        <p:nvSpPr>
          <p:cNvPr id="6" name="Rectangle 5"/>
          <p:cNvSpPr/>
          <p:nvPr/>
        </p:nvSpPr>
        <p:spPr>
          <a:xfrm>
            <a:off x="713948" y="3826756"/>
            <a:ext cx="7363252" cy="492443"/>
          </a:xfrm>
          <a:prstGeom prst="rect">
            <a:avLst/>
          </a:prstGeom>
        </p:spPr>
        <p:txBody>
          <a:bodyPr>
            <a:spAutoFit/>
          </a:bodyPr>
          <a:lstStyle/>
          <a:p>
            <a:r>
              <a:rPr lang="en-IN" sz="2600" dirty="0"/>
              <a:t>The summary entry is as follows:</a:t>
            </a:r>
          </a:p>
        </p:txBody>
      </p:sp>
      <p:sp>
        <p:nvSpPr>
          <p:cNvPr id="45" name="Rectangle 44"/>
          <p:cNvSpPr/>
          <p:nvPr/>
        </p:nvSpPr>
        <p:spPr>
          <a:xfrm>
            <a:off x="674511" y="4537669"/>
            <a:ext cx="8379135" cy="2015531"/>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46" name="Straight Connector 45"/>
          <p:cNvCxnSpPr/>
          <p:nvPr/>
        </p:nvCxnSpPr>
        <p:spPr>
          <a:xfrm>
            <a:off x="685800" y="5386995"/>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a:spLocks noChangeArrowheads="1"/>
          </p:cNvSpPr>
          <p:nvPr/>
        </p:nvSpPr>
        <p:spPr bwMode="auto">
          <a:xfrm>
            <a:off x="695690" y="5735418"/>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Retained earnings</a:t>
            </a:r>
          </a:p>
        </p:txBody>
      </p:sp>
      <p:sp>
        <p:nvSpPr>
          <p:cNvPr id="48" name="TextBox 47"/>
          <p:cNvSpPr txBox="1"/>
          <p:nvPr/>
        </p:nvSpPr>
        <p:spPr>
          <a:xfrm>
            <a:off x="1877709" y="4918669"/>
            <a:ext cx="3587213" cy="461665"/>
          </a:xfrm>
          <a:prstGeom prst="rect">
            <a:avLst/>
          </a:prstGeom>
          <a:noFill/>
        </p:spPr>
        <p:txBody>
          <a:bodyPr wrap="square" rtlCol="0">
            <a:spAutoFit/>
          </a:bodyPr>
          <a:lstStyle/>
          <a:p>
            <a:pPr algn="ctr"/>
            <a:r>
              <a:rPr lang="en-US" sz="2400" b="1" dirty="0">
                <a:latin typeface="+mn-lt"/>
              </a:rPr>
              <a:t>Journal Entry</a:t>
            </a:r>
          </a:p>
        </p:txBody>
      </p:sp>
      <p:sp>
        <p:nvSpPr>
          <p:cNvPr id="49" name="TextBox 48"/>
          <p:cNvSpPr txBox="1"/>
          <p:nvPr/>
        </p:nvSpPr>
        <p:spPr>
          <a:xfrm>
            <a:off x="6766428" y="4932376"/>
            <a:ext cx="929402" cy="461665"/>
          </a:xfrm>
          <a:prstGeom prst="rect">
            <a:avLst/>
          </a:prstGeom>
          <a:noFill/>
        </p:spPr>
        <p:txBody>
          <a:bodyPr wrap="square" rtlCol="0">
            <a:spAutoFit/>
          </a:bodyPr>
          <a:lstStyle/>
          <a:p>
            <a:r>
              <a:rPr lang="en-US" sz="2400" b="1" dirty="0">
                <a:latin typeface="+mn-lt"/>
              </a:rPr>
              <a:t>Debit</a:t>
            </a:r>
          </a:p>
        </p:txBody>
      </p:sp>
      <p:sp>
        <p:nvSpPr>
          <p:cNvPr id="50" name="TextBox 49"/>
          <p:cNvSpPr txBox="1"/>
          <p:nvPr/>
        </p:nvSpPr>
        <p:spPr>
          <a:xfrm>
            <a:off x="7902139" y="4918669"/>
            <a:ext cx="1150189" cy="461665"/>
          </a:xfrm>
          <a:prstGeom prst="rect">
            <a:avLst/>
          </a:prstGeom>
          <a:noFill/>
        </p:spPr>
        <p:txBody>
          <a:bodyPr wrap="square" rtlCol="0">
            <a:spAutoFit/>
          </a:bodyPr>
          <a:lstStyle/>
          <a:p>
            <a:r>
              <a:rPr lang="en-US" sz="2400" b="1" dirty="0">
                <a:latin typeface="+mn-lt"/>
              </a:rPr>
              <a:t>Credit</a:t>
            </a:r>
          </a:p>
        </p:txBody>
      </p:sp>
      <p:sp>
        <p:nvSpPr>
          <p:cNvPr id="51" name="TextBox 50"/>
          <p:cNvSpPr txBox="1"/>
          <p:nvPr/>
        </p:nvSpPr>
        <p:spPr>
          <a:xfrm>
            <a:off x="6097933" y="5732407"/>
            <a:ext cx="1286367" cy="461665"/>
          </a:xfrm>
          <a:prstGeom prst="rect">
            <a:avLst/>
          </a:prstGeom>
          <a:noFill/>
        </p:spPr>
        <p:txBody>
          <a:bodyPr wrap="square" rtlCol="0">
            <a:spAutoFit/>
          </a:bodyPr>
          <a:lstStyle/>
          <a:p>
            <a:pPr algn="r"/>
            <a:r>
              <a:rPr lang="en-IN" sz="2400" b="1" dirty="0">
                <a:solidFill>
                  <a:srgbClr val="C00000"/>
                </a:solidFill>
              </a:rPr>
              <a:t>5</a:t>
            </a:r>
          </a:p>
        </p:txBody>
      </p:sp>
      <p:sp>
        <p:nvSpPr>
          <p:cNvPr id="52" name="TextBox 51"/>
          <p:cNvSpPr txBox="1"/>
          <p:nvPr/>
        </p:nvSpPr>
        <p:spPr>
          <a:xfrm>
            <a:off x="693221" y="5396563"/>
            <a:ext cx="4486513" cy="461665"/>
          </a:xfrm>
          <a:prstGeom prst="rect">
            <a:avLst/>
          </a:prstGeom>
          <a:noFill/>
        </p:spPr>
        <p:txBody>
          <a:bodyPr wrap="square" rtlCol="0">
            <a:spAutoFit/>
          </a:bodyPr>
          <a:lstStyle/>
          <a:p>
            <a:r>
              <a:rPr lang="en-US" sz="2400" b="1" dirty="0">
                <a:latin typeface="+mn-lt"/>
              </a:rPr>
              <a:t>Entry (18)</a:t>
            </a:r>
            <a:endParaRPr lang="fr-FR" sz="2400" b="1" dirty="0">
              <a:latin typeface="+mn-lt"/>
            </a:endParaRPr>
          </a:p>
        </p:txBody>
      </p:sp>
      <p:sp>
        <p:nvSpPr>
          <p:cNvPr id="53" name="Rectangle 52"/>
          <p:cNvSpPr/>
          <p:nvPr/>
        </p:nvSpPr>
        <p:spPr>
          <a:xfrm>
            <a:off x="6987117" y="4571536"/>
            <a:ext cx="1600200" cy="369332"/>
          </a:xfrm>
          <a:prstGeom prst="rect">
            <a:avLst/>
          </a:prstGeom>
        </p:spPr>
        <p:txBody>
          <a:bodyPr wrap="square">
            <a:spAutoFit/>
          </a:bodyPr>
          <a:lstStyle/>
          <a:p>
            <a:pPr algn="ctr"/>
            <a:r>
              <a:rPr lang="en-US" dirty="0"/>
              <a:t>($ millions)</a:t>
            </a:r>
          </a:p>
        </p:txBody>
      </p:sp>
      <p:sp>
        <p:nvSpPr>
          <p:cNvPr id="54" name="TextBox 53"/>
          <p:cNvSpPr txBox="1"/>
          <p:nvPr/>
        </p:nvSpPr>
        <p:spPr>
          <a:xfrm>
            <a:off x="7305844" y="6091535"/>
            <a:ext cx="1248311" cy="461665"/>
          </a:xfrm>
          <a:prstGeom prst="rect">
            <a:avLst/>
          </a:prstGeom>
          <a:noFill/>
        </p:spPr>
        <p:txBody>
          <a:bodyPr wrap="square" rtlCol="0">
            <a:spAutoFit/>
          </a:bodyPr>
          <a:lstStyle/>
          <a:p>
            <a:pPr algn="r"/>
            <a:r>
              <a:rPr lang="en-IN" sz="2400" b="1" dirty="0">
                <a:solidFill>
                  <a:srgbClr val="C00000"/>
                </a:solidFill>
              </a:rPr>
              <a:t>5</a:t>
            </a:r>
          </a:p>
        </p:txBody>
      </p:sp>
      <p:sp>
        <p:nvSpPr>
          <p:cNvPr id="55" name="TextBox 54"/>
          <p:cNvSpPr txBox="1"/>
          <p:nvPr/>
        </p:nvSpPr>
        <p:spPr>
          <a:xfrm>
            <a:off x="697089" y="6072958"/>
            <a:ext cx="6534040" cy="461665"/>
          </a:xfrm>
          <a:prstGeom prst="rect">
            <a:avLst/>
          </a:prstGeom>
          <a:noFill/>
        </p:spPr>
        <p:txBody>
          <a:bodyPr wrap="square" rtlCol="0">
            <a:spAutoFit/>
          </a:bodyPr>
          <a:lstStyle/>
          <a:p>
            <a:r>
              <a:rPr lang="en-US" sz="2400" dirty="0"/>
              <a:t>	</a:t>
            </a:r>
            <a:r>
              <a:rPr lang="en-IN" sz="2400" dirty="0"/>
              <a:t>Cash (payment of </a:t>
            </a:r>
            <a:r>
              <a:rPr lang="en-IN" sz="2400" b="1" dirty="0">
                <a:solidFill>
                  <a:srgbClr val="C00000"/>
                </a:solidFill>
              </a:rPr>
              <a:t>cash dividends</a:t>
            </a:r>
            <a:r>
              <a:rPr lang="en-IN" sz="2400" dirty="0"/>
              <a:t>)</a:t>
            </a:r>
            <a:endParaRPr lang="en-US" sz="2400" dirty="0">
              <a:latin typeface="+mn-lt"/>
            </a:endParaRPr>
          </a:p>
        </p:txBody>
      </p:sp>
    </p:spTree>
    <p:extLst>
      <p:ext uri="{BB962C8B-B14F-4D97-AF65-F5344CB8AC3E}">
        <p14:creationId xmlns:p14="http://schemas.microsoft.com/office/powerpoint/2010/main" val="305395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0"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3" grpId="0"/>
      <p:bldP spid="34" grpId="0"/>
      <p:bldP spid="35" grpId="0"/>
      <p:bldP spid="36" grpId="0"/>
      <p:bldP spid="38" grpId="0"/>
      <p:bldP spid="41" grpId="0"/>
      <p:bldP spid="43" grpId="0"/>
      <p:bldP spid="6" grpId="0"/>
      <p:bldP spid="45" grpId="0" animBg="1"/>
      <p:bldP spid="47" grpId="0"/>
      <p:bldP spid="48" grpId="0"/>
      <p:bldP spid="49" grpId="0"/>
      <p:bldP spid="50" grpId="0"/>
      <p:bldP spid="51" grpId="0"/>
      <p:bldP spid="52" grpId="0"/>
      <p:bldP spid="53" grpId="0"/>
      <p:bldP spid="54"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9" name="Content Placeholder 1"/>
          <p:cNvSpPr>
            <a:spLocks noGrp="1"/>
          </p:cNvSpPr>
          <p:nvPr>
            <p:ph idx="1"/>
          </p:nvPr>
        </p:nvSpPr>
        <p:spPr>
          <a:xfrm>
            <a:off x="761999" y="838200"/>
            <a:ext cx="8013600" cy="4905375"/>
          </a:xfrm>
        </p:spPr>
        <p:txBody>
          <a:bodyPr>
            <a:normAutofit/>
          </a:bodyPr>
          <a:lstStyle/>
          <a:p>
            <a:r>
              <a:rPr lang="en-IN" sz="2500" dirty="0"/>
              <a:t>Compare the </a:t>
            </a:r>
            <a:r>
              <a:rPr lang="en-IN" sz="2500" b="1" dirty="0">
                <a:solidFill>
                  <a:srgbClr val="C00000"/>
                </a:solidFill>
              </a:rPr>
              <a:t>change in the balance of the cash account </a:t>
            </a:r>
            <a:r>
              <a:rPr lang="en-IN" sz="2500" dirty="0"/>
              <a:t>with the </a:t>
            </a:r>
            <a:r>
              <a:rPr lang="en-IN" sz="2500" b="1" dirty="0"/>
              <a:t>net change in cash flows </a:t>
            </a:r>
            <a:r>
              <a:rPr lang="en-IN" sz="2500" dirty="0"/>
              <a:t>produced by the activities listed in the statement of cash flows section of the spreadsheet</a:t>
            </a:r>
          </a:p>
          <a:p>
            <a:r>
              <a:rPr lang="en-IN" sz="2500" dirty="0"/>
              <a:t>Confirm that the </a:t>
            </a:r>
            <a:r>
              <a:rPr lang="en-IN" sz="2500" b="1" dirty="0">
                <a:solidFill>
                  <a:srgbClr val="C00000"/>
                </a:solidFill>
              </a:rPr>
              <a:t>total of the debits is equal to the total of the credits</a:t>
            </a:r>
            <a:r>
              <a:rPr lang="en-IN" sz="2500" dirty="0"/>
              <a:t> in the changes columns of the spreadsheet</a:t>
            </a:r>
          </a:p>
          <a:p>
            <a:r>
              <a:rPr lang="en-IN" sz="2500" dirty="0"/>
              <a:t>To complete the spreadsheet, we include the final summary entry:</a:t>
            </a:r>
            <a:endParaRPr lang="en-US" sz="2500" dirty="0"/>
          </a:p>
        </p:txBody>
      </p:sp>
      <p:sp>
        <p:nvSpPr>
          <p:cNvPr id="2" name="Title 1"/>
          <p:cNvSpPr>
            <a:spLocks noGrp="1"/>
          </p:cNvSpPr>
          <p:nvPr>
            <p:ph type="title"/>
          </p:nvPr>
        </p:nvSpPr>
        <p:spPr>
          <a:xfrm>
            <a:off x="761999" y="1"/>
            <a:ext cx="8382000" cy="914400"/>
          </a:xfrm>
        </p:spPr>
        <p:txBody>
          <a:bodyPr/>
          <a:lstStyle/>
          <a:p>
            <a:r>
              <a:rPr lang="en-US" dirty="0"/>
              <a:t>Completing the Spreadsheet</a:t>
            </a:r>
          </a:p>
        </p:txBody>
      </p:sp>
      <p:sp>
        <p:nvSpPr>
          <p:cNvPr id="40" name="Rectangle 39"/>
          <p:cNvSpPr/>
          <p:nvPr/>
        </p:nvSpPr>
        <p:spPr>
          <a:xfrm>
            <a:off x="674511" y="4114800"/>
            <a:ext cx="8379135" cy="2320331"/>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400" dirty="0"/>
          </a:p>
        </p:txBody>
      </p:sp>
      <p:cxnSp>
        <p:nvCxnSpPr>
          <p:cNvPr id="57" name="Straight Connector 56"/>
          <p:cNvCxnSpPr/>
          <p:nvPr/>
        </p:nvCxnSpPr>
        <p:spPr>
          <a:xfrm>
            <a:off x="685800" y="4930259"/>
            <a:ext cx="8371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a:spLocks noChangeArrowheads="1"/>
          </p:cNvSpPr>
          <p:nvPr/>
        </p:nvSpPr>
        <p:spPr bwMode="auto">
          <a:xfrm>
            <a:off x="695690" y="5278682"/>
            <a:ext cx="58712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IN" sz="2400" dirty="0">
                <a:latin typeface="+mn-lt"/>
              </a:rPr>
              <a:t>Cash</a:t>
            </a:r>
          </a:p>
        </p:txBody>
      </p:sp>
      <p:sp>
        <p:nvSpPr>
          <p:cNvPr id="59" name="TextBox 58"/>
          <p:cNvSpPr txBox="1"/>
          <p:nvPr/>
        </p:nvSpPr>
        <p:spPr>
          <a:xfrm>
            <a:off x="1877709" y="4461933"/>
            <a:ext cx="3587213" cy="461665"/>
          </a:xfrm>
          <a:prstGeom prst="rect">
            <a:avLst/>
          </a:prstGeom>
          <a:noFill/>
        </p:spPr>
        <p:txBody>
          <a:bodyPr wrap="square" rtlCol="0">
            <a:spAutoFit/>
          </a:bodyPr>
          <a:lstStyle/>
          <a:p>
            <a:pPr algn="ctr"/>
            <a:r>
              <a:rPr lang="en-US" sz="2400" b="1" dirty="0">
                <a:latin typeface="+mn-lt"/>
              </a:rPr>
              <a:t>Journal Entry</a:t>
            </a:r>
          </a:p>
        </p:txBody>
      </p:sp>
      <p:sp>
        <p:nvSpPr>
          <p:cNvPr id="60" name="TextBox 59"/>
          <p:cNvSpPr txBox="1"/>
          <p:nvPr/>
        </p:nvSpPr>
        <p:spPr>
          <a:xfrm>
            <a:off x="6766428" y="4475640"/>
            <a:ext cx="929402" cy="461665"/>
          </a:xfrm>
          <a:prstGeom prst="rect">
            <a:avLst/>
          </a:prstGeom>
          <a:noFill/>
        </p:spPr>
        <p:txBody>
          <a:bodyPr wrap="square" rtlCol="0">
            <a:spAutoFit/>
          </a:bodyPr>
          <a:lstStyle/>
          <a:p>
            <a:r>
              <a:rPr lang="en-US" sz="2400" b="1" dirty="0">
                <a:latin typeface="+mn-lt"/>
              </a:rPr>
              <a:t>Debit</a:t>
            </a:r>
          </a:p>
        </p:txBody>
      </p:sp>
      <p:sp>
        <p:nvSpPr>
          <p:cNvPr id="61" name="TextBox 60"/>
          <p:cNvSpPr txBox="1"/>
          <p:nvPr/>
        </p:nvSpPr>
        <p:spPr>
          <a:xfrm>
            <a:off x="7902139" y="4461933"/>
            <a:ext cx="1150189" cy="461665"/>
          </a:xfrm>
          <a:prstGeom prst="rect">
            <a:avLst/>
          </a:prstGeom>
          <a:noFill/>
        </p:spPr>
        <p:txBody>
          <a:bodyPr wrap="square" rtlCol="0">
            <a:spAutoFit/>
          </a:bodyPr>
          <a:lstStyle/>
          <a:p>
            <a:r>
              <a:rPr lang="en-US" sz="2400" b="1" dirty="0">
                <a:latin typeface="+mn-lt"/>
              </a:rPr>
              <a:t>Credit</a:t>
            </a:r>
          </a:p>
        </p:txBody>
      </p:sp>
      <p:sp>
        <p:nvSpPr>
          <p:cNvPr id="62" name="TextBox 61"/>
          <p:cNvSpPr txBox="1"/>
          <p:nvPr/>
        </p:nvSpPr>
        <p:spPr>
          <a:xfrm>
            <a:off x="6097933" y="5275671"/>
            <a:ext cx="1286367" cy="461665"/>
          </a:xfrm>
          <a:prstGeom prst="rect">
            <a:avLst/>
          </a:prstGeom>
          <a:noFill/>
        </p:spPr>
        <p:txBody>
          <a:bodyPr wrap="square" rtlCol="0">
            <a:spAutoFit/>
          </a:bodyPr>
          <a:lstStyle/>
          <a:p>
            <a:pPr algn="r"/>
            <a:r>
              <a:rPr lang="en-IN" sz="2400" dirty="0"/>
              <a:t>9</a:t>
            </a:r>
          </a:p>
        </p:txBody>
      </p:sp>
      <p:sp>
        <p:nvSpPr>
          <p:cNvPr id="63" name="TextBox 62"/>
          <p:cNvSpPr txBox="1"/>
          <p:nvPr/>
        </p:nvSpPr>
        <p:spPr>
          <a:xfrm>
            <a:off x="693221" y="4939827"/>
            <a:ext cx="4486513" cy="461665"/>
          </a:xfrm>
          <a:prstGeom prst="rect">
            <a:avLst/>
          </a:prstGeom>
          <a:noFill/>
        </p:spPr>
        <p:txBody>
          <a:bodyPr wrap="square" rtlCol="0">
            <a:spAutoFit/>
          </a:bodyPr>
          <a:lstStyle/>
          <a:p>
            <a:r>
              <a:rPr lang="en-US" sz="2400" b="1" dirty="0">
                <a:latin typeface="+mn-lt"/>
              </a:rPr>
              <a:t>Entry (19)</a:t>
            </a:r>
            <a:endParaRPr lang="fr-FR" sz="2400" b="1" dirty="0">
              <a:latin typeface="+mn-lt"/>
            </a:endParaRPr>
          </a:p>
        </p:txBody>
      </p:sp>
      <p:sp>
        <p:nvSpPr>
          <p:cNvPr id="64" name="Rectangle 63"/>
          <p:cNvSpPr/>
          <p:nvPr/>
        </p:nvSpPr>
        <p:spPr>
          <a:xfrm>
            <a:off x="6987117" y="4114800"/>
            <a:ext cx="1600200" cy="369332"/>
          </a:xfrm>
          <a:prstGeom prst="rect">
            <a:avLst/>
          </a:prstGeom>
        </p:spPr>
        <p:txBody>
          <a:bodyPr wrap="square">
            <a:spAutoFit/>
          </a:bodyPr>
          <a:lstStyle/>
          <a:p>
            <a:pPr algn="ctr"/>
            <a:r>
              <a:rPr lang="en-US" dirty="0"/>
              <a:t>($ millions)</a:t>
            </a:r>
          </a:p>
        </p:txBody>
      </p:sp>
      <p:sp>
        <p:nvSpPr>
          <p:cNvPr id="65" name="TextBox 64"/>
          <p:cNvSpPr txBox="1"/>
          <p:nvPr/>
        </p:nvSpPr>
        <p:spPr>
          <a:xfrm>
            <a:off x="7305844" y="5634799"/>
            <a:ext cx="1248311" cy="461665"/>
          </a:xfrm>
          <a:prstGeom prst="rect">
            <a:avLst/>
          </a:prstGeom>
          <a:noFill/>
        </p:spPr>
        <p:txBody>
          <a:bodyPr wrap="square" rtlCol="0">
            <a:spAutoFit/>
          </a:bodyPr>
          <a:lstStyle/>
          <a:p>
            <a:pPr algn="r"/>
            <a:r>
              <a:rPr lang="en-IN" sz="2400" dirty="0"/>
              <a:t>9</a:t>
            </a:r>
          </a:p>
        </p:txBody>
      </p:sp>
      <p:sp>
        <p:nvSpPr>
          <p:cNvPr id="66" name="TextBox 65"/>
          <p:cNvSpPr txBox="1"/>
          <p:nvPr/>
        </p:nvSpPr>
        <p:spPr>
          <a:xfrm>
            <a:off x="697089" y="5616222"/>
            <a:ext cx="6534040" cy="461665"/>
          </a:xfrm>
          <a:prstGeom prst="rect">
            <a:avLst/>
          </a:prstGeom>
          <a:noFill/>
        </p:spPr>
        <p:txBody>
          <a:bodyPr wrap="square" rtlCol="0">
            <a:spAutoFit/>
          </a:bodyPr>
          <a:lstStyle/>
          <a:p>
            <a:r>
              <a:rPr lang="en-US" sz="2400" dirty="0"/>
              <a:t>	</a:t>
            </a:r>
            <a:r>
              <a:rPr lang="en-IN" sz="2400" dirty="0"/>
              <a:t>Net increase in cash</a:t>
            </a:r>
            <a:endParaRPr lang="en-US" sz="2400" dirty="0">
              <a:latin typeface="+mn-lt"/>
            </a:endParaRPr>
          </a:p>
        </p:txBody>
      </p:sp>
      <p:sp>
        <p:nvSpPr>
          <p:cNvPr id="67" name="TextBox 66"/>
          <p:cNvSpPr txBox="1"/>
          <p:nvPr/>
        </p:nvSpPr>
        <p:spPr>
          <a:xfrm>
            <a:off x="762000" y="5953711"/>
            <a:ext cx="6534040" cy="461665"/>
          </a:xfrm>
          <a:prstGeom prst="rect">
            <a:avLst/>
          </a:prstGeom>
          <a:noFill/>
        </p:spPr>
        <p:txBody>
          <a:bodyPr wrap="square" rtlCol="0">
            <a:spAutoFit/>
          </a:bodyPr>
          <a:lstStyle/>
          <a:p>
            <a:r>
              <a:rPr lang="en-US" sz="2400" dirty="0"/>
              <a:t>	(from statement of cash flows activities)</a:t>
            </a:r>
            <a:endParaRPr lang="en-US" sz="2400" dirty="0">
              <a:latin typeface="+mn-lt"/>
            </a:endParaRPr>
          </a:p>
        </p:txBody>
      </p:sp>
      <p:sp>
        <p:nvSpPr>
          <p:cNvPr id="18" name="Slide Number Placeholder 5">
            <a:extLst>
              <a:ext uri="{FF2B5EF4-FFF2-40B4-BE49-F238E27FC236}">
                <a16:creationId xmlns:a16="http://schemas.microsoft.com/office/drawing/2014/main" id="{D679DE5D-3110-7746-AFAC-6C23D06056B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57</a:t>
            </a:fld>
            <a:endParaRPr lang="en-US" dirty="0"/>
          </a:p>
        </p:txBody>
      </p:sp>
    </p:spTree>
    <p:extLst>
      <p:ext uri="{BB962C8B-B14F-4D97-AF65-F5344CB8AC3E}">
        <p14:creationId xmlns:p14="http://schemas.microsoft.com/office/powerpoint/2010/main" val="268740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fade">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fade">
                                      <p:cBhvr>
                                        <p:cTn id="17" dur="500"/>
                                        <p:tgtEl>
                                          <p:spTgt spid="39">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500"/>
                                        <p:tgtEl>
                                          <p:spTgt spid="6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8" grpId="0"/>
      <p:bldP spid="59" grpId="0"/>
      <p:bldP spid="60" grpId="0"/>
      <p:bldP spid="61" grpId="0"/>
      <p:bldP spid="62" grpId="0"/>
      <p:bldP spid="63" grpId="0"/>
      <p:bldP spid="64" grpId="0"/>
      <p:bldP spid="65" grpId="0"/>
      <p:bldP spid="66" grpId="0"/>
      <p:bldP spid="6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Financial Reporting Standards</a:t>
            </a:r>
          </a:p>
        </p:txBody>
      </p:sp>
      <p:pic>
        <p:nvPicPr>
          <p:cNvPr id="4" name="Picture 3"/>
          <p:cNvPicPr>
            <a:picLocks noChangeAspect="1"/>
          </p:cNvPicPr>
          <p:nvPr/>
        </p:nvPicPr>
        <p:blipFill>
          <a:blip r:embed="rId3"/>
          <a:stretch>
            <a:fillRect/>
          </a:stretch>
        </p:blipFill>
        <p:spPr>
          <a:xfrm>
            <a:off x="1371599" y="1563511"/>
            <a:ext cx="7162800" cy="4111978"/>
          </a:xfrm>
          <a:prstGeom prst="rect">
            <a:avLst/>
          </a:prstGeom>
        </p:spPr>
      </p:pic>
      <p:sp>
        <p:nvSpPr>
          <p:cNvPr id="5"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LO21-9</a:t>
            </a:r>
          </a:p>
        </p:txBody>
      </p:sp>
      <p:cxnSp>
        <p:nvCxnSpPr>
          <p:cNvPr id="6" name="Straight Arrow Connector 5"/>
          <p:cNvCxnSpPr/>
          <p:nvPr/>
        </p:nvCxnSpPr>
        <p:spPr>
          <a:xfrm>
            <a:off x="4114800" y="3048000"/>
            <a:ext cx="1524000" cy="11430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cxnSpLocks/>
          </p:cNvCxnSpPr>
          <p:nvPr/>
        </p:nvCxnSpPr>
        <p:spPr>
          <a:xfrm>
            <a:off x="3886200" y="3276600"/>
            <a:ext cx="1752600" cy="12192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a:cxnSpLocks/>
          </p:cNvCxnSpPr>
          <p:nvPr/>
        </p:nvCxnSpPr>
        <p:spPr>
          <a:xfrm>
            <a:off x="3505200" y="3581400"/>
            <a:ext cx="2057400" cy="17526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8" name="Slide Number Placeholder 5">
            <a:extLst>
              <a:ext uri="{FF2B5EF4-FFF2-40B4-BE49-F238E27FC236}">
                <a16:creationId xmlns:a16="http://schemas.microsoft.com/office/drawing/2014/main" id="{783514DD-BF85-C646-9C31-141A8180F83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58</a:t>
            </a:fld>
            <a:endParaRPr lang="en-US" dirty="0"/>
          </a:p>
        </p:txBody>
      </p:sp>
    </p:spTree>
    <p:extLst>
      <p:ext uri="{BB962C8B-B14F-4D97-AF65-F5344CB8AC3E}">
        <p14:creationId xmlns:p14="http://schemas.microsoft.com/office/powerpoint/2010/main" val="192034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2500"/>
                            </p:stCondLst>
                            <p:childTnLst>
                              <p:par>
                                <p:cTn id="13" presetID="22" presetClass="entr" presetSubtype="4" fill="hold" nodeType="after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4000"/>
                            </p:stCondLst>
                            <p:childTnLst>
                              <p:par>
                                <p:cTn id="17" presetID="22" presetClass="entr" presetSubtype="4" fill="hold" nodeType="after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200" dirty="0"/>
              <a:t>Concept Check: GAAP vs. IFRS</a:t>
            </a:r>
            <a:endParaRPr lang="en-US" sz="3200" dirty="0"/>
          </a:p>
        </p:txBody>
      </p:sp>
      <p:sp>
        <p:nvSpPr>
          <p:cNvPr id="414723" name="Rectangle 3"/>
          <p:cNvSpPr>
            <a:spLocks noGrp="1" noChangeArrowheads="1"/>
          </p:cNvSpPr>
          <p:nvPr>
            <p:ph idx="1"/>
          </p:nvPr>
        </p:nvSpPr>
        <p:spPr>
          <a:xfrm>
            <a:off x="693682" y="1292772"/>
            <a:ext cx="8450317" cy="5260428"/>
          </a:xfrm>
          <a:solidFill>
            <a:schemeClr val="bg1">
              <a:lumMod val="95000"/>
            </a:schemeClr>
          </a:solidFill>
          <a:ln>
            <a:noFill/>
          </a:ln>
        </p:spPr>
        <p:txBody>
          <a:bodyPr>
            <a:noAutofit/>
          </a:bodyPr>
          <a:lstStyle/>
          <a:p>
            <a:pPr marL="0" indent="0">
              <a:spcAft>
                <a:spcPts val="1200"/>
              </a:spcAft>
              <a:buNone/>
            </a:pPr>
            <a:r>
              <a:rPr lang="en-US" sz="2600" dirty="0"/>
              <a:t>In regards to the typical classification of interest and dividends using U.S. GAAP and IFRS, which of the following statements is correct:</a:t>
            </a:r>
          </a:p>
          <a:p>
            <a:pPr marL="514350" indent="-514350">
              <a:buFont typeface="+mj-lt"/>
              <a:buAutoNum type="alphaLcPeriod"/>
            </a:pPr>
            <a:r>
              <a:rPr lang="en-US" sz="2600" dirty="0"/>
              <a:t>Under IFRS, interest received is an operating activity</a:t>
            </a:r>
          </a:p>
          <a:p>
            <a:pPr marL="514350" indent="-514350">
              <a:buFont typeface="+mj-lt"/>
              <a:buAutoNum type="alphaLcPeriod"/>
            </a:pPr>
            <a:r>
              <a:rPr lang="en-US" sz="2600" dirty="0"/>
              <a:t>Under U.S. GAAP, dividends received is an investing activity </a:t>
            </a:r>
          </a:p>
          <a:p>
            <a:pPr marL="514350" indent="-514350">
              <a:buFont typeface="+mj-lt"/>
              <a:buAutoNum type="alphaLcPeriod"/>
            </a:pPr>
            <a:r>
              <a:rPr lang="en-US" sz="2600" dirty="0"/>
              <a:t>Under IFRS, interest paid is a financing activity </a:t>
            </a:r>
          </a:p>
          <a:p>
            <a:pPr marL="514350" indent="-514350">
              <a:buFont typeface="+mj-lt"/>
              <a:buAutoNum type="alphaLcPeriod"/>
            </a:pPr>
            <a:r>
              <a:rPr lang="en-US" sz="2600" dirty="0"/>
              <a:t>Under U.S. GAAP, dividends paid is an operating activity </a:t>
            </a:r>
          </a:p>
        </p:txBody>
      </p:sp>
      <p:sp>
        <p:nvSpPr>
          <p:cNvPr id="2" name="Oval 1"/>
          <p:cNvSpPr/>
          <p:nvPr/>
        </p:nvSpPr>
        <p:spPr bwMode="auto">
          <a:xfrm flipV="1">
            <a:off x="665460" y="4114799"/>
            <a:ext cx="424154" cy="416003"/>
          </a:xfrm>
          <a:prstGeom prst="ellipse">
            <a:avLst/>
          </a:prstGeom>
          <a:noFill/>
          <a:ln w="28575" cap="flat" cmpd="sng" algn="ctr">
            <a:solidFill>
              <a:srgbClr val="4F81BD"/>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6" name="Rectangle 4"/>
          <p:cNvSpPr>
            <a:spLocks noChangeArrowheads="1"/>
          </p:cNvSpPr>
          <p:nvPr/>
        </p:nvSpPr>
        <p:spPr bwMode="auto">
          <a:xfrm>
            <a:off x="914400" y="5181600"/>
            <a:ext cx="7848600" cy="1120820"/>
          </a:xfrm>
          <a:prstGeom prst="rect">
            <a:avLst/>
          </a:prstGeom>
          <a:solidFill>
            <a:srgbClr val="FDEADA"/>
          </a:solidFill>
          <a:ln w="12700">
            <a:solidFill>
              <a:srgbClr val="000000"/>
            </a:solidFill>
            <a:miter lim="800000"/>
            <a:headEnd/>
            <a:tailEnd/>
          </a:ln>
          <a:effectLst/>
        </p:spPr>
        <p:txBody>
          <a:bodyPr wrap="square" lIns="90488" tIns="44450" rIns="90488" bIns="44450">
            <a:spAutoFit/>
          </a:bodyPr>
          <a:lstStyle/>
          <a:p>
            <a:pPr algn="l">
              <a:spcBef>
                <a:spcPct val="35000"/>
              </a:spcBef>
            </a:pPr>
            <a:r>
              <a:rPr lang="en-US" sz="2000" dirty="0"/>
              <a:t>The correct answer is </a:t>
            </a:r>
            <a:r>
              <a:rPr lang="en-US" sz="2000" i="1" dirty="0"/>
              <a:t>c</a:t>
            </a:r>
            <a:r>
              <a:rPr lang="en-US" sz="2000" dirty="0"/>
              <a:t>. </a:t>
            </a:r>
          </a:p>
          <a:p>
            <a:pPr algn="l">
              <a:spcBef>
                <a:spcPct val="35000"/>
              </a:spcBef>
            </a:pPr>
            <a:r>
              <a:rPr lang="en-US" sz="2000" dirty="0"/>
              <a:t>While interest paid is classified as an operating activity under U.S. GAAP, it usually is considered a financing activity under IFRS. </a:t>
            </a:r>
            <a:endParaRPr lang="en-US" sz="2000" b="1" dirty="0">
              <a:solidFill>
                <a:srgbClr val="790015"/>
              </a:solidFill>
              <a:latin typeface="Arial" charset="0"/>
            </a:endParaRP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LO21-9</a:t>
            </a:r>
          </a:p>
        </p:txBody>
      </p:sp>
      <p:sp>
        <p:nvSpPr>
          <p:cNvPr id="8" name="Slide Number Placeholder 5">
            <a:extLst>
              <a:ext uri="{FF2B5EF4-FFF2-40B4-BE49-F238E27FC236}">
                <a16:creationId xmlns:a16="http://schemas.microsoft.com/office/drawing/2014/main" id="{C01D6E9D-A044-984C-B84A-63A853B241C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59</a:t>
            </a:fld>
            <a:endParaRPr lang="en-US" dirty="0"/>
          </a:p>
        </p:txBody>
      </p:sp>
    </p:spTree>
    <p:extLst>
      <p:ext uri="{BB962C8B-B14F-4D97-AF65-F5344CB8AC3E}">
        <p14:creationId xmlns:p14="http://schemas.microsoft.com/office/powerpoint/2010/main" val="22356922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LO21-2</a:t>
            </a:r>
          </a:p>
        </p:txBody>
      </p:sp>
      <p:sp>
        <p:nvSpPr>
          <p:cNvPr id="3" name="Content Placeholder 2"/>
          <p:cNvSpPr>
            <a:spLocks noGrp="1"/>
          </p:cNvSpPr>
          <p:nvPr>
            <p:ph idx="1"/>
          </p:nvPr>
        </p:nvSpPr>
        <p:spPr>
          <a:xfrm>
            <a:off x="761999" y="1219200"/>
            <a:ext cx="8013600" cy="5057775"/>
          </a:xfrm>
        </p:spPr>
        <p:txBody>
          <a:bodyPr>
            <a:normAutofit fontScale="92500" lnSpcReduction="10000"/>
          </a:bodyPr>
          <a:lstStyle/>
          <a:p>
            <a:r>
              <a:rPr lang="en-IN" sz="2800" dirty="0"/>
              <a:t>Cash equivalents</a:t>
            </a:r>
          </a:p>
          <a:p>
            <a:endParaRPr lang="en-IN" sz="2800" dirty="0"/>
          </a:p>
          <a:p>
            <a:endParaRPr lang="en-IN" sz="2800" dirty="0"/>
          </a:p>
          <a:p>
            <a:endParaRPr lang="en-IN" sz="2800" dirty="0"/>
          </a:p>
          <a:p>
            <a:endParaRPr lang="en-IN" sz="2800" dirty="0"/>
          </a:p>
          <a:p>
            <a:r>
              <a:rPr lang="en-IN" sz="2600" dirty="0"/>
              <a:t>No differentiation between cash and cash equivalent investments</a:t>
            </a:r>
          </a:p>
          <a:p>
            <a:r>
              <a:rPr lang="en-IN" sz="2600" dirty="0"/>
              <a:t>Similarly, cash set aside for designated purposes is also part of the reported cash balance</a:t>
            </a:r>
          </a:p>
          <a:p>
            <a:r>
              <a:rPr lang="en-IN" sz="2600" dirty="0"/>
              <a:t>Company must establish a policy regarding which short-term, highly liquid investments it classifies as cash equivalents</a:t>
            </a:r>
          </a:p>
        </p:txBody>
      </p:sp>
      <p:sp>
        <p:nvSpPr>
          <p:cNvPr id="2" name="Title 1"/>
          <p:cNvSpPr>
            <a:spLocks noGrp="1"/>
          </p:cNvSpPr>
          <p:nvPr>
            <p:ph type="title"/>
          </p:nvPr>
        </p:nvSpPr>
        <p:spPr/>
        <p:txBody>
          <a:bodyPr/>
          <a:lstStyle/>
          <a:p>
            <a:r>
              <a:rPr lang="en-IN" dirty="0"/>
              <a:t>Cash, Cash Equivalents, and Restricted Cash</a:t>
            </a:r>
            <a:endParaRPr lang="en-US" dirty="0"/>
          </a:p>
        </p:txBody>
      </p:sp>
      <p:sp>
        <p:nvSpPr>
          <p:cNvPr id="7" name="TextBox 6"/>
          <p:cNvSpPr txBox="1"/>
          <p:nvPr/>
        </p:nvSpPr>
        <p:spPr>
          <a:xfrm>
            <a:off x="705363" y="1755774"/>
            <a:ext cx="2602281" cy="492443"/>
          </a:xfrm>
          <a:prstGeom prst="rect">
            <a:avLst/>
          </a:prstGeom>
          <a:solidFill>
            <a:schemeClr val="accent1">
              <a:lumMod val="20000"/>
              <a:lumOff val="80000"/>
            </a:schemeClr>
          </a:solidFill>
          <a:effectLst>
            <a:outerShdw blurRad="40000" dist="20000" dir="5400000" rotWithShape="0">
              <a:srgbClr val="000000">
                <a:alpha val="38000"/>
              </a:srgbClr>
            </a:outerShdw>
            <a:softEdge rad="3175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600" dirty="0"/>
              <a:t>Short-term</a:t>
            </a:r>
            <a:endParaRPr lang="en-US" sz="2600" dirty="0"/>
          </a:p>
        </p:txBody>
      </p:sp>
      <p:sp>
        <p:nvSpPr>
          <p:cNvPr id="11" name="TextBox 10"/>
          <p:cNvSpPr txBox="1"/>
          <p:nvPr/>
        </p:nvSpPr>
        <p:spPr>
          <a:xfrm>
            <a:off x="705363" y="2517774"/>
            <a:ext cx="2602281" cy="892552"/>
          </a:xfrm>
          <a:prstGeom prst="rect">
            <a:avLst/>
          </a:prstGeom>
          <a:solidFill>
            <a:srgbClr val="DCE6F2"/>
          </a:solidFill>
          <a:effectLst>
            <a:outerShdw blurRad="40000" dist="20000" dir="5400000" rotWithShape="0">
              <a:srgbClr val="000000">
                <a:alpha val="38000"/>
              </a:srgbClr>
            </a:outerShdw>
            <a:softEdge rad="3175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600" dirty="0"/>
              <a:t>Highly liquid investments</a:t>
            </a:r>
          </a:p>
        </p:txBody>
      </p:sp>
      <p:sp>
        <p:nvSpPr>
          <p:cNvPr id="14" name="TextBox 13"/>
          <p:cNvSpPr txBox="1"/>
          <p:nvPr/>
        </p:nvSpPr>
        <p:spPr>
          <a:xfrm>
            <a:off x="4298882" y="1914731"/>
            <a:ext cx="1777393" cy="1292662"/>
          </a:xfrm>
          <a:prstGeom prst="rect">
            <a:avLst/>
          </a:prstGeom>
          <a:solidFill>
            <a:srgbClr val="DCE6F2"/>
          </a:solidFill>
          <a:effectLst>
            <a:outerShdw blurRad="40000" dist="20000" dir="5400000" rotWithShape="0">
              <a:srgbClr val="000000">
                <a:alpha val="38000"/>
              </a:srgbClr>
            </a:outerShdw>
            <a:softEdge rad="3175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600" dirty="0"/>
              <a:t>readily converted to cash</a:t>
            </a:r>
          </a:p>
        </p:txBody>
      </p:sp>
      <p:sp>
        <p:nvSpPr>
          <p:cNvPr id="15" name="TextBox 14"/>
          <p:cNvSpPr txBox="1"/>
          <p:nvPr/>
        </p:nvSpPr>
        <p:spPr>
          <a:xfrm>
            <a:off x="7067512" y="2130175"/>
            <a:ext cx="1955132" cy="892552"/>
          </a:xfrm>
          <a:prstGeom prst="rect">
            <a:avLst/>
          </a:prstGeom>
          <a:solidFill>
            <a:srgbClr val="DCE6F2"/>
          </a:solidFill>
          <a:effectLst>
            <a:outerShdw blurRad="40000" dist="20000" dir="5400000" rotWithShape="0">
              <a:srgbClr val="000000">
                <a:alpha val="38000"/>
              </a:srgbClr>
            </a:outerShdw>
            <a:softEdge rad="3175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600" dirty="0"/>
              <a:t>with little </a:t>
            </a:r>
          </a:p>
          <a:p>
            <a:pPr algn="ctr"/>
            <a:r>
              <a:rPr lang="en-IN" sz="2600" dirty="0"/>
              <a:t>risk of loss</a:t>
            </a:r>
          </a:p>
        </p:txBody>
      </p:sp>
      <p:cxnSp>
        <p:nvCxnSpPr>
          <p:cNvPr id="9" name="Straight Connector 8"/>
          <p:cNvCxnSpPr>
            <a:stCxn id="7" idx="3"/>
            <a:endCxn id="14" idx="1"/>
          </p:cNvCxnSpPr>
          <p:nvPr/>
        </p:nvCxnSpPr>
        <p:spPr>
          <a:xfrm>
            <a:off x="3307644" y="2001996"/>
            <a:ext cx="991238" cy="559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1" idx="3"/>
            <a:endCxn id="14" idx="1"/>
          </p:cNvCxnSpPr>
          <p:nvPr/>
        </p:nvCxnSpPr>
        <p:spPr>
          <a:xfrm flipV="1">
            <a:off x="3307644" y="2561062"/>
            <a:ext cx="991238" cy="402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3"/>
            <a:endCxn id="15" idx="1"/>
          </p:cNvCxnSpPr>
          <p:nvPr/>
        </p:nvCxnSpPr>
        <p:spPr>
          <a:xfrm>
            <a:off x="6076275" y="2561062"/>
            <a:ext cx="991237" cy="15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98882" y="5260974"/>
            <a:ext cx="992814" cy="0"/>
          </a:xfrm>
          <a:prstGeom prst="line">
            <a:avLst/>
          </a:prstGeom>
          <a:ln w="3810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036026" y="5260974"/>
            <a:ext cx="145574" cy="685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47042" y="5943600"/>
            <a:ext cx="7913228" cy="523220"/>
          </a:xfrm>
          <a:prstGeom prst="rect">
            <a:avLst/>
          </a:prstGeom>
          <a:noFill/>
          <a:ln w="38100" cmpd="sng">
            <a:solidFill>
              <a:srgbClr val="C00000"/>
            </a:solidFill>
          </a:ln>
        </p:spPr>
        <p:txBody>
          <a:bodyPr wrap="square" rtlCol="0">
            <a:spAutoFit/>
          </a:bodyPr>
          <a:lstStyle/>
          <a:p>
            <a:pPr algn="ctr"/>
            <a:r>
              <a:rPr lang="en-IN" sz="2800" dirty="0"/>
              <a:t>Should be disclosed in the notes to the statement</a:t>
            </a:r>
          </a:p>
        </p:txBody>
      </p:sp>
      <p:sp>
        <p:nvSpPr>
          <p:cNvPr id="16" name="Slide Number Placeholder 5">
            <a:extLst>
              <a:ext uri="{FF2B5EF4-FFF2-40B4-BE49-F238E27FC236}">
                <a16:creationId xmlns:a16="http://schemas.microsoft.com/office/drawing/2014/main" id="{6D280E08-D95E-F840-8403-9BCB903E9269}"/>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21-0</a:t>
            </a:r>
            <a:fld id="{2607F632-3F85-4F98-B182-BC32E868C800}" type="slidenum">
              <a:rPr lang="en-US" smtClean="0"/>
              <a:pPr/>
              <a:t>6</a:t>
            </a:fld>
            <a:endParaRPr lang="en-US" dirty="0"/>
          </a:p>
        </p:txBody>
      </p:sp>
    </p:spTree>
    <p:extLst>
      <p:ext uri="{BB962C8B-B14F-4D97-AF65-F5344CB8AC3E}">
        <p14:creationId xmlns:p14="http://schemas.microsoft.com/office/powerpoint/2010/main" val="284423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par>
                          <p:cTn id="51" fill="hold">
                            <p:stCondLst>
                              <p:cond delay="5500"/>
                            </p:stCondLst>
                            <p:childTnLst>
                              <p:par>
                                <p:cTn id="52" presetID="22" presetClass="entr" presetSubtype="1"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up)">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4" grpId="0" animBg="1"/>
      <p:bldP spid="15" grpId="0" animBg="1"/>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5" name="Title 4"/>
          <p:cNvSpPr>
            <a:spLocks noGrp="1"/>
          </p:cNvSpPr>
          <p:nvPr>
            <p:ph type="title"/>
          </p:nvPr>
        </p:nvSpPr>
        <p:spPr>
          <a:xfrm>
            <a:off x="533400" y="0"/>
            <a:ext cx="8610599" cy="1066800"/>
          </a:xfrm>
        </p:spPr>
        <p:txBody>
          <a:bodyPr>
            <a:normAutofit/>
          </a:bodyPr>
          <a:lstStyle/>
          <a:p>
            <a:r>
              <a:rPr lang="en-IN" dirty="0"/>
              <a:t>Statement of Cash Flows—CVS Health Corp.</a:t>
            </a:r>
            <a:endParaRPr lang="en-US" dirty="0"/>
          </a:p>
        </p:txBody>
      </p:sp>
      <p:pic>
        <p:nvPicPr>
          <p:cNvPr id="11" name="Picture 10">
            <a:extLst>
              <a:ext uri="{FF2B5EF4-FFF2-40B4-BE49-F238E27FC236}">
                <a16:creationId xmlns:a16="http://schemas.microsoft.com/office/drawing/2014/main" id="{A039D13C-C268-4CF2-A79A-9878DD8947E7}"/>
              </a:ext>
            </a:extLst>
          </p:cNvPr>
          <p:cNvPicPr>
            <a:picLocks noChangeAspect="1"/>
          </p:cNvPicPr>
          <p:nvPr/>
        </p:nvPicPr>
        <p:blipFill>
          <a:blip r:embed="rId3"/>
          <a:stretch>
            <a:fillRect/>
          </a:stretch>
        </p:blipFill>
        <p:spPr>
          <a:xfrm>
            <a:off x="609600" y="813325"/>
            <a:ext cx="8425402" cy="5663675"/>
          </a:xfrm>
          <a:prstGeom prst="rect">
            <a:avLst/>
          </a:prstGeom>
        </p:spPr>
      </p:pic>
      <p:sp>
        <p:nvSpPr>
          <p:cNvPr id="6" name="Slide Number Placeholder 5">
            <a:extLst>
              <a:ext uri="{FF2B5EF4-FFF2-40B4-BE49-F238E27FC236}">
                <a16:creationId xmlns:a16="http://schemas.microsoft.com/office/drawing/2014/main" id="{C89DEE53-3E26-E84E-8EAE-E97596AA490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60</a:t>
            </a:fld>
            <a:endParaRPr lang="en-US" dirty="0"/>
          </a:p>
        </p:txBody>
      </p:sp>
    </p:spTree>
    <p:extLst>
      <p:ext uri="{BB962C8B-B14F-4D97-AF65-F5344CB8AC3E}">
        <p14:creationId xmlns:p14="http://schemas.microsoft.com/office/powerpoint/2010/main" val="261758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5" name="Title 4"/>
          <p:cNvSpPr>
            <a:spLocks noGrp="1"/>
          </p:cNvSpPr>
          <p:nvPr>
            <p:ph type="title"/>
          </p:nvPr>
        </p:nvSpPr>
        <p:spPr>
          <a:xfrm>
            <a:off x="609600" y="0"/>
            <a:ext cx="8534399" cy="1447800"/>
          </a:xfrm>
        </p:spPr>
        <p:txBody>
          <a:bodyPr>
            <a:normAutofit/>
          </a:bodyPr>
          <a:lstStyle/>
          <a:p>
            <a:r>
              <a:rPr lang="en-IN" dirty="0"/>
              <a:t>Statement of Cash Flows—CVS Health Corp. </a:t>
            </a:r>
            <a:r>
              <a:rPr lang="en-IN" sz="2600" dirty="0"/>
              <a:t>(continued)</a:t>
            </a:r>
            <a:endParaRPr lang="en-US" sz="2600" dirty="0"/>
          </a:p>
        </p:txBody>
      </p:sp>
      <p:pic>
        <p:nvPicPr>
          <p:cNvPr id="10" name="Picture 9">
            <a:extLst>
              <a:ext uri="{FF2B5EF4-FFF2-40B4-BE49-F238E27FC236}">
                <a16:creationId xmlns:a16="http://schemas.microsoft.com/office/drawing/2014/main" id="{52354A6F-DF8B-4AC4-8517-6E4940A26586}"/>
              </a:ext>
            </a:extLst>
          </p:cNvPr>
          <p:cNvPicPr>
            <a:picLocks noChangeAspect="1"/>
          </p:cNvPicPr>
          <p:nvPr/>
        </p:nvPicPr>
        <p:blipFill>
          <a:blip r:embed="rId3"/>
          <a:stretch>
            <a:fillRect/>
          </a:stretch>
        </p:blipFill>
        <p:spPr>
          <a:xfrm>
            <a:off x="609599" y="1295400"/>
            <a:ext cx="8425402" cy="5060119"/>
          </a:xfrm>
          <a:prstGeom prst="rect">
            <a:avLst/>
          </a:prstGeom>
        </p:spPr>
      </p:pic>
      <p:sp>
        <p:nvSpPr>
          <p:cNvPr id="6" name="Slide Number Placeholder 5">
            <a:extLst>
              <a:ext uri="{FF2B5EF4-FFF2-40B4-BE49-F238E27FC236}">
                <a16:creationId xmlns:a16="http://schemas.microsoft.com/office/drawing/2014/main" id="{4AD17106-FC32-8E44-9D60-67240D5A638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61</a:t>
            </a:fld>
            <a:endParaRPr lang="en-US" dirty="0"/>
          </a:p>
        </p:txBody>
      </p:sp>
    </p:spTree>
    <p:extLst>
      <p:ext uri="{BB962C8B-B14F-4D97-AF65-F5344CB8AC3E}">
        <p14:creationId xmlns:p14="http://schemas.microsoft.com/office/powerpoint/2010/main" val="263544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5" name="Title 4"/>
          <p:cNvSpPr>
            <a:spLocks noGrp="1"/>
          </p:cNvSpPr>
          <p:nvPr>
            <p:ph type="title"/>
          </p:nvPr>
        </p:nvSpPr>
        <p:spPr>
          <a:xfrm>
            <a:off x="609600" y="152400"/>
            <a:ext cx="8534400" cy="1143000"/>
          </a:xfrm>
        </p:spPr>
        <p:txBody>
          <a:bodyPr>
            <a:normAutofit fontScale="90000"/>
          </a:bodyPr>
          <a:lstStyle/>
          <a:p>
            <a:r>
              <a:rPr lang="en-IN" sz="3600" dirty="0"/>
              <a:t>Statement of Cash Flows—CVS Health Corp. </a:t>
            </a:r>
            <a:br>
              <a:rPr lang="en-IN" dirty="0"/>
            </a:br>
            <a:r>
              <a:rPr lang="en-IN" sz="2900" dirty="0"/>
              <a:t>(concluded)</a:t>
            </a:r>
            <a:endParaRPr lang="en-US" sz="2900" dirty="0"/>
          </a:p>
        </p:txBody>
      </p:sp>
      <p:pic>
        <p:nvPicPr>
          <p:cNvPr id="10" name="Picture 9">
            <a:extLst>
              <a:ext uri="{FF2B5EF4-FFF2-40B4-BE49-F238E27FC236}">
                <a16:creationId xmlns:a16="http://schemas.microsoft.com/office/drawing/2014/main" id="{BB6C8F40-4064-4F8D-9AEE-65C6B07FD3B1}"/>
              </a:ext>
            </a:extLst>
          </p:cNvPr>
          <p:cNvPicPr>
            <a:picLocks noChangeAspect="1"/>
          </p:cNvPicPr>
          <p:nvPr/>
        </p:nvPicPr>
        <p:blipFill>
          <a:blip r:embed="rId3"/>
          <a:stretch>
            <a:fillRect/>
          </a:stretch>
        </p:blipFill>
        <p:spPr>
          <a:xfrm>
            <a:off x="673237" y="1143000"/>
            <a:ext cx="8407126" cy="5335292"/>
          </a:xfrm>
          <a:prstGeom prst="rect">
            <a:avLst/>
          </a:prstGeom>
        </p:spPr>
      </p:pic>
      <p:sp>
        <p:nvSpPr>
          <p:cNvPr id="6" name="Slide Number Placeholder 5">
            <a:extLst>
              <a:ext uri="{FF2B5EF4-FFF2-40B4-BE49-F238E27FC236}">
                <a16:creationId xmlns:a16="http://schemas.microsoft.com/office/drawing/2014/main" id="{ECF7886D-361A-EC4F-8FA6-84107EA602F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62</a:t>
            </a:fld>
            <a:endParaRPr lang="en-US" dirty="0"/>
          </a:p>
        </p:txBody>
      </p:sp>
    </p:spTree>
    <p:extLst>
      <p:ext uri="{BB962C8B-B14F-4D97-AF65-F5344CB8AC3E}">
        <p14:creationId xmlns:p14="http://schemas.microsoft.com/office/powerpoint/2010/main" val="40086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a:xfrm>
            <a:off x="533400" y="0"/>
            <a:ext cx="8610599" cy="1524000"/>
          </a:xfrm>
        </p:spPr>
        <p:txBody>
          <a:bodyPr>
            <a:noAutofit/>
          </a:bodyPr>
          <a:lstStyle/>
          <a:p>
            <a:r>
              <a:rPr lang="en-IN" dirty="0"/>
              <a:t>Indirect Method of Reporting Cash Flows from Operating Activities</a:t>
            </a:r>
            <a:endParaRPr lang="en-US" dirty="0"/>
          </a:p>
        </p:txBody>
      </p:sp>
      <p:sp>
        <p:nvSpPr>
          <p:cNvPr id="44" name="Content Placeholder 43"/>
          <p:cNvSpPr>
            <a:spLocks noGrp="1"/>
          </p:cNvSpPr>
          <p:nvPr>
            <p:ph idx="1"/>
          </p:nvPr>
        </p:nvSpPr>
        <p:spPr/>
        <p:txBody>
          <a:bodyPr>
            <a:normAutofit/>
          </a:bodyPr>
          <a:lstStyle/>
          <a:p>
            <a:r>
              <a:rPr lang="en-IN" sz="2800" dirty="0"/>
              <a:t>Net cash increase or decrease from operating activities is derived </a:t>
            </a:r>
            <a:r>
              <a:rPr lang="en-IN" sz="2800" b="1" i="1" dirty="0"/>
              <a:t>indirectly</a:t>
            </a:r>
            <a:r>
              <a:rPr lang="en-IN" sz="2800" dirty="0"/>
              <a:t> by </a:t>
            </a:r>
          </a:p>
          <a:p>
            <a:pPr lvl="1">
              <a:buClr>
                <a:schemeClr val="tx1"/>
              </a:buClr>
              <a:buFont typeface="Lucida Grande"/>
              <a:buChar char="–"/>
            </a:pPr>
            <a:r>
              <a:rPr lang="en-IN" sz="2600" b="1" dirty="0">
                <a:solidFill>
                  <a:srgbClr val="C00000"/>
                </a:solidFill>
              </a:rPr>
              <a:t>Starting with reported net income </a:t>
            </a:r>
            <a:r>
              <a:rPr lang="en-IN" sz="2600" dirty="0"/>
              <a:t>and </a:t>
            </a:r>
          </a:p>
          <a:p>
            <a:pPr lvl="1">
              <a:buClr>
                <a:schemeClr val="tx1"/>
              </a:buClr>
              <a:buFont typeface="Lucida Grande"/>
              <a:buChar char="–"/>
            </a:pPr>
            <a:r>
              <a:rPr lang="en-IN" sz="2600" dirty="0"/>
              <a:t>Working backwards to </a:t>
            </a:r>
            <a:r>
              <a:rPr lang="en-IN" sz="2600" b="1" dirty="0">
                <a:solidFill>
                  <a:srgbClr val="C00000"/>
                </a:solidFill>
              </a:rPr>
              <a:t>convert that amount to a cash basis</a:t>
            </a:r>
          </a:p>
          <a:p>
            <a:r>
              <a:rPr lang="en-IN" sz="2800" dirty="0"/>
              <a:t>In the </a:t>
            </a:r>
            <a:r>
              <a:rPr lang="en-IN" sz="2800" b="1" dirty="0">
                <a:solidFill>
                  <a:srgbClr val="C00000"/>
                </a:solidFill>
              </a:rPr>
              <a:t>direct method </a:t>
            </a:r>
            <a:r>
              <a:rPr lang="en-IN" sz="2800" dirty="0"/>
              <a:t>we directly list the components of net income that </a:t>
            </a:r>
            <a:r>
              <a:rPr lang="en-IN" sz="2800" b="1" dirty="0">
                <a:solidFill>
                  <a:srgbClr val="C00000"/>
                </a:solidFill>
              </a:rPr>
              <a:t>do</a:t>
            </a:r>
            <a:r>
              <a:rPr lang="en-IN" sz="2800" dirty="0"/>
              <a:t> affect cash, after converting from accrual to cash</a:t>
            </a:r>
            <a:endParaRPr lang="en-US" sz="2800" dirty="0"/>
          </a:p>
          <a:p>
            <a:r>
              <a:rPr lang="en-IN" sz="2800" dirty="0"/>
              <a:t>In the </a:t>
            </a:r>
            <a:r>
              <a:rPr lang="en-IN" sz="2800" b="1" dirty="0">
                <a:solidFill>
                  <a:srgbClr val="C00000"/>
                </a:solidFill>
              </a:rPr>
              <a:t>indirect method </a:t>
            </a:r>
            <a:r>
              <a:rPr lang="en-IN" sz="2800" dirty="0"/>
              <a:t>we adjust net income that </a:t>
            </a:r>
            <a:r>
              <a:rPr lang="en-IN" sz="2800" b="1" dirty="0">
                <a:solidFill>
                  <a:srgbClr val="C00000"/>
                </a:solidFill>
              </a:rPr>
              <a:t>don’t</a:t>
            </a:r>
            <a:r>
              <a:rPr lang="en-IN" sz="2800" dirty="0"/>
              <a:t> affect cash</a:t>
            </a:r>
            <a:endParaRPr lang="en-US" sz="2800" dirty="0"/>
          </a:p>
        </p:txBody>
      </p:sp>
      <p:sp>
        <p:nvSpPr>
          <p:cNvPr id="5" name="Slide Number Placeholder 5">
            <a:extLst>
              <a:ext uri="{FF2B5EF4-FFF2-40B4-BE49-F238E27FC236}">
                <a16:creationId xmlns:a16="http://schemas.microsoft.com/office/drawing/2014/main" id="{1BC488C0-9CFC-3449-AB0E-4220262108F4}"/>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63</a:t>
            </a:fld>
            <a:endParaRPr lang="en-US" dirty="0"/>
          </a:p>
        </p:txBody>
      </p:sp>
    </p:spTree>
    <p:extLst>
      <p:ext uri="{BB962C8B-B14F-4D97-AF65-F5344CB8AC3E}">
        <p14:creationId xmlns:p14="http://schemas.microsoft.com/office/powerpoint/2010/main" val="405478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animEffect transition="in" filter="fade">
                                      <p:cBhvr>
                                        <p:cTn id="11" dur="500"/>
                                        <p:tgtEl>
                                          <p:spTgt spid="4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1000"/>
                                  </p:stCondLst>
                                  <p:childTnLst>
                                    <p:set>
                                      <p:cBhvr>
                                        <p:cTn id="14" dur="1" fill="hold">
                                          <p:stCondLst>
                                            <p:cond delay="0"/>
                                          </p:stCondLst>
                                        </p:cTn>
                                        <p:tgtEl>
                                          <p:spTgt spid="44">
                                            <p:txEl>
                                              <p:pRg st="2" end="2"/>
                                            </p:txEl>
                                          </p:spTgt>
                                        </p:tgtEl>
                                        <p:attrNameLst>
                                          <p:attrName>style.visibility</p:attrName>
                                        </p:attrNameLst>
                                      </p:cBhvr>
                                      <p:to>
                                        <p:strVal val="visible"/>
                                      </p:to>
                                    </p:set>
                                    <p:animEffect transition="in" filter="fade">
                                      <p:cBhvr>
                                        <p:cTn id="15" dur="500"/>
                                        <p:tgtEl>
                                          <p:spTgt spid="44">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2500"/>
                                  </p:stCondLst>
                                  <p:childTnLst>
                                    <p:set>
                                      <p:cBhvr>
                                        <p:cTn id="18" dur="1" fill="hold">
                                          <p:stCondLst>
                                            <p:cond delay="0"/>
                                          </p:stCondLst>
                                        </p:cTn>
                                        <p:tgtEl>
                                          <p:spTgt spid="44">
                                            <p:txEl>
                                              <p:pRg st="3" end="3"/>
                                            </p:txEl>
                                          </p:spTgt>
                                        </p:tgtEl>
                                        <p:attrNameLst>
                                          <p:attrName>style.visibility</p:attrName>
                                        </p:attrNameLst>
                                      </p:cBhvr>
                                      <p:to>
                                        <p:strVal val="visible"/>
                                      </p:to>
                                    </p:set>
                                    <p:animEffect transition="in" filter="fade">
                                      <p:cBhvr>
                                        <p:cTn id="19" dur="500"/>
                                        <p:tgtEl>
                                          <p:spTgt spid="44">
                                            <p:txEl>
                                              <p:pRg st="3" end="3"/>
                                            </p:txEl>
                                          </p:spTgt>
                                        </p:tgtEl>
                                      </p:cBhvr>
                                    </p:animEffect>
                                  </p:childTnLst>
                                </p:cTn>
                              </p:par>
                            </p:childTnLst>
                          </p:cTn>
                        </p:par>
                        <p:par>
                          <p:cTn id="20" fill="hold">
                            <p:stCondLst>
                              <p:cond delay="5500"/>
                            </p:stCondLst>
                            <p:childTnLst>
                              <p:par>
                                <p:cTn id="21" presetID="10" presetClass="entr" presetSubtype="0" fill="hold" nodeType="afterEffect">
                                  <p:stCondLst>
                                    <p:cond delay="3500"/>
                                  </p:stCondLst>
                                  <p:childTnLst>
                                    <p:set>
                                      <p:cBhvr>
                                        <p:cTn id="22" dur="1" fill="hold">
                                          <p:stCondLst>
                                            <p:cond delay="0"/>
                                          </p:stCondLst>
                                        </p:cTn>
                                        <p:tgtEl>
                                          <p:spTgt spid="44">
                                            <p:txEl>
                                              <p:pRg st="4" end="4"/>
                                            </p:txEl>
                                          </p:spTgt>
                                        </p:tgtEl>
                                        <p:attrNameLst>
                                          <p:attrName>style.visibility</p:attrName>
                                        </p:attrNameLst>
                                      </p:cBhvr>
                                      <p:to>
                                        <p:strVal val="visible"/>
                                      </p:to>
                                    </p:set>
                                    <p:animEffect transition="in" filter="fade">
                                      <p:cBhvr>
                                        <p:cTn id="23" dur="500"/>
                                        <p:tgtEl>
                                          <p:spTgt spid="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a:xfrm>
            <a:off x="609600" y="1"/>
            <a:ext cx="8534399" cy="838199"/>
          </a:xfrm>
        </p:spPr>
        <p:txBody>
          <a:bodyPr>
            <a:noAutofit/>
          </a:bodyPr>
          <a:lstStyle/>
          <a:p>
            <a:r>
              <a:rPr lang="en-IN" dirty="0"/>
              <a:t>Indirect Method Illustrated</a:t>
            </a:r>
            <a:endParaRPr lang="en-US" dirty="0"/>
          </a:p>
        </p:txBody>
      </p:sp>
      <p:sp>
        <p:nvSpPr>
          <p:cNvPr id="9" name="Rectangle 8"/>
          <p:cNvSpPr/>
          <p:nvPr/>
        </p:nvSpPr>
        <p:spPr>
          <a:xfrm>
            <a:off x="1507008" y="820086"/>
            <a:ext cx="6693865" cy="430887"/>
          </a:xfrm>
          <a:prstGeom prst="rect">
            <a:avLst/>
          </a:prstGeom>
        </p:spPr>
        <p:txBody>
          <a:bodyPr>
            <a:spAutoFit/>
          </a:bodyPr>
          <a:lstStyle/>
          <a:p>
            <a:r>
              <a:rPr lang="en-IN" sz="2100" b="1" dirty="0">
                <a:solidFill>
                  <a:srgbClr val="C00000"/>
                </a:solidFill>
              </a:rPr>
              <a:t>Cash Flows from Operating Activities—Indirect Method</a:t>
            </a:r>
          </a:p>
        </p:txBody>
      </p:sp>
      <p:sp>
        <p:nvSpPr>
          <p:cNvPr id="11" name="Rectangle 10"/>
          <p:cNvSpPr/>
          <p:nvPr/>
        </p:nvSpPr>
        <p:spPr>
          <a:xfrm>
            <a:off x="609600" y="1133851"/>
            <a:ext cx="8534400" cy="369332"/>
          </a:xfrm>
          <a:prstGeom prst="rect">
            <a:avLst/>
          </a:prstGeom>
        </p:spPr>
        <p:txBody>
          <a:bodyPr wrap="square">
            <a:spAutoFit/>
          </a:bodyPr>
          <a:lstStyle/>
          <a:p>
            <a:pPr algn="ctr"/>
            <a:r>
              <a:rPr lang="en-IN" b="1" i="1" dirty="0"/>
              <a:t>and</a:t>
            </a:r>
          </a:p>
        </p:txBody>
      </p:sp>
      <p:sp>
        <p:nvSpPr>
          <p:cNvPr id="12" name="Rectangle 11"/>
          <p:cNvSpPr/>
          <p:nvPr/>
        </p:nvSpPr>
        <p:spPr>
          <a:xfrm>
            <a:off x="1974894" y="1439424"/>
            <a:ext cx="5608320" cy="415498"/>
          </a:xfrm>
          <a:prstGeom prst="rect">
            <a:avLst/>
          </a:prstGeom>
        </p:spPr>
        <p:txBody>
          <a:bodyPr wrap="square">
            <a:spAutoFit/>
          </a:bodyPr>
          <a:lstStyle/>
          <a:p>
            <a:pPr algn="ctr"/>
            <a:r>
              <a:rPr lang="en-IN" sz="2100" b="1" dirty="0">
                <a:solidFill>
                  <a:srgbClr val="C00000"/>
                </a:solidFill>
              </a:rPr>
              <a:t>Reconciliation of Net Income to</a:t>
            </a:r>
          </a:p>
        </p:txBody>
      </p:sp>
      <p:sp>
        <p:nvSpPr>
          <p:cNvPr id="13" name="Rectangle 12"/>
          <p:cNvSpPr/>
          <p:nvPr/>
        </p:nvSpPr>
        <p:spPr>
          <a:xfrm>
            <a:off x="2087880" y="1761381"/>
            <a:ext cx="5532120" cy="400110"/>
          </a:xfrm>
          <a:prstGeom prst="rect">
            <a:avLst/>
          </a:prstGeom>
        </p:spPr>
        <p:txBody>
          <a:bodyPr>
            <a:spAutoFit/>
          </a:bodyPr>
          <a:lstStyle/>
          <a:p>
            <a:pPr algn="ctr"/>
            <a:r>
              <a:rPr lang="en-IN" sz="2000" b="1" dirty="0">
                <a:solidFill>
                  <a:srgbClr val="C00000"/>
                </a:solidFill>
              </a:rPr>
              <a:t>Net Cash Flows from Operating Activities</a:t>
            </a:r>
          </a:p>
        </p:txBody>
      </p:sp>
      <p:sp>
        <p:nvSpPr>
          <p:cNvPr id="14" name="Rectangle 13"/>
          <p:cNvSpPr/>
          <p:nvPr/>
        </p:nvSpPr>
        <p:spPr>
          <a:xfrm>
            <a:off x="914400" y="2074150"/>
            <a:ext cx="5532120" cy="400110"/>
          </a:xfrm>
          <a:prstGeom prst="rect">
            <a:avLst/>
          </a:prstGeom>
        </p:spPr>
        <p:txBody>
          <a:bodyPr>
            <a:spAutoFit/>
          </a:bodyPr>
          <a:lstStyle/>
          <a:p>
            <a:r>
              <a:rPr lang="en-IN" sz="2000" dirty="0"/>
              <a:t>Net Income</a:t>
            </a:r>
          </a:p>
        </p:txBody>
      </p:sp>
      <p:sp>
        <p:nvSpPr>
          <p:cNvPr id="15" name="Rectangle 14"/>
          <p:cNvSpPr/>
          <p:nvPr/>
        </p:nvSpPr>
        <p:spPr>
          <a:xfrm>
            <a:off x="914400" y="2388911"/>
            <a:ext cx="5532120" cy="400110"/>
          </a:xfrm>
          <a:prstGeom prst="rect">
            <a:avLst/>
          </a:prstGeom>
        </p:spPr>
        <p:txBody>
          <a:bodyPr>
            <a:spAutoFit/>
          </a:bodyPr>
          <a:lstStyle/>
          <a:p>
            <a:r>
              <a:rPr lang="en-IN" sz="2000" b="1" i="1" dirty="0"/>
              <a:t>Adjustments for noncash effects:</a:t>
            </a:r>
          </a:p>
        </p:txBody>
      </p:sp>
      <p:sp>
        <p:nvSpPr>
          <p:cNvPr id="16" name="Rectangle 15"/>
          <p:cNvSpPr/>
          <p:nvPr/>
        </p:nvSpPr>
        <p:spPr>
          <a:xfrm>
            <a:off x="1173480" y="2701680"/>
            <a:ext cx="5532120" cy="400110"/>
          </a:xfrm>
          <a:prstGeom prst="rect">
            <a:avLst/>
          </a:prstGeom>
        </p:spPr>
        <p:txBody>
          <a:bodyPr>
            <a:spAutoFit/>
          </a:bodyPr>
          <a:lstStyle/>
          <a:p>
            <a:r>
              <a:rPr lang="en-IN" sz="2000" dirty="0"/>
              <a:t>Gain on sale of land</a:t>
            </a:r>
          </a:p>
        </p:txBody>
      </p:sp>
      <p:sp>
        <p:nvSpPr>
          <p:cNvPr id="17" name="Rectangle 16"/>
          <p:cNvSpPr/>
          <p:nvPr/>
        </p:nvSpPr>
        <p:spPr>
          <a:xfrm>
            <a:off x="1173480" y="2979966"/>
            <a:ext cx="5532120" cy="400110"/>
          </a:xfrm>
          <a:prstGeom prst="rect">
            <a:avLst/>
          </a:prstGeom>
        </p:spPr>
        <p:txBody>
          <a:bodyPr>
            <a:spAutoFit/>
          </a:bodyPr>
          <a:lstStyle/>
          <a:p>
            <a:r>
              <a:rPr lang="en-IN" sz="2000" dirty="0"/>
              <a:t>Depreciation expense</a:t>
            </a:r>
          </a:p>
        </p:txBody>
      </p:sp>
      <p:sp>
        <p:nvSpPr>
          <p:cNvPr id="18" name="Rectangle 17"/>
          <p:cNvSpPr/>
          <p:nvPr/>
        </p:nvSpPr>
        <p:spPr>
          <a:xfrm>
            <a:off x="1173480" y="3329210"/>
            <a:ext cx="5532120" cy="400110"/>
          </a:xfrm>
          <a:prstGeom prst="rect">
            <a:avLst/>
          </a:prstGeom>
        </p:spPr>
        <p:txBody>
          <a:bodyPr>
            <a:spAutoFit/>
          </a:bodyPr>
          <a:lstStyle/>
          <a:p>
            <a:r>
              <a:rPr lang="en-IN" sz="2000" dirty="0"/>
              <a:t>Loss on sale of equipment</a:t>
            </a:r>
          </a:p>
        </p:txBody>
      </p:sp>
      <p:sp>
        <p:nvSpPr>
          <p:cNvPr id="19" name="Rectangle 18"/>
          <p:cNvSpPr/>
          <p:nvPr/>
        </p:nvSpPr>
        <p:spPr>
          <a:xfrm>
            <a:off x="1478280" y="3643971"/>
            <a:ext cx="5532120" cy="400110"/>
          </a:xfrm>
          <a:prstGeom prst="rect">
            <a:avLst/>
          </a:prstGeom>
        </p:spPr>
        <p:txBody>
          <a:bodyPr>
            <a:spAutoFit/>
          </a:bodyPr>
          <a:lstStyle/>
          <a:p>
            <a:r>
              <a:rPr lang="en-IN" sz="2000" b="1" dirty="0"/>
              <a:t>Changes in operating assets and liabilities:</a:t>
            </a:r>
          </a:p>
        </p:txBody>
      </p:sp>
      <p:sp>
        <p:nvSpPr>
          <p:cNvPr id="20" name="Rectangle 19"/>
          <p:cNvSpPr/>
          <p:nvPr/>
        </p:nvSpPr>
        <p:spPr>
          <a:xfrm>
            <a:off x="1859280" y="3956740"/>
            <a:ext cx="5532120" cy="400110"/>
          </a:xfrm>
          <a:prstGeom prst="rect">
            <a:avLst/>
          </a:prstGeom>
        </p:spPr>
        <p:txBody>
          <a:bodyPr>
            <a:spAutoFit/>
          </a:bodyPr>
          <a:lstStyle/>
          <a:p>
            <a:r>
              <a:rPr lang="en-IN" sz="2000" dirty="0"/>
              <a:t>Increase in accounts receivable</a:t>
            </a:r>
          </a:p>
        </p:txBody>
      </p:sp>
      <p:sp>
        <p:nvSpPr>
          <p:cNvPr id="21" name="Rectangle 20"/>
          <p:cNvSpPr/>
          <p:nvPr/>
        </p:nvSpPr>
        <p:spPr>
          <a:xfrm>
            <a:off x="1859280" y="4270505"/>
            <a:ext cx="5532120" cy="400110"/>
          </a:xfrm>
          <a:prstGeom prst="rect">
            <a:avLst/>
          </a:prstGeom>
        </p:spPr>
        <p:txBody>
          <a:bodyPr>
            <a:spAutoFit/>
          </a:bodyPr>
          <a:lstStyle/>
          <a:p>
            <a:r>
              <a:rPr lang="en-IN" sz="2000" dirty="0"/>
              <a:t>Decrease in inventory</a:t>
            </a:r>
          </a:p>
        </p:txBody>
      </p:sp>
      <p:sp>
        <p:nvSpPr>
          <p:cNvPr id="22" name="Rectangle 21"/>
          <p:cNvSpPr/>
          <p:nvPr/>
        </p:nvSpPr>
        <p:spPr>
          <a:xfrm>
            <a:off x="1859280" y="4584270"/>
            <a:ext cx="5532120" cy="400110"/>
          </a:xfrm>
          <a:prstGeom prst="rect">
            <a:avLst/>
          </a:prstGeom>
        </p:spPr>
        <p:txBody>
          <a:bodyPr>
            <a:spAutoFit/>
          </a:bodyPr>
          <a:lstStyle/>
          <a:p>
            <a:r>
              <a:rPr lang="en-IN" sz="2000" dirty="0"/>
              <a:t>Decrease in prepaid insurance</a:t>
            </a:r>
          </a:p>
        </p:txBody>
      </p:sp>
      <p:sp>
        <p:nvSpPr>
          <p:cNvPr id="23" name="Rectangle 22"/>
          <p:cNvSpPr/>
          <p:nvPr/>
        </p:nvSpPr>
        <p:spPr>
          <a:xfrm>
            <a:off x="1859280" y="4898035"/>
            <a:ext cx="5532120" cy="400110"/>
          </a:xfrm>
          <a:prstGeom prst="rect">
            <a:avLst/>
          </a:prstGeom>
        </p:spPr>
        <p:txBody>
          <a:bodyPr>
            <a:spAutoFit/>
          </a:bodyPr>
          <a:lstStyle/>
          <a:p>
            <a:r>
              <a:rPr lang="en-IN" sz="2000" dirty="0"/>
              <a:t>Increase in accounts payable</a:t>
            </a:r>
          </a:p>
        </p:txBody>
      </p:sp>
      <p:sp>
        <p:nvSpPr>
          <p:cNvPr id="24" name="Rectangle 23"/>
          <p:cNvSpPr/>
          <p:nvPr/>
        </p:nvSpPr>
        <p:spPr>
          <a:xfrm>
            <a:off x="1859280" y="5211800"/>
            <a:ext cx="5532120" cy="400110"/>
          </a:xfrm>
          <a:prstGeom prst="rect">
            <a:avLst/>
          </a:prstGeom>
        </p:spPr>
        <p:txBody>
          <a:bodyPr>
            <a:spAutoFit/>
          </a:bodyPr>
          <a:lstStyle/>
          <a:p>
            <a:r>
              <a:rPr lang="en-IN" sz="2000" dirty="0"/>
              <a:t>Increase in salaries payable</a:t>
            </a:r>
          </a:p>
        </p:txBody>
      </p:sp>
      <p:sp>
        <p:nvSpPr>
          <p:cNvPr id="25" name="Rectangle 24"/>
          <p:cNvSpPr/>
          <p:nvPr/>
        </p:nvSpPr>
        <p:spPr>
          <a:xfrm>
            <a:off x="1859280" y="5525565"/>
            <a:ext cx="5532120" cy="400110"/>
          </a:xfrm>
          <a:prstGeom prst="rect">
            <a:avLst/>
          </a:prstGeom>
        </p:spPr>
        <p:txBody>
          <a:bodyPr>
            <a:spAutoFit/>
          </a:bodyPr>
          <a:lstStyle/>
          <a:p>
            <a:r>
              <a:rPr lang="en-IN" sz="2000" dirty="0"/>
              <a:t>Decrease in income tax payable</a:t>
            </a:r>
          </a:p>
        </p:txBody>
      </p:sp>
      <p:sp>
        <p:nvSpPr>
          <p:cNvPr id="26" name="Rectangle 25"/>
          <p:cNvSpPr/>
          <p:nvPr/>
        </p:nvSpPr>
        <p:spPr>
          <a:xfrm>
            <a:off x="1859280" y="5839330"/>
            <a:ext cx="5532120" cy="400110"/>
          </a:xfrm>
          <a:prstGeom prst="rect">
            <a:avLst/>
          </a:prstGeom>
        </p:spPr>
        <p:txBody>
          <a:bodyPr>
            <a:spAutoFit/>
          </a:bodyPr>
          <a:lstStyle/>
          <a:p>
            <a:r>
              <a:rPr lang="en-IN" sz="2000" dirty="0"/>
              <a:t>Decrease in discount on bonds payable</a:t>
            </a:r>
          </a:p>
        </p:txBody>
      </p:sp>
      <p:sp>
        <p:nvSpPr>
          <p:cNvPr id="27" name="Rectangle 26"/>
          <p:cNvSpPr/>
          <p:nvPr/>
        </p:nvSpPr>
        <p:spPr>
          <a:xfrm>
            <a:off x="1859280" y="6153090"/>
            <a:ext cx="5532120" cy="400110"/>
          </a:xfrm>
          <a:prstGeom prst="rect">
            <a:avLst/>
          </a:prstGeom>
        </p:spPr>
        <p:txBody>
          <a:bodyPr>
            <a:spAutoFit/>
          </a:bodyPr>
          <a:lstStyle/>
          <a:p>
            <a:r>
              <a:rPr lang="en-IN" sz="2000" dirty="0"/>
              <a:t>Net cash flows from operating activities</a:t>
            </a:r>
          </a:p>
        </p:txBody>
      </p:sp>
      <p:sp>
        <p:nvSpPr>
          <p:cNvPr id="28" name="Rectangle 27"/>
          <p:cNvSpPr/>
          <p:nvPr/>
        </p:nvSpPr>
        <p:spPr>
          <a:xfrm>
            <a:off x="8077200" y="2074150"/>
            <a:ext cx="679599" cy="400110"/>
          </a:xfrm>
          <a:prstGeom prst="rect">
            <a:avLst/>
          </a:prstGeom>
        </p:spPr>
        <p:txBody>
          <a:bodyPr>
            <a:spAutoFit/>
          </a:bodyPr>
          <a:lstStyle/>
          <a:p>
            <a:pPr algn="r"/>
            <a:r>
              <a:rPr lang="en-IN" sz="2000" dirty="0"/>
              <a:t>$12</a:t>
            </a:r>
          </a:p>
        </p:txBody>
      </p:sp>
      <p:sp>
        <p:nvSpPr>
          <p:cNvPr id="30" name="Rectangle 29"/>
          <p:cNvSpPr/>
          <p:nvPr/>
        </p:nvSpPr>
        <p:spPr>
          <a:xfrm>
            <a:off x="8158225" y="2701680"/>
            <a:ext cx="679599" cy="400110"/>
          </a:xfrm>
          <a:prstGeom prst="rect">
            <a:avLst/>
          </a:prstGeom>
        </p:spPr>
        <p:txBody>
          <a:bodyPr>
            <a:spAutoFit/>
          </a:bodyPr>
          <a:lstStyle/>
          <a:p>
            <a:pPr algn="r"/>
            <a:r>
              <a:rPr lang="en-IN" sz="2000" dirty="0"/>
              <a:t>(8)</a:t>
            </a:r>
          </a:p>
        </p:txBody>
      </p:sp>
      <p:sp>
        <p:nvSpPr>
          <p:cNvPr id="31" name="Rectangle 30"/>
          <p:cNvSpPr/>
          <p:nvPr/>
        </p:nvSpPr>
        <p:spPr>
          <a:xfrm>
            <a:off x="8077200" y="3015445"/>
            <a:ext cx="679599" cy="400110"/>
          </a:xfrm>
          <a:prstGeom prst="rect">
            <a:avLst/>
          </a:prstGeom>
        </p:spPr>
        <p:txBody>
          <a:bodyPr>
            <a:spAutoFit/>
          </a:bodyPr>
          <a:lstStyle/>
          <a:p>
            <a:pPr algn="r"/>
            <a:r>
              <a:rPr lang="en-IN" sz="2000" dirty="0"/>
              <a:t>3</a:t>
            </a:r>
          </a:p>
        </p:txBody>
      </p:sp>
      <p:sp>
        <p:nvSpPr>
          <p:cNvPr id="32" name="Rectangle 31"/>
          <p:cNvSpPr/>
          <p:nvPr/>
        </p:nvSpPr>
        <p:spPr>
          <a:xfrm>
            <a:off x="8077200" y="3329210"/>
            <a:ext cx="679599" cy="400110"/>
          </a:xfrm>
          <a:prstGeom prst="rect">
            <a:avLst/>
          </a:prstGeom>
        </p:spPr>
        <p:txBody>
          <a:bodyPr>
            <a:spAutoFit/>
          </a:bodyPr>
          <a:lstStyle/>
          <a:p>
            <a:pPr algn="r"/>
            <a:r>
              <a:rPr lang="en-IN" sz="2000" dirty="0"/>
              <a:t>2</a:t>
            </a:r>
          </a:p>
        </p:txBody>
      </p:sp>
      <p:sp>
        <p:nvSpPr>
          <p:cNvPr id="34" name="Rectangle 33"/>
          <p:cNvSpPr/>
          <p:nvPr/>
        </p:nvSpPr>
        <p:spPr>
          <a:xfrm>
            <a:off x="8158225" y="3956740"/>
            <a:ext cx="679599" cy="400110"/>
          </a:xfrm>
          <a:prstGeom prst="rect">
            <a:avLst/>
          </a:prstGeom>
        </p:spPr>
        <p:txBody>
          <a:bodyPr>
            <a:spAutoFit/>
          </a:bodyPr>
          <a:lstStyle/>
          <a:p>
            <a:pPr algn="r"/>
            <a:r>
              <a:rPr lang="en-IN" sz="2000" dirty="0"/>
              <a:t>(2)</a:t>
            </a:r>
          </a:p>
        </p:txBody>
      </p:sp>
      <p:sp>
        <p:nvSpPr>
          <p:cNvPr id="35" name="Rectangle 34"/>
          <p:cNvSpPr/>
          <p:nvPr/>
        </p:nvSpPr>
        <p:spPr>
          <a:xfrm>
            <a:off x="8077200" y="4270505"/>
            <a:ext cx="679599" cy="400110"/>
          </a:xfrm>
          <a:prstGeom prst="rect">
            <a:avLst/>
          </a:prstGeom>
        </p:spPr>
        <p:txBody>
          <a:bodyPr>
            <a:spAutoFit/>
          </a:bodyPr>
          <a:lstStyle/>
          <a:p>
            <a:pPr algn="r"/>
            <a:r>
              <a:rPr lang="en-IN" sz="2000" dirty="0"/>
              <a:t>4</a:t>
            </a:r>
          </a:p>
        </p:txBody>
      </p:sp>
      <p:sp>
        <p:nvSpPr>
          <p:cNvPr id="36" name="Rectangle 35"/>
          <p:cNvSpPr/>
          <p:nvPr/>
        </p:nvSpPr>
        <p:spPr>
          <a:xfrm>
            <a:off x="8077200" y="4584270"/>
            <a:ext cx="679599" cy="400110"/>
          </a:xfrm>
          <a:prstGeom prst="rect">
            <a:avLst/>
          </a:prstGeom>
        </p:spPr>
        <p:txBody>
          <a:bodyPr>
            <a:spAutoFit/>
          </a:bodyPr>
          <a:lstStyle/>
          <a:p>
            <a:pPr algn="r"/>
            <a:r>
              <a:rPr lang="en-IN" sz="2000" dirty="0"/>
              <a:t>3</a:t>
            </a:r>
          </a:p>
        </p:txBody>
      </p:sp>
      <p:sp>
        <p:nvSpPr>
          <p:cNvPr id="37" name="Rectangle 36"/>
          <p:cNvSpPr/>
          <p:nvPr/>
        </p:nvSpPr>
        <p:spPr>
          <a:xfrm>
            <a:off x="8077200" y="4898035"/>
            <a:ext cx="679599" cy="400110"/>
          </a:xfrm>
          <a:prstGeom prst="rect">
            <a:avLst/>
          </a:prstGeom>
        </p:spPr>
        <p:txBody>
          <a:bodyPr>
            <a:spAutoFit/>
          </a:bodyPr>
          <a:lstStyle/>
          <a:p>
            <a:pPr algn="r"/>
            <a:r>
              <a:rPr lang="en-IN" sz="2000" dirty="0"/>
              <a:t>6</a:t>
            </a:r>
          </a:p>
        </p:txBody>
      </p:sp>
      <p:sp>
        <p:nvSpPr>
          <p:cNvPr id="38" name="Rectangle 37"/>
          <p:cNvSpPr/>
          <p:nvPr/>
        </p:nvSpPr>
        <p:spPr>
          <a:xfrm>
            <a:off x="8077200" y="5211800"/>
            <a:ext cx="679599" cy="400110"/>
          </a:xfrm>
          <a:prstGeom prst="rect">
            <a:avLst/>
          </a:prstGeom>
        </p:spPr>
        <p:txBody>
          <a:bodyPr>
            <a:spAutoFit/>
          </a:bodyPr>
          <a:lstStyle/>
          <a:p>
            <a:pPr algn="r"/>
            <a:r>
              <a:rPr lang="en-IN" sz="2000" dirty="0"/>
              <a:t>2</a:t>
            </a:r>
          </a:p>
        </p:txBody>
      </p:sp>
      <p:sp>
        <p:nvSpPr>
          <p:cNvPr id="39" name="Rectangle 38"/>
          <p:cNvSpPr/>
          <p:nvPr/>
        </p:nvSpPr>
        <p:spPr>
          <a:xfrm>
            <a:off x="8159601" y="5525565"/>
            <a:ext cx="679599" cy="400110"/>
          </a:xfrm>
          <a:prstGeom prst="rect">
            <a:avLst/>
          </a:prstGeom>
        </p:spPr>
        <p:txBody>
          <a:bodyPr>
            <a:spAutoFit/>
          </a:bodyPr>
          <a:lstStyle/>
          <a:p>
            <a:pPr algn="r"/>
            <a:r>
              <a:rPr lang="en-IN" sz="2000" dirty="0"/>
              <a:t>(2)</a:t>
            </a:r>
          </a:p>
        </p:txBody>
      </p:sp>
      <p:sp>
        <p:nvSpPr>
          <p:cNvPr id="40" name="Rectangle 39"/>
          <p:cNvSpPr/>
          <p:nvPr/>
        </p:nvSpPr>
        <p:spPr>
          <a:xfrm>
            <a:off x="8077200" y="5839330"/>
            <a:ext cx="679599" cy="400110"/>
          </a:xfrm>
          <a:prstGeom prst="rect">
            <a:avLst/>
          </a:prstGeom>
        </p:spPr>
        <p:txBody>
          <a:bodyPr>
            <a:spAutoFit/>
          </a:bodyPr>
          <a:lstStyle/>
          <a:p>
            <a:pPr algn="r"/>
            <a:r>
              <a:rPr lang="en-IN" sz="2000" dirty="0"/>
              <a:t>2</a:t>
            </a:r>
          </a:p>
        </p:txBody>
      </p:sp>
      <p:sp>
        <p:nvSpPr>
          <p:cNvPr id="41" name="Rectangle 40"/>
          <p:cNvSpPr/>
          <p:nvPr/>
        </p:nvSpPr>
        <p:spPr>
          <a:xfrm>
            <a:off x="8077200" y="6153090"/>
            <a:ext cx="679599" cy="400110"/>
          </a:xfrm>
          <a:prstGeom prst="rect">
            <a:avLst/>
          </a:prstGeom>
        </p:spPr>
        <p:txBody>
          <a:bodyPr>
            <a:spAutoFit/>
          </a:bodyPr>
          <a:lstStyle/>
          <a:p>
            <a:pPr algn="r"/>
            <a:r>
              <a:rPr lang="en-IN" sz="2000" dirty="0"/>
              <a:t>$22</a:t>
            </a:r>
          </a:p>
        </p:txBody>
      </p:sp>
      <p:cxnSp>
        <p:nvCxnSpPr>
          <p:cNvPr id="42" name="Straight Connector 41"/>
          <p:cNvCxnSpPr/>
          <p:nvPr/>
        </p:nvCxnSpPr>
        <p:spPr>
          <a:xfrm>
            <a:off x="8077200" y="6230286"/>
            <a:ext cx="6795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8158225" y="6230286"/>
            <a:ext cx="757175" cy="322914"/>
          </a:xfrm>
          <a:prstGeom prst="roundRect">
            <a:avLst>
              <a:gd name="adj" fmla="val 0"/>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61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circle(in)">
                                      <p:cBhvr>
                                        <p:cTn id="100" dur="2000"/>
                                        <p:tgtEl>
                                          <p:spTgt spid="2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500"/>
                                        <p:tgtEl>
                                          <p:spTgt spid="41"/>
                                        </p:tgtEl>
                                      </p:cBhvr>
                                    </p:animEffect>
                                  </p:childTnLst>
                                </p:cTn>
                              </p:par>
                            </p:childTnLst>
                          </p:cTn>
                        </p:par>
                        <p:par>
                          <p:cTn id="104" fill="hold">
                            <p:stCondLst>
                              <p:cond delay="2000"/>
                            </p:stCondLst>
                            <p:childTnLst>
                              <p:par>
                                <p:cTn id="105" presetID="53" presetClass="entr" presetSubtype="16" fill="hold" grpId="0" nodeType="after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p:cTn id="107" dur="500" fill="hold"/>
                                        <p:tgtEl>
                                          <p:spTgt spid="5"/>
                                        </p:tgtEl>
                                        <p:attrNameLst>
                                          <p:attrName>ppt_w</p:attrName>
                                        </p:attrNameLst>
                                      </p:cBhvr>
                                      <p:tavLst>
                                        <p:tav tm="0">
                                          <p:val>
                                            <p:fltVal val="0"/>
                                          </p:val>
                                        </p:tav>
                                        <p:tav tm="100000">
                                          <p:val>
                                            <p:strVal val="#ppt_w"/>
                                          </p:val>
                                        </p:tav>
                                      </p:tavLst>
                                    </p:anim>
                                    <p:anim calcmode="lin" valueType="num">
                                      <p:cBhvr>
                                        <p:cTn id="108" dur="500" fill="hold"/>
                                        <p:tgtEl>
                                          <p:spTgt spid="5"/>
                                        </p:tgtEl>
                                        <p:attrNameLst>
                                          <p:attrName>ppt_h</p:attrName>
                                        </p:attrNameLst>
                                      </p:cBhvr>
                                      <p:tavLst>
                                        <p:tav tm="0">
                                          <p:val>
                                            <p:fltVal val="0"/>
                                          </p:val>
                                        </p:tav>
                                        <p:tav tm="100000">
                                          <p:val>
                                            <p:strVal val="#ppt_h"/>
                                          </p:val>
                                        </p:tav>
                                      </p:tavLst>
                                    </p:anim>
                                    <p:animEffect transition="in" filter="fade">
                                      <p:cBhvr>
                                        <p:cTn id="10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30" grpId="0"/>
      <p:bldP spid="31" grpId="0"/>
      <p:bldP spid="32" grpId="0"/>
      <p:bldP spid="34" grpId="0"/>
      <p:bldP spid="35" grpId="0"/>
      <p:bldP spid="36" grpId="0"/>
      <p:bldP spid="37" grpId="0"/>
      <p:bldP spid="38" grpId="0"/>
      <p:bldP spid="39" grpId="0"/>
      <p:bldP spid="40" grpId="0"/>
      <p:bldP spid="41" grpId="0"/>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rc 49"/>
          <p:cNvSpPr/>
          <p:nvPr/>
        </p:nvSpPr>
        <p:spPr>
          <a:xfrm rot="568604">
            <a:off x="6795741" y="2690973"/>
            <a:ext cx="1754210" cy="2862382"/>
          </a:xfrm>
          <a:prstGeom prst="arc">
            <a:avLst>
              <a:gd name="adj1" fmla="val 16130176"/>
              <a:gd name="adj2" fmla="val 5368950"/>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Arc 45"/>
          <p:cNvSpPr/>
          <p:nvPr/>
        </p:nvSpPr>
        <p:spPr>
          <a:xfrm rot="10800000">
            <a:off x="1143000" y="2446130"/>
            <a:ext cx="1893708" cy="3084842"/>
          </a:xfrm>
          <a:prstGeom prst="arc">
            <a:avLst>
              <a:gd name="adj1" fmla="val 16130176"/>
              <a:gd name="adj2" fmla="val 4442945"/>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16" name="Rectangle 15"/>
          <p:cNvSpPr/>
          <p:nvPr/>
        </p:nvSpPr>
        <p:spPr>
          <a:xfrm>
            <a:off x="3511276" y="1562080"/>
            <a:ext cx="2552984" cy="47314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Amounts that are</a:t>
            </a:r>
          </a:p>
        </p:txBody>
      </p:sp>
      <p:sp>
        <p:nvSpPr>
          <p:cNvPr id="17" name="Rectangle 16"/>
          <p:cNvSpPr/>
          <p:nvPr/>
        </p:nvSpPr>
        <p:spPr>
          <a:xfrm>
            <a:off x="5410200" y="2446130"/>
            <a:ext cx="2552984" cy="473142"/>
          </a:xfrm>
          <a:prstGeom prst="rect">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added</a:t>
            </a:r>
          </a:p>
        </p:txBody>
      </p:sp>
      <p:sp>
        <p:nvSpPr>
          <p:cNvPr id="18" name="Rectangle 17"/>
          <p:cNvSpPr/>
          <p:nvPr/>
        </p:nvSpPr>
        <p:spPr>
          <a:xfrm>
            <a:off x="1689485" y="2446130"/>
            <a:ext cx="2552984" cy="473142"/>
          </a:xfrm>
          <a:prstGeom prst="rect">
            <a:avLst/>
          </a:prstGeom>
          <a:solidFill>
            <a:srgbClr val="00206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subtracted</a:t>
            </a:r>
          </a:p>
        </p:txBody>
      </p:sp>
      <p:sp>
        <p:nvSpPr>
          <p:cNvPr id="19" name="Rectangle 18"/>
          <p:cNvSpPr/>
          <p:nvPr/>
        </p:nvSpPr>
        <p:spPr>
          <a:xfrm>
            <a:off x="2918857" y="3369098"/>
            <a:ext cx="3737823" cy="52045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 determining net income</a:t>
            </a:r>
          </a:p>
        </p:txBody>
      </p:sp>
      <p:sp>
        <p:nvSpPr>
          <p:cNvPr id="20" name="Rectangle 19"/>
          <p:cNvSpPr/>
          <p:nvPr/>
        </p:nvSpPr>
        <p:spPr>
          <a:xfrm>
            <a:off x="1911025" y="4288028"/>
            <a:ext cx="2109905" cy="520456"/>
          </a:xfrm>
          <a:prstGeom prst="rect">
            <a:avLst/>
          </a:prstGeom>
          <a:solidFill>
            <a:srgbClr val="00206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are added </a:t>
            </a:r>
          </a:p>
        </p:txBody>
      </p:sp>
      <p:sp>
        <p:nvSpPr>
          <p:cNvPr id="21" name="Rectangle 20"/>
          <p:cNvSpPr/>
          <p:nvPr/>
        </p:nvSpPr>
        <p:spPr>
          <a:xfrm>
            <a:off x="5631740" y="4288028"/>
            <a:ext cx="2109905" cy="520456"/>
          </a:xfrm>
          <a:prstGeom prst="rect">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are subtracted</a:t>
            </a:r>
          </a:p>
        </p:txBody>
      </p:sp>
      <p:sp>
        <p:nvSpPr>
          <p:cNvPr id="22" name="Rectangle 21"/>
          <p:cNvSpPr/>
          <p:nvPr/>
        </p:nvSpPr>
        <p:spPr>
          <a:xfrm>
            <a:off x="2051491" y="5270744"/>
            <a:ext cx="5472554" cy="52045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to reverse the effect of their having been:</a:t>
            </a:r>
            <a:endParaRPr lang="en-US" sz="2400" dirty="0"/>
          </a:p>
        </p:txBody>
      </p:sp>
      <p:cxnSp>
        <p:nvCxnSpPr>
          <p:cNvPr id="27" name="Straight Connector 26"/>
          <p:cNvCxnSpPr>
            <a:stCxn id="16" idx="2"/>
            <a:endCxn id="18" idx="0"/>
          </p:cNvCxnSpPr>
          <p:nvPr/>
        </p:nvCxnSpPr>
        <p:spPr>
          <a:xfrm flipH="1">
            <a:off x="2965977" y="2035222"/>
            <a:ext cx="1821791" cy="410908"/>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6" idx="2"/>
            <a:endCxn id="17" idx="0"/>
          </p:cNvCxnSpPr>
          <p:nvPr/>
        </p:nvCxnSpPr>
        <p:spPr>
          <a:xfrm>
            <a:off x="4787768" y="2035222"/>
            <a:ext cx="1898924" cy="410908"/>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2"/>
            <a:endCxn id="19" idx="0"/>
          </p:cNvCxnSpPr>
          <p:nvPr/>
        </p:nvCxnSpPr>
        <p:spPr>
          <a:xfrm>
            <a:off x="2965977" y="2919272"/>
            <a:ext cx="1821792" cy="449826"/>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7" idx="2"/>
            <a:endCxn id="19" idx="0"/>
          </p:cNvCxnSpPr>
          <p:nvPr/>
        </p:nvCxnSpPr>
        <p:spPr>
          <a:xfrm flipH="1">
            <a:off x="4787769" y="2919272"/>
            <a:ext cx="1898923" cy="449826"/>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9" idx="2"/>
            <a:endCxn id="20" idx="0"/>
          </p:cNvCxnSpPr>
          <p:nvPr/>
        </p:nvCxnSpPr>
        <p:spPr>
          <a:xfrm flipH="1">
            <a:off x="2965978" y="3889554"/>
            <a:ext cx="1821791" cy="398474"/>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9" idx="2"/>
            <a:endCxn id="21" idx="0"/>
          </p:cNvCxnSpPr>
          <p:nvPr/>
        </p:nvCxnSpPr>
        <p:spPr>
          <a:xfrm>
            <a:off x="4787769" y="3889554"/>
            <a:ext cx="1898924" cy="398474"/>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2"/>
            <a:endCxn id="22" idx="0"/>
          </p:cNvCxnSpPr>
          <p:nvPr/>
        </p:nvCxnSpPr>
        <p:spPr>
          <a:xfrm>
            <a:off x="2965978" y="4808484"/>
            <a:ext cx="1821790" cy="46226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1" idx="2"/>
            <a:endCxn id="22" idx="0"/>
          </p:cNvCxnSpPr>
          <p:nvPr/>
        </p:nvCxnSpPr>
        <p:spPr>
          <a:xfrm flipH="1">
            <a:off x="4787768" y="4808484"/>
            <a:ext cx="1898925" cy="46226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itle 51"/>
          <p:cNvSpPr>
            <a:spLocks noGrp="1"/>
          </p:cNvSpPr>
          <p:nvPr>
            <p:ph type="title"/>
          </p:nvPr>
        </p:nvSpPr>
        <p:spPr/>
        <p:txBody>
          <a:bodyPr/>
          <a:lstStyle/>
          <a:p>
            <a:r>
              <a:rPr lang="en-IN" dirty="0"/>
              <a:t>Components of Net Income That Do Not Increase or Decrease Cash</a:t>
            </a:r>
            <a:endParaRPr lang="en-US" dirty="0"/>
          </a:p>
        </p:txBody>
      </p:sp>
      <p:sp>
        <p:nvSpPr>
          <p:cNvPr id="23" name="Slide Number Placeholder 5">
            <a:extLst>
              <a:ext uri="{FF2B5EF4-FFF2-40B4-BE49-F238E27FC236}">
                <a16:creationId xmlns:a16="http://schemas.microsoft.com/office/drawing/2014/main" id="{FEEC7DE5-4B0A-BE48-B8A4-1DD83F604D4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65</a:t>
            </a:fld>
            <a:endParaRPr lang="en-US" dirty="0"/>
          </a:p>
        </p:txBody>
      </p:sp>
    </p:spTree>
    <p:extLst>
      <p:ext uri="{BB962C8B-B14F-4D97-AF65-F5344CB8AC3E}">
        <p14:creationId xmlns:p14="http://schemas.microsoft.com/office/powerpoint/2010/main" val="30609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500"/>
                                        <p:tgtEl>
                                          <p:spTgt spid="3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childTnLst>
                          </p:cTn>
                        </p:par>
                        <p:par>
                          <p:cTn id="44" fill="hold">
                            <p:stCondLst>
                              <p:cond delay="5000"/>
                            </p:stCondLst>
                            <p:childTnLst>
                              <p:par>
                                <p:cTn id="45" presetID="26" presetClass="emph" presetSubtype="0" fill="hold" grpId="1" nodeType="afterEffect">
                                  <p:stCondLst>
                                    <p:cond delay="0"/>
                                  </p:stCondLst>
                                  <p:childTnLst>
                                    <p:animEffect transition="out" filter="fade">
                                      <p:cBhvr>
                                        <p:cTn id="46" dur="500" tmFilter="0, 0; .2, .5; .8, .5; 1, 0"/>
                                        <p:tgtEl>
                                          <p:spTgt spid="18"/>
                                        </p:tgtEl>
                                      </p:cBhvr>
                                    </p:animEffect>
                                    <p:animScale>
                                      <p:cBhvr>
                                        <p:cTn id="47" dur="250" autoRev="1" fill="hold"/>
                                        <p:tgtEl>
                                          <p:spTgt spid="1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1" nodeType="clickEffect">
                                  <p:stCondLst>
                                    <p:cond delay="0"/>
                                  </p:stCondLst>
                                  <p:childTnLst>
                                    <p:animEffect transition="out" filter="fade">
                                      <p:cBhvr>
                                        <p:cTn id="51" dur="500" tmFilter="0, 0; .2, .5; .8, .5; 1, 0"/>
                                        <p:tgtEl>
                                          <p:spTgt spid="16"/>
                                        </p:tgtEl>
                                      </p:cBhvr>
                                    </p:animEffect>
                                    <p:animScale>
                                      <p:cBhvr>
                                        <p:cTn id="52" dur="250" autoRev="1" fill="hold"/>
                                        <p:tgtEl>
                                          <p:spTgt spid="16"/>
                                        </p:tgtEl>
                                      </p:cBhvr>
                                      <p:by x="105000" y="105000"/>
                                    </p:animScale>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up)">
                                      <p:cBhvr>
                                        <p:cTn id="56" dur="500"/>
                                        <p:tgtEl>
                                          <p:spTgt spid="29"/>
                                        </p:tgtEl>
                                      </p:cBhvr>
                                    </p:animEffect>
                                  </p:childTnLst>
                                </p:cTn>
                              </p:par>
                            </p:childTnLst>
                          </p:cTn>
                        </p:par>
                        <p:par>
                          <p:cTn id="57" fill="hold">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500"/>
                                        <p:tgtEl>
                                          <p:spTgt spid="17"/>
                                        </p:tgtEl>
                                      </p:cBhvr>
                                    </p:animEffect>
                                  </p:childTnLst>
                                </p:cTn>
                              </p:par>
                            </p:childTnLst>
                          </p:cTn>
                        </p:par>
                        <p:par>
                          <p:cTn id="61" fill="hold">
                            <p:stCondLst>
                              <p:cond delay="1500"/>
                            </p:stCondLst>
                            <p:childTnLst>
                              <p:par>
                                <p:cTn id="62" presetID="22" presetClass="entr" presetSubtype="1"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2000"/>
                            </p:stCondLst>
                            <p:childTnLst>
                              <p:par>
                                <p:cTn id="66" presetID="26" presetClass="emph" presetSubtype="0" fill="hold" grpId="1" nodeType="afterEffect">
                                  <p:stCondLst>
                                    <p:cond delay="0"/>
                                  </p:stCondLst>
                                  <p:childTnLst>
                                    <p:animEffect transition="out" filter="fade">
                                      <p:cBhvr>
                                        <p:cTn id="67" dur="500" tmFilter="0, 0; .2, .5; .8, .5; 1, 0"/>
                                        <p:tgtEl>
                                          <p:spTgt spid="19"/>
                                        </p:tgtEl>
                                      </p:cBhvr>
                                    </p:animEffect>
                                    <p:animScale>
                                      <p:cBhvr>
                                        <p:cTn id="68" dur="250" autoRev="1" fill="hold"/>
                                        <p:tgtEl>
                                          <p:spTgt spid="19"/>
                                        </p:tgtEl>
                                      </p:cBhvr>
                                      <p:by x="105000" y="105000"/>
                                    </p:animScale>
                                  </p:childTnLst>
                                </p:cTn>
                              </p:par>
                            </p:childTnLst>
                          </p:cTn>
                        </p:par>
                        <p:par>
                          <p:cTn id="69" fill="hold">
                            <p:stCondLst>
                              <p:cond delay="2500"/>
                            </p:stCondLst>
                            <p:childTnLst>
                              <p:par>
                                <p:cTn id="70" presetID="22" presetClass="entr" presetSubtype="1"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up)">
                                      <p:cBhvr>
                                        <p:cTn id="72" dur="500"/>
                                        <p:tgtEl>
                                          <p:spTgt spid="37"/>
                                        </p:tgtEl>
                                      </p:cBhvr>
                                    </p:animEffect>
                                  </p:childTnLst>
                                </p:cTn>
                              </p:par>
                            </p:childTnLst>
                          </p:cTn>
                        </p:par>
                        <p:par>
                          <p:cTn id="73" fill="hold">
                            <p:stCondLst>
                              <p:cond delay="30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p:stCondLst>
                              <p:cond delay="3500"/>
                            </p:stCondLst>
                            <p:childTnLst>
                              <p:par>
                                <p:cTn id="78" presetID="22" presetClass="entr" presetSubtype="1" fill="hold"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up)">
                                      <p:cBhvr>
                                        <p:cTn id="80" dur="500"/>
                                        <p:tgtEl>
                                          <p:spTgt spid="41"/>
                                        </p:tgtEl>
                                      </p:cBhvr>
                                    </p:animEffect>
                                  </p:childTnLst>
                                </p:cTn>
                              </p:par>
                            </p:childTnLst>
                          </p:cTn>
                        </p:par>
                        <p:par>
                          <p:cTn id="81" fill="hold">
                            <p:stCondLst>
                              <p:cond delay="4000"/>
                            </p:stCondLst>
                            <p:childTnLst>
                              <p:par>
                                <p:cTn id="82" presetID="26" presetClass="emph" presetSubtype="0" fill="hold" grpId="1" nodeType="afterEffect">
                                  <p:stCondLst>
                                    <p:cond delay="0"/>
                                  </p:stCondLst>
                                  <p:childTnLst>
                                    <p:animEffect transition="out" filter="fade">
                                      <p:cBhvr>
                                        <p:cTn id="83" dur="500" tmFilter="0, 0; .2, .5; .8, .5; 1, 0"/>
                                        <p:tgtEl>
                                          <p:spTgt spid="22"/>
                                        </p:tgtEl>
                                      </p:cBhvr>
                                    </p:animEffect>
                                    <p:animScale>
                                      <p:cBhvr>
                                        <p:cTn id="84" dur="250" autoRev="1" fill="hold"/>
                                        <p:tgtEl>
                                          <p:spTgt spid="22"/>
                                        </p:tgtEl>
                                      </p:cBhvr>
                                      <p:by x="105000" y="105000"/>
                                    </p:animScale>
                                  </p:childTnLst>
                                </p:cTn>
                              </p:par>
                            </p:childTnLst>
                          </p:cTn>
                        </p:par>
                        <p:par>
                          <p:cTn id="85" fill="hold">
                            <p:stCondLst>
                              <p:cond delay="4500"/>
                            </p:stCondLst>
                            <p:childTnLst>
                              <p:par>
                                <p:cTn id="86" presetID="22" presetClass="entr" presetSubtype="4"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childTnLst>
                          </p:cTn>
                        </p:par>
                        <p:par>
                          <p:cTn id="89" fill="hold">
                            <p:stCondLst>
                              <p:cond delay="5000"/>
                            </p:stCondLst>
                            <p:childTnLst>
                              <p:par>
                                <p:cTn id="90" presetID="26" presetClass="emph" presetSubtype="0" fill="hold" grpId="1" nodeType="afterEffect">
                                  <p:stCondLst>
                                    <p:cond delay="0"/>
                                  </p:stCondLst>
                                  <p:childTnLst>
                                    <p:animEffect transition="out" filter="fade">
                                      <p:cBhvr>
                                        <p:cTn id="91" dur="500" tmFilter="0, 0; .2, .5; .8, .5; 1, 0"/>
                                        <p:tgtEl>
                                          <p:spTgt spid="17"/>
                                        </p:tgtEl>
                                      </p:cBhvr>
                                    </p:animEffect>
                                    <p:animScale>
                                      <p:cBhvr>
                                        <p:cTn id="9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6" grpId="0" animBg="1"/>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P spid="22" grpId="0" animBg="1"/>
      <p:bldP spid="22"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Title 2"/>
          <p:cNvSpPr>
            <a:spLocks noGrp="1"/>
          </p:cNvSpPr>
          <p:nvPr>
            <p:ph type="title"/>
          </p:nvPr>
        </p:nvSpPr>
        <p:spPr>
          <a:xfrm>
            <a:off x="761999" y="0"/>
            <a:ext cx="8382000" cy="1219199"/>
          </a:xfrm>
        </p:spPr>
        <p:txBody>
          <a:bodyPr>
            <a:normAutofit/>
          </a:bodyPr>
          <a:lstStyle/>
          <a:p>
            <a:r>
              <a:rPr lang="en-IN" dirty="0"/>
              <a:t>Components of Net Income That </a:t>
            </a:r>
            <a:r>
              <a:rPr lang="en-IN" dirty="0">
                <a:solidFill>
                  <a:srgbClr val="C00000"/>
                </a:solidFill>
              </a:rPr>
              <a:t>Do</a:t>
            </a:r>
            <a:r>
              <a:rPr lang="en-IN" dirty="0"/>
              <a:t> </a:t>
            </a:r>
            <a:br>
              <a:rPr lang="en-IN" dirty="0"/>
            </a:br>
            <a:r>
              <a:rPr lang="en-IN" dirty="0"/>
              <a:t>Increase or Decrease Cash </a:t>
            </a:r>
            <a:endParaRPr lang="en-US" dirty="0"/>
          </a:p>
        </p:txBody>
      </p:sp>
      <p:sp>
        <p:nvSpPr>
          <p:cNvPr id="5" name="Rounded Rectangle 4"/>
          <p:cNvSpPr/>
          <p:nvPr/>
        </p:nvSpPr>
        <p:spPr>
          <a:xfrm>
            <a:off x="619821" y="1233852"/>
            <a:ext cx="8483342" cy="1106424"/>
          </a:xfrm>
          <a:prstGeom prst="roundRect">
            <a:avLst/>
          </a:prstGeom>
          <a:solidFill>
            <a:schemeClr val="accent4">
              <a:lumMod val="40000"/>
              <a:lumOff val="60000"/>
            </a:schemeClr>
          </a:solidFill>
          <a:ln>
            <a:solidFill>
              <a:schemeClr val="accent4">
                <a:lumMod val="60000"/>
                <a:lumOff val="4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Components of net income that increase or decrease cash, but by an amount different from that reported in the income statement</a:t>
            </a:r>
            <a:endParaRPr lang="en-US" sz="2400" dirty="0">
              <a:solidFill>
                <a:schemeClr val="tx1"/>
              </a:solidFill>
            </a:endParaRPr>
          </a:p>
        </p:txBody>
      </p:sp>
      <p:sp>
        <p:nvSpPr>
          <p:cNvPr id="8" name="Right Arrow 7"/>
          <p:cNvSpPr/>
          <p:nvPr/>
        </p:nvSpPr>
        <p:spPr>
          <a:xfrm rot="5400000">
            <a:off x="4611832" y="2318237"/>
            <a:ext cx="419100" cy="592931"/>
          </a:xfrm>
          <a:prstGeom prst="rightArrow">
            <a:avLst/>
          </a:prstGeom>
          <a:solidFill>
            <a:schemeClr val="accent4">
              <a:lumMod val="40000"/>
              <a:lumOff val="60000"/>
            </a:schemeClr>
          </a:solidFill>
          <a:ln>
            <a:solidFill>
              <a:schemeClr val="accent4">
                <a:lumMod val="60000"/>
                <a:lumOff val="4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ounded Rectangle 8"/>
          <p:cNvSpPr/>
          <p:nvPr/>
        </p:nvSpPr>
        <p:spPr>
          <a:xfrm>
            <a:off x="622829" y="2880728"/>
            <a:ext cx="8480333" cy="1619915"/>
          </a:xfrm>
          <a:prstGeom prst="roundRect">
            <a:avLst/>
          </a:prstGeom>
          <a:solidFill>
            <a:schemeClr val="accent4">
              <a:lumMod val="40000"/>
              <a:lumOff val="60000"/>
            </a:schemeClr>
          </a:solidFill>
          <a:ln>
            <a:solidFill>
              <a:schemeClr val="accent4">
                <a:lumMod val="60000"/>
                <a:lumOff val="4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Net income is </a:t>
            </a:r>
            <a:r>
              <a:rPr lang="en-US" sz="2400" b="1" i="1" dirty="0">
                <a:solidFill>
                  <a:srgbClr val="C00000"/>
                </a:solidFill>
              </a:rPr>
              <a:t>adjusted</a:t>
            </a:r>
            <a:r>
              <a:rPr lang="en-US" sz="2400" dirty="0">
                <a:solidFill>
                  <a:schemeClr val="tx1"/>
                </a:solidFill>
              </a:rPr>
              <a:t> for changes in the balances of related balance sheet accounts to convert their effects to a </a:t>
            </a:r>
            <a:r>
              <a:rPr lang="en-US" sz="2400" b="1" i="1" dirty="0">
                <a:solidFill>
                  <a:srgbClr val="C00000"/>
                </a:solidFill>
              </a:rPr>
              <a:t>cash basis</a:t>
            </a:r>
          </a:p>
        </p:txBody>
      </p:sp>
      <p:sp>
        <p:nvSpPr>
          <p:cNvPr id="15" name="Rectangle 14"/>
          <p:cNvSpPr/>
          <p:nvPr/>
        </p:nvSpPr>
        <p:spPr>
          <a:xfrm>
            <a:off x="622829" y="4691152"/>
            <a:ext cx="8480334" cy="1862048"/>
          </a:xfrm>
          <a:prstGeom prst="rect">
            <a:avLst/>
          </a:prstGeom>
        </p:spPr>
        <p:txBody>
          <a:bodyPr wrap="square">
            <a:spAutoFit/>
          </a:bodyPr>
          <a:lstStyle/>
          <a:p>
            <a:r>
              <a:rPr lang="en-IN" sz="2300" b="1" dirty="0">
                <a:solidFill>
                  <a:srgbClr val="C00000"/>
                </a:solidFill>
              </a:rPr>
              <a:t>Example: </a:t>
            </a:r>
            <a:r>
              <a:rPr lang="en-IN" sz="2300" dirty="0"/>
              <a:t>Sales of $100 million are included in the income statement as a component of net income, and yet, since accounts receivable increased by $2 million, only $98 million cash was collected from customers during the reporting period. Sales are converted to a cash basis by subtracting the $2 million increase in accounts receivable.</a:t>
            </a:r>
            <a:endParaRPr lang="en-US" sz="2300" dirty="0"/>
          </a:p>
        </p:txBody>
      </p:sp>
      <p:sp>
        <p:nvSpPr>
          <p:cNvPr id="10" name="Slide Number Placeholder 5">
            <a:extLst>
              <a:ext uri="{FF2B5EF4-FFF2-40B4-BE49-F238E27FC236}">
                <a16:creationId xmlns:a16="http://schemas.microsoft.com/office/drawing/2014/main" id="{8F7E6720-6BB0-3945-837B-39418AB5C0D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66</a:t>
            </a:fld>
            <a:endParaRPr lang="en-US" dirty="0"/>
          </a:p>
        </p:txBody>
      </p:sp>
    </p:spTree>
    <p:extLst>
      <p:ext uri="{BB962C8B-B14F-4D97-AF65-F5344CB8AC3E}">
        <p14:creationId xmlns:p14="http://schemas.microsoft.com/office/powerpoint/2010/main" val="36124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Title 2"/>
          <p:cNvSpPr>
            <a:spLocks noGrp="1"/>
          </p:cNvSpPr>
          <p:nvPr>
            <p:ph type="title"/>
          </p:nvPr>
        </p:nvSpPr>
        <p:spPr/>
        <p:txBody>
          <a:bodyPr>
            <a:normAutofit fontScale="90000"/>
          </a:bodyPr>
          <a:lstStyle/>
          <a:p>
            <a:r>
              <a:rPr lang="en-IN" dirty="0"/>
              <a:t> Comparison of the Indirect Method </a:t>
            </a:r>
            <a:br>
              <a:rPr lang="en-IN" dirty="0"/>
            </a:br>
            <a:r>
              <a:rPr lang="en-IN" dirty="0"/>
              <a:t>and the Direct Method of Determining Cash Flows from Operating Activities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856" y="1524000"/>
            <a:ext cx="8459522" cy="42957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5">
            <a:extLst>
              <a:ext uri="{FF2B5EF4-FFF2-40B4-BE49-F238E27FC236}">
                <a16:creationId xmlns:a16="http://schemas.microsoft.com/office/drawing/2014/main" id="{4CD16074-F3AE-9D4D-B1CE-4541844B9D5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67</a:t>
            </a:fld>
            <a:endParaRPr lang="en-US" dirty="0"/>
          </a:p>
        </p:txBody>
      </p:sp>
    </p:spTree>
    <p:extLst>
      <p:ext uri="{BB962C8B-B14F-4D97-AF65-F5344CB8AC3E}">
        <p14:creationId xmlns:p14="http://schemas.microsoft.com/office/powerpoint/2010/main" val="42730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Title 2"/>
          <p:cNvSpPr>
            <a:spLocks noGrp="1"/>
          </p:cNvSpPr>
          <p:nvPr>
            <p:ph type="title"/>
          </p:nvPr>
        </p:nvSpPr>
        <p:spPr>
          <a:xfrm>
            <a:off x="533400" y="0"/>
            <a:ext cx="8610599" cy="1444625"/>
          </a:xfrm>
        </p:spPr>
        <p:txBody>
          <a:bodyPr>
            <a:normAutofit/>
          </a:bodyPr>
          <a:lstStyle/>
          <a:p>
            <a:r>
              <a:rPr lang="en-IN" dirty="0"/>
              <a:t> Adjustments to Convert Net Income to a Cash Basis—Indirect Method</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415308"/>
            <a:ext cx="8435123" cy="41697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5">
            <a:extLst>
              <a:ext uri="{FF2B5EF4-FFF2-40B4-BE49-F238E27FC236}">
                <a16:creationId xmlns:a16="http://schemas.microsoft.com/office/drawing/2014/main" id="{DBE259D8-3D62-914A-85F9-40E651D4870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68</a:t>
            </a:fld>
            <a:endParaRPr lang="en-US" dirty="0"/>
          </a:p>
        </p:txBody>
      </p:sp>
    </p:spTree>
    <p:extLst>
      <p:ext uri="{BB962C8B-B14F-4D97-AF65-F5344CB8AC3E}">
        <p14:creationId xmlns:p14="http://schemas.microsoft.com/office/powerpoint/2010/main" val="285895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200" dirty="0"/>
              <a:t>Concept Check: Adjustments to Net Income</a:t>
            </a:r>
            <a:endParaRPr lang="en-US" sz="3200" dirty="0"/>
          </a:p>
        </p:txBody>
      </p:sp>
      <p:sp>
        <p:nvSpPr>
          <p:cNvPr id="414723" name="Rectangle 3"/>
          <p:cNvSpPr>
            <a:spLocks noGrp="1" noChangeArrowheads="1"/>
          </p:cNvSpPr>
          <p:nvPr>
            <p:ph idx="1"/>
          </p:nvPr>
        </p:nvSpPr>
        <p:spPr>
          <a:xfrm>
            <a:off x="693682" y="1292772"/>
            <a:ext cx="8450317" cy="5108028"/>
          </a:xfrm>
          <a:solidFill>
            <a:schemeClr val="bg1">
              <a:lumMod val="95000"/>
            </a:schemeClr>
          </a:solidFill>
        </p:spPr>
        <p:txBody>
          <a:bodyPr>
            <a:noAutofit/>
          </a:bodyPr>
          <a:lstStyle/>
          <a:p>
            <a:pPr marL="0" indent="0">
              <a:spcAft>
                <a:spcPts val="1200"/>
              </a:spcAft>
              <a:buNone/>
            </a:pPr>
            <a:r>
              <a:rPr lang="en-US" sz="2800" dirty="0"/>
              <a:t>In determining cash flows from operating activities (indirect method), adjustments to net income should </a:t>
            </a:r>
            <a:r>
              <a:rPr lang="en-US" sz="2800" b="1" dirty="0"/>
              <a:t>not</a:t>
            </a:r>
            <a:r>
              <a:rPr lang="en-US" sz="2800" dirty="0"/>
              <a:t> include: </a:t>
            </a:r>
          </a:p>
          <a:p>
            <a:pPr marL="514350" indent="-514350">
              <a:buFont typeface="+mj-lt"/>
              <a:buAutoNum type="alphaLcPeriod"/>
            </a:pPr>
            <a:r>
              <a:rPr lang="en-US" sz="2800" dirty="0"/>
              <a:t>An addition for depreciation expense</a:t>
            </a:r>
          </a:p>
          <a:p>
            <a:pPr marL="514350" indent="-514350">
              <a:buFont typeface="+mj-lt"/>
              <a:buAutoNum type="alphaLcPeriod"/>
            </a:pPr>
            <a:r>
              <a:rPr lang="en-US" sz="2800" dirty="0"/>
              <a:t>A deduction for bond discount amortization</a:t>
            </a:r>
          </a:p>
          <a:p>
            <a:pPr marL="514350" indent="-514350">
              <a:buFont typeface="+mj-lt"/>
              <a:buAutoNum type="alphaLcPeriod"/>
            </a:pPr>
            <a:r>
              <a:rPr lang="en-US" sz="2800" dirty="0"/>
              <a:t>An addition for a loss on sale of equipment</a:t>
            </a:r>
          </a:p>
          <a:p>
            <a:pPr marL="514350" lvl="0" indent="-514350">
              <a:buFont typeface="+mj-lt"/>
              <a:buAutoNum type="alphaLcPeriod"/>
            </a:pPr>
            <a:r>
              <a:rPr lang="en-US" sz="2800" dirty="0"/>
              <a:t>An addition for patent amortization</a:t>
            </a:r>
          </a:p>
        </p:txBody>
      </p:sp>
      <p:sp>
        <p:nvSpPr>
          <p:cNvPr id="2" name="Oval 1"/>
          <p:cNvSpPr/>
          <p:nvPr/>
        </p:nvSpPr>
        <p:spPr bwMode="auto">
          <a:xfrm flipV="1">
            <a:off x="657792" y="3429000"/>
            <a:ext cx="466158" cy="457200"/>
          </a:xfrm>
          <a:prstGeom prst="ellipse">
            <a:avLst/>
          </a:prstGeom>
          <a:noFill/>
          <a:ln w="28575" cap="flat" cmpd="sng" algn="ctr">
            <a:solidFill>
              <a:srgbClr val="4F81BD"/>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6" name="Rectangle 4"/>
          <p:cNvSpPr>
            <a:spLocks noChangeArrowheads="1"/>
          </p:cNvSpPr>
          <p:nvPr/>
        </p:nvSpPr>
        <p:spPr bwMode="auto">
          <a:xfrm>
            <a:off x="914400" y="4876800"/>
            <a:ext cx="7924800" cy="1468607"/>
          </a:xfrm>
          <a:prstGeom prst="rect">
            <a:avLst/>
          </a:prstGeom>
          <a:solidFill>
            <a:srgbClr val="FDEADA"/>
          </a:solidFill>
          <a:ln w="12700">
            <a:solidFill>
              <a:srgbClr val="000000"/>
            </a:solidFill>
            <a:miter lim="800000"/>
            <a:headEnd/>
            <a:tailEnd/>
          </a:ln>
          <a:effectLst/>
        </p:spPr>
        <p:txBody>
          <a:bodyPr wrap="square" lIns="90488" tIns="44450" rIns="90488" bIns="44450">
            <a:spAutoFit/>
          </a:bodyPr>
          <a:lstStyle/>
          <a:p>
            <a:pPr>
              <a:spcBef>
                <a:spcPct val="20000"/>
              </a:spcBef>
              <a:buClr>
                <a:schemeClr val="folHlink"/>
              </a:buClr>
              <a:buSzPct val="60000"/>
              <a:tabLst>
                <a:tab pos="4572000" algn="dec"/>
                <a:tab pos="5143500" algn="dec"/>
              </a:tabLst>
            </a:pPr>
            <a:r>
              <a:rPr lang="en-US" sz="2800" dirty="0"/>
              <a:t>The correct answer is </a:t>
            </a:r>
            <a:r>
              <a:rPr lang="en-US" sz="2800" i="1" dirty="0"/>
              <a:t>b</a:t>
            </a:r>
            <a:r>
              <a:rPr lang="en-US" sz="2800" dirty="0"/>
              <a:t>. </a:t>
            </a:r>
          </a:p>
          <a:p>
            <a:pPr>
              <a:spcBef>
                <a:spcPct val="20000"/>
              </a:spcBef>
              <a:buClr>
                <a:schemeClr val="folHlink"/>
              </a:buClr>
              <a:buSzPct val="60000"/>
              <a:tabLst>
                <a:tab pos="4572000" algn="dec"/>
                <a:tab pos="5143500" algn="dec"/>
              </a:tabLst>
            </a:pPr>
            <a:r>
              <a:rPr lang="en-US" sz="2800" dirty="0"/>
              <a:t>The amortization amount would be </a:t>
            </a:r>
            <a:r>
              <a:rPr lang="en-US" sz="2800" b="1" dirty="0">
                <a:solidFill>
                  <a:srgbClr val="C00000"/>
                </a:solidFill>
              </a:rPr>
              <a:t>added</a:t>
            </a:r>
            <a:r>
              <a:rPr lang="en-US" sz="2800" dirty="0"/>
              <a:t> to net income.</a:t>
            </a:r>
            <a:endParaRPr lang="en-US" sz="2800" b="1" dirty="0">
              <a:solidFill>
                <a:srgbClr val="FF0000"/>
              </a:solidFill>
            </a:endParaRP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8" name="Slide Number Placeholder 5">
            <a:extLst>
              <a:ext uri="{FF2B5EF4-FFF2-40B4-BE49-F238E27FC236}">
                <a16:creationId xmlns:a16="http://schemas.microsoft.com/office/drawing/2014/main" id="{529F0ABB-73B8-F940-A087-EC5B730ADDC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69</a:t>
            </a:fld>
            <a:endParaRPr lang="en-US" dirty="0"/>
          </a:p>
        </p:txBody>
      </p:sp>
    </p:spTree>
    <p:extLst>
      <p:ext uri="{BB962C8B-B14F-4D97-AF65-F5344CB8AC3E}">
        <p14:creationId xmlns:p14="http://schemas.microsoft.com/office/powerpoint/2010/main" val="11205731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LO21-2</a:t>
            </a:r>
          </a:p>
        </p:txBody>
      </p:sp>
      <p:sp>
        <p:nvSpPr>
          <p:cNvPr id="2" name="Title 1"/>
          <p:cNvSpPr>
            <a:spLocks noGrp="1"/>
          </p:cNvSpPr>
          <p:nvPr>
            <p:ph type="title"/>
          </p:nvPr>
        </p:nvSpPr>
        <p:spPr/>
        <p:txBody>
          <a:bodyPr>
            <a:normAutofit/>
          </a:bodyPr>
          <a:lstStyle/>
          <a:p>
            <a:r>
              <a:rPr lang="en-IN" dirty="0"/>
              <a:t>Disclosure of Cash Equivalents—</a:t>
            </a:r>
            <a:br>
              <a:rPr lang="en-IN" dirty="0"/>
            </a:br>
            <a:r>
              <a:rPr lang="en-IN" dirty="0"/>
              <a:t>ExxonMobil Corporation</a:t>
            </a:r>
            <a:endParaRPr lang="en-US" dirty="0"/>
          </a:p>
        </p:txBody>
      </p:sp>
      <p:sp>
        <p:nvSpPr>
          <p:cNvPr id="8" name="Rectangle: Diagonal Corners Rounded 7">
            <a:extLst>
              <a:ext uri="{FF2B5EF4-FFF2-40B4-BE49-F238E27FC236}">
                <a16:creationId xmlns:a16="http://schemas.microsoft.com/office/drawing/2014/main" id="{A21F72DB-2EF9-4E32-BA16-BA5BD8CE2D61}"/>
              </a:ext>
            </a:extLst>
          </p:cNvPr>
          <p:cNvSpPr/>
          <p:nvPr/>
        </p:nvSpPr>
        <p:spPr>
          <a:xfrm flipH="1">
            <a:off x="616417" y="1981200"/>
            <a:ext cx="8285581" cy="1905000"/>
          </a:xfrm>
          <a:prstGeom prst="round2DiagRect">
            <a:avLst/>
          </a:prstGeom>
          <a:solidFill>
            <a:srgbClr val="CEE2ED"/>
          </a:solidFill>
          <a:ln>
            <a:solidFill>
              <a:srgbClr val="107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Note 4: Cash Flow Information (in part) </a:t>
            </a:r>
            <a:endParaRPr lang="en-US" sz="2000" dirty="0">
              <a:solidFill>
                <a:schemeClr val="tx1"/>
              </a:solidFill>
            </a:endParaRPr>
          </a:p>
          <a:p>
            <a:r>
              <a:rPr lang="en-US" sz="2000" dirty="0">
                <a:solidFill>
                  <a:schemeClr val="tx1"/>
                </a:solidFill>
              </a:rPr>
              <a:t>The consolidated statement of cash flows provides information about changes in cash and cash equivalents. Highly liquid investments with maturities of three months or less when acquired are classified as cash equivalents. </a:t>
            </a:r>
            <a:r>
              <a:rPr lang="en-US" dirty="0"/>
              <a:t>	</a:t>
            </a:r>
          </a:p>
        </p:txBody>
      </p:sp>
      <p:sp>
        <p:nvSpPr>
          <p:cNvPr id="5" name="Slide Number Placeholder 5">
            <a:extLst>
              <a:ext uri="{FF2B5EF4-FFF2-40B4-BE49-F238E27FC236}">
                <a16:creationId xmlns:a16="http://schemas.microsoft.com/office/drawing/2014/main" id="{7FD690C5-E1BC-0A40-A7D0-9B734535850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21-0</a:t>
            </a:r>
            <a:fld id="{2607F632-3F85-4F98-B182-BC32E868C800}" type="slidenum">
              <a:rPr lang="en-US" smtClean="0"/>
              <a:pPr/>
              <a:t>7</a:t>
            </a:fld>
            <a:endParaRPr lang="en-US" dirty="0"/>
          </a:p>
        </p:txBody>
      </p:sp>
    </p:spTree>
    <p:extLst>
      <p:ext uri="{BB962C8B-B14F-4D97-AF65-F5344CB8AC3E}">
        <p14:creationId xmlns:p14="http://schemas.microsoft.com/office/powerpoint/2010/main" val="145060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Title 2"/>
          <p:cNvSpPr>
            <a:spLocks noGrp="1"/>
          </p:cNvSpPr>
          <p:nvPr>
            <p:ph type="title"/>
          </p:nvPr>
        </p:nvSpPr>
        <p:spPr/>
        <p:txBody>
          <a:bodyPr>
            <a:normAutofit/>
          </a:bodyPr>
          <a:lstStyle/>
          <a:p>
            <a:r>
              <a:rPr lang="en-US" dirty="0"/>
              <a:t>Advantages of Direct Method</a:t>
            </a:r>
          </a:p>
        </p:txBody>
      </p:sp>
      <p:sp>
        <p:nvSpPr>
          <p:cNvPr id="5" name="Content Placeholder 43"/>
          <p:cNvSpPr>
            <a:spLocks noGrp="1"/>
          </p:cNvSpPr>
          <p:nvPr>
            <p:ph idx="1"/>
          </p:nvPr>
        </p:nvSpPr>
        <p:spPr>
          <a:xfrm>
            <a:off x="761999" y="1143000"/>
            <a:ext cx="8013600" cy="5359401"/>
          </a:xfrm>
        </p:spPr>
        <p:txBody>
          <a:bodyPr>
            <a:normAutofit/>
          </a:bodyPr>
          <a:lstStyle/>
          <a:p>
            <a:r>
              <a:rPr lang="en-IN" sz="2800" dirty="0"/>
              <a:t>The FASB </a:t>
            </a:r>
            <a:r>
              <a:rPr lang="en-IN" sz="2800" b="1" dirty="0">
                <a:solidFill>
                  <a:srgbClr val="C00000"/>
                </a:solidFill>
              </a:rPr>
              <a:t>strongly encourages </a:t>
            </a:r>
            <a:r>
              <a:rPr lang="en-US" sz="2800" dirty="0"/>
              <a:t>companies to report cash flows from operating activities by the </a:t>
            </a:r>
            <a:r>
              <a:rPr lang="en-US" sz="2800" b="1" dirty="0">
                <a:solidFill>
                  <a:srgbClr val="C00000"/>
                </a:solidFill>
              </a:rPr>
              <a:t>direct method</a:t>
            </a:r>
            <a:r>
              <a:rPr lang="en-US" sz="2800" dirty="0"/>
              <a:t>:</a:t>
            </a:r>
          </a:p>
          <a:p>
            <a:pPr marL="461963" indent="-346075">
              <a:buFont typeface="Wingdings" panose="05000000000000000000" pitchFamily="2" charset="2"/>
              <a:buChar char="Ø"/>
            </a:pPr>
            <a:r>
              <a:rPr lang="en-IN" sz="2800" dirty="0"/>
              <a:t>Investors and creditors gain additional insight into the specific sources of cash receipts and payments</a:t>
            </a:r>
          </a:p>
          <a:p>
            <a:pPr marL="461963" indent="-346075">
              <a:buFont typeface="Wingdings" panose="05000000000000000000" pitchFamily="2" charset="2"/>
              <a:buChar char="Ø"/>
            </a:pPr>
            <a:r>
              <a:rPr lang="en-IN" sz="2800" dirty="0"/>
              <a:t>Statement users can more readily interpret and understand the information presented</a:t>
            </a:r>
            <a:endParaRPr lang="en-US" sz="2800" dirty="0"/>
          </a:p>
        </p:txBody>
      </p:sp>
      <p:sp>
        <p:nvSpPr>
          <p:cNvPr id="2" name="TextBox 1"/>
          <p:cNvSpPr txBox="1"/>
          <p:nvPr/>
        </p:nvSpPr>
        <p:spPr>
          <a:xfrm>
            <a:off x="762000" y="4407880"/>
            <a:ext cx="7910932" cy="954107"/>
          </a:xfrm>
          <a:prstGeom prst="rect">
            <a:avLst/>
          </a:prstGeom>
          <a:noFill/>
          <a:ln w="19050">
            <a:solidFill>
              <a:schemeClr val="tx2">
                <a:lumMod val="60000"/>
                <a:lumOff val="40000"/>
              </a:schemeClr>
            </a:solidFill>
          </a:ln>
        </p:spPr>
        <p:txBody>
          <a:bodyPr wrap="square" rtlCol="0">
            <a:spAutoFit/>
          </a:bodyPr>
          <a:lstStyle/>
          <a:p>
            <a:pPr algn="ctr"/>
            <a:r>
              <a:rPr lang="en-IN" sz="2800" dirty="0"/>
              <a:t>Nonetheless, the </a:t>
            </a:r>
            <a:r>
              <a:rPr lang="en-IN" sz="2800" b="1" dirty="0">
                <a:solidFill>
                  <a:srgbClr val="C00000"/>
                </a:solidFill>
              </a:rPr>
              <a:t>vast majority </a:t>
            </a:r>
            <a:r>
              <a:rPr lang="en-IN" sz="2800" dirty="0"/>
              <a:t>of companies </a:t>
            </a:r>
          </a:p>
          <a:p>
            <a:pPr algn="ctr"/>
            <a:r>
              <a:rPr lang="en-IN" sz="2800" dirty="0"/>
              <a:t>choose to use the </a:t>
            </a:r>
            <a:r>
              <a:rPr lang="en-IN" sz="2800" b="1" dirty="0">
                <a:solidFill>
                  <a:srgbClr val="C00000"/>
                </a:solidFill>
              </a:rPr>
              <a:t>indirect method</a:t>
            </a:r>
            <a:endParaRPr lang="en-US" sz="2800" dirty="0"/>
          </a:p>
        </p:txBody>
      </p:sp>
      <p:sp>
        <p:nvSpPr>
          <p:cNvPr id="6" name="Down Arrow 5"/>
          <p:cNvSpPr/>
          <p:nvPr/>
        </p:nvSpPr>
        <p:spPr>
          <a:xfrm>
            <a:off x="4267200" y="5375902"/>
            <a:ext cx="3810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62000" y="5562600"/>
            <a:ext cx="7910932" cy="954107"/>
          </a:xfrm>
          <a:prstGeom prst="rect">
            <a:avLst/>
          </a:prstGeom>
          <a:noFill/>
          <a:ln w="19050">
            <a:solidFill>
              <a:schemeClr val="tx2">
                <a:lumMod val="60000"/>
                <a:lumOff val="40000"/>
              </a:schemeClr>
            </a:solidFill>
          </a:ln>
        </p:spPr>
        <p:txBody>
          <a:bodyPr wrap="square" rtlCol="0">
            <a:spAutoFit/>
          </a:bodyPr>
          <a:lstStyle/>
          <a:p>
            <a:pPr algn="ctr"/>
            <a:r>
              <a:rPr lang="en-US" sz="2800" b="1" dirty="0">
                <a:solidFill>
                  <a:srgbClr val="C00000"/>
                </a:solidFill>
              </a:rPr>
              <a:t>Reasons: </a:t>
            </a:r>
            <a:r>
              <a:rPr lang="en-US" sz="2800" dirty="0"/>
              <a:t>Range from longstanding tradition to the desire </a:t>
            </a:r>
            <a:r>
              <a:rPr lang="en-IN" sz="2800" dirty="0"/>
              <a:t>to withhold information from competitors</a:t>
            </a:r>
            <a:endParaRPr lang="en-US" sz="2800" dirty="0"/>
          </a:p>
        </p:txBody>
      </p:sp>
      <p:sp>
        <p:nvSpPr>
          <p:cNvPr id="8" name="Slide Number Placeholder 5">
            <a:extLst>
              <a:ext uri="{FF2B5EF4-FFF2-40B4-BE49-F238E27FC236}">
                <a16:creationId xmlns:a16="http://schemas.microsoft.com/office/drawing/2014/main" id="{9AF816B2-B954-6F41-8B23-A438B4CEA58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70</a:t>
            </a:fld>
            <a:endParaRPr lang="en-US" dirty="0"/>
          </a:p>
        </p:txBody>
      </p:sp>
    </p:spTree>
    <p:extLst>
      <p:ext uri="{BB962C8B-B14F-4D97-AF65-F5344CB8AC3E}">
        <p14:creationId xmlns:p14="http://schemas.microsoft.com/office/powerpoint/2010/main" val="343473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7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2750"/>
                            </p:stCondLst>
                            <p:childTnLst>
                              <p:par>
                                <p:cTn id="13" presetID="10" presetClass="entr" presetSubtype="0" fill="hold" nodeType="afterEffect">
                                  <p:stCondLst>
                                    <p:cond delay="17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5000"/>
                            </p:stCondLst>
                            <p:childTnLst>
                              <p:par>
                                <p:cTn id="17" presetID="22" presetClass="entr" presetSubtype="1" fill="hold" grpId="0" nodeType="afterEffect">
                                  <p:stCondLst>
                                    <p:cond delay="150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par>
                          <p:cTn id="20" fill="hold">
                            <p:stCondLst>
                              <p:cond delay="7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7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Title 2"/>
          <p:cNvSpPr>
            <a:spLocks noGrp="1"/>
          </p:cNvSpPr>
          <p:nvPr>
            <p:ph type="title"/>
          </p:nvPr>
        </p:nvSpPr>
        <p:spPr>
          <a:xfrm>
            <a:off x="761999" y="1"/>
            <a:ext cx="8382000" cy="990600"/>
          </a:xfrm>
        </p:spPr>
        <p:txBody>
          <a:bodyPr>
            <a:normAutofit fontScale="90000"/>
          </a:bodyPr>
          <a:lstStyle/>
          <a:p>
            <a:r>
              <a:rPr lang="en-IN" dirty="0"/>
              <a:t>Reconciliation of Net Income to Cash Flows</a:t>
            </a:r>
            <a:br>
              <a:rPr lang="en-IN" dirty="0"/>
            </a:br>
            <a:r>
              <a:rPr lang="en-IN" dirty="0"/>
              <a:t>from Operating Activities</a:t>
            </a:r>
            <a:endParaRPr lang="en-US" dirty="0"/>
          </a:p>
        </p:txBody>
      </p:sp>
      <p:sp>
        <p:nvSpPr>
          <p:cNvPr id="5" name="Content Placeholder 43"/>
          <p:cNvSpPr>
            <a:spLocks noGrp="1"/>
          </p:cNvSpPr>
          <p:nvPr>
            <p:ph idx="1"/>
          </p:nvPr>
        </p:nvSpPr>
        <p:spPr>
          <a:xfrm>
            <a:off x="761998" y="904956"/>
            <a:ext cx="8013600" cy="6248400"/>
          </a:xfrm>
        </p:spPr>
        <p:txBody>
          <a:bodyPr>
            <a:normAutofit/>
          </a:bodyPr>
          <a:lstStyle/>
          <a:p>
            <a:pPr marL="0" indent="0">
              <a:buNone/>
            </a:pPr>
            <a:endParaRPr lang="en-IN" sz="2400" dirty="0"/>
          </a:p>
          <a:p>
            <a:pPr marL="0" indent="0">
              <a:buNone/>
            </a:pPr>
            <a:endParaRPr lang="en-IN" sz="2400" dirty="0"/>
          </a:p>
          <a:p>
            <a:endParaRPr lang="en-IN" sz="2400" dirty="0"/>
          </a:p>
          <a:p>
            <a:endParaRPr lang="en-IN" sz="2400" dirty="0"/>
          </a:p>
          <a:p>
            <a:endParaRPr lang="en-IN" sz="2400" dirty="0"/>
          </a:p>
          <a:p>
            <a:endParaRPr lang="en-IN" sz="2400" dirty="0"/>
          </a:p>
          <a:p>
            <a:endParaRPr lang="en-IN" sz="2400" dirty="0"/>
          </a:p>
          <a:p>
            <a:pPr marL="0" indent="0">
              <a:buNone/>
            </a:pPr>
            <a:endParaRPr lang="en-IN" sz="1600" dirty="0"/>
          </a:p>
          <a:p>
            <a:endParaRPr lang="en-IN" sz="2400" dirty="0"/>
          </a:p>
          <a:p>
            <a:endParaRPr lang="en-IN" sz="2400" dirty="0"/>
          </a:p>
          <a:p>
            <a:pPr>
              <a:buFont typeface="Wingdings" panose="05000000000000000000" pitchFamily="2" charset="2"/>
              <a:buChar char="v"/>
            </a:pPr>
            <a:r>
              <a:rPr lang="en-IN" sz="2400" dirty="0"/>
              <a:t>Choice of method used to derive net cash flows from </a:t>
            </a:r>
            <a:r>
              <a:rPr lang="en-IN" sz="2400" b="1" dirty="0">
                <a:solidFill>
                  <a:srgbClr val="C00000"/>
                </a:solidFill>
              </a:rPr>
              <a:t>operating</a:t>
            </a:r>
            <a:r>
              <a:rPr lang="en-IN" sz="2400" dirty="0"/>
              <a:t> activities does </a:t>
            </a:r>
            <a:r>
              <a:rPr lang="en-IN" sz="2400" b="1" i="1" dirty="0"/>
              <a:t>not</a:t>
            </a:r>
            <a:r>
              <a:rPr lang="en-IN" sz="2400" dirty="0"/>
              <a:t> affect the way cash flows from </a:t>
            </a:r>
            <a:r>
              <a:rPr lang="en-IN" sz="2400" b="1" dirty="0">
                <a:solidFill>
                  <a:srgbClr val="C00000"/>
                </a:solidFill>
              </a:rPr>
              <a:t>investing</a:t>
            </a:r>
            <a:r>
              <a:rPr lang="en-IN" sz="2400" dirty="0"/>
              <a:t> and </a:t>
            </a:r>
            <a:r>
              <a:rPr lang="en-IN" sz="2400" b="1" dirty="0">
                <a:solidFill>
                  <a:srgbClr val="C00000"/>
                </a:solidFill>
              </a:rPr>
              <a:t>financing</a:t>
            </a:r>
            <a:r>
              <a:rPr lang="en-IN" sz="2400" dirty="0"/>
              <a:t> activities are identified and reported</a:t>
            </a:r>
          </a:p>
          <a:p>
            <a:endParaRPr lang="en-IN" sz="1500" dirty="0"/>
          </a:p>
        </p:txBody>
      </p:sp>
      <p:sp>
        <p:nvSpPr>
          <p:cNvPr id="2" name="Rectangle 1"/>
          <p:cNvSpPr/>
          <p:nvPr/>
        </p:nvSpPr>
        <p:spPr>
          <a:xfrm>
            <a:off x="750711" y="1952244"/>
            <a:ext cx="2107632" cy="437035"/>
          </a:xfrm>
          <a:prstGeom prst="rect">
            <a:avLst/>
          </a:prstGeom>
          <a:solidFill>
            <a:srgbClr val="C6D9F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Direct method</a:t>
            </a:r>
          </a:p>
        </p:txBody>
      </p:sp>
      <p:sp>
        <p:nvSpPr>
          <p:cNvPr id="6" name="Rectangle 5"/>
          <p:cNvSpPr/>
          <p:nvPr/>
        </p:nvSpPr>
        <p:spPr>
          <a:xfrm>
            <a:off x="3551036" y="1783644"/>
            <a:ext cx="5466657" cy="774234"/>
          </a:xfrm>
          <a:prstGeom prst="rect">
            <a:avLst/>
          </a:prstGeom>
          <a:solidFill>
            <a:srgbClr val="C6D9F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ysClr val="windowText" lastClr="000000"/>
                </a:solidFill>
              </a:rPr>
              <a:t>Reconciliation is presented </a:t>
            </a:r>
            <a:br>
              <a:rPr lang="en-IN" sz="2400" dirty="0">
                <a:solidFill>
                  <a:sysClr val="windowText" lastClr="000000"/>
                </a:solidFill>
              </a:rPr>
            </a:br>
            <a:r>
              <a:rPr lang="en-IN" sz="2400" dirty="0">
                <a:solidFill>
                  <a:sysClr val="windowText" lastClr="000000"/>
                </a:solidFill>
              </a:rPr>
              <a:t>in a separate schedule</a:t>
            </a:r>
            <a:endParaRPr lang="en-US" sz="2400" dirty="0">
              <a:solidFill>
                <a:sysClr val="windowText" lastClr="000000"/>
              </a:solidFill>
            </a:endParaRPr>
          </a:p>
        </p:txBody>
      </p:sp>
      <p:sp>
        <p:nvSpPr>
          <p:cNvPr id="7" name="Rectangle 6"/>
          <p:cNvSpPr/>
          <p:nvPr/>
        </p:nvSpPr>
        <p:spPr>
          <a:xfrm>
            <a:off x="3551036" y="2895600"/>
            <a:ext cx="5466657" cy="1133556"/>
          </a:xfrm>
          <a:prstGeom prst="rect">
            <a:avLst/>
          </a:prstGeom>
          <a:solidFill>
            <a:srgbClr val="C6D9F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ysClr val="windowText" lastClr="000000"/>
                </a:solidFill>
              </a:rPr>
              <a:t>Identical to the presentation of net cash</a:t>
            </a:r>
          </a:p>
          <a:p>
            <a:pPr algn="ctr"/>
            <a:r>
              <a:rPr lang="en-IN" sz="2400" dirty="0">
                <a:solidFill>
                  <a:sysClr val="windowText" lastClr="000000"/>
                </a:solidFill>
              </a:rPr>
              <a:t>flows from operating activities by the </a:t>
            </a:r>
            <a:r>
              <a:rPr lang="en-IN" sz="2400" b="1" dirty="0">
                <a:solidFill>
                  <a:sysClr val="windowText" lastClr="000000"/>
                </a:solidFill>
              </a:rPr>
              <a:t>indirect method</a:t>
            </a:r>
            <a:endParaRPr lang="en-US" sz="2400" b="1" dirty="0">
              <a:solidFill>
                <a:sysClr val="windowText" lastClr="000000"/>
              </a:solidFill>
            </a:endParaRPr>
          </a:p>
        </p:txBody>
      </p:sp>
      <p:sp>
        <p:nvSpPr>
          <p:cNvPr id="8" name="Right Arrow 7"/>
          <p:cNvSpPr/>
          <p:nvPr/>
        </p:nvSpPr>
        <p:spPr>
          <a:xfrm>
            <a:off x="3067530" y="2027498"/>
            <a:ext cx="228600" cy="289546"/>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ysClr val="windowText" lastClr="000000"/>
              </a:solidFill>
            </a:endParaRPr>
          </a:p>
        </p:txBody>
      </p:sp>
      <p:sp>
        <p:nvSpPr>
          <p:cNvPr id="11" name="Rectangle 10"/>
          <p:cNvSpPr/>
          <p:nvPr/>
        </p:nvSpPr>
        <p:spPr>
          <a:xfrm>
            <a:off x="645330" y="4495800"/>
            <a:ext cx="2318395" cy="437035"/>
          </a:xfrm>
          <a:prstGeom prst="rect">
            <a:avLst/>
          </a:prstGeom>
          <a:solidFill>
            <a:srgbClr val="C6D9F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Indirect method</a:t>
            </a:r>
          </a:p>
        </p:txBody>
      </p:sp>
      <p:sp>
        <p:nvSpPr>
          <p:cNvPr id="12" name="Rectangle 11"/>
          <p:cNvSpPr/>
          <p:nvPr/>
        </p:nvSpPr>
        <p:spPr>
          <a:xfrm>
            <a:off x="3551036" y="4343400"/>
            <a:ext cx="5466657" cy="774234"/>
          </a:xfrm>
          <a:prstGeom prst="rect">
            <a:avLst/>
          </a:prstGeom>
          <a:solidFill>
            <a:schemeClr val="tx2">
              <a:lumMod val="20000"/>
              <a:lumOff val="8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ysClr val="windowText" lastClr="000000"/>
                </a:solidFill>
              </a:rPr>
              <a:t>Separate reconciliation schedule is not required</a:t>
            </a:r>
            <a:endParaRPr lang="en-US" sz="2400" dirty="0">
              <a:solidFill>
                <a:sysClr val="windowText" lastClr="000000"/>
              </a:solidFill>
            </a:endParaRPr>
          </a:p>
        </p:txBody>
      </p:sp>
      <p:sp>
        <p:nvSpPr>
          <p:cNvPr id="13" name="Right Arrow 12"/>
          <p:cNvSpPr/>
          <p:nvPr/>
        </p:nvSpPr>
        <p:spPr>
          <a:xfrm>
            <a:off x="3146185" y="4572000"/>
            <a:ext cx="228600" cy="289546"/>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ysClr val="windowText" lastClr="000000"/>
              </a:solidFill>
            </a:endParaRPr>
          </a:p>
        </p:txBody>
      </p:sp>
      <p:sp>
        <p:nvSpPr>
          <p:cNvPr id="16" name="Rectangle 15"/>
          <p:cNvSpPr/>
          <p:nvPr/>
        </p:nvSpPr>
        <p:spPr>
          <a:xfrm>
            <a:off x="5410200" y="2183561"/>
            <a:ext cx="2362200" cy="374317"/>
          </a:xfrm>
          <a:prstGeom prst="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a:off x="6284364" y="2569167"/>
            <a:ext cx="1" cy="326433"/>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AF1F53B3-64F2-1D45-B305-F2C3C7A8498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71</a:t>
            </a:fld>
            <a:endParaRPr lang="en-US" dirty="0"/>
          </a:p>
        </p:txBody>
      </p:sp>
    </p:spTree>
    <p:extLst>
      <p:ext uri="{BB962C8B-B14F-4D97-AF65-F5344CB8AC3E}">
        <p14:creationId xmlns:p14="http://schemas.microsoft.com/office/powerpoint/2010/main" val="388106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200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6500"/>
                            </p:stCondLst>
                            <p:childTnLst>
                              <p:par>
                                <p:cTn id="41" presetID="10" presetClass="entr" presetSubtype="0" fill="hold" nodeType="afterEffect">
                                  <p:stCondLst>
                                    <p:cond delay="200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fade">
                                      <p:cBhvr>
                                        <p:cTn id="4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11" grpId="0" animBg="1"/>
      <p:bldP spid="12" grpId="0" animBg="1"/>
      <p:bldP spid="13" grpId="0" animBg="1"/>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10" name="Title 9"/>
          <p:cNvSpPr>
            <a:spLocks noGrp="1"/>
          </p:cNvSpPr>
          <p:nvPr>
            <p:ph type="title"/>
          </p:nvPr>
        </p:nvSpPr>
        <p:spPr>
          <a:xfrm>
            <a:off x="609600" y="152400"/>
            <a:ext cx="8534400" cy="1371600"/>
          </a:xfrm>
        </p:spPr>
        <p:txBody>
          <a:bodyPr>
            <a:noAutofit/>
          </a:bodyPr>
          <a:lstStyle/>
          <a:p>
            <a:r>
              <a:rPr lang="en-IN" dirty="0"/>
              <a:t>Statement of Cash Flows—Indirect Method; </a:t>
            </a:r>
            <a:br>
              <a:rPr lang="en-IN" dirty="0"/>
            </a:br>
            <a:r>
              <a:rPr lang="en-IN" dirty="0"/>
              <a:t>Amazon.com, Inc.</a:t>
            </a:r>
            <a:endParaRPr lang="en-US" dirty="0"/>
          </a:p>
        </p:txBody>
      </p:sp>
      <p:pic>
        <p:nvPicPr>
          <p:cNvPr id="6" name="Picture 5">
            <a:extLst>
              <a:ext uri="{FF2B5EF4-FFF2-40B4-BE49-F238E27FC236}">
                <a16:creationId xmlns:a16="http://schemas.microsoft.com/office/drawing/2014/main" id="{AF0E0CEE-379F-4719-A13B-236B8E7AD158}"/>
              </a:ext>
            </a:extLst>
          </p:cNvPr>
          <p:cNvPicPr>
            <a:picLocks noChangeAspect="1"/>
          </p:cNvPicPr>
          <p:nvPr/>
        </p:nvPicPr>
        <p:blipFill>
          <a:blip r:embed="rId3"/>
          <a:stretch>
            <a:fillRect/>
          </a:stretch>
        </p:blipFill>
        <p:spPr>
          <a:xfrm>
            <a:off x="609600" y="1295400"/>
            <a:ext cx="8112472" cy="5257800"/>
          </a:xfrm>
          <a:prstGeom prst="rect">
            <a:avLst/>
          </a:prstGeom>
        </p:spPr>
      </p:pic>
      <p:sp>
        <p:nvSpPr>
          <p:cNvPr id="7" name="Slide Number Placeholder 5">
            <a:extLst>
              <a:ext uri="{FF2B5EF4-FFF2-40B4-BE49-F238E27FC236}">
                <a16:creationId xmlns:a16="http://schemas.microsoft.com/office/drawing/2014/main" id="{FD8B640C-EA5D-754A-8E97-42A2DBACB28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72</a:t>
            </a:fld>
            <a:endParaRPr lang="en-US" dirty="0"/>
          </a:p>
        </p:txBody>
      </p:sp>
    </p:spTree>
    <p:extLst>
      <p:ext uri="{BB962C8B-B14F-4D97-AF65-F5344CB8AC3E}">
        <p14:creationId xmlns:p14="http://schemas.microsoft.com/office/powerpoint/2010/main" val="410567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10" name="Title 9"/>
          <p:cNvSpPr>
            <a:spLocks noGrp="1"/>
          </p:cNvSpPr>
          <p:nvPr>
            <p:ph type="title"/>
          </p:nvPr>
        </p:nvSpPr>
        <p:spPr>
          <a:xfrm>
            <a:off x="533400" y="228600"/>
            <a:ext cx="8610600" cy="1371600"/>
          </a:xfrm>
        </p:spPr>
        <p:txBody>
          <a:bodyPr>
            <a:normAutofit/>
          </a:bodyPr>
          <a:lstStyle/>
          <a:p>
            <a:r>
              <a:rPr lang="en-IN" dirty="0"/>
              <a:t>Statement of Cash Flows—Indirect Method; </a:t>
            </a:r>
            <a:br>
              <a:rPr lang="en-IN" dirty="0"/>
            </a:br>
            <a:r>
              <a:rPr lang="en-IN" dirty="0"/>
              <a:t>Amazon.com, Inc. </a:t>
            </a:r>
            <a:r>
              <a:rPr lang="en-IN" sz="2600" dirty="0"/>
              <a:t>(continued) </a:t>
            </a:r>
            <a:endParaRPr lang="en-US" sz="2600" dirty="0"/>
          </a:p>
        </p:txBody>
      </p:sp>
      <p:sp>
        <p:nvSpPr>
          <p:cNvPr id="7" name="TextBox 6"/>
          <p:cNvSpPr txBox="1"/>
          <p:nvPr/>
        </p:nvSpPr>
        <p:spPr>
          <a:xfrm>
            <a:off x="688467" y="927100"/>
            <a:ext cx="1521333" cy="369332"/>
          </a:xfrm>
          <a:prstGeom prst="rect">
            <a:avLst/>
          </a:prstGeom>
          <a:no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7A35087C-F47C-45E4-A66E-358E85C8E98B}"/>
              </a:ext>
            </a:extLst>
          </p:cNvPr>
          <p:cNvPicPr>
            <a:picLocks noChangeAspect="1"/>
          </p:cNvPicPr>
          <p:nvPr/>
        </p:nvPicPr>
        <p:blipFill>
          <a:blip r:embed="rId3"/>
          <a:stretch>
            <a:fillRect/>
          </a:stretch>
        </p:blipFill>
        <p:spPr>
          <a:xfrm>
            <a:off x="797866" y="1368096"/>
            <a:ext cx="8193734" cy="5261304"/>
          </a:xfrm>
          <a:prstGeom prst="rect">
            <a:avLst/>
          </a:prstGeom>
        </p:spPr>
      </p:pic>
    </p:spTree>
    <p:extLst>
      <p:ext uri="{BB962C8B-B14F-4D97-AF65-F5344CB8AC3E}">
        <p14:creationId xmlns:p14="http://schemas.microsoft.com/office/powerpoint/2010/main" val="35514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10" name="Title 9"/>
          <p:cNvSpPr>
            <a:spLocks noGrp="1"/>
          </p:cNvSpPr>
          <p:nvPr>
            <p:ph type="title"/>
          </p:nvPr>
        </p:nvSpPr>
        <p:spPr>
          <a:xfrm>
            <a:off x="533400" y="381000"/>
            <a:ext cx="8610600" cy="1066800"/>
          </a:xfrm>
        </p:spPr>
        <p:txBody>
          <a:bodyPr>
            <a:normAutofit fontScale="90000"/>
          </a:bodyPr>
          <a:lstStyle/>
          <a:p>
            <a:r>
              <a:rPr lang="en-IN" sz="3600" dirty="0"/>
              <a:t>Statement of Cash Flows—Indirect Method; </a:t>
            </a:r>
            <a:br>
              <a:rPr lang="en-IN" sz="3600" dirty="0"/>
            </a:br>
            <a:r>
              <a:rPr lang="en-IN" sz="3600" dirty="0"/>
              <a:t>Amazon.com, Inc. </a:t>
            </a:r>
            <a:r>
              <a:rPr lang="en-IN" sz="2900" dirty="0"/>
              <a:t>(concluded) </a:t>
            </a:r>
            <a:endParaRPr lang="en-US" sz="2900" dirty="0"/>
          </a:p>
        </p:txBody>
      </p:sp>
      <p:pic>
        <p:nvPicPr>
          <p:cNvPr id="9" name="Picture 8">
            <a:extLst>
              <a:ext uri="{FF2B5EF4-FFF2-40B4-BE49-F238E27FC236}">
                <a16:creationId xmlns:a16="http://schemas.microsoft.com/office/drawing/2014/main" id="{1BD84412-BD64-4FA8-9A34-72201E68AAB9}"/>
              </a:ext>
            </a:extLst>
          </p:cNvPr>
          <p:cNvPicPr>
            <a:picLocks noChangeAspect="1"/>
          </p:cNvPicPr>
          <p:nvPr/>
        </p:nvPicPr>
        <p:blipFill rotWithShape="1">
          <a:blip r:embed="rId3"/>
          <a:srcRect l="521"/>
          <a:stretch/>
        </p:blipFill>
        <p:spPr>
          <a:xfrm>
            <a:off x="609600" y="1868714"/>
            <a:ext cx="8492992" cy="3312886"/>
          </a:xfrm>
          <a:prstGeom prst="rect">
            <a:avLst/>
          </a:prstGeom>
        </p:spPr>
      </p:pic>
      <p:sp>
        <p:nvSpPr>
          <p:cNvPr id="5" name="Slide Number Placeholder 5">
            <a:extLst>
              <a:ext uri="{FF2B5EF4-FFF2-40B4-BE49-F238E27FC236}">
                <a16:creationId xmlns:a16="http://schemas.microsoft.com/office/drawing/2014/main" id="{37ABD55B-A64F-B943-934F-AF82D1C7E36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74</a:t>
            </a:fld>
            <a:endParaRPr lang="en-US" dirty="0"/>
          </a:p>
        </p:txBody>
      </p:sp>
    </p:spTree>
    <p:extLst>
      <p:ext uri="{BB962C8B-B14F-4D97-AF65-F5344CB8AC3E}">
        <p14:creationId xmlns:p14="http://schemas.microsoft.com/office/powerpoint/2010/main" val="303721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3200" dirty="0"/>
              <a:t>Concept Check:</a:t>
            </a:r>
            <a:br>
              <a:rPr lang="en-US" altLang="en-US" sz="3200" dirty="0"/>
            </a:br>
            <a:r>
              <a:rPr lang="en-US" altLang="en-US" sz="3200" dirty="0"/>
              <a:t>Cash Flows from Operating Activities</a:t>
            </a:r>
            <a:endParaRPr lang="en-US" sz="3200" dirty="0"/>
          </a:p>
        </p:txBody>
      </p:sp>
      <p:sp>
        <p:nvSpPr>
          <p:cNvPr id="414723" name="Rectangle 3"/>
          <p:cNvSpPr>
            <a:spLocks noGrp="1" noChangeArrowheads="1"/>
          </p:cNvSpPr>
          <p:nvPr>
            <p:ph idx="1"/>
          </p:nvPr>
        </p:nvSpPr>
        <p:spPr>
          <a:xfrm>
            <a:off x="693683" y="1143000"/>
            <a:ext cx="8450317" cy="5565228"/>
          </a:xfrm>
          <a:solidFill>
            <a:schemeClr val="bg1">
              <a:lumMod val="95000"/>
            </a:schemeClr>
          </a:solidFill>
        </p:spPr>
        <p:txBody>
          <a:bodyPr>
            <a:noAutofit/>
          </a:bodyPr>
          <a:lstStyle/>
          <a:p>
            <a:pPr marL="0" indent="0">
              <a:buNone/>
            </a:pPr>
            <a:r>
              <a:rPr lang="en-US" sz="1800" dirty="0"/>
              <a:t>The net income for Ditcher, Quick, and Hyde, Divorce Attorneys, was $140 million for the year ended December 31, 2021. Related information follows: </a:t>
            </a:r>
          </a:p>
          <a:p>
            <a:pPr marL="0" indent="0">
              <a:buNone/>
              <a:tabLst>
                <a:tab pos="342900" algn="l"/>
              </a:tabLst>
            </a:pPr>
            <a:r>
              <a:rPr lang="en-US" sz="1800" dirty="0"/>
              <a:t>	Amortization of patent, $1 million</a:t>
            </a:r>
          </a:p>
          <a:p>
            <a:pPr marL="0" indent="0">
              <a:buNone/>
              <a:tabLst>
                <a:tab pos="342900" algn="l"/>
              </a:tabLst>
            </a:pPr>
            <a:r>
              <a:rPr lang="en-US" sz="1800" dirty="0"/>
              <a:t>	Cash dividends paid, $14 million</a:t>
            </a:r>
          </a:p>
          <a:p>
            <a:pPr marL="0" indent="0">
              <a:buNone/>
              <a:tabLst>
                <a:tab pos="342900" algn="l"/>
              </a:tabLst>
            </a:pPr>
            <a:r>
              <a:rPr lang="en-US" sz="1800" dirty="0"/>
              <a:t>	Decrease in accounts receivable, $9 million</a:t>
            </a:r>
          </a:p>
          <a:p>
            <a:pPr marL="0" indent="0">
              <a:buNone/>
              <a:tabLst>
                <a:tab pos="342900" algn="l"/>
              </a:tabLst>
            </a:pPr>
            <a:r>
              <a:rPr lang="en-US" sz="1800" dirty="0"/>
              <a:t>	Decrease in salaries payable, $1 million</a:t>
            </a:r>
          </a:p>
          <a:p>
            <a:pPr marL="0" indent="0">
              <a:buNone/>
              <a:tabLst>
                <a:tab pos="342900" algn="l"/>
              </a:tabLst>
            </a:pPr>
            <a:r>
              <a:rPr lang="en-US" sz="1800" dirty="0"/>
              <a:t>	Depreciation expense, $20 million</a:t>
            </a:r>
          </a:p>
          <a:p>
            <a:pPr marL="0" indent="0">
              <a:buNone/>
              <a:tabLst>
                <a:tab pos="342900" algn="l"/>
              </a:tabLst>
            </a:pPr>
            <a:r>
              <a:rPr lang="en-US" sz="1800" dirty="0"/>
              <a:t>	Increase in L-T notes payable, $13 million</a:t>
            </a:r>
          </a:p>
          <a:p>
            <a:pPr marL="0" indent="0">
              <a:spcAft>
                <a:spcPts val="1200"/>
              </a:spcAft>
              <a:buNone/>
              <a:tabLst>
                <a:tab pos="342900" algn="l"/>
              </a:tabLst>
            </a:pPr>
            <a:r>
              <a:rPr lang="en-US" sz="1800" dirty="0"/>
              <a:t>	Sale of preferred stock for cash, $17 million</a:t>
            </a:r>
          </a:p>
          <a:p>
            <a:pPr marL="0" indent="0">
              <a:spcAft>
                <a:spcPts val="1200"/>
              </a:spcAft>
              <a:buNone/>
            </a:pPr>
            <a:r>
              <a:rPr lang="en-US" sz="1800" dirty="0"/>
              <a:t>Cash flows from operating activities </a:t>
            </a:r>
            <a:br>
              <a:rPr lang="en-US" sz="1800" dirty="0"/>
            </a:br>
            <a:r>
              <a:rPr lang="en-US" sz="1800" dirty="0"/>
              <a:t>during 2021 should be reported as:</a:t>
            </a:r>
          </a:p>
          <a:p>
            <a:pPr>
              <a:buFont typeface="+mj-lt"/>
              <a:buAutoNum type="alphaLcPeriod"/>
              <a:tabLst>
                <a:tab pos="457200" algn="l"/>
              </a:tabLst>
            </a:pPr>
            <a:r>
              <a:rPr lang="en-US" sz="1800" dirty="0"/>
              <a:t>$151 million</a:t>
            </a:r>
          </a:p>
          <a:p>
            <a:pPr>
              <a:buFont typeface="+mj-lt"/>
              <a:buAutoNum type="alphaLcPeriod"/>
              <a:tabLst>
                <a:tab pos="457200" algn="l"/>
              </a:tabLst>
            </a:pPr>
            <a:r>
              <a:rPr lang="en-US" sz="1800" dirty="0"/>
              <a:t>$169 million</a:t>
            </a:r>
          </a:p>
          <a:p>
            <a:pPr>
              <a:buFont typeface="+mj-lt"/>
              <a:buAutoNum type="alphaLcPeriod"/>
              <a:tabLst>
                <a:tab pos="457200" algn="l"/>
              </a:tabLst>
            </a:pPr>
            <a:r>
              <a:rPr lang="en-US" sz="1800" dirty="0"/>
              <a:t>$171 million</a:t>
            </a:r>
          </a:p>
          <a:p>
            <a:pPr>
              <a:buFont typeface="+mj-lt"/>
              <a:buAutoNum type="alphaLcPeriod"/>
              <a:tabLst>
                <a:tab pos="457200" algn="l"/>
              </a:tabLst>
            </a:pPr>
            <a:r>
              <a:rPr lang="en-US" sz="1800" dirty="0"/>
              <a:t>$182 million</a:t>
            </a:r>
          </a:p>
        </p:txBody>
      </p:sp>
      <p:sp>
        <p:nvSpPr>
          <p:cNvPr id="2" name="Oval 1"/>
          <p:cNvSpPr/>
          <p:nvPr/>
        </p:nvSpPr>
        <p:spPr bwMode="auto">
          <a:xfrm flipV="1">
            <a:off x="690564" y="5260428"/>
            <a:ext cx="376237" cy="369007"/>
          </a:xfrm>
          <a:prstGeom prst="ellipse">
            <a:avLst/>
          </a:prstGeom>
          <a:noFill/>
          <a:ln w="28575" cap="flat" cmpd="sng" algn="ctr">
            <a:solidFill>
              <a:srgbClr val="4F81BD"/>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7" name="Rectangle 7"/>
          <p:cNvSpPr>
            <a:spLocks noChangeArrowheads="1"/>
          </p:cNvSpPr>
          <p:nvPr/>
        </p:nvSpPr>
        <p:spPr bwMode="auto">
          <a:xfrm>
            <a:off x="4572001" y="4267200"/>
            <a:ext cx="4419600" cy="2108782"/>
          </a:xfrm>
          <a:prstGeom prst="rect">
            <a:avLst/>
          </a:prstGeom>
          <a:solidFill>
            <a:schemeClr val="accent6">
              <a:lumMod val="20000"/>
              <a:lumOff val="80000"/>
            </a:schemeClr>
          </a:solidFill>
          <a:ln w="3175" cmpd="sng">
            <a:solidFill>
              <a:schemeClr val="tx1"/>
            </a:solidFill>
            <a:miter lim="800000"/>
            <a:headEnd/>
            <a:tailEnd/>
          </a:ln>
          <a:effectLst/>
        </p:spPr>
        <p:txBody>
          <a:bodyPr wrap="square" lIns="90488" tIns="44450" rIns="90488" bIns="44450">
            <a:spAutoFit/>
          </a:bodyPr>
          <a:lstStyle/>
          <a:p>
            <a:pPr algn="l" eaLnBrk="1" hangingPunct="1">
              <a:spcBef>
                <a:spcPct val="20000"/>
              </a:spcBef>
              <a:buClr>
                <a:schemeClr val="folHlink"/>
              </a:buClr>
              <a:buSzPct val="60000"/>
              <a:buFont typeface="Wingdings" pitchFamily="2" charset="2"/>
              <a:buNone/>
              <a:tabLst>
                <a:tab pos="4572000" algn="dec"/>
                <a:tab pos="5143500" algn="dec"/>
              </a:tabLst>
            </a:pPr>
            <a:r>
              <a:rPr lang="en-US" sz="1600" dirty="0"/>
              <a:t>The correct answer is </a:t>
            </a:r>
            <a:r>
              <a:rPr lang="en-US" sz="1600" i="1" dirty="0"/>
              <a:t>b</a:t>
            </a:r>
            <a:r>
              <a:rPr lang="en-US" sz="1600" dirty="0"/>
              <a:t>:</a:t>
            </a:r>
          </a:p>
          <a:p>
            <a:pPr algn="l" eaLnBrk="1" hangingPunct="1">
              <a:spcBef>
                <a:spcPct val="20000"/>
              </a:spcBef>
              <a:buClr>
                <a:schemeClr val="folHlink"/>
              </a:buClr>
              <a:buSzPct val="60000"/>
              <a:buFont typeface="Wingdings" pitchFamily="2" charset="2"/>
              <a:buNone/>
              <a:tabLst>
                <a:tab pos="4114800" algn="dec"/>
                <a:tab pos="5143500" algn="dec"/>
              </a:tabLst>
            </a:pPr>
            <a:r>
              <a:rPr lang="en-US" sz="1600" dirty="0"/>
              <a:t>Net income	$140</a:t>
            </a:r>
          </a:p>
          <a:p>
            <a:pPr algn="l" eaLnBrk="1" hangingPunct="1">
              <a:spcBef>
                <a:spcPct val="20000"/>
              </a:spcBef>
              <a:buClr>
                <a:schemeClr val="folHlink"/>
              </a:buClr>
              <a:buSzPct val="60000"/>
              <a:buFont typeface="Wingdings" pitchFamily="2" charset="2"/>
              <a:buNone/>
              <a:tabLst>
                <a:tab pos="4114800" algn="dec"/>
                <a:tab pos="5143500" algn="dec"/>
              </a:tabLst>
            </a:pPr>
            <a:r>
              <a:rPr lang="en-US" sz="1600" dirty="0"/>
              <a:t>  Amortization of patent	1</a:t>
            </a:r>
          </a:p>
          <a:p>
            <a:pPr algn="l" eaLnBrk="1" hangingPunct="1">
              <a:spcBef>
                <a:spcPct val="20000"/>
              </a:spcBef>
              <a:buClr>
                <a:schemeClr val="folHlink"/>
              </a:buClr>
              <a:buSzPct val="60000"/>
              <a:tabLst>
                <a:tab pos="4114800" algn="dec"/>
                <a:tab pos="5143500" algn="dec"/>
              </a:tabLst>
            </a:pPr>
            <a:r>
              <a:rPr lang="en-US" sz="1600" dirty="0"/>
              <a:t>  Depreciation expense	20</a:t>
            </a:r>
          </a:p>
          <a:p>
            <a:pPr algn="l" eaLnBrk="1" hangingPunct="1">
              <a:spcBef>
                <a:spcPct val="20000"/>
              </a:spcBef>
              <a:buClr>
                <a:schemeClr val="folHlink"/>
              </a:buClr>
              <a:buSzPct val="60000"/>
              <a:buFont typeface="Wingdings" pitchFamily="2" charset="2"/>
              <a:buNone/>
              <a:tabLst>
                <a:tab pos="4114800" algn="dec"/>
                <a:tab pos="5143500" algn="dec"/>
              </a:tabLst>
            </a:pPr>
            <a:r>
              <a:rPr lang="en-US" sz="1600" dirty="0"/>
              <a:t>  Decrease in accounts receivable	9</a:t>
            </a:r>
          </a:p>
          <a:p>
            <a:pPr algn="l" eaLnBrk="1" hangingPunct="1">
              <a:spcBef>
                <a:spcPct val="20000"/>
              </a:spcBef>
              <a:buClr>
                <a:schemeClr val="folHlink"/>
              </a:buClr>
              <a:buSzPct val="60000"/>
              <a:buFont typeface="Wingdings" pitchFamily="2" charset="2"/>
              <a:buNone/>
              <a:tabLst>
                <a:tab pos="4114800" algn="dec"/>
                <a:tab pos="5143500" algn="dec"/>
              </a:tabLst>
            </a:pPr>
            <a:r>
              <a:rPr lang="en-US" sz="1600" dirty="0"/>
              <a:t>  Decrease in salaries payable	</a:t>
            </a:r>
            <a:r>
              <a:rPr lang="en-US" sz="1600" u="sng" dirty="0"/>
              <a:t>   (1)</a:t>
            </a:r>
          </a:p>
          <a:p>
            <a:pPr algn="l" eaLnBrk="1" hangingPunct="1">
              <a:spcBef>
                <a:spcPct val="20000"/>
              </a:spcBef>
              <a:buClr>
                <a:schemeClr val="folHlink"/>
              </a:buClr>
              <a:buSzPct val="60000"/>
              <a:buFont typeface="Wingdings" pitchFamily="2" charset="2"/>
              <a:buNone/>
              <a:tabLst>
                <a:tab pos="4114800" algn="dec"/>
                <a:tab pos="5143500" algn="dec"/>
              </a:tabLst>
            </a:pPr>
            <a:r>
              <a:rPr lang="en-US" sz="1600" dirty="0"/>
              <a:t>Cash flows from operating activities	</a:t>
            </a:r>
            <a:r>
              <a:rPr lang="en-US" sz="1600" b="1" dirty="0">
                <a:solidFill>
                  <a:srgbClr val="C00000"/>
                </a:solidFill>
              </a:rPr>
              <a:t>$169</a:t>
            </a:r>
          </a:p>
        </p:txBody>
      </p:sp>
      <p:sp>
        <p:nvSpPr>
          <p:cNvPr id="8" name="Rectangle 7"/>
          <p:cNvSpPr>
            <a:spLocks noChangeArrowheads="1"/>
          </p:cNvSpPr>
          <p:nvPr/>
        </p:nvSpPr>
        <p:spPr bwMode="auto">
          <a:xfrm>
            <a:off x="5715001" y="2267434"/>
            <a:ext cx="2971800" cy="1628651"/>
          </a:xfrm>
          <a:prstGeom prst="rect">
            <a:avLst/>
          </a:prstGeom>
          <a:solidFill>
            <a:schemeClr val="accent6">
              <a:lumMod val="20000"/>
              <a:lumOff val="80000"/>
            </a:schemeClr>
          </a:solidFill>
          <a:ln w="3175" cmpd="sng">
            <a:solidFill>
              <a:schemeClr val="tx1"/>
            </a:solidFill>
            <a:miter lim="800000"/>
            <a:headEnd/>
            <a:tailEnd/>
          </a:ln>
          <a:effectLst/>
        </p:spPr>
        <p:txBody>
          <a:bodyPr wrap="square" lIns="90488" tIns="44450" rIns="90488" bIns="44450">
            <a:spAutoFit/>
          </a:bodyPr>
          <a:lstStyle/>
          <a:p>
            <a:pPr algn="l" eaLnBrk="1" hangingPunct="1">
              <a:spcBef>
                <a:spcPct val="20000"/>
              </a:spcBef>
              <a:buClr>
                <a:schemeClr val="folHlink"/>
              </a:buClr>
              <a:buSzPct val="60000"/>
              <a:buFont typeface="Wingdings" pitchFamily="2" charset="2"/>
              <a:buNone/>
              <a:tabLst>
                <a:tab pos="4572000" algn="dec"/>
                <a:tab pos="5143500" algn="dec"/>
              </a:tabLst>
            </a:pPr>
            <a:r>
              <a:rPr lang="en-US" sz="2000" dirty="0"/>
              <a:t>Cash dividends paid, issuance of L-T notes payable, and sale of preferred stock are </a:t>
            </a:r>
            <a:r>
              <a:rPr lang="en-US" sz="2000" b="1" dirty="0">
                <a:solidFill>
                  <a:srgbClr val="C00000"/>
                </a:solidFill>
              </a:rPr>
              <a:t>financing activities</a:t>
            </a:r>
            <a:r>
              <a:rPr lang="en-US" sz="2000" dirty="0"/>
              <a:t>.</a:t>
            </a:r>
            <a:endParaRPr lang="en-US" sz="2000" b="1" dirty="0">
              <a:solidFill>
                <a:srgbClr val="FF0000"/>
              </a:solidFill>
            </a:endParaRPr>
          </a:p>
        </p:txBody>
      </p:sp>
      <p:sp>
        <p:nvSpPr>
          <p:cNvPr id="9"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10" name="Slide Number Placeholder 5">
            <a:extLst>
              <a:ext uri="{FF2B5EF4-FFF2-40B4-BE49-F238E27FC236}">
                <a16:creationId xmlns:a16="http://schemas.microsoft.com/office/drawing/2014/main" id="{9AEFA2AC-B2D0-A84F-B525-2A58E99A22A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75</a:t>
            </a:fld>
            <a:endParaRPr lang="en-US" dirty="0"/>
          </a:p>
        </p:txBody>
      </p:sp>
    </p:spTree>
    <p:extLst>
      <p:ext uri="{BB962C8B-B14F-4D97-AF65-F5344CB8AC3E}">
        <p14:creationId xmlns:p14="http://schemas.microsoft.com/office/powerpoint/2010/main" val="40931302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1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2" name="Title 1"/>
          <p:cNvSpPr>
            <a:spLocks noGrp="1"/>
          </p:cNvSpPr>
          <p:nvPr>
            <p:ph type="title"/>
          </p:nvPr>
        </p:nvSpPr>
        <p:spPr>
          <a:xfrm>
            <a:off x="609600" y="0"/>
            <a:ext cx="8534399" cy="1444625"/>
          </a:xfrm>
        </p:spPr>
        <p:txBody>
          <a:bodyPr/>
          <a:lstStyle/>
          <a:p>
            <a:r>
              <a:rPr lang="en-IN" dirty="0"/>
              <a:t>Decision Makers’ Perspective—Cash Flow Ratios</a:t>
            </a:r>
            <a:endParaRPr lang="en-US" dirty="0"/>
          </a:p>
        </p:txBody>
      </p:sp>
      <p:sp>
        <p:nvSpPr>
          <p:cNvPr id="3" name="Content Placeholder 2"/>
          <p:cNvSpPr>
            <a:spLocks noGrp="1"/>
          </p:cNvSpPr>
          <p:nvPr>
            <p:ph idx="1"/>
          </p:nvPr>
        </p:nvSpPr>
        <p:spPr>
          <a:xfrm>
            <a:off x="761999" y="1295400"/>
            <a:ext cx="8013600" cy="5207001"/>
          </a:xfrm>
        </p:spPr>
        <p:txBody>
          <a:bodyPr>
            <a:normAutofit/>
          </a:bodyPr>
          <a:lstStyle/>
          <a:p>
            <a:r>
              <a:rPr lang="en-IN" sz="2800" dirty="0"/>
              <a:t>Cash flow ratios are derived by simply substituting cash flow from operations (CFFO) from the statement of cash flows in place of net income in many ratios</a:t>
            </a:r>
          </a:p>
          <a:p>
            <a:pPr marL="0" indent="0">
              <a:buNone/>
            </a:pPr>
            <a:r>
              <a:rPr lang="en-IN" sz="2800" b="1" dirty="0">
                <a:solidFill>
                  <a:srgbClr val="C00000"/>
                </a:solidFill>
              </a:rPr>
              <a:t>Example:</a:t>
            </a:r>
          </a:p>
          <a:p>
            <a:pPr marL="0" indent="0">
              <a:buNone/>
            </a:pPr>
            <a:r>
              <a:rPr lang="en-IN" sz="2800" dirty="0"/>
              <a:t>The </a:t>
            </a:r>
            <a:r>
              <a:rPr lang="en-IN" sz="2800" b="1" dirty="0">
                <a:solidFill>
                  <a:srgbClr val="C00000"/>
                </a:solidFill>
              </a:rPr>
              <a:t>times interest earned ratio </a:t>
            </a:r>
            <a:r>
              <a:rPr lang="en-IN" sz="2800" dirty="0"/>
              <a:t>can be modified to reflect the number of times the cash outflow for interest is provided by cash inflow from operations and any of the profitability ratios can be modified to determine the cash generated from assets, shareholders’ equity, sales, etc.</a:t>
            </a:r>
            <a:endParaRPr lang="en-US" sz="2800" dirty="0"/>
          </a:p>
        </p:txBody>
      </p:sp>
      <p:sp>
        <p:nvSpPr>
          <p:cNvPr id="5" name="Slide Number Placeholder 5">
            <a:extLst>
              <a:ext uri="{FF2B5EF4-FFF2-40B4-BE49-F238E27FC236}">
                <a16:creationId xmlns:a16="http://schemas.microsoft.com/office/drawing/2014/main" id="{B5ED73F8-D76B-3742-AB85-D730CAFF66C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76</a:t>
            </a:fld>
            <a:endParaRPr lang="en-US" dirty="0"/>
          </a:p>
        </p:txBody>
      </p:sp>
    </p:spTree>
    <p:extLst>
      <p:ext uri="{BB962C8B-B14F-4D97-AF65-F5344CB8AC3E}">
        <p14:creationId xmlns:p14="http://schemas.microsoft.com/office/powerpoint/2010/main" val="75744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Content Placeholder 2"/>
          <p:cNvSpPr>
            <a:spLocks noGrp="1"/>
          </p:cNvSpPr>
          <p:nvPr>
            <p:ph idx="1"/>
          </p:nvPr>
        </p:nvSpPr>
        <p:spPr/>
        <p:txBody>
          <a:bodyPr>
            <a:normAutofit/>
          </a:bodyPr>
          <a:lstStyle/>
          <a:p>
            <a:pPr marL="0" indent="0">
              <a:buNone/>
            </a:pPr>
            <a:endParaRPr lang="en-US" sz="2800" dirty="0"/>
          </a:p>
          <a:p>
            <a:pPr marL="0" indent="0">
              <a:buNone/>
            </a:pPr>
            <a:endParaRPr lang="en-US" sz="2800" dirty="0"/>
          </a:p>
        </p:txBody>
      </p:sp>
      <p:sp>
        <p:nvSpPr>
          <p:cNvPr id="5" name="Title 4"/>
          <p:cNvSpPr>
            <a:spLocks noGrp="1"/>
          </p:cNvSpPr>
          <p:nvPr>
            <p:ph type="title"/>
          </p:nvPr>
        </p:nvSpPr>
        <p:spPr/>
        <p:txBody>
          <a:bodyPr/>
          <a:lstStyle/>
          <a:p>
            <a:r>
              <a:rPr lang="en-IN" dirty="0"/>
              <a:t>Cash Flow Ratios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140" y="1330594"/>
            <a:ext cx="8300504" cy="3487652"/>
          </a:xfrm>
          <a:prstGeom prst="rect">
            <a:avLst/>
          </a:prstGeom>
          <a:noFill/>
          <a:ln w="28575">
            <a:solidFill>
              <a:srgbClr val="FFC000"/>
            </a:solidFill>
            <a:miter lim="800000"/>
            <a:headEnd/>
            <a:tailEnd/>
          </a:ln>
          <a:extLst>
            <a:ext uri="{909E8E84-426E-40dd-AFC4-6F175D3DCCD1}">
              <a14:hiddenFill xmlns="" xmlns:a14="http://schemas.microsoft.com/office/drawing/2010/main">
                <a:solidFill>
                  <a:schemeClr val="accent1"/>
                </a:solidFill>
              </a14:hiddenFill>
            </a:ext>
          </a:extLst>
        </p:spPr>
      </p:pic>
      <p:sp>
        <p:nvSpPr>
          <p:cNvPr id="6" name="Slide Number Placeholder 5">
            <a:extLst>
              <a:ext uri="{FF2B5EF4-FFF2-40B4-BE49-F238E27FC236}">
                <a16:creationId xmlns:a16="http://schemas.microsoft.com/office/drawing/2014/main" id="{864D4261-41BE-B34A-A206-A1763392D27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77</a:t>
            </a:fld>
            <a:endParaRPr lang="en-US" dirty="0"/>
          </a:p>
        </p:txBody>
      </p:sp>
    </p:spTree>
    <p:extLst>
      <p:ext uri="{BB962C8B-B14F-4D97-AF65-F5344CB8AC3E}">
        <p14:creationId xmlns:p14="http://schemas.microsoft.com/office/powerpoint/2010/main" val="275888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LO21-8</a:t>
            </a:r>
          </a:p>
        </p:txBody>
      </p:sp>
      <p:sp>
        <p:nvSpPr>
          <p:cNvPr id="3" name="Content Placeholder 2"/>
          <p:cNvSpPr>
            <a:spLocks noGrp="1"/>
          </p:cNvSpPr>
          <p:nvPr>
            <p:ph idx="1"/>
          </p:nvPr>
        </p:nvSpPr>
        <p:spPr/>
        <p:txBody>
          <a:bodyPr>
            <a:normAutofit/>
          </a:bodyPr>
          <a:lstStyle/>
          <a:p>
            <a:pPr marL="0" indent="0">
              <a:buNone/>
            </a:pPr>
            <a:endParaRPr lang="en-US" sz="2800" dirty="0"/>
          </a:p>
          <a:p>
            <a:pPr marL="0" indent="0">
              <a:buNone/>
            </a:pPr>
            <a:endParaRPr lang="en-US" sz="2800" dirty="0"/>
          </a:p>
        </p:txBody>
      </p:sp>
      <p:sp>
        <p:nvSpPr>
          <p:cNvPr id="5" name="Title 4"/>
          <p:cNvSpPr>
            <a:spLocks noGrp="1"/>
          </p:cNvSpPr>
          <p:nvPr>
            <p:ph type="title"/>
          </p:nvPr>
        </p:nvSpPr>
        <p:spPr/>
        <p:txBody>
          <a:bodyPr/>
          <a:lstStyle/>
          <a:p>
            <a:r>
              <a:rPr lang="en-IN" dirty="0"/>
              <a:t>Cash Flow Ratios </a:t>
            </a:r>
            <a:r>
              <a:rPr lang="en-IN" sz="2600" dirty="0"/>
              <a:t>(continued)</a:t>
            </a:r>
            <a:endParaRPr lang="en-US" sz="2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805" y="1371599"/>
            <a:ext cx="8359995" cy="4470907"/>
          </a:xfrm>
          <a:prstGeom prst="rect">
            <a:avLst/>
          </a:prstGeom>
          <a:noFill/>
          <a:ln w="28575">
            <a:solidFill>
              <a:srgbClr val="FFC000"/>
            </a:solidFill>
            <a:miter lim="800000"/>
            <a:headEnd/>
            <a:tailEnd/>
          </a:ln>
          <a:extLst>
            <a:ext uri="{909E8E84-426E-40dd-AFC4-6F175D3DCCD1}">
              <a14:hiddenFill xmlns="" xmlns:a14="http://schemas.microsoft.com/office/drawing/2010/main">
                <a:solidFill>
                  <a:schemeClr val="accent1"/>
                </a:solidFill>
              </a14:hiddenFill>
            </a:ext>
          </a:extLst>
        </p:spPr>
      </p:pic>
      <p:sp>
        <p:nvSpPr>
          <p:cNvPr id="6" name="Slide Number Placeholder 5">
            <a:extLst>
              <a:ext uri="{FF2B5EF4-FFF2-40B4-BE49-F238E27FC236}">
                <a16:creationId xmlns:a16="http://schemas.microsoft.com/office/drawing/2014/main" id="{C35BAB03-37D9-0647-B181-BCD51044C05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78</a:t>
            </a:fld>
            <a:endParaRPr lang="en-US" dirty="0"/>
          </a:p>
        </p:txBody>
      </p:sp>
    </p:spTree>
    <p:extLst>
      <p:ext uri="{BB962C8B-B14F-4D97-AF65-F5344CB8AC3E}">
        <p14:creationId xmlns:p14="http://schemas.microsoft.com/office/powerpoint/2010/main" val="424612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03597"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21A</a:t>
            </a:r>
          </a:p>
        </p:txBody>
      </p:sp>
      <p:sp>
        <p:nvSpPr>
          <p:cNvPr id="3" name="Content Placeholder 2"/>
          <p:cNvSpPr>
            <a:spLocks noGrp="1"/>
          </p:cNvSpPr>
          <p:nvPr>
            <p:ph idx="1"/>
          </p:nvPr>
        </p:nvSpPr>
        <p:spPr/>
        <p:txBody>
          <a:bodyPr>
            <a:normAutofit/>
          </a:bodyPr>
          <a:lstStyle/>
          <a:p>
            <a:pPr marL="0" indent="0">
              <a:buNone/>
            </a:pPr>
            <a:endParaRPr lang="en-US" sz="2800" dirty="0"/>
          </a:p>
          <a:p>
            <a:pPr marL="0" indent="0">
              <a:buNone/>
            </a:pPr>
            <a:endParaRPr lang="en-US" sz="2800" dirty="0"/>
          </a:p>
        </p:txBody>
      </p:sp>
      <p:sp>
        <p:nvSpPr>
          <p:cNvPr id="5" name="Title 4"/>
          <p:cNvSpPr>
            <a:spLocks noGrp="1"/>
          </p:cNvSpPr>
          <p:nvPr>
            <p:ph type="title"/>
          </p:nvPr>
        </p:nvSpPr>
        <p:spPr>
          <a:xfrm>
            <a:off x="761999" y="1"/>
            <a:ext cx="8382000" cy="533399"/>
          </a:xfrm>
        </p:spPr>
        <p:txBody>
          <a:bodyPr>
            <a:normAutofit fontScale="90000"/>
          </a:bodyPr>
          <a:lstStyle/>
          <a:p>
            <a:r>
              <a:rPr lang="en-IN" dirty="0"/>
              <a:t>Indirect Method</a:t>
            </a:r>
            <a:endParaRPr lang="en-US" dirty="0"/>
          </a:p>
        </p:txBody>
      </p:sp>
      <p:pic>
        <p:nvPicPr>
          <p:cNvPr id="11" name="Picture 10">
            <a:extLst>
              <a:ext uri="{FF2B5EF4-FFF2-40B4-BE49-F238E27FC236}">
                <a16:creationId xmlns:a16="http://schemas.microsoft.com/office/drawing/2014/main" id="{DC1528D4-8D13-4281-9028-BFCA13EB8E3C}"/>
              </a:ext>
            </a:extLst>
          </p:cNvPr>
          <p:cNvPicPr>
            <a:picLocks noChangeAspect="1"/>
          </p:cNvPicPr>
          <p:nvPr/>
        </p:nvPicPr>
        <p:blipFill rotWithShape="1">
          <a:blip r:embed="rId3"/>
          <a:srcRect l="10079" r="9129"/>
          <a:stretch/>
        </p:blipFill>
        <p:spPr>
          <a:xfrm>
            <a:off x="1752600" y="394619"/>
            <a:ext cx="6484257" cy="6234782"/>
          </a:xfrm>
          <a:prstGeom prst="rect">
            <a:avLst/>
          </a:prstGeom>
        </p:spPr>
      </p:pic>
      <p:sp>
        <p:nvSpPr>
          <p:cNvPr id="6" name="Slide Number Placeholder 5">
            <a:extLst>
              <a:ext uri="{FF2B5EF4-FFF2-40B4-BE49-F238E27FC236}">
                <a16:creationId xmlns:a16="http://schemas.microsoft.com/office/drawing/2014/main" id="{21DF7409-263B-244B-A7C4-5E414D4EDF6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79</a:t>
            </a:fld>
            <a:endParaRPr lang="en-US" dirty="0"/>
          </a:p>
        </p:txBody>
      </p:sp>
    </p:spTree>
    <p:extLst>
      <p:ext uri="{BB962C8B-B14F-4D97-AF65-F5344CB8AC3E}">
        <p14:creationId xmlns:p14="http://schemas.microsoft.com/office/powerpoint/2010/main" val="27668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LO21-2</a:t>
            </a:r>
          </a:p>
        </p:txBody>
      </p:sp>
      <p:sp>
        <p:nvSpPr>
          <p:cNvPr id="2" name="Title 1"/>
          <p:cNvSpPr>
            <a:spLocks noGrp="1"/>
          </p:cNvSpPr>
          <p:nvPr>
            <p:ph type="title"/>
          </p:nvPr>
        </p:nvSpPr>
        <p:spPr/>
        <p:txBody>
          <a:bodyPr>
            <a:normAutofit/>
          </a:bodyPr>
          <a:lstStyle/>
          <a:p>
            <a:r>
              <a:rPr lang="en-IN" sz="3600" dirty="0"/>
              <a:t>Cash Equivalents</a:t>
            </a:r>
            <a:endParaRPr lang="en-US" sz="3600" dirty="0"/>
          </a:p>
        </p:txBody>
      </p:sp>
      <p:sp>
        <p:nvSpPr>
          <p:cNvPr id="7" name="Rectangle 3"/>
          <p:cNvSpPr txBox="1">
            <a:spLocks noChangeArrowheads="1"/>
          </p:cNvSpPr>
          <p:nvPr/>
        </p:nvSpPr>
        <p:spPr>
          <a:xfrm>
            <a:off x="1066799" y="1295400"/>
            <a:ext cx="7772400" cy="5032375"/>
          </a:xfrm>
          <a:prstGeom prst="rect">
            <a:avLst/>
          </a:prstGeom>
          <a:no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None/>
            </a:pPr>
            <a:r>
              <a:rPr lang="en-US" dirty="0"/>
              <a:t>To record the purchase of a treasury bill:</a:t>
            </a:r>
          </a:p>
          <a:p>
            <a:pPr>
              <a:buFont typeface="Wingdings" pitchFamily="2" charset="2"/>
              <a:buNone/>
            </a:pPr>
            <a:endParaRPr lang="en-US" dirty="0"/>
          </a:p>
          <a:p>
            <a:pPr>
              <a:buFont typeface="Wingdings" pitchFamily="2" charset="2"/>
              <a:buNone/>
            </a:pPr>
            <a:r>
              <a:rPr lang="en-US" dirty="0"/>
              <a:t>Treasury bill  	100,000</a:t>
            </a:r>
          </a:p>
          <a:p>
            <a:pPr>
              <a:buFont typeface="Wingdings" pitchFamily="2" charset="2"/>
              <a:buNone/>
            </a:pPr>
            <a:r>
              <a:rPr lang="en-US" dirty="0"/>
              <a:t>   			Cash	                  	100,000</a:t>
            </a:r>
          </a:p>
          <a:p>
            <a:endParaRPr lang="en-US" dirty="0"/>
          </a:p>
          <a:p>
            <a:pPr marL="0" indent="0">
              <a:buNone/>
            </a:pPr>
            <a:r>
              <a:rPr lang="en-US" dirty="0"/>
              <a:t>Would this be an Inflow or outflow of cash?</a:t>
            </a:r>
          </a:p>
          <a:p>
            <a:r>
              <a:rPr lang="en-US" dirty="0"/>
              <a:t>Neither—moves $100,000 from one cash account to another “cash” account</a:t>
            </a:r>
          </a:p>
          <a:p>
            <a:r>
              <a:rPr lang="en-IN" dirty="0"/>
              <a:t>Mere transfers from cash to cash equivalents or from cash equivalents to cash should not be reported on the statement of cash flows</a:t>
            </a:r>
            <a:endParaRPr lang="en-US" dirty="0"/>
          </a:p>
        </p:txBody>
      </p:sp>
      <p:sp>
        <p:nvSpPr>
          <p:cNvPr id="5" name="Slide Number Placeholder 5">
            <a:extLst>
              <a:ext uri="{FF2B5EF4-FFF2-40B4-BE49-F238E27FC236}">
                <a16:creationId xmlns:a16="http://schemas.microsoft.com/office/drawing/2014/main" id="{E577A633-14D7-5C4A-99FE-B50C65074AF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21-0</a:t>
            </a:r>
            <a:fld id="{2607F632-3F85-4F98-B182-BC32E868C800}" type="slidenum">
              <a:rPr lang="en-US" smtClean="0"/>
              <a:pPr/>
              <a:t>8</a:t>
            </a:fld>
            <a:endParaRPr lang="en-US" dirty="0"/>
          </a:p>
        </p:txBody>
      </p:sp>
    </p:spTree>
    <p:extLst>
      <p:ext uri="{BB962C8B-B14F-4D97-AF65-F5344CB8AC3E}">
        <p14:creationId xmlns:p14="http://schemas.microsoft.com/office/powerpoint/2010/main" val="378733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 calcmode="lin" valueType="num">
                                      <p:cBhvr additive="base">
                                        <p:cTn id="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 calcmode="lin" valueType="num">
                                      <p:cBhvr additive="base">
                                        <p:cTn id="1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03597"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21A</a:t>
            </a:r>
          </a:p>
        </p:txBody>
      </p:sp>
      <p:sp>
        <p:nvSpPr>
          <p:cNvPr id="6" name="Title 4"/>
          <p:cNvSpPr>
            <a:spLocks noGrp="1"/>
          </p:cNvSpPr>
          <p:nvPr>
            <p:ph type="title"/>
          </p:nvPr>
        </p:nvSpPr>
        <p:spPr>
          <a:xfrm>
            <a:off x="761999" y="1"/>
            <a:ext cx="8382000" cy="533399"/>
          </a:xfrm>
        </p:spPr>
        <p:txBody>
          <a:bodyPr>
            <a:normAutofit fontScale="90000"/>
          </a:bodyPr>
          <a:lstStyle/>
          <a:p>
            <a:r>
              <a:rPr lang="en-IN" dirty="0"/>
              <a:t>Indirect Method </a:t>
            </a:r>
            <a:r>
              <a:rPr lang="en-IN" sz="2700" dirty="0"/>
              <a:t>(continued)</a:t>
            </a:r>
            <a:endParaRPr lang="en-US" sz="2700" dirty="0"/>
          </a:p>
        </p:txBody>
      </p:sp>
      <p:pic>
        <p:nvPicPr>
          <p:cNvPr id="9" name="Picture 8">
            <a:extLst>
              <a:ext uri="{FF2B5EF4-FFF2-40B4-BE49-F238E27FC236}">
                <a16:creationId xmlns:a16="http://schemas.microsoft.com/office/drawing/2014/main" id="{8D33016C-6EA9-4168-8EE5-AEB9467F9E2C}"/>
              </a:ext>
            </a:extLst>
          </p:cNvPr>
          <p:cNvPicPr>
            <a:picLocks noChangeAspect="1"/>
          </p:cNvPicPr>
          <p:nvPr/>
        </p:nvPicPr>
        <p:blipFill>
          <a:blip r:embed="rId3"/>
          <a:stretch>
            <a:fillRect/>
          </a:stretch>
        </p:blipFill>
        <p:spPr>
          <a:xfrm>
            <a:off x="1981200" y="405504"/>
            <a:ext cx="5998745" cy="6251501"/>
          </a:xfrm>
          <a:prstGeom prst="rect">
            <a:avLst/>
          </a:prstGeom>
        </p:spPr>
      </p:pic>
      <p:sp>
        <p:nvSpPr>
          <p:cNvPr id="5" name="Slide Number Placeholder 5">
            <a:extLst>
              <a:ext uri="{FF2B5EF4-FFF2-40B4-BE49-F238E27FC236}">
                <a16:creationId xmlns:a16="http://schemas.microsoft.com/office/drawing/2014/main" id="{98C9B864-C1F5-1E44-8AC9-B142E7A653B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80</a:t>
            </a:fld>
            <a:endParaRPr lang="en-US" dirty="0"/>
          </a:p>
        </p:txBody>
      </p:sp>
    </p:spTree>
    <p:extLst>
      <p:ext uri="{BB962C8B-B14F-4D97-AF65-F5344CB8AC3E}">
        <p14:creationId xmlns:p14="http://schemas.microsoft.com/office/powerpoint/2010/main" val="298125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03597"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21A</a:t>
            </a:r>
          </a:p>
        </p:txBody>
      </p:sp>
      <p:sp>
        <p:nvSpPr>
          <p:cNvPr id="5" name="Title 4"/>
          <p:cNvSpPr>
            <a:spLocks noGrp="1"/>
          </p:cNvSpPr>
          <p:nvPr>
            <p:ph type="title"/>
          </p:nvPr>
        </p:nvSpPr>
        <p:spPr/>
        <p:txBody>
          <a:bodyPr>
            <a:normAutofit/>
          </a:bodyPr>
          <a:lstStyle/>
          <a:p>
            <a:r>
              <a:rPr lang="en-IN" dirty="0"/>
              <a:t>Spreadsheet Entries for the Indirect Method</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8" t="2338" r="2685"/>
          <a:stretch/>
        </p:blipFill>
        <p:spPr bwMode="auto">
          <a:xfrm>
            <a:off x="685800" y="1394552"/>
            <a:ext cx="8287977" cy="4834204"/>
          </a:xfrm>
          <a:prstGeom prst="rect">
            <a:avLst/>
          </a:prstGeom>
          <a:noFill/>
          <a:ln w="28575">
            <a:solidFill>
              <a:srgbClr val="FFC000"/>
            </a:solidFill>
            <a:miter lim="800000"/>
            <a:headEnd/>
            <a:tailEnd/>
          </a:ln>
          <a:extLst>
            <a:ext uri="{909E8E84-426E-40dd-AFC4-6F175D3DCCD1}">
              <a14:hiddenFill xmlns="" xmlns:a14="http://schemas.microsoft.com/office/drawing/2010/main">
                <a:solidFill>
                  <a:schemeClr val="accent1"/>
                </a:solidFill>
              </a14:hiddenFill>
            </a:ext>
          </a:extLst>
        </p:spPr>
      </p:pic>
      <p:sp>
        <p:nvSpPr>
          <p:cNvPr id="6" name="Slide Number Placeholder 5">
            <a:extLst>
              <a:ext uri="{FF2B5EF4-FFF2-40B4-BE49-F238E27FC236}">
                <a16:creationId xmlns:a16="http://schemas.microsoft.com/office/drawing/2014/main" id="{B9327D87-0F13-7543-ABB3-DE088B3C41B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81</a:t>
            </a:fld>
            <a:endParaRPr lang="en-US" dirty="0"/>
          </a:p>
        </p:txBody>
      </p:sp>
    </p:spTree>
    <p:extLst>
      <p:ext uri="{BB962C8B-B14F-4D97-AF65-F5344CB8AC3E}">
        <p14:creationId xmlns:p14="http://schemas.microsoft.com/office/powerpoint/2010/main" val="33564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03597"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21A</a:t>
            </a:r>
          </a:p>
        </p:txBody>
      </p:sp>
      <p:sp>
        <p:nvSpPr>
          <p:cNvPr id="3" name="Content Placeholder 2"/>
          <p:cNvSpPr>
            <a:spLocks noGrp="1"/>
          </p:cNvSpPr>
          <p:nvPr>
            <p:ph idx="1"/>
          </p:nvPr>
        </p:nvSpPr>
        <p:spPr/>
        <p:txBody>
          <a:bodyPr>
            <a:normAutofit/>
          </a:bodyPr>
          <a:lstStyle/>
          <a:p>
            <a:pPr marL="0" indent="0">
              <a:buNone/>
            </a:pPr>
            <a:endParaRPr lang="en-US" sz="2800" dirty="0"/>
          </a:p>
          <a:p>
            <a:pPr marL="0" indent="0">
              <a:buNone/>
            </a:pPr>
            <a:endParaRPr lang="en-US" sz="2800" dirty="0"/>
          </a:p>
        </p:txBody>
      </p:sp>
      <p:sp>
        <p:nvSpPr>
          <p:cNvPr id="5" name="Title 4"/>
          <p:cNvSpPr>
            <a:spLocks noGrp="1"/>
          </p:cNvSpPr>
          <p:nvPr>
            <p:ph type="title"/>
          </p:nvPr>
        </p:nvSpPr>
        <p:spPr/>
        <p:txBody>
          <a:bodyPr>
            <a:normAutofit/>
          </a:bodyPr>
          <a:lstStyle/>
          <a:p>
            <a:r>
              <a:rPr lang="en-IN" dirty="0"/>
              <a:t>Spreadsheet Entries for the Indirect Method </a:t>
            </a:r>
            <a:r>
              <a:rPr lang="en-IN" sz="2400" dirty="0"/>
              <a:t>(continued</a:t>
            </a:r>
            <a:r>
              <a:rPr lang="en-IN" dirty="0"/>
              <a:t>)</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656" y="1295400"/>
            <a:ext cx="8329312" cy="32373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604810" y="4526718"/>
            <a:ext cx="8327977" cy="21044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667656" y="1295400"/>
            <a:ext cx="8329312" cy="53079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8C69D8C3-3081-C045-AB03-19B321A394D9}"/>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82</a:t>
            </a:fld>
            <a:endParaRPr lang="en-US" dirty="0"/>
          </a:p>
        </p:txBody>
      </p:sp>
    </p:spTree>
    <p:extLst>
      <p:ext uri="{BB962C8B-B14F-4D97-AF65-F5344CB8AC3E}">
        <p14:creationId xmlns:p14="http://schemas.microsoft.com/office/powerpoint/2010/main" val="342077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03597"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21A</a:t>
            </a:r>
          </a:p>
        </p:txBody>
      </p:sp>
      <p:sp>
        <p:nvSpPr>
          <p:cNvPr id="3" name="Content Placeholder 2"/>
          <p:cNvSpPr>
            <a:spLocks noGrp="1"/>
          </p:cNvSpPr>
          <p:nvPr>
            <p:ph idx="1"/>
          </p:nvPr>
        </p:nvSpPr>
        <p:spPr>
          <a:xfrm>
            <a:off x="761999" y="1304925"/>
            <a:ext cx="8013600" cy="5057775"/>
          </a:xfrm>
        </p:spPr>
        <p:txBody>
          <a:bodyPr>
            <a:normAutofit/>
          </a:bodyPr>
          <a:lstStyle/>
          <a:p>
            <a:pPr marL="0" indent="0">
              <a:buNone/>
            </a:pPr>
            <a:endParaRPr lang="en-US" sz="2800" dirty="0"/>
          </a:p>
          <a:p>
            <a:pPr marL="0" indent="0">
              <a:buNone/>
            </a:pPr>
            <a:endParaRPr lang="en-US" sz="2800" dirty="0"/>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450" b="168"/>
          <a:stretch/>
        </p:blipFill>
        <p:spPr bwMode="auto">
          <a:xfrm>
            <a:off x="668991" y="1066799"/>
            <a:ext cx="8327977" cy="21626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2602"/>
          <a:stretch/>
        </p:blipFill>
        <p:spPr bwMode="auto">
          <a:xfrm>
            <a:off x="685799" y="3165930"/>
            <a:ext cx="8311169" cy="34746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p:nvSpPr>
        <p:spPr>
          <a:xfrm>
            <a:off x="685800" y="1066800"/>
            <a:ext cx="8311168" cy="557375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4"/>
          <p:cNvSpPr>
            <a:spLocks noGrp="1"/>
          </p:cNvSpPr>
          <p:nvPr>
            <p:ph type="title"/>
          </p:nvPr>
        </p:nvSpPr>
        <p:spPr>
          <a:xfrm>
            <a:off x="538767" y="-127000"/>
            <a:ext cx="8458201" cy="1444625"/>
          </a:xfrm>
        </p:spPr>
        <p:txBody>
          <a:bodyPr>
            <a:normAutofit/>
          </a:bodyPr>
          <a:lstStyle/>
          <a:p>
            <a:r>
              <a:rPr lang="en-IN" dirty="0"/>
              <a:t>Spreadsheet Entries for the Indirect Method </a:t>
            </a:r>
            <a:r>
              <a:rPr lang="en-IN" sz="2000" dirty="0"/>
              <a:t>(continued 2)</a:t>
            </a:r>
            <a:endParaRPr lang="en-US" sz="2000" dirty="0"/>
          </a:p>
        </p:txBody>
      </p:sp>
      <p:sp>
        <p:nvSpPr>
          <p:cNvPr id="10" name="Slide Number Placeholder 5">
            <a:extLst>
              <a:ext uri="{FF2B5EF4-FFF2-40B4-BE49-F238E27FC236}">
                <a16:creationId xmlns:a16="http://schemas.microsoft.com/office/drawing/2014/main" id="{1971EDBF-83BC-FB4F-BC43-82D502FEE02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83</a:t>
            </a:fld>
            <a:endParaRPr lang="en-US" dirty="0"/>
          </a:p>
        </p:txBody>
      </p:sp>
    </p:spTree>
    <p:extLst>
      <p:ext uri="{BB962C8B-B14F-4D97-AF65-F5344CB8AC3E}">
        <p14:creationId xmlns:p14="http://schemas.microsoft.com/office/powerpoint/2010/main" val="10817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03597"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21A</a:t>
            </a:r>
          </a:p>
        </p:txBody>
      </p:sp>
      <p:sp>
        <p:nvSpPr>
          <p:cNvPr id="3" name="Content Placeholder 2"/>
          <p:cNvSpPr>
            <a:spLocks noGrp="1"/>
          </p:cNvSpPr>
          <p:nvPr>
            <p:ph idx="1"/>
          </p:nvPr>
        </p:nvSpPr>
        <p:spPr>
          <a:xfrm>
            <a:off x="761999" y="1231807"/>
            <a:ext cx="8013600" cy="5057775"/>
          </a:xfrm>
        </p:spPr>
        <p:txBody>
          <a:bodyPr>
            <a:normAutofit/>
          </a:bodyPr>
          <a:lstStyle/>
          <a:p>
            <a:pPr marL="0" indent="0">
              <a:buNone/>
            </a:pPr>
            <a:endParaRPr lang="en-US" sz="2800" dirty="0"/>
          </a:p>
          <a:p>
            <a:pPr marL="0" indent="0">
              <a:buNone/>
            </a:pPr>
            <a:endParaRPr lang="en-US" sz="2800"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398" b="937"/>
          <a:stretch/>
        </p:blipFill>
        <p:spPr bwMode="auto">
          <a:xfrm>
            <a:off x="660399" y="762000"/>
            <a:ext cx="8311169" cy="57292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p:nvSpPr>
        <p:spPr>
          <a:xfrm>
            <a:off x="685800" y="762000"/>
            <a:ext cx="8311168" cy="57292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4"/>
          <p:cNvSpPr>
            <a:spLocks noGrp="1"/>
          </p:cNvSpPr>
          <p:nvPr>
            <p:ph type="title"/>
          </p:nvPr>
        </p:nvSpPr>
        <p:spPr>
          <a:xfrm>
            <a:off x="381000" y="0"/>
            <a:ext cx="8762999" cy="1051019"/>
          </a:xfrm>
        </p:spPr>
        <p:txBody>
          <a:bodyPr>
            <a:normAutofit fontScale="90000"/>
          </a:bodyPr>
          <a:lstStyle/>
          <a:p>
            <a:r>
              <a:rPr lang="en-IN" dirty="0"/>
              <a:t>Spreadsheet Entries for the Indirect Method </a:t>
            </a:r>
            <a:r>
              <a:rPr lang="en-IN" sz="2700" dirty="0"/>
              <a:t>(concluded)</a:t>
            </a:r>
            <a:endParaRPr lang="en-US" sz="2700" dirty="0"/>
          </a:p>
        </p:txBody>
      </p:sp>
      <p:sp>
        <p:nvSpPr>
          <p:cNvPr id="7" name="Slide Number Placeholder 5">
            <a:extLst>
              <a:ext uri="{FF2B5EF4-FFF2-40B4-BE49-F238E27FC236}">
                <a16:creationId xmlns:a16="http://schemas.microsoft.com/office/drawing/2014/main" id="{F3A42971-2BC3-B940-9444-58B100B98E94}"/>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84</a:t>
            </a:fld>
            <a:endParaRPr lang="en-US" dirty="0"/>
          </a:p>
        </p:txBody>
      </p:sp>
    </p:spTree>
    <p:extLst>
      <p:ext uri="{BB962C8B-B14F-4D97-AF65-F5344CB8AC3E}">
        <p14:creationId xmlns:p14="http://schemas.microsoft.com/office/powerpoint/2010/main" val="423207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03597"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21A</a:t>
            </a:r>
          </a:p>
        </p:txBody>
      </p:sp>
      <p:sp>
        <p:nvSpPr>
          <p:cNvPr id="9" name="Title 4"/>
          <p:cNvSpPr>
            <a:spLocks noGrp="1"/>
          </p:cNvSpPr>
          <p:nvPr>
            <p:ph type="title"/>
          </p:nvPr>
        </p:nvSpPr>
        <p:spPr>
          <a:xfrm>
            <a:off x="761999" y="76200"/>
            <a:ext cx="8382000" cy="762000"/>
          </a:xfrm>
        </p:spPr>
        <p:txBody>
          <a:bodyPr>
            <a:normAutofit/>
          </a:bodyPr>
          <a:lstStyle/>
          <a:p>
            <a:r>
              <a:rPr lang="en-IN" dirty="0"/>
              <a:t>Statement of Cash Flows—Indirect Method</a:t>
            </a:r>
            <a:endParaRPr lang="en-US" dirty="0"/>
          </a:p>
        </p:txBody>
      </p:sp>
      <p:pic>
        <p:nvPicPr>
          <p:cNvPr id="11" name="Picture 10">
            <a:extLst>
              <a:ext uri="{FF2B5EF4-FFF2-40B4-BE49-F238E27FC236}">
                <a16:creationId xmlns:a16="http://schemas.microsoft.com/office/drawing/2014/main" id="{E2140510-9240-4E1D-91BE-7D344E1BABC1}"/>
              </a:ext>
            </a:extLst>
          </p:cNvPr>
          <p:cNvPicPr>
            <a:picLocks noChangeAspect="1"/>
          </p:cNvPicPr>
          <p:nvPr/>
        </p:nvPicPr>
        <p:blipFill>
          <a:blip r:embed="rId3"/>
          <a:stretch>
            <a:fillRect/>
          </a:stretch>
        </p:blipFill>
        <p:spPr>
          <a:xfrm>
            <a:off x="725712" y="838200"/>
            <a:ext cx="8285182" cy="5346655"/>
          </a:xfrm>
          <a:prstGeom prst="rect">
            <a:avLst/>
          </a:prstGeom>
        </p:spPr>
      </p:pic>
      <p:sp>
        <p:nvSpPr>
          <p:cNvPr id="5" name="Slide Number Placeholder 5">
            <a:extLst>
              <a:ext uri="{FF2B5EF4-FFF2-40B4-BE49-F238E27FC236}">
                <a16:creationId xmlns:a16="http://schemas.microsoft.com/office/drawing/2014/main" id="{68EB495A-15CC-AE40-8A52-6ECA2A0AA3B4}"/>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85</a:t>
            </a:fld>
            <a:endParaRPr lang="en-US" dirty="0"/>
          </a:p>
        </p:txBody>
      </p:sp>
    </p:spTree>
    <p:extLst>
      <p:ext uri="{BB962C8B-B14F-4D97-AF65-F5344CB8AC3E}">
        <p14:creationId xmlns:p14="http://schemas.microsoft.com/office/powerpoint/2010/main" val="14686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03597"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21A</a:t>
            </a:r>
          </a:p>
        </p:txBody>
      </p:sp>
      <p:sp>
        <p:nvSpPr>
          <p:cNvPr id="3" name="Content Placeholder 2"/>
          <p:cNvSpPr>
            <a:spLocks noGrp="1"/>
          </p:cNvSpPr>
          <p:nvPr>
            <p:ph idx="1"/>
          </p:nvPr>
        </p:nvSpPr>
        <p:spPr/>
        <p:txBody>
          <a:bodyPr>
            <a:normAutofit/>
          </a:bodyPr>
          <a:lstStyle/>
          <a:p>
            <a:pPr marL="0" indent="0">
              <a:buNone/>
            </a:pPr>
            <a:endParaRPr lang="en-US" sz="2800" dirty="0"/>
          </a:p>
          <a:p>
            <a:pPr marL="0" indent="0">
              <a:buNone/>
            </a:pPr>
            <a:endParaRPr lang="en-US" sz="2800" dirty="0"/>
          </a:p>
        </p:txBody>
      </p:sp>
      <p:sp>
        <p:nvSpPr>
          <p:cNvPr id="9" name="Title 4"/>
          <p:cNvSpPr>
            <a:spLocks noGrp="1"/>
          </p:cNvSpPr>
          <p:nvPr>
            <p:ph type="title"/>
          </p:nvPr>
        </p:nvSpPr>
        <p:spPr>
          <a:xfrm>
            <a:off x="761999" y="76200"/>
            <a:ext cx="8382000" cy="990600"/>
          </a:xfrm>
        </p:spPr>
        <p:txBody>
          <a:bodyPr>
            <a:normAutofit fontScale="90000"/>
          </a:bodyPr>
          <a:lstStyle/>
          <a:p>
            <a:r>
              <a:rPr lang="en-IN" dirty="0"/>
              <a:t>Statement of Cash flows—Indirect Method </a:t>
            </a:r>
            <a:r>
              <a:rPr lang="en-IN" sz="2700" dirty="0"/>
              <a:t>(continued)</a:t>
            </a:r>
            <a:endParaRPr lang="en-US" sz="2700" dirty="0"/>
          </a:p>
        </p:txBody>
      </p:sp>
      <p:pic>
        <p:nvPicPr>
          <p:cNvPr id="7" name="Picture 6">
            <a:extLst>
              <a:ext uri="{FF2B5EF4-FFF2-40B4-BE49-F238E27FC236}">
                <a16:creationId xmlns:a16="http://schemas.microsoft.com/office/drawing/2014/main" id="{4BA312A5-9592-4D39-A9B6-4973C6AF112E}"/>
              </a:ext>
            </a:extLst>
          </p:cNvPr>
          <p:cNvPicPr>
            <a:picLocks noChangeAspect="1"/>
          </p:cNvPicPr>
          <p:nvPr/>
        </p:nvPicPr>
        <p:blipFill>
          <a:blip r:embed="rId3"/>
          <a:stretch>
            <a:fillRect/>
          </a:stretch>
        </p:blipFill>
        <p:spPr>
          <a:xfrm>
            <a:off x="626208" y="914400"/>
            <a:ext cx="8285182" cy="5346655"/>
          </a:xfrm>
          <a:prstGeom prst="rect">
            <a:avLst/>
          </a:prstGeom>
        </p:spPr>
      </p:pic>
      <p:sp>
        <p:nvSpPr>
          <p:cNvPr id="6" name="Slide Number Placeholder 5">
            <a:extLst>
              <a:ext uri="{FF2B5EF4-FFF2-40B4-BE49-F238E27FC236}">
                <a16:creationId xmlns:a16="http://schemas.microsoft.com/office/drawing/2014/main" id="{2716406A-5866-544E-ABDA-962FCAE9807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86</a:t>
            </a:fld>
            <a:endParaRPr lang="en-US" dirty="0"/>
          </a:p>
        </p:txBody>
      </p:sp>
    </p:spTree>
    <p:extLst>
      <p:ext uri="{BB962C8B-B14F-4D97-AF65-F5344CB8AC3E}">
        <p14:creationId xmlns:p14="http://schemas.microsoft.com/office/powerpoint/2010/main" val="227580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03597"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21B</a:t>
            </a:r>
          </a:p>
        </p:txBody>
      </p:sp>
      <p:sp>
        <p:nvSpPr>
          <p:cNvPr id="3" name="Content Placeholder 2"/>
          <p:cNvSpPr>
            <a:spLocks noGrp="1"/>
          </p:cNvSpPr>
          <p:nvPr>
            <p:ph idx="1"/>
          </p:nvPr>
        </p:nvSpPr>
        <p:spPr/>
        <p:txBody>
          <a:bodyPr>
            <a:normAutofit/>
          </a:bodyPr>
          <a:lstStyle/>
          <a:p>
            <a:r>
              <a:rPr lang="en-IN" sz="2800" dirty="0"/>
              <a:t>T-account method serves the </a:t>
            </a:r>
            <a:r>
              <a:rPr lang="en-IN" sz="2800" b="1" dirty="0">
                <a:solidFill>
                  <a:srgbClr val="C00000"/>
                </a:solidFill>
              </a:rPr>
              <a:t>same purpose as a spreadsheet </a:t>
            </a:r>
            <a:r>
              <a:rPr lang="en-IN" sz="2800" dirty="0"/>
              <a:t>in assisting in the preparation of a statement of cash flows</a:t>
            </a:r>
          </a:p>
          <a:p>
            <a:r>
              <a:rPr lang="en-IN" sz="2800" dirty="0"/>
              <a:t>Differs only by whether the entries for those transactions are recorded on a spreadsheet or in T-accounts</a:t>
            </a:r>
          </a:p>
          <a:p>
            <a:pPr>
              <a:buClr>
                <a:schemeClr val="tx1"/>
              </a:buClr>
            </a:pPr>
            <a:r>
              <a:rPr lang="en-IN" sz="2800" b="1" dirty="0">
                <a:solidFill>
                  <a:srgbClr val="C00000"/>
                </a:solidFill>
              </a:rPr>
              <a:t>Less time-consuming </a:t>
            </a:r>
            <a:r>
              <a:rPr lang="en-IN" sz="2800" dirty="0"/>
              <a:t>than preparing a spreadsheet</a:t>
            </a:r>
            <a:endParaRPr lang="en-US" sz="2800" dirty="0"/>
          </a:p>
          <a:p>
            <a:pPr marL="0" indent="0">
              <a:buNone/>
            </a:pPr>
            <a:endParaRPr lang="en-US" sz="2800" dirty="0"/>
          </a:p>
        </p:txBody>
      </p:sp>
      <p:sp>
        <p:nvSpPr>
          <p:cNvPr id="2" name="Title 1"/>
          <p:cNvSpPr>
            <a:spLocks noGrp="1"/>
          </p:cNvSpPr>
          <p:nvPr>
            <p:ph type="title"/>
          </p:nvPr>
        </p:nvSpPr>
        <p:spPr>
          <a:xfrm>
            <a:off x="533400" y="0"/>
            <a:ext cx="8610599" cy="1444625"/>
          </a:xfrm>
        </p:spPr>
        <p:txBody>
          <a:bodyPr>
            <a:normAutofit/>
          </a:bodyPr>
          <a:lstStyle/>
          <a:p>
            <a:r>
              <a:rPr lang="en-IN" sz="2900" dirty="0"/>
              <a:t>T-Account Method of Preparing the </a:t>
            </a:r>
            <a:br>
              <a:rPr lang="en-IN" sz="2900" dirty="0"/>
            </a:br>
            <a:r>
              <a:rPr lang="en-IN" sz="2900" dirty="0"/>
              <a:t>Statement of Cash Flows</a:t>
            </a:r>
            <a:endParaRPr lang="en-US" sz="2900" dirty="0"/>
          </a:p>
        </p:txBody>
      </p:sp>
      <p:sp>
        <p:nvSpPr>
          <p:cNvPr id="5" name="Slide Number Placeholder 5">
            <a:extLst>
              <a:ext uri="{FF2B5EF4-FFF2-40B4-BE49-F238E27FC236}">
                <a16:creationId xmlns:a16="http://schemas.microsoft.com/office/drawing/2014/main" id="{2270BF04-D5E5-0A40-A181-4734F3214DB7}"/>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87</a:t>
            </a:fld>
            <a:endParaRPr lang="en-US" dirty="0"/>
          </a:p>
        </p:txBody>
      </p:sp>
    </p:spTree>
    <p:extLst>
      <p:ext uri="{BB962C8B-B14F-4D97-AF65-F5344CB8AC3E}">
        <p14:creationId xmlns:p14="http://schemas.microsoft.com/office/powerpoint/2010/main" val="36307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71331"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21B</a:t>
            </a:r>
          </a:p>
        </p:txBody>
      </p:sp>
      <p:sp>
        <p:nvSpPr>
          <p:cNvPr id="3" name="Content Placeholder 2"/>
          <p:cNvSpPr>
            <a:spLocks noGrp="1"/>
          </p:cNvSpPr>
          <p:nvPr>
            <p:ph idx="1"/>
          </p:nvPr>
        </p:nvSpPr>
        <p:spPr>
          <a:xfrm>
            <a:off x="761999" y="914400"/>
            <a:ext cx="8013600" cy="5057775"/>
          </a:xfrm>
        </p:spPr>
        <p:txBody>
          <a:bodyPr>
            <a:normAutofit/>
          </a:bodyPr>
          <a:lstStyle/>
          <a:p>
            <a:r>
              <a:rPr lang="en-IN" sz="2800" dirty="0"/>
              <a:t>Five steps outline the T-account method:</a:t>
            </a:r>
            <a:endParaRPr lang="en-US" sz="2800" dirty="0"/>
          </a:p>
        </p:txBody>
      </p:sp>
      <p:sp>
        <p:nvSpPr>
          <p:cNvPr id="6" name="Title 5"/>
          <p:cNvSpPr>
            <a:spLocks noGrp="1"/>
          </p:cNvSpPr>
          <p:nvPr>
            <p:ph type="title"/>
          </p:nvPr>
        </p:nvSpPr>
        <p:spPr>
          <a:xfrm>
            <a:off x="761999" y="1"/>
            <a:ext cx="8382000" cy="1066800"/>
          </a:xfrm>
        </p:spPr>
        <p:txBody>
          <a:bodyPr>
            <a:normAutofit/>
          </a:bodyPr>
          <a:lstStyle/>
          <a:p>
            <a:r>
              <a:rPr lang="en-IN" sz="2900" dirty="0"/>
              <a:t>T-Account Method of Preparing the </a:t>
            </a:r>
            <a:br>
              <a:rPr lang="en-IN" sz="2900" dirty="0"/>
            </a:br>
            <a:r>
              <a:rPr lang="en-IN" sz="2900" dirty="0"/>
              <a:t>Statement of Cash Flows </a:t>
            </a:r>
            <a:r>
              <a:rPr lang="en-IN" sz="2600" dirty="0"/>
              <a:t>(continued)</a:t>
            </a:r>
            <a:endParaRPr lang="en-US" sz="2600" dirty="0"/>
          </a:p>
        </p:txBody>
      </p:sp>
      <p:sp>
        <p:nvSpPr>
          <p:cNvPr id="11" name="Freeform 10"/>
          <p:cNvSpPr/>
          <p:nvPr/>
        </p:nvSpPr>
        <p:spPr>
          <a:xfrm>
            <a:off x="1745148" y="1450104"/>
            <a:ext cx="7321031" cy="765504"/>
          </a:xfrm>
          <a:custGeom>
            <a:avLst/>
            <a:gdLst>
              <a:gd name="connsiteX0" fmla="*/ 186799 w 1120774"/>
              <a:gd name="connsiteY0" fmla="*/ 0 h 3901440"/>
              <a:gd name="connsiteX1" fmla="*/ 933975 w 1120774"/>
              <a:gd name="connsiteY1" fmla="*/ 0 h 3901440"/>
              <a:gd name="connsiteX2" fmla="*/ 1120774 w 1120774"/>
              <a:gd name="connsiteY2" fmla="*/ 186799 h 3901440"/>
              <a:gd name="connsiteX3" fmla="*/ 1120774 w 1120774"/>
              <a:gd name="connsiteY3" fmla="*/ 3901440 h 3901440"/>
              <a:gd name="connsiteX4" fmla="*/ 1120774 w 1120774"/>
              <a:gd name="connsiteY4" fmla="*/ 3901440 h 3901440"/>
              <a:gd name="connsiteX5" fmla="*/ 0 w 1120774"/>
              <a:gd name="connsiteY5" fmla="*/ 3901440 h 3901440"/>
              <a:gd name="connsiteX6" fmla="*/ 0 w 1120774"/>
              <a:gd name="connsiteY6" fmla="*/ 3901440 h 3901440"/>
              <a:gd name="connsiteX7" fmla="*/ 0 w 1120774"/>
              <a:gd name="connsiteY7" fmla="*/ 186799 h 3901440"/>
              <a:gd name="connsiteX8" fmla="*/ 186799 w 1120774"/>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774" h="3901440">
                <a:moveTo>
                  <a:pt x="1120774" y="650252"/>
                </a:moveTo>
                <a:lnTo>
                  <a:pt x="1120774" y="3251188"/>
                </a:lnTo>
                <a:cubicBezTo>
                  <a:pt x="1120774" y="3610312"/>
                  <a:pt x="1096749" y="3901440"/>
                  <a:pt x="1067112" y="3901440"/>
                </a:cubicBezTo>
                <a:lnTo>
                  <a:pt x="0" y="3901440"/>
                </a:lnTo>
                <a:lnTo>
                  <a:pt x="0" y="3901440"/>
                </a:lnTo>
                <a:lnTo>
                  <a:pt x="0" y="0"/>
                </a:lnTo>
                <a:lnTo>
                  <a:pt x="0" y="0"/>
                </a:lnTo>
                <a:lnTo>
                  <a:pt x="1067112" y="0"/>
                </a:lnTo>
                <a:cubicBezTo>
                  <a:pt x="1096749" y="0"/>
                  <a:pt x="1120774" y="291128"/>
                  <a:pt x="1120774" y="65025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0" tIns="109957" rIns="165202" bIns="109957" numCol="1" spcCol="1270" anchor="ctr" anchorCtr="0">
            <a:noAutofit/>
          </a:bodyPr>
          <a:lstStyle/>
          <a:p>
            <a:pPr marL="342900" lvl="1" indent="-342900" defTabSz="1289050">
              <a:lnSpc>
                <a:spcPct val="90000"/>
              </a:lnSpc>
              <a:spcBef>
                <a:spcPct val="0"/>
              </a:spcBef>
              <a:spcAft>
                <a:spcPct val="15000"/>
              </a:spcAft>
              <a:buFont typeface="Arial" panose="020B0604020202020204" pitchFamily="34" charset="0"/>
              <a:buChar char="•"/>
            </a:pPr>
            <a:r>
              <a:rPr lang="en-IN" sz="2200" dirty="0"/>
              <a:t>Draw T-accounts for each income statement and balance sheet account</a:t>
            </a:r>
            <a:endParaRPr lang="en-US" sz="2200" kern="1200" dirty="0"/>
          </a:p>
        </p:txBody>
      </p:sp>
      <p:sp>
        <p:nvSpPr>
          <p:cNvPr id="12" name="Freeform 11"/>
          <p:cNvSpPr/>
          <p:nvPr/>
        </p:nvSpPr>
        <p:spPr>
          <a:xfrm>
            <a:off x="666345" y="1578001"/>
            <a:ext cx="1158244" cy="509709"/>
          </a:xfrm>
          <a:custGeom>
            <a:avLst/>
            <a:gdLst>
              <a:gd name="connsiteX0" fmla="*/ 0 w 1158244"/>
              <a:gd name="connsiteY0" fmla="*/ 102793 h 616748"/>
              <a:gd name="connsiteX1" fmla="*/ 102793 w 1158244"/>
              <a:gd name="connsiteY1" fmla="*/ 0 h 616748"/>
              <a:gd name="connsiteX2" fmla="*/ 1055451 w 1158244"/>
              <a:gd name="connsiteY2" fmla="*/ 0 h 616748"/>
              <a:gd name="connsiteX3" fmla="*/ 1158244 w 1158244"/>
              <a:gd name="connsiteY3" fmla="*/ 102793 h 616748"/>
              <a:gd name="connsiteX4" fmla="*/ 1158244 w 1158244"/>
              <a:gd name="connsiteY4" fmla="*/ 513955 h 616748"/>
              <a:gd name="connsiteX5" fmla="*/ 1055451 w 1158244"/>
              <a:gd name="connsiteY5" fmla="*/ 616748 h 616748"/>
              <a:gd name="connsiteX6" fmla="*/ 102793 w 1158244"/>
              <a:gd name="connsiteY6" fmla="*/ 616748 h 616748"/>
              <a:gd name="connsiteX7" fmla="*/ 0 w 1158244"/>
              <a:gd name="connsiteY7" fmla="*/ 513955 h 616748"/>
              <a:gd name="connsiteX8" fmla="*/ 0 w 1158244"/>
              <a:gd name="connsiteY8" fmla="*/ 102793 h 61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44" h="616748">
                <a:moveTo>
                  <a:pt x="0" y="102793"/>
                </a:moveTo>
                <a:cubicBezTo>
                  <a:pt x="0" y="46022"/>
                  <a:pt x="46022" y="0"/>
                  <a:pt x="102793" y="0"/>
                </a:cubicBezTo>
                <a:lnTo>
                  <a:pt x="1055451" y="0"/>
                </a:lnTo>
                <a:cubicBezTo>
                  <a:pt x="1112222" y="0"/>
                  <a:pt x="1158244" y="46022"/>
                  <a:pt x="1158244" y="102793"/>
                </a:cubicBezTo>
                <a:lnTo>
                  <a:pt x="1158244" y="513955"/>
                </a:lnTo>
                <a:cubicBezTo>
                  <a:pt x="1158244" y="570726"/>
                  <a:pt x="1112222" y="616748"/>
                  <a:pt x="1055451" y="616748"/>
                </a:cubicBezTo>
                <a:lnTo>
                  <a:pt x="102793" y="616748"/>
                </a:lnTo>
                <a:cubicBezTo>
                  <a:pt x="46022" y="616748"/>
                  <a:pt x="0" y="570726"/>
                  <a:pt x="0" y="513955"/>
                </a:cubicBezTo>
                <a:lnTo>
                  <a:pt x="0" y="1027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547" tIns="75827" rIns="121547" bIns="75827" numCol="1" spcCol="1270" anchor="ctr" anchorCtr="0">
            <a:noAutofit/>
          </a:bodyPr>
          <a:lstStyle/>
          <a:p>
            <a:pPr lvl="0" algn="ctr" defTabSz="1066800">
              <a:lnSpc>
                <a:spcPct val="90000"/>
              </a:lnSpc>
              <a:spcBef>
                <a:spcPct val="0"/>
              </a:spcBef>
              <a:spcAft>
                <a:spcPct val="35000"/>
              </a:spcAft>
            </a:pPr>
            <a:r>
              <a:rPr lang="en-US" sz="2400" kern="1200" dirty="0"/>
              <a:t>Step 1</a:t>
            </a:r>
          </a:p>
        </p:txBody>
      </p:sp>
      <p:sp>
        <p:nvSpPr>
          <p:cNvPr id="17" name="Freeform 16"/>
          <p:cNvSpPr/>
          <p:nvPr/>
        </p:nvSpPr>
        <p:spPr>
          <a:xfrm>
            <a:off x="1745148" y="2203258"/>
            <a:ext cx="7321031" cy="1232851"/>
          </a:xfrm>
          <a:custGeom>
            <a:avLst/>
            <a:gdLst>
              <a:gd name="connsiteX0" fmla="*/ 186799 w 1120774"/>
              <a:gd name="connsiteY0" fmla="*/ 0 h 3901440"/>
              <a:gd name="connsiteX1" fmla="*/ 933975 w 1120774"/>
              <a:gd name="connsiteY1" fmla="*/ 0 h 3901440"/>
              <a:gd name="connsiteX2" fmla="*/ 1120774 w 1120774"/>
              <a:gd name="connsiteY2" fmla="*/ 186799 h 3901440"/>
              <a:gd name="connsiteX3" fmla="*/ 1120774 w 1120774"/>
              <a:gd name="connsiteY3" fmla="*/ 3901440 h 3901440"/>
              <a:gd name="connsiteX4" fmla="*/ 1120774 w 1120774"/>
              <a:gd name="connsiteY4" fmla="*/ 3901440 h 3901440"/>
              <a:gd name="connsiteX5" fmla="*/ 0 w 1120774"/>
              <a:gd name="connsiteY5" fmla="*/ 3901440 h 3901440"/>
              <a:gd name="connsiteX6" fmla="*/ 0 w 1120774"/>
              <a:gd name="connsiteY6" fmla="*/ 3901440 h 3901440"/>
              <a:gd name="connsiteX7" fmla="*/ 0 w 1120774"/>
              <a:gd name="connsiteY7" fmla="*/ 186799 h 3901440"/>
              <a:gd name="connsiteX8" fmla="*/ 186799 w 1120774"/>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774" h="3901440">
                <a:moveTo>
                  <a:pt x="1120774" y="650252"/>
                </a:moveTo>
                <a:lnTo>
                  <a:pt x="1120774" y="3251188"/>
                </a:lnTo>
                <a:cubicBezTo>
                  <a:pt x="1120774" y="3610312"/>
                  <a:pt x="1096749" y="3901440"/>
                  <a:pt x="1067112" y="3901440"/>
                </a:cubicBezTo>
                <a:lnTo>
                  <a:pt x="0" y="3901440"/>
                </a:lnTo>
                <a:lnTo>
                  <a:pt x="0" y="3901440"/>
                </a:lnTo>
                <a:lnTo>
                  <a:pt x="0" y="0"/>
                </a:lnTo>
                <a:lnTo>
                  <a:pt x="0" y="0"/>
                </a:lnTo>
                <a:lnTo>
                  <a:pt x="1067112" y="0"/>
                </a:lnTo>
                <a:cubicBezTo>
                  <a:pt x="1096749" y="0"/>
                  <a:pt x="1120774" y="291128"/>
                  <a:pt x="1120774" y="65025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0" tIns="109957" rIns="165202" bIns="109957" numCol="1" spcCol="1270" anchor="ctr" anchorCtr="0">
            <a:noAutofit/>
          </a:bodyPr>
          <a:lstStyle/>
          <a:p>
            <a:pPr marL="342900" lvl="1" indent="-342900" defTabSz="1289050">
              <a:lnSpc>
                <a:spcPct val="90000"/>
              </a:lnSpc>
              <a:spcBef>
                <a:spcPct val="0"/>
              </a:spcBef>
              <a:spcAft>
                <a:spcPct val="15000"/>
              </a:spcAft>
              <a:buFont typeface="Arial" panose="020B0604020202020204" pitchFamily="34" charset="0"/>
              <a:buChar char="•"/>
            </a:pPr>
            <a:r>
              <a:rPr lang="en-US" sz="2200" dirty="0"/>
              <a:t>T-account for cash should be drawn considerably larger to accommodate the numerous debits and credits and provide headings for operating, investing, and financing activities</a:t>
            </a:r>
            <a:endParaRPr lang="en-US" sz="2200" kern="1200" dirty="0"/>
          </a:p>
        </p:txBody>
      </p:sp>
      <p:sp>
        <p:nvSpPr>
          <p:cNvPr id="18" name="Freeform 17"/>
          <p:cNvSpPr/>
          <p:nvPr/>
        </p:nvSpPr>
        <p:spPr>
          <a:xfrm>
            <a:off x="666345" y="2564828"/>
            <a:ext cx="1158244" cy="509709"/>
          </a:xfrm>
          <a:custGeom>
            <a:avLst/>
            <a:gdLst>
              <a:gd name="connsiteX0" fmla="*/ 0 w 1158244"/>
              <a:gd name="connsiteY0" fmla="*/ 102793 h 616748"/>
              <a:gd name="connsiteX1" fmla="*/ 102793 w 1158244"/>
              <a:gd name="connsiteY1" fmla="*/ 0 h 616748"/>
              <a:gd name="connsiteX2" fmla="*/ 1055451 w 1158244"/>
              <a:gd name="connsiteY2" fmla="*/ 0 h 616748"/>
              <a:gd name="connsiteX3" fmla="*/ 1158244 w 1158244"/>
              <a:gd name="connsiteY3" fmla="*/ 102793 h 616748"/>
              <a:gd name="connsiteX4" fmla="*/ 1158244 w 1158244"/>
              <a:gd name="connsiteY4" fmla="*/ 513955 h 616748"/>
              <a:gd name="connsiteX5" fmla="*/ 1055451 w 1158244"/>
              <a:gd name="connsiteY5" fmla="*/ 616748 h 616748"/>
              <a:gd name="connsiteX6" fmla="*/ 102793 w 1158244"/>
              <a:gd name="connsiteY6" fmla="*/ 616748 h 616748"/>
              <a:gd name="connsiteX7" fmla="*/ 0 w 1158244"/>
              <a:gd name="connsiteY7" fmla="*/ 513955 h 616748"/>
              <a:gd name="connsiteX8" fmla="*/ 0 w 1158244"/>
              <a:gd name="connsiteY8" fmla="*/ 102793 h 61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44" h="616748">
                <a:moveTo>
                  <a:pt x="0" y="102793"/>
                </a:moveTo>
                <a:cubicBezTo>
                  <a:pt x="0" y="46022"/>
                  <a:pt x="46022" y="0"/>
                  <a:pt x="102793" y="0"/>
                </a:cubicBezTo>
                <a:lnTo>
                  <a:pt x="1055451" y="0"/>
                </a:lnTo>
                <a:cubicBezTo>
                  <a:pt x="1112222" y="0"/>
                  <a:pt x="1158244" y="46022"/>
                  <a:pt x="1158244" y="102793"/>
                </a:cubicBezTo>
                <a:lnTo>
                  <a:pt x="1158244" y="513955"/>
                </a:lnTo>
                <a:cubicBezTo>
                  <a:pt x="1158244" y="570726"/>
                  <a:pt x="1112222" y="616748"/>
                  <a:pt x="1055451" y="616748"/>
                </a:cubicBezTo>
                <a:lnTo>
                  <a:pt x="102793" y="616748"/>
                </a:lnTo>
                <a:cubicBezTo>
                  <a:pt x="46022" y="616748"/>
                  <a:pt x="0" y="570726"/>
                  <a:pt x="0" y="513955"/>
                </a:cubicBezTo>
                <a:lnTo>
                  <a:pt x="0" y="1027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547" tIns="75827" rIns="121547" bIns="75827" numCol="1" spcCol="1270" anchor="ctr" anchorCtr="0">
            <a:noAutofit/>
          </a:bodyPr>
          <a:lstStyle/>
          <a:p>
            <a:pPr lvl="0" algn="ctr" defTabSz="1066800">
              <a:lnSpc>
                <a:spcPct val="90000"/>
              </a:lnSpc>
              <a:spcBef>
                <a:spcPct val="0"/>
              </a:spcBef>
              <a:spcAft>
                <a:spcPct val="35000"/>
              </a:spcAft>
            </a:pPr>
            <a:r>
              <a:rPr lang="en-US" sz="2400" kern="1200" dirty="0"/>
              <a:t>Step 2</a:t>
            </a:r>
          </a:p>
        </p:txBody>
      </p:sp>
      <p:sp>
        <p:nvSpPr>
          <p:cNvPr id="19" name="Freeform 18"/>
          <p:cNvSpPr/>
          <p:nvPr/>
        </p:nvSpPr>
        <p:spPr>
          <a:xfrm>
            <a:off x="1745148" y="3413085"/>
            <a:ext cx="7321031" cy="926259"/>
          </a:xfrm>
          <a:custGeom>
            <a:avLst/>
            <a:gdLst>
              <a:gd name="connsiteX0" fmla="*/ 186799 w 1120774"/>
              <a:gd name="connsiteY0" fmla="*/ 0 h 3901440"/>
              <a:gd name="connsiteX1" fmla="*/ 933975 w 1120774"/>
              <a:gd name="connsiteY1" fmla="*/ 0 h 3901440"/>
              <a:gd name="connsiteX2" fmla="*/ 1120774 w 1120774"/>
              <a:gd name="connsiteY2" fmla="*/ 186799 h 3901440"/>
              <a:gd name="connsiteX3" fmla="*/ 1120774 w 1120774"/>
              <a:gd name="connsiteY3" fmla="*/ 3901440 h 3901440"/>
              <a:gd name="connsiteX4" fmla="*/ 1120774 w 1120774"/>
              <a:gd name="connsiteY4" fmla="*/ 3901440 h 3901440"/>
              <a:gd name="connsiteX5" fmla="*/ 0 w 1120774"/>
              <a:gd name="connsiteY5" fmla="*/ 3901440 h 3901440"/>
              <a:gd name="connsiteX6" fmla="*/ 0 w 1120774"/>
              <a:gd name="connsiteY6" fmla="*/ 3901440 h 3901440"/>
              <a:gd name="connsiteX7" fmla="*/ 0 w 1120774"/>
              <a:gd name="connsiteY7" fmla="*/ 186799 h 3901440"/>
              <a:gd name="connsiteX8" fmla="*/ 186799 w 1120774"/>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774" h="3901440">
                <a:moveTo>
                  <a:pt x="1120774" y="650252"/>
                </a:moveTo>
                <a:lnTo>
                  <a:pt x="1120774" y="3251188"/>
                </a:lnTo>
                <a:cubicBezTo>
                  <a:pt x="1120774" y="3610312"/>
                  <a:pt x="1096749" y="3901440"/>
                  <a:pt x="1067112" y="3901440"/>
                </a:cubicBezTo>
                <a:lnTo>
                  <a:pt x="0" y="3901440"/>
                </a:lnTo>
                <a:lnTo>
                  <a:pt x="0" y="3901440"/>
                </a:lnTo>
                <a:lnTo>
                  <a:pt x="0" y="0"/>
                </a:lnTo>
                <a:lnTo>
                  <a:pt x="0" y="0"/>
                </a:lnTo>
                <a:lnTo>
                  <a:pt x="1067112" y="0"/>
                </a:lnTo>
                <a:cubicBezTo>
                  <a:pt x="1096749" y="0"/>
                  <a:pt x="1120774" y="291128"/>
                  <a:pt x="1120774" y="65025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0" tIns="109957" rIns="165202" bIns="109957" numCol="1" spcCol="1270" anchor="ctr" anchorCtr="0">
            <a:noAutofit/>
          </a:bodyPr>
          <a:lstStyle/>
          <a:p>
            <a:pPr marL="342900" lvl="1" indent="-342900" defTabSz="1289050">
              <a:lnSpc>
                <a:spcPct val="90000"/>
              </a:lnSpc>
              <a:spcBef>
                <a:spcPct val="0"/>
              </a:spcBef>
              <a:spcAft>
                <a:spcPct val="15000"/>
              </a:spcAft>
              <a:buFont typeface="Arial" panose="020B0604020202020204" pitchFamily="34" charset="0"/>
              <a:buChar char="•"/>
            </a:pPr>
            <a:r>
              <a:rPr lang="en-IN" sz="2200" dirty="0"/>
              <a:t>Enter each account’s net change on the appropriate side (debit or credit) of the uppermost portion of each T-account</a:t>
            </a:r>
            <a:endParaRPr lang="en-US" sz="2200" kern="1200" dirty="0"/>
          </a:p>
        </p:txBody>
      </p:sp>
      <p:sp>
        <p:nvSpPr>
          <p:cNvPr id="20" name="Freeform 19"/>
          <p:cNvSpPr/>
          <p:nvPr/>
        </p:nvSpPr>
        <p:spPr>
          <a:xfrm>
            <a:off x="666345" y="3640814"/>
            <a:ext cx="1158244" cy="509709"/>
          </a:xfrm>
          <a:custGeom>
            <a:avLst/>
            <a:gdLst>
              <a:gd name="connsiteX0" fmla="*/ 0 w 1158244"/>
              <a:gd name="connsiteY0" fmla="*/ 102793 h 616748"/>
              <a:gd name="connsiteX1" fmla="*/ 102793 w 1158244"/>
              <a:gd name="connsiteY1" fmla="*/ 0 h 616748"/>
              <a:gd name="connsiteX2" fmla="*/ 1055451 w 1158244"/>
              <a:gd name="connsiteY2" fmla="*/ 0 h 616748"/>
              <a:gd name="connsiteX3" fmla="*/ 1158244 w 1158244"/>
              <a:gd name="connsiteY3" fmla="*/ 102793 h 616748"/>
              <a:gd name="connsiteX4" fmla="*/ 1158244 w 1158244"/>
              <a:gd name="connsiteY4" fmla="*/ 513955 h 616748"/>
              <a:gd name="connsiteX5" fmla="*/ 1055451 w 1158244"/>
              <a:gd name="connsiteY5" fmla="*/ 616748 h 616748"/>
              <a:gd name="connsiteX6" fmla="*/ 102793 w 1158244"/>
              <a:gd name="connsiteY6" fmla="*/ 616748 h 616748"/>
              <a:gd name="connsiteX7" fmla="*/ 0 w 1158244"/>
              <a:gd name="connsiteY7" fmla="*/ 513955 h 616748"/>
              <a:gd name="connsiteX8" fmla="*/ 0 w 1158244"/>
              <a:gd name="connsiteY8" fmla="*/ 102793 h 61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44" h="616748">
                <a:moveTo>
                  <a:pt x="0" y="102793"/>
                </a:moveTo>
                <a:cubicBezTo>
                  <a:pt x="0" y="46022"/>
                  <a:pt x="46022" y="0"/>
                  <a:pt x="102793" y="0"/>
                </a:cubicBezTo>
                <a:lnTo>
                  <a:pt x="1055451" y="0"/>
                </a:lnTo>
                <a:cubicBezTo>
                  <a:pt x="1112222" y="0"/>
                  <a:pt x="1158244" y="46022"/>
                  <a:pt x="1158244" y="102793"/>
                </a:cubicBezTo>
                <a:lnTo>
                  <a:pt x="1158244" y="513955"/>
                </a:lnTo>
                <a:cubicBezTo>
                  <a:pt x="1158244" y="570726"/>
                  <a:pt x="1112222" y="616748"/>
                  <a:pt x="1055451" y="616748"/>
                </a:cubicBezTo>
                <a:lnTo>
                  <a:pt x="102793" y="616748"/>
                </a:lnTo>
                <a:cubicBezTo>
                  <a:pt x="46022" y="616748"/>
                  <a:pt x="0" y="570726"/>
                  <a:pt x="0" y="513955"/>
                </a:cubicBezTo>
                <a:lnTo>
                  <a:pt x="0" y="1027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547" tIns="75827" rIns="121547" bIns="75827" numCol="1" spcCol="1270" anchor="ctr" anchorCtr="0">
            <a:noAutofit/>
          </a:bodyPr>
          <a:lstStyle/>
          <a:p>
            <a:pPr lvl="0" algn="ctr" defTabSz="1066800">
              <a:lnSpc>
                <a:spcPct val="90000"/>
              </a:lnSpc>
              <a:spcBef>
                <a:spcPct val="0"/>
              </a:spcBef>
              <a:spcAft>
                <a:spcPct val="35000"/>
              </a:spcAft>
            </a:pPr>
            <a:r>
              <a:rPr lang="en-US" sz="2400" kern="1200" dirty="0"/>
              <a:t>Step 3</a:t>
            </a:r>
          </a:p>
        </p:txBody>
      </p:sp>
      <p:sp>
        <p:nvSpPr>
          <p:cNvPr id="21" name="Freeform 20"/>
          <p:cNvSpPr/>
          <p:nvPr/>
        </p:nvSpPr>
        <p:spPr>
          <a:xfrm>
            <a:off x="1745148" y="4350063"/>
            <a:ext cx="7321031" cy="1250244"/>
          </a:xfrm>
          <a:custGeom>
            <a:avLst/>
            <a:gdLst>
              <a:gd name="connsiteX0" fmla="*/ 186799 w 1120774"/>
              <a:gd name="connsiteY0" fmla="*/ 0 h 3901440"/>
              <a:gd name="connsiteX1" fmla="*/ 933975 w 1120774"/>
              <a:gd name="connsiteY1" fmla="*/ 0 h 3901440"/>
              <a:gd name="connsiteX2" fmla="*/ 1120774 w 1120774"/>
              <a:gd name="connsiteY2" fmla="*/ 186799 h 3901440"/>
              <a:gd name="connsiteX3" fmla="*/ 1120774 w 1120774"/>
              <a:gd name="connsiteY3" fmla="*/ 3901440 h 3901440"/>
              <a:gd name="connsiteX4" fmla="*/ 1120774 w 1120774"/>
              <a:gd name="connsiteY4" fmla="*/ 3901440 h 3901440"/>
              <a:gd name="connsiteX5" fmla="*/ 0 w 1120774"/>
              <a:gd name="connsiteY5" fmla="*/ 3901440 h 3901440"/>
              <a:gd name="connsiteX6" fmla="*/ 0 w 1120774"/>
              <a:gd name="connsiteY6" fmla="*/ 3901440 h 3901440"/>
              <a:gd name="connsiteX7" fmla="*/ 0 w 1120774"/>
              <a:gd name="connsiteY7" fmla="*/ 186799 h 3901440"/>
              <a:gd name="connsiteX8" fmla="*/ 186799 w 1120774"/>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774" h="3901440">
                <a:moveTo>
                  <a:pt x="1120774" y="650252"/>
                </a:moveTo>
                <a:lnTo>
                  <a:pt x="1120774" y="3251188"/>
                </a:lnTo>
                <a:cubicBezTo>
                  <a:pt x="1120774" y="3610312"/>
                  <a:pt x="1096749" y="3901440"/>
                  <a:pt x="1067112" y="3901440"/>
                </a:cubicBezTo>
                <a:lnTo>
                  <a:pt x="0" y="3901440"/>
                </a:lnTo>
                <a:lnTo>
                  <a:pt x="0" y="3901440"/>
                </a:lnTo>
                <a:lnTo>
                  <a:pt x="0" y="0"/>
                </a:lnTo>
                <a:lnTo>
                  <a:pt x="0" y="0"/>
                </a:lnTo>
                <a:lnTo>
                  <a:pt x="1067112" y="0"/>
                </a:lnTo>
                <a:cubicBezTo>
                  <a:pt x="1096749" y="0"/>
                  <a:pt x="1120774" y="291128"/>
                  <a:pt x="1120774" y="65025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0" tIns="109957" rIns="165202" bIns="109957" numCol="1" spcCol="1270" anchor="ctr" anchorCtr="0">
            <a:noAutofit/>
          </a:bodyPr>
          <a:lstStyle/>
          <a:p>
            <a:pPr marL="342900" lvl="1" indent="-342900" defTabSz="1289050">
              <a:lnSpc>
                <a:spcPct val="90000"/>
              </a:lnSpc>
              <a:spcBef>
                <a:spcPct val="0"/>
              </a:spcBef>
              <a:spcAft>
                <a:spcPct val="15000"/>
              </a:spcAft>
              <a:buFont typeface="Arial" panose="020B0604020202020204" pitchFamily="34" charset="0"/>
              <a:buChar char="•"/>
            </a:pPr>
            <a:r>
              <a:rPr lang="en-IN" sz="2200" dirty="0"/>
              <a:t>Reconstruct the transactions that caused changes in each account balance during the year</a:t>
            </a:r>
          </a:p>
          <a:p>
            <a:pPr marL="342900" lvl="1" indent="-342900" defTabSz="1289050">
              <a:lnSpc>
                <a:spcPct val="90000"/>
              </a:lnSpc>
              <a:spcBef>
                <a:spcPct val="0"/>
              </a:spcBef>
              <a:spcAft>
                <a:spcPct val="15000"/>
              </a:spcAft>
              <a:buFont typeface="Arial" panose="020B0604020202020204" pitchFamily="34" charset="0"/>
              <a:buChar char="•"/>
            </a:pPr>
            <a:r>
              <a:rPr lang="en-IN" sz="2200" dirty="0"/>
              <a:t>Record the entries for those transactions directly in the T-accounts</a:t>
            </a:r>
            <a:endParaRPr lang="en-US" sz="2200" kern="1200" dirty="0"/>
          </a:p>
        </p:txBody>
      </p:sp>
      <p:sp>
        <p:nvSpPr>
          <p:cNvPr id="22" name="Freeform 21"/>
          <p:cNvSpPr/>
          <p:nvPr/>
        </p:nvSpPr>
        <p:spPr>
          <a:xfrm>
            <a:off x="666345" y="4642511"/>
            <a:ext cx="1158244" cy="509709"/>
          </a:xfrm>
          <a:custGeom>
            <a:avLst/>
            <a:gdLst>
              <a:gd name="connsiteX0" fmla="*/ 0 w 1158244"/>
              <a:gd name="connsiteY0" fmla="*/ 102793 h 616748"/>
              <a:gd name="connsiteX1" fmla="*/ 102793 w 1158244"/>
              <a:gd name="connsiteY1" fmla="*/ 0 h 616748"/>
              <a:gd name="connsiteX2" fmla="*/ 1055451 w 1158244"/>
              <a:gd name="connsiteY2" fmla="*/ 0 h 616748"/>
              <a:gd name="connsiteX3" fmla="*/ 1158244 w 1158244"/>
              <a:gd name="connsiteY3" fmla="*/ 102793 h 616748"/>
              <a:gd name="connsiteX4" fmla="*/ 1158244 w 1158244"/>
              <a:gd name="connsiteY4" fmla="*/ 513955 h 616748"/>
              <a:gd name="connsiteX5" fmla="*/ 1055451 w 1158244"/>
              <a:gd name="connsiteY5" fmla="*/ 616748 h 616748"/>
              <a:gd name="connsiteX6" fmla="*/ 102793 w 1158244"/>
              <a:gd name="connsiteY6" fmla="*/ 616748 h 616748"/>
              <a:gd name="connsiteX7" fmla="*/ 0 w 1158244"/>
              <a:gd name="connsiteY7" fmla="*/ 513955 h 616748"/>
              <a:gd name="connsiteX8" fmla="*/ 0 w 1158244"/>
              <a:gd name="connsiteY8" fmla="*/ 102793 h 61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44" h="616748">
                <a:moveTo>
                  <a:pt x="0" y="102793"/>
                </a:moveTo>
                <a:cubicBezTo>
                  <a:pt x="0" y="46022"/>
                  <a:pt x="46022" y="0"/>
                  <a:pt x="102793" y="0"/>
                </a:cubicBezTo>
                <a:lnTo>
                  <a:pt x="1055451" y="0"/>
                </a:lnTo>
                <a:cubicBezTo>
                  <a:pt x="1112222" y="0"/>
                  <a:pt x="1158244" y="46022"/>
                  <a:pt x="1158244" y="102793"/>
                </a:cubicBezTo>
                <a:lnTo>
                  <a:pt x="1158244" y="513955"/>
                </a:lnTo>
                <a:cubicBezTo>
                  <a:pt x="1158244" y="570726"/>
                  <a:pt x="1112222" y="616748"/>
                  <a:pt x="1055451" y="616748"/>
                </a:cubicBezTo>
                <a:lnTo>
                  <a:pt x="102793" y="616748"/>
                </a:lnTo>
                <a:cubicBezTo>
                  <a:pt x="46022" y="616748"/>
                  <a:pt x="0" y="570726"/>
                  <a:pt x="0" y="513955"/>
                </a:cubicBezTo>
                <a:lnTo>
                  <a:pt x="0" y="1027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547" tIns="75827" rIns="121547" bIns="75827" numCol="1" spcCol="1270" anchor="ctr" anchorCtr="0">
            <a:noAutofit/>
          </a:bodyPr>
          <a:lstStyle/>
          <a:p>
            <a:pPr lvl="0" algn="ctr" defTabSz="1066800">
              <a:lnSpc>
                <a:spcPct val="90000"/>
              </a:lnSpc>
              <a:spcBef>
                <a:spcPct val="0"/>
              </a:spcBef>
              <a:spcAft>
                <a:spcPct val="35000"/>
              </a:spcAft>
            </a:pPr>
            <a:r>
              <a:rPr lang="en-US" sz="2400" kern="1200" dirty="0"/>
              <a:t>Step 4</a:t>
            </a:r>
          </a:p>
        </p:txBody>
      </p:sp>
      <p:sp>
        <p:nvSpPr>
          <p:cNvPr id="23" name="Freeform 22"/>
          <p:cNvSpPr/>
          <p:nvPr/>
        </p:nvSpPr>
        <p:spPr>
          <a:xfrm>
            <a:off x="1745148" y="5625637"/>
            <a:ext cx="7321031" cy="1033259"/>
          </a:xfrm>
          <a:custGeom>
            <a:avLst/>
            <a:gdLst>
              <a:gd name="connsiteX0" fmla="*/ 186799 w 1120774"/>
              <a:gd name="connsiteY0" fmla="*/ 0 h 3901440"/>
              <a:gd name="connsiteX1" fmla="*/ 933975 w 1120774"/>
              <a:gd name="connsiteY1" fmla="*/ 0 h 3901440"/>
              <a:gd name="connsiteX2" fmla="*/ 1120774 w 1120774"/>
              <a:gd name="connsiteY2" fmla="*/ 186799 h 3901440"/>
              <a:gd name="connsiteX3" fmla="*/ 1120774 w 1120774"/>
              <a:gd name="connsiteY3" fmla="*/ 3901440 h 3901440"/>
              <a:gd name="connsiteX4" fmla="*/ 1120774 w 1120774"/>
              <a:gd name="connsiteY4" fmla="*/ 3901440 h 3901440"/>
              <a:gd name="connsiteX5" fmla="*/ 0 w 1120774"/>
              <a:gd name="connsiteY5" fmla="*/ 3901440 h 3901440"/>
              <a:gd name="connsiteX6" fmla="*/ 0 w 1120774"/>
              <a:gd name="connsiteY6" fmla="*/ 3901440 h 3901440"/>
              <a:gd name="connsiteX7" fmla="*/ 0 w 1120774"/>
              <a:gd name="connsiteY7" fmla="*/ 186799 h 3901440"/>
              <a:gd name="connsiteX8" fmla="*/ 186799 w 1120774"/>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774" h="3901440">
                <a:moveTo>
                  <a:pt x="1120774" y="650252"/>
                </a:moveTo>
                <a:lnTo>
                  <a:pt x="1120774" y="3251188"/>
                </a:lnTo>
                <a:cubicBezTo>
                  <a:pt x="1120774" y="3610312"/>
                  <a:pt x="1096749" y="3901440"/>
                  <a:pt x="1067112" y="3901440"/>
                </a:cubicBezTo>
                <a:lnTo>
                  <a:pt x="0" y="3901440"/>
                </a:lnTo>
                <a:lnTo>
                  <a:pt x="0" y="3901440"/>
                </a:lnTo>
                <a:lnTo>
                  <a:pt x="0" y="0"/>
                </a:lnTo>
                <a:lnTo>
                  <a:pt x="0" y="0"/>
                </a:lnTo>
                <a:lnTo>
                  <a:pt x="1067112" y="0"/>
                </a:lnTo>
                <a:cubicBezTo>
                  <a:pt x="1096749" y="0"/>
                  <a:pt x="1120774" y="291128"/>
                  <a:pt x="1120774" y="65025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0490" tIns="109957" rIns="165202" bIns="109957" numCol="1" spcCol="1270" anchor="ctr" anchorCtr="0">
            <a:noAutofit/>
          </a:bodyPr>
          <a:lstStyle/>
          <a:p>
            <a:pPr marL="342900" lvl="1" indent="-342900" defTabSz="1289050">
              <a:lnSpc>
                <a:spcPct val="90000"/>
              </a:lnSpc>
              <a:spcBef>
                <a:spcPct val="0"/>
              </a:spcBef>
              <a:spcAft>
                <a:spcPct val="15000"/>
              </a:spcAft>
              <a:buFont typeface="Arial" panose="020B0604020202020204" pitchFamily="34" charset="0"/>
              <a:buChar char="•"/>
            </a:pPr>
            <a:r>
              <a:rPr lang="en-IN" sz="2200" dirty="0"/>
              <a:t>Prepare the statement of cash flows from the cash T-account, being careful also to report noncash investing and financing activities</a:t>
            </a:r>
            <a:endParaRPr lang="en-US" sz="2200" kern="1200" dirty="0"/>
          </a:p>
        </p:txBody>
      </p:sp>
      <p:sp>
        <p:nvSpPr>
          <p:cNvPr id="24" name="Freeform 23"/>
          <p:cNvSpPr/>
          <p:nvPr/>
        </p:nvSpPr>
        <p:spPr>
          <a:xfrm>
            <a:off x="666345" y="5887412"/>
            <a:ext cx="1158244" cy="509709"/>
          </a:xfrm>
          <a:custGeom>
            <a:avLst/>
            <a:gdLst>
              <a:gd name="connsiteX0" fmla="*/ 0 w 1158244"/>
              <a:gd name="connsiteY0" fmla="*/ 102793 h 616748"/>
              <a:gd name="connsiteX1" fmla="*/ 102793 w 1158244"/>
              <a:gd name="connsiteY1" fmla="*/ 0 h 616748"/>
              <a:gd name="connsiteX2" fmla="*/ 1055451 w 1158244"/>
              <a:gd name="connsiteY2" fmla="*/ 0 h 616748"/>
              <a:gd name="connsiteX3" fmla="*/ 1158244 w 1158244"/>
              <a:gd name="connsiteY3" fmla="*/ 102793 h 616748"/>
              <a:gd name="connsiteX4" fmla="*/ 1158244 w 1158244"/>
              <a:gd name="connsiteY4" fmla="*/ 513955 h 616748"/>
              <a:gd name="connsiteX5" fmla="*/ 1055451 w 1158244"/>
              <a:gd name="connsiteY5" fmla="*/ 616748 h 616748"/>
              <a:gd name="connsiteX6" fmla="*/ 102793 w 1158244"/>
              <a:gd name="connsiteY6" fmla="*/ 616748 h 616748"/>
              <a:gd name="connsiteX7" fmla="*/ 0 w 1158244"/>
              <a:gd name="connsiteY7" fmla="*/ 513955 h 616748"/>
              <a:gd name="connsiteX8" fmla="*/ 0 w 1158244"/>
              <a:gd name="connsiteY8" fmla="*/ 102793 h 61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44" h="616748">
                <a:moveTo>
                  <a:pt x="0" y="102793"/>
                </a:moveTo>
                <a:cubicBezTo>
                  <a:pt x="0" y="46022"/>
                  <a:pt x="46022" y="0"/>
                  <a:pt x="102793" y="0"/>
                </a:cubicBezTo>
                <a:lnTo>
                  <a:pt x="1055451" y="0"/>
                </a:lnTo>
                <a:cubicBezTo>
                  <a:pt x="1112222" y="0"/>
                  <a:pt x="1158244" y="46022"/>
                  <a:pt x="1158244" y="102793"/>
                </a:cubicBezTo>
                <a:lnTo>
                  <a:pt x="1158244" y="513955"/>
                </a:lnTo>
                <a:cubicBezTo>
                  <a:pt x="1158244" y="570726"/>
                  <a:pt x="1112222" y="616748"/>
                  <a:pt x="1055451" y="616748"/>
                </a:cubicBezTo>
                <a:lnTo>
                  <a:pt x="102793" y="616748"/>
                </a:lnTo>
                <a:cubicBezTo>
                  <a:pt x="46022" y="616748"/>
                  <a:pt x="0" y="570726"/>
                  <a:pt x="0" y="513955"/>
                </a:cubicBezTo>
                <a:lnTo>
                  <a:pt x="0" y="1027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547" tIns="75827" rIns="121547" bIns="75827" numCol="1" spcCol="1270" anchor="ctr" anchorCtr="0">
            <a:noAutofit/>
          </a:bodyPr>
          <a:lstStyle/>
          <a:p>
            <a:pPr lvl="0" algn="ctr" defTabSz="1066800">
              <a:lnSpc>
                <a:spcPct val="90000"/>
              </a:lnSpc>
              <a:spcBef>
                <a:spcPct val="0"/>
              </a:spcBef>
              <a:spcAft>
                <a:spcPct val="35000"/>
              </a:spcAft>
            </a:pPr>
            <a:r>
              <a:rPr lang="en-US" sz="2400" kern="1200" dirty="0"/>
              <a:t>Step 5</a:t>
            </a:r>
          </a:p>
        </p:txBody>
      </p:sp>
      <p:sp>
        <p:nvSpPr>
          <p:cNvPr id="15" name="Slide Number Placeholder 5">
            <a:extLst>
              <a:ext uri="{FF2B5EF4-FFF2-40B4-BE49-F238E27FC236}">
                <a16:creationId xmlns:a16="http://schemas.microsoft.com/office/drawing/2014/main" id="{C4AB59F3-F753-C445-897C-1F20B0E9ACC9}"/>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88</a:t>
            </a:fld>
            <a:endParaRPr lang="en-US" dirty="0"/>
          </a:p>
        </p:txBody>
      </p:sp>
    </p:spTree>
    <p:extLst>
      <p:ext uri="{BB962C8B-B14F-4D97-AF65-F5344CB8AC3E}">
        <p14:creationId xmlns:p14="http://schemas.microsoft.com/office/powerpoint/2010/main" val="410667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71331"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21B</a:t>
            </a:r>
          </a:p>
        </p:txBody>
      </p:sp>
      <p:sp>
        <p:nvSpPr>
          <p:cNvPr id="6" name="Title 5"/>
          <p:cNvSpPr>
            <a:spLocks noGrp="1"/>
          </p:cNvSpPr>
          <p:nvPr>
            <p:ph type="title"/>
          </p:nvPr>
        </p:nvSpPr>
        <p:spPr>
          <a:xfrm>
            <a:off x="533400" y="0"/>
            <a:ext cx="8610599" cy="1447800"/>
          </a:xfrm>
        </p:spPr>
        <p:txBody>
          <a:bodyPr>
            <a:normAutofit/>
          </a:bodyPr>
          <a:lstStyle/>
          <a:p>
            <a:r>
              <a:rPr lang="en-IN" sz="2900" dirty="0"/>
              <a:t>T-Account Method of Preparing the </a:t>
            </a:r>
            <a:br>
              <a:rPr lang="en-IN" sz="2900" dirty="0"/>
            </a:br>
            <a:r>
              <a:rPr lang="en-IN" sz="2900" dirty="0"/>
              <a:t>Statement of Cash Flows </a:t>
            </a:r>
            <a:r>
              <a:rPr lang="en-IN" sz="2500" dirty="0"/>
              <a:t>(continued 2)</a:t>
            </a:r>
            <a:endParaRPr lang="en-US" sz="25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003"/>
          <a:stretch/>
        </p:blipFill>
        <p:spPr bwMode="auto">
          <a:xfrm>
            <a:off x="2607012" y="1403300"/>
            <a:ext cx="6473487" cy="3975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70" t="10464" r="67065" b="50000"/>
          <a:stretch/>
        </p:blipFill>
        <p:spPr bwMode="auto">
          <a:xfrm>
            <a:off x="904834" y="5385919"/>
            <a:ext cx="3800104" cy="12434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719" t="10098" r="36265" b="53118"/>
          <a:stretch/>
        </p:blipFill>
        <p:spPr bwMode="auto">
          <a:xfrm>
            <a:off x="4803074" y="5378400"/>
            <a:ext cx="3744026" cy="11569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9" r="73889"/>
          <a:stretch/>
        </p:blipFill>
        <p:spPr bwMode="auto">
          <a:xfrm>
            <a:off x="569950" y="1403300"/>
            <a:ext cx="2328881" cy="3975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Slide Number Placeholder 5">
            <a:extLst>
              <a:ext uri="{FF2B5EF4-FFF2-40B4-BE49-F238E27FC236}">
                <a16:creationId xmlns:a16="http://schemas.microsoft.com/office/drawing/2014/main" id="{236D616C-254B-0B4E-9E2D-F416B190120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89</a:t>
            </a:fld>
            <a:endParaRPr lang="en-US" dirty="0"/>
          </a:p>
        </p:txBody>
      </p:sp>
    </p:spTree>
    <p:extLst>
      <p:ext uri="{BB962C8B-B14F-4D97-AF65-F5344CB8AC3E}">
        <p14:creationId xmlns:p14="http://schemas.microsoft.com/office/powerpoint/2010/main" val="407237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LO21-3</a:t>
            </a:r>
          </a:p>
        </p:txBody>
      </p:sp>
      <p:sp>
        <p:nvSpPr>
          <p:cNvPr id="2" name="Title 1"/>
          <p:cNvSpPr>
            <a:spLocks noGrp="1"/>
          </p:cNvSpPr>
          <p:nvPr>
            <p:ph type="title"/>
          </p:nvPr>
        </p:nvSpPr>
        <p:spPr>
          <a:xfrm>
            <a:off x="761999" y="1"/>
            <a:ext cx="8382000" cy="1219200"/>
          </a:xfrm>
        </p:spPr>
        <p:txBody>
          <a:bodyPr>
            <a:noAutofit/>
          </a:bodyPr>
          <a:lstStyle/>
          <a:p>
            <a:r>
              <a:rPr lang="en-IN" sz="3100" dirty="0"/>
              <a:t>Primary Elements of the Statement of Cash Flows</a:t>
            </a:r>
            <a:endParaRPr lang="en-US" sz="3100" dirty="0"/>
          </a:p>
        </p:txBody>
      </p:sp>
      <p:graphicFrame>
        <p:nvGraphicFramePr>
          <p:cNvPr id="3" name="Diagram 2">
            <a:extLst>
              <a:ext uri="{FF2B5EF4-FFF2-40B4-BE49-F238E27FC236}">
                <a16:creationId xmlns:a16="http://schemas.microsoft.com/office/drawing/2014/main" id="{263DD960-24DE-475D-9674-8D10A50E6615}"/>
              </a:ext>
            </a:extLst>
          </p:cNvPr>
          <p:cNvGraphicFramePr/>
          <p:nvPr>
            <p:extLst>
              <p:ext uri="{D42A27DB-BD31-4B8C-83A1-F6EECF244321}">
                <p14:modId xmlns:p14="http://schemas.microsoft.com/office/powerpoint/2010/main" val="594870584"/>
              </p:ext>
            </p:extLst>
          </p:nvPr>
        </p:nvGraphicFramePr>
        <p:xfrm>
          <a:off x="761998" y="914400"/>
          <a:ext cx="8077202"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id="{A6AB08DB-BFF2-044A-8059-3E238D2868FD}"/>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21-0</a:t>
            </a:r>
            <a:fld id="{2607F632-3F85-4F98-B182-BC32E868C800}" type="slidenum">
              <a:rPr lang="en-US" smtClean="0"/>
              <a:pPr/>
              <a:t>9</a:t>
            </a:fld>
            <a:endParaRPr lang="en-US" dirty="0"/>
          </a:p>
        </p:txBody>
      </p:sp>
    </p:spTree>
    <p:extLst>
      <p:ext uri="{BB962C8B-B14F-4D97-AF65-F5344CB8AC3E}">
        <p14:creationId xmlns:p14="http://schemas.microsoft.com/office/powerpoint/2010/main" val="134009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71331"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21B</a:t>
            </a:r>
          </a:p>
        </p:txBody>
      </p:sp>
      <p:sp>
        <p:nvSpPr>
          <p:cNvPr id="6" name="Title 5"/>
          <p:cNvSpPr>
            <a:spLocks noGrp="1"/>
          </p:cNvSpPr>
          <p:nvPr>
            <p:ph type="title"/>
          </p:nvPr>
        </p:nvSpPr>
        <p:spPr>
          <a:xfrm>
            <a:off x="533400" y="0"/>
            <a:ext cx="8610600" cy="1447800"/>
          </a:xfrm>
        </p:spPr>
        <p:txBody>
          <a:bodyPr>
            <a:normAutofit/>
          </a:bodyPr>
          <a:lstStyle/>
          <a:p>
            <a:r>
              <a:rPr lang="en-IN" sz="2900" dirty="0"/>
              <a:t>T-Account Method of Preparing the</a:t>
            </a:r>
            <a:br>
              <a:rPr lang="en-IN" sz="2900" dirty="0"/>
            </a:br>
            <a:r>
              <a:rPr lang="en-IN" sz="2900" dirty="0"/>
              <a:t>Statement of Cash Flows</a:t>
            </a:r>
            <a:r>
              <a:rPr lang="en-IN" sz="2500" dirty="0"/>
              <a:t> (continued 3)</a:t>
            </a:r>
            <a:endParaRPr lang="en-US" sz="2500" dirty="0"/>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206" t="52509" r="36598" b="8475"/>
          <a:stretch/>
        </p:blipFill>
        <p:spPr bwMode="auto">
          <a:xfrm>
            <a:off x="5114058" y="1371600"/>
            <a:ext cx="3641766" cy="12271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330" t="52509" r="5580" b="8475"/>
          <a:stretch/>
        </p:blipFill>
        <p:spPr bwMode="auto">
          <a:xfrm>
            <a:off x="838200" y="3195216"/>
            <a:ext cx="3628570" cy="12271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4" r="67583"/>
          <a:stretch/>
        </p:blipFill>
        <p:spPr bwMode="auto">
          <a:xfrm>
            <a:off x="5100698" y="3173516"/>
            <a:ext cx="3668487" cy="14265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183" r="34840"/>
          <a:stretch/>
        </p:blipFill>
        <p:spPr bwMode="auto">
          <a:xfrm>
            <a:off x="839107" y="4924302"/>
            <a:ext cx="3626757" cy="14265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051" r="1601"/>
          <a:stretch/>
        </p:blipFill>
        <p:spPr bwMode="auto">
          <a:xfrm>
            <a:off x="5099791" y="4924302"/>
            <a:ext cx="3670300" cy="14265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02" t="52509" r="67831" b="8475"/>
          <a:stretch/>
        </p:blipFill>
        <p:spPr bwMode="auto">
          <a:xfrm>
            <a:off x="864589" y="1371600"/>
            <a:ext cx="3575792" cy="12271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685800" y="6248400"/>
            <a:ext cx="4572000" cy="369332"/>
          </a:xfrm>
          <a:prstGeom prst="rect">
            <a:avLst/>
          </a:prstGeom>
          <a:noFill/>
        </p:spPr>
        <p:txBody>
          <a:bodyPr wrap="square" rtlCol="0">
            <a:spAutoFit/>
          </a:bodyPr>
          <a:lstStyle/>
          <a:p>
            <a:r>
              <a:rPr lang="en-US" b="1" dirty="0">
                <a:solidFill>
                  <a:srgbClr val="FF0066"/>
                </a:solidFill>
              </a:rPr>
              <a:t>X</a:t>
            </a:r>
            <a:r>
              <a:rPr lang="en-US" dirty="0"/>
              <a:t> Noncash Investing and Financing Activity</a:t>
            </a:r>
          </a:p>
        </p:txBody>
      </p:sp>
      <p:sp>
        <p:nvSpPr>
          <p:cNvPr id="11" name="Slide Number Placeholder 5">
            <a:extLst>
              <a:ext uri="{FF2B5EF4-FFF2-40B4-BE49-F238E27FC236}">
                <a16:creationId xmlns:a16="http://schemas.microsoft.com/office/drawing/2014/main" id="{C5E7EFD6-FCB7-6049-AD39-34B3AB81A559}"/>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90</a:t>
            </a:fld>
            <a:endParaRPr lang="en-US" dirty="0"/>
          </a:p>
        </p:txBody>
      </p:sp>
    </p:spTree>
    <p:extLst>
      <p:ext uri="{BB962C8B-B14F-4D97-AF65-F5344CB8AC3E}">
        <p14:creationId xmlns:p14="http://schemas.microsoft.com/office/powerpoint/2010/main" val="221715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71331"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21B</a:t>
            </a:r>
          </a:p>
        </p:txBody>
      </p:sp>
      <p:sp>
        <p:nvSpPr>
          <p:cNvPr id="6" name="Title 5"/>
          <p:cNvSpPr>
            <a:spLocks noGrp="1"/>
          </p:cNvSpPr>
          <p:nvPr>
            <p:ph type="title"/>
          </p:nvPr>
        </p:nvSpPr>
        <p:spPr>
          <a:xfrm>
            <a:off x="533400" y="0"/>
            <a:ext cx="8610600" cy="1447800"/>
          </a:xfrm>
        </p:spPr>
        <p:txBody>
          <a:bodyPr>
            <a:normAutofit/>
          </a:bodyPr>
          <a:lstStyle/>
          <a:p>
            <a:r>
              <a:rPr lang="en-IN" sz="2900" dirty="0"/>
              <a:t>T-Account Method of Preparing the </a:t>
            </a:r>
            <a:br>
              <a:rPr lang="en-IN" sz="2900" dirty="0"/>
            </a:br>
            <a:r>
              <a:rPr lang="en-IN" sz="2900" dirty="0"/>
              <a:t>Statement of Cash Flows </a:t>
            </a:r>
            <a:r>
              <a:rPr lang="en-IN" sz="2500" dirty="0"/>
              <a:t>(continued 4)</a:t>
            </a:r>
            <a:endParaRPr lang="en-US" sz="2500" dirty="0"/>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4" r="67065"/>
          <a:stretch/>
        </p:blipFill>
        <p:spPr bwMode="auto">
          <a:xfrm>
            <a:off x="967920" y="1230868"/>
            <a:ext cx="3657600" cy="15433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703" r="34620"/>
          <a:stretch/>
        </p:blipFill>
        <p:spPr bwMode="auto">
          <a:xfrm>
            <a:off x="4959349" y="1230868"/>
            <a:ext cx="3748315" cy="15433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036" r="1563"/>
          <a:stretch/>
        </p:blipFill>
        <p:spPr bwMode="auto">
          <a:xfrm>
            <a:off x="938892" y="3002850"/>
            <a:ext cx="3715657" cy="15433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996" r="35245"/>
          <a:stretch/>
        </p:blipFill>
        <p:spPr bwMode="auto">
          <a:xfrm>
            <a:off x="967920" y="4831650"/>
            <a:ext cx="3657600" cy="17469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14" r="67927"/>
          <a:stretch/>
        </p:blipFill>
        <p:spPr bwMode="auto">
          <a:xfrm>
            <a:off x="5004706" y="3084745"/>
            <a:ext cx="3657600" cy="17469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656" r="2685"/>
          <a:stretch/>
        </p:blipFill>
        <p:spPr bwMode="auto">
          <a:xfrm>
            <a:off x="4951185" y="4831650"/>
            <a:ext cx="3764643" cy="17469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9"/>
          <p:cNvSpPr txBox="1"/>
          <p:nvPr/>
        </p:nvSpPr>
        <p:spPr>
          <a:xfrm>
            <a:off x="685800" y="6260068"/>
            <a:ext cx="4572000" cy="369332"/>
          </a:xfrm>
          <a:prstGeom prst="rect">
            <a:avLst/>
          </a:prstGeom>
          <a:noFill/>
        </p:spPr>
        <p:txBody>
          <a:bodyPr wrap="square" rtlCol="0">
            <a:spAutoFit/>
          </a:bodyPr>
          <a:lstStyle/>
          <a:p>
            <a:r>
              <a:rPr lang="en-US" b="1" dirty="0">
                <a:solidFill>
                  <a:srgbClr val="FF0066"/>
                </a:solidFill>
              </a:rPr>
              <a:t>X</a:t>
            </a:r>
            <a:r>
              <a:rPr lang="en-US" dirty="0"/>
              <a:t> Noncash Investing and Financing Activity</a:t>
            </a:r>
          </a:p>
        </p:txBody>
      </p:sp>
      <p:sp>
        <p:nvSpPr>
          <p:cNvPr id="13" name="Slide Number Placeholder 5">
            <a:extLst>
              <a:ext uri="{FF2B5EF4-FFF2-40B4-BE49-F238E27FC236}">
                <a16:creationId xmlns:a16="http://schemas.microsoft.com/office/drawing/2014/main" id="{D48C2E5F-E5C7-7E40-B703-1C4E5F608107}"/>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91</a:t>
            </a:fld>
            <a:endParaRPr lang="en-US" dirty="0"/>
          </a:p>
        </p:txBody>
      </p:sp>
    </p:spTree>
    <p:extLst>
      <p:ext uri="{BB962C8B-B14F-4D97-AF65-F5344CB8AC3E}">
        <p14:creationId xmlns:p14="http://schemas.microsoft.com/office/powerpoint/2010/main" val="110531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fade">
                                      <p:cBhvr>
                                        <p:cTn id="16" dur="500"/>
                                        <p:tgtEl>
                                          <p:spTgt spid="307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71331"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21B</a:t>
            </a:r>
          </a:p>
        </p:txBody>
      </p:sp>
      <p:sp>
        <p:nvSpPr>
          <p:cNvPr id="6" name="Title 5"/>
          <p:cNvSpPr>
            <a:spLocks noGrp="1"/>
          </p:cNvSpPr>
          <p:nvPr>
            <p:ph type="title"/>
          </p:nvPr>
        </p:nvSpPr>
        <p:spPr>
          <a:xfrm>
            <a:off x="533400" y="0"/>
            <a:ext cx="8610600" cy="1447800"/>
          </a:xfrm>
        </p:spPr>
        <p:txBody>
          <a:bodyPr>
            <a:normAutofit/>
          </a:bodyPr>
          <a:lstStyle/>
          <a:p>
            <a:r>
              <a:rPr lang="en-IN" sz="2900" dirty="0"/>
              <a:t>T-Account Method of Preparing the </a:t>
            </a:r>
            <a:br>
              <a:rPr lang="en-IN" sz="2900" dirty="0"/>
            </a:br>
            <a:r>
              <a:rPr lang="en-IN" sz="2900" dirty="0"/>
              <a:t>Statement of Cash Flows </a:t>
            </a:r>
            <a:r>
              <a:rPr lang="en-IN" sz="2500" dirty="0"/>
              <a:t>(continued 5)</a:t>
            </a:r>
            <a:endParaRPr lang="en-US" sz="2500" dirty="0"/>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68" r="51347"/>
          <a:stretch/>
        </p:blipFill>
        <p:spPr bwMode="auto">
          <a:xfrm>
            <a:off x="914400" y="1994193"/>
            <a:ext cx="3715657" cy="18920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958" r="3300"/>
          <a:stretch/>
        </p:blipFill>
        <p:spPr bwMode="auto">
          <a:xfrm>
            <a:off x="5156200" y="1994193"/>
            <a:ext cx="3672114" cy="18920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Slide Number Placeholder 5">
            <a:extLst>
              <a:ext uri="{FF2B5EF4-FFF2-40B4-BE49-F238E27FC236}">
                <a16:creationId xmlns:a16="http://schemas.microsoft.com/office/drawing/2014/main" id="{416C56C2-B7BD-0449-984A-FE19F872BA5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92</a:t>
            </a:fld>
            <a:endParaRPr lang="en-US" dirty="0"/>
          </a:p>
        </p:txBody>
      </p:sp>
    </p:spTree>
    <p:extLst>
      <p:ext uri="{BB962C8B-B14F-4D97-AF65-F5344CB8AC3E}">
        <p14:creationId xmlns:p14="http://schemas.microsoft.com/office/powerpoint/2010/main" val="247624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71331"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21B</a:t>
            </a:r>
          </a:p>
        </p:txBody>
      </p:sp>
      <p:sp>
        <p:nvSpPr>
          <p:cNvPr id="6" name="Title 5"/>
          <p:cNvSpPr>
            <a:spLocks noGrp="1"/>
          </p:cNvSpPr>
          <p:nvPr>
            <p:ph type="title"/>
          </p:nvPr>
        </p:nvSpPr>
        <p:spPr>
          <a:xfrm>
            <a:off x="533400" y="0"/>
            <a:ext cx="8610600" cy="1447800"/>
          </a:xfrm>
        </p:spPr>
        <p:txBody>
          <a:bodyPr>
            <a:normAutofit/>
          </a:bodyPr>
          <a:lstStyle/>
          <a:p>
            <a:r>
              <a:rPr lang="en-IN" sz="2900" dirty="0"/>
              <a:t>T-Account Method of Preparing the </a:t>
            </a:r>
            <a:br>
              <a:rPr lang="en-IN" sz="2900" dirty="0"/>
            </a:br>
            <a:r>
              <a:rPr lang="en-IN" sz="2900" dirty="0"/>
              <a:t>Statement of Cash Flows</a:t>
            </a:r>
            <a:r>
              <a:rPr lang="en-IN" sz="2500" dirty="0"/>
              <a:t> (continued 6)</a:t>
            </a:r>
            <a:endParaRPr lang="en-US" sz="2500"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29" r="68102"/>
          <a:stretch/>
        </p:blipFill>
        <p:spPr bwMode="auto">
          <a:xfrm>
            <a:off x="762000" y="1766614"/>
            <a:ext cx="3657600" cy="15151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40" r="36603"/>
          <a:stretch/>
        </p:blipFill>
        <p:spPr bwMode="auto">
          <a:xfrm>
            <a:off x="5208607" y="1766614"/>
            <a:ext cx="3680749" cy="15151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103" r="5321"/>
          <a:stretch/>
        </p:blipFill>
        <p:spPr bwMode="auto">
          <a:xfrm>
            <a:off x="762000" y="3443014"/>
            <a:ext cx="3646026" cy="15151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51" r="67213"/>
          <a:stretch/>
        </p:blipFill>
        <p:spPr bwMode="auto">
          <a:xfrm>
            <a:off x="5208607" y="3535352"/>
            <a:ext cx="3657600" cy="13304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79" r="35308"/>
          <a:stretch/>
        </p:blipFill>
        <p:spPr bwMode="auto">
          <a:xfrm>
            <a:off x="827107" y="5271814"/>
            <a:ext cx="3606800" cy="13304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792" r="2666"/>
          <a:stretch/>
        </p:blipFill>
        <p:spPr bwMode="auto">
          <a:xfrm>
            <a:off x="5473701" y="5298965"/>
            <a:ext cx="3670299" cy="13304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3200400" y="1295400"/>
            <a:ext cx="3282565" cy="369332"/>
          </a:xfrm>
          <a:prstGeom prst="rect">
            <a:avLst/>
          </a:prstGeom>
        </p:spPr>
        <p:txBody>
          <a:bodyPr wrap="none">
            <a:spAutoFit/>
          </a:bodyPr>
          <a:lstStyle/>
          <a:p>
            <a:r>
              <a:rPr lang="en-US" b="1" dirty="0"/>
              <a:t>INCOME STATEMENT ACCOUNTS</a:t>
            </a:r>
            <a:endParaRPr lang="en-US" dirty="0"/>
          </a:p>
        </p:txBody>
      </p:sp>
      <p:sp>
        <p:nvSpPr>
          <p:cNvPr id="13" name="Slide Number Placeholder 5">
            <a:extLst>
              <a:ext uri="{FF2B5EF4-FFF2-40B4-BE49-F238E27FC236}">
                <a16:creationId xmlns:a16="http://schemas.microsoft.com/office/drawing/2014/main" id="{87D64BDD-3380-AB41-AC55-B009BB52A7D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93</a:t>
            </a:fld>
            <a:endParaRPr lang="en-US" dirty="0"/>
          </a:p>
        </p:txBody>
      </p:sp>
    </p:spTree>
    <p:extLst>
      <p:ext uri="{BB962C8B-B14F-4D97-AF65-F5344CB8AC3E}">
        <p14:creationId xmlns:p14="http://schemas.microsoft.com/office/powerpoint/2010/main" val="56389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fade">
                                      <p:cBhvr>
                                        <p:cTn id="16" dur="500"/>
                                        <p:tgtEl>
                                          <p:spTgt spid="5123"/>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7871331" y="41966"/>
            <a:ext cx="1307745" cy="363538"/>
          </a:xfrm>
          <a:prstGeom prst="rect">
            <a:avLst/>
          </a:prstGeom>
          <a:noFill/>
          <a:ln>
            <a:noFill/>
          </a:ln>
          <a:extLst/>
        </p:spPr>
        <p:txBody>
          <a:bodyPr anchor="ctr">
            <a:normAutofit fontScale="925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21B</a:t>
            </a:r>
          </a:p>
        </p:txBody>
      </p:sp>
      <p:sp>
        <p:nvSpPr>
          <p:cNvPr id="6" name="Title 5"/>
          <p:cNvSpPr>
            <a:spLocks noGrp="1"/>
          </p:cNvSpPr>
          <p:nvPr>
            <p:ph type="title"/>
          </p:nvPr>
        </p:nvSpPr>
        <p:spPr>
          <a:xfrm>
            <a:off x="533400" y="0"/>
            <a:ext cx="8610600" cy="1447800"/>
          </a:xfrm>
        </p:spPr>
        <p:txBody>
          <a:bodyPr>
            <a:normAutofit/>
          </a:bodyPr>
          <a:lstStyle/>
          <a:p>
            <a:r>
              <a:rPr lang="en-IN" sz="2900" dirty="0"/>
              <a:t>T-Account Method of Preparing the </a:t>
            </a:r>
            <a:br>
              <a:rPr lang="en-IN" sz="2900" dirty="0"/>
            </a:br>
            <a:r>
              <a:rPr lang="en-IN" sz="2900" dirty="0"/>
              <a:t>Statement of Cash Flows </a:t>
            </a:r>
            <a:r>
              <a:rPr lang="en-IN" sz="2500" dirty="0"/>
              <a:t>(concluded)</a:t>
            </a:r>
            <a:endParaRPr lang="en-US" sz="2500" dirty="0"/>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45" r="67264"/>
          <a:stretch/>
        </p:blipFill>
        <p:spPr bwMode="auto">
          <a:xfrm>
            <a:off x="915364" y="1580001"/>
            <a:ext cx="3634451" cy="15641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772" r="34537"/>
          <a:stretch/>
        </p:blipFill>
        <p:spPr bwMode="auto">
          <a:xfrm>
            <a:off x="5128549" y="1580001"/>
            <a:ext cx="3634451" cy="15641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378" r="2029"/>
          <a:stretch/>
        </p:blipFill>
        <p:spPr bwMode="auto">
          <a:xfrm>
            <a:off x="926940" y="3067912"/>
            <a:ext cx="3622875" cy="15641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9" r="50000"/>
          <a:stretch/>
        </p:blipFill>
        <p:spPr bwMode="auto">
          <a:xfrm>
            <a:off x="5111616" y="2944845"/>
            <a:ext cx="3634451" cy="15735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529" r="1110"/>
          <a:stretch/>
        </p:blipFill>
        <p:spPr bwMode="auto">
          <a:xfrm>
            <a:off x="3110374" y="4979667"/>
            <a:ext cx="3658887" cy="15735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Slide Number Placeholder 5">
            <a:extLst>
              <a:ext uri="{FF2B5EF4-FFF2-40B4-BE49-F238E27FC236}">
                <a16:creationId xmlns:a16="http://schemas.microsoft.com/office/drawing/2014/main" id="{AF2DBB90-0DBD-7343-BDFE-876556E5446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94</a:t>
            </a:fld>
            <a:endParaRPr lang="en-US" dirty="0"/>
          </a:p>
        </p:txBody>
      </p:sp>
    </p:spTree>
    <p:extLst>
      <p:ext uri="{BB962C8B-B14F-4D97-AF65-F5344CB8AC3E}">
        <p14:creationId xmlns:p14="http://schemas.microsoft.com/office/powerpoint/2010/main" val="404712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6147"/>
                                        </p:tgtEl>
                                        <p:attrNameLst>
                                          <p:attrName>style.visibility</p:attrName>
                                        </p:attrNameLst>
                                      </p:cBhvr>
                                      <p:to>
                                        <p:strVal val="visible"/>
                                      </p:to>
                                    </p:set>
                                    <p:animEffect transition="in" filter="fade">
                                      <p:cBhvr>
                                        <p:cTn id="16" dur="500"/>
                                        <p:tgtEl>
                                          <p:spTgt spid="6147"/>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 of Chapter 21</a:t>
            </a:r>
          </a:p>
        </p:txBody>
      </p:sp>
      <p:sp>
        <p:nvSpPr>
          <p:cNvPr id="3" name="Slide Number Placeholder 5">
            <a:extLst>
              <a:ext uri="{FF2B5EF4-FFF2-40B4-BE49-F238E27FC236}">
                <a16:creationId xmlns:a16="http://schemas.microsoft.com/office/drawing/2014/main" id="{DDC8B6F5-FE78-9642-A5A3-ED0C29BBCF1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21-</a:t>
            </a:r>
            <a:fld id="{2607F632-3F85-4F98-B182-BC32E868C800}" type="slidenum">
              <a:rPr lang="en-US" smtClean="0"/>
              <a:pPr/>
              <a:t>95</a:t>
            </a:fld>
            <a:endParaRPr lang="en-US" dirty="0"/>
          </a:p>
        </p:txBody>
      </p:sp>
    </p:spTree>
    <p:extLst>
      <p:ext uri="{BB962C8B-B14F-4D97-AF65-F5344CB8AC3E}">
        <p14:creationId xmlns:p14="http://schemas.microsoft.com/office/powerpoint/2010/main" val="14656168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10415</TotalTime>
  <Words>18595</Words>
  <Application>Microsoft Macintosh PowerPoint</Application>
  <PresentationFormat>On-screen Show (4:3)</PresentationFormat>
  <Paragraphs>1675</Paragraphs>
  <Slides>95</Slides>
  <Notes>95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95</vt:i4>
      </vt:variant>
    </vt:vector>
  </HeadingPairs>
  <TitlesOfParts>
    <vt:vector size="102" baseType="lpstr">
      <vt:lpstr>Arial</vt:lpstr>
      <vt:lpstr>Calibri</vt:lpstr>
      <vt:lpstr>Lucida Grande</vt:lpstr>
      <vt:lpstr>Tahoma</vt:lpstr>
      <vt:lpstr>Times New Roman</vt:lpstr>
      <vt:lpstr>Wingdings</vt:lpstr>
      <vt:lpstr>1_Office Theme</vt:lpstr>
      <vt:lpstr>Chapter 21</vt:lpstr>
      <vt:lpstr>Decision Makers’ Perspective— Usefulness of Cash Flow Information</vt:lpstr>
      <vt:lpstr>Cash Inflows and Cash Outflows</vt:lpstr>
      <vt:lpstr>Statement  of  Cash Flows</vt:lpstr>
      <vt:lpstr>Statement of Cash Flows (continued)</vt:lpstr>
      <vt:lpstr>Cash, Cash Equivalents, and Restricted Cash</vt:lpstr>
      <vt:lpstr>Disclosure of Cash Equivalents— ExxonMobil Corporation</vt:lpstr>
      <vt:lpstr>Cash Equivalents</vt:lpstr>
      <vt:lpstr>Primary Elements of the Statement of Cash Flows</vt:lpstr>
      <vt:lpstr>Relationship between the Income Statement and Cash Flows from Operating Activities (Direct Method)</vt:lpstr>
      <vt:lpstr>Cash Flows from Operating Activities—  Direct Method</vt:lpstr>
      <vt:lpstr>Cash Flows from Operating Activities—  Indirect Method</vt:lpstr>
      <vt:lpstr>Cash Flows from Investing Activities</vt:lpstr>
      <vt:lpstr> Cash Flows from Investing Activities (continued)</vt:lpstr>
      <vt:lpstr>Cash Flows from Financing Activities</vt:lpstr>
      <vt:lpstr>Cash Flows from Financing Activities (continued)</vt:lpstr>
      <vt:lpstr>Concept Check: Investing Activities</vt:lpstr>
      <vt:lpstr>Concept Check: Financing Activities</vt:lpstr>
      <vt:lpstr>Reconciliation with Change in Cash Balance</vt:lpstr>
      <vt:lpstr>Noncash Investing and Financing Activities</vt:lpstr>
      <vt:lpstr>Preparation of the Statement of Cash Flows</vt:lpstr>
      <vt:lpstr>Comparative Balance Sheets and  Income Statement</vt:lpstr>
      <vt:lpstr>Comparative Balance Sheets and  Income Statement (continued)</vt:lpstr>
      <vt:lpstr>Preparing the SCF: Direct Method—Using a Spreadsheet</vt:lpstr>
      <vt:lpstr>Spreadsheet—Direct Method</vt:lpstr>
      <vt:lpstr>Spreadsheet—Direct Method (continued)</vt:lpstr>
      <vt:lpstr>Spreadsheet—Direct Method (concluded)</vt:lpstr>
      <vt:lpstr>Income Statement Accounts</vt:lpstr>
      <vt:lpstr>Sales Revenue</vt:lpstr>
      <vt:lpstr>Sales Revenue (continued)</vt:lpstr>
      <vt:lpstr>Concept Check: Cash Received from Customers</vt:lpstr>
      <vt:lpstr>Additional Consideration: Bad Debts</vt:lpstr>
      <vt:lpstr>Investment Revenue</vt:lpstr>
      <vt:lpstr>Gain on Sale of Land</vt:lpstr>
      <vt:lpstr>Gain on Sale of Land</vt:lpstr>
      <vt:lpstr>Cost of Goods Sold</vt:lpstr>
      <vt:lpstr>Cost of Goods Sold (continued)</vt:lpstr>
      <vt:lpstr>Concept Check: Inventory Payments</vt:lpstr>
      <vt:lpstr>Salaries Expense</vt:lpstr>
      <vt:lpstr>Concept Check: Cash Paid to Employees</vt:lpstr>
      <vt:lpstr>Depreciation Expense</vt:lpstr>
      <vt:lpstr>Interest Expense</vt:lpstr>
      <vt:lpstr>Concept Check: Interest Paid</vt:lpstr>
      <vt:lpstr>Insurance Expense</vt:lpstr>
      <vt:lpstr>Loss on Sale of Equipment</vt:lpstr>
      <vt:lpstr>Income Tax Expense</vt:lpstr>
      <vt:lpstr>Net Income</vt:lpstr>
      <vt:lpstr>Balance Sheet Accounts— Short-Term Investments</vt:lpstr>
      <vt:lpstr>Land</vt:lpstr>
      <vt:lpstr>Noncash Investing and Financing Activities Example</vt:lpstr>
      <vt:lpstr>Concept Check: Changes in Fixed Assets</vt:lpstr>
      <vt:lpstr>Bonds Payable</vt:lpstr>
      <vt:lpstr>Common Stock</vt:lpstr>
      <vt:lpstr>Common Stock (continued)</vt:lpstr>
      <vt:lpstr>Retained Earnings</vt:lpstr>
      <vt:lpstr>Retained Earnings (continued)</vt:lpstr>
      <vt:lpstr>Completing the Spreadsheet</vt:lpstr>
      <vt:lpstr>International Financial Reporting Standards</vt:lpstr>
      <vt:lpstr>Concept Check: GAAP vs. IFRS</vt:lpstr>
      <vt:lpstr>Statement of Cash Flows—CVS Health Corp.</vt:lpstr>
      <vt:lpstr>Statement of Cash Flows—CVS Health Corp. (continued)</vt:lpstr>
      <vt:lpstr>Statement of Cash Flows—CVS Health Corp.  (concluded)</vt:lpstr>
      <vt:lpstr>Indirect Method of Reporting Cash Flows from Operating Activities</vt:lpstr>
      <vt:lpstr>Indirect Method Illustrated</vt:lpstr>
      <vt:lpstr>Components of Net Income That Do Not Increase or Decrease Cash</vt:lpstr>
      <vt:lpstr>Components of Net Income That Do  Increase or Decrease Cash </vt:lpstr>
      <vt:lpstr> Comparison of the Indirect Method  and the Direct Method of Determining Cash Flows from Operating Activities</vt:lpstr>
      <vt:lpstr> Adjustments to Convert Net Income to a Cash Basis—Indirect Method</vt:lpstr>
      <vt:lpstr>Concept Check: Adjustments to Net Income</vt:lpstr>
      <vt:lpstr>Advantages of Direct Method</vt:lpstr>
      <vt:lpstr>Reconciliation of Net Income to Cash Flows from Operating Activities</vt:lpstr>
      <vt:lpstr>Statement of Cash Flows—Indirect Method;  Amazon.com, Inc.</vt:lpstr>
      <vt:lpstr>Statement of Cash Flows—Indirect Method;  Amazon.com, Inc. (continued) </vt:lpstr>
      <vt:lpstr>Statement of Cash Flows—Indirect Method;  Amazon.com, Inc. (concluded) </vt:lpstr>
      <vt:lpstr>Concept Check: Cash Flows from Operating Activities</vt:lpstr>
      <vt:lpstr>Decision Makers’ Perspective—Cash Flow Ratios</vt:lpstr>
      <vt:lpstr>Cash Flow Ratios</vt:lpstr>
      <vt:lpstr>Cash Flow Ratios (continued)</vt:lpstr>
      <vt:lpstr>Indirect Method</vt:lpstr>
      <vt:lpstr>Indirect Method (continued)</vt:lpstr>
      <vt:lpstr>Spreadsheet Entries for the Indirect Method</vt:lpstr>
      <vt:lpstr>Spreadsheet Entries for the Indirect Method (continued)</vt:lpstr>
      <vt:lpstr>Spreadsheet Entries for the Indirect Method (continued 2)</vt:lpstr>
      <vt:lpstr>Spreadsheet Entries for the Indirect Method (concluded)</vt:lpstr>
      <vt:lpstr>Statement of Cash Flows—Indirect Method</vt:lpstr>
      <vt:lpstr>Statement of Cash flows—Indirect Method (continued)</vt:lpstr>
      <vt:lpstr>T-Account Method of Preparing the  Statement of Cash Flows</vt:lpstr>
      <vt:lpstr>T-Account Method of Preparing the  Statement of Cash Flows (continued)</vt:lpstr>
      <vt:lpstr>T-Account Method of Preparing the  Statement of Cash Flows (continued 2)</vt:lpstr>
      <vt:lpstr>T-Account Method of Preparing the Statement of Cash Flows (continued 3)</vt:lpstr>
      <vt:lpstr>T-Account Method of Preparing the  Statement of Cash Flows (continued 4)</vt:lpstr>
      <vt:lpstr>T-Account Method of Preparing the  Statement of Cash Flows (continued 5)</vt:lpstr>
      <vt:lpstr>T-Account Method of Preparing the  Statement of Cash Flows (continued 6)</vt:lpstr>
      <vt:lpstr>T-Account Method of Preparing the  Statement of Cash Flows (concluded)</vt:lpstr>
      <vt:lpstr>End of Chapter 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dc:title>
  <dc:creator>Jai Prabhu P</dc:creator>
  <cp:lastModifiedBy>Caitlyn Johnston</cp:lastModifiedBy>
  <cp:revision>1547</cp:revision>
  <dcterms:created xsi:type="dcterms:W3CDTF">2015-01-06T20:11:37Z</dcterms:created>
  <dcterms:modified xsi:type="dcterms:W3CDTF">2018-12-11T18:43:31Z</dcterms:modified>
</cp:coreProperties>
</file>