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handoutMasterIdLst>
    <p:handoutMasterId r:id="rId39"/>
  </p:handoutMasterIdLst>
  <p:sldIdLst>
    <p:sldId id="448" r:id="rId2"/>
    <p:sldId id="256" r:id="rId3"/>
    <p:sldId id="416" r:id="rId4"/>
    <p:sldId id="417" r:id="rId5"/>
    <p:sldId id="418" r:id="rId6"/>
    <p:sldId id="419" r:id="rId7"/>
    <p:sldId id="420" r:id="rId8"/>
    <p:sldId id="421" r:id="rId9"/>
    <p:sldId id="422" r:id="rId10"/>
    <p:sldId id="423" r:id="rId11"/>
    <p:sldId id="449" r:id="rId12"/>
    <p:sldId id="424" r:id="rId13"/>
    <p:sldId id="425" r:id="rId14"/>
    <p:sldId id="426" r:id="rId15"/>
    <p:sldId id="427" r:id="rId16"/>
    <p:sldId id="428" r:id="rId17"/>
    <p:sldId id="429"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291" r:id="rId37"/>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wner" initials="O" lastIdx="16" clrIdx="0"/>
  <p:cmAuthor id="1" name="William Lyle" initials="WL" lastIdx="3" clrIdx="1"/>
  <p:cmAuthor id="2" name="Agate Development Isaacks" initials="A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50" autoAdjust="0"/>
    <p:restoredTop sz="86942" autoAdjust="0"/>
  </p:normalViewPr>
  <p:slideViewPr>
    <p:cSldViewPr>
      <p:cViewPr varScale="1">
        <p:scale>
          <a:sx n="92" d="100"/>
          <a:sy n="92" d="100"/>
        </p:scale>
        <p:origin x="-664" y="-104"/>
      </p:cViewPr>
      <p:guideLst>
        <p:guide orient="horz" pos="2160"/>
        <p:guide pos="2880"/>
      </p:guideLst>
    </p:cSldViewPr>
  </p:slideViewPr>
  <p:outlineViewPr>
    <p:cViewPr>
      <p:scale>
        <a:sx n="33" d="100"/>
        <a:sy n="33" d="100"/>
      </p:scale>
      <p:origin x="0" y="0"/>
    </p:cViewPr>
  </p:outlineViewPr>
  <p:notesTextViewPr>
    <p:cViewPr>
      <p:scale>
        <a:sx n="110" d="100"/>
        <a:sy n="110" d="100"/>
      </p:scale>
      <p:origin x="0" y="0"/>
    </p:cViewPr>
  </p:notesTextViewPr>
  <p:sorterViewPr>
    <p:cViewPr>
      <p:scale>
        <a:sx n="66" d="100"/>
        <a:sy n="66" d="100"/>
      </p:scale>
      <p:origin x="0" y="0"/>
    </p:cViewPr>
  </p:sorterViewPr>
  <p:notesViewPr>
    <p:cSldViewPr>
      <p:cViewPr varScale="1">
        <p:scale>
          <a:sx n="63" d="100"/>
          <a:sy n="63" d="100"/>
        </p:scale>
        <p:origin x="-3115" y="-67"/>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TextBox 5">
            <a:extLst>
              <a:ext uri="{FF2B5EF4-FFF2-40B4-BE49-F238E27FC236}">
                <a16:creationId xmlns:a16="http://schemas.microsoft.com/office/drawing/2014/main" xmlns="" id="{77E893AE-2AF7-B941-8624-76DDC86D8EC9}"/>
              </a:ext>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a:cs typeface="Arial" charset="0"/>
              </a:rPr>
              <a:t>8-</a:t>
            </a:r>
            <a:fld id="{DA7F25AE-75D2-0942-98C3-CC9FBEBEB076}" type="slidenum">
              <a:rPr lang="en-US" sz="1000">
                <a:cs typeface="Arial" charset="0"/>
              </a:rPr>
              <a:pPr algn="r" eaLnBrk="1" hangingPunct="1"/>
              <a:t>‹#›</a:t>
            </a:fld>
            <a:endParaRPr lang="en-US" sz="1000">
              <a:cs typeface="Arial" charset="0"/>
            </a:endParaRPr>
          </a:p>
        </p:txBody>
      </p:sp>
    </p:spTree>
    <p:extLst>
      <p:ext uri="{BB962C8B-B14F-4D97-AF65-F5344CB8AC3E}">
        <p14:creationId xmlns:p14="http://schemas.microsoft.com/office/powerpoint/2010/main" val="408640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xmlns="" id="{BF0D9D2B-94EF-5A4D-B013-FC6BB1DCFBB4}"/>
              </a:ext>
            </a:extLst>
          </p:cNvPr>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pPr lvl="0"/>
            <a:endParaRPr lang="en-US" noProof="0" dirty="0"/>
          </a:p>
        </p:txBody>
      </p:sp>
      <p:sp>
        <p:nvSpPr>
          <p:cNvPr id="5" name="Notes Placeholder 4">
            <a:extLst>
              <a:ext uri="{FF2B5EF4-FFF2-40B4-BE49-F238E27FC236}">
                <a16:creationId xmlns:a16="http://schemas.microsoft.com/office/drawing/2014/main" xmlns="" id="{E4142E56-2E84-7A48-A174-0AE7557F6301}"/>
              </a:ext>
            </a:extLst>
          </p:cNvPr>
          <p:cNvSpPr>
            <a:spLocks noGrp="1"/>
          </p:cNvSpPr>
          <p:nvPr>
            <p:ph type="body" sz="quarter" idx="3"/>
          </p:nvPr>
        </p:nvSpPr>
        <p:spPr>
          <a:xfrm>
            <a:off x="708025" y="4448175"/>
            <a:ext cx="5661025" cy="4213225"/>
          </a:xfrm>
          <a:prstGeom prst="rect">
            <a:avLst/>
          </a:prstGeom>
        </p:spPr>
        <p:txBody>
          <a:bodyPr vert="horz" lIns="93936" tIns="46968" rIns="93936"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6" name="TextBox 7">
            <a:extLst>
              <a:ext uri="{FF2B5EF4-FFF2-40B4-BE49-F238E27FC236}">
                <a16:creationId xmlns:a16="http://schemas.microsoft.com/office/drawing/2014/main" xmlns="" id="{A4809A99-A580-B642-81E9-0A24BCDA34F9}"/>
              </a:ext>
            </a:extLst>
          </p:cNvPr>
          <p:cNvSpPr txBox="1">
            <a:spLocks noChangeArrowheads="1"/>
          </p:cNvSpPr>
          <p:nvPr/>
        </p:nvSpPr>
        <p:spPr bwMode="auto">
          <a:xfrm>
            <a:off x="5818188" y="0"/>
            <a:ext cx="125888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36" tIns="46968" rIns="93936" bIns="46968">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a:cs typeface="Arial" charset="0"/>
              </a:rPr>
              <a:t>8-</a:t>
            </a:r>
            <a:fld id="{BFF4F568-0979-7F49-9B1E-58F375877BF3}" type="slidenum">
              <a:rPr lang="en-US" sz="1000">
                <a:cs typeface="Arial" charset="0"/>
              </a:rPr>
              <a:pPr algn="r" eaLnBrk="1" hangingPunct="1"/>
              <a:t>‹#›</a:t>
            </a:fld>
            <a:endParaRPr lang="en-US" sz="1000">
              <a:cs typeface="Arial" charset="0"/>
            </a:endParaRPr>
          </a:p>
        </p:txBody>
      </p:sp>
    </p:spTree>
    <p:extLst>
      <p:ext uri="{BB962C8B-B14F-4D97-AF65-F5344CB8AC3E}">
        <p14:creationId xmlns:p14="http://schemas.microsoft.com/office/powerpoint/2010/main" val="780421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Fundamentals of Cost Accounting, 6</a:t>
            </a:r>
            <a:r>
              <a:rPr lang="en-US" baseline="30000">
                <a:latin typeface="Calibri" charset="0"/>
              </a:rPr>
              <a:t>th</a:t>
            </a:r>
            <a:r>
              <a:rPr lang="en-US">
                <a:latin typeface="Calibri" charset="0"/>
              </a:rPr>
              <a:t> edition</a:t>
            </a:r>
          </a:p>
          <a:p>
            <a:endParaRPr lang="en-US">
              <a:latin typeface="Calibri" charset="0"/>
            </a:endParaRPr>
          </a:p>
          <a:p>
            <a:r>
              <a:rPr lang="en-US">
                <a:latin typeface="Calibri" charset="0"/>
              </a:rPr>
              <a:t>Lanen/Anderson/Maher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At the end of </a:t>
            </a:r>
            <a:r>
              <a:rPr lang="en-US" dirty="0" smtClean="0">
                <a:latin typeface="Calibri" charset="0"/>
              </a:rPr>
              <a:t>March</a:t>
            </a:r>
            <a:r>
              <a:rPr lang="en-US" dirty="0">
                <a:latin typeface="Calibri" charset="0"/>
              </a:rPr>
              <a:t>, 96,000 units were transferred out and 16,000 remain in ending inventory.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Here is the cost information for March for both work in process and current costs added in March.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There are two methods to identify the product costs for which to account for: weighted-average and FIFO.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we are going to assign costs to products using the weighted-average costing method. We need to go over steps 1, 2, and 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Step 1: Measure the physical flow of resources. We have 112,000 total gallons to account for: 20,000 gallons that were in beginning inventory at March 1 and 92,000 gallons that were started during March. Where are the 112,000 gallons at March 31</a:t>
            </a:r>
            <a:r>
              <a:rPr lang="en-US" dirty="0" smtClean="0">
                <a:latin typeface="Calibri" charset="0"/>
              </a:rPr>
              <a:t>? </a:t>
            </a:r>
            <a:r>
              <a:rPr lang="en-US" dirty="0">
                <a:latin typeface="Calibri" charset="0"/>
              </a:rPr>
              <a:t>96,000 gallons have been transferred out and into the next processing department. 16,000 gallons are still in ending inventory.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Step 2: Compute the equivalent units of production. 96,000 units were transferred out. Remember, when using weighted-average we do not care where those 96,000 units came from. Were they units started last month and in our beginning inventory balance at March 1 or were they units started during March? We don’t care. We will combine our units and our costs for a weighted average. We do know that if 96,000 units were transferred out they are 100% complete. If they were not complete they would still be in ending inventory. For the 16,000 units still in ending inventory, these units are 100% complete with respect to materials for equivalent units of materials of 16,000. They are also 30% complete with respect to conversion costs for equivalent units of 4,800 for conversion costs. Total equivalent units for materials are 112,000. Total equivalent units for conversion costs are 100,800.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Step 3: Identify costs for which to account. Total beginning inventory costs equaled $24,286 ($16,160 of materials and $8,126 of conversion costs). During March $84,640 of material costs and $213,634 conversion costs were incurred for total March costs added of $298,274. Total costs to account for are $322,560 ($100,800 of materials and $221,760 of conversion costs).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Step 4: Compute the cost per equivalent unit. Total materials costs of $100,800 divided by 112,000 equivalent units of material gives a cost per equivalent unit for material of $0.90. Total conversion costs of $221,760 divided by 100,800 equivalent units gives a cost per equivalent unit for conversion costs of $2.20.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Step 5: Assign product cost to batches of work. There were 96,000 units transferred out times $0.90 per equivalent unit for materials, gives material cost transferred out of $86,400. These 96,000 units transferred out times $2.20 per equivalent unit gives $211,200 conversion cost transferred out. There are 16,000 equivalent units for materials times $0.90 per unit gives $14,400 materials cost in ending work-in-process inventory. And there are 4,800 equivalent units for conversion cost times $2.20 per unit gives $10,560 conversion cost in ending work-in-process inventory. So where are the $322,560 of costs to account for at March 31? $297,600 are assigned to units transferred out of the shredding department and $24,960 are assigned to the units in ending inventory. Total costs accounted for are $322,560.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production cost report summarizes production and costs for a period and is used by managers to monitor production and cost flows.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Chapter 8: Process Costing</a:t>
            </a:r>
          </a:p>
          <a:p>
            <a:pPr>
              <a:spcBef>
                <a:spcPct val="0"/>
              </a:spcBef>
            </a:pPr>
            <a:endParaRPr lang="en-US">
              <a:latin typeface="Calibri" charset="0"/>
            </a:endParaRPr>
          </a:p>
          <a:p>
            <a:r>
              <a:rPr lang="en-US">
                <a:latin typeface="Calibri" charset="0"/>
              </a:rPr>
              <a:t>We continue our discussion of the details of a product costing system in Chapter 8 by developing a process costing system. As we discussed in Chapter 6, the difference between job order and process costing is the level at which costs are aggregated before they are assigned to the individual units of product. Process costing assumes that all units are homogeneous and follow the same path through the production process.</a:t>
            </a:r>
          </a:p>
          <a:p>
            <a:pPr>
              <a:spcBef>
                <a:spcPct val="0"/>
              </a:spcBef>
            </a:pPr>
            <a:endParaRPr lang="en-US">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Here is the production cost report for the Shredding Department for the month ending March 31. </a:t>
            </a:r>
            <a:r>
              <a:rPr lang="en-US" dirty="0" smtClean="0">
                <a:latin typeface="Calibri" charset="0"/>
              </a:rPr>
              <a:t>Does </a:t>
            </a:r>
            <a:r>
              <a:rPr lang="en-US" dirty="0">
                <a:latin typeface="Calibri" charset="0"/>
              </a:rPr>
              <a:t>this look familiar?</a:t>
            </a:r>
          </a:p>
          <a:p>
            <a:r>
              <a:rPr lang="en-US" dirty="0">
                <a:latin typeface="Calibri" charset="0"/>
              </a:rPr>
              <a:t>It should. The production cost report is the five-step process that we just used to account for costs. The first part of the production cost report shows units to be accounted for and units accounted for.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second part shows costs to be accounted for and costs accounted for. We just did all these calculations. The production cost report is the five-step process in report format.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It should come as no surprise that assigning costs using FIFO will follow the same five-step process. 1. Measure the physical flow of resources. 2. Compute the equivalent units of production. 3. Identify the </a:t>
            </a:r>
            <a:r>
              <a:rPr lang="en-US" dirty="0" smtClean="0">
                <a:latin typeface="Calibri" charset="0"/>
              </a:rPr>
              <a:t>costs</a:t>
            </a:r>
            <a:r>
              <a:rPr lang="en-US" baseline="0" dirty="0" smtClean="0">
                <a:latin typeface="Calibri" charset="0"/>
              </a:rPr>
              <a:t> to assign to products</a:t>
            </a:r>
            <a:r>
              <a:rPr lang="en-US" dirty="0" smtClean="0">
                <a:latin typeface="Calibri" charset="0"/>
              </a:rPr>
              <a:t>. </a:t>
            </a:r>
            <a:r>
              <a:rPr lang="en-US" dirty="0">
                <a:latin typeface="Calibri" charset="0"/>
              </a:rPr>
              <a:t>4. Compute the cost per equivalent unit. And, finally, 5. assign product cost to batches of work. Remember the difference between weighted-average and FIFO is that using FIFO we separate what was done last period from what was done this period.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Step 1, measuring the physical flow of resources is exactly the same as weighted-average. We have 112,000 units to account for: 20,000 units were in beginning inventory and those units were 100% complete with respect materials and 25% complete respect to conversion costs at the beginning of the period. Another 92,000 units were started this month. Of those 112,000 units, 96,000 were transferred out during the month and 16,000 units were in ending inventory (100% complete for materials and 30% complete for conversion costs).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Step 2: Compute the equivalent units of production. There are 96,000 units transferred out. Of these units, </a:t>
            </a:r>
            <a:r>
              <a:rPr lang="en-US" dirty="0" smtClean="0">
                <a:latin typeface="Calibri" charset="0"/>
              </a:rPr>
              <a:t>20,000 </a:t>
            </a:r>
            <a:r>
              <a:rPr lang="en-US" dirty="0">
                <a:latin typeface="Calibri" charset="0"/>
              </a:rPr>
              <a:t>came from beginning inventory, so 76,000 units were started and completed during March. Separate out the work done on the beginning inventory last period from the work done on beginning inventory this period. Those 20,000 units were 100% complete with respect to materials on March 1, so </a:t>
            </a:r>
            <a:r>
              <a:rPr lang="en-US" dirty="0" smtClean="0">
                <a:latin typeface="Calibri" charset="0"/>
              </a:rPr>
              <a:t>-0</a:t>
            </a:r>
            <a:r>
              <a:rPr lang="en-US" dirty="0">
                <a:latin typeface="Calibri" charset="0"/>
              </a:rPr>
              <a:t>-% of the material costs were added during the month of March. Therefore, equivalent units for completing 20,000 units in beginning inventory for materials is –0-% of 20,000 or </a:t>
            </a:r>
            <a:r>
              <a:rPr lang="en-US" dirty="0" smtClean="0">
                <a:latin typeface="Calibri" charset="0"/>
              </a:rPr>
              <a:t>-0</a:t>
            </a:r>
            <a:r>
              <a:rPr lang="en-US" dirty="0">
                <a:latin typeface="Calibri" charset="0"/>
              </a:rPr>
              <a:t>- units. Those 20,000 units were 25% complete with respect to conversion cost so 75% of the conversion costs were added during March. Equivalent units for completing 20,000 beginning inventory units is 15,000 for conversion costs. 76,000 units were started and completed in March. </a:t>
            </a:r>
            <a:r>
              <a:rPr lang="en-US" dirty="0" smtClean="0">
                <a:latin typeface="Calibri" charset="0"/>
              </a:rPr>
              <a:t>100</a:t>
            </a:r>
            <a:r>
              <a:rPr lang="en-US" dirty="0">
                <a:latin typeface="Calibri" charset="0"/>
              </a:rPr>
              <a:t>% of the work was done in March for equivalent units of 76,000 for materials and conversion costs. Finally, the 16,000 units in ending inventory that are 100% complete with respect to materials and 30% complete with respect to conversions costs is equivalent to 16,000 units (16,000 units times 100%) and 4,800 units (16,000 times 30%) for materials and conversion costs respectively</a:t>
            </a:r>
            <a:r>
              <a:rPr lang="en-US" dirty="0" smtClean="0">
                <a:latin typeface="Calibri" charset="0"/>
              </a:rPr>
              <a:t>. </a:t>
            </a:r>
            <a:r>
              <a:rPr lang="en-US" dirty="0">
                <a:latin typeface="Calibri" charset="0"/>
              </a:rPr>
              <a:t>-0- equivalent units from beginning inventory plus 76,000 units started and completed in March plus 16,000 equivalent units in ending inventory equals 92,000 equivalent units for materials. 15,000 equivalent units from beginning inventory plus 76,000 units started and completed in March plus 4,800 equivalent units in ending inventory equals 95,800 equivalent units for conversion costs.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Just as identifying the units to account for is identical for weighted-average and FIFO, identifying the costs to account for is identical for weighted-average and FIFO.</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However, when calculating the cost per equivalent unit, only use current period costs. March’s materials cost of $84,640 divided by 92,000 equivalent units gives $0.92 per equivalent unit for materials. March’s conversion costs of $213,634 divided by 95,800 equivalent units results in $2.23 per equivalent unit for conversion costs. To calculate the cost per equivalent unit using FIFO, only include current period costs and current period activities.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Now we have to assign the product cost to units transferred out and units in ending inventory. </a:t>
            </a:r>
            <a:endParaRPr lang="en-US" dirty="0" smtClean="0">
              <a:latin typeface="Calibri" charset="0"/>
            </a:endParaRPr>
          </a:p>
          <a:p>
            <a:endParaRPr lang="en-US" dirty="0" smtClean="0">
              <a:latin typeface="Calibri" charset="0"/>
            </a:endParaRPr>
          </a:p>
          <a:p>
            <a:r>
              <a:rPr lang="en-US" dirty="0" smtClean="0">
                <a:latin typeface="Calibri" charset="0"/>
              </a:rPr>
              <a:t>First </a:t>
            </a:r>
            <a:r>
              <a:rPr lang="en-US" dirty="0">
                <a:latin typeface="Calibri" charset="0"/>
              </a:rPr>
              <a:t>cost the 96,000 units transferred out. Remember, the first units that we transferred out were the 20,000 units in beginning inventory. What is the final cost of the 20,000 units that were in beginning inventory at March 1? First, they had prior period cost of $24,286: $16,160 of material and $8,126 of conversion costs. Now calculate the costs incurred during the current period to complete the beginning work in process. For materials, -0- equivalent units at $0.92 per unit gives a cost of $-0-. For conversion costs equivalent units to complete beginning inventory of 15,000 times $2.23 per unit equals $33,450. The 76,000 units started and completed in a March had materials cost of $0.92 per unit and conversion costs of $2.23 per unit for costs of $69,920 materials and $169,480 conversion costs. Total cost of units transferred out equals $297,136: $86,080 materials and $211,056 conversion costs. Review this calculation. Total cost of materials transferred out equals $16,160 from last period, $-0- to finish the beginning inventory and $69,920 to start and complete 76,000 units this period for total materials cost of $86,080. Total conversion costs are $8,126 from last period, $33,450 to finish the beginning inventory and $169,480 to start and complete 76,000 units this period for total conversion costs transferred out of $211,056</a:t>
            </a:r>
            <a:r>
              <a:rPr lang="en-US" dirty="0" smtClean="0">
                <a:latin typeface="Calibri" charset="0"/>
              </a:rPr>
              <a:t>.</a:t>
            </a:r>
          </a:p>
          <a:p>
            <a:endParaRPr lang="en-US" dirty="0">
              <a:latin typeface="Calibri" charset="0"/>
            </a:endParaRPr>
          </a:p>
          <a:p>
            <a:r>
              <a:rPr lang="en-US" dirty="0">
                <a:latin typeface="Calibri" charset="0"/>
              </a:rPr>
              <a:t>To allocate cost to ending work-in-process inventory we have 16,000 equivalent units of materials times $0.92 per equivalent unit for $14,720 in material costs. And 4,800 equivalent units times $2.23 per equivalent unit for conversion costs of $10,704. </a:t>
            </a:r>
            <a:r>
              <a:rPr lang="en-US" dirty="0" smtClean="0">
                <a:latin typeface="Calibri" charset="0"/>
              </a:rPr>
              <a:t>Cost </a:t>
            </a:r>
            <a:r>
              <a:rPr lang="en-US" dirty="0">
                <a:latin typeface="Calibri" charset="0"/>
              </a:rPr>
              <a:t>assigned to work-in-process inventory at March 31 is $25,424. Total cost assigned $322,560: $100,800 material cost and $221,760 conversion cost.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Take a moment to compare FIFO and weighted-average. FIFO separates prior period and current period activities and traces the prior period and current period costs to the respective units. Weighted-average does not separate prior period and current period activities and costs.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Looking at ASJ’s Shredding Department, $322,560 were accounted for. Using FIFO, $297,136 were assigned to cost of goods transferred out and $25,424 were assigned to ending work-in-process inventory. Using weighted-average, $297,600 were assigned to cost of goods transferred out and $24,960 were assigned to ending work-in-process inventory. This $464 difference doesn’t look like much but that’s because we were working with small numbers. Imagine inventory in the hundreds of thousands or millions of dollars. The cost assigned to goods transferred out and goods in ending inventory can differ significantly between FIFO and weighted-average.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After studying this chapter you should be able to: 1. Explain the concept and purpose of equivalent units. 2. Assign cost to products using a five-step process. 3. Assign costs to products using weighted-average costing. 4. Prepare and analyze a production cost report.  5. Assign costs to products using first-in, first-out (FIFO) costing. 6. Analyze the accounting choice between FIFO and weighted-average costing. 7. Know when to use process or job costing.  8. Compare and contrast </a:t>
            </a:r>
            <a:r>
              <a:rPr lang="en-US" dirty="0" smtClean="0">
                <a:latin typeface="Calibri" charset="0"/>
              </a:rPr>
              <a:t>operations </a:t>
            </a:r>
            <a:r>
              <a:rPr lang="en-US" dirty="0">
                <a:latin typeface="Calibri" charset="0"/>
              </a:rPr>
              <a:t>costing with job costing and process costing.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It is important to distinguish between prior department costs and prior period costs. Prior department costs arise from partially completed products produced by another department. Prior period costs are costs that were incurred in a previous accounting period and are recorded as Work-In-Process Inventory. Prior department costs will never include prior period costs of the current department.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In job costing, costs are collected for each unit produced. In process costing, costs are accumulated by department for an accounting period and then spread evenly, or averaged, over the units produced that period.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Operations </a:t>
            </a:r>
            <a:r>
              <a:rPr lang="en-US" dirty="0">
                <a:latin typeface="Calibri" charset="0"/>
              </a:rPr>
              <a:t>costing is used in manufacturing goods that have some common characteristics and some individual characteristics.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The key difference between </a:t>
            </a:r>
            <a:r>
              <a:rPr lang="en-US" dirty="0" smtClean="0">
                <a:latin typeface="Calibri" charset="0"/>
              </a:rPr>
              <a:t>operations </a:t>
            </a:r>
            <a:r>
              <a:rPr lang="en-US" dirty="0">
                <a:latin typeface="Calibri" charset="0"/>
              </a:rPr>
              <a:t>costing and job and process costing, is that in </a:t>
            </a:r>
            <a:r>
              <a:rPr lang="en-US" dirty="0" smtClean="0">
                <a:latin typeface="Calibri" charset="0"/>
              </a:rPr>
              <a:t>operations </a:t>
            </a:r>
            <a:r>
              <a:rPr lang="en-US" dirty="0">
                <a:latin typeface="Calibri" charset="0"/>
              </a:rPr>
              <a:t>costing for each work order or batch passing through a particular operation, direct materials are different but then conversion costs (direct labor and manufacturing overhead) are the same.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Now, let’s look at St. Ignace Sports Company. It produces two models of snowmobiles. The Ocelot requires more expensive materials.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This is a diagram of operations for St. </a:t>
            </a:r>
            <a:r>
              <a:rPr lang="en-US" dirty="0" err="1">
                <a:latin typeface="Calibri" charset="0"/>
              </a:rPr>
              <a:t>Ignace</a:t>
            </a:r>
            <a:r>
              <a:rPr lang="en-US" dirty="0">
                <a:latin typeface="Calibri" charset="0"/>
              </a:rPr>
              <a:t> Sports Company. Notice that more materials are added to the </a:t>
            </a:r>
            <a:r>
              <a:rPr lang="en-US" dirty="0" smtClean="0">
                <a:latin typeface="Calibri" charset="0"/>
              </a:rPr>
              <a:t>Ocelots </a:t>
            </a:r>
            <a:r>
              <a:rPr lang="en-US" dirty="0">
                <a:latin typeface="Calibri" charset="0"/>
              </a:rPr>
              <a:t>model.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End of Chapter 8.</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Here is a graphical comparison of cost flows in a job costing and a process costing system. In a job costing system, each job is considered unique. Process costing assumes that all units are homogeneous and follow the same path to the production processes. In a job costing system, costs are traced to individual or specific jobs. In a process costing system, costs are traced to processes.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When manufacturing a product using a continuous process we assume all units have the same costs. The problem: some units are not completed. The answer: equivalent units</a:t>
            </a:r>
            <a:r>
              <a:rPr lang="en-US" dirty="0" smtClean="0">
                <a:latin typeface="Calibri" charset="0"/>
              </a:rPr>
              <a:t>.</a:t>
            </a:r>
            <a:endParaRPr lang="en-US"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Recall from Chapter 6 that equivalent units is the number of units that could have been completed with the given costs. The number of units in process times the percentage of completion equals equivalent units. Two units half finished is equal to one equivalent unit.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In chapter 6, we applied costs to products that had been transferred out of work-in-process and units that remained in work-in-process ending inventory. We will do the same thing in this chapter. The approach we follow is summarized in five steps: 1. Measure the physical flow of resources. 2. Compute the equivalent units of production. 3. Identify the </a:t>
            </a:r>
            <a:r>
              <a:rPr lang="en-US" dirty="0" smtClean="0">
                <a:latin typeface="Calibri" charset="0"/>
              </a:rPr>
              <a:t>costs to assign to products. </a:t>
            </a:r>
            <a:r>
              <a:rPr lang="en-US" dirty="0">
                <a:latin typeface="Calibri" charset="0"/>
              </a:rPr>
              <a:t>4. Compute the cost per equivalent unit. 5. Assign product cost to batches of work.</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We will now look at  Apple State Juices (ASJ), which produces and bottles various fruit juices.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Step 1: Measure the physical flow of resources. We have 112,000 total gallons to account for: 20,000 gallons that were in beginning inventory at March 1 and 92,000 gallons that were started during March. Where are the 112,000 gallons at March 31</a:t>
            </a:r>
            <a:r>
              <a:rPr lang="en-US" dirty="0" smtClean="0">
                <a:latin typeface="Calibri" charset="0"/>
              </a:rPr>
              <a:t>?</a:t>
            </a:r>
            <a:endParaRPr lang="en-US"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317F16B-CE31-F64A-889A-54CDAD23E8F9}"/>
              </a:ext>
            </a:extLst>
          </p:cNvPr>
          <p:cNvSpPr/>
          <p:nvPr/>
        </p:nvSpPr>
        <p:spPr>
          <a:xfrm>
            <a:off x="904875" y="10668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xmlns="" id="{2FC41AA2-68D8-9849-869C-9184651566FA}"/>
              </a:ext>
            </a:extLst>
          </p:cNvPr>
          <p:cNvSpPr/>
          <p:nvPr/>
        </p:nvSpPr>
        <p:spPr>
          <a:xfrm>
            <a:off x="914400" y="2466975"/>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xmlns="" id="{EA4CAC10-CC7B-DB42-BF49-BB911AB0AAE6}"/>
              </a:ext>
            </a:extLst>
          </p:cNvPr>
          <p:cNvSpPr/>
          <p:nvPr/>
        </p:nvSpPr>
        <p:spPr>
          <a:xfrm>
            <a:off x="904875" y="1066800"/>
            <a:ext cx="228600" cy="1279525"/>
          </a:xfrm>
          <a:prstGeom prst="rect">
            <a:avLst/>
          </a:prstGeom>
          <a:solidFill>
            <a:srgbClr val="339933"/>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xmlns="" id="{05B82C74-6847-094B-A8D9-0A6ABDF11B19}"/>
              </a:ext>
            </a:extLst>
          </p:cNvPr>
          <p:cNvSpPr/>
          <p:nvPr/>
        </p:nvSpPr>
        <p:spPr>
          <a:xfrm>
            <a:off x="914400" y="2466975"/>
            <a:ext cx="228600" cy="685800"/>
          </a:xfrm>
          <a:prstGeom prst="rect">
            <a:avLst/>
          </a:prstGeom>
          <a:solidFill>
            <a:srgbClr val="0064C8"/>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1219200" y="1304925"/>
            <a:ext cx="6858000" cy="990600"/>
          </a:xfrm>
        </p:spPr>
        <p:txBody>
          <a:bodyPr anchor="t"/>
          <a:lstStyle>
            <a:lvl1pPr algn="r">
              <a:defRPr sz="3200" b="1">
                <a:solidFill>
                  <a:srgbClr val="FF6600"/>
                </a:solidFill>
              </a:defRPr>
            </a:lvl1pPr>
          </a:lstStyle>
          <a:p>
            <a:r>
              <a:rPr lang="en-US" dirty="0"/>
              <a:t>Click to edit Master title style</a:t>
            </a:r>
          </a:p>
        </p:txBody>
      </p:sp>
      <p:sp>
        <p:nvSpPr>
          <p:cNvPr id="9" name="Subtitle 8"/>
          <p:cNvSpPr>
            <a:spLocks noGrp="1"/>
          </p:cNvSpPr>
          <p:nvPr>
            <p:ph type="subTitle" idx="1"/>
          </p:nvPr>
        </p:nvSpPr>
        <p:spPr>
          <a:xfrm>
            <a:off x="1219200" y="2543175"/>
            <a:ext cx="6858000" cy="533400"/>
          </a:xfrm>
        </p:spPr>
        <p:txBody>
          <a:bodyPr/>
          <a:lstStyle>
            <a:lvl1pPr marL="0" indent="0" algn="r">
              <a:buNone/>
              <a:defRPr sz="2000" b="1">
                <a:solidFill>
                  <a:srgbClr val="FF6600"/>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a:t>Click to edit Master subtitle style</a:t>
            </a:r>
          </a:p>
        </p:txBody>
      </p:sp>
      <p:sp>
        <p:nvSpPr>
          <p:cNvPr id="13" name="Isosceles Triangle 12">
            <a:extLst>
              <a:ext uri="{FF2B5EF4-FFF2-40B4-BE49-F238E27FC236}"/>
            </a:extLst>
          </p:cNvPr>
          <p:cNvSpPr>
            <a:spLocks noChangeAspect="1"/>
          </p:cNvSpPr>
          <p:nvPr userDrawn="1"/>
        </p:nvSpPr>
        <p:spPr>
          <a:xfrm rot="5400000">
            <a:off x="1488281" y="6512719"/>
            <a:ext cx="192088" cy="120650"/>
          </a:xfrm>
          <a:prstGeom prst="triangle">
            <a:avLst>
              <a:gd name="adj" fmla="val 50000"/>
            </a:avLst>
          </a:prstGeom>
          <a:solidFill>
            <a:srgbClr val="FF6600"/>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dirty="0">
              <a:solidFill>
                <a:srgbClr val="FF6600"/>
              </a:solidFill>
              <a:latin typeface="Gill Sans MT" pitchFamily="34" charset="0"/>
            </a:endParaRPr>
          </a:p>
        </p:txBody>
      </p:sp>
      <p:sp>
        <p:nvSpPr>
          <p:cNvPr id="14" name="Text Box 18">
            <a:extLst>
              <a:ext uri="{FF2B5EF4-FFF2-40B4-BE49-F238E27FC236}"/>
            </a:extLst>
          </p:cNvPr>
          <p:cNvSpPr txBox="1">
            <a:spLocks noChangeArrowheads="1"/>
          </p:cNvSpPr>
          <p:nvPr userDrawn="1"/>
        </p:nvSpPr>
        <p:spPr bwMode="auto">
          <a:xfrm>
            <a:off x="1524000" y="645795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
        <p:nvSpPr>
          <p:cNvPr id="15"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8-</a:t>
            </a:r>
            <a:fld id="{1C49BB72-68EF-4E4D-8604-241768E3EB74}"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Tree>
    <p:extLst>
      <p:ext uri="{BB962C8B-B14F-4D97-AF65-F5344CB8AC3E}">
        <p14:creationId xmlns:p14="http://schemas.microsoft.com/office/powerpoint/2010/main" val="1016371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219200"/>
            <a:ext cx="8229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0009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42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lvl1pPr>
              <a:defRPr sz="4000"/>
            </a:lvl1pPr>
          </a:lstStyle>
          <a:p>
            <a:r>
              <a:rPr lang="en-US"/>
              <a:t>Click to edit Master title style</a:t>
            </a:r>
          </a:p>
        </p:txBody>
      </p:sp>
    </p:spTree>
    <p:extLst>
      <p:ext uri="{BB962C8B-B14F-4D97-AF65-F5344CB8AC3E}">
        <p14:creationId xmlns:p14="http://schemas.microsoft.com/office/powerpoint/2010/main" val="878718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6"/>
          <p:cNvSpPr>
            <a:spLocks noChangeShapeType="1"/>
          </p:cNvSpPr>
          <p:nvPr/>
        </p:nvSpPr>
        <p:spPr bwMode="auto">
          <a:xfrm>
            <a:off x="457200" y="6353175"/>
            <a:ext cx="8229600" cy="0"/>
          </a:xfrm>
          <a:prstGeom prst="line">
            <a:avLst/>
          </a:prstGeom>
          <a:noFill/>
          <a:ln w="9525">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483079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Straight Connector 27"/>
          <p:cNvSpPr>
            <a:spLocks noChangeShapeType="1"/>
          </p:cNvSpPr>
          <p:nvPr/>
        </p:nvSpPr>
        <p:spPr bwMode="auto">
          <a:xfrm>
            <a:off x="457200" y="65024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Straight Connector 28"/>
          <p:cNvSpPr>
            <a:spLocks noChangeShapeType="1"/>
          </p:cNvSpPr>
          <p:nvPr/>
        </p:nvSpPr>
        <p:spPr bwMode="auto">
          <a:xfrm>
            <a:off x="457200" y="1143000"/>
            <a:ext cx="8229600" cy="0"/>
          </a:xfrm>
          <a:prstGeom prst="line">
            <a:avLst/>
          </a:prstGeom>
          <a:noFill/>
          <a:ln w="9525">
            <a:solidFill>
              <a:srgbClr val="0064C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lide Number Placeholder 28">
            <a:extLst>
              <a:ext uri="{FF2B5EF4-FFF2-40B4-BE49-F238E27FC236}"/>
            </a:extLst>
          </p:cNvPr>
          <p:cNvSpPr txBox="1">
            <a:spLocks/>
          </p:cNvSpPr>
          <p:nvPr userDrawn="1"/>
        </p:nvSpPr>
        <p:spPr bwMode="auto">
          <a:xfrm>
            <a:off x="8653463" y="6553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smtClean="0">
                <a:latin typeface="Gill Sans MT"/>
                <a:cs typeface="Gill Sans MT"/>
              </a:rPr>
              <a:t>8-</a:t>
            </a:r>
            <a:fld id="{BDF6C68E-90B1-6C4D-8E9A-2CA22C1BC093}" type="slidenum">
              <a:rPr lang="en-US" sz="1000" smtClean="0">
                <a:latin typeface="Gill Sans MT"/>
                <a:cs typeface="Gill Sans MT"/>
              </a:rPr>
              <a:pPr eaLnBrk="1" hangingPunct="1">
                <a:defRPr/>
              </a:pPr>
              <a:t>‹#›</a:t>
            </a:fld>
            <a:endParaRPr lang="en-US" sz="1000" dirty="0" smtClean="0">
              <a:latin typeface="Gill Sans MT"/>
              <a:cs typeface="Gill Sans MT"/>
            </a:endParaRPr>
          </a:p>
        </p:txBody>
      </p:sp>
      <p:sp>
        <p:nvSpPr>
          <p:cNvPr id="8" name="Text Box 18">
            <a:extLst>
              <a:ext uri="{FF2B5EF4-FFF2-40B4-BE49-F238E27FC236}"/>
            </a:extLst>
          </p:cNvPr>
          <p:cNvSpPr txBox="1">
            <a:spLocks noChangeArrowheads="1"/>
          </p:cNvSpPr>
          <p:nvPr userDrawn="1"/>
        </p:nvSpPr>
        <p:spPr bwMode="auto">
          <a:xfrm>
            <a:off x="1524000" y="6473825"/>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1000" i="1" dirty="0" smtClean="0">
                <a:solidFill>
                  <a:srgbClr val="FF6600"/>
                </a:solidFill>
                <a:latin typeface="Gill Sans"/>
                <a:cs typeface="Gill Sans"/>
              </a:rPr>
              <a:t>Copyright ©2020 by McGraw-Hill Education. All rights reserved. No reproduction or distribution without the prior written consent of McGraw-Hill Education.</a:t>
            </a:r>
            <a:r>
              <a:rPr lang="en-US" sz="1000" dirty="0" smtClean="0">
                <a:latin typeface="Gill Sans"/>
                <a:cs typeface="Gill Sans"/>
              </a:rPr>
              <a:t> </a:t>
            </a:r>
            <a:endParaRPr lang="en-US" sz="1000" i="1" dirty="0" smtClean="0">
              <a:solidFill>
                <a:srgbClr val="FF6600"/>
              </a:solidFill>
              <a:latin typeface="Gill Sans"/>
              <a:cs typeface="Gill Sans"/>
            </a:endParaRPr>
          </a:p>
        </p:txBody>
      </p:sp>
    </p:spTree>
  </p:cSld>
  <p:clrMap bg1="lt1" tx1="dk1" bg2="lt2" tx2="dk2" accent1="accent1" accent2="accent2" accent3="accent3" accent4="accent4" accent5="accent5" accent6="accent6" hlink="hlink" folHlink="folHlink"/>
  <p:sldLayoutIdLst>
    <p:sldLayoutId id="2147484096" r:id="rId1"/>
    <p:sldLayoutId id="2147484093" r:id="rId2"/>
    <p:sldLayoutId id="2147484094" r:id="rId3"/>
    <p:sldLayoutId id="2147484095" r:id="rId4"/>
    <p:sldLayoutId id="2147484097" r:id="rId5"/>
  </p:sldLayoutIdLst>
  <p:txStyles>
    <p:titleStyle>
      <a:lvl1pPr algn="l" rtl="0" eaLnBrk="0" fontAlgn="base" hangingPunct="0">
        <a:spcBef>
          <a:spcPct val="0"/>
        </a:spcBef>
        <a:spcAft>
          <a:spcPct val="0"/>
        </a:spcAft>
        <a:defRPr sz="3200" kern="1200">
          <a:solidFill>
            <a:srgbClr val="FF6600"/>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2pPr>
      <a:lvl3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3pPr>
      <a:lvl4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4pPr>
      <a:lvl5pPr algn="l" rtl="0" eaLnBrk="0" fontAlgn="base" hangingPunct="0">
        <a:spcBef>
          <a:spcPct val="0"/>
        </a:spcBef>
        <a:spcAft>
          <a:spcPct val="0"/>
        </a:spcAft>
        <a:defRPr sz="3200">
          <a:solidFill>
            <a:srgbClr val="FF6600"/>
          </a:solidFill>
          <a:latin typeface="Bookman Old Style" pitchFamily="18"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charset="0"/>
        <a:buChar char=""/>
        <a:defRPr sz="2600" kern="1200">
          <a:solidFill>
            <a:schemeClr val="tx1"/>
          </a:solidFill>
          <a:latin typeface="+mn-lt"/>
          <a:ea typeface="ＭＳ Ｐゴシック" charset="0"/>
          <a:cs typeface="ＭＳ Ｐゴシック" charset="0"/>
        </a:defRPr>
      </a:lvl1pPr>
      <a:lvl2pPr marL="547688" indent="-273050" algn="l" rtl="0" eaLnBrk="0" fontAlgn="base" hangingPunct="0">
        <a:spcBef>
          <a:spcPts val="500"/>
        </a:spcBef>
        <a:spcAft>
          <a:spcPct val="0"/>
        </a:spcAft>
        <a:buClr>
          <a:schemeClr val="accent2"/>
        </a:buClr>
        <a:buSzPct val="76000"/>
        <a:buFont typeface="Wingdings 3" charset="0"/>
        <a:buChar char=""/>
        <a:defRPr sz="2300" kern="1200">
          <a:solidFill>
            <a:schemeClr val="tx2"/>
          </a:solidFill>
          <a:latin typeface="+mn-lt"/>
          <a:ea typeface="ＭＳ Ｐゴシック" charset="0"/>
          <a:cs typeface="+mn-cs"/>
        </a:defRPr>
      </a:lvl2pPr>
      <a:lvl3pPr marL="822325" indent="-228600" algn="l" rtl="0" eaLnBrk="0" fontAlgn="base" hangingPunct="0">
        <a:spcBef>
          <a:spcPts val="500"/>
        </a:spcBef>
        <a:spcAft>
          <a:spcPct val="0"/>
        </a:spcAft>
        <a:buClr>
          <a:srgbClr val="BCBCBC"/>
        </a:buClr>
        <a:buSzPct val="76000"/>
        <a:buFont typeface="Wingdings 3" charset="0"/>
        <a:buChar char=""/>
        <a:defRPr sz="2000" kern="1200">
          <a:solidFill>
            <a:schemeClr val="tx1"/>
          </a:solidFill>
          <a:latin typeface="+mn-lt"/>
          <a:ea typeface="ＭＳ Ｐゴシック" charset="0"/>
          <a:cs typeface="+mn-cs"/>
        </a:defRPr>
      </a:lvl3pPr>
      <a:lvl4pPr marL="1096963" indent="-228600" algn="l" rtl="0" eaLnBrk="0" fontAlgn="base" hangingPunct="0">
        <a:spcBef>
          <a:spcPts val="400"/>
        </a:spcBef>
        <a:spcAft>
          <a:spcPct val="0"/>
        </a:spcAft>
        <a:buClr>
          <a:srgbClr val="8BA2B4"/>
        </a:buClr>
        <a:buSzPct val="70000"/>
        <a:buFont typeface="Wingdings" charset="0"/>
        <a:buChar char=""/>
        <a:defRPr sz="2000" kern="1200">
          <a:solidFill>
            <a:schemeClr val="tx1"/>
          </a:solidFill>
          <a:latin typeface="+mn-lt"/>
          <a:ea typeface="ＭＳ Ｐゴシック" charset="0"/>
          <a:cs typeface="+mn-cs"/>
        </a:defRPr>
      </a:lvl4pPr>
      <a:lvl5pPr marL="1371600" indent="-228600" algn="l" rtl="0" eaLnBrk="0" fontAlgn="base" hangingPunct="0">
        <a:spcBef>
          <a:spcPts val="300"/>
        </a:spcBef>
        <a:spcAft>
          <a:spcPct val="0"/>
        </a:spcAft>
        <a:buClr>
          <a:schemeClr val="accent2"/>
        </a:buClr>
        <a:buSzPct val="70000"/>
        <a:buFont typeface="Wingdings" charset="0"/>
        <a:buChar char=""/>
        <a:defRPr sz="1600" kern="1200">
          <a:solidFill>
            <a:schemeClr val="tx1"/>
          </a:solidFill>
          <a:latin typeface="+mn-lt"/>
          <a:ea typeface="ＭＳ Ｐゴシック" charset="0"/>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9CDE5"/>
        </a:solidFill>
        <a:effectLst/>
      </p:bgPr>
    </p:bg>
    <p:spTree>
      <p:nvGrpSpPr>
        <p:cNvPr id="1" name=""/>
        <p:cNvGrpSpPr/>
        <p:nvPr/>
      </p:nvGrpSpPr>
      <p:grpSpPr>
        <a:xfrm>
          <a:off x="0" y="0"/>
          <a:ext cx="0" cy="0"/>
          <a:chOff x="0" y="0"/>
          <a:chExt cx="0" cy="0"/>
        </a:xfrm>
      </p:grpSpPr>
      <p:pic>
        <p:nvPicPr>
          <p:cNvPr id="4" name="Picture 3" descr="Lanen6e20ld_nm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81000"/>
            <a:ext cx="440848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extLst>
          </p:cNvPr>
          <p:cNvSpPr txBox="1"/>
          <p:nvPr/>
        </p:nvSpPr>
        <p:spPr>
          <a:xfrm>
            <a:off x="1066800" y="6400800"/>
            <a:ext cx="6781800" cy="338138"/>
          </a:xfrm>
          <a:prstGeom prst="rect">
            <a:avLst/>
          </a:prstGeom>
          <a:noFill/>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a:defRPr/>
            </a:pPr>
            <a:r>
              <a:rPr lang="en-US" sz="800" i="1" dirty="0">
                <a:solidFill>
                  <a:schemeClr val="bg1">
                    <a:lumMod val="50000"/>
                  </a:schemeClr>
                </a:solidFill>
              </a:rPr>
              <a:t>Copyright ©2020 McGraw-Hill Education. All rights reserved. No reproduction or distribution without the prior written consent of McGraw-Hill Education.</a:t>
            </a:r>
            <a:endParaRPr lang="en-US" sz="800" dirty="0">
              <a:solidFill>
                <a:schemeClr val="bg1">
                  <a:lumMod val="50000"/>
                </a:schemeClr>
              </a:solidFill>
            </a:endParaRPr>
          </a:p>
        </p:txBody>
      </p:sp>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Compute the Equivalent Units</a:t>
            </a:r>
            <a:br>
              <a:rPr lang="en-US" dirty="0">
                <a:latin typeface="Bookman Old Style" charset="0"/>
              </a:rPr>
            </a:br>
            <a:r>
              <a:rPr lang="en-US" dirty="0">
                <a:latin typeface="Bookman Old Style" charset="0"/>
              </a:rPr>
              <a:t>of Production (Step 2)</a:t>
            </a:r>
          </a:p>
        </p:txBody>
      </p:sp>
      <p:sp>
        <p:nvSpPr>
          <p:cNvPr id="24578" name="TextBox 16"/>
          <p:cNvSpPr txBox="1">
            <a:spLocks noChangeArrowheads="1"/>
          </p:cNvSpPr>
          <p:nvPr/>
        </p:nvSpPr>
        <p:spPr bwMode="auto">
          <a:xfrm>
            <a:off x="731044" y="2011363"/>
            <a:ext cx="7681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dirty="0">
                <a:latin typeface="Arial" charset="0"/>
                <a:cs typeface="Arial" charset="0"/>
              </a:rPr>
              <a:t>Shredding Department, March, Year 2: Equivalent Units</a:t>
            </a:r>
          </a:p>
        </p:txBody>
      </p:sp>
      <p:sp>
        <p:nvSpPr>
          <p:cNvPr id="18" name="Rectangle 17">
            <a:extLst>
              <a:ext uri="{FF2B5EF4-FFF2-40B4-BE49-F238E27FC236}">
                <a16:creationId xmlns:a16="http://schemas.microsoft.com/office/drawing/2014/main" xmlns="" id="{0B7102B2-3B70-E248-A50D-4E01F716A88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8-2</a:t>
            </a:r>
          </a:p>
        </p:txBody>
      </p:sp>
      <p:pic>
        <p:nvPicPr>
          <p:cNvPr id="2458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1700" y="2590800"/>
            <a:ext cx="7340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304800"/>
            <a:ext cx="8229600" cy="914400"/>
          </a:xfrm>
        </p:spPr>
        <p:txBody>
          <a:bodyPr/>
          <a:lstStyle/>
          <a:p>
            <a:r>
              <a:rPr lang="en-US" dirty="0">
                <a:latin typeface="Bookman Old Style" charset="0"/>
              </a:rPr>
              <a:t>Identify the </a:t>
            </a:r>
            <a:r>
              <a:rPr lang="en-US" dirty="0" smtClean="0">
                <a:latin typeface="Bookman Old Style" charset="0"/>
              </a:rPr>
              <a:t>Costs to Assign to Products (</a:t>
            </a:r>
            <a:r>
              <a:rPr lang="en-US" dirty="0">
                <a:latin typeface="Bookman Old Style" charset="0"/>
              </a:rPr>
              <a:t>Step 3)</a:t>
            </a:r>
          </a:p>
        </p:txBody>
      </p:sp>
      <p:pic>
        <p:nvPicPr>
          <p:cNvPr id="266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782" y="2709863"/>
            <a:ext cx="8580437"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6"/>
          <p:cNvSpPr txBox="1">
            <a:spLocks noChangeArrowheads="1"/>
          </p:cNvSpPr>
          <p:nvPr/>
        </p:nvSpPr>
        <p:spPr bwMode="auto">
          <a:xfrm>
            <a:off x="731044" y="2011363"/>
            <a:ext cx="7681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dirty="0">
                <a:latin typeface="Arial" charset="0"/>
                <a:cs typeface="Arial" charset="0"/>
              </a:rPr>
              <a:t>Shredding Department, March, Year 2: Cost Information</a:t>
            </a:r>
          </a:p>
        </p:txBody>
      </p:sp>
    </p:spTree>
  </p:cSld>
  <p:clrMapOvr>
    <a:masterClrMapping/>
  </p:clrMapOvr>
  <p:transition xmlns:p14="http://schemas.microsoft.com/office/powerpoint/2010/main" spd="slow">
    <p:split orient="ver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Identify the Costs to Assign to Products (Step 3</a:t>
            </a:r>
            <a:r>
              <a:rPr lang="en-US" dirty="0" smtClean="0">
                <a:latin typeface="Bookman Old Style" charset="0"/>
              </a:rPr>
              <a:t>) (2)</a:t>
            </a:r>
            <a:endParaRPr lang="en-US" dirty="0">
              <a:latin typeface="Bookman Old Style" charset="0"/>
            </a:endParaRPr>
          </a:p>
        </p:txBody>
      </p:sp>
      <p:grpSp>
        <p:nvGrpSpPr>
          <p:cNvPr id="28674" name="Group 19"/>
          <p:cNvGrpSpPr>
            <a:grpSpLocks/>
          </p:cNvGrpSpPr>
          <p:nvPr/>
        </p:nvGrpSpPr>
        <p:grpSpPr bwMode="auto">
          <a:xfrm>
            <a:off x="92075" y="1828800"/>
            <a:ext cx="8777288" cy="1006475"/>
            <a:chOff x="91440" y="1828800"/>
            <a:chExt cx="8778240" cy="1005840"/>
          </a:xfrm>
        </p:grpSpPr>
        <p:sp>
          <p:nvSpPr>
            <p:cNvPr id="28687" name="TextBox 4"/>
            <p:cNvSpPr txBox="1">
              <a:spLocks noChangeArrowheads="1"/>
            </p:cNvSpPr>
            <p:nvPr/>
          </p:nvSpPr>
          <p:spPr bwMode="auto">
            <a:xfrm>
              <a:off x="91440" y="1828800"/>
              <a:ext cx="12801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000">
                  <a:latin typeface="Arial" charset="0"/>
                  <a:cs typeface="Arial" charset="0"/>
                </a:rPr>
                <a:t>Costs:</a:t>
              </a:r>
            </a:p>
          </p:txBody>
        </p:sp>
        <p:sp>
          <p:nvSpPr>
            <p:cNvPr id="28688" name="TextBox 5"/>
            <p:cNvSpPr txBox="1">
              <a:spLocks noChangeArrowheads="1"/>
            </p:cNvSpPr>
            <p:nvPr/>
          </p:nvSpPr>
          <p:spPr bwMode="auto">
            <a:xfrm>
              <a:off x="91440" y="2377440"/>
              <a:ext cx="128016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000">
                  <a:latin typeface="Arial" charset="0"/>
                  <a:cs typeface="Arial" charset="0"/>
                </a:rPr>
                <a:t>Work (EU)</a:t>
              </a:r>
            </a:p>
          </p:txBody>
        </p:sp>
        <p:sp>
          <p:nvSpPr>
            <p:cNvPr id="9" name="TextBox 8">
              <a:extLst>
                <a:ext uri="{FF2B5EF4-FFF2-40B4-BE49-F238E27FC236}">
                  <a16:creationId xmlns:a16="http://schemas.microsoft.com/office/drawing/2014/main" xmlns="" id="{3FD4AFD0-B792-514F-81C4-F65F38C42F2F}"/>
                </a:ext>
              </a:extLst>
            </p:cNvPr>
            <p:cNvSpPr txBox="1"/>
            <p:nvPr/>
          </p:nvSpPr>
          <p:spPr>
            <a:xfrm>
              <a:off x="1645772" y="1828800"/>
              <a:ext cx="3475414" cy="456912"/>
            </a:xfrm>
            <a:prstGeom prst="rect">
              <a:avLst/>
            </a:prstGeom>
            <a:solidFill>
              <a:schemeClr val="accent6"/>
            </a:solidFill>
            <a:ln w="12700">
              <a:solidFill>
                <a:schemeClr val="tx1"/>
              </a:solidFill>
            </a:ln>
          </p:spPr>
          <p:txBody>
            <a:bodyPr wrap="none" anchor="ctr"/>
            <a:lstStyle/>
            <a:p>
              <a:pPr algn="ct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Work-in-process costs</a:t>
              </a:r>
            </a:p>
          </p:txBody>
        </p:sp>
        <p:sp>
          <p:nvSpPr>
            <p:cNvPr id="10" name="TextBox 9">
              <a:extLst>
                <a:ext uri="{FF2B5EF4-FFF2-40B4-BE49-F238E27FC236}">
                  <a16:creationId xmlns:a16="http://schemas.microsoft.com/office/drawing/2014/main" xmlns="" id="{B275CC70-6275-6642-A559-1832A202EAE9}"/>
                </a:ext>
              </a:extLst>
            </p:cNvPr>
            <p:cNvSpPr txBox="1"/>
            <p:nvPr/>
          </p:nvSpPr>
          <p:spPr>
            <a:xfrm>
              <a:off x="5394265" y="1828800"/>
              <a:ext cx="3475415" cy="456912"/>
            </a:xfrm>
            <a:prstGeom prst="rect">
              <a:avLst/>
            </a:prstGeom>
            <a:solidFill>
              <a:schemeClr val="accent6"/>
            </a:solidFill>
            <a:ln w="12700">
              <a:solidFill>
                <a:schemeClr val="tx1"/>
              </a:solidFill>
            </a:ln>
          </p:spPr>
          <p:txBody>
            <a:bodyPr wrap="none" anchor="ctr"/>
            <a:lstStyle/>
            <a:p>
              <a:pPr algn="ct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Current period costs</a:t>
              </a:r>
            </a:p>
          </p:txBody>
        </p:sp>
        <p:sp>
          <p:nvSpPr>
            <p:cNvPr id="11" name="TextBox 10">
              <a:extLst>
                <a:ext uri="{FF2B5EF4-FFF2-40B4-BE49-F238E27FC236}">
                  <a16:creationId xmlns:a16="http://schemas.microsoft.com/office/drawing/2014/main" xmlns="" id="{2FBEEEFE-6AAB-6B4D-BD92-133B05BAEB48}"/>
                </a:ext>
              </a:extLst>
            </p:cNvPr>
            <p:cNvSpPr txBox="1"/>
            <p:nvPr/>
          </p:nvSpPr>
          <p:spPr>
            <a:xfrm>
              <a:off x="1645772" y="2377728"/>
              <a:ext cx="3475414" cy="456912"/>
            </a:xfrm>
            <a:prstGeom prst="rect">
              <a:avLst/>
            </a:prstGeom>
            <a:solidFill>
              <a:schemeClr val="accent6"/>
            </a:solidFill>
            <a:ln w="12700">
              <a:solidFill>
                <a:schemeClr val="tx1"/>
              </a:solidFill>
            </a:ln>
          </p:spPr>
          <p:txBody>
            <a:bodyPr wrap="none" anchor="ctr"/>
            <a:lstStyle/>
            <a:p>
              <a:pPr algn="ct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Work-in-process EU*</a:t>
              </a:r>
            </a:p>
          </p:txBody>
        </p:sp>
        <p:sp>
          <p:nvSpPr>
            <p:cNvPr id="12" name="TextBox 11">
              <a:extLst>
                <a:ext uri="{FF2B5EF4-FFF2-40B4-BE49-F238E27FC236}">
                  <a16:creationId xmlns:a16="http://schemas.microsoft.com/office/drawing/2014/main" xmlns="" id="{BAF6F35D-7F02-C140-84BB-ABF8400F8628}"/>
                </a:ext>
              </a:extLst>
            </p:cNvPr>
            <p:cNvSpPr txBox="1"/>
            <p:nvPr/>
          </p:nvSpPr>
          <p:spPr>
            <a:xfrm>
              <a:off x="5394265" y="2377728"/>
              <a:ext cx="3475415" cy="456912"/>
            </a:xfrm>
            <a:prstGeom prst="rect">
              <a:avLst/>
            </a:prstGeom>
            <a:solidFill>
              <a:schemeClr val="accent6"/>
            </a:solidFill>
            <a:ln w="12700">
              <a:solidFill>
                <a:schemeClr val="tx1"/>
              </a:solidFill>
            </a:ln>
          </p:spPr>
          <p:txBody>
            <a:bodyPr wrap="none" anchor="ctr"/>
            <a:lstStyle/>
            <a:p>
              <a:pPr algn="ct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Current period EU</a:t>
              </a:r>
            </a:p>
          </p:txBody>
        </p:sp>
      </p:grpSp>
      <p:grpSp>
        <p:nvGrpSpPr>
          <p:cNvPr id="3" name="Group 20"/>
          <p:cNvGrpSpPr>
            <a:grpSpLocks/>
          </p:cNvGrpSpPr>
          <p:nvPr/>
        </p:nvGrpSpPr>
        <p:grpSpPr bwMode="auto">
          <a:xfrm>
            <a:off x="92075" y="3108325"/>
            <a:ext cx="8502650" cy="1098550"/>
            <a:chOff x="91440" y="3108960"/>
            <a:chExt cx="8503920" cy="1097280"/>
          </a:xfrm>
        </p:grpSpPr>
        <p:sp>
          <p:nvSpPr>
            <p:cNvPr id="28684" name="TextBox 6"/>
            <p:cNvSpPr txBox="1">
              <a:spLocks noChangeArrowheads="1"/>
            </p:cNvSpPr>
            <p:nvPr/>
          </p:nvSpPr>
          <p:spPr bwMode="auto">
            <a:xfrm>
              <a:off x="91440" y="3108960"/>
              <a:ext cx="128016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000">
                  <a:latin typeface="Arial" charset="0"/>
                  <a:cs typeface="Arial" charset="0"/>
                </a:rPr>
                <a:t>Weighted</a:t>
              </a:r>
            </a:p>
            <a:p>
              <a:r>
                <a:rPr lang="en-US" sz="2000">
                  <a:latin typeface="Arial" charset="0"/>
                  <a:cs typeface="Arial" charset="0"/>
                </a:rPr>
                <a:t>average:</a:t>
              </a:r>
            </a:p>
          </p:txBody>
        </p:sp>
        <p:sp>
          <p:nvSpPr>
            <p:cNvPr id="28685" name="TextBox 13"/>
            <p:cNvSpPr txBox="1">
              <a:spLocks noChangeArrowheads="1"/>
            </p:cNvSpPr>
            <p:nvPr/>
          </p:nvSpPr>
          <p:spPr bwMode="auto">
            <a:xfrm>
              <a:off x="1645920" y="3566160"/>
              <a:ext cx="69494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u="sng" dirty="0" smtClean="0">
                  <a:latin typeface="Arial" charset="0"/>
                  <a:cs typeface="Arial" charset="0"/>
                </a:rPr>
                <a:t>Work</a:t>
              </a:r>
              <a:r>
                <a:rPr lang="en-US" sz="2000" u="sng" dirty="0">
                  <a:latin typeface="Arial" charset="0"/>
                  <a:cs typeface="Arial" charset="0"/>
                </a:rPr>
                <a:t>-in-process costs + Current period </a:t>
              </a:r>
              <a:r>
                <a:rPr lang="en-US" sz="2000" u="sng" dirty="0" smtClean="0">
                  <a:latin typeface="Arial" charset="0"/>
                  <a:cs typeface="Arial" charset="0"/>
                </a:rPr>
                <a:t>costs</a:t>
              </a:r>
              <a:endParaRPr lang="en-US" sz="2000" u="sng" dirty="0">
                <a:latin typeface="Arial" charset="0"/>
                <a:cs typeface="Arial" charset="0"/>
              </a:endParaRPr>
            </a:p>
            <a:p>
              <a:pPr algn="ctr"/>
              <a:r>
                <a:rPr lang="en-US" sz="2000" dirty="0" smtClean="0">
                  <a:latin typeface="Arial" charset="0"/>
                  <a:cs typeface="Arial" charset="0"/>
                </a:rPr>
                <a:t>Work</a:t>
              </a:r>
              <a:r>
                <a:rPr lang="en-US" sz="2000" dirty="0">
                  <a:latin typeface="Arial" charset="0"/>
                  <a:cs typeface="Arial" charset="0"/>
                </a:rPr>
                <a:t>-in-process EU + Current period EU</a:t>
              </a:r>
              <a:endParaRPr lang="en-US" sz="2000" u="sng" dirty="0">
                <a:latin typeface="Arial" charset="0"/>
                <a:cs typeface="Arial" charset="0"/>
              </a:endParaRPr>
            </a:p>
          </p:txBody>
        </p:sp>
        <p:sp>
          <p:nvSpPr>
            <p:cNvPr id="28686" name="TextBox 12"/>
            <p:cNvSpPr txBox="1">
              <a:spLocks noChangeArrowheads="1"/>
            </p:cNvSpPr>
            <p:nvPr/>
          </p:nvSpPr>
          <p:spPr bwMode="auto">
            <a:xfrm>
              <a:off x="1645920" y="3108960"/>
              <a:ext cx="694944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cs typeface="Arial" charset="0"/>
                </a:rPr>
                <a:t>Weighted-Average Unit Costs</a:t>
              </a:r>
            </a:p>
          </p:txBody>
        </p:sp>
      </p:grpSp>
      <p:grpSp>
        <p:nvGrpSpPr>
          <p:cNvPr id="4" name="Group 21"/>
          <p:cNvGrpSpPr>
            <a:grpSpLocks/>
          </p:cNvGrpSpPr>
          <p:nvPr/>
        </p:nvGrpSpPr>
        <p:grpSpPr bwMode="auto">
          <a:xfrm>
            <a:off x="92075" y="4479925"/>
            <a:ext cx="8777288" cy="1098550"/>
            <a:chOff x="91440" y="4480560"/>
            <a:chExt cx="8778240" cy="1097280"/>
          </a:xfrm>
        </p:grpSpPr>
        <p:sp>
          <p:nvSpPr>
            <p:cNvPr id="28679" name="TextBox 7"/>
            <p:cNvSpPr txBox="1">
              <a:spLocks noChangeArrowheads="1"/>
            </p:cNvSpPr>
            <p:nvPr/>
          </p:nvSpPr>
          <p:spPr bwMode="auto">
            <a:xfrm>
              <a:off x="91440" y="4480560"/>
              <a:ext cx="1280160"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000">
                  <a:latin typeface="Arial" charset="0"/>
                  <a:cs typeface="Arial" charset="0"/>
                </a:rPr>
                <a:t>FIFO:</a:t>
              </a:r>
            </a:p>
          </p:txBody>
        </p:sp>
        <p:sp>
          <p:nvSpPr>
            <p:cNvPr id="28680" name="TextBox 15"/>
            <p:cNvSpPr txBox="1">
              <a:spLocks noChangeArrowheads="1"/>
            </p:cNvSpPr>
            <p:nvPr/>
          </p:nvSpPr>
          <p:spPr bwMode="auto">
            <a:xfrm>
              <a:off x="1645920" y="4480560"/>
              <a:ext cx="34747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cs typeface="Arial" charset="0"/>
                </a:rPr>
                <a:t>Work-in Process Unit Costs</a:t>
              </a:r>
            </a:p>
          </p:txBody>
        </p:sp>
        <p:sp>
          <p:nvSpPr>
            <p:cNvPr id="28681" name="TextBox 16"/>
            <p:cNvSpPr txBox="1">
              <a:spLocks noChangeArrowheads="1"/>
            </p:cNvSpPr>
            <p:nvPr/>
          </p:nvSpPr>
          <p:spPr bwMode="auto">
            <a:xfrm>
              <a:off x="5394960" y="4480560"/>
              <a:ext cx="347472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b="1">
                  <a:latin typeface="Arial" charset="0"/>
                  <a:cs typeface="Arial" charset="0"/>
                </a:rPr>
                <a:t>Current Period Unit Costs</a:t>
              </a:r>
            </a:p>
          </p:txBody>
        </p:sp>
        <p:sp>
          <p:nvSpPr>
            <p:cNvPr id="28682" name="TextBox 17"/>
            <p:cNvSpPr txBox="1">
              <a:spLocks noChangeArrowheads="1"/>
            </p:cNvSpPr>
            <p:nvPr/>
          </p:nvSpPr>
          <p:spPr bwMode="auto">
            <a:xfrm>
              <a:off x="1645920" y="4937760"/>
              <a:ext cx="34747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u="sng">
                  <a:latin typeface="Arial" charset="0"/>
                  <a:cs typeface="Arial" charset="0"/>
                </a:rPr>
                <a:t>Work-in-process costs</a:t>
              </a:r>
            </a:p>
            <a:p>
              <a:pPr algn="ctr"/>
              <a:r>
                <a:rPr lang="en-US" sz="2000">
                  <a:latin typeface="Arial" charset="0"/>
                  <a:cs typeface="Arial" charset="0"/>
                </a:rPr>
                <a:t>Work-in-process EU</a:t>
              </a:r>
            </a:p>
          </p:txBody>
        </p:sp>
        <p:sp>
          <p:nvSpPr>
            <p:cNvPr id="28683" name="TextBox 18"/>
            <p:cNvSpPr txBox="1">
              <a:spLocks noChangeArrowheads="1"/>
            </p:cNvSpPr>
            <p:nvPr/>
          </p:nvSpPr>
          <p:spPr bwMode="auto">
            <a:xfrm>
              <a:off x="5394960" y="4937760"/>
              <a:ext cx="34747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273050">
                <a:defRPr sz="2600">
                  <a:solidFill>
                    <a:schemeClr val="tx1"/>
                  </a:solidFill>
                  <a:latin typeface="Gill Sans MT" charset="0"/>
                  <a:ea typeface="ＭＳ Ｐゴシック" charset="0"/>
                  <a:cs typeface="ＭＳ Ｐゴシック" charset="0"/>
                </a:defRPr>
              </a:lvl1pPr>
              <a:lvl2pPr marL="742950" indent="-285750" defTabSz="273050">
                <a:defRPr sz="2300">
                  <a:solidFill>
                    <a:schemeClr val="tx2"/>
                  </a:solidFill>
                  <a:latin typeface="Gill Sans MT" charset="0"/>
                  <a:ea typeface="ＭＳ Ｐゴシック" charset="0"/>
                </a:defRPr>
              </a:lvl2pPr>
              <a:lvl3pPr marL="1143000" defTabSz="273050">
                <a:defRPr sz="2000">
                  <a:solidFill>
                    <a:schemeClr val="tx1"/>
                  </a:solidFill>
                  <a:latin typeface="Gill Sans MT" charset="0"/>
                  <a:ea typeface="ＭＳ Ｐゴシック" charset="0"/>
                </a:defRPr>
              </a:lvl3pPr>
              <a:lvl4pPr marL="1600200" defTabSz="273050">
                <a:defRPr sz="2000">
                  <a:solidFill>
                    <a:schemeClr val="tx1"/>
                  </a:solidFill>
                  <a:latin typeface="Gill Sans MT" charset="0"/>
                  <a:ea typeface="ＭＳ Ｐゴシック" charset="0"/>
                </a:defRPr>
              </a:lvl4pPr>
              <a:lvl5pPr marL="2057400" defTabSz="273050">
                <a:defRPr sz="1600">
                  <a:solidFill>
                    <a:schemeClr val="tx1"/>
                  </a:solidFill>
                  <a:latin typeface="Gill Sans MT" charset="0"/>
                  <a:ea typeface="ＭＳ Ｐゴシック" charset="0"/>
                </a:defRPr>
              </a:lvl5pPr>
              <a:lvl6pPr marL="25146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27305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000" u="sng">
                  <a:latin typeface="Arial" charset="0"/>
                  <a:cs typeface="Arial" charset="0"/>
                </a:rPr>
                <a:t>Current period costs</a:t>
              </a:r>
            </a:p>
            <a:p>
              <a:pPr algn="ctr"/>
              <a:r>
                <a:rPr lang="en-US" sz="2000">
                  <a:latin typeface="Arial" charset="0"/>
                  <a:cs typeface="Arial" charset="0"/>
                </a:rPr>
                <a:t>Current period EU</a:t>
              </a:r>
            </a:p>
          </p:txBody>
        </p:sp>
      </p:grpSp>
      <p:sp>
        <p:nvSpPr>
          <p:cNvPr id="28677" name="TextBox 22"/>
          <p:cNvSpPr txBox="1">
            <a:spLocks noChangeArrowheads="1"/>
          </p:cNvSpPr>
          <p:nvPr/>
        </p:nvSpPr>
        <p:spPr bwMode="auto">
          <a:xfrm>
            <a:off x="92075" y="5851525"/>
            <a:ext cx="2833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a:latin typeface="Arial" charset="0"/>
                <a:cs typeface="Arial" charset="0"/>
              </a:rPr>
              <a:t>*Note: EU is equivalent unit.</a:t>
            </a:r>
          </a:p>
        </p:txBody>
      </p:sp>
      <p:sp>
        <p:nvSpPr>
          <p:cNvPr id="24" name="Rectangle 23">
            <a:extLst>
              <a:ext uri="{FF2B5EF4-FFF2-40B4-BE49-F238E27FC236}">
                <a16:creationId xmlns:a16="http://schemas.microsoft.com/office/drawing/2014/main" xmlns="" id="{0C0921B9-A2D6-6049-8360-E45C8A2B22C5}"/>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8-2</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nodeType="afterGroup">
                            <p:stCondLst>
                              <p:cond delay="3000"/>
                            </p:stCondLst>
                            <p:childTnLst>
                              <p:par>
                                <p:cTn id="9" presetID="22" presetClass="entr" presetSubtype="8"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dirty="0">
                <a:latin typeface="Bookman Old Style" charset="0"/>
              </a:rPr>
              <a:t>Identify the Costs to Assign to </a:t>
            </a:r>
            <a:r>
              <a:rPr lang="en-US" dirty="0" smtClean="0">
                <a:latin typeface="Bookman Old Style" charset="0"/>
              </a:rPr>
              <a:t>Products (Steps </a:t>
            </a:r>
            <a:r>
              <a:rPr lang="en-US" dirty="0">
                <a:latin typeface="Bookman Old Style" charset="0"/>
              </a:rPr>
              <a:t>4 and </a:t>
            </a:r>
            <a:r>
              <a:rPr lang="en-US" dirty="0" smtClean="0">
                <a:latin typeface="Bookman Old Style" charset="0"/>
              </a:rPr>
              <a:t>5)</a:t>
            </a:r>
            <a:endParaRPr lang="en-US" dirty="0">
              <a:latin typeface="Bookman Old Style" charset="0"/>
            </a:endParaRPr>
          </a:p>
        </p:txBody>
      </p:sp>
      <p:sp>
        <p:nvSpPr>
          <p:cNvPr id="3" name="Rectangle 2">
            <a:extLst>
              <a:ext uri="{FF2B5EF4-FFF2-40B4-BE49-F238E27FC236}">
                <a16:creationId xmlns:a16="http://schemas.microsoft.com/office/drawing/2014/main" xmlns="" id="{57F8F09B-2513-9D47-A912-32C7B2B67B81}"/>
              </a:ext>
            </a:extLst>
          </p:cNvPr>
          <p:cNvSpPr/>
          <p:nvPr/>
        </p:nvSpPr>
        <p:spPr>
          <a:xfrm>
            <a:off x="685800" y="1463675"/>
            <a:ext cx="7772400"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8-3</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Assign costs to products using weighted-average costing.</a:t>
            </a:r>
          </a:p>
        </p:txBody>
      </p:sp>
      <p:sp>
        <p:nvSpPr>
          <p:cNvPr id="4" name="Text Box 3">
            <a:extLst>
              <a:ext uri="{FF2B5EF4-FFF2-40B4-BE49-F238E27FC236}">
                <a16:creationId xmlns:a16="http://schemas.microsoft.com/office/drawing/2014/main" xmlns="" id="{C7F8E9F2-6B92-4A4F-AA88-B734FF645FFF}"/>
              </a:ext>
            </a:extLst>
          </p:cNvPr>
          <p:cNvSpPr txBox="1">
            <a:spLocks noChangeArrowheads="1"/>
          </p:cNvSpPr>
          <p:nvPr/>
        </p:nvSpPr>
        <p:spPr bwMode="auto">
          <a:xfrm>
            <a:off x="1554163" y="2286000"/>
            <a:ext cx="60356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 	Compute the costs per equivalent unit:</a:t>
            </a:r>
          </a:p>
          <a:p>
            <a:pPr algn="ctr" defTabSz="274320">
              <a:buSzPct val="100000"/>
              <a:defRPr/>
            </a:pPr>
            <a:r>
              <a:rPr lang="en-US" sz="2400" dirty="0">
                <a:solidFill>
                  <a:schemeClr val="tx1"/>
                </a:solidFill>
                <a:latin typeface="Gill Sans"/>
                <a:cs typeface="Gill Sans"/>
              </a:rPr>
              <a:t>	Weighted-average (Step 4)</a:t>
            </a:r>
          </a:p>
        </p:txBody>
      </p:sp>
      <p:sp>
        <p:nvSpPr>
          <p:cNvPr id="5" name="Text Box 3">
            <a:extLst>
              <a:ext uri="{FF2B5EF4-FFF2-40B4-BE49-F238E27FC236}">
                <a16:creationId xmlns:a16="http://schemas.microsoft.com/office/drawing/2014/main" xmlns="" id="{82414FE2-9005-CE46-982C-DF8FD17DABF2}"/>
              </a:ext>
            </a:extLst>
          </p:cNvPr>
          <p:cNvSpPr txBox="1">
            <a:spLocks noChangeArrowheads="1"/>
          </p:cNvSpPr>
          <p:nvPr/>
        </p:nvSpPr>
        <p:spPr bwMode="auto">
          <a:xfrm>
            <a:off x="1554163" y="3505200"/>
            <a:ext cx="6035675"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 	First, Steps 1, 2, and 3 must be revisited.</a:t>
            </a:r>
          </a:p>
        </p:txBody>
      </p:sp>
      <p:sp>
        <p:nvSpPr>
          <p:cNvPr id="9" name="Rectangle 8">
            <a:extLst>
              <a:ext uri="{FF2B5EF4-FFF2-40B4-BE49-F238E27FC236}">
                <a16:creationId xmlns:a16="http://schemas.microsoft.com/office/drawing/2014/main" xmlns="" id="{30EBA5A4-AD60-DA42-899A-5D3FE2A1D2E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8-3</a:t>
            </a:r>
          </a:p>
        </p:txBody>
      </p:sp>
    </p:spTree>
  </p:cSld>
  <p:clrMapOvr>
    <a:masterClrMapping/>
  </p:clrMapOvr>
  <p:transition xmlns:p14="http://schemas.microsoft.com/office/powerpoint/2010/main" spd="med">
    <p:pull dir="l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Measure the Physical</a:t>
            </a:r>
            <a:br>
              <a:rPr lang="en-US" dirty="0">
                <a:latin typeface="Bookman Old Style" charset="0"/>
              </a:rPr>
            </a:br>
            <a:r>
              <a:rPr lang="en-US" dirty="0">
                <a:latin typeface="Bookman Old Style" charset="0"/>
              </a:rPr>
              <a:t>Flow of Resources (Step 1</a:t>
            </a:r>
            <a:r>
              <a:rPr lang="en-US" dirty="0" smtClean="0">
                <a:latin typeface="Bookman Old Style" charset="0"/>
              </a:rPr>
              <a:t>) (2)</a:t>
            </a:r>
            <a:endParaRPr lang="en-US" dirty="0">
              <a:latin typeface="Bookman Old Style" charset="0"/>
            </a:endParaRPr>
          </a:p>
        </p:txBody>
      </p:sp>
      <p:grpSp>
        <p:nvGrpSpPr>
          <p:cNvPr id="32770" name="Group 8"/>
          <p:cNvGrpSpPr>
            <a:grpSpLocks/>
          </p:cNvGrpSpPr>
          <p:nvPr/>
        </p:nvGrpSpPr>
        <p:grpSpPr bwMode="auto">
          <a:xfrm>
            <a:off x="855663" y="1524000"/>
            <a:ext cx="7408862" cy="3840163"/>
            <a:chOff x="822960" y="2011680"/>
            <a:chExt cx="7407811" cy="3840480"/>
          </a:xfrm>
        </p:grpSpPr>
        <p:grpSp>
          <p:nvGrpSpPr>
            <p:cNvPr id="32772" name="Group 2"/>
            <p:cNvGrpSpPr>
              <a:grpSpLocks/>
            </p:cNvGrpSpPr>
            <p:nvPr/>
          </p:nvGrpSpPr>
          <p:grpSpPr bwMode="auto">
            <a:xfrm>
              <a:off x="913230" y="2011680"/>
              <a:ext cx="7317541" cy="3291840"/>
              <a:chOff x="0" y="2011680"/>
              <a:chExt cx="7317541" cy="3291840"/>
            </a:xfrm>
          </p:grpSpPr>
          <p:sp>
            <p:nvSpPr>
              <p:cNvPr id="4" name="TextBox 3">
                <a:extLst>
                  <a:ext uri="{FF2B5EF4-FFF2-40B4-BE49-F238E27FC236}">
                    <a16:creationId xmlns:a16="http://schemas.microsoft.com/office/drawing/2014/main" xmlns="" id="{FA21E287-ED5D-1346-97D2-E816D9655F07}"/>
                  </a:ext>
                </a:extLst>
              </p:cNvPr>
              <p:cNvSpPr txBox="1"/>
              <p:nvPr/>
            </p:nvSpPr>
            <p:spPr>
              <a:xfrm>
                <a:off x="204" y="2651496"/>
                <a:ext cx="5669746" cy="2651344"/>
              </a:xfrm>
              <a:prstGeom prst="rect">
                <a:avLst/>
              </a:prstGeom>
              <a:solidFill>
                <a:schemeClr val="accent6"/>
              </a:solidFill>
              <a:ln w="12700">
                <a:solidFill>
                  <a:schemeClr val="tx1"/>
                </a:solidFill>
              </a:ln>
            </p:spPr>
            <p:txBody>
              <a:bodyPr wrap="none" anchor="ctr"/>
              <a:lstStyle/>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Work in process, March 1</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Gallons of Pulp started</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gallons to account for</a:t>
                </a:r>
              </a:p>
              <a:p>
                <a:pPr marL="0" lvl="1" defTabSz="27432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=Transferred out to Pressing Department</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Work-in-process, March 31</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units accounted for</a:t>
                </a:r>
              </a:p>
            </p:txBody>
          </p:sp>
          <p:sp>
            <p:nvSpPr>
              <p:cNvPr id="5" name="TextBox 4">
                <a:extLst>
                  <a:ext uri="{FF2B5EF4-FFF2-40B4-BE49-F238E27FC236}">
                    <a16:creationId xmlns:a16="http://schemas.microsoft.com/office/drawing/2014/main" xmlns="" id="{E6D1A6D0-F419-B34B-BABB-37B832B4ADEF}"/>
                  </a:ext>
                </a:extLst>
              </p:cNvPr>
              <p:cNvSpPr txBox="1"/>
              <p:nvPr/>
            </p:nvSpPr>
            <p:spPr>
              <a:xfrm>
                <a:off x="5671537" y="2651496"/>
                <a:ext cx="1646004" cy="2651344"/>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20,000</a:t>
                </a:r>
                <a:r>
                  <a:rPr lang="en-US" sz="2400" baseline="30000" dirty="0">
                    <a:latin typeface="Arial" panose="020B0604020202020204" pitchFamily="34" charset="0"/>
                    <a:ea typeface="ＭＳ Ｐゴシック" panose="020B0600070205080204" pitchFamily="34" charset="-128"/>
                    <a:cs typeface="Arial" panose="020B0604020202020204" pitchFamily="34" charset="0"/>
                  </a:rPr>
                  <a:t>a</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92,000</a:t>
                </a: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112,000</a:t>
                </a: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96,000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16,000</a:t>
                </a:r>
                <a:r>
                  <a:rPr lang="en-US" sz="2400" baseline="30000" dirty="0">
                    <a:latin typeface="Arial" panose="020B0604020202020204" pitchFamily="34" charset="0"/>
                    <a:ea typeface="ＭＳ Ｐゴシック" panose="020B0600070205080204" pitchFamily="34" charset="-128"/>
                    <a:cs typeface="Arial" panose="020B0604020202020204" pitchFamily="34" charset="0"/>
                  </a:rPr>
                  <a:t>b</a:t>
                </a: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112,000</a:t>
                </a:r>
              </a:p>
            </p:txBody>
          </p:sp>
          <p:sp>
            <p:nvSpPr>
              <p:cNvPr id="32776" name="TextBox 5"/>
              <p:cNvSpPr txBox="1">
                <a:spLocks noChangeArrowheads="1"/>
              </p:cNvSpPr>
              <p:nvPr/>
            </p:nvSpPr>
            <p:spPr bwMode="auto">
              <a:xfrm>
                <a:off x="5671621" y="2011680"/>
                <a:ext cx="16459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Gallons of</a:t>
                </a:r>
              </a:p>
              <a:p>
                <a:pPr algn="ctr"/>
                <a:r>
                  <a:rPr lang="en-US" sz="1800" b="1">
                    <a:latin typeface="Arial" charset="0"/>
                    <a:cs typeface="Arial" charset="0"/>
                  </a:rPr>
                  <a:t>Pulp</a:t>
                </a:r>
              </a:p>
            </p:txBody>
          </p:sp>
        </p:grpSp>
        <p:sp>
          <p:nvSpPr>
            <p:cNvPr id="32773" name="TextBox 6"/>
            <p:cNvSpPr txBox="1">
              <a:spLocks noChangeArrowheads="1"/>
            </p:cNvSpPr>
            <p:nvPr/>
          </p:nvSpPr>
          <p:spPr bwMode="auto">
            <a:xfrm>
              <a:off x="822960" y="5303520"/>
              <a:ext cx="493776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a </a:t>
              </a:r>
              <a:r>
                <a:rPr lang="en-US" sz="1600" b="1">
                  <a:latin typeface="Arial" charset="0"/>
                  <a:cs typeface="Arial" charset="0"/>
                </a:rPr>
                <a:t>25% complete with respect to conversion costs</a:t>
              </a:r>
            </a:p>
            <a:p>
              <a:r>
                <a:rPr lang="en-US" sz="1600" b="1" baseline="30000">
                  <a:latin typeface="Arial" charset="0"/>
                  <a:cs typeface="Arial" charset="0"/>
                </a:rPr>
                <a:t>b</a:t>
              </a:r>
              <a:r>
                <a:rPr lang="en-US" sz="1600" b="1">
                  <a:latin typeface="Arial" charset="0"/>
                  <a:cs typeface="Arial" charset="0"/>
                </a:rPr>
                <a:t> 30% complete with respect to conversion costs</a:t>
              </a:r>
              <a:endParaRPr lang="en-US" sz="1600" b="1" baseline="30000">
                <a:latin typeface="Arial" charset="0"/>
                <a:cs typeface="Arial" charset="0"/>
              </a:endParaRPr>
            </a:p>
          </p:txBody>
        </p:sp>
      </p:grpSp>
      <p:sp>
        <p:nvSpPr>
          <p:cNvPr id="11" name="Rectangle 10">
            <a:extLst>
              <a:ext uri="{FF2B5EF4-FFF2-40B4-BE49-F238E27FC236}">
                <a16:creationId xmlns:a16="http://schemas.microsoft.com/office/drawing/2014/main" xmlns="" id="{C0004129-2FC0-6B45-917C-F9D0AF3B82AB}"/>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Compute the Equivalent Units</a:t>
            </a:r>
            <a:br>
              <a:rPr lang="en-US" dirty="0">
                <a:latin typeface="Bookman Old Style" charset="0"/>
              </a:rPr>
            </a:br>
            <a:r>
              <a:rPr lang="en-US" dirty="0">
                <a:latin typeface="Bookman Old Style" charset="0"/>
              </a:rPr>
              <a:t>of Production (Step 2</a:t>
            </a:r>
            <a:r>
              <a:rPr lang="en-US" dirty="0" smtClean="0">
                <a:latin typeface="Bookman Old Style" charset="0"/>
              </a:rPr>
              <a:t>) (2)</a:t>
            </a:r>
            <a:endParaRPr lang="en-US" dirty="0">
              <a:latin typeface="Bookman Old Style" charset="0"/>
            </a:endParaRPr>
          </a:p>
        </p:txBody>
      </p:sp>
      <p:grpSp>
        <p:nvGrpSpPr>
          <p:cNvPr id="34818" name="Group 17"/>
          <p:cNvGrpSpPr>
            <a:grpSpLocks/>
          </p:cNvGrpSpPr>
          <p:nvPr/>
        </p:nvGrpSpPr>
        <p:grpSpPr bwMode="auto">
          <a:xfrm>
            <a:off x="398463" y="1676400"/>
            <a:ext cx="8328025" cy="3292475"/>
            <a:chOff x="365760" y="2011680"/>
            <a:chExt cx="8326893" cy="3291840"/>
          </a:xfrm>
        </p:grpSpPr>
        <p:sp>
          <p:nvSpPr>
            <p:cNvPr id="5" name="TextBox 4">
              <a:extLst>
                <a:ext uri="{FF2B5EF4-FFF2-40B4-BE49-F238E27FC236}">
                  <a16:creationId xmlns:a16="http://schemas.microsoft.com/office/drawing/2014/main" xmlns="" id="{77625037-3E81-BC4C-9D97-458363C0F5E1}"/>
                </a:ext>
              </a:extLst>
            </p:cNvPr>
            <p:cNvSpPr txBox="1"/>
            <p:nvPr/>
          </p:nvSpPr>
          <p:spPr>
            <a:xfrm>
              <a:off x="451473" y="3383015"/>
              <a:ext cx="3839640" cy="1280866"/>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Transferred out</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Work-in-process, March 31</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work</a:t>
              </a:r>
            </a:p>
          </p:txBody>
        </p:sp>
        <p:sp>
          <p:nvSpPr>
            <p:cNvPr id="6" name="TextBox 5">
              <a:extLst>
                <a:ext uri="{FF2B5EF4-FFF2-40B4-BE49-F238E27FC236}">
                  <a16:creationId xmlns:a16="http://schemas.microsoft.com/office/drawing/2014/main" xmlns="" id="{B1BCCFD1-9009-9E4B-BD99-8DD764184848}"/>
                </a:ext>
              </a:extLst>
            </p:cNvPr>
            <p:cNvSpPr txBox="1"/>
            <p:nvPr/>
          </p:nvSpPr>
          <p:spPr>
            <a:xfrm>
              <a:off x="4291113" y="3383015"/>
              <a:ext cx="1463476" cy="1280866"/>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96,000</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16,000</a:t>
              </a:r>
              <a:endParaRPr lang="en-US" sz="2400" baseline="30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xmlns="" id="{5D84FAF4-FBED-6A46-AFC5-ABAB4F9FD33C}"/>
                </a:ext>
              </a:extLst>
            </p:cNvPr>
            <p:cNvSpPr txBox="1"/>
            <p:nvPr/>
          </p:nvSpPr>
          <p:spPr>
            <a:xfrm>
              <a:off x="5754589" y="3383015"/>
              <a:ext cx="1463476" cy="1280866"/>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96,000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16,000</a:t>
              </a:r>
              <a:r>
                <a:rPr lang="en-US" sz="2400" baseline="30000" dirty="0">
                  <a:latin typeface="Arial" panose="020B0604020202020204" pitchFamily="34" charset="0"/>
                  <a:ea typeface="ＭＳ Ｐゴシック" panose="020B0600070205080204" pitchFamily="34" charset="-128"/>
                  <a:cs typeface="Arial" panose="020B0604020202020204" pitchFamily="34" charset="0"/>
                </a:rPr>
                <a:t>a</a:t>
              </a:r>
              <a:endParaRPr lang="en-US" sz="2400" u="sng"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112,000</a:t>
              </a:r>
            </a:p>
          </p:txBody>
        </p:sp>
        <p:sp>
          <p:nvSpPr>
            <p:cNvPr id="4" name="TextBox 7">
              <a:extLst>
                <a:ext uri="{FF2B5EF4-FFF2-40B4-BE49-F238E27FC236}">
                  <a16:creationId xmlns:a16="http://schemas.microsoft.com/office/drawing/2014/main" xmlns="" id="{58B2D564-5272-3046-B9DD-9495C30E01D0}"/>
                </a:ext>
              </a:extLst>
            </p:cNvPr>
            <p:cNvSpPr txBox="1"/>
            <p:nvPr/>
          </p:nvSpPr>
          <p:spPr>
            <a:xfrm>
              <a:off x="7218065" y="3383015"/>
              <a:ext cx="1463476" cy="1280866"/>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96,000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4,800</a:t>
              </a:r>
              <a:r>
                <a:rPr lang="en-US" sz="2400" u="sng" baseline="30000" dirty="0">
                  <a:latin typeface="Arial" panose="020B0604020202020204" pitchFamily="34" charset="0"/>
                  <a:ea typeface="ＭＳ Ｐゴシック" panose="020B0600070205080204" pitchFamily="34" charset="-128"/>
                  <a:cs typeface="Arial" panose="020B0604020202020204" pitchFamily="34" charset="0"/>
                </a:rPr>
                <a:t>b</a:t>
              </a:r>
              <a:endParaRPr lang="en-US" sz="2400" u="sng"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100,800</a:t>
              </a:r>
            </a:p>
          </p:txBody>
        </p:sp>
        <p:sp>
          <p:nvSpPr>
            <p:cNvPr id="34824" name="TextBox 8"/>
            <p:cNvSpPr txBox="1">
              <a:spLocks noChangeArrowheads="1"/>
            </p:cNvSpPr>
            <p:nvPr/>
          </p:nvSpPr>
          <p:spPr bwMode="auto">
            <a:xfrm>
              <a:off x="429182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Physical</a:t>
              </a:r>
            </a:p>
            <a:p>
              <a:pPr algn="ctr"/>
              <a:r>
                <a:rPr lang="en-US" sz="1800" b="1">
                  <a:latin typeface="Arial" charset="0"/>
                  <a:cs typeface="Arial" charset="0"/>
                </a:rPr>
                <a:t>units</a:t>
              </a:r>
            </a:p>
          </p:txBody>
        </p:sp>
        <p:sp>
          <p:nvSpPr>
            <p:cNvPr id="34825" name="TextBox 9"/>
            <p:cNvSpPr txBox="1">
              <a:spLocks noChangeArrowheads="1"/>
            </p:cNvSpPr>
            <p:nvPr/>
          </p:nvSpPr>
          <p:spPr bwMode="auto">
            <a:xfrm>
              <a:off x="575486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p:txBody>
        </p:sp>
        <p:sp>
          <p:nvSpPr>
            <p:cNvPr id="34826" name="TextBox 10"/>
            <p:cNvSpPr txBox="1">
              <a:spLocks noChangeArrowheads="1"/>
            </p:cNvSpPr>
            <p:nvPr/>
          </p:nvSpPr>
          <p:spPr bwMode="auto">
            <a:xfrm>
              <a:off x="721790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p:txBody>
        </p:sp>
        <p:sp>
          <p:nvSpPr>
            <p:cNvPr id="34827" name="TextBox 11"/>
            <p:cNvSpPr txBox="1">
              <a:spLocks noChangeArrowheads="1"/>
            </p:cNvSpPr>
            <p:nvPr/>
          </p:nvSpPr>
          <p:spPr bwMode="auto">
            <a:xfrm>
              <a:off x="5949453" y="2743200"/>
              <a:ext cx="274320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Equivalent units</a:t>
              </a:r>
            </a:p>
          </p:txBody>
        </p:sp>
        <p:cxnSp>
          <p:nvCxnSpPr>
            <p:cNvPr id="14" name="Straight Connector 13">
              <a:extLst>
                <a:ext uri="{FF2B5EF4-FFF2-40B4-BE49-F238E27FC236}">
                  <a16:creationId xmlns:a16="http://schemas.microsoft.com/office/drawing/2014/main" xmlns="" id="{2051CF7B-4502-EF49-913B-5F77D03104C3}"/>
                </a:ext>
              </a:extLst>
            </p:cNvPr>
            <p:cNvCxnSpPr/>
            <p:nvPr/>
          </p:nvCxnSpPr>
          <p:spPr>
            <a:xfrm rot="10800000" flipH="1">
              <a:off x="5754589" y="3044944"/>
              <a:ext cx="2926952" cy="1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829" name="TextBox 14"/>
            <p:cNvSpPr txBox="1">
              <a:spLocks noChangeArrowheads="1"/>
            </p:cNvSpPr>
            <p:nvPr/>
          </p:nvSpPr>
          <p:spPr bwMode="auto">
            <a:xfrm>
              <a:off x="365760" y="4663440"/>
              <a:ext cx="54864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a </a:t>
              </a:r>
              <a:r>
                <a:rPr lang="en-US" sz="1600" b="1">
                  <a:latin typeface="Arial" charset="0"/>
                  <a:cs typeface="Arial" charset="0"/>
                </a:rPr>
                <a:t>16,000 units × 100% (all materials added in beginning)</a:t>
              </a:r>
            </a:p>
          </p:txBody>
        </p:sp>
        <p:sp>
          <p:nvSpPr>
            <p:cNvPr id="34830" name="TextBox 16"/>
            <p:cNvSpPr txBox="1">
              <a:spLocks noChangeArrowheads="1"/>
            </p:cNvSpPr>
            <p:nvPr/>
          </p:nvSpPr>
          <p:spPr bwMode="auto">
            <a:xfrm>
              <a:off x="451473" y="2011680"/>
              <a:ext cx="7686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a:latin typeface="Arial" charset="0"/>
                  <a:cs typeface="Arial" charset="0"/>
                </a:rPr>
                <a:t>Shredding Department, March, Year 2: Equivalent Units</a:t>
              </a:r>
            </a:p>
          </p:txBody>
        </p:sp>
        <p:sp>
          <p:nvSpPr>
            <p:cNvPr id="34831" name="TextBox 15"/>
            <p:cNvSpPr txBox="1">
              <a:spLocks noChangeArrowheads="1"/>
            </p:cNvSpPr>
            <p:nvPr/>
          </p:nvSpPr>
          <p:spPr bwMode="auto">
            <a:xfrm>
              <a:off x="365760" y="4937760"/>
              <a:ext cx="548640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b </a:t>
              </a:r>
              <a:r>
                <a:rPr lang="en-US" sz="1600" b="1">
                  <a:latin typeface="Arial" charset="0"/>
                  <a:cs typeface="Arial" charset="0"/>
                </a:rPr>
                <a:t>16,000 units × 30%</a:t>
              </a:r>
            </a:p>
          </p:txBody>
        </p:sp>
      </p:grpSp>
      <p:sp>
        <p:nvSpPr>
          <p:cNvPr id="19" name="Rectangle 18">
            <a:extLst>
              <a:ext uri="{FF2B5EF4-FFF2-40B4-BE49-F238E27FC236}">
                <a16:creationId xmlns:a16="http://schemas.microsoft.com/office/drawing/2014/main" xmlns="" id="{AE4DEB4B-CB30-3D48-8A11-6B1E0B15A24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Identify the Costs to Assign to </a:t>
            </a:r>
            <a:r>
              <a:rPr lang="en-US" dirty="0" smtClean="0">
                <a:latin typeface="Bookman Old Style" charset="0"/>
              </a:rPr>
              <a:t>Products </a:t>
            </a:r>
            <a:r>
              <a:rPr lang="en-US" dirty="0">
                <a:latin typeface="Bookman Old Style" charset="0"/>
              </a:rPr>
              <a:t>(Step 3</a:t>
            </a:r>
            <a:r>
              <a:rPr lang="en-US" dirty="0" smtClean="0">
                <a:latin typeface="Bookman Old Style" charset="0"/>
              </a:rPr>
              <a:t>) (3)</a:t>
            </a:r>
            <a:endParaRPr lang="en-US" dirty="0">
              <a:latin typeface="Bookman Old Style" charset="0"/>
            </a:endParaRPr>
          </a:p>
        </p:txBody>
      </p:sp>
      <p:grpSp>
        <p:nvGrpSpPr>
          <p:cNvPr id="36866" name="Group 10"/>
          <p:cNvGrpSpPr>
            <a:grpSpLocks/>
          </p:cNvGrpSpPr>
          <p:nvPr/>
        </p:nvGrpSpPr>
        <p:grpSpPr bwMode="auto">
          <a:xfrm>
            <a:off x="450850" y="2286000"/>
            <a:ext cx="8229600" cy="1828800"/>
            <a:chOff x="451347" y="2834640"/>
            <a:chExt cx="8229600" cy="1828800"/>
          </a:xfrm>
        </p:grpSpPr>
        <p:sp>
          <p:nvSpPr>
            <p:cNvPr id="3" name="TextBox 2">
              <a:extLst>
                <a:ext uri="{FF2B5EF4-FFF2-40B4-BE49-F238E27FC236}">
                  <a16:creationId xmlns:a16="http://schemas.microsoft.com/office/drawing/2014/main" xmlns="" id="{87498A9A-DCC8-B142-B42E-4916CDA3C4C3}"/>
                </a:ext>
              </a:extLst>
            </p:cNvPr>
            <p:cNvSpPr txBox="1"/>
            <p:nvPr/>
          </p:nvSpPr>
          <p:spPr>
            <a:xfrm>
              <a:off x="451347" y="3383915"/>
              <a:ext cx="3840163"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Work in process, March 1</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Current costs, March</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a:t>
              </a:r>
            </a:p>
          </p:txBody>
        </p:sp>
        <p:sp>
          <p:nvSpPr>
            <p:cNvPr id="4" name="TextBox 3">
              <a:extLst>
                <a:ext uri="{FF2B5EF4-FFF2-40B4-BE49-F238E27FC236}">
                  <a16:creationId xmlns:a16="http://schemas.microsoft.com/office/drawing/2014/main" xmlns="" id="{D8251592-E381-0B43-8BD3-73354390CABA}"/>
                </a:ext>
              </a:extLst>
            </p:cNvPr>
            <p:cNvSpPr txBox="1"/>
            <p:nvPr/>
          </p:nvSpPr>
          <p:spPr>
            <a:xfrm>
              <a:off x="4291510" y="3383915"/>
              <a:ext cx="1463675"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24,286</a:t>
              </a:r>
            </a:p>
            <a:p>
              <a:pP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298,274</a:t>
              </a:r>
            </a:p>
            <a:p>
              <a:pP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$322,560</a:t>
              </a:r>
            </a:p>
            <a:p>
              <a:pP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xmlns="" id="{4285A0EB-E7E4-A84F-A457-61848500E528}"/>
                </a:ext>
              </a:extLst>
            </p:cNvPr>
            <p:cNvSpPr txBox="1"/>
            <p:nvPr/>
          </p:nvSpPr>
          <p:spPr>
            <a:xfrm>
              <a:off x="5755185" y="3383915"/>
              <a:ext cx="1462087"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16,160</a:t>
              </a:r>
            </a:p>
            <a:p>
              <a:pP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84,640</a:t>
              </a:r>
            </a:p>
            <a:p>
              <a:pP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$100,800</a:t>
              </a:r>
            </a:p>
          </p:txBody>
        </p:sp>
        <p:sp>
          <p:nvSpPr>
            <p:cNvPr id="6" name="TextBox 5">
              <a:extLst>
                <a:ext uri="{FF2B5EF4-FFF2-40B4-BE49-F238E27FC236}">
                  <a16:creationId xmlns:a16="http://schemas.microsoft.com/office/drawing/2014/main" xmlns="" id="{D48938F7-53F3-A44B-B829-1D97614E10B9}"/>
                </a:ext>
              </a:extLst>
            </p:cNvPr>
            <p:cNvSpPr txBox="1"/>
            <p:nvPr/>
          </p:nvSpPr>
          <p:spPr>
            <a:xfrm>
              <a:off x="7217272" y="3383915"/>
              <a:ext cx="1463675"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8,126</a:t>
              </a:r>
            </a:p>
            <a:p>
              <a:pP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213,634</a:t>
              </a:r>
            </a:p>
            <a:p>
              <a:pP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$221,760</a:t>
              </a:r>
            </a:p>
          </p:txBody>
        </p:sp>
        <p:sp>
          <p:nvSpPr>
            <p:cNvPr id="36872" name="TextBox 6"/>
            <p:cNvSpPr txBox="1">
              <a:spLocks noChangeArrowheads="1"/>
            </p:cNvSpPr>
            <p:nvPr/>
          </p:nvSpPr>
          <p:spPr bwMode="auto">
            <a:xfrm>
              <a:off x="429182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Total</a:t>
              </a:r>
            </a:p>
            <a:p>
              <a:pPr algn="ctr"/>
              <a:r>
                <a:rPr lang="en-US" sz="1800" b="1">
                  <a:latin typeface="Arial" charset="0"/>
                  <a:cs typeface="Arial" charset="0"/>
                </a:rPr>
                <a:t>costs</a:t>
              </a:r>
            </a:p>
          </p:txBody>
        </p:sp>
        <p:sp>
          <p:nvSpPr>
            <p:cNvPr id="36873" name="TextBox 7"/>
            <p:cNvSpPr txBox="1">
              <a:spLocks noChangeArrowheads="1"/>
            </p:cNvSpPr>
            <p:nvPr/>
          </p:nvSpPr>
          <p:spPr bwMode="auto">
            <a:xfrm>
              <a:off x="575486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a:p>
              <a:pPr algn="ctr"/>
              <a:r>
                <a:rPr lang="en-US" sz="1800" b="1">
                  <a:latin typeface="Arial" charset="0"/>
                  <a:cs typeface="Arial" charset="0"/>
                </a:rPr>
                <a:t>costs</a:t>
              </a:r>
            </a:p>
          </p:txBody>
        </p:sp>
        <p:sp>
          <p:nvSpPr>
            <p:cNvPr id="36874" name="TextBox 8"/>
            <p:cNvSpPr txBox="1">
              <a:spLocks noChangeArrowheads="1"/>
            </p:cNvSpPr>
            <p:nvPr/>
          </p:nvSpPr>
          <p:spPr bwMode="auto">
            <a:xfrm>
              <a:off x="721790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a:p>
              <a:pPr algn="ctr"/>
              <a:r>
                <a:rPr lang="en-US" sz="1800" b="1">
                  <a:latin typeface="Arial" charset="0"/>
                  <a:cs typeface="Arial" charset="0"/>
                </a:rPr>
                <a:t>costs</a:t>
              </a:r>
            </a:p>
          </p:txBody>
        </p:sp>
      </p:grpSp>
      <p:sp>
        <p:nvSpPr>
          <p:cNvPr id="13" name="Rectangle 12">
            <a:extLst>
              <a:ext uri="{FF2B5EF4-FFF2-40B4-BE49-F238E27FC236}">
                <a16:creationId xmlns:a16="http://schemas.microsoft.com/office/drawing/2014/main" xmlns="" id="{F72587F1-A562-3346-A217-1FF7AF859454}"/>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50825"/>
            <a:ext cx="8229600" cy="914400"/>
          </a:xfrm>
        </p:spPr>
        <p:txBody>
          <a:bodyPr/>
          <a:lstStyle/>
          <a:p>
            <a:pPr eaLnBrk="1" hangingPunct="1">
              <a:lnSpc>
                <a:spcPts val="4400"/>
              </a:lnSpc>
            </a:pPr>
            <a:r>
              <a:rPr lang="en-US">
                <a:latin typeface="Bookman Old Style" charset="0"/>
              </a:rPr>
              <a:t>Compute the Cost per</a:t>
            </a:r>
            <a:br>
              <a:rPr lang="en-US">
                <a:latin typeface="Bookman Old Style" charset="0"/>
              </a:rPr>
            </a:br>
            <a:r>
              <a:rPr lang="en-US">
                <a:latin typeface="Bookman Old Style" charset="0"/>
              </a:rPr>
              <a:t>Equivalent Unit (Step 4)</a:t>
            </a:r>
          </a:p>
        </p:txBody>
      </p:sp>
      <p:sp>
        <p:nvSpPr>
          <p:cNvPr id="13" name="Rectangle 12">
            <a:extLst>
              <a:ext uri="{FF2B5EF4-FFF2-40B4-BE49-F238E27FC236}">
                <a16:creationId xmlns:a16="http://schemas.microsoft.com/office/drawing/2014/main" xmlns="" id="{C45E8083-82C0-1C47-84F7-41F2FAC4B87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8-3</a:t>
            </a:r>
          </a:p>
        </p:txBody>
      </p:sp>
      <p:pic>
        <p:nvPicPr>
          <p:cNvPr id="389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66863"/>
            <a:ext cx="8915400" cy="29289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250825"/>
            <a:ext cx="8229600" cy="914400"/>
          </a:xfrm>
        </p:spPr>
        <p:txBody>
          <a:bodyPr/>
          <a:lstStyle/>
          <a:p>
            <a:pPr eaLnBrk="1" hangingPunct="1">
              <a:lnSpc>
                <a:spcPts val="4400"/>
              </a:lnSpc>
            </a:pPr>
            <a:r>
              <a:rPr lang="en-US">
                <a:latin typeface="Bookman Old Style" charset="0"/>
              </a:rPr>
              <a:t>Assign Product Costs to</a:t>
            </a:r>
            <a:br>
              <a:rPr lang="en-US">
                <a:latin typeface="Bookman Old Style" charset="0"/>
              </a:rPr>
            </a:br>
            <a:r>
              <a:rPr lang="en-US">
                <a:latin typeface="Bookman Old Style" charset="0"/>
              </a:rPr>
              <a:t>Batches of Work (Step 5)</a:t>
            </a:r>
          </a:p>
        </p:txBody>
      </p:sp>
      <p:grpSp>
        <p:nvGrpSpPr>
          <p:cNvPr id="40962" name="Group 11"/>
          <p:cNvGrpSpPr>
            <a:grpSpLocks/>
          </p:cNvGrpSpPr>
          <p:nvPr/>
        </p:nvGrpSpPr>
        <p:grpSpPr bwMode="auto">
          <a:xfrm>
            <a:off x="231775" y="1828800"/>
            <a:ext cx="8680450" cy="4114800"/>
            <a:chOff x="231527" y="1828800"/>
            <a:chExt cx="8680947" cy="4114800"/>
          </a:xfrm>
        </p:grpSpPr>
        <p:sp>
          <p:nvSpPr>
            <p:cNvPr id="4" name="TextBox 3">
              <a:extLst>
                <a:ext uri="{FF2B5EF4-FFF2-40B4-BE49-F238E27FC236}">
                  <a16:creationId xmlns:a16="http://schemas.microsoft.com/office/drawing/2014/main" xmlns="" id="{CF7ED5EE-6980-644F-816B-7EC25A2A39B9}"/>
                </a:ext>
              </a:extLst>
            </p:cNvPr>
            <p:cNvSpPr txBox="1"/>
            <p:nvPr/>
          </p:nvSpPr>
          <p:spPr>
            <a:xfrm>
              <a:off x="231527" y="2468563"/>
              <a:ext cx="4205529" cy="3475037"/>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Transferred out:</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Equivalent units</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Cost per equivalent unit</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Cost assigned</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Work-in-process, March 31</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Equivalent units</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Cost per equivalent unit</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Cost assigned</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Total cost assigned</a:t>
              </a:r>
            </a:p>
          </p:txBody>
        </p:sp>
        <p:sp>
          <p:nvSpPr>
            <p:cNvPr id="5" name="TextBox 4">
              <a:extLst>
                <a:ext uri="{FF2B5EF4-FFF2-40B4-BE49-F238E27FC236}">
                  <a16:creationId xmlns:a16="http://schemas.microsoft.com/office/drawing/2014/main" xmlns="" id="{CE185AB2-34BA-C548-861A-D0F37B348D48}"/>
                </a:ext>
              </a:extLst>
            </p:cNvPr>
            <p:cNvSpPr txBox="1"/>
            <p:nvPr/>
          </p:nvSpPr>
          <p:spPr>
            <a:xfrm>
              <a:off x="4437056" y="2468563"/>
              <a:ext cx="1463759" cy="3475037"/>
            </a:xfrm>
            <a:prstGeom prst="rect">
              <a:avLst/>
            </a:prstGeom>
            <a:solidFill>
              <a:schemeClr val="accent6"/>
            </a:solidFill>
            <a:ln w="12700">
              <a:solidFill>
                <a:schemeClr val="tx1"/>
              </a:solidFill>
            </a:ln>
          </p:spPr>
          <p:txBody>
            <a:bodyPr wrap="none" anchor="ctr"/>
            <a:lstStyle/>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$297,600</a:t>
              </a: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24,960</a:t>
              </a: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$322,560</a:t>
              </a:r>
            </a:p>
          </p:txBody>
        </p:sp>
        <p:sp>
          <p:nvSpPr>
            <p:cNvPr id="6" name="TextBox 5">
              <a:extLst>
                <a:ext uri="{FF2B5EF4-FFF2-40B4-BE49-F238E27FC236}">
                  <a16:creationId xmlns:a16="http://schemas.microsoft.com/office/drawing/2014/main" xmlns="" id="{0C801AA7-B250-0145-BD1E-B463C8CA4A66}"/>
                </a:ext>
              </a:extLst>
            </p:cNvPr>
            <p:cNvSpPr txBox="1"/>
            <p:nvPr/>
          </p:nvSpPr>
          <p:spPr>
            <a:xfrm>
              <a:off x="5900815" y="2468563"/>
              <a:ext cx="1463759" cy="3475037"/>
            </a:xfrm>
            <a:prstGeom prst="rect">
              <a:avLst/>
            </a:prstGeom>
            <a:solidFill>
              <a:schemeClr val="accent6"/>
            </a:solidFill>
            <a:ln w="12700">
              <a:solidFill>
                <a:schemeClr val="tx1"/>
              </a:solidFill>
            </a:ln>
          </p:spPr>
          <p:txBody>
            <a:bodyPr wrap="none" anchor="ctr"/>
            <a:lstStyle/>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96,000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0.90</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86,400</a:t>
              </a: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16,000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0.90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14,400</a:t>
              </a: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$100,800</a:t>
              </a:r>
            </a:p>
          </p:txBody>
        </p:sp>
        <p:sp>
          <p:nvSpPr>
            <p:cNvPr id="7" name="TextBox 6">
              <a:extLst>
                <a:ext uri="{FF2B5EF4-FFF2-40B4-BE49-F238E27FC236}">
                  <a16:creationId xmlns:a16="http://schemas.microsoft.com/office/drawing/2014/main" xmlns="" id="{3C52D0B2-DA11-E24B-8DB4-7F8ECBC028BE}"/>
                </a:ext>
              </a:extLst>
            </p:cNvPr>
            <p:cNvSpPr txBox="1"/>
            <p:nvPr/>
          </p:nvSpPr>
          <p:spPr>
            <a:xfrm>
              <a:off x="7364573" y="2468563"/>
              <a:ext cx="1462171" cy="3475037"/>
            </a:xfrm>
            <a:prstGeom prst="rect">
              <a:avLst/>
            </a:prstGeom>
            <a:solidFill>
              <a:schemeClr val="accent6"/>
            </a:solidFill>
            <a:ln w="12700">
              <a:solidFill>
                <a:schemeClr val="tx1"/>
              </a:solidFill>
            </a:ln>
          </p:spPr>
          <p:txBody>
            <a:bodyPr wrap="none" anchor="ctr"/>
            <a:lstStyle/>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96,000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2.20</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$211,200</a:t>
              </a: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4,800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2.20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10,560</a:t>
              </a: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$221,760</a:t>
              </a:r>
            </a:p>
          </p:txBody>
        </p:sp>
        <p:sp>
          <p:nvSpPr>
            <p:cNvPr id="40968" name="TextBox 7"/>
            <p:cNvSpPr txBox="1">
              <a:spLocks noChangeArrowheads="1"/>
            </p:cNvSpPr>
            <p:nvPr/>
          </p:nvSpPr>
          <p:spPr bwMode="auto">
            <a:xfrm>
              <a:off x="4437767" y="1828800"/>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Total</a:t>
              </a:r>
            </a:p>
          </p:txBody>
        </p:sp>
        <p:sp>
          <p:nvSpPr>
            <p:cNvPr id="40969" name="TextBox 8"/>
            <p:cNvSpPr txBox="1">
              <a:spLocks noChangeArrowheads="1"/>
            </p:cNvSpPr>
            <p:nvPr/>
          </p:nvSpPr>
          <p:spPr bwMode="auto">
            <a:xfrm>
              <a:off x="5900807" y="1828800"/>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a:p>
              <a:pPr algn="ctr"/>
              <a:r>
                <a:rPr lang="en-US" sz="1800" b="1">
                  <a:latin typeface="Arial" charset="0"/>
                  <a:cs typeface="Arial" charset="0"/>
                </a:rPr>
                <a:t>costs</a:t>
              </a:r>
            </a:p>
          </p:txBody>
        </p:sp>
        <p:sp>
          <p:nvSpPr>
            <p:cNvPr id="40970" name="TextBox 9"/>
            <p:cNvSpPr txBox="1">
              <a:spLocks noChangeArrowheads="1"/>
            </p:cNvSpPr>
            <p:nvPr/>
          </p:nvSpPr>
          <p:spPr bwMode="auto">
            <a:xfrm>
              <a:off x="7449434" y="1828800"/>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a:p>
              <a:pPr algn="ctr"/>
              <a:r>
                <a:rPr lang="en-US" sz="1800" b="1">
                  <a:latin typeface="Arial" charset="0"/>
                  <a:cs typeface="Arial" charset="0"/>
                </a:rPr>
                <a:t>costs</a:t>
              </a:r>
            </a:p>
          </p:txBody>
        </p:sp>
      </p:grpSp>
      <p:sp>
        <p:nvSpPr>
          <p:cNvPr id="13" name="Rectangle 12">
            <a:extLst>
              <a:ext uri="{FF2B5EF4-FFF2-40B4-BE49-F238E27FC236}">
                <a16:creationId xmlns:a16="http://schemas.microsoft.com/office/drawing/2014/main" xmlns="" id="{A06AD45F-B5B3-C64E-B72B-F3A40F8305D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8-3</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a:latin typeface="Bookman Old Style" charset="0"/>
              </a:rPr>
              <a:t>The Production Cost Report</a:t>
            </a:r>
          </a:p>
        </p:txBody>
      </p:sp>
      <p:sp>
        <p:nvSpPr>
          <p:cNvPr id="4" name="Rectangle 3">
            <a:extLst>
              <a:ext uri="{FF2B5EF4-FFF2-40B4-BE49-F238E27FC236}">
                <a16:creationId xmlns:a16="http://schemas.microsoft.com/office/drawing/2014/main" xmlns="" id="{44C6484C-5BC6-6E43-B985-1CC6B4CCC038}"/>
              </a:ext>
            </a:extLst>
          </p:cNvPr>
          <p:cNvSpPr/>
          <p:nvPr/>
        </p:nvSpPr>
        <p:spPr>
          <a:xfrm>
            <a:off x="1325563" y="1463675"/>
            <a:ext cx="649287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8-4</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Prepare and analyze a production cost report.</a:t>
            </a:r>
          </a:p>
        </p:txBody>
      </p:sp>
      <p:sp>
        <p:nvSpPr>
          <p:cNvPr id="5" name="Text Box 3">
            <a:extLst>
              <a:ext uri="{FF2B5EF4-FFF2-40B4-BE49-F238E27FC236}">
                <a16:creationId xmlns:a16="http://schemas.microsoft.com/office/drawing/2014/main" xmlns="" id="{D0490DB1-4B01-0D4F-BAC8-2765B79FEA87}"/>
              </a:ext>
            </a:extLst>
          </p:cNvPr>
          <p:cNvSpPr txBox="1">
            <a:spLocks noChangeArrowheads="1"/>
          </p:cNvSpPr>
          <p:nvPr/>
        </p:nvSpPr>
        <p:spPr bwMode="auto">
          <a:xfrm>
            <a:off x="1371600" y="2286000"/>
            <a:ext cx="640080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The production cost report summarizes the</a:t>
            </a:r>
          </a:p>
          <a:p>
            <a:pPr algn="ctr" defTabSz="274320">
              <a:buSzPct val="100000"/>
              <a:defRPr/>
            </a:pPr>
            <a:r>
              <a:rPr lang="en-US" sz="2400" dirty="0">
                <a:solidFill>
                  <a:schemeClr val="tx1"/>
                </a:solidFill>
                <a:latin typeface="Gill Sans"/>
                <a:cs typeface="Gill Sans"/>
              </a:rPr>
              <a:t>production and cost results for a period.</a:t>
            </a:r>
          </a:p>
        </p:txBody>
      </p:sp>
      <p:sp>
        <p:nvSpPr>
          <p:cNvPr id="6" name="Text Box 3">
            <a:extLst>
              <a:ext uri="{FF2B5EF4-FFF2-40B4-BE49-F238E27FC236}">
                <a16:creationId xmlns:a16="http://schemas.microsoft.com/office/drawing/2014/main" xmlns="" id="{A211E191-0482-D84E-B514-84A145DD0C2F}"/>
              </a:ext>
            </a:extLst>
          </p:cNvPr>
          <p:cNvSpPr txBox="1">
            <a:spLocks noChangeArrowheads="1"/>
          </p:cNvSpPr>
          <p:nvPr/>
        </p:nvSpPr>
        <p:spPr bwMode="auto">
          <a:xfrm>
            <a:off x="1371600" y="3382963"/>
            <a:ext cx="6400800"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It is used by managers to monitor production</a:t>
            </a:r>
          </a:p>
          <a:p>
            <a:pPr algn="ctr" defTabSz="274320">
              <a:buSzPct val="100000"/>
              <a:defRPr/>
            </a:pPr>
            <a:r>
              <a:rPr lang="en-US" sz="2400" dirty="0">
                <a:solidFill>
                  <a:schemeClr val="tx1"/>
                </a:solidFill>
                <a:latin typeface="Gill Sans"/>
                <a:cs typeface="Gill Sans"/>
              </a:rPr>
              <a:t>and cost flows.</a:t>
            </a:r>
          </a:p>
        </p:txBody>
      </p:sp>
      <p:sp>
        <p:nvSpPr>
          <p:cNvPr id="7" name="Text Box 3">
            <a:extLst>
              <a:ext uri="{FF2B5EF4-FFF2-40B4-BE49-F238E27FC236}">
                <a16:creationId xmlns:a16="http://schemas.microsoft.com/office/drawing/2014/main" xmlns="" id="{F9FB836D-45E1-CF4E-B75A-925E74856FF2}"/>
              </a:ext>
            </a:extLst>
          </p:cNvPr>
          <p:cNvSpPr txBox="1">
            <a:spLocks noChangeArrowheads="1"/>
          </p:cNvSpPr>
          <p:nvPr/>
        </p:nvSpPr>
        <p:spPr bwMode="auto">
          <a:xfrm>
            <a:off x="1371600" y="4525963"/>
            <a:ext cx="6400800" cy="1189037"/>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a:latin typeface="Gill Sans"/>
                <a:cs typeface="Gill Sans"/>
              </a:rPr>
              <a:t>Following is ASJ</a:t>
            </a:r>
            <a:r>
              <a:rPr lang="ja-JP" altLang="en-US" sz="2400">
                <a:latin typeface="Gill Sans"/>
                <a:cs typeface="Gill Sans"/>
              </a:rPr>
              <a:t>’</a:t>
            </a:r>
            <a:r>
              <a:rPr lang="en-US" sz="2400">
                <a:latin typeface="Gill Sans"/>
                <a:cs typeface="Gill Sans"/>
              </a:rPr>
              <a:t>s Shredding Department</a:t>
            </a:r>
          </a:p>
          <a:p>
            <a:pPr algn="ctr">
              <a:buSzPct val="100000"/>
            </a:pPr>
            <a:r>
              <a:rPr lang="en-US" sz="2400">
                <a:latin typeface="Gill Sans"/>
                <a:cs typeface="Gill Sans"/>
              </a:rPr>
              <a:t>production cost report (weighted-average</a:t>
            </a:r>
          </a:p>
          <a:p>
            <a:pPr algn="ctr">
              <a:buSzPct val="100000"/>
            </a:pPr>
            <a:r>
              <a:rPr lang="en-US" sz="2400">
                <a:latin typeface="Gill Sans"/>
                <a:cs typeface="Gill Sans"/>
              </a:rPr>
              <a:t>processing costing) for March.</a:t>
            </a:r>
          </a:p>
        </p:txBody>
      </p:sp>
      <p:sp>
        <p:nvSpPr>
          <p:cNvPr id="9" name="Rectangle 8">
            <a:extLst>
              <a:ext uri="{FF2B5EF4-FFF2-40B4-BE49-F238E27FC236}">
                <a16:creationId xmlns:a16="http://schemas.microsoft.com/office/drawing/2014/main" xmlns="" id="{85863E3C-EF1B-EF48-8F8C-A0656AB52C5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8-4</a:t>
            </a:r>
          </a:p>
        </p:txBody>
      </p:sp>
    </p:spTree>
  </p:cSld>
  <p:clrMapOvr>
    <a:masterClrMapping/>
  </p:clrMapOvr>
  <p:transition xmlns:p14="http://schemas.microsoft.com/office/powerpoint/2010/main" spd="med">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nodeType="afterGroup">
                            <p:stCondLst>
                              <p:cond delay="1000"/>
                            </p:stCondLst>
                            <p:childTnLst>
                              <p:par>
                                <p:cTn id="9" presetID="22" presetClass="entr" presetSubtype="8"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nodeType="afterGroup">
                            <p:stCondLst>
                              <p:cond delay="3500"/>
                            </p:stCondLst>
                            <p:childTnLst>
                              <p:par>
                                <p:cTn id="13" presetID="22" presetClass="entr" presetSubtype="8" fill="hold" grpId="0" nodeType="afterEffect">
                                  <p:stCondLst>
                                    <p:cond delay="1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F0C28A-A4DC-E342-815F-FD3E3F5E9601}"/>
              </a:ext>
            </a:extLst>
          </p:cNvPr>
          <p:cNvSpPr>
            <a:spLocks noGrp="1"/>
          </p:cNvSpPr>
          <p:nvPr>
            <p:ph type="ctrTitle"/>
          </p:nvPr>
        </p:nvSpPr>
        <p:spPr>
          <a:xfrm>
            <a:off x="1219200" y="1219200"/>
            <a:ext cx="6858000" cy="990600"/>
          </a:xfrm>
        </p:spPr>
        <p:txBody>
          <a:bodyPr>
            <a:noAutofit/>
          </a:bodyPr>
          <a:lstStyle/>
          <a:p>
            <a:pPr eaLnBrk="1" fontAlgn="auto" hangingPunct="1">
              <a:spcAft>
                <a:spcPts val="0"/>
              </a:spcAft>
              <a:defRPr/>
            </a:pPr>
            <a:r>
              <a:rPr lang="en-US" dirty="0">
                <a:ea typeface="+mj-ea"/>
                <a:cs typeface="+mj-cs"/>
              </a:rPr>
              <a:t>Process Costing</a:t>
            </a:r>
          </a:p>
        </p:txBody>
      </p:sp>
      <p:sp>
        <p:nvSpPr>
          <p:cNvPr id="3" name="Subtitle 2">
            <a:extLst>
              <a:ext uri="{FF2B5EF4-FFF2-40B4-BE49-F238E27FC236}">
                <a16:creationId xmlns:a16="http://schemas.microsoft.com/office/drawing/2014/main" xmlns="" id="{720AEFAC-BB40-6F46-9B8F-F1FC88510509}"/>
              </a:ext>
            </a:extLst>
          </p:cNvPr>
          <p:cNvSpPr>
            <a:spLocks noGrp="1"/>
          </p:cNvSpPr>
          <p:nvPr>
            <p:ph type="subTitle" idx="1"/>
          </p:nvPr>
        </p:nvSpPr>
        <p:spPr/>
        <p:txBody>
          <a:bodyPr>
            <a:normAutofit/>
          </a:bodyPr>
          <a:lstStyle/>
          <a:p>
            <a:pPr eaLnBrk="1" fontAlgn="auto" hangingPunct="1">
              <a:spcAft>
                <a:spcPts val="0"/>
              </a:spcAft>
              <a:buFont typeface="Wingdings 3"/>
              <a:buNone/>
              <a:defRPr/>
            </a:pPr>
            <a:r>
              <a:rPr lang="en-US" dirty="0"/>
              <a:t>Chapter 8</a:t>
            </a:r>
          </a:p>
        </p:txBody>
      </p:sp>
    </p:spTree>
  </p:cSld>
  <p:clrMapOvr>
    <a:masterClrMapping/>
  </p:clrMapOvr>
  <p:transition xmlns:p14="http://schemas.microsoft.com/office/powerpoint/2010/main" spd="med">
    <p:wedg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39339A-5E6E-EE47-ACC0-D743C18B5123}"/>
              </a:ext>
            </a:extLst>
          </p:cNvPr>
          <p:cNvSpPr>
            <a:spLocks noGrp="1"/>
          </p:cNvSpPr>
          <p:nvPr>
            <p:ph type="title"/>
          </p:nvPr>
        </p:nvSpPr>
        <p:spPr/>
        <p:txBody>
          <a:bodyPr rtlCol="0">
            <a:normAutofit fontScale="90000"/>
          </a:bodyPr>
          <a:lstStyle/>
          <a:p>
            <a:pPr eaLnBrk="1" fontAlgn="auto" hangingPunct="1">
              <a:lnSpc>
                <a:spcPts val="4400"/>
              </a:lnSpc>
              <a:spcAft>
                <a:spcPts val="0"/>
              </a:spcAft>
              <a:defRPr/>
            </a:pPr>
            <a:r>
              <a:rPr lang="en-US" dirty="0"/>
              <a:t>Production Cost Report:</a:t>
            </a:r>
            <a:br>
              <a:rPr lang="en-US" dirty="0"/>
            </a:br>
            <a:r>
              <a:rPr lang="en-US" dirty="0"/>
              <a:t>Weighted-Average Process Costing</a:t>
            </a:r>
          </a:p>
        </p:txBody>
      </p:sp>
      <p:grpSp>
        <p:nvGrpSpPr>
          <p:cNvPr id="45058" name="Group 19"/>
          <p:cNvGrpSpPr>
            <a:grpSpLocks/>
          </p:cNvGrpSpPr>
          <p:nvPr/>
        </p:nvGrpSpPr>
        <p:grpSpPr bwMode="auto">
          <a:xfrm>
            <a:off x="182563" y="1524000"/>
            <a:ext cx="8778875" cy="4114800"/>
            <a:chOff x="182880" y="1737360"/>
            <a:chExt cx="8778240" cy="3657600"/>
          </a:xfrm>
        </p:grpSpPr>
        <p:sp>
          <p:nvSpPr>
            <p:cNvPr id="45068" name="TextBox 7"/>
            <p:cNvSpPr txBox="1">
              <a:spLocks noChangeArrowheads="1"/>
            </p:cNvSpPr>
            <p:nvPr/>
          </p:nvSpPr>
          <p:spPr bwMode="auto">
            <a:xfrm>
              <a:off x="5120640" y="1737360"/>
              <a:ext cx="12801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Physical</a:t>
              </a:r>
            </a:p>
            <a:p>
              <a:pPr algn="ctr"/>
              <a:r>
                <a:rPr lang="en-US" sz="1800" b="1">
                  <a:latin typeface="Arial" charset="0"/>
                  <a:cs typeface="Arial" charset="0"/>
                </a:rPr>
                <a:t>units</a:t>
              </a:r>
            </a:p>
          </p:txBody>
        </p:sp>
        <p:sp>
          <p:nvSpPr>
            <p:cNvPr id="45069" name="TextBox 8"/>
            <p:cNvSpPr txBox="1">
              <a:spLocks noChangeArrowheads="1"/>
            </p:cNvSpPr>
            <p:nvPr/>
          </p:nvSpPr>
          <p:spPr bwMode="auto">
            <a:xfrm>
              <a:off x="6400800" y="1828800"/>
              <a:ext cx="128016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p:txBody>
        </p:sp>
        <p:sp>
          <p:nvSpPr>
            <p:cNvPr id="45070" name="TextBox 9"/>
            <p:cNvSpPr txBox="1">
              <a:spLocks noChangeArrowheads="1"/>
            </p:cNvSpPr>
            <p:nvPr/>
          </p:nvSpPr>
          <p:spPr bwMode="auto">
            <a:xfrm>
              <a:off x="7680960" y="1737360"/>
              <a:ext cx="12801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p:txBody>
        </p:sp>
        <p:sp>
          <p:nvSpPr>
            <p:cNvPr id="45071" name="TextBox 10"/>
            <p:cNvSpPr txBox="1">
              <a:spLocks noChangeArrowheads="1"/>
            </p:cNvSpPr>
            <p:nvPr/>
          </p:nvSpPr>
          <p:spPr bwMode="auto">
            <a:xfrm>
              <a:off x="6400800" y="1737360"/>
              <a:ext cx="2560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Equivalent units</a:t>
              </a:r>
            </a:p>
          </p:txBody>
        </p:sp>
        <p:cxnSp>
          <p:nvCxnSpPr>
            <p:cNvPr id="12" name="Straight Connector 11">
              <a:extLst>
                <a:ext uri="{FF2B5EF4-FFF2-40B4-BE49-F238E27FC236}">
                  <a16:creationId xmlns:a16="http://schemas.microsoft.com/office/drawing/2014/main" xmlns="" id="{6747247F-36AD-7B4E-BBA2-6F5A46BF93BF}"/>
                </a:ext>
              </a:extLst>
            </p:cNvPr>
            <p:cNvCxnSpPr/>
            <p:nvPr/>
          </p:nvCxnSpPr>
          <p:spPr>
            <a:xfrm rot="10800000" flipH="1">
              <a:off x="6400667" y="2049216"/>
              <a:ext cx="2560453" cy="14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073" name="TextBox 12"/>
            <p:cNvSpPr txBox="1">
              <a:spLocks noChangeArrowheads="1"/>
            </p:cNvSpPr>
            <p:nvPr/>
          </p:nvSpPr>
          <p:spPr bwMode="auto">
            <a:xfrm>
              <a:off x="182880" y="5029200"/>
              <a:ext cx="877824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457200">
                <a:defRPr sz="2600">
                  <a:solidFill>
                    <a:schemeClr val="tx1"/>
                  </a:solidFill>
                  <a:latin typeface="Gill Sans MT" charset="0"/>
                  <a:ea typeface="ＭＳ Ｐゴシック" charset="0"/>
                  <a:cs typeface="ＭＳ Ｐゴシック" charset="0"/>
                </a:defRPr>
              </a:lvl1pPr>
              <a:lvl2pPr marL="742950" indent="-285750" defTabSz="457200">
                <a:defRPr sz="2300">
                  <a:solidFill>
                    <a:schemeClr val="tx2"/>
                  </a:solidFill>
                  <a:latin typeface="Gill Sans MT" charset="0"/>
                  <a:ea typeface="ＭＳ Ｐゴシック" charset="0"/>
                </a:defRPr>
              </a:lvl2pPr>
              <a:lvl3pPr marL="1143000" defTabSz="457200">
                <a:defRPr sz="2000">
                  <a:solidFill>
                    <a:schemeClr val="tx1"/>
                  </a:solidFill>
                  <a:latin typeface="Gill Sans MT" charset="0"/>
                  <a:ea typeface="ＭＳ Ｐゴシック" charset="0"/>
                </a:defRPr>
              </a:lvl3pPr>
              <a:lvl4pPr marL="1600200" defTabSz="457200">
                <a:defRPr sz="2000">
                  <a:solidFill>
                    <a:schemeClr val="tx1"/>
                  </a:solidFill>
                  <a:latin typeface="Gill Sans MT" charset="0"/>
                  <a:ea typeface="ＭＳ Ｐゴシック" charset="0"/>
                </a:defRPr>
              </a:lvl4pPr>
              <a:lvl5pPr marL="2057400" defTabSz="457200">
                <a:defRPr sz="1600">
                  <a:solidFill>
                    <a:schemeClr val="tx1"/>
                  </a:solidFill>
                  <a:latin typeface="Gill Sans MT" charset="0"/>
                  <a:ea typeface="ＭＳ Ｐゴシック" charset="0"/>
                </a:defRPr>
              </a:lvl5pPr>
              <a:lvl6pPr marL="25146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a </a:t>
              </a:r>
              <a:r>
                <a:rPr lang="en-US" sz="1600" b="1">
                  <a:latin typeface="Arial" charset="0"/>
                  <a:cs typeface="Arial" charset="0"/>
                </a:rPr>
                <a:t>100 % complete with respect to materials		</a:t>
              </a:r>
              <a:r>
                <a:rPr lang="en-US" sz="1600" b="1" baseline="30000">
                  <a:latin typeface="Arial" charset="0"/>
                  <a:cs typeface="Arial" charset="0"/>
                </a:rPr>
                <a:t>b </a:t>
              </a:r>
              <a:r>
                <a:rPr lang="en-US" sz="1600" b="1">
                  <a:latin typeface="Arial" charset="0"/>
                  <a:cs typeface="Arial" charset="0"/>
                </a:rPr>
                <a:t>30% complete with respect to conversion</a:t>
              </a:r>
            </a:p>
            <a:p>
              <a:endParaRPr lang="en-US" sz="1600" b="1">
                <a:latin typeface="Arial" charset="0"/>
                <a:cs typeface="Arial" charset="0"/>
              </a:endParaRPr>
            </a:p>
          </p:txBody>
        </p:sp>
        <p:sp>
          <p:nvSpPr>
            <p:cNvPr id="45074" name="TextBox 14"/>
            <p:cNvSpPr txBox="1">
              <a:spLocks noChangeArrowheads="1"/>
            </p:cNvSpPr>
            <p:nvPr/>
          </p:nvSpPr>
          <p:spPr bwMode="auto">
            <a:xfrm>
              <a:off x="405617" y="1737360"/>
              <a:ext cx="49377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i="1">
                  <a:latin typeface="Arial" charset="0"/>
                  <a:cs typeface="Arial" charset="0"/>
                </a:rPr>
                <a:t>Flow of units</a:t>
              </a:r>
            </a:p>
          </p:txBody>
        </p:sp>
        <p:sp>
          <p:nvSpPr>
            <p:cNvPr id="4" name="TextBox 3">
              <a:extLst>
                <a:ext uri="{FF2B5EF4-FFF2-40B4-BE49-F238E27FC236}">
                  <a16:creationId xmlns:a16="http://schemas.microsoft.com/office/drawing/2014/main" xmlns="" id="{ABD7CCEE-885A-EB4D-9DA4-0614941F985B}"/>
                </a:ext>
              </a:extLst>
            </p:cNvPr>
            <p:cNvSpPr txBox="1"/>
            <p:nvPr/>
          </p:nvSpPr>
          <p:spPr>
            <a:xfrm>
              <a:off x="182880" y="2376594"/>
              <a:ext cx="4938355" cy="1371600"/>
            </a:xfrm>
            <a:prstGeom prst="rect">
              <a:avLst/>
            </a:prstGeom>
            <a:solidFill>
              <a:schemeClr val="accent6"/>
            </a:solidFill>
            <a:ln w="12700">
              <a:solidFill>
                <a:schemeClr val="tx1"/>
              </a:solidFill>
            </a:ln>
          </p:spPr>
          <p:txBody>
            <a:bodyPr wrap="none"/>
            <a:lstStyle/>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Units to be accounted for:</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In work-in-process beginning inventory</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Units started this period</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units to account for</a:t>
              </a:r>
            </a:p>
          </p:txBody>
        </p:sp>
        <p:sp>
          <p:nvSpPr>
            <p:cNvPr id="5" name="TextBox 4">
              <a:extLst>
                <a:ext uri="{FF2B5EF4-FFF2-40B4-BE49-F238E27FC236}">
                  <a16:creationId xmlns:a16="http://schemas.microsoft.com/office/drawing/2014/main" xmlns="" id="{36B924FA-3834-F449-949E-CB9A61CD1CBF}"/>
                </a:ext>
              </a:extLst>
            </p:cNvPr>
            <p:cNvSpPr txBox="1"/>
            <p:nvPr/>
          </p:nvSpPr>
          <p:spPr>
            <a:xfrm>
              <a:off x="5121235" y="2376594"/>
              <a:ext cx="1279432" cy="137160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20,000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a</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92,000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112,000</a:t>
              </a:r>
            </a:p>
          </p:txBody>
        </p:sp>
        <p:sp>
          <p:nvSpPr>
            <p:cNvPr id="6" name="TextBox 5">
              <a:extLst>
                <a:ext uri="{FF2B5EF4-FFF2-40B4-BE49-F238E27FC236}">
                  <a16:creationId xmlns:a16="http://schemas.microsoft.com/office/drawing/2014/main" xmlns="" id="{806B3E27-4292-3940-8CD6-921C449679C2}"/>
                </a:ext>
              </a:extLst>
            </p:cNvPr>
            <p:cNvSpPr txBox="1"/>
            <p:nvPr/>
          </p:nvSpPr>
          <p:spPr>
            <a:xfrm>
              <a:off x="6400667" y="2376594"/>
              <a:ext cx="1281020" cy="1371600"/>
            </a:xfrm>
            <a:prstGeom prst="rect">
              <a:avLst/>
            </a:prstGeom>
            <a:solidFill>
              <a:schemeClr val="accent6"/>
            </a:solidFill>
            <a:ln w="12700">
              <a:solidFill>
                <a:schemeClr val="tx1"/>
              </a:solidFill>
            </a:ln>
          </p:spPr>
          <p:txBody>
            <a:bodyPr wrap="none"/>
            <a:lstStyle/>
            <a:p>
              <a:pPr defTabSz="365760">
                <a:defRPr/>
              </a:pPr>
              <a:endParaRPr lang="en-US" sz="20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xmlns="" id="{BC483222-F9FC-F741-908C-054E1F4E00F0}"/>
                </a:ext>
              </a:extLst>
            </p:cNvPr>
            <p:cNvSpPr txBox="1"/>
            <p:nvPr/>
          </p:nvSpPr>
          <p:spPr>
            <a:xfrm>
              <a:off x="7681688" y="2376594"/>
              <a:ext cx="1279432" cy="1371600"/>
            </a:xfrm>
            <a:prstGeom prst="rect">
              <a:avLst/>
            </a:prstGeom>
            <a:solidFill>
              <a:schemeClr val="accent6"/>
            </a:solidFill>
            <a:ln w="12700">
              <a:solidFill>
                <a:schemeClr val="tx1"/>
              </a:solidFill>
            </a:ln>
          </p:spPr>
          <p:txBody>
            <a:bodyPr wrap="none"/>
            <a:lstStyle/>
            <a:p>
              <a:pPr defTabSz="365760">
                <a:defRPr/>
              </a:pPr>
              <a:endParaRPr lang="en-US" sz="20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endParaRPr>
            </a:p>
          </p:txBody>
        </p:sp>
        <p:sp>
          <p:nvSpPr>
            <p:cNvPr id="16" name="TextBox 15">
              <a:extLst>
                <a:ext uri="{FF2B5EF4-FFF2-40B4-BE49-F238E27FC236}">
                  <a16:creationId xmlns:a16="http://schemas.microsoft.com/office/drawing/2014/main" xmlns="" id="{8591EE2A-F982-474A-9F61-1D9008D13206}"/>
                </a:ext>
              </a:extLst>
            </p:cNvPr>
            <p:cNvSpPr txBox="1"/>
            <p:nvPr/>
          </p:nvSpPr>
          <p:spPr>
            <a:xfrm>
              <a:off x="182880" y="3748194"/>
              <a:ext cx="4938355" cy="1281289"/>
            </a:xfrm>
            <a:prstGeom prst="rect">
              <a:avLst/>
            </a:prstGeom>
            <a:solidFill>
              <a:schemeClr val="accent6"/>
            </a:solidFill>
            <a:ln w="12700">
              <a:solidFill>
                <a:schemeClr val="tx1"/>
              </a:solidFill>
            </a:ln>
          </p:spPr>
          <p:txBody>
            <a:bodyPr wrap="none"/>
            <a:lstStyle/>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Units accounted for:</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Completed and transferred out</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In work-in-process ending inventory</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units accounted for</a:t>
              </a:r>
            </a:p>
          </p:txBody>
        </p:sp>
        <p:sp>
          <p:nvSpPr>
            <p:cNvPr id="17" name="TextBox 16">
              <a:extLst>
                <a:ext uri="{FF2B5EF4-FFF2-40B4-BE49-F238E27FC236}">
                  <a16:creationId xmlns:a16="http://schemas.microsoft.com/office/drawing/2014/main" xmlns="" id="{C3F2560E-C8D3-0841-8F4E-AF00AB95BA0F}"/>
                </a:ext>
              </a:extLst>
            </p:cNvPr>
            <p:cNvSpPr txBox="1"/>
            <p:nvPr/>
          </p:nvSpPr>
          <p:spPr>
            <a:xfrm>
              <a:off x="5121235" y="3748194"/>
              <a:ext cx="1279432" cy="1281289"/>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96,000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16,000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112,000</a:t>
              </a:r>
            </a:p>
          </p:txBody>
        </p:sp>
        <p:sp>
          <p:nvSpPr>
            <p:cNvPr id="18" name="TextBox 17">
              <a:extLst>
                <a:ext uri="{FF2B5EF4-FFF2-40B4-BE49-F238E27FC236}">
                  <a16:creationId xmlns:a16="http://schemas.microsoft.com/office/drawing/2014/main" xmlns="" id="{BF3D3294-D144-3648-A46C-0B9F15F5B823}"/>
                </a:ext>
              </a:extLst>
            </p:cNvPr>
            <p:cNvSpPr txBox="1"/>
            <p:nvPr/>
          </p:nvSpPr>
          <p:spPr>
            <a:xfrm>
              <a:off x="6400667" y="3748194"/>
              <a:ext cx="1281020" cy="1281289"/>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96,000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16,000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a</a:t>
              </a:r>
              <a:endParaRPr lang="en-US" sz="2000" u="sng" baseline="30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112,000</a:t>
              </a:r>
            </a:p>
          </p:txBody>
        </p:sp>
        <p:sp>
          <p:nvSpPr>
            <p:cNvPr id="19" name="TextBox 18">
              <a:extLst>
                <a:ext uri="{FF2B5EF4-FFF2-40B4-BE49-F238E27FC236}">
                  <a16:creationId xmlns:a16="http://schemas.microsoft.com/office/drawing/2014/main" xmlns="" id="{9334C8CA-8E28-F14C-8953-59630E69AA4E}"/>
                </a:ext>
              </a:extLst>
            </p:cNvPr>
            <p:cNvSpPr txBox="1"/>
            <p:nvPr/>
          </p:nvSpPr>
          <p:spPr>
            <a:xfrm>
              <a:off x="7681688" y="3748194"/>
              <a:ext cx="1279432" cy="1281289"/>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96,000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4,800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b</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100,800</a:t>
              </a:r>
            </a:p>
          </p:txBody>
        </p:sp>
      </p:grpSp>
      <p:sp>
        <p:nvSpPr>
          <p:cNvPr id="21" name="Rectangle 20">
            <a:extLst>
              <a:ext uri="{FF2B5EF4-FFF2-40B4-BE49-F238E27FC236}">
                <a16:creationId xmlns:a16="http://schemas.microsoft.com/office/drawing/2014/main" xmlns="" id="{545CD942-AEDC-7249-8C76-66C28B491B4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8-4</a:t>
            </a:r>
          </a:p>
        </p:txBody>
      </p:sp>
      <p:cxnSp>
        <p:nvCxnSpPr>
          <p:cNvPr id="8" name="Straight Connector 7">
            <a:extLst>
              <a:ext uri="{FF2B5EF4-FFF2-40B4-BE49-F238E27FC236}">
                <a16:creationId xmlns:a16="http://schemas.microsoft.com/office/drawing/2014/main" xmlns="" id="{4812E479-7982-CF43-AD5F-10E78053DC1A}"/>
              </a:ext>
            </a:extLst>
          </p:cNvPr>
          <p:cNvCxnSpPr/>
          <p:nvPr/>
        </p:nvCxnSpPr>
        <p:spPr>
          <a:xfrm>
            <a:off x="5257800" y="353853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D91A5656-695C-D44B-B433-71E44ACE376B}"/>
              </a:ext>
            </a:extLst>
          </p:cNvPr>
          <p:cNvCxnSpPr/>
          <p:nvPr/>
        </p:nvCxnSpPr>
        <p:spPr>
          <a:xfrm>
            <a:off x="5257800" y="3581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3846FBE8-B8B7-9A4B-9E47-188C49433BFB}"/>
              </a:ext>
            </a:extLst>
          </p:cNvPr>
          <p:cNvCxnSpPr/>
          <p:nvPr/>
        </p:nvCxnSpPr>
        <p:spPr>
          <a:xfrm>
            <a:off x="5257800" y="506253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DDEBEE5-8C27-904F-90C0-4FE924A1C7C8}"/>
              </a:ext>
            </a:extLst>
          </p:cNvPr>
          <p:cNvCxnSpPr/>
          <p:nvPr/>
        </p:nvCxnSpPr>
        <p:spPr>
          <a:xfrm>
            <a:off x="5257800" y="5105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5BEF5CBC-43E8-E144-B44F-944E14D08C2B}"/>
              </a:ext>
            </a:extLst>
          </p:cNvPr>
          <p:cNvCxnSpPr/>
          <p:nvPr/>
        </p:nvCxnSpPr>
        <p:spPr>
          <a:xfrm>
            <a:off x="6553200" y="505777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681498E7-2168-234A-8448-5E6465956C89}"/>
              </a:ext>
            </a:extLst>
          </p:cNvPr>
          <p:cNvCxnSpPr/>
          <p:nvPr/>
        </p:nvCxnSpPr>
        <p:spPr>
          <a:xfrm>
            <a:off x="6553200" y="509905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C57D8193-F750-5A49-9B85-713A3EE683AE}"/>
              </a:ext>
            </a:extLst>
          </p:cNvPr>
          <p:cNvCxnSpPr/>
          <p:nvPr/>
        </p:nvCxnSpPr>
        <p:spPr>
          <a:xfrm>
            <a:off x="7848600" y="505777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DE87FA3F-8259-D841-93FB-9E89E68938D7}"/>
              </a:ext>
            </a:extLst>
          </p:cNvPr>
          <p:cNvCxnSpPr/>
          <p:nvPr/>
        </p:nvCxnSpPr>
        <p:spPr>
          <a:xfrm>
            <a:off x="7848600" y="509905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wipe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5" name="Group 24"/>
          <p:cNvGrpSpPr>
            <a:grpSpLocks/>
          </p:cNvGrpSpPr>
          <p:nvPr/>
        </p:nvGrpSpPr>
        <p:grpSpPr bwMode="auto">
          <a:xfrm>
            <a:off x="182563" y="1736725"/>
            <a:ext cx="8778875" cy="4389438"/>
            <a:chOff x="182563" y="1736725"/>
            <a:chExt cx="8778875" cy="4389438"/>
          </a:xfrm>
        </p:grpSpPr>
        <p:sp>
          <p:nvSpPr>
            <p:cNvPr id="4" name="TextBox 3">
              <a:extLst>
                <a:ext uri="{FF2B5EF4-FFF2-40B4-BE49-F238E27FC236}">
                  <a16:creationId xmlns:a16="http://schemas.microsoft.com/office/drawing/2014/main" xmlns="" id="{FCA289F9-7ED0-CD4D-B4C6-BD4902EFB739}"/>
                </a:ext>
              </a:extLst>
            </p:cNvPr>
            <p:cNvSpPr txBox="1"/>
            <p:nvPr/>
          </p:nvSpPr>
          <p:spPr bwMode="auto">
            <a:xfrm>
              <a:off x="182563" y="2376488"/>
              <a:ext cx="4938712" cy="1371600"/>
            </a:xfrm>
            <a:prstGeom prst="rect">
              <a:avLst/>
            </a:prstGeom>
            <a:solidFill>
              <a:schemeClr val="accent6"/>
            </a:solidFill>
            <a:ln w="12700">
              <a:solidFill>
                <a:schemeClr val="tx1"/>
              </a:solidFill>
            </a:ln>
          </p:spPr>
          <p:txBody>
            <a:bodyPr wrap="none"/>
            <a:lstStyle/>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Costs to be accounted for:</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Work-in-process beginning inventory</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Current period costs</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costs to be accounted for</a:t>
              </a:r>
            </a:p>
          </p:txBody>
        </p:sp>
        <p:sp>
          <p:nvSpPr>
            <p:cNvPr id="5" name="TextBox 4">
              <a:extLst>
                <a:ext uri="{FF2B5EF4-FFF2-40B4-BE49-F238E27FC236}">
                  <a16:creationId xmlns:a16="http://schemas.microsoft.com/office/drawing/2014/main" xmlns="" id="{ACD68294-C869-D54D-8514-51DAC58C1BA6}"/>
                </a:ext>
              </a:extLst>
            </p:cNvPr>
            <p:cNvSpPr txBox="1"/>
            <p:nvPr/>
          </p:nvSpPr>
          <p:spPr bwMode="auto">
            <a:xfrm>
              <a:off x="5121275" y="2376488"/>
              <a:ext cx="1279525" cy="137160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24,286</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298,274</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$322,560</a:t>
              </a:r>
            </a:p>
          </p:txBody>
        </p:sp>
        <p:sp>
          <p:nvSpPr>
            <p:cNvPr id="6" name="TextBox 5">
              <a:extLst>
                <a:ext uri="{FF2B5EF4-FFF2-40B4-BE49-F238E27FC236}">
                  <a16:creationId xmlns:a16="http://schemas.microsoft.com/office/drawing/2014/main" xmlns="" id="{4D8D9682-5001-9340-AB2B-05177BD279F5}"/>
                </a:ext>
              </a:extLst>
            </p:cNvPr>
            <p:cNvSpPr txBox="1"/>
            <p:nvPr/>
          </p:nvSpPr>
          <p:spPr bwMode="auto">
            <a:xfrm>
              <a:off x="6400800" y="2376488"/>
              <a:ext cx="1281113" cy="1371600"/>
            </a:xfrm>
            <a:prstGeom prst="rect">
              <a:avLst/>
            </a:prstGeom>
            <a:solidFill>
              <a:schemeClr val="accent6"/>
            </a:solidFill>
            <a:ln w="12700">
              <a:solidFill>
                <a:schemeClr val="tx1"/>
              </a:solidFill>
            </a:ln>
          </p:spPr>
          <p:txBody>
            <a:bodyPr wrap="none"/>
            <a:lstStyle/>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16,160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84,640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$100,800</a:t>
              </a:r>
            </a:p>
          </p:txBody>
        </p:sp>
        <p:sp>
          <p:nvSpPr>
            <p:cNvPr id="7" name="TextBox 6">
              <a:extLst>
                <a:ext uri="{FF2B5EF4-FFF2-40B4-BE49-F238E27FC236}">
                  <a16:creationId xmlns:a16="http://schemas.microsoft.com/office/drawing/2014/main" xmlns="" id="{5907462C-426C-5F47-A7EC-9BDA374ACFA8}"/>
                </a:ext>
              </a:extLst>
            </p:cNvPr>
            <p:cNvSpPr txBox="1"/>
            <p:nvPr/>
          </p:nvSpPr>
          <p:spPr bwMode="auto">
            <a:xfrm>
              <a:off x="7681913" y="2376488"/>
              <a:ext cx="1279525" cy="1371600"/>
            </a:xfrm>
            <a:prstGeom prst="rect">
              <a:avLst/>
            </a:prstGeom>
            <a:solidFill>
              <a:schemeClr val="accent6"/>
            </a:solidFill>
            <a:ln w="12700">
              <a:solidFill>
                <a:schemeClr val="tx1"/>
              </a:solidFill>
            </a:ln>
          </p:spPr>
          <p:txBody>
            <a:bodyPr wrap="none"/>
            <a:lstStyle/>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8,126</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213,634</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$221,760</a:t>
              </a:r>
            </a:p>
          </p:txBody>
        </p:sp>
        <p:sp>
          <p:nvSpPr>
            <p:cNvPr id="47124" name="TextBox 7"/>
            <p:cNvSpPr txBox="1">
              <a:spLocks noChangeArrowheads="1"/>
            </p:cNvSpPr>
            <p:nvPr/>
          </p:nvSpPr>
          <p:spPr bwMode="auto">
            <a:xfrm>
              <a:off x="5120680" y="1736725"/>
              <a:ext cx="1280253" cy="6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Total</a:t>
              </a:r>
            </a:p>
          </p:txBody>
        </p:sp>
        <p:sp>
          <p:nvSpPr>
            <p:cNvPr id="47125" name="TextBox 8"/>
            <p:cNvSpPr txBox="1">
              <a:spLocks noChangeArrowheads="1"/>
            </p:cNvSpPr>
            <p:nvPr/>
          </p:nvSpPr>
          <p:spPr bwMode="auto">
            <a:xfrm>
              <a:off x="6400933" y="1736725"/>
              <a:ext cx="1280253" cy="6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a:p>
              <a:pPr algn="ctr"/>
              <a:r>
                <a:rPr lang="en-US" sz="1800" b="1">
                  <a:latin typeface="Arial" charset="0"/>
                  <a:cs typeface="Arial" charset="0"/>
                </a:rPr>
                <a:t>Costs</a:t>
              </a:r>
            </a:p>
          </p:txBody>
        </p:sp>
        <p:sp>
          <p:nvSpPr>
            <p:cNvPr id="47126" name="TextBox 9"/>
            <p:cNvSpPr txBox="1">
              <a:spLocks noChangeArrowheads="1"/>
            </p:cNvSpPr>
            <p:nvPr/>
          </p:nvSpPr>
          <p:spPr bwMode="auto">
            <a:xfrm>
              <a:off x="7681185" y="1736725"/>
              <a:ext cx="1280253" cy="6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a:p>
              <a:pPr algn="ctr"/>
              <a:r>
                <a:rPr lang="en-US" sz="1800" b="1">
                  <a:latin typeface="Arial" charset="0"/>
                  <a:cs typeface="Arial" charset="0"/>
                </a:rPr>
                <a:t>Costs</a:t>
              </a:r>
            </a:p>
          </p:txBody>
        </p:sp>
        <p:sp>
          <p:nvSpPr>
            <p:cNvPr id="47127" name="TextBox 14"/>
            <p:cNvSpPr txBox="1">
              <a:spLocks noChangeArrowheads="1"/>
            </p:cNvSpPr>
            <p:nvPr/>
          </p:nvSpPr>
          <p:spPr bwMode="auto">
            <a:xfrm>
              <a:off x="222423" y="1736725"/>
              <a:ext cx="4938117" cy="6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i="1">
                  <a:latin typeface="Arial" charset="0"/>
                  <a:cs typeface="Arial" charset="0"/>
                </a:rPr>
                <a:t>Flow of costs</a:t>
              </a:r>
            </a:p>
          </p:txBody>
        </p:sp>
        <p:sp>
          <p:nvSpPr>
            <p:cNvPr id="16" name="TextBox 15">
              <a:extLst>
                <a:ext uri="{FF2B5EF4-FFF2-40B4-BE49-F238E27FC236}">
                  <a16:creationId xmlns:a16="http://schemas.microsoft.com/office/drawing/2014/main" xmlns="" id="{B532EA88-4AB1-2246-95AE-65AEF42D908C}"/>
                </a:ext>
              </a:extLst>
            </p:cNvPr>
            <p:cNvSpPr txBox="1"/>
            <p:nvPr/>
          </p:nvSpPr>
          <p:spPr bwMode="auto">
            <a:xfrm>
              <a:off x="182563" y="3748088"/>
              <a:ext cx="4938712" cy="457200"/>
            </a:xfrm>
            <a:prstGeom prst="rect">
              <a:avLst/>
            </a:prstGeom>
            <a:solidFill>
              <a:schemeClr val="accent6"/>
            </a:solidFill>
            <a:ln w="12700">
              <a:solidFill>
                <a:schemeClr val="tx1"/>
              </a:solidFill>
            </a:ln>
          </p:spPr>
          <p:txBody>
            <a:bodyPr wrap="none"/>
            <a:lstStyle/>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Cost per equivalent unit</a:t>
              </a:r>
            </a:p>
          </p:txBody>
        </p:sp>
        <p:sp>
          <p:nvSpPr>
            <p:cNvPr id="17" name="TextBox 16">
              <a:extLst>
                <a:ext uri="{FF2B5EF4-FFF2-40B4-BE49-F238E27FC236}">
                  <a16:creationId xmlns:a16="http://schemas.microsoft.com/office/drawing/2014/main" xmlns="" id="{FDB9F2A4-03C7-B240-9A5A-E41E0B77E3B2}"/>
                </a:ext>
              </a:extLst>
            </p:cNvPr>
            <p:cNvSpPr txBox="1"/>
            <p:nvPr/>
          </p:nvSpPr>
          <p:spPr bwMode="auto">
            <a:xfrm>
              <a:off x="5121275" y="3748088"/>
              <a:ext cx="1279525" cy="457200"/>
            </a:xfrm>
            <a:prstGeom prst="rect">
              <a:avLst/>
            </a:prstGeom>
            <a:solidFill>
              <a:schemeClr val="accent6"/>
            </a:solidFill>
            <a:ln w="12700">
              <a:solidFill>
                <a:schemeClr val="tx1"/>
              </a:solidFill>
            </a:ln>
          </p:spPr>
          <p:txBody>
            <a:bodyPr wrap="none"/>
            <a:lstStyle/>
            <a:p>
              <a:pPr defTabSz="365760">
                <a:defRPr/>
              </a:pPr>
              <a:endParaRPr lang="en-US" sz="2000"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endParaRPr>
            </a:p>
          </p:txBody>
        </p:sp>
        <p:sp>
          <p:nvSpPr>
            <p:cNvPr id="18" name="TextBox 17">
              <a:extLst>
                <a:ext uri="{FF2B5EF4-FFF2-40B4-BE49-F238E27FC236}">
                  <a16:creationId xmlns:a16="http://schemas.microsoft.com/office/drawing/2014/main" xmlns="" id="{9C5B4F8B-70F8-A148-8ED2-1AFD8FE4057F}"/>
                </a:ext>
              </a:extLst>
            </p:cNvPr>
            <p:cNvSpPr txBox="1"/>
            <p:nvPr/>
          </p:nvSpPr>
          <p:spPr bwMode="auto">
            <a:xfrm>
              <a:off x="6400800" y="3748088"/>
              <a:ext cx="1281113" cy="45720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0.90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c</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9" name="TextBox 18">
              <a:extLst>
                <a:ext uri="{FF2B5EF4-FFF2-40B4-BE49-F238E27FC236}">
                  <a16:creationId xmlns:a16="http://schemas.microsoft.com/office/drawing/2014/main" xmlns="" id="{E2A348F8-4EA7-2544-AFE8-95B559B27595}"/>
                </a:ext>
              </a:extLst>
            </p:cNvPr>
            <p:cNvSpPr txBox="1"/>
            <p:nvPr/>
          </p:nvSpPr>
          <p:spPr bwMode="auto">
            <a:xfrm>
              <a:off x="7681913" y="3748088"/>
              <a:ext cx="1279525" cy="45720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2.20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d</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0" name="TextBox 19">
              <a:extLst>
                <a:ext uri="{FF2B5EF4-FFF2-40B4-BE49-F238E27FC236}">
                  <a16:creationId xmlns:a16="http://schemas.microsoft.com/office/drawing/2014/main" xmlns="" id="{D28697FA-D120-4C4E-8F7F-F9A59B916648}"/>
                </a:ext>
              </a:extLst>
            </p:cNvPr>
            <p:cNvSpPr txBox="1"/>
            <p:nvPr/>
          </p:nvSpPr>
          <p:spPr bwMode="auto">
            <a:xfrm>
              <a:off x="182563" y="4205288"/>
              <a:ext cx="4938712" cy="1371600"/>
            </a:xfrm>
            <a:prstGeom prst="rect">
              <a:avLst/>
            </a:prstGeom>
            <a:solidFill>
              <a:schemeClr val="accent6"/>
            </a:solidFill>
            <a:ln w="12700">
              <a:solidFill>
                <a:schemeClr val="tx1"/>
              </a:solidFill>
            </a:ln>
          </p:spPr>
          <p:txBody>
            <a:bodyPr wrap="none"/>
            <a:lstStyle/>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Costs accounted for:</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Costs assigned to transferred-out units</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Costs assigned to WIP ending inventory</a:t>
              </a:r>
            </a:p>
            <a:p>
              <a:pPr defTabSz="27432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costs accounted for</a:t>
              </a:r>
            </a:p>
          </p:txBody>
        </p:sp>
        <p:sp>
          <p:nvSpPr>
            <p:cNvPr id="21" name="TextBox 20">
              <a:extLst>
                <a:ext uri="{FF2B5EF4-FFF2-40B4-BE49-F238E27FC236}">
                  <a16:creationId xmlns:a16="http://schemas.microsoft.com/office/drawing/2014/main" xmlns="" id="{5BC7A9BC-F1AB-3C41-97FC-97C4B4F57EE1}"/>
                </a:ext>
              </a:extLst>
            </p:cNvPr>
            <p:cNvSpPr txBox="1"/>
            <p:nvPr/>
          </p:nvSpPr>
          <p:spPr bwMode="auto">
            <a:xfrm>
              <a:off x="5121275" y="4205288"/>
              <a:ext cx="1279525" cy="137160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$297,600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24,960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$322,560</a:t>
              </a:r>
            </a:p>
          </p:txBody>
        </p:sp>
        <p:sp>
          <p:nvSpPr>
            <p:cNvPr id="22" name="TextBox 21">
              <a:extLst>
                <a:ext uri="{FF2B5EF4-FFF2-40B4-BE49-F238E27FC236}">
                  <a16:creationId xmlns:a16="http://schemas.microsoft.com/office/drawing/2014/main" xmlns="" id="{639AFCAE-0AA0-BD4E-91DA-229B19B86925}"/>
                </a:ext>
              </a:extLst>
            </p:cNvPr>
            <p:cNvSpPr txBox="1"/>
            <p:nvPr/>
          </p:nvSpPr>
          <p:spPr bwMode="auto">
            <a:xfrm>
              <a:off x="6400800" y="4205288"/>
              <a:ext cx="1281113" cy="1371600"/>
            </a:xfrm>
            <a:prstGeom prst="rect">
              <a:avLst/>
            </a:prstGeom>
            <a:solidFill>
              <a:schemeClr val="accent6"/>
            </a:solidFill>
            <a:ln w="12700">
              <a:solidFill>
                <a:schemeClr val="tx1"/>
              </a:solidFill>
            </a:ln>
          </p:spPr>
          <p:txBody>
            <a:bodyPr wrap="none"/>
            <a:lstStyle/>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86,400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e</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14,400</a:t>
              </a:r>
              <a:r>
                <a:rPr lang="en-US" sz="2000" u="sng" baseline="30000" dirty="0">
                  <a:latin typeface="Arial" panose="020B0604020202020204" pitchFamily="34" charset="0"/>
                  <a:ea typeface="ＭＳ Ｐゴシック" panose="020B0600070205080204" pitchFamily="34" charset="-128"/>
                  <a:cs typeface="Arial" panose="020B0604020202020204" pitchFamily="34" charset="0"/>
                </a:rPr>
                <a:t>g</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$100,800</a:t>
              </a:r>
            </a:p>
          </p:txBody>
        </p:sp>
        <p:sp>
          <p:nvSpPr>
            <p:cNvPr id="23" name="TextBox 22">
              <a:extLst>
                <a:ext uri="{FF2B5EF4-FFF2-40B4-BE49-F238E27FC236}">
                  <a16:creationId xmlns:a16="http://schemas.microsoft.com/office/drawing/2014/main" xmlns="" id="{C1E66FA8-286D-A344-8A78-FCE7B5E7D8DB}"/>
                </a:ext>
              </a:extLst>
            </p:cNvPr>
            <p:cNvSpPr txBox="1"/>
            <p:nvPr/>
          </p:nvSpPr>
          <p:spPr bwMode="auto">
            <a:xfrm>
              <a:off x="7681913" y="4205288"/>
              <a:ext cx="1279525" cy="1371600"/>
            </a:xfrm>
            <a:prstGeom prst="rect">
              <a:avLst/>
            </a:prstGeom>
            <a:solidFill>
              <a:schemeClr val="accent6"/>
            </a:solidFill>
            <a:ln w="12700">
              <a:solidFill>
                <a:schemeClr val="tx1"/>
              </a:solidFill>
            </a:ln>
          </p:spPr>
          <p:txBody>
            <a:bodyPr wrap="none"/>
            <a:lstStyle/>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$211,200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f</a:t>
              </a: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10,560</a:t>
              </a:r>
              <a:r>
                <a:rPr lang="en-US" sz="2000" u="sng" baseline="30000" dirty="0">
                  <a:latin typeface="Arial" panose="020B0604020202020204" pitchFamily="34" charset="0"/>
                  <a:ea typeface="ＭＳ Ｐゴシック" panose="020B0600070205080204" pitchFamily="34" charset="-128"/>
                  <a:cs typeface="Arial" panose="020B0604020202020204" pitchFamily="34" charset="0"/>
                </a:rPr>
                <a:t>h</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$221,760</a:t>
              </a:r>
            </a:p>
          </p:txBody>
        </p:sp>
        <p:sp>
          <p:nvSpPr>
            <p:cNvPr id="47136" name="TextBox 23"/>
            <p:cNvSpPr txBox="1">
              <a:spLocks noChangeArrowheads="1"/>
            </p:cNvSpPr>
            <p:nvPr/>
          </p:nvSpPr>
          <p:spPr bwMode="auto">
            <a:xfrm>
              <a:off x="182563" y="5577483"/>
              <a:ext cx="8778875"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457200">
                <a:defRPr sz="2600">
                  <a:solidFill>
                    <a:schemeClr val="tx1"/>
                  </a:solidFill>
                  <a:latin typeface="Gill Sans MT" charset="0"/>
                  <a:ea typeface="ＭＳ Ｐゴシック" charset="0"/>
                  <a:cs typeface="ＭＳ Ｐゴシック" charset="0"/>
                </a:defRPr>
              </a:lvl1pPr>
              <a:lvl2pPr marL="742950" indent="-285750" defTabSz="457200">
                <a:defRPr sz="2300">
                  <a:solidFill>
                    <a:schemeClr val="tx2"/>
                  </a:solidFill>
                  <a:latin typeface="Gill Sans MT" charset="0"/>
                  <a:ea typeface="ＭＳ Ｐゴシック" charset="0"/>
                </a:defRPr>
              </a:lvl2pPr>
              <a:lvl3pPr marL="1143000" defTabSz="457200">
                <a:defRPr sz="2000">
                  <a:solidFill>
                    <a:schemeClr val="tx1"/>
                  </a:solidFill>
                  <a:latin typeface="Gill Sans MT" charset="0"/>
                  <a:ea typeface="ＭＳ Ｐゴシック" charset="0"/>
                </a:defRPr>
              </a:lvl3pPr>
              <a:lvl4pPr marL="1600200" defTabSz="457200">
                <a:defRPr sz="2000">
                  <a:solidFill>
                    <a:schemeClr val="tx1"/>
                  </a:solidFill>
                  <a:latin typeface="Gill Sans MT" charset="0"/>
                  <a:ea typeface="ＭＳ Ｐゴシック" charset="0"/>
                </a:defRPr>
              </a:lvl4pPr>
              <a:lvl5pPr marL="2057400" defTabSz="457200">
                <a:defRPr sz="1600">
                  <a:solidFill>
                    <a:schemeClr val="tx1"/>
                  </a:solidFill>
                  <a:latin typeface="Gill Sans MT" charset="0"/>
                  <a:ea typeface="ＭＳ Ｐゴシック" charset="0"/>
                </a:defRPr>
              </a:lvl5pPr>
              <a:lvl6pPr marL="25146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c </a:t>
              </a:r>
              <a:r>
                <a:rPr lang="en-US" sz="1600" b="1">
                  <a:latin typeface="Arial" charset="0"/>
                  <a:cs typeface="Arial" charset="0"/>
                </a:rPr>
                <a:t>$100,000 ÷ 112,000 EU	   </a:t>
              </a:r>
              <a:r>
                <a:rPr lang="en-US" sz="1600" b="1" baseline="30000">
                  <a:latin typeface="Arial" charset="0"/>
                  <a:cs typeface="Arial" charset="0"/>
                </a:rPr>
                <a:t>d </a:t>
              </a:r>
              <a:r>
                <a:rPr lang="en-US" sz="1600" b="1">
                  <a:latin typeface="Arial" charset="0"/>
                  <a:cs typeface="Arial" charset="0"/>
                </a:rPr>
                <a:t>$221,760 ÷ 100,800 EU		</a:t>
              </a:r>
              <a:r>
                <a:rPr lang="en-US" sz="1600" b="1" baseline="30000">
                  <a:latin typeface="Arial" charset="0"/>
                  <a:cs typeface="Arial" charset="0"/>
                </a:rPr>
                <a:t>e </a:t>
              </a:r>
              <a:r>
                <a:rPr lang="en-US" sz="1600" b="1">
                  <a:latin typeface="Arial" charset="0"/>
                  <a:cs typeface="Arial" charset="0"/>
                </a:rPr>
                <a:t>96,000 EU × $0.90 per EU</a:t>
              </a:r>
            </a:p>
            <a:p>
              <a:r>
                <a:rPr lang="en-US" sz="1600" b="1" baseline="30000">
                  <a:latin typeface="Arial" charset="0"/>
                  <a:cs typeface="Arial" charset="0"/>
                </a:rPr>
                <a:t>f</a:t>
              </a:r>
              <a:r>
                <a:rPr lang="en-US" sz="1600" b="1">
                  <a:latin typeface="Arial" charset="0"/>
                  <a:cs typeface="Arial" charset="0"/>
                </a:rPr>
                <a:t> 96,000 EU × $2.20 per EU	   </a:t>
              </a:r>
              <a:r>
                <a:rPr lang="en-US" sz="1600" b="1" baseline="30000">
                  <a:latin typeface="Arial" charset="0"/>
                  <a:cs typeface="Arial" charset="0"/>
                </a:rPr>
                <a:t>g</a:t>
              </a:r>
              <a:r>
                <a:rPr lang="en-US" sz="1600" b="1">
                  <a:latin typeface="Arial" charset="0"/>
                  <a:cs typeface="Arial" charset="0"/>
                </a:rPr>
                <a:t> 16,000 EU × $0.90 per EU	</a:t>
              </a:r>
              <a:r>
                <a:rPr lang="en-US" sz="1600" b="1" baseline="30000">
                  <a:latin typeface="Arial" charset="0"/>
                  <a:cs typeface="Arial" charset="0"/>
                </a:rPr>
                <a:t>h</a:t>
              </a:r>
              <a:r>
                <a:rPr lang="en-US" sz="1600" b="1">
                  <a:latin typeface="Arial" charset="0"/>
                  <a:cs typeface="Arial" charset="0"/>
                </a:rPr>
                <a:t> 4,800 EU × $2.20 per EU</a:t>
              </a:r>
              <a:endParaRPr lang="en-US" sz="1600" b="1" baseline="30000">
                <a:latin typeface="Arial" charset="0"/>
                <a:cs typeface="Arial" charset="0"/>
              </a:endParaRPr>
            </a:p>
          </p:txBody>
        </p:sp>
      </p:grpSp>
      <p:sp>
        <p:nvSpPr>
          <p:cNvPr id="24" name="Rectangle 23">
            <a:extLst>
              <a:ext uri="{FF2B5EF4-FFF2-40B4-BE49-F238E27FC236}">
                <a16:creationId xmlns:a16="http://schemas.microsoft.com/office/drawing/2014/main" xmlns="" id="{68630270-8851-2E45-AF0B-7BE3DEBB20B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8-4</a:t>
            </a:r>
          </a:p>
        </p:txBody>
      </p:sp>
      <p:sp>
        <p:nvSpPr>
          <p:cNvPr id="27" name="Title 1">
            <a:extLst>
              <a:ext uri="{FF2B5EF4-FFF2-40B4-BE49-F238E27FC236}">
                <a16:creationId xmlns:a16="http://schemas.microsoft.com/office/drawing/2014/main" xmlns="" id="{862A8474-37F3-4E44-9219-AD2C02FD4548}"/>
              </a:ext>
            </a:extLst>
          </p:cNvPr>
          <p:cNvSpPr>
            <a:spLocks noGrp="1"/>
          </p:cNvSpPr>
          <p:nvPr>
            <p:ph type="title"/>
          </p:nvPr>
        </p:nvSpPr>
        <p:spPr>
          <a:xfrm>
            <a:off x="457200" y="228600"/>
            <a:ext cx="8534400" cy="914400"/>
          </a:xfrm>
        </p:spPr>
        <p:txBody>
          <a:bodyPr rtlCol="0">
            <a:normAutofit fontScale="90000"/>
          </a:bodyPr>
          <a:lstStyle/>
          <a:p>
            <a:pPr eaLnBrk="1" fontAlgn="auto" hangingPunct="1">
              <a:lnSpc>
                <a:spcPts val="4400"/>
              </a:lnSpc>
              <a:spcAft>
                <a:spcPts val="0"/>
              </a:spcAft>
              <a:defRPr/>
            </a:pPr>
            <a:r>
              <a:rPr lang="en-US" dirty="0"/>
              <a:t>Production Cost Report:</a:t>
            </a:r>
            <a:br>
              <a:rPr lang="en-US" dirty="0"/>
            </a:br>
            <a:r>
              <a:rPr lang="en-US" dirty="0"/>
              <a:t>Weighted-Average Process </a:t>
            </a:r>
            <a:r>
              <a:rPr lang="en-US" dirty="0" smtClean="0"/>
              <a:t>Costing (2)</a:t>
            </a:r>
            <a:endParaRPr lang="en-US" dirty="0"/>
          </a:p>
        </p:txBody>
      </p:sp>
      <p:cxnSp>
        <p:nvCxnSpPr>
          <p:cNvPr id="25" name="Straight Connector 24">
            <a:extLst>
              <a:ext uri="{FF2B5EF4-FFF2-40B4-BE49-F238E27FC236}">
                <a16:creationId xmlns:a16="http://schemas.microsoft.com/office/drawing/2014/main" xmlns="" id="{5637C567-28EE-3C45-B218-69FF4EF66AE4}"/>
              </a:ext>
            </a:extLst>
          </p:cNvPr>
          <p:cNvCxnSpPr/>
          <p:nvPr/>
        </p:nvCxnSpPr>
        <p:spPr>
          <a:xfrm>
            <a:off x="7924800" y="544353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D16471AD-37CF-4140-8EA1-6E13552780B2}"/>
              </a:ext>
            </a:extLst>
          </p:cNvPr>
          <p:cNvCxnSpPr/>
          <p:nvPr/>
        </p:nvCxnSpPr>
        <p:spPr>
          <a:xfrm>
            <a:off x="7924800" y="548640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1CB5AAE7-0EDD-6B4B-9DC4-30122FDE9FC1}"/>
              </a:ext>
            </a:extLst>
          </p:cNvPr>
          <p:cNvCxnSpPr/>
          <p:nvPr/>
        </p:nvCxnSpPr>
        <p:spPr>
          <a:xfrm>
            <a:off x="6629400" y="543877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061FD7FB-B27E-9140-9C6B-90F56149C503}"/>
              </a:ext>
            </a:extLst>
          </p:cNvPr>
          <p:cNvCxnSpPr/>
          <p:nvPr/>
        </p:nvCxnSpPr>
        <p:spPr>
          <a:xfrm>
            <a:off x="6629400" y="5480050"/>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588E78B-6E76-0D46-8BC4-414598023B0E}"/>
              </a:ext>
            </a:extLst>
          </p:cNvPr>
          <p:cNvCxnSpPr/>
          <p:nvPr/>
        </p:nvCxnSpPr>
        <p:spPr>
          <a:xfrm>
            <a:off x="5367338" y="5453063"/>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6EFCC5D3-E593-8942-99BA-0FC19F2FEBFC}"/>
              </a:ext>
            </a:extLst>
          </p:cNvPr>
          <p:cNvCxnSpPr/>
          <p:nvPr/>
        </p:nvCxnSpPr>
        <p:spPr>
          <a:xfrm>
            <a:off x="5367338" y="549433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EF0CF88A-AA3E-DA4A-A81F-E1FCA795E9FC}"/>
              </a:ext>
            </a:extLst>
          </p:cNvPr>
          <p:cNvCxnSpPr/>
          <p:nvPr/>
        </p:nvCxnSpPr>
        <p:spPr>
          <a:xfrm>
            <a:off x="5410200" y="362902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968986F0-E3B1-E74B-9C12-154DD5CF8A82}"/>
              </a:ext>
            </a:extLst>
          </p:cNvPr>
          <p:cNvCxnSpPr/>
          <p:nvPr/>
        </p:nvCxnSpPr>
        <p:spPr>
          <a:xfrm>
            <a:off x="5410200" y="367188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D49F3F3A-7AE0-4441-AEE8-60BBF2C79B35}"/>
              </a:ext>
            </a:extLst>
          </p:cNvPr>
          <p:cNvCxnSpPr/>
          <p:nvPr/>
        </p:nvCxnSpPr>
        <p:spPr>
          <a:xfrm>
            <a:off x="6705600" y="362902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5E8011A4-91DC-AB4C-9B5F-8991CF151303}"/>
              </a:ext>
            </a:extLst>
          </p:cNvPr>
          <p:cNvCxnSpPr/>
          <p:nvPr/>
        </p:nvCxnSpPr>
        <p:spPr>
          <a:xfrm>
            <a:off x="6705600" y="367188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E60DDA18-3C57-6444-9CB9-859742F9F13C}"/>
              </a:ext>
            </a:extLst>
          </p:cNvPr>
          <p:cNvCxnSpPr/>
          <p:nvPr/>
        </p:nvCxnSpPr>
        <p:spPr>
          <a:xfrm>
            <a:off x="7924800" y="3629025"/>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8F424633-6A45-9448-B8F0-317183D781D6}"/>
              </a:ext>
            </a:extLst>
          </p:cNvPr>
          <p:cNvCxnSpPr/>
          <p:nvPr/>
        </p:nvCxnSpPr>
        <p:spPr>
          <a:xfrm>
            <a:off x="7924800" y="3671888"/>
            <a:ext cx="838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pull dir="ru"/>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a:latin typeface="Bookman Old Style" charset="0"/>
              </a:rPr>
              <a:t>Assigning Costs Using FIFO</a:t>
            </a:r>
          </a:p>
        </p:txBody>
      </p:sp>
      <p:sp>
        <p:nvSpPr>
          <p:cNvPr id="3" name="Rectangle 2">
            <a:extLst>
              <a:ext uri="{FF2B5EF4-FFF2-40B4-BE49-F238E27FC236}">
                <a16:creationId xmlns:a16="http://schemas.microsoft.com/office/drawing/2014/main" xmlns="" id="{88C331EA-CF8D-2D49-A8BC-A3C9BEA89C8B}"/>
              </a:ext>
            </a:extLst>
          </p:cNvPr>
          <p:cNvSpPr/>
          <p:nvPr/>
        </p:nvSpPr>
        <p:spPr>
          <a:xfrm>
            <a:off x="411163" y="1463675"/>
            <a:ext cx="832167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8-5</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Assign costs to products using first-in, first-out (FIFO) costing.</a:t>
            </a:r>
          </a:p>
        </p:txBody>
      </p:sp>
      <p:grpSp>
        <p:nvGrpSpPr>
          <p:cNvPr id="49155" name="Group 13"/>
          <p:cNvGrpSpPr>
            <a:grpSpLocks/>
          </p:cNvGrpSpPr>
          <p:nvPr/>
        </p:nvGrpSpPr>
        <p:grpSpPr bwMode="auto">
          <a:xfrm>
            <a:off x="490538" y="2438400"/>
            <a:ext cx="8153400" cy="3505200"/>
            <a:chOff x="489856" y="2002970"/>
            <a:chExt cx="8153400" cy="3505200"/>
          </a:xfrm>
        </p:grpSpPr>
        <p:sp>
          <p:nvSpPr>
            <p:cNvPr id="13" name="Rectangle 12">
              <a:extLst>
                <a:ext uri="{FF2B5EF4-FFF2-40B4-BE49-F238E27FC236}">
                  <a16:creationId xmlns:a16="http://schemas.microsoft.com/office/drawing/2014/main" xmlns="" id="{D89B4408-3E10-C442-8C77-7F11D7887B18}"/>
                </a:ext>
              </a:extLst>
            </p:cNvPr>
            <p:cNvSpPr/>
            <p:nvPr/>
          </p:nvSpPr>
          <p:spPr>
            <a:xfrm>
              <a:off x="489856" y="2002970"/>
              <a:ext cx="8153400" cy="3505200"/>
            </a:xfrm>
            <a:prstGeom prst="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Gill Sans"/>
                <a:cs typeface="Gill Sans"/>
              </a:endParaRPr>
            </a:p>
          </p:txBody>
        </p:sp>
        <p:grpSp>
          <p:nvGrpSpPr>
            <p:cNvPr id="49158" name="Group 9"/>
            <p:cNvGrpSpPr>
              <a:grpSpLocks/>
            </p:cNvGrpSpPr>
            <p:nvPr/>
          </p:nvGrpSpPr>
          <p:grpSpPr bwMode="auto">
            <a:xfrm>
              <a:off x="639763" y="2651125"/>
              <a:ext cx="7875587" cy="2652713"/>
              <a:chOff x="640080" y="2651760"/>
              <a:chExt cx="7875563" cy="2651760"/>
            </a:xfrm>
          </p:grpSpPr>
          <p:sp>
            <p:nvSpPr>
              <p:cNvPr id="4" name="Text Box 3">
                <a:extLst>
                  <a:ext uri="{FF2B5EF4-FFF2-40B4-BE49-F238E27FC236}">
                    <a16:creationId xmlns:a16="http://schemas.microsoft.com/office/drawing/2014/main" xmlns="" id="{939A69F6-E542-A64A-8727-4BC52FDF1564}"/>
                  </a:ext>
                </a:extLst>
              </p:cNvPr>
              <p:cNvSpPr txBox="1">
                <a:spLocks noChangeArrowheads="1"/>
              </p:cNvSpPr>
              <p:nvPr/>
            </p:nvSpPr>
            <p:spPr bwMode="auto">
              <a:xfrm>
                <a:off x="639398" y="2651305"/>
                <a:ext cx="7864451" cy="457036"/>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Step 1:	Measure the physical flow of resources.</a:t>
                </a:r>
              </a:p>
            </p:txBody>
          </p:sp>
          <p:sp>
            <p:nvSpPr>
              <p:cNvPr id="5" name="Text Box 3">
                <a:extLst>
                  <a:ext uri="{FF2B5EF4-FFF2-40B4-BE49-F238E27FC236}">
                    <a16:creationId xmlns:a16="http://schemas.microsoft.com/office/drawing/2014/main" xmlns="" id="{279FDA36-906F-964D-AFFD-D26AF48F0D99}"/>
                  </a:ext>
                </a:extLst>
              </p:cNvPr>
              <p:cNvSpPr txBox="1">
                <a:spLocks noChangeArrowheads="1"/>
              </p:cNvSpPr>
              <p:nvPr/>
            </p:nvSpPr>
            <p:spPr bwMode="auto">
              <a:xfrm>
                <a:off x="639398" y="3200383"/>
                <a:ext cx="7864451" cy="457036"/>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Step 2:	Compute the equivalent units of production.</a:t>
                </a:r>
              </a:p>
            </p:txBody>
          </p:sp>
          <p:sp>
            <p:nvSpPr>
              <p:cNvPr id="6" name="Text Box 3">
                <a:extLst>
                  <a:ext uri="{FF2B5EF4-FFF2-40B4-BE49-F238E27FC236}">
                    <a16:creationId xmlns:a16="http://schemas.microsoft.com/office/drawing/2014/main" xmlns="" id="{83E45043-8471-2841-AC80-B9DED3009A4B}"/>
                  </a:ext>
                </a:extLst>
              </p:cNvPr>
              <p:cNvSpPr txBox="1">
                <a:spLocks noChangeArrowheads="1"/>
              </p:cNvSpPr>
              <p:nvPr/>
            </p:nvSpPr>
            <p:spPr bwMode="auto">
              <a:xfrm>
                <a:off x="639398" y="3747874"/>
                <a:ext cx="7864451" cy="458622"/>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Step 3:	Identify </a:t>
                </a:r>
                <a:r>
                  <a:rPr lang="en-US" sz="2400" dirty="0" smtClean="0">
                    <a:solidFill>
                      <a:schemeClr val="tx1"/>
                    </a:solidFill>
                    <a:latin typeface="Gill Sans"/>
                    <a:cs typeface="Gill Sans"/>
                  </a:rPr>
                  <a:t>the costs to assign to products.</a:t>
                </a:r>
                <a:endParaRPr lang="en-US" sz="2400" dirty="0">
                  <a:solidFill>
                    <a:schemeClr val="tx1"/>
                  </a:solidFill>
                  <a:latin typeface="Gill Sans"/>
                  <a:cs typeface="Gill Sans"/>
                </a:endParaRPr>
              </a:p>
            </p:txBody>
          </p:sp>
          <p:sp>
            <p:nvSpPr>
              <p:cNvPr id="7" name="Text Box 3">
                <a:extLst>
                  <a:ext uri="{FF2B5EF4-FFF2-40B4-BE49-F238E27FC236}">
                    <a16:creationId xmlns:a16="http://schemas.microsoft.com/office/drawing/2014/main" xmlns="" id="{F224EBD9-1AF8-2B47-AA1B-71DCB2E81B50}"/>
                  </a:ext>
                </a:extLst>
              </p:cNvPr>
              <p:cNvSpPr txBox="1">
                <a:spLocks noChangeArrowheads="1"/>
              </p:cNvSpPr>
              <p:nvPr/>
            </p:nvSpPr>
            <p:spPr bwMode="auto">
              <a:xfrm>
                <a:off x="639398" y="4296952"/>
                <a:ext cx="7864451" cy="457036"/>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Step 4:	Compute the costs per equivalent unit.</a:t>
                </a:r>
              </a:p>
            </p:txBody>
          </p:sp>
          <p:sp>
            <p:nvSpPr>
              <p:cNvPr id="2" name="Text Box 3">
                <a:extLst>
                  <a:ext uri="{FF2B5EF4-FFF2-40B4-BE49-F238E27FC236}">
                    <a16:creationId xmlns:a16="http://schemas.microsoft.com/office/drawing/2014/main" xmlns="" id="{2076F622-F996-F945-B71B-B299F1DF9C07}"/>
                  </a:ext>
                </a:extLst>
              </p:cNvPr>
              <p:cNvSpPr txBox="1">
                <a:spLocks noChangeArrowheads="1"/>
              </p:cNvSpPr>
              <p:nvPr/>
            </p:nvSpPr>
            <p:spPr bwMode="auto">
              <a:xfrm>
                <a:off x="650510" y="4846029"/>
                <a:ext cx="7864451" cy="457036"/>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buFont typeface="Arial" pitchFamily="34" charset="0"/>
                  <a:buChar char="•"/>
                  <a:defRPr/>
                </a:pPr>
                <a:r>
                  <a:rPr lang="en-US" sz="2400" dirty="0">
                    <a:solidFill>
                      <a:schemeClr val="tx1"/>
                    </a:solidFill>
                    <a:latin typeface="Gill Sans"/>
                    <a:cs typeface="Gill Sans"/>
                  </a:rPr>
                  <a:t> 	Step 5:	Assign product cost to batches of work.</a:t>
                </a:r>
              </a:p>
            </p:txBody>
          </p:sp>
        </p:grpSp>
        <p:sp>
          <p:nvSpPr>
            <p:cNvPr id="9" name="Text Box 3">
              <a:extLst>
                <a:ext uri="{FF2B5EF4-FFF2-40B4-BE49-F238E27FC236}">
                  <a16:creationId xmlns:a16="http://schemas.microsoft.com/office/drawing/2014/main" xmlns="" id="{3466277C-A54A-6C44-B891-C0BF0AC94C2C}"/>
                </a:ext>
              </a:extLst>
            </p:cNvPr>
            <p:cNvSpPr txBox="1">
              <a:spLocks noChangeArrowheads="1"/>
            </p:cNvSpPr>
            <p:nvPr/>
          </p:nvSpPr>
          <p:spPr bwMode="auto">
            <a:xfrm>
              <a:off x="639081" y="2102983"/>
              <a:ext cx="7864475"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smtClean="0">
                  <a:solidFill>
                    <a:schemeClr val="tx1"/>
                  </a:solidFill>
                  <a:latin typeface="Gill Sans"/>
                  <a:cs typeface="Gill Sans"/>
                </a:rPr>
                <a:t>Use </a:t>
              </a:r>
              <a:r>
                <a:rPr lang="en-US" sz="2400" dirty="0">
                  <a:solidFill>
                    <a:schemeClr val="tx1"/>
                  </a:solidFill>
                  <a:latin typeface="Gill Sans"/>
                  <a:cs typeface="Gill Sans"/>
                </a:rPr>
                <a:t>the same five-step process.</a:t>
              </a:r>
            </a:p>
          </p:txBody>
        </p:sp>
      </p:grpSp>
      <p:sp>
        <p:nvSpPr>
          <p:cNvPr id="12" name="Rectangle 11">
            <a:extLst>
              <a:ext uri="{FF2B5EF4-FFF2-40B4-BE49-F238E27FC236}">
                <a16:creationId xmlns:a16="http://schemas.microsoft.com/office/drawing/2014/main" xmlns="" id="{DF1992DA-6821-5B44-9B73-717CD07D5AC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8-5</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Measure the Physical</a:t>
            </a:r>
            <a:br>
              <a:rPr lang="en-US" dirty="0">
                <a:latin typeface="Bookman Old Style" charset="0"/>
              </a:rPr>
            </a:br>
            <a:r>
              <a:rPr lang="en-US" dirty="0">
                <a:latin typeface="Bookman Old Style" charset="0"/>
              </a:rPr>
              <a:t>Flow of Resources (Step 1</a:t>
            </a:r>
            <a:r>
              <a:rPr lang="en-US" dirty="0" smtClean="0">
                <a:latin typeface="Bookman Old Style" charset="0"/>
              </a:rPr>
              <a:t>) (3)</a:t>
            </a:r>
            <a:endParaRPr lang="en-US" dirty="0">
              <a:latin typeface="Bookman Old Style" charset="0"/>
            </a:endParaRPr>
          </a:p>
        </p:txBody>
      </p:sp>
      <p:grpSp>
        <p:nvGrpSpPr>
          <p:cNvPr id="2" name="Group 10"/>
          <p:cNvGrpSpPr>
            <a:grpSpLocks/>
          </p:cNvGrpSpPr>
          <p:nvPr/>
        </p:nvGrpSpPr>
        <p:grpSpPr bwMode="auto">
          <a:xfrm>
            <a:off x="865188" y="2254250"/>
            <a:ext cx="7408862" cy="3841750"/>
            <a:chOff x="822960" y="2011680"/>
            <a:chExt cx="7407811" cy="3840480"/>
          </a:xfrm>
        </p:grpSpPr>
        <p:sp>
          <p:nvSpPr>
            <p:cNvPr id="6" name="TextBox 5">
              <a:extLst>
                <a:ext uri="{FF2B5EF4-FFF2-40B4-BE49-F238E27FC236}">
                  <a16:creationId xmlns:a16="http://schemas.microsoft.com/office/drawing/2014/main" xmlns="" id="{DEB0FF82-95C5-1B40-9125-22430582FFC0}"/>
                </a:ext>
              </a:extLst>
            </p:cNvPr>
            <p:cNvSpPr txBox="1"/>
            <p:nvPr/>
          </p:nvSpPr>
          <p:spPr>
            <a:xfrm>
              <a:off x="913434" y="2651232"/>
              <a:ext cx="5669746" cy="2651835"/>
            </a:xfrm>
            <a:prstGeom prst="rect">
              <a:avLst/>
            </a:prstGeom>
            <a:solidFill>
              <a:schemeClr val="accent6"/>
            </a:solidFill>
            <a:ln w="12700">
              <a:solidFill>
                <a:schemeClr val="tx1"/>
              </a:solidFill>
            </a:ln>
          </p:spPr>
          <p:txBody>
            <a:bodyPr wrap="none" anchor="ctr"/>
            <a:lstStyle/>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Work in process, March 1</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Gallons of pulp started</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gallons to account for</a:t>
              </a:r>
            </a:p>
            <a:p>
              <a:pPr marL="0" lvl="1" defTabSz="27432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=Transferred out to Pressing Department</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Work-in-process, March 31</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units accounted for</a:t>
              </a:r>
            </a:p>
          </p:txBody>
        </p:sp>
        <p:sp>
          <p:nvSpPr>
            <p:cNvPr id="7" name="TextBox 6">
              <a:extLst>
                <a:ext uri="{FF2B5EF4-FFF2-40B4-BE49-F238E27FC236}">
                  <a16:creationId xmlns:a16="http://schemas.microsoft.com/office/drawing/2014/main" xmlns="" id="{EB515555-CD9B-2340-812A-93AE4B92DF0D}"/>
                </a:ext>
              </a:extLst>
            </p:cNvPr>
            <p:cNvSpPr txBox="1"/>
            <p:nvPr/>
          </p:nvSpPr>
          <p:spPr>
            <a:xfrm>
              <a:off x="6584768" y="2651232"/>
              <a:ext cx="1646003" cy="2651835"/>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20,000</a:t>
              </a:r>
              <a:r>
                <a:rPr lang="en-US" sz="2400" baseline="30000" dirty="0">
                  <a:latin typeface="Arial" panose="020B0604020202020204" pitchFamily="34" charset="0"/>
                  <a:ea typeface="ＭＳ Ｐゴシック" panose="020B0600070205080204" pitchFamily="34" charset="-128"/>
                  <a:cs typeface="Arial" panose="020B0604020202020204" pitchFamily="34" charset="0"/>
                </a:rPr>
                <a:t>a</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92,000</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112,000</a:t>
              </a: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96,000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16,000</a:t>
              </a:r>
              <a:r>
                <a:rPr lang="en-US" sz="2400" baseline="30000" dirty="0">
                  <a:latin typeface="Arial" panose="020B0604020202020204" pitchFamily="34" charset="0"/>
                  <a:ea typeface="ＭＳ Ｐゴシック" panose="020B0600070205080204" pitchFamily="34" charset="-128"/>
                  <a:cs typeface="Arial" panose="020B0604020202020204" pitchFamily="34" charset="0"/>
                </a:rPr>
                <a:t>b</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112,000</a:t>
              </a:r>
            </a:p>
          </p:txBody>
        </p:sp>
        <p:sp>
          <p:nvSpPr>
            <p:cNvPr id="51211" name="TextBox 8"/>
            <p:cNvSpPr txBox="1">
              <a:spLocks noChangeArrowheads="1"/>
            </p:cNvSpPr>
            <p:nvPr/>
          </p:nvSpPr>
          <p:spPr bwMode="auto">
            <a:xfrm>
              <a:off x="6584851" y="2011680"/>
              <a:ext cx="16459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Gallons of</a:t>
              </a:r>
            </a:p>
            <a:p>
              <a:pPr algn="ctr"/>
              <a:r>
                <a:rPr lang="en-US" sz="1800" b="1">
                  <a:latin typeface="Arial" charset="0"/>
                  <a:cs typeface="Arial" charset="0"/>
                </a:rPr>
                <a:t>Pulp</a:t>
              </a:r>
            </a:p>
          </p:txBody>
        </p:sp>
        <p:sp>
          <p:nvSpPr>
            <p:cNvPr id="51212" name="TextBox 11"/>
            <p:cNvSpPr txBox="1">
              <a:spLocks noChangeArrowheads="1"/>
            </p:cNvSpPr>
            <p:nvPr/>
          </p:nvSpPr>
          <p:spPr bwMode="auto">
            <a:xfrm>
              <a:off x="822960" y="5303520"/>
              <a:ext cx="493776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a </a:t>
              </a:r>
              <a:r>
                <a:rPr lang="en-US" sz="1600" b="1">
                  <a:latin typeface="Arial" charset="0"/>
                  <a:cs typeface="Arial" charset="0"/>
                </a:rPr>
                <a:t>25% complete with respect to conversion costs</a:t>
              </a:r>
            </a:p>
            <a:p>
              <a:r>
                <a:rPr lang="en-US" sz="1600" b="1" baseline="30000">
                  <a:latin typeface="Arial" charset="0"/>
                  <a:cs typeface="Arial" charset="0"/>
                </a:rPr>
                <a:t>b</a:t>
              </a:r>
              <a:r>
                <a:rPr lang="en-US" sz="1600" b="1">
                  <a:latin typeface="Arial" charset="0"/>
                  <a:cs typeface="Arial" charset="0"/>
                </a:rPr>
                <a:t> 30% complete with respect to conversion costs</a:t>
              </a:r>
              <a:endParaRPr lang="en-US" sz="1600" b="1" baseline="30000">
                <a:latin typeface="Arial" charset="0"/>
                <a:cs typeface="Arial" charset="0"/>
              </a:endParaRPr>
            </a:p>
          </p:txBody>
        </p:sp>
      </p:grpSp>
      <p:sp>
        <p:nvSpPr>
          <p:cNvPr id="10" name="Text Box 3">
            <a:extLst>
              <a:ext uri="{FF2B5EF4-FFF2-40B4-BE49-F238E27FC236}">
                <a16:creationId xmlns:a16="http://schemas.microsoft.com/office/drawing/2014/main" xmlns="" id="{BE7D89BE-B308-0C40-9F01-2A0B9C04F9D9}"/>
              </a:ext>
            </a:extLst>
          </p:cNvPr>
          <p:cNvSpPr txBox="1">
            <a:spLocks noChangeArrowheads="1"/>
          </p:cNvSpPr>
          <p:nvPr/>
        </p:nvSpPr>
        <p:spPr bwMode="auto">
          <a:xfrm>
            <a:off x="1589088" y="1447800"/>
            <a:ext cx="594360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Exactly the same as weighted-average.</a:t>
            </a:r>
          </a:p>
        </p:txBody>
      </p:sp>
      <p:sp>
        <p:nvSpPr>
          <p:cNvPr id="12" name="Rectangle 11">
            <a:extLst>
              <a:ext uri="{FF2B5EF4-FFF2-40B4-BE49-F238E27FC236}">
                <a16:creationId xmlns:a16="http://schemas.microsoft.com/office/drawing/2014/main" xmlns="" id="{454C023E-AE5B-4241-B70F-80ECAD34D81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8-5</a:t>
            </a:r>
          </a:p>
        </p:txBody>
      </p:sp>
      <p:cxnSp>
        <p:nvCxnSpPr>
          <p:cNvPr id="11" name="Straight Connector 10">
            <a:extLst>
              <a:ext uri="{FF2B5EF4-FFF2-40B4-BE49-F238E27FC236}">
                <a16:creationId xmlns:a16="http://schemas.microsoft.com/office/drawing/2014/main" xmlns="" id="{8C983591-1125-BE48-A6AA-B4B79258743A}"/>
              </a:ext>
            </a:extLst>
          </p:cNvPr>
          <p:cNvCxnSpPr/>
          <p:nvPr/>
        </p:nvCxnSpPr>
        <p:spPr>
          <a:xfrm>
            <a:off x="6934200" y="3995738"/>
            <a:ext cx="1004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7EF08A2-114B-D347-9D7F-C240BA55416E}"/>
              </a:ext>
            </a:extLst>
          </p:cNvPr>
          <p:cNvCxnSpPr/>
          <p:nvPr/>
        </p:nvCxnSpPr>
        <p:spPr>
          <a:xfrm>
            <a:off x="6934200" y="4038600"/>
            <a:ext cx="1004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4AFBB80-7571-394E-9AFF-F1FEFD0837ED}"/>
              </a:ext>
            </a:extLst>
          </p:cNvPr>
          <p:cNvCxnSpPr/>
          <p:nvPr/>
        </p:nvCxnSpPr>
        <p:spPr>
          <a:xfrm>
            <a:off x="6934200" y="5457825"/>
            <a:ext cx="1004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3C220A62-446E-F049-9C2F-AE7DB542A4E7}"/>
              </a:ext>
            </a:extLst>
          </p:cNvPr>
          <p:cNvCxnSpPr/>
          <p:nvPr/>
        </p:nvCxnSpPr>
        <p:spPr>
          <a:xfrm>
            <a:off x="6934200" y="5500688"/>
            <a:ext cx="1004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Compute the Equivalent Units</a:t>
            </a:r>
            <a:br>
              <a:rPr lang="en-US" dirty="0">
                <a:latin typeface="Bookman Old Style" charset="0"/>
              </a:rPr>
            </a:br>
            <a:r>
              <a:rPr lang="en-US" dirty="0">
                <a:latin typeface="Bookman Old Style" charset="0"/>
              </a:rPr>
              <a:t>of Production (Step 2</a:t>
            </a:r>
            <a:r>
              <a:rPr lang="en-US" dirty="0" smtClean="0">
                <a:latin typeface="Bookman Old Style" charset="0"/>
              </a:rPr>
              <a:t>) (3)</a:t>
            </a:r>
            <a:endParaRPr lang="en-US" dirty="0">
              <a:latin typeface="Bookman Old Style" charset="0"/>
            </a:endParaRPr>
          </a:p>
        </p:txBody>
      </p:sp>
      <p:grpSp>
        <p:nvGrpSpPr>
          <p:cNvPr id="53250" name="Group 22"/>
          <p:cNvGrpSpPr>
            <a:grpSpLocks/>
          </p:cNvGrpSpPr>
          <p:nvPr/>
        </p:nvGrpSpPr>
        <p:grpSpPr bwMode="auto">
          <a:xfrm>
            <a:off x="457200" y="1600200"/>
            <a:ext cx="8229600" cy="3840163"/>
            <a:chOff x="457200" y="2011680"/>
            <a:chExt cx="8229600" cy="3840480"/>
          </a:xfrm>
        </p:grpSpPr>
        <p:sp>
          <p:nvSpPr>
            <p:cNvPr id="53252" name="TextBox 12"/>
            <p:cNvSpPr txBox="1">
              <a:spLocks noChangeArrowheads="1"/>
            </p:cNvSpPr>
            <p:nvPr/>
          </p:nvSpPr>
          <p:spPr bwMode="auto">
            <a:xfrm>
              <a:off x="457200" y="5029200"/>
              <a:ext cx="8229600" cy="82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dirty="0">
                  <a:latin typeface="Arial" charset="0"/>
                  <a:cs typeface="Arial" charset="0"/>
                </a:rPr>
                <a:t>a </a:t>
              </a:r>
              <a:r>
                <a:rPr lang="en-US" sz="1600" b="1" dirty="0">
                  <a:latin typeface="Arial" charset="0"/>
                  <a:cs typeface="Arial" charset="0"/>
                </a:rPr>
                <a:t>100% complete with respect to materials</a:t>
              </a:r>
            </a:p>
            <a:p>
              <a:r>
                <a:rPr lang="en-US" sz="1600" b="1" baseline="30000" dirty="0">
                  <a:latin typeface="Arial" charset="0"/>
                  <a:cs typeface="Arial" charset="0"/>
                </a:rPr>
                <a:t>b </a:t>
              </a:r>
              <a:r>
                <a:rPr lang="en-US" sz="1600" b="1" dirty="0">
                  <a:latin typeface="Arial" charset="0"/>
                  <a:cs typeface="Arial" charset="0"/>
                </a:rPr>
                <a:t>30% complete with respect to conversion</a:t>
              </a:r>
              <a:r>
                <a:rPr lang="en-US" sz="1600" b="1" baseline="30000" dirty="0">
                  <a:latin typeface="Arial" charset="0"/>
                  <a:cs typeface="Arial" charset="0"/>
                </a:rPr>
                <a:t> </a:t>
              </a:r>
            </a:p>
            <a:p>
              <a:r>
                <a:rPr lang="en-US" sz="1600" b="1" baseline="30000" dirty="0">
                  <a:latin typeface="Arial" charset="0"/>
                  <a:cs typeface="Arial" charset="0"/>
                </a:rPr>
                <a:t>c </a:t>
              </a:r>
              <a:r>
                <a:rPr lang="en-US" sz="1600" b="1" dirty="0" smtClean="0">
                  <a:latin typeface="Arial" charset="0"/>
                  <a:cs typeface="Arial" charset="0"/>
                </a:rPr>
                <a:t>20,000 </a:t>
              </a:r>
              <a:r>
                <a:rPr lang="en-US" sz="1600" b="1" dirty="0">
                  <a:latin typeface="Arial" charset="0"/>
                  <a:cs typeface="Arial" charset="0"/>
                </a:rPr>
                <a:t>units × 25% complete</a:t>
              </a:r>
              <a:endParaRPr lang="en-US" sz="1600" b="1" baseline="30000" dirty="0">
                <a:latin typeface="Arial" charset="0"/>
                <a:cs typeface="Arial" charset="0"/>
              </a:endParaRPr>
            </a:p>
          </p:txBody>
        </p:sp>
        <p:sp>
          <p:nvSpPr>
            <p:cNvPr id="4" name="TextBox 3">
              <a:extLst>
                <a:ext uri="{FF2B5EF4-FFF2-40B4-BE49-F238E27FC236}">
                  <a16:creationId xmlns:a16="http://schemas.microsoft.com/office/drawing/2014/main" xmlns="" id="{2AF04F01-C2E8-5845-84C2-883E1B332087}"/>
                </a:ext>
              </a:extLst>
            </p:cNvPr>
            <p:cNvSpPr txBox="1"/>
            <p:nvPr/>
          </p:nvSpPr>
          <p:spPr>
            <a:xfrm>
              <a:off x="457200" y="2743578"/>
              <a:ext cx="4389438" cy="2286189"/>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From beginning work in process</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Started and completed</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completed and transferred out</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In work-in-process inventory</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units accounted for</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Less work from beginning WIP</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New work done in March</a:t>
              </a:r>
            </a:p>
          </p:txBody>
        </p:sp>
        <p:sp>
          <p:nvSpPr>
            <p:cNvPr id="5" name="TextBox 4">
              <a:extLst>
                <a:ext uri="{FF2B5EF4-FFF2-40B4-BE49-F238E27FC236}">
                  <a16:creationId xmlns:a16="http://schemas.microsoft.com/office/drawing/2014/main" xmlns="" id="{409DE7A8-DADD-AF46-9576-CDE515E3FEBB}"/>
                </a:ext>
              </a:extLst>
            </p:cNvPr>
            <p:cNvSpPr txBox="1"/>
            <p:nvPr/>
          </p:nvSpPr>
          <p:spPr>
            <a:xfrm>
              <a:off x="4846638" y="2743578"/>
              <a:ext cx="1279525" cy="2286189"/>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20,000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76,000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96,000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16,000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112,000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20,000</a:t>
              </a:r>
            </a:p>
            <a:p>
              <a:pPr defTabSz="365760">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  92,000</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TextBox 5">
              <a:extLst>
                <a:ext uri="{FF2B5EF4-FFF2-40B4-BE49-F238E27FC236}">
                  <a16:creationId xmlns:a16="http://schemas.microsoft.com/office/drawing/2014/main" xmlns="" id="{B4BE5E62-B50B-7B44-984D-021930403E39}"/>
                </a:ext>
              </a:extLst>
            </p:cNvPr>
            <p:cNvSpPr txBox="1"/>
            <p:nvPr/>
          </p:nvSpPr>
          <p:spPr>
            <a:xfrm>
              <a:off x="6126163" y="2743578"/>
              <a:ext cx="1281112" cy="2286189"/>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20,000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76,000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96,000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16,000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112,000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20,000</a:t>
              </a:r>
            </a:p>
            <a:p>
              <a:pPr defTabSz="365760">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  92,000</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xmlns="" id="{F1EDE6E3-230C-0F48-A90B-D0DE25A5B4BB}"/>
                </a:ext>
              </a:extLst>
            </p:cNvPr>
            <p:cNvSpPr txBox="1"/>
            <p:nvPr/>
          </p:nvSpPr>
          <p:spPr>
            <a:xfrm>
              <a:off x="7407275" y="2743578"/>
              <a:ext cx="1279525" cy="2286189"/>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20,000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76,000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96,000  </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4,800</a:t>
              </a:r>
              <a:r>
                <a:rPr lang="en-US" sz="2000" u="sng" baseline="30000" dirty="0">
                  <a:latin typeface="Arial" panose="020B0604020202020204" pitchFamily="34" charset="0"/>
                  <a:ea typeface="ＭＳ Ｐゴシック" panose="020B0600070205080204" pitchFamily="34" charset="-128"/>
                  <a:cs typeface="Arial" panose="020B0604020202020204" pitchFamily="34" charset="0"/>
                </a:rPr>
                <a:t>b</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100,800</a:t>
              </a: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5,000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c</a:t>
              </a:r>
            </a:p>
            <a:p>
              <a:pPr defTabSz="365760">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  95,800</a:t>
              </a:r>
            </a:p>
          </p:txBody>
        </p:sp>
        <p:sp>
          <p:nvSpPr>
            <p:cNvPr id="53257" name="TextBox 15"/>
            <p:cNvSpPr txBox="1">
              <a:spLocks noChangeArrowheads="1"/>
            </p:cNvSpPr>
            <p:nvPr/>
          </p:nvSpPr>
          <p:spPr bwMode="auto">
            <a:xfrm>
              <a:off x="4846320" y="2103120"/>
              <a:ext cx="12801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Physical</a:t>
              </a:r>
            </a:p>
            <a:p>
              <a:pPr algn="ctr"/>
              <a:r>
                <a:rPr lang="en-US" sz="1800" b="1">
                  <a:latin typeface="Arial" charset="0"/>
                  <a:cs typeface="Arial" charset="0"/>
                </a:rPr>
                <a:t>units</a:t>
              </a:r>
            </a:p>
          </p:txBody>
        </p:sp>
        <p:sp>
          <p:nvSpPr>
            <p:cNvPr id="53258" name="TextBox 16"/>
            <p:cNvSpPr txBox="1">
              <a:spLocks noChangeArrowheads="1"/>
            </p:cNvSpPr>
            <p:nvPr/>
          </p:nvSpPr>
          <p:spPr bwMode="auto">
            <a:xfrm>
              <a:off x="6126480" y="2103120"/>
              <a:ext cx="12801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p:txBody>
        </p:sp>
        <p:sp>
          <p:nvSpPr>
            <p:cNvPr id="53259" name="TextBox 17"/>
            <p:cNvSpPr txBox="1">
              <a:spLocks noChangeArrowheads="1"/>
            </p:cNvSpPr>
            <p:nvPr/>
          </p:nvSpPr>
          <p:spPr bwMode="auto">
            <a:xfrm>
              <a:off x="7406640" y="2103120"/>
              <a:ext cx="128016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p:txBody>
        </p:sp>
        <p:sp>
          <p:nvSpPr>
            <p:cNvPr id="53260" name="TextBox 18"/>
            <p:cNvSpPr txBox="1">
              <a:spLocks noChangeArrowheads="1"/>
            </p:cNvSpPr>
            <p:nvPr/>
          </p:nvSpPr>
          <p:spPr bwMode="auto">
            <a:xfrm>
              <a:off x="6126480" y="2011680"/>
              <a:ext cx="256032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Equivalent units</a:t>
              </a:r>
            </a:p>
          </p:txBody>
        </p:sp>
        <p:cxnSp>
          <p:nvCxnSpPr>
            <p:cNvPr id="20" name="Straight Connector 19">
              <a:extLst>
                <a:ext uri="{FF2B5EF4-FFF2-40B4-BE49-F238E27FC236}">
                  <a16:creationId xmlns:a16="http://schemas.microsoft.com/office/drawing/2014/main" xmlns="" id="{6ACE7F05-A9AD-0F4D-9161-8340E787A038}"/>
                </a:ext>
              </a:extLst>
            </p:cNvPr>
            <p:cNvCxnSpPr/>
            <p:nvPr/>
          </p:nvCxnSpPr>
          <p:spPr>
            <a:xfrm rot="10800000" flipH="1">
              <a:off x="6126163" y="2322856"/>
              <a:ext cx="2560637"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xmlns="" id="{6A94CC4E-6CB0-0145-A953-10AB86FE36D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Identify the Costs to Assign to Products (Step 3</a:t>
            </a:r>
            <a:r>
              <a:rPr lang="en-US" dirty="0" smtClean="0">
                <a:latin typeface="Bookman Old Style" charset="0"/>
              </a:rPr>
              <a:t>) (4)</a:t>
            </a:r>
            <a:endParaRPr lang="en-US" dirty="0">
              <a:latin typeface="Bookman Old Style" charset="0"/>
            </a:endParaRPr>
          </a:p>
        </p:txBody>
      </p:sp>
      <p:grpSp>
        <p:nvGrpSpPr>
          <p:cNvPr id="2" name="Group 11"/>
          <p:cNvGrpSpPr>
            <a:grpSpLocks/>
          </p:cNvGrpSpPr>
          <p:nvPr/>
        </p:nvGrpSpPr>
        <p:grpSpPr bwMode="auto">
          <a:xfrm>
            <a:off x="450850" y="2835275"/>
            <a:ext cx="8229600" cy="1828800"/>
            <a:chOff x="451347" y="2834640"/>
            <a:chExt cx="8229600" cy="1828800"/>
          </a:xfrm>
        </p:grpSpPr>
        <p:sp>
          <p:nvSpPr>
            <p:cNvPr id="3" name="TextBox 2">
              <a:extLst>
                <a:ext uri="{FF2B5EF4-FFF2-40B4-BE49-F238E27FC236}">
                  <a16:creationId xmlns:a16="http://schemas.microsoft.com/office/drawing/2014/main" xmlns="" id="{0E9BCD38-8CE9-2E47-95B2-2C825E34A37F}"/>
                </a:ext>
              </a:extLst>
            </p:cNvPr>
            <p:cNvSpPr txBox="1"/>
            <p:nvPr/>
          </p:nvSpPr>
          <p:spPr>
            <a:xfrm>
              <a:off x="451347" y="3383915"/>
              <a:ext cx="3840163"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Work-in-process, March 1</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Current costs, March</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a:t>
              </a:r>
            </a:p>
          </p:txBody>
        </p:sp>
        <p:sp>
          <p:nvSpPr>
            <p:cNvPr id="4" name="TextBox 3">
              <a:extLst>
                <a:ext uri="{FF2B5EF4-FFF2-40B4-BE49-F238E27FC236}">
                  <a16:creationId xmlns:a16="http://schemas.microsoft.com/office/drawing/2014/main" xmlns="" id="{35487FA8-3F3F-6949-8928-BE9897EB6616}"/>
                </a:ext>
              </a:extLst>
            </p:cNvPr>
            <p:cNvSpPr txBox="1"/>
            <p:nvPr/>
          </p:nvSpPr>
          <p:spPr>
            <a:xfrm>
              <a:off x="4291510" y="3383915"/>
              <a:ext cx="1463675"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24,286</a:t>
              </a:r>
            </a:p>
            <a:p>
              <a:pP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298,274</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$322,560</a:t>
              </a:r>
            </a:p>
            <a:p>
              <a:pP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5" name="TextBox 4">
              <a:extLst>
                <a:ext uri="{FF2B5EF4-FFF2-40B4-BE49-F238E27FC236}">
                  <a16:creationId xmlns:a16="http://schemas.microsoft.com/office/drawing/2014/main" xmlns="" id="{75E46E6B-6B5E-504F-876A-C9109470A85C}"/>
                </a:ext>
              </a:extLst>
            </p:cNvPr>
            <p:cNvSpPr txBox="1"/>
            <p:nvPr/>
          </p:nvSpPr>
          <p:spPr>
            <a:xfrm>
              <a:off x="5755185" y="3383915"/>
              <a:ext cx="1462087"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16,160</a:t>
              </a:r>
            </a:p>
            <a:p>
              <a:pP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84,640</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$100,800</a:t>
              </a:r>
            </a:p>
          </p:txBody>
        </p:sp>
        <p:sp>
          <p:nvSpPr>
            <p:cNvPr id="6" name="TextBox 5">
              <a:extLst>
                <a:ext uri="{FF2B5EF4-FFF2-40B4-BE49-F238E27FC236}">
                  <a16:creationId xmlns:a16="http://schemas.microsoft.com/office/drawing/2014/main" xmlns="" id="{AA7B0283-F81B-DC4F-9A5F-253C6AB28ED2}"/>
                </a:ext>
              </a:extLst>
            </p:cNvPr>
            <p:cNvSpPr txBox="1"/>
            <p:nvPr/>
          </p:nvSpPr>
          <p:spPr>
            <a:xfrm>
              <a:off x="7217272" y="3383915"/>
              <a:ext cx="1463675" cy="1279525"/>
            </a:xfrm>
            <a:prstGeom prst="rect">
              <a:avLst/>
            </a:prstGeom>
            <a:solidFill>
              <a:schemeClr val="accent6"/>
            </a:solidFill>
            <a:ln w="12700">
              <a:solidFill>
                <a:schemeClr val="tx1"/>
              </a:solidFill>
            </a:ln>
          </p:spPr>
          <p:txBody>
            <a:bodyPr wrap="none"/>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8,126</a:t>
              </a:r>
            </a:p>
            <a:p>
              <a:pP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213,624</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$221,760</a:t>
              </a:r>
            </a:p>
          </p:txBody>
        </p:sp>
        <p:sp>
          <p:nvSpPr>
            <p:cNvPr id="55311" name="TextBox 13"/>
            <p:cNvSpPr txBox="1">
              <a:spLocks noChangeArrowheads="1"/>
            </p:cNvSpPr>
            <p:nvPr/>
          </p:nvSpPr>
          <p:spPr bwMode="auto">
            <a:xfrm>
              <a:off x="429182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Total</a:t>
              </a:r>
            </a:p>
            <a:p>
              <a:pPr algn="ctr"/>
              <a:r>
                <a:rPr lang="en-US" sz="1800" b="1">
                  <a:latin typeface="Arial" charset="0"/>
                  <a:cs typeface="Arial" charset="0"/>
                </a:rPr>
                <a:t>costs</a:t>
              </a:r>
            </a:p>
          </p:txBody>
        </p:sp>
        <p:sp>
          <p:nvSpPr>
            <p:cNvPr id="55312" name="TextBox 14"/>
            <p:cNvSpPr txBox="1">
              <a:spLocks noChangeArrowheads="1"/>
            </p:cNvSpPr>
            <p:nvPr/>
          </p:nvSpPr>
          <p:spPr bwMode="auto">
            <a:xfrm>
              <a:off x="575486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a:p>
              <a:pPr algn="ctr"/>
              <a:r>
                <a:rPr lang="en-US" sz="1800" b="1">
                  <a:latin typeface="Arial" charset="0"/>
                  <a:cs typeface="Arial" charset="0"/>
                </a:rPr>
                <a:t>costs</a:t>
              </a:r>
            </a:p>
          </p:txBody>
        </p:sp>
        <p:sp>
          <p:nvSpPr>
            <p:cNvPr id="55313" name="TextBox 15"/>
            <p:cNvSpPr txBox="1">
              <a:spLocks noChangeArrowheads="1"/>
            </p:cNvSpPr>
            <p:nvPr/>
          </p:nvSpPr>
          <p:spPr bwMode="auto">
            <a:xfrm>
              <a:off x="721790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a:p>
              <a:pPr algn="ctr"/>
              <a:r>
                <a:rPr lang="en-US" sz="1800" b="1">
                  <a:latin typeface="Arial" charset="0"/>
                  <a:cs typeface="Arial" charset="0"/>
                </a:rPr>
                <a:t>costs</a:t>
              </a:r>
            </a:p>
          </p:txBody>
        </p:sp>
      </p:grpSp>
      <p:sp>
        <p:nvSpPr>
          <p:cNvPr id="14" name="Rectangle 13">
            <a:extLst>
              <a:ext uri="{FF2B5EF4-FFF2-40B4-BE49-F238E27FC236}">
                <a16:creationId xmlns:a16="http://schemas.microsoft.com/office/drawing/2014/main" xmlns="" id="{C02FFAB8-4CBC-7246-B8F4-235A452638D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8-5</a:t>
            </a:r>
          </a:p>
        </p:txBody>
      </p:sp>
      <p:sp>
        <p:nvSpPr>
          <p:cNvPr id="13" name="Text Box 3">
            <a:extLst>
              <a:ext uri="{FF2B5EF4-FFF2-40B4-BE49-F238E27FC236}">
                <a16:creationId xmlns:a16="http://schemas.microsoft.com/office/drawing/2014/main" xmlns="" id="{96057337-D6D5-EC41-A344-E173353CA091}"/>
              </a:ext>
            </a:extLst>
          </p:cNvPr>
          <p:cNvSpPr txBox="1">
            <a:spLocks noChangeArrowheads="1"/>
          </p:cNvSpPr>
          <p:nvPr/>
        </p:nvSpPr>
        <p:spPr bwMode="auto">
          <a:xfrm>
            <a:off x="1589088" y="1676400"/>
            <a:ext cx="5943600"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Exactly the same as weighted-average.</a:t>
            </a:r>
          </a:p>
        </p:txBody>
      </p:sp>
      <p:cxnSp>
        <p:nvCxnSpPr>
          <p:cNvPr id="15" name="Straight Connector 14">
            <a:extLst>
              <a:ext uri="{FF2B5EF4-FFF2-40B4-BE49-F238E27FC236}">
                <a16:creationId xmlns:a16="http://schemas.microsoft.com/office/drawing/2014/main" xmlns="" id="{7FCA7B0A-68C0-E144-B9F5-4A50792F4F5D}"/>
              </a:ext>
            </a:extLst>
          </p:cNvPr>
          <p:cNvCxnSpPr/>
          <p:nvPr/>
        </p:nvCxnSpPr>
        <p:spPr>
          <a:xfrm>
            <a:off x="4538663" y="4529138"/>
            <a:ext cx="1003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50EADBC-FA76-5E4D-B4F1-11555AF136AF}"/>
              </a:ext>
            </a:extLst>
          </p:cNvPr>
          <p:cNvCxnSpPr/>
          <p:nvPr/>
        </p:nvCxnSpPr>
        <p:spPr>
          <a:xfrm>
            <a:off x="4538663" y="4572000"/>
            <a:ext cx="1003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DF6BB98-677D-154F-B7AA-518A5AB50BCA}"/>
              </a:ext>
            </a:extLst>
          </p:cNvPr>
          <p:cNvCxnSpPr/>
          <p:nvPr/>
        </p:nvCxnSpPr>
        <p:spPr>
          <a:xfrm>
            <a:off x="6081713" y="4524375"/>
            <a:ext cx="1004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F6A86E6-B7E0-EF45-AF41-8FD56942147C}"/>
              </a:ext>
            </a:extLst>
          </p:cNvPr>
          <p:cNvCxnSpPr/>
          <p:nvPr/>
        </p:nvCxnSpPr>
        <p:spPr>
          <a:xfrm>
            <a:off x="6081713" y="4565650"/>
            <a:ext cx="1004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FF62B95-2143-5347-9023-0E2D621770CA}"/>
              </a:ext>
            </a:extLst>
          </p:cNvPr>
          <p:cNvCxnSpPr/>
          <p:nvPr/>
        </p:nvCxnSpPr>
        <p:spPr>
          <a:xfrm>
            <a:off x="7504113" y="4495800"/>
            <a:ext cx="1004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E16E5A0-9B4D-AA47-B597-3EC0F6CC3DEE}"/>
              </a:ext>
            </a:extLst>
          </p:cNvPr>
          <p:cNvCxnSpPr/>
          <p:nvPr/>
        </p:nvCxnSpPr>
        <p:spPr>
          <a:xfrm>
            <a:off x="7504113" y="4538663"/>
            <a:ext cx="10048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Compute the Cost per</a:t>
            </a:r>
            <a:br>
              <a:rPr lang="en-US" dirty="0">
                <a:latin typeface="Bookman Old Style" charset="0"/>
              </a:rPr>
            </a:br>
            <a:r>
              <a:rPr lang="en-US" dirty="0">
                <a:latin typeface="Bookman Old Style" charset="0"/>
              </a:rPr>
              <a:t>Equivalent Unit (Step 4</a:t>
            </a:r>
            <a:r>
              <a:rPr lang="en-US" dirty="0" smtClean="0">
                <a:latin typeface="Bookman Old Style" charset="0"/>
              </a:rPr>
              <a:t>) (2)</a:t>
            </a:r>
            <a:endParaRPr lang="en-US" dirty="0">
              <a:latin typeface="Bookman Old Style" charset="0"/>
            </a:endParaRPr>
          </a:p>
        </p:txBody>
      </p:sp>
      <p:sp>
        <p:nvSpPr>
          <p:cNvPr id="12" name="Text Box 3">
            <a:extLst>
              <a:ext uri="{FF2B5EF4-FFF2-40B4-BE49-F238E27FC236}">
                <a16:creationId xmlns:a16="http://schemas.microsoft.com/office/drawing/2014/main" xmlns="" id="{3604A746-561B-5C41-A3E5-7893FF536240}"/>
              </a:ext>
            </a:extLst>
          </p:cNvPr>
          <p:cNvSpPr txBox="1">
            <a:spLocks noChangeArrowheads="1"/>
          </p:cNvSpPr>
          <p:nvPr/>
        </p:nvSpPr>
        <p:spPr bwMode="auto">
          <a:xfrm>
            <a:off x="769938" y="4511675"/>
            <a:ext cx="7589837"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Note:	Include only current period costs and activities.</a:t>
            </a:r>
          </a:p>
        </p:txBody>
      </p:sp>
      <p:grpSp>
        <p:nvGrpSpPr>
          <p:cNvPr id="57347" name="Group 13"/>
          <p:cNvGrpSpPr>
            <a:grpSpLocks/>
          </p:cNvGrpSpPr>
          <p:nvPr/>
        </p:nvGrpSpPr>
        <p:grpSpPr bwMode="auto">
          <a:xfrm>
            <a:off x="182563" y="1676400"/>
            <a:ext cx="8778875" cy="2646363"/>
            <a:chOff x="182880" y="2286000"/>
            <a:chExt cx="8778240" cy="2647078"/>
          </a:xfrm>
        </p:grpSpPr>
        <p:grpSp>
          <p:nvGrpSpPr>
            <p:cNvPr id="57349" name="Group 12"/>
            <p:cNvGrpSpPr>
              <a:grpSpLocks/>
            </p:cNvGrpSpPr>
            <p:nvPr/>
          </p:nvGrpSpPr>
          <p:grpSpPr bwMode="auto">
            <a:xfrm>
              <a:off x="182880" y="2286000"/>
              <a:ext cx="8778240" cy="2103120"/>
              <a:chOff x="0" y="2834640"/>
              <a:chExt cx="8680947" cy="2103120"/>
            </a:xfrm>
          </p:grpSpPr>
          <p:sp>
            <p:nvSpPr>
              <p:cNvPr id="4" name="TextBox 3">
                <a:extLst>
                  <a:ext uri="{FF2B5EF4-FFF2-40B4-BE49-F238E27FC236}">
                    <a16:creationId xmlns:a16="http://schemas.microsoft.com/office/drawing/2014/main" xmlns="" id="{E45ADC81-CC5A-8144-B5F1-7591994C2078}"/>
                  </a:ext>
                </a:extLst>
              </p:cNvPr>
              <p:cNvSpPr txBox="1"/>
              <p:nvPr/>
            </p:nvSpPr>
            <p:spPr>
              <a:xfrm>
                <a:off x="0" y="3382476"/>
                <a:ext cx="4205471" cy="1554582"/>
              </a:xfrm>
              <a:prstGeom prst="rect">
                <a:avLst/>
              </a:prstGeom>
              <a:solidFill>
                <a:schemeClr val="accent6"/>
              </a:solidFill>
              <a:ln w="12700">
                <a:solidFill>
                  <a:schemeClr val="tx1"/>
                </a:solidFill>
              </a:ln>
            </p:spPr>
            <p:txBody>
              <a:bodyPr wrap="none" anchor="ctr"/>
              <a:lstStyle/>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Current costs, March</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Total equivalent units (Step 2)</a:t>
                </a:r>
              </a:p>
              <a:p>
                <a:pP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Cost per equivalent unit</a:t>
                </a:r>
              </a:p>
            </p:txBody>
          </p:sp>
          <p:sp>
            <p:nvSpPr>
              <p:cNvPr id="5" name="TextBox 4">
                <a:extLst>
                  <a:ext uri="{FF2B5EF4-FFF2-40B4-BE49-F238E27FC236}">
                    <a16:creationId xmlns:a16="http://schemas.microsoft.com/office/drawing/2014/main" xmlns="" id="{B6010D09-776B-3543-88BE-7B44CADC39D8}"/>
                  </a:ext>
                </a:extLst>
              </p:cNvPr>
              <p:cNvSpPr txBox="1"/>
              <p:nvPr/>
            </p:nvSpPr>
            <p:spPr>
              <a:xfrm>
                <a:off x="4205471" y="3382476"/>
                <a:ext cx="1463046" cy="1554582"/>
              </a:xfrm>
              <a:prstGeom prst="rect">
                <a:avLst/>
              </a:prstGeom>
              <a:solidFill>
                <a:schemeClr val="accent6"/>
              </a:solidFill>
              <a:ln w="12700">
                <a:solidFill>
                  <a:schemeClr val="tx1"/>
                </a:solidFill>
              </a:ln>
            </p:spPr>
            <p:txBody>
              <a:bodyPr wrap="none" anchor="ctr"/>
              <a:lstStyle/>
              <a:p>
                <a:pPr algn="ctr" defTabSz="365125">
                  <a:defRPr/>
                </a:pPr>
                <a:r>
                  <a:rPr lang="en-US" sz="2400" dirty="0">
                    <a:latin typeface="Arial" panose="020B0604020202020204" pitchFamily="34" charset="0"/>
                    <a:ea typeface="ＭＳ Ｐゴシック" panose="020B0600070205080204" pitchFamily="34" charset="-128"/>
                    <a:cs typeface="Arial" charset="0"/>
                  </a:rPr>
                  <a:t>$298,274</a:t>
                </a:r>
              </a:p>
              <a:p>
                <a:pPr algn="ctr" defTabSz="365125">
                  <a:defRPr/>
                </a:pPr>
                <a:endParaRPr lang="en-US" sz="2400" dirty="0">
                  <a:latin typeface="Arial" panose="020B0604020202020204" pitchFamily="34" charset="0"/>
                  <a:ea typeface="ＭＳ Ｐゴシック" panose="020B0600070205080204" pitchFamily="34" charset="-128"/>
                  <a:cs typeface="Arial" charset="0"/>
                </a:endParaRPr>
              </a:p>
              <a:p>
                <a:pPr algn="ctr" defTabSz="365125">
                  <a:defRPr/>
                </a:pPr>
                <a:endParaRPr lang="en-US" sz="2400" dirty="0">
                  <a:latin typeface="Arial" panose="020B0604020202020204" pitchFamily="34" charset="0"/>
                  <a:ea typeface="ＭＳ Ｐゴシック" panose="020B0600070205080204" pitchFamily="34" charset="-128"/>
                  <a:cs typeface="Arial" charset="0"/>
                </a:endParaRPr>
              </a:p>
              <a:p>
                <a:pPr algn="ctr" defTabSz="365125">
                  <a:defRPr/>
                </a:pPr>
                <a:endParaRPr lang="en-US" sz="2400" dirty="0">
                  <a:latin typeface="Arial" panose="020B0604020202020204" pitchFamily="34" charset="0"/>
                  <a:ea typeface="ＭＳ Ｐゴシック" panose="020B0600070205080204" pitchFamily="34" charset="-128"/>
                  <a:cs typeface="Arial" charset="0"/>
                </a:endParaRPr>
              </a:p>
            </p:txBody>
          </p:sp>
          <p:sp>
            <p:nvSpPr>
              <p:cNvPr id="6" name="TextBox 5">
                <a:extLst>
                  <a:ext uri="{FF2B5EF4-FFF2-40B4-BE49-F238E27FC236}">
                    <a16:creationId xmlns:a16="http://schemas.microsoft.com/office/drawing/2014/main" xmlns="" id="{C8D00256-A990-C643-A84E-211B806B2DA2}"/>
                  </a:ext>
                </a:extLst>
              </p:cNvPr>
              <p:cNvSpPr txBox="1"/>
              <p:nvPr/>
            </p:nvSpPr>
            <p:spPr>
              <a:xfrm>
                <a:off x="5668517" y="3382476"/>
                <a:ext cx="1463046" cy="1554582"/>
              </a:xfrm>
              <a:prstGeom prst="rect">
                <a:avLst/>
              </a:prstGeom>
              <a:solidFill>
                <a:schemeClr val="accent6"/>
              </a:solidFill>
              <a:ln w="12700">
                <a:solidFill>
                  <a:schemeClr val="tx1"/>
                </a:solidFill>
              </a:ln>
            </p:spPr>
            <p:txBody>
              <a:bodyPr wrap="none" anchor="ctr"/>
              <a:lstStyle/>
              <a:p>
                <a:pPr algn="ctr" defTabSz="365125">
                  <a:defRPr/>
                </a:pPr>
                <a:r>
                  <a:rPr lang="en-US" sz="2400" dirty="0">
                    <a:latin typeface="Arial" panose="020B0604020202020204" pitchFamily="34" charset="0"/>
                    <a:ea typeface="ＭＳ Ｐゴシック" panose="020B0600070205080204" pitchFamily="34" charset="-128"/>
                    <a:cs typeface="Arial" charset="0"/>
                  </a:rPr>
                  <a:t>$84,640</a:t>
                </a:r>
              </a:p>
              <a:p>
                <a:pPr algn="ctr" defTabSz="365125">
                  <a:defRPr/>
                </a:pPr>
                <a:endParaRPr lang="en-US" sz="2400" dirty="0">
                  <a:latin typeface="Arial" panose="020B0604020202020204" pitchFamily="34" charset="0"/>
                  <a:ea typeface="ＭＳ Ｐゴシック" panose="020B0600070205080204" pitchFamily="34" charset="-128"/>
                  <a:cs typeface="Arial" charset="0"/>
                </a:endParaRPr>
              </a:p>
              <a:p>
                <a:pPr algn="ctr" defTabSz="365125">
                  <a:defRPr/>
                </a:pPr>
                <a:r>
                  <a:rPr lang="en-US" sz="2400" dirty="0">
                    <a:latin typeface="Arial" panose="020B0604020202020204" pitchFamily="34" charset="0"/>
                    <a:ea typeface="ＭＳ Ｐゴシック" panose="020B0600070205080204" pitchFamily="34" charset="-128"/>
                    <a:cs typeface="Arial" charset="0"/>
                  </a:rPr>
                  <a:t>   92,000</a:t>
                </a:r>
                <a:r>
                  <a:rPr lang="en-US" sz="2400" baseline="30000" dirty="0">
                    <a:latin typeface="Arial" panose="020B0604020202020204" pitchFamily="34" charset="0"/>
                    <a:ea typeface="ＭＳ Ｐゴシック" panose="020B0600070205080204" pitchFamily="34" charset="-128"/>
                    <a:cs typeface="Arial" charset="0"/>
                  </a:rPr>
                  <a:t>d</a:t>
                </a:r>
                <a:endParaRPr lang="en-US" sz="2400" dirty="0">
                  <a:latin typeface="Arial" panose="020B0604020202020204" pitchFamily="34" charset="0"/>
                  <a:ea typeface="ＭＳ Ｐゴシック" panose="020B0600070205080204" pitchFamily="34" charset="-128"/>
                  <a:cs typeface="Arial" charset="0"/>
                </a:endParaRPr>
              </a:p>
              <a:p>
                <a:pPr algn="ctr" defTabSz="365125">
                  <a:defRPr/>
                </a:pPr>
                <a:r>
                  <a:rPr lang="en-US" sz="2400" dirty="0">
                    <a:latin typeface="Arial" panose="020B0604020202020204" pitchFamily="34" charset="0"/>
                    <a:ea typeface="ＭＳ Ｐゴシック" panose="020B0600070205080204" pitchFamily="34" charset="-128"/>
                    <a:cs typeface="Arial" charset="0"/>
                  </a:rPr>
                  <a:t>$     0.92</a:t>
                </a:r>
              </a:p>
            </p:txBody>
          </p:sp>
          <p:sp>
            <p:nvSpPr>
              <p:cNvPr id="7" name="TextBox 6">
                <a:extLst>
                  <a:ext uri="{FF2B5EF4-FFF2-40B4-BE49-F238E27FC236}">
                    <a16:creationId xmlns:a16="http://schemas.microsoft.com/office/drawing/2014/main" xmlns="" id="{72756ED9-E2B6-9A4A-93B9-32F9A0F5B9B6}"/>
                  </a:ext>
                </a:extLst>
              </p:cNvPr>
              <p:cNvSpPr txBox="1"/>
              <p:nvPr/>
            </p:nvSpPr>
            <p:spPr>
              <a:xfrm>
                <a:off x="7131562" y="3382476"/>
                <a:ext cx="1463046" cy="1554582"/>
              </a:xfrm>
              <a:prstGeom prst="rect">
                <a:avLst/>
              </a:prstGeom>
              <a:solidFill>
                <a:schemeClr val="accent6"/>
              </a:solidFill>
              <a:ln w="12700">
                <a:solidFill>
                  <a:schemeClr val="tx1"/>
                </a:solidFill>
              </a:ln>
            </p:spPr>
            <p:txBody>
              <a:bodyPr wrap="none" anchor="ctr"/>
              <a:lstStyle/>
              <a:p>
                <a:pPr defTabSz="365125">
                  <a:defRPr/>
                </a:pPr>
                <a:r>
                  <a:rPr lang="en-US" sz="2400" dirty="0">
                    <a:latin typeface="Arial" panose="020B0604020202020204" pitchFamily="34" charset="0"/>
                    <a:ea typeface="ＭＳ Ｐゴシック" panose="020B0600070205080204" pitchFamily="34" charset="-128"/>
                    <a:cs typeface="Arial" charset="0"/>
                  </a:rPr>
                  <a:t>$213,634</a:t>
                </a:r>
              </a:p>
              <a:p>
                <a:pPr defTabSz="365125">
                  <a:defRPr/>
                </a:pPr>
                <a:endParaRPr lang="en-US" sz="2400" dirty="0">
                  <a:latin typeface="Arial" panose="020B0604020202020204" pitchFamily="34" charset="0"/>
                  <a:ea typeface="ＭＳ Ｐゴシック" panose="020B0600070205080204" pitchFamily="34" charset="-128"/>
                  <a:cs typeface="Arial" charset="0"/>
                </a:endParaRPr>
              </a:p>
              <a:p>
                <a:pPr defTabSz="365125">
                  <a:defRPr/>
                </a:pPr>
                <a:r>
                  <a:rPr lang="en-US" sz="2400" dirty="0">
                    <a:latin typeface="Arial" panose="020B0604020202020204" pitchFamily="34" charset="0"/>
                    <a:ea typeface="ＭＳ Ｐゴシック" panose="020B0600070205080204" pitchFamily="34" charset="-128"/>
                    <a:cs typeface="Arial" charset="0"/>
                  </a:rPr>
                  <a:t>    95,800</a:t>
                </a:r>
                <a:r>
                  <a:rPr lang="en-US" sz="2400" baseline="30000" dirty="0">
                    <a:latin typeface="Arial" panose="020B0604020202020204" pitchFamily="34" charset="0"/>
                    <a:ea typeface="ＭＳ Ｐゴシック" panose="020B0600070205080204" pitchFamily="34" charset="-128"/>
                    <a:cs typeface="Arial" charset="0"/>
                  </a:rPr>
                  <a:t>e</a:t>
                </a:r>
                <a:endParaRPr lang="en-US" sz="2400" dirty="0">
                  <a:latin typeface="Arial" panose="020B0604020202020204" pitchFamily="34" charset="0"/>
                  <a:ea typeface="ＭＳ Ｐゴシック" panose="020B0600070205080204" pitchFamily="34" charset="-128"/>
                  <a:cs typeface="Arial" charset="0"/>
                </a:endParaRPr>
              </a:p>
              <a:p>
                <a:pPr defTabSz="365125">
                  <a:defRPr/>
                </a:pPr>
                <a:r>
                  <a:rPr lang="en-US" sz="2400" dirty="0">
                    <a:latin typeface="Arial" panose="020B0604020202020204" pitchFamily="34" charset="0"/>
                    <a:ea typeface="ＭＳ Ｐゴシック" panose="020B0600070205080204" pitchFamily="34" charset="-128"/>
                    <a:cs typeface="Arial" charset="0"/>
                  </a:rPr>
                  <a:t>$      2.23</a:t>
                </a:r>
              </a:p>
            </p:txBody>
          </p:sp>
          <p:sp>
            <p:nvSpPr>
              <p:cNvPr id="57355" name="TextBox 7"/>
              <p:cNvSpPr txBox="1">
                <a:spLocks noChangeArrowheads="1"/>
              </p:cNvSpPr>
              <p:nvPr/>
            </p:nvSpPr>
            <p:spPr bwMode="auto">
              <a:xfrm>
                <a:off x="4206240"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Total</a:t>
                </a:r>
              </a:p>
              <a:p>
                <a:pPr algn="ctr"/>
                <a:r>
                  <a:rPr lang="en-US" sz="1800" b="1">
                    <a:latin typeface="Arial" charset="0"/>
                    <a:cs typeface="Arial" charset="0"/>
                  </a:rPr>
                  <a:t>costs</a:t>
                </a:r>
              </a:p>
            </p:txBody>
          </p:sp>
          <p:sp>
            <p:nvSpPr>
              <p:cNvPr id="57356" name="TextBox 8"/>
              <p:cNvSpPr txBox="1">
                <a:spLocks noChangeArrowheads="1"/>
              </p:cNvSpPr>
              <p:nvPr/>
            </p:nvSpPr>
            <p:spPr bwMode="auto">
              <a:xfrm>
                <a:off x="5669280"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a:p>
                <a:pPr algn="ctr"/>
                <a:r>
                  <a:rPr lang="en-US" sz="1800" b="1">
                    <a:latin typeface="Arial" charset="0"/>
                    <a:cs typeface="Arial" charset="0"/>
                  </a:rPr>
                  <a:t>costs</a:t>
                </a:r>
              </a:p>
            </p:txBody>
          </p:sp>
          <p:sp>
            <p:nvSpPr>
              <p:cNvPr id="57357" name="TextBox 9"/>
              <p:cNvSpPr txBox="1">
                <a:spLocks noChangeArrowheads="1"/>
              </p:cNvSpPr>
              <p:nvPr/>
            </p:nvSpPr>
            <p:spPr bwMode="auto">
              <a:xfrm>
                <a:off x="7217907" y="2834640"/>
                <a:ext cx="14630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a:p>
                <a:pPr algn="ctr"/>
                <a:r>
                  <a:rPr lang="en-US" sz="1800" b="1">
                    <a:latin typeface="Arial" charset="0"/>
                    <a:cs typeface="Arial" charset="0"/>
                  </a:rPr>
                  <a:t>costs</a:t>
                </a:r>
              </a:p>
            </p:txBody>
          </p:sp>
        </p:grpSp>
        <p:sp>
          <p:nvSpPr>
            <p:cNvPr id="57350" name="TextBox 12"/>
            <p:cNvSpPr txBox="1">
              <a:spLocks noChangeArrowheads="1"/>
            </p:cNvSpPr>
            <p:nvPr/>
          </p:nvSpPr>
          <p:spPr bwMode="auto">
            <a:xfrm>
              <a:off x="182880" y="4384438"/>
              <a:ext cx="87782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d </a:t>
              </a:r>
              <a:r>
                <a:rPr lang="en-US" sz="1600" b="1">
                  <a:latin typeface="Arial" charset="0"/>
                  <a:cs typeface="Arial" charset="0"/>
                </a:rPr>
                <a:t>$84,640 ÷ 92,000 equivalent units</a:t>
              </a:r>
            </a:p>
            <a:p>
              <a:r>
                <a:rPr lang="en-US" sz="1600" b="1" baseline="30000">
                  <a:latin typeface="Arial" charset="0"/>
                  <a:cs typeface="Arial" charset="0"/>
                </a:rPr>
                <a:t>e </a:t>
              </a:r>
              <a:r>
                <a:rPr lang="en-US" sz="1600" b="1">
                  <a:latin typeface="Arial" charset="0"/>
                  <a:cs typeface="Arial" charset="0"/>
                </a:rPr>
                <a:t>$213,634 ÷ 92,000 equivalent units</a:t>
              </a:r>
              <a:endParaRPr lang="en-US" sz="1600" b="1" baseline="30000">
                <a:latin typeface="Arial" charset="0"/>
                <a:cs typeface="Arial" charset="0"/>
              </a:endParaRPr>
            </a:p>
          </p:txBody>
        </p:sp>
      </p:grpSp>
      <p:sp>
        <p:nvSpPr>
          <p:cNvPr id="16" name="Rectangle 15">
            <a:extLst>
              <a:ext uri="{FF2B5EF4-FFF2-40B4-BE49-F238E27FC236}">
                <a16:creationId xmlns:a16="http://schemas.microsoft.com/office/drawing/2014/main" xmlns="" id="{B493D65F-2F8F-7A4D-B2E3-31AFE4DE369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Assign Product Costs to</a:t>
            </a:r>
            <a:br>
              <a:rPr lang="en-US" dirty="0">
                <a:latin typeface="Bookman Old Style" charset="0"/>
              </a:rPr>
            </a:br>
            <a:r>
              <a:rPr lang="en-US" dirty="0">
                <a:latin typeface="Bookman Old Style" charset="0"/>
              </a:rPr>
              <a:t>Batches of Work (Step 5</a:t>
            </a:r>
            <a:r>
              <a:rPr lang="en-US" dirty="0" smtClean="0">
                <a:latin typeface="Bookman Old Style" charset="0"/>
              </a:rPr>
              <a:t>) (2)</a:t>
            </a:r>
            <a:endParaRPr lang="en-US" dirty="0">
              <a:latin typeface="Bookman Old Style" charset="0"/>
            </a:endParaRPr>
          </a:p>
        </p:txBody>
      </p:sp>
      <p:grpSp>
        <p:nvGrpSpPr>
          <p:cNvPr id="59394" name="Group 17"/>
          <p:cNvGrpSpPr>
            <a:grpSpLocks/>
          </p:cNvGrpSpPr>
          <p:nvPr/>
        </p:nvGrpSpPr>
        <p:grpSpPr bwMode="auto">
          <a:xfrm>
            <a:off x="182563" y="1554163"/>
            <a:ext cx="8778875" cy="4846637"/>
            <a:chOff x="182880" y="1371600"/>
            <a:chExt cx="8778240" cy="4846320"/>
          </a:xfrm>
        </p:grpSpPr>
        <p:sp>
          <p:nvSpPr>
            <p:cNvPr id="4" name="TextBox 3">
              <a:extLst>
                <a:ext uri="{FF2B5EF4-FFF2-40B4-BE49-F238E27FC236}">
                  <a16:creationId xmlns:a16="http://schemas.microsoft.com/office/drawing/2014/main" xmlns="" id="{3490073C-447F-704E-BCF1-DF5F18E2DBA7}"/>
                </a:ext>
              </a:extLst>
            </p:cNvPr>
            <p:cNvSpPr txBox="1"/>
            <p:nvPr/>
          </p:nvSpPr>
          <p:spPr>
            <a:xfrm>
              <a:off x="274948" y="2011320"/>
              <a:ext cx="4204983" cy="356688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Costs from beginning WIP</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Current costs to complete</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beginning WIP inventory</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costs from beginning</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WIP inventory</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Current costs of units started</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and completed</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costs transferred out</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Costs assigned to WIP</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ending inventory</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Total costs accounted for</a:t>
              </a:r>
            </a:p>
          </p:txBody>
        </p:sp>
        <p:sp>
          <p:nvSpPr>
            <p:cNvPr id="5" name="TextBox 4">
              <a:extLst>
                <a:ext uri="{FF2B5EF4-FFF2-40B4-BE49-F238E27FC236}">
                  <a16:creationId xmlns:a16="http://schemas.microsoft.com/office/drawing/2014/main" xmlns="" id="{C3C8743F-85B7-6D4C-9B53-151CA19FA9F0}"/>
                </a:ext>
              </a:extLst>
            </p:cNvPr>
            <p:cNvSpPr txBox="1"/>
            <p:nvPr/>
          </p:nvSpPr>
          <p:spPr>
            <a:xfrm>
              <a:off x="4479931" y="2011320"/>
              <a:ext cx="1463569" cy="356688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24,286</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33,450</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57,736</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239,400</a:t>
              </a: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$297,136</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25,424</a:t>
              </a:r>
            </a:p>
            <a:p>
              <a:pPr defTabSz="365760">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$322,560</a:t>
              </a:r>
            </a:p>
          </p:txBody>
        </p:sp>
        <p:sp>
          <p:nvSpPr>
            <p:cNvPr id="6" name="TextBox 5">
              <a:extLst>
                <a:ext uri="{FF2B5EF4-FFF2-40B4-BE49-F238E27FC236}">
                  <a16:creationId xmlns:a16="http://schemas.microsoft.com/office/drawing/2014/main" xmlns="" id="{8F97952C-F5CA-9842-BC11-5538B9C70EB4}"/>
                </a:ext>
              </a:extLst>
            </p:cNvPr>
            <p:cNvSpPr txBox="1"/>
            <p:nvPr/>
          </p:nvSpPr>
          <p:spPr>
            <a:xfrm>
              <a:off x="5943500" y="2011320"/>
              <a:ext cx="1463569" cy="356688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16,160</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-0-     </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16,160</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69,920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g</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86,080</a:t>
              </a:r>
            </a:p>
            <a:p>
              <a:pPr defTabSz="365760">
                <a:defRPr/>
              </a:pP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14,720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i</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$100,800</a:t>
              </a:r>
            </a:p>
            <a:p>
              <a:pPr defTabSz="365760">
                <a:defRPr/>
              </a:pP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xmlns="" id="{340D7B01-BFAB-374A-94BC-C1F2A046849C}"/>
                </a:ext>
              </a:extLst>
            </p:cNvPr>
            <p:cNvSpPr txBox="1"/>
            <p:nvPr/>
          </p:nvSpPr>
          <p:spPr>
            <a:xfrm>
              <a:off x="7407069" y="2011320"/>
              <a:ext cx="1461982" cy="3566880"/>
            </a:xfrm>
            <a:prstGeom prst="rect">
              <a:avLst/>
            </a:prstGeom>
            <a:solidFill>
              <a:schemeClr val="accent6"/>
            </a:solidFill>
            <a:ln w="12700">
              <a:solidFill>
                <a:schemeClr val="tx1"/>
              </a:solidFill>
            </a:ln>
          </p:spPr>
          <p:txBody>
            <a:bodyPr wrap="none"/>
            <a:lstStyle/>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8,126</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33,450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f</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  41,576</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169,480</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h</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dirty="0">
                  <a:latin typeface="Arial" panose="020B0604020202020204" pitchFamily="34" charset="0"/>
                  <a:ea typeface="ＭＳ Ｐゴシック" panose="020B0600070205080204" pitchFamily="34" charset="-128"/>
                  <a:cs typeface="Arial" panose="020B0604020202020204" pitchFamily="34" charset="0"/>
                </a:rPr>
                <a:t>$211,056</a:t>
              </a:r>
            </a:p>
            <a:p>
              <a:pPr defTabSz="365760">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sng" dirty="0">
                  <a:latin typeface="Arial" panose="020B0604020202020204" pitchFamily="34" charset="0"/>
                  <a:ea typeface="ＭＳ Ｐゴシック" panose="020B0600070205080204" pitchFamily="34" charset="-128"/>
                  <a:cs typeface="Arial" panose="020B0604020202020204" pitchFamily="34" charset="0"/>
                </a:rPr>
                <a:t>    10,704</a:t>
              </a:r>
              <a:r>
                <a:rPr lang="en-US" sz="2000" baseline="30000" dirty="0">
                  <a:latin typeface="Arial" panose="020B0604020202020204" pitchFamily="34" charset="0"/>
                  <a:ea typeface="ＭＳ Ｐゴシック" panose="020B0600070205080204" pitchFamily="34" charset="-128"/>
                  <a:cs typeface="Arial" panose="020B0604020202020204" pitchFamily="34" charset="0"/>
                </a:rPr>
                <a:t>j</a:t>
              </a:r>
              <a:endParaRPr lang="en-US" sz="2000" u="sng" dirty="0">
                <a:latin typeface="Arial" panose="020B0604020202020204" pitchFamily="34" charset="0"/>
                <a:ea typeface="ＭＳ Ｐゴシック" panose="020B0600070205080204" pitchFamily="34" charset="-128"/>
                <a:cs typeface="Arial" panose="020B0604020202020204" pitchFamily="34" charset="0"/>
              </a:endParaRPr>
            </a:p>
            <a:p>
              <a:pPr defTabSz="365760">
                <a:defRPr/>
              </a:pPr>
              <a:r>
                <a:rPr lang="en-US" sz="2000" u="dbl" dirty="0">
                  <a:latin typeface="Arial" panose="020B0604020202020204" pitchFamily="34" charset="0"/>
                  <a:ea typeface="ＭＳ Ｐゴシック" panose="020B0600070205080204" pitchFamily="34" charset="-128"/>
                  <a:cs typeface="Arial" panose="020B0604020202020204" pitchFamily="34" charset="0"/>
                </a:rPr>
                <a:t>$221,760</a:t>
              </a:r>
            </a:p>
          </p:txBody>
        </p:sp>
        <p:sp>
          <p:nvSpPr>
            <p:cNvPr id="59400" name="TextBox 10"/>
            <p:cNvSpPr txBox="1">
              <a:spLocks noChangeArrowheads="1"/>
            </p:cNvSpPr>
            <p:nvPr/>
          </p:nvSpPr>
          <p:spPr bwMode="auto">
            <a:xfrm>
              <a:off x="4480560" y="1371600"/>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Total</a:t>
              </a:r>
            </a:p>
          </p:txBody>
        </p:sp>
        <p:sp>
          <p:nvSpPr>
            <p:cNvPr id="59401" name="TextBox 11"/>
            <p:cNvSpPr txBox="1">
              <a:spLocks noChangeArrowheads="1"/>
            </p:cNvSpPr>
            <p:nvPr/>
          </p:nvSpPr>
          <p:spPr bwMode="auto">
            <a:xfrm>
              <a:off x="5943600" y="1371600"/>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Materials</a:t>
              </a:r>
            </a:p>
            <a:p>
              <a:pPr algn="ctr"/>
              <a:r>
                <a:rPr lang="en-US" sz="1800" b="1">
                  <a:latin typeface="Arial" charset="0"/>
                  <a:cs typeface="Arial" charset="0"/>
                </a:rPr>
                <a:t>costs</a:t>
              </a:r>
            </a:p>
          </p:txBody>
        </p:sp>
        <p:sp>
          <p:nvSpPr>
            <p:cNvPr id="59402" name="TextBox 12"/>
            <p:cNvSpPr txBox="1">
              <a:spLocks noChangeArrowheads="1"/>
            </p:cNvSpPr>
            <p:nvPr/>
          </p:nvSpPr>
          <p:spPr bwMode="auto">
            <a:xfrm>
              <a:off x="7406640" y="1371600"/>
              <a:ext cx="146304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Conversion</a:t>
              </a:r>
            </a:p>
            <a:p>
              <a:pPr algn="ctr"/>
              <a:r>
                <a:rPr lang="en-US" sz="1800" b="1">
                  <a:latin typeface="Arial" charset="0"/>
                  <a:cs typeface="Arial" charset="0"/>
                </a:rPr>
                <a:t>costs</a:t>
              </a:r>
            </a:p>
          </p:txBody>
        </p:sp>
        <p:sp>
          <p:nvSpPr>
            <p:cNvPr id="59403" name="TextBox 16"/>
            <p:cNvSpPr txBox="1">
              <a:spLocks noChangeArrowheads="1"/>
            </p:cNvSpPr>
            <p:nvPr/>
          </p:nvSpPr>
          <p:spPr bwMode="auto">
            <a:xfrm>
              <a:off x="182880" y="5669280"/>
              <a:ext cx="87782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457200">
                <a:defRPr sz="2600">
                  <a:solidFill>
                    <a:schemeClr val="tx1"/>
                  </a:solidFill>
                  <a:latin typeface="Gill Sans MT" charset="0"/>
                  <a:ea typeface="ＭＳ Ｐゴシック" charset="0"/>
                  <a:cs typeface="ＭＳ Ｐゴシック" charset="0"/>
                </a:defRPr>
              </a:lvl1pPr>
              <a:lvl2pPr marL="742950" indent="-285750" defTabSz="457200">
                <a:defRPr sz="2300">
                  <a:solidFill>
                    <a:schemeClr val="tx2"/>
                  </a:solidFill>
                  <a:latin typeface="Gill Sans MT" charset="0"/>
                  <a:ea typeface="ＭＳ Ｐゴシック" charset="0"/>
                </a:defRPr>
              </a:lvl2pPr>
              <a:lvl3pPr marL="1143000" defTabSz="457200">
                <a:defRPr sz="2000">
                  <a:solidFill>
                    <a:schemeClr val="tx1"/>
                  </a:solidFill>
                  <a:latin typeface="Gill Sans MT" charset="0"/>
                  <a:ea typeface="ＭＳ Ｐゴシック" charset="0"/>
                </a:defRPr>
              </a:lvl3pPr>
              <a:lvl4pPr marL="1600200" defTabSz="457200">
                <a:defRPr sz="2000">
                  <a:solidFill>
                    <a:schemeClr val="tx1"/>
                  </a:solidFill>
                  <a:latin typeface="Gill Sans MT" charset="0"/>
                  <a:ea typeface="ＭＳ Ｐゴシック" charset="0"/>
                </a:defRPr>
              </a:lvl4pPr>
              <a:lvl5pPr marL="2057400" defTabSz="457200">
                <a:defRPr sz="1600">
                  <a:solidFill>
                    <a:schemeClr val="tx1"/>
                  </a:solidFill>
                  <a:latin typeface="Gill Sans MT" charset="0"/>
                  <a:ea typeface="ＭＳ Ｐゴシック" charset="0"/>
                </a:defRPr>
              </a:lvl5pPr>
              <a:lvl6pPr marL="25146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4572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1600" b="1" baseline="30000">
                  <a:latin typeface="Arial" charset="0"/>
                  <a:cs typeface="Arial" charset="0"/>
                </a:rPr>
                <a:t>f </a:t>
              </a:r>
              <a:r>
                <a:rPr lang="en-US" sz="1600" b="1">
                  <a:latin typeface="Arial" charset="0"/>
                  <a:cs typeface="Arial" charset="0"/>
                </a:rPr>
                <a:t>15,000 EU × $2.23 per EU	</a:t>
              </a:r>
              <a:r>
                <a:rPr lang="en-US" sz="1600" b="1" baseline="30000">
                  <a:latin typeface="Arial" charset="0"/>
                  <a:cs typeface="Arial" charset="0"/>
                </a:rPr>
                <a:t>g </a:t>
              </a:r>
              <a:r>
                <a:rPr lang="en-US" sz="1600" b="1">
                  <a:latin typeface="Arial" charset="0"/>
                  <a:cs typeface="Arial" charset="0"/>
                </a:rPr>
                <a:t>76,000 EU × $0.92	  </a:t>
              </a:r>
              <a:r>
                <a:rPr lang="en-US" sz="1600" b="1" baseline="30000">
                  <a:latin typeface="Arial" charset="0"/>
                  <a:cs typeface="Arial" charset="0"/>
                </a:rPr>
                <a:t>h </a:t>
              </a:r>
              <a:r>
                <a:rPr lang="en-US" sz="1600" b="1">
                  <a:latin typeface="Arial" charset="0"/>
                  <a:cs typeface="Arial" charset="0"/>
                </a:rPr>
                <a:t>76,000 EU × $2.23 per EU</a:t>
              </a:r>
            </a:p>
            <a:p>
              <a:r>
                <a:rPr lang="en-US" sz="1600" b="1" baseline="30000">
                  <a:latin typeface="Arial" charset="0"/>
                  <a:cs typeface="Arial" charset="0"/>
                </a:rPr>
                <a:t>I</a:t>
              </a:r>
              <a:r>
                <a:rPr lang="en-US" sz="1600" b="1">
                  <a:latin typeface="Arial" charset="0"/>
                  <a:cs typeface="Arial" charset="0"/>
                </a:rPr>
                <a:t> 16,000 EU × $0.92 per EU	</a:t>
              </a:r>
              <a:r>
                <a:rPr lang="en-US" sz="1600" b="1" baseline="30000">
                  <a:latin typeface="Arial" charset="0"/>
                  <a:cs typeface="Arial" charset="0"/>
                </a:rPr>
                <a:t>j</a:t>
              </a:r>
              <a:r>
                <a:rPr lang="en-US" sz="1600" b="1">
                  <a:latin typeface="Arial" charset="0"/>
                  <a:cs typeface="Arial" charset="0"/>
                </a:rPr>
                <a:t> 4,800 EU × $2.23 per EU</a:t>
              </a:r>
              <a:endParaRPr lang="en-US" sz="1600" b="1" baseline="30000">
                <a:latin typeface="Arial" charset="0"/>
                <a:cs typeface="Arial" charset="0"/>
              </a:endParaRPr>
            </a:p>
          </p:txBody>
        </p:sp>
      </p:grpSp>
      <p:sp>
        <p:nvSpPr>
          <p:cNvPr id="15" name="Rectangle 14">
            <a:extLst>
              <a:ext uri="{FF2B5EF4-FFF2-40B4-BE49-F238E27FC236}">
                <a16:creationId xmlns:a16="http://schemas.microsoft.com/office/drawing/2014/main" xmlns="" id="{63309556-2324-E24C-BF26-24FABDDF6A9C}"/>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8-5</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Determining Which is Better:</a:t>
            </a:r>
            <a:br>
              <a:rPr lang="en-US" dirty="0">
                <a:latin typeface="Bookman Old Style" charset="0"/>
              </a:rPr>
            </a:br>
            <a:r>
              <a:rPr lang="en-US" dirty="0">
                <a:latin typeface="Bookman Old Style" charset="0"/>
              </a:rPr>
              <a:t>FIFO or Weighted-Average?</a:t>
            </a:r>
          </a:p>
        </p:txBody>
      </p:sp>
      <p:sp>
        <p:nvSpPr>
          <p:cNvPr id="3" name="Rectangle 2">
            <a:extLst>
              <a:ext uri="{FF2B5EF4-FFF2-40B4-BE49-F238E27FC236}">
                <a16:creationId xmlns:a16="http://schemas.microsoft.com/office/drawing/2014/main" xmlns="" id="{D11E9DC0-A19A-E74D-86E8-37A80A4C2180}"/>
              </a:ext>
            </a:extLst>
          </p:cNvPr>
          <p:cNvSpPr/>
          <p:nvPr/>
        </p:nvSpPr>
        <p:spPr>
          <a:xfrm>
            <a:off x="914400" y="1447800"/>
            <a:ext cx="7315200" cy="822325"/>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8-6</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Analyze the accounting choice </a:t>
            </a:r>
            <a:r>
              <a:rPr lang="en-US" sz="2000" dirty="0" smtClean="0">
                <a:latin typeface="Tahoma" pitchFamily="34" charset="0"/>
                <a:ea typeface="ＭＳ Ｐゴシック" panose="020B0600070205080204" pitchFamily="34" charset="-128"/>
                <a:cs typeface="Arial" panose="020B0604020202020204" pitchFamily="34" charset="0"/>
              </a:rPr>
              <a:t>between FIFO and</a:t>
            </a:r>
            <a:br>
              <a:rPr lang="en-US" sz="2000" dirty="0" smtClean="0">
                <a:latin typeface="Tahoma" pitchFamily="34" charset="0"/>
                <a:ea typeface="ＭＳ Ｐゴシック" panose="020B0600070205080204" pitchFamily="34" charset="-128"/>
                <a:cs typeface="Arial" panose="020B0604020202020204" pitchFamily="34" charset="0"/>
              </a:rPr>
            </a:br>
            <a:r>
              <a:rPr lang="en-US" sz="2000" dirty="0" smtClean="0">
                <a:latin typeface="Tahoma" pitchFamily="34" charset="0"/>
                <a:ea typeface="ＭＳ Ｐゴシック" panose="020B0600070205080204" pitchFamily="34" charset="-128"/>
                <a:cs typeface="Arial" panose="020B0604020202020204" pitchFamily="34" charset="0"/>
              </a:rPr>
              <a:t>			weighted</a:t>
            </a:r>
            <a:r>
              <a:rPr lang="en-US" sz="2000" dirty="0">
                <a:latin typeface="Tahoma" pitchFamily="34" charset="0"/>
                <a:ea typeface="ＭＳ Ｐゴシック" panose="020B0600070205080204" pitchFamily="34" charset="-128"/>
                <a:cs typeface="Arial" panose="020B0604020202020204" pitchFamily="34" charset="0"/>
              </a:rPr>
              <a:t>-average costing.</a:t>
            </a:r>
          </a:p>
        </p:txBody>
      </p:sp>
      <p:sp>
        <p:nvSpPr>
          <p:cNvPr id="7" name="Rectangle 6">
            <a:extLst>
              <a:ext uri="{FF2B5EF4-FFF2-40B4-BE49-F238E27FC236}">
                <a16:creationId xmlns:a16="http://schemas.microsoft.com/office/drawing/2014/main" xmlns="" id="{BCC9CCF5-719C-6B4E-A4C8-FBE60A92E5FE}"/>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8-6</a:t>
            </a:r>
          </a:p>
        </p:txBody>
      </p:sp>
      <p:sp>
        <p:nvSpPr>
          <p:cNvPr id="4" name="Text Box 3">
            <a:extLst>
              <a:ext uri="{FF2B5EF4-FFF2-40B4-BE49-F238E27FC236}">
                <a16:creationId xmlns:a16="http://schemas.microsoft.com/office/drawing/2014/main" xmlns="" id="{28836DCE-21C6-DA4D-B23B-5017D44B7A9F}"/>
              </a:ext>
            </a:extLst>
          </p:cNvPr>
          <p:cNvSpPr txBox="1">
            <a:spLocks noChangeArrowheads="1"/>
          </p:cNvSpPr>
          <p:nvPr/>
        </p:nvSpPr>
        <p:spPr bwMode="auto">
          <a:xfrm>
            <a:off x="1371600" y="2590800"/>
            <a:ext cx="6400800" cy="12954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b">
            <a:flatTx/>
          </a:bodyPr>
          <a:lstStyle/>
          <a:p>
            <a:pPr algn="ctr" defTabSz="274320">
              <a:buSzPct val="100000"/>
              <a:defRPr/>
            </a:pPr>
            <a:r>
              <a:rPr lang="en-US" sz="2400" b="1" u="sng" dirty="0" smtClean="0">
                <a:solidFill>
                  <a:schemeClr val="tx1"/>
                </a:solidFill>
                <a:latin typeface="Gill Sans"/>
                <a:cs typeface="Gill Sans"/>
              </a:rPr>
              <a:t>Weighted-average</a:t>
            </a:r>
          </a:p>
          <a:p>
            <a:pPr algn="ctr" defTabSz="274320">
              <a:buSzPct val="100000"/>
              <a:defRPr/>
            </a:pPr>
            <a:r>
              <a:rPr lang="en-US" sz="2400" dirty="0" smtClean="0">
                <a:solidFill>
                  <a:schemeClr val="tx1"/>
                </a:solidFill>
                <a:latin typeface="Gill Sans"/>
                <a:cs typeface="Gill Sans"/>
              </a:rPr>
              <a:t>Does </a:t>
            </a:r>
            <a:r>
              <a:rPr lang="en-US" sz="2400" dirty="0">
                <a:solidFill>
                  <a:schemeClr val="tx1"/>
                </a:solidFill>
                <a:latin typeface="Gill Sans"/>
                <a:cs typeface="Gill Sans"/>
              </a:rPr>
              <a:t>not separate prior period and current</a:t>
            </a:r>
          </a:p>
          <a:p>
            <a:pPr algn="ctr" defTabSz="274320">
              <a:buSzPct val="100000"/>
              <a:defRPr/>
            </a:pPr>
            <a:r>
              <a:rPr lang="en-US" sz="2400" dirty="0">
                <a:solidFill>
                  <a:schemeClr val="tx1"/>
                </a:solidFill>
                <a:latin typeface="Gill Sans"/>
                <a:cs typeface="Gill Sans"/>
              </a:rPr>
              <a:t>period activities and costs.</a:t>
            </a:r>
          </a:p>
        </p:txBody>
      </p:sp>
      <p:sp>
        <p:nvSpPr>
          <p:cNvPr id="5" name="Text Box 3">
            <a:extLst>
              <a:ext uri="{FF2B5EF4-FFF2-40B4-BE49-F238E27FC236}">
                <a16:creationId xmlns:a16="http://schemas.microsoft.com/office/drawing/2014/main" xmlns="" id="{053CE9CA-FCFD-634B-8CD5-9234F27FA6C2}"/>
              </a:ext>
            </a:extLst>
          </p:cNvPr>
          <p:cNvSpPr txBox="1">
            <a:spLocks noChangeArrowheads="1"/>
          </p:cNvSpPr>
          <p:nvPr/>
        </p:nvSpPr>
        <p:spPr bwMode="auto">
          <a:xfrm>
            <a:off x="1371600" y="4114800"/>
            <a:ext cx="6400800" cy="16764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b">
            <a:flatTx/>
          </a:bodyPr>
          <a:lstStyle/>
          <a:p>
            <a:pPr algn="ctr" defTabSz="274320">
              <a:buSzPct val="100000"/>
              <a:defRPr/>
            </a:pPr>
            <a:r>
              <a:rPr lang="en-US" sz="2400" b="1" u="sng" dirty="0" smtClean="0">
                <a:solidFill>
                  <a:schemeClr val="tx1"/>
                </a:solidFill>
                <a:latin typeface="Gill Sans"/>
                <a:cs typeface="Gill Sans"/>
              </a:rPr>
              <a:t>FIFO</a:t>
            </a:r>
            <a:r>
              <a:rPr lang="en-US" sz="2400" dirty="0" smtClean="0">
                <a:solidFill>
                  <a:schemeClr val="tx1"/>
                </a:solidFill>
                <a:latin typeface="Gill Sans"/>
                <a:cs typeface="Gill Sans"/>
              </a:rPr>
              <a:t> </a:t>
            </a:r>
            <a:r>
              <a:rPr lang="en-US" sz="2400" dirty="0">
                <a:solidFill>
                  <a:schemeClr val="tx1"/>
                </a:solidFill>
                <a:latin typeface="Gill Sans"/>
                <a:cs typeface="Gill Sans"/>
              </a:rPr>
              <a:t>	</a:t>
            </a:r>
          </a:p>
          <a:p>
            <a:pPr algn="ctr" defTabSz="274320">
              <a:buSzPct val="100000"/>
              <a:defRPr/>
            </a:pPr>
            <a:r>
              <a:rPr lang="en-US" sz="2400" dirty="0">
                <a:solidFill>
                  <a:schemeClr val="tx1"/>
                </a:solidFill>
                <a:latin typeface="Gill Sans"/>
                <a:cs typeface="Gill Sans"/>
              </a:rPr>
              <a:t>Separates prior period and current period</a:t>
            </a:r>
          </a:p>
          <a:p>
            <a:pPr algn="ctr" defTabSz="274320">
              <a:buSzPct val="100000"/>
              <a:defRPr/>
            </a:pPr>
            <a:r>
              <a:rPr lang="en-US" sz="2400" dirty="0">
                <a:solidFill>
                  <a:schemeClr val="tx1"/>
                </a:solidFill>
                <a:latin typeface="Gill Sans"/>
                <a:cs typeface="Gill Sans"/>
              </a:rPr>
              <a:t>activities and traces the prior period and</a:t>
            </a:r>
          </a:p>
          <a:p>
            <a:pPr algn="ctr" defTabSz="274320">
              <a:buSzPct val="100000"/>
              <a:defRPr/>
            </a:pPr>
            <a:r>
              <a:rPr lang="en-US" sz="2400" dirty="0">
                <a:solidFill>
                  <a:schemeClr val="tx1"/>
                </a:solidFill>
                <a:latin typeface="Gill Sans"/>
                <a:cs typeface="Gill Sans"/>
              </a:rPr>
              <a:t>current period costs to the respective units.</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Determining Which is Better:</a:t>
            </a:r>
            <a:br>
              <a:rPr lang="en-US" dirty="0">
                <a:latin typeface="Bookman Old Style" charset="0"/>
              </a:rPr>
            </a:br>
            <a:r>
              <a:rPr lang="en-US" dirty="0">
                <a:latin typeface="Bookman Old Style" charset="0"/>
              </a:rPr>
              <a:t>FIFO or Weighted-Average</a:t>
            </a:r>
            <a:r>
              <a:rPr lang="en-US" dirty="0" smtClean="0">
                <a:latin typeface="Bookman Old Style" charset="0"/>
              </a:rPr>
              <a:t>? (2)</a:t>
            </a:r>
            <a:endParaRPr lang="en-US" dirty="0">
              <a:latin typeface="Bookman Old Style" charset="0"/>
            </a:endParaRPr>
          </a:p>
        </p:txBody>
      </p:sp>
      <p:sp>
        <p:nvSpPr>
          <p:cNvPr id="4" name="Text Box 3">
            <a:extLst>
              <a:ext uri="{FF2B5EF4-FFF2-40B4-BE49-F238E27FC236}">
                <a16:creationId xmlns:a16="http://schemas.microsoft.com/office/drawing/2014/main" xmlns="" id="{1213C5C5-2146-A94C-B543-C4933BE8E8A7}"/>
              </a:ext>
            </a:extLst>
          </p:cNvPr>
          <p:cNvSpPr txBox="1">
            <a:spLocks noChangeArrowheads="1"/>
          </p:cNvSpPr>
          <p:nvPr/>
        </p:nvSpPr>
        <p:spPr bwMode="auto">
          <a:xfrm>
            <a:off x="1096963" y="1646238"/>
            <a:ext cx="6950075"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dirty="0">
                <a:latin typeface="Gill Sans"/>
                <a:cs typeface="Gill Sans"/>
              </a:rPr>
              <a:t>Comparison of weighted-average and	FIFO</a:t>
            </a:r>
          </a:p>
          <a:p>
            <a:pPr algn="ctr">
              <a:buSzPct val="100000"/>
            </a:pPr>
            <a:r>
              <a:rPr lang="en-US" sz="2400" dirty="0">
                <a:latin typeface="Gill Sans"/>
                <a:cs typeface="Gill Sans"/>
              </a:rPr>
              <a:t>process costing (</a:t>
            </a:r>
            <a:r>
              <a:rPr lang="en-US" sz="2400" dirty="0" smtClean="0">
                <a:latin typeface="Gill Sans"/>
                <a:cs typeface="Gill Sans"/>
              </a:rPr>
              <a:t>ASJ</a:t>
            </a:r>
            <a:r>
              <a:rPr lang="en-US" sz="2400" dirty="0" smtClean="0">
                <a:latin typeface="Gill Sans"/>
                <a:cs typeface="Gill Sans"/>
              </a:rPr>
              <a:t>’</a:t>
            </a:r>
            <a:r>
              <a:rPr lang="en-US" sz="2400" dirty="0" smtClean="0">
                <a:latin typeface="Gill Sans"/>
                <a:cs typeface="Gill Sans"/>
              </a:rPr>
              <a:t>s </a:t>
            </a:r>
            <a:r>
              <a:rPr lang="en-US" sz="2400" dirty="0">
                <a:latin typeface="Gill Sans"/>
                <a:cs typeface="Gill Sans"/>
              </a:rPr>
              <a:t>Shredding Department)</a:t>
            </a:r>
          </a:p>
        </p:txBody>
      </p:sp>
      <p:grpSp>
        <p:nvGrpSpPr>
          <p:cNvPr id="2" name="Group 10"/>
          <p:cNvGrpSpPr>
            <a:grpSpLocks/>
          </p:cNvGrpSpPr>
          <p:nvPr/>
        </p:nvGrpSpPr>
        <p:grpSpPr bwMode="auto">
          <a:xfrm>
            <a:off x="365125" y="2743200"/>
            <a:ext cx="8413750" cy="3292475"/>
            <a:chOff x="0" y="2743200"/>
            <a:chExt cx="8412480" cy="3291840"/>
          </a:xfrm>
        </p:grpSpPr>
        <p:sp>
          <p:nvSpPr>
            <p:cNvPr id="6" name="TextBox 5">
              <a:extLst>
                <a:ext uri="{FF2B5EF4-FFF2-40B4-BE49-F238E27FC236}">
                  <a16:creationId xmlns:a16="http://schemas.microsoft.com/office/drawing/2014/main" xmlns="" id="{2C8DA53E-9E9D-1846-AE42-C0AF5A8CFA3F}"/>
                </a:ext>
              </a:extLst>
            </p:cNvPr>
            <p:cNvSpPr txBox="1"/>
            <p:nvPr/>
          </p:nvSpPr>
          <p:spPr>
            <a:xfrm>
              <a:off x="0" y="3382840"/>
              <a:ext cx="5120502" cy="2652200"/>
            </a:xfrm>
            <a:prstGeom prst="rect">
              <a:avLst/>
            </a:prstGeom>
            <a:solidFill>
              <a:schemeClr val="accent6"/>
            </a:solidFill>
            <a:ln w="12700">
              <a:solidFill>
                <a:schemeClr val="tx1"/>
              </a:solidFill>
            </a:ln>
          </p:spPr>
          <p:txBody>
            <a:bodyPr wrap="none" anchor="ctr"/>
            <a:lstStyle/>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Equivalent unit costs:</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Materials</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Conversion costs</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Batch costs:</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Cost goods transferred out</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Work-in-process, ending inventory</a:t>
              </a:r>
            </a:p>
            <a:p>
              <a:pPr marL="0" lvl="1" defTabSz="27432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Total costs assigned</a:t>
              </a:r>
            </a:p>
          </p:txBody>
        </p:sp>
        <p:sp>
          <p:nvSpPr>
            <p:cNvPr id="7" name="TextBox 6">
              <a:extLst>
                <a:ext uri="{FF2B5EF4-FFF2-40B4-BE49-F238E27FC236}">
                  <a16:creationId xmlns:a16="http://schemas.microsoft.com/office/drawing/2014/main" xmlns="" id="{C35CE2BA-1B7B-ED4E-BC3F-93F057368323}"/>
                </a:ext>
              </a:extLst>
            </p:cNvPr>
            <p:cNvSpPr txBox="1"/>
            <p:nvPr/>
          </p:nvSpPr>
          <p:spPr>
            <a:xfrm>
              <a:off x="5120502" y="3382840"/>
              <a:ext cx="1645990" cy="2647439"/>
            </a:xfrm>
            <a:prstGeom prst="rect">
              <a:avLst/>
            </a:prstGeom>
            <a:solidFill>
              <a:schemeClr val="accent6"/>
            </a:solidFill>
            <a:ln w="12700">
              <a:solidFill>
                <a:schemeClr val="tx1"/>
              </a:solidFill>
            </a:ln>
          </p:spPr>
          <p:txBody>
            <a:bodyPr wrap="none" anchor="ctr"/>
            <a:lstStyle/>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0.90</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2.20</a:t>
              </a: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$297,600</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24,960</a:t>
              </a: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$322,560</a:t>
              </a:r>
            </a:p>
          </p:txBody>
        </p:sp>
        <p:sp>
          <p:nvSpPr>
            <p:cNvPr id="63495" name="TextBox 7"/>
            <p:cNvSpPr txBox="1">
              <a:spLocks noChangeArrowheads="1"/>
            </p:cNvSpPr>
            <p:nvPr/>
          </p:nvSpPr>
          <p:spPr bwMode="auto">
            <a:xfrm>
              <a:off x="6766560" y="2743200"/>
              <a:ext cx="16459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FIFO</a:t>
              </a:r>
            </a:p>
          </p:txBody>
        </p:sp>
        <p:sp>
          <p:nvSpPr>
            <p:cNvPr id="9" name="TextBox 8">
              <a:extLst>
                <a:ext uri="{FF2B5EF4-FFF2-40B4-BE49-F238E27FC236}">
                  <a16:creationId xmlns:a16="http://schemas.microsoft.com/office/drawing/2014/main" xmlns="" id="{F1CB310F-BF87-2247-B63B-FA31C907AEF4}"/>
                </a:ext>
              </a:extLst>
            </p:cNvPr>
            <p:cNvSpPr txBox="1"/>
            <p:nvPr/>
          </p:nvSpPr>
          <p:spPr>
            <a:xfrm>
              <a:off x="6766491" y="3382840"/>
              <a:ext cx="1645989" cy="2647439"/>
            </a:xfrm>
            <a:prstGeom prst="rect">
              <a:avLst/>
            </a:prstGeom>
            <a:solidFill>
              <a:schemeClr val="accent6"/>
            </a:solidFill>
            <a:ln w="12700">
              <a:solidFill>
                <a:schemeClr val="tx1"/>
              </a:solidFill>
            </a:ln>
          </p:spPr>
          <p:txBody>
            <a:bodyPr wrap="none" anchor="ctr"/>
            <a:lstStyle/>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0.92</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        2.23</a:t>
              </a:r>
            </a:p>
            <a:p>
              <a:pPr algn="ctr" defTabSz="365760">
                <a:defRPr/>
              </a:pP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$297,136</a:t>
              </a:r>
            </a:p>
            <a:p>
              <a:pPr algn="ctr" defTabSz="365760">
                <a:defRPr/>
              </a:pPr>
              <a:r>
                <a:rPr lang="en-US" sz="2400" u="sng" dirty="0">
                  <a:latin typeface="Arial" panose="020B0604020202020204" pitchFamily="34" charset="0"/>
                  <a:ea typeface="ＭＳ Ｐゴシック" panose="020B0600070205080204" pitchFamily="34" charset="-128"/>
                  <a:cs typeface="Arial" panose="020B0604020202020204" pitchFamily="34" charset="0"/>
                </a:rPr>
                <a:t>    25,424</a:t>
              </a:r>
            </a:p>
            <a:p>
              <a:pPr algn="ctr" defTabSz="365760">
                <a:defRPr/>
              </a:pPr>
              <a:r>
                <a:rPr lang="en-US" sz="2400" u="dbl" dirty="0">
                  <a:latin typeface="Arial" panose="020B0604020202020204" pitchFamily="34" charset="0"/>
                  <a:ea typeface="ＭＳ Ｐゴシック" panose="020B0600070205080204" pitchFamily="34" charset="-128"/>
                  <a:cs typeface="Arial" panose="020B0604020202020204" pitchFamily="34" charset="0"/>
                </a:rPr>
                <a:t>$322,560</a:t>
              </a:r>
            </a:p>
          </p:txBody>
        </p:sp>
        <p:sp>
          <p:nvSpPr>
            <p:cNvPr id="63497" name="TextBox 9"/>
            <p:cNvSpPr txBox="1">
              <a:spLocks noChangeArrowheads="1"/>
            </p:cNvSpPr>
            <p:nvPr/>
          </p:nvSpPr>
          <p:spPr bwMode="auto">
            <a:xfrm>
              <a:off x="5120640" y="2743200"/>
              <a:ext cx="16459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Weighted-</a:t>
              </a:r>
            </a:p>
            <a:p>
              <a:pPr algn="ctr"/>
              <a:r>
                <a:rPr lang="en-US" sz="1800" b="1">
                  <a:latin typeface="Arial" charset="0"/>
                  <a:cs typeface="Arial" charset="0"/>
                </a:rPr>
                <a:t>average</a:t>
              </a:r>
            </a:p>
          </p:txBody>
        </p:sp>
      </p:grpSp>
      <p:sp>
        <p:nvSpPr>
          <p:cNvPr id="12" name="Rectangle 11">
            <a:extLst>
              <a:ext uri="{FF2B5EF4-FFF2-40B4-BE49-F238E27FC236}">
                <a16:creationId xmlns:a16="http://schemas.microsoft.com/office/drawing/2014/main" xmlns="" id="{66685DEF-7B5A-B746-8300-6567737B4FCE}"/>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8-6</a:t>
            </a:r>
          </a:p>
        </p:txBody>
      </p:sp>
    </p:spTree>
  </p:cSld>
  <p:clrMapOvr>
    <a:masterClrMapping/>
  </p:clrMapOvr>
  <p:transition xmlns:p14="http://schemas.microsoft.com/office/powerpoint/2010/main">
    <p:pull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p:txBody>
          <a:bodyPr/>
          <a:lstStyle/>
          <a:p>
            <a:pPr eaLnBrk="1" hangingPunct="1"/>
            <a:r>
              <a:rPr lang="en-US" dirty="0">
                <a:latin typeface="Bookman Old Style" charset="0"/>
              </a:rPr>
              <a:t>Learning Objectives</a:t>
            </a:r>
          </a:p>
        </p:txBody>
      </p:sp>
      <p:sp>
        <p:nvSpPr>
          <p:cNvPr id="3" name="Rectangle 2">
            <a:extLst>
              <a:ext uri="{FF2B5EF4-FFF2-40B4-BE49-F238E27FC236}">
                <a16:creationId xmlns:a16="http://schemas.microsoft.com/office/drawing/2014/main" xmlns="" id="{C50FADAF-A5E9-5747-9F9E-D1DBFEAFDB3F}"/>
              </a:ext>
            </a:extLst>
          </p:cNvPr>
          <p:cNvSpPr/>
          <p:nvPr/>
        </p:nvSpPr>
        <p:spPr>
          <a:xfrm>
            <a:off x="411163" y="1279525"/>
            <a:ext cx="8321675" cy="5121275"/>
          </a:xfrm>
          <a:prstGeom prst="rect">
            <a:avLst/>
          </a:prstGeom>
          <a:solidFill>
            <a:schemeClr val="tx2">
              <a:lumMod val="20000"/>
              <a:lumOff val="80000"/>
            </a:schemeClr>
          </a:solidFill>
        </p:spPr>
        <p:txBody>
          <a:bodyPr wrap="none"/>
          <a:lstStyle/>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8-1</a:t>
            </a:r>
            <a:r>
              <a:rPr lang="en-US" sz="2400" b="1" dirty="0">
                <a:solidFill>
                  <a:srgbClr val="0000CC"/>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Arial" panose="020B0604020202020204" pitchFamily="34" charset="0"/>
                <a:ea typeface="ＭＳ Ｐゴシック" panose="020B0600070205080204" pitchFamily="34" charset="-128"/>
                <a:cs typeface="Arial" panose="020B0604020202020204" pitchFamily="34" charset="0"/>
              </a:rPr>
              <a:t>Explain the concept and purpose of equivalent units.</a:t>
            </a: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8-2 </a:t>
            </a:r>
            <a:r>
              <a:rPr lang="en-US" sz="2000" dirty="0">
                <a:latin typeface="Arial" panose="020B0604020202020204" pitchFamily="34" charset="0"/>
                <a:ea typeface="ＭＳ Ｐゴシック" panose="020B0600070205080204" pitchFamily="34" charset="-128"/>
                <a:cs typeface="Arial" panose="020B0604020202020204" pitchFamily="34" charset="0"/>
              </a:rPr>
              <a:t> Assign costs to products using a five-step process.</a:t>
            </a: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8-3</a:t>
            </a:r>
            <a:r>
              <a:rPr lang="en-US" sz="2400" b="1" dirty="0">
                <a:solidFill>
                  <a:srgbClr val="0000CC"/>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Arial" panose="020B0604020202020204" pitchFamily="34" charset="0"/>
                <a:ea typeface="ＭＳ Ｐゴシック" panose="020B0600070205080204" pitchFamily="34" charset="-128"/>
                <a:cs typeface="Arial" panose="020B0604020202020204" pitchFamily="34" charset="0"/>
              </a:rPr>
              <a:t>Assign costs to products using weighted-average costing.</a:t>
            </a: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8-4	</a:t>
            </a:r>
            <a:r>
              <a:rPr lang="en-US" sz="2000" dirty="0">
                <a:latin typeface="Arial" panose="020B0604020202020204" pitchFamily="34" charset="0"/>
                <a:ea typeface="ＭＳ Ｐゴシック" panose="020B0600070205080204" pitchFamily="34" charset="-128"/>
                <a:cs typeface="Arial" panose="020B0604020202020204" pitchFamily="34" charset="0"/>
              </a:rPr>
              <a:t>Prepare and analyze a production cost report.</a:t>
            </a: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8-5	</a:t>
            </a:r>
            <a:r>
              <a:rPr lang="en-US" sz="2000" dirty="0">
                <a:latin typeface="Arial" panose="020B0604020202020204" pitchFamily="34" charset="0"/>
                <a:ea typeface="ＭＳ Ｐゴシック" panose="020B0600070205080204" pitchFamily="34" charset="-128"/>
                <a:cs typeface="Arial" panose="020B0604020202020204" pitchFamily="34" charset="0"/>
              </a:rPr>
              <a:t>Assign costs to products using first-in, first-out (FIFO) costing.</a:t>
            </a: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8-6	</a:t>
            </a:r>
            <a:r>
              <a:rPr lang="en-US" sz="2000" dirty="0">
                <a:latin typeface="Arial" panose="020B0604020202020204" pitchFamily="34" charset="0"/>
                <a:ea typeface="ＭＳ Ｐゴシック" panose="020B0600070205080204" pitchFamily="34" charset="-128"/>
                <a:cs typeface="Arial" panose="020B0604020202020204" pitchFamily="34" charset="0"/>
              </a:rPr>
              <a:t>Analyze the accounting choice between FIFO and</a:t>
            </a:r>
          </a:p>
          <a:p>
            <a:pPr defTabSz="36576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			weighted-average costing.</a:t>
            </a: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8-7	</a:t>
            </a:r>
            <a:r>
              <a:rPr lang="en-US" sz="2000" dirty="0">
                <a:latin typeface="Arial" panose="020B0604020202020204" pitchFamily="34" charset="0"/>
                <a:ea typeface="ＭＳ Ｐゴシック" panose="020B0600070205080204" pitchFamily="34" charset="-128"/>
                <a:cs typeface="Arial" panose="020B0604020202020204" pitchFamily="34" charset="0"/>
              </a:rPr>
              <a:t>Know when to use process or job costing.</a:t>
            </a:r>
            <a:endParaRPr lang="en-US" sz="2400" dirty="0">
              <a:latin typeface="Arial" panose="020B0604020202020204" pitchFamily="34" charset="0"/>
              <a:ea typeface="ＭＳ Ｐゴシック" panose="020B0600070205080204" pitchFamily="34" charset="-128"/>
              <a:cs typeface="Arial" panose="020B0604020202020204" pitchFamily="34" charset="0"/>
            </a:endParaRPr>
          </a:p>
          <a:p>
            <a:pPr defTabSz="365760">
              <a:lnSpc>
                <a:spcPct val="150000"/>
              </a:lnSpc>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8-8	</a:t>
            </a:r>
            <a:r>
              <a:rPr lang="en-US" sz="2000" dirty="0">
                <a:latin typeface="Arial" panose="020B0604020202020204" pitchFamily="34" charset="0"/>
                <a:ea typeface="ＭＳ Ｐゴシック" panose="020B0600070205080204" pitchFamily="34" charset="-128"/>
                <a:cs typeface="Arial" panose="020B0604020202020204" pitchFamily="34" charset="0"/>
              </a:rPr>
              <a:t>Compare and contrast </a:t>
            </a:r>
            <a:r>
              <a:rPr lang="en-US" sz="2000" dirty="0" smtClean="0">
                <a:latin typeface="Arial" panose="020B0604020202020204" pitchFamily="34" charset="0"/>
                <a:ea typeface="ＭＳ Ｐゴシック" panose="020B0600070205080204" pitchFamily="34" charset="-128"/>
                <a:cs typeface="Arial" panose="020B0604020202020204" pitchFamily="34" charset="0"/>
              </a:rPr>
              <a:t>operations </a:t>
            </a:r>
            <a:r>
              <a:rPr lang="en-US" sz="2000" dirty="0">
                <a:latin typeface="Arial" panose="020B0604020202020204" pitchFamily="34" charset="0"/>
                <a:ea typeface="ＭＳ Ｐゴシック" panose="020B0600070205080204" pitchFamily="34" charset="-128"/>
                <a:cs typeface="Arial" panose="020B0604020202020204" pitchFamily="34" charset="0"/>
              </a:rPr>
              <a:t>costing with job costing</a:t>
            </a:r>
          </a:p>
          <a:p>
            <a:pPr defTabSz="365760">
              <a:spcBef>
                <a:spcPts val="0"/>
              </a:spcBef>
              <a:defRPr/>
            </a:pPr>
            <a:r>
              <a:rPr lang="en-US" sz="2000" dirty="0">
                <a:latin typeface="Arial" panose="020B0604020202020204" pitchFamily="34" charset="0"/>
                <a:ea typeface="ＭＳ Ｐゴシック" panose="020B0600070205080204" pitchFamily="34" charset="-128"/>
                <a:cs typeface="Arial" panose="020B0604020202020204" pitchFamily="34" charset="0"/>
              </a:rPr>
              <a:t>			and process costing.</a:t>
            </a:r>
          </a:p>
          <a:p>
            <a:pPr defTabSz="365760">
              <a:lnSpc>
                <a:spcPct val="150000"/>
              </a:lnSpc>
              <a:spcBef>
                <a:spcPts val="0"/>
              </a:spcBef>
              <a:defRPr/>
            </a:pPr>
            <a:endPar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endParaRPr>
          </a:p>
          <a:p>
            <a:pPr defTabSz="365760">
              <a:lnSpc>
                <a:spcPct val="150000"/>
              </a:lnSpc>
              <a:spcBef>
                <a:spcPts val="0"/>
              </a:spcBef>
              <a:defRPr/>
            </a:pPr>
            <a:endParaRPr lang="en-US" sz="2000" dirty="0">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457200" y="250825"/>
            <a:ext cx="8229600" cy="914400"/>
          </a:xfrm>
        </p:spPr>
        <p:txBody>
          <a:bodyPr/>
          <a:lstStyle/>
          <a:p>
            <a:pPr eaLnBrk="1" hangingPunct="1">
              <a:lnSpc>
                <a:spcPts val="4400"/>
              </a:lnSpc>
            </a:pPr>
            <a:r>
              <a:rPr lang="en-US">
                <a:latin typeface="Bookman Old Style" charset="0"/>
              </a:rPr>
              <a:t>Using Costs Transferred in</a:t>
            </a:r>
            <a:br>
              <a:rPr lang="en-US">
                <a:latin typeface="Bookman Old Style" charset="0"/>
              </a:rPr>
            </a:br>
            <a:r>
              <a:rPr lang="en-US">
                <a:latin typeface="Bookman Old Style" charset="0"/>
              </a:rPr>
              <a:t>from Prior Departments</a:t>
            </a:r>
          </a:p>
        </p:txBody>
      </p:sp>
      <p:sp>
        <p:nvSpPr>
          <p:cNvPr id="3" name="TextBox 2">
            <a:extLst>
              <a:ext uri="{FF2B5EF4-FFF2-40B4-BE49-F238E27FC236}">
                <a16:creationId xmlns:a16="http://schemas.microsoft.com/office/drawing/2014/main" xmlns="" id="{684C3FED-A6A3-5E46-9F2B-127935FB8E1C}"/>
              </a:ext>
            </a:extLst>
          </p:cNvPr>
          <p:cNvSpPr txBox="1">
            <a:spLocks noChangeArrowheads="1"/>
          </p:cNvSpPr>
          <p:nvPr/>
        </p:nvSpPr>
        <p:spPr bwMode="auto">
          <a:xfrm>
            <a:off x="1295400" y="1828800"/>
            <a:ext cx="6583363" cy="1189038"/>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a:latin typeface="Gill Sans"/>
                <a:ea typeface="ＭＳ Ｐゴシック" panose="020B0600070205080204" pitchFamily="34" charset="-128"/>
                <a:cs typeface="Gill Sans"/>
              </a:rPr>
              <a:t>Prior department costs are costs incurred in</a:t>
            </a:r>
          </a:p>
          <a:p>
            <a:pPr algn="ctr" defTabSz="273050">
              <a:defRPr/>
            </a:pPr>
            <a:r>
              <a:rPr lang="en-US" sz="2400" dirty="0">
                <a:latin typeface="Gill Sans"/>
                <a:ea typeface="ＭＳ Ｐゴシック" panose="020B0600070205080204" pitchFamily="34" charset="-128"/>
                <a:cs typeface="Gill Sans"/>
              </a:rPr>
              <a:t>one department and transferred to a</a:t>
            </a:r>
          </a:p>
          <a:p>
            <a:pPr algn="ctr" defTabSz="273050">
              <a:defRPr/>
            </a:pPr>
            <a:r>
              <a:rPr lang="en-US" sz="2400" dirty="0">
                <a:latin typeface="Gill Sans"/>
                <a:ea typeface="ＭＳ Ｐゴシック" panose="020B0600070205080204" pitchFamily="34" charset="-128"/>
                <a:cs typeface="Gill Sans"/>
              </a:rPr>
              <a:t>subsequent department.</a:t>
            </a:r>
          </a:p>
        </p:txBody>
      </p:sp>
      <p:sp>
        <p:nvSpPr>
          <p:cNvPr id="4" name="TextBox 3">
            <a:extLst>
              <a:ext uri="{FF2B5EF4-FFF2-40B4-BE49-F238E27FC236}">
                <a16:creationId xmlns:a16="http://schemas.microsoft.com/office/drawing/2014/main" xmlns="" id="{A517CFFE-A47E-5F4F-8F54-1CAF53BEB84F}"/>
              </a:ext>
            </a:extLst>
          </p:cNvPr>
          <p:cNvSpPr txBox="1">
            <a:spLocks noChangeArrowheads="1"/>
          </p:cNvSpPr>
          <p:nvPr/>
        </p:nvSpPr>
        <p:spPr bwMode="auto">
          <a:xfrm>
            <a:off x="1295400" y="3292475"/>
            <a:ext cx="6583363" cy="822325"/>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a:latin typeface="Gill Sans"/>
                <a:ea typeface="ＭＳ Ｐゴシック" panose="020B0600070205080204" pitchFamily="34" charset="-128"/>
                <a:cs typeface="Gill Sans"/>
              </a:rPr>
              <a:t>It is important to distinguish between prior</a:t>
            </a:r>
          </a:p>
          <a:p>
            <a:pPr algn="ctr" defTabSz="273050">
              <a:defRPr/>
            </a:pPr>
            <a:r>
              <a:rPr lang="en-US" sz="2400" b="1" i="1" dirty="0">
                <a:latin typeface="Gill Sans"/>
                <a:ea typeface="ＭＳ Ｐゴシック" panose="020B0600070205080204" pitchFamily="34" charset="-128"/>
                <a:cs typeface="Gill Sans"/>
              </a:rPr>
              <a:t>department</a:t>
            </a:r>
            <a:r>
              <a:rPr lang="en-US" sz="2400" dirty="0">
                <a:latin typeface="Gill Sans"/>
                <a:ea typeface="ＭＳ Ｐゴシック" panose="020B0600070205080204" pitchFamily="34" charset="-128"/>
                <a:cs typeface="Gill Sans"/>
              </a:rPr>
              <a:t> costs and prior </a:t>
            </a:r>
            <a:r>
              <a:rPr lang="en-US" sz="2400" b="1" i="1" dirty="0">
                <a:latin typeface="Gill Sans"/>
                <a:ea typeface="ＭＳ Ｐゴシック" panose="020B0600070205080204" pitchFamily="34" charset="-128"/>
                <a:cs typeface="Gill Sans"/>
              </a:rPr>
              <a:t>period</a:t>
            </a:r>
            <a:r>
              <a:rPr lang="en-US" sz="2400" dirty="0">
                <a:latin typeface="Gill Sans"/>
                <a:ea typeface="ＭＳ Ｐゴシック" panose="020B0600070205080204" pitchFamily="34" charset="-128"/>
                <a:cs typeface="Gill Sans"/>
              </a:rPr>
              <a:t> costs.</a:t>
            </a:r>
          </a:p>
        </p:txBody>
      </p:sp>
      <p:sp>
        <p:nvSpPr>
          <p:cNvPr id="7" name="TextBox 6">
            <a:extLst>
              <a:ext uri="{FF2B5EF4-FFF2-40B4-BE49-F238E27FC236}">
                <a16:creationId xmlns:a16="http://schemas.microsoft.com/office/drawing/2014/main" xmlns="" id="{99FF73E8-3EA6-4247-B343-32FE919CC9FB}"/>
              </a:ext>
            </a:extLst>
          </p:cNvPr>
          <p:cNvSpPr txBox="1">
            <a:spLocks noChangeArrowheads="1"/>
          </p:cNvSpPr>
          <p:nvPr/>
        </p:nvSpPr>
        <p:spPr bwMode="auto">
          <a:xfrm>
            <a:off x="1319213" y="4503738"/>
            <a:ext cx="6583362" cy="822325"/>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a:latin typeface="Gill Sans"/>
                <a:ea typeface="ＭＳ Ｐゴシック" panose="020B0600070205080204" pitchFamily="34" charset="-128"/>
                <a:cs typeface="Gill Sans"/>
              </a:rPr>
              <a:t>Prior period costs are costs that were incurred</a:t>
            </a:r>
          </a:p>
          <a:p>
            <a:pPr algn="ctr" defTabSz="273050">
              <a:defRPr/>
            </a:pPr>
            <a:r>
              <a:rPr lang="en-US" sz="2400" dirty="0">
                <a:latin typeface="Gill Sans"/>
                <a:ea typeface="ＭＳ Ｐゴシック" panose="020B0600070205080204" pitchFamily="34" charset="-128"/>
                <a:cs typeface="Gill Sans"/>
              </a:rPr>
              <a:t>in a previous accounting period.</a:t>
            </a:r>
          </a:p>
        </p:txBody>
      </p:sp>
      <p:sp>
        <p:nvSpPr>
          <p:cNvPr id="9" name="Rectangle 8">
            <a:extLst>
              <a:ext uri="{FF2B5EF4-FFF2-40B4-BE49-F238E27FC236}">
                <a16:creationId xmlns:a16="http://schemas.microsoft.com/office/drawing/2014/main" xmlns="" id="{CA98AD31-67E4-FE42-A371-EE45701B846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8-6</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nodeType="afterGroup">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57200" y="250825"/>
            <a:ext cx="8229600" cy="914400"/>
          </a:xfrm>
        </p:spPr>
        <p:txBody>
          <a:bodyPr/>
          <a:lstStyle/>
          <a:p>
            <a:pPr eaLnBrk="1" hangingPunct="1">
              <a:lnSpc>
                <a:spcPts val="4400"/>
              </a:lnSpc>
            </a:pPr>
            <a:r>
              <a:rPr lang="en-US">
                <a:latin typeface="Bookman Old Style" charset="0"/>
              </a:rPr>
              <a:t>Choosing between Job</a:t>
            </a:r>
            <a:br>
              <a:rPr lang="en-US">
                <a:latin typeface="Bookman Old Style" charset="0"/>
              </a:rPr>
            </a:br>
            <a:r>
              <a:rPr lang="en-US">
                <a:latin typeface="Bookman Old Style" charset="0"/>
              </a:rPr>
              <a:t>and Process Costing</a:t>
            </a:r>
          </a:p>
        </p:txBody>
      </p:sp>
      <p:sp>
        <p:nvSpPr>
          <p:cNvPr id="3" name="Rectangle 2">
            <a:extLst>
              <a:ext uri="{FF2B5EF4-FFF2-40B4-BE49-F238E27FC236}">
                <a16:creationId xmlns:a16="http://schemas.microsoft.com/office/drawing/2014/main" xmlns="" id="{A1672038-F1CC-FC48-9F11-F37136B37BD1}"/>
              </a:ext>
            </a:extLst>
          </p:cNvPr>
          <p:cNvSpPr/>
          <p:nvPr/>
        </p:nvSpPr>
        <p:spPr>
          <a:xfrm>
            <a:off x="1554163" y="1463675"/>
            <a:ext cx="603567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8-7</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Know when to use process or job costing.</a:t>
            </a:r>
          </a:p>
        </p:txBody>
      </p:sp>
      <p:grpSp>
        <p:nvGrpSpPr>
          <p:cNvPr id="2" name="Group 9"/>
          <p:cNvGrpSpPr>
            <a:grpSpLocks/>
          </p:cNvGrpSpPr>
          <p:nvPr/>
        </p:nvGrpSpPr>
        <p:grpSpPr bwMode="auto">
          <a:xfrm>
            <a:off x="457200" y="2193925"/>
            <a:ext cx="3657600" cy="3749675"/>
            <a:chOff x="457200" y="2194560"/>
            <a:chExt cx="3657600" cy="3749040"/>
          </a:xfrm>
        </p:grpSpPr>
        <p:sp>
          <p:nvSpPr>
            <p:cNvPr id="67593" name="TextBox 3"/>
            <p:cNvSpPr txBox="1">
              <a:spLocks noChangeArrowheads="1"/>
            </p:cNvSpPr>
            <p:nvPr/>
          </p:nvSpPr>
          <p:spPr bwMode="auto">
            <a:xfrm>
              <a:off x="457200" y="219456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Job Costing</a:t>
              </a:r>
            </a:p>
          </p:txBody>
        </p:sp>
        <p:sp>
          <p:nvSpPr>
            <p:cNvPr id="6" name="TextBox 5">
              <a:extLst>
                <a:ext uri="{FF2B5EF4-FFF2-40B4-BE49-F238E27FC236}">
                  <a16:creationId xmlns:a16="http://schemas.microsoft.com/office/drawing/2014/main" xmlns="" id="{4BA1F62C-0D63-3E42-9D10-A1287F42883F}"/>
                </a:ext>
              </a:extLst>
            </p:cNvPr>
            <p:cNvSpPr txBox="1"/>
            <p:nvPr/>
          </p:nvSpPr>
          <p:spPr>
            <a:xfrm>
              <a:off x="457200" y="2743742"/>
              <a:ext cx="3657600" cy="2011022"/>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An accounting system</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that traces costs to</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individual units or to</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specific jobs, contracts,</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or batches of goods.</a:t>
              </a:r>
            </a:p>
          </p:txBody>
        </p:sp>
        <p:sp>
          <p:nvSpPr>
            <p:cNvPr id="67595" name="TextBox 7"/>
            <p:cNvSpPr txBox="1">
              <a:spLocks noChangeArrowheads="1"/>
            </p:cNvSpPr>
            <p:nvPr/>
          </p:nvSpPr>
          <p:spPr bwMode="auto">
            <a:xfrm>
              <a:off x="457200" y="4754880"/>
              <a:ext cx="36576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Custom homes</a:t>
              </a:r>
            </a:p>
            <a:p>
              <a:pPr algn="ctr"/>
              <a:r>
                <a:rPr lang="en-US" sz="2400">
                  <a:latin typeface="Arial" charset="0"/>
                  <a:cs typeface="Arial" charset="0"/>
                </a:rPr>
                <a:t>Movies</a:t>
              </a:r>
            </a:p>
            <a:p>
              <a:pPr algn="ctr"/>
              <a:r>
                <a:rPr lang="en-US" sz="2400">
                  <a:latin typeface="Arial" charset="0"/>
                  <a:cs typeface="Arial" charset="0"/>
                </a:rPr>
                <a:t>Services</a:t>
              </a:r>
            </a:p>
          </p:txBody>
        </p:sp>
      </p:grpSp>
      <p:grpSp>
        <p:nvGrpSpPr>
          <p:cNvPr id="4" name="Group 10"/>
          <p:cNvGrpSpPr>
            <a:grpSpLocks/>
          </p:cNvGrpSpPr>
          <p:nvPr/>
        </p:nvGrpSpPr>
        <p:grpSpPr bwMode="auto">
          <a:xfrm>
            <a:off x="5029200" y="2193925"/>
            <a:ext cx="3657600" cy="3749675"/>
            <a:chOff x="5029200" y="2194560"/>
            <a:chExt cx="3657600" cy="3749040"/>
          </a:xfrm>
        </p:grpSpPr>
        <p:sp>
          <p:nvSpPr>
            <p:cNvPr id="67590" name="TextBox 4"/>
            <p:cNvSpPr txBox="1">
              <a:spLocks noChangeArrowheads="1"/>
            </p:cNvSpPr>
            <p:nvPr/>
          </p:nvSpPr>
          <p:spPr bwMode="auto">
            <a:xfrm>
              <a:off x="5029200" y="219456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Process Costing</a:t>
              </a:r>
            </a:p>
          </p:txBody>
        </p:sp>
        <p:sp>
          <p:nvSpPr>
            <p:cNvPr id="7" name="TextBox 6">
              <a:extLst>
                <a:ext uri="{FF2B5EF4-FFF2-40B4-BE49-F238E27FC236}">
                  <a16:creationId xmlns:a16="http://schemas.microsoft.com/office/drawing/2014/main" xmlns="" id="{4064C465-1888-D043-9614-9CE3C553D3B2}"/>
                </a:ext>
              </a:extLst>
            </p:cNvPr>
            <p:cNvSpPr txBox="1"/>
            <p:nvPr/>
          </p:nvSpPr>
          <p:spPr>
            <a:xfrm>
              <a:off x="5029200" y="2743742"/>
              <a:ext cx="3657600" cy="2011022"/>
            </a:xfrm>
            <a:prstGeom prst="rect">
              <a:avLst/>
            </a:prstGeom>
            <a:solidFill>
              <a:schemeClr val="accent6"/>
            </a:solidFill>
            <a:ln w="12700">
              <a:solidFill>
                <a:schemeClr val="tx1"/>
              </a:solidFill>
            </a:ln>
          </p:spPr>
          <p:txBody>
            <a:bodyPr wrap="none" anchor="ctr"/>
            <a:lstStyle/>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An accounting system</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used when identical</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units are produced</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through a series of</a:t>
              </a:r>
            </a:p>
            <a:p>
              <a:pPr algn="ctr" defTabSz="365760">
                <a:defRPr/>
              </a:pPr>
              <a:r>
                <a:rPr lang="en-US" sz="2400" dirty="0">
                  <a:latin typeface="Arial" panose="020B0604020202020204" pitchFamily="34" charset="0"/>
                  <a:ea typeface="ＭＳ Ｐゴシック" panose="020B0600070205080204" pitchFamily="34" charset="-128"/>
                  <a:cs typeface="Arial" panose="020B0604020202020204" pitchFamily="34" charset="0"/>
                </a:rPr>
                <a:t>uniform production steps.</a:t>
              </a:r>
            </a:p>
          </p:txBody>
        </p:sp>
        <p:sp>
          <p:nvSpPr>
            <p:cNvPr id="67592" name="TextBox 8"/>
            <p:cNvSpPr txBox="1">
              <a:spLocks noChangeArrowheads="1"/>
            </p:cNvSpPr>
            <p:nvPr/>
          </p:nvSpPr>
          <p:spPr bwMode="auto">
            <a:xfrm>
              <a:off x="5029200" y="4754880"/>
              <a:ext cx="365760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Corn flakes</a:t>
              </a:r>
            </a:p>
            <a:p>
              <a:pPr algn="ctr"/>
              <a:r>
                <a:rPr lang="en-US" sz="2400">
                  <a:latin typeface="Arial" charset="0"/>
                  <a:cs typeface="Arial" charset="0"/>
                </a:rPr>
                <a:t>Beverages</a:t>
              </a:r>
            </a:p>
            <a:p>
              <a:pPr algn="ctr"/>
              <a:r>
                <a:rPr lang="en-US" sz="2400">
                  <a:latin typeface="Arial" charset="0"/>
                  <a:cs typeface="Arial" charset="0"/>
                </a:rPr>
                <a:t>Paint</a:t>
              </a:r>
            </a:p>
          </p:txBody>
        </p:sp>
      </p:grpSp>
      <p:sp>
        <p:nvSpPr>
          <p:cNvPr id="13" name="Rectangle 12">
            <a:extLst>
              <a:ext uri="{FF2B5EF4-FFF2-40B4-BE49-F238E27FC236}">
                <a16:creationId xmlns:a16="http://schemas.microsoft.com/office/drawing/2014/main" xmlns="" id="{41E3BB9D-27DF-C543-9EE2-A078FAE6C14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8-7</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nodeType="afterGroup">
                            <p:stCondLst>
                              <p:cond delay="1500"/>
                            </p:stCondLst>
                            <p:childTnLst>
                              <p:par>
                                <p:cTn id="9" presetID="22" presetClass="entr" presetSubtype="1"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dirty="0" smtClean="0">
                <a:latin typeface="Bookman Old Style" charset="0"/>
              </a:rPr>
              <a:t>Operations </a:t>
            </a:r>
            <a:r>
              <a:rPr lang="en-US" dirty="0">
                <a:latin typeface="Bookman Old Style" charset="0"/>
              </a:rPr>
              <a:t>Costing</a:t>
            </a:r>
          </a:p>
        </p:txBody>
      </p:sp>
      <p:sp>
        <p:nvSpPr>
          <p:cNvPr id="3" name="Rectangle 2">
            <a:extLst>
              <a:ext uri="{FF2B5EF4-FFF2-40B4-BE49-F238E27FC236}">
                <a16:creationId xmlns:a16="http://schemas.microsoft.com/office/drawing/2014/main" xmlns="" id="{23ADDEDD-C411-4F4E-81BA-36CD939CAFAF}"/>
              </a:ext>
            </a:extLst>
          </p:cNvPr>
          <p:cNvSpPr/>
          <p:nvPr/>
        </p:nvSpPr>
        <p:spPr>
          <a:xfrm>
            <a:off x="1646238" y="1463675"/>
            <a:ext cx="5851525" cy="822325"/>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8-8</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Compare and contrast </a:t>
            </a:r>
            <a:r>
              <a:rPr lang="en-US" sz="2000" dirty="0" smtClean="0">
                <a:latin typeface="Tahoma" pitchFamily="34" charset="0"/>
                <a:ea typeface="ＭＳ Ｐゴシック" panose="020B0600070205080204" pitchFamily="34" charset="-128"/>
                <a:cs typeface="Arial" panose="020B0604020202020204" pitchFamily="34" charset="0"/>
              </a:rPr>
              <a:t>operations </a:t>
            </a:r>
            <a:r>
              <a:rPr lang="en-US" sz="2000" dirty="0">
                <a:latin typeface="Tahoma" pitchFamily="34" charset="0"/>
                <a:ea typeface="ＭＳ Ｐゴシック" panose="020B0600070205080204" pitchFamily="34" charset="-128"/>
                <a:cs typeface="Arial" panose="020B0604020202020204" pitchFamily="34" charset="0"/>
              </a:rPr>
              <a:t>costing</a:t>
            </a:r>
          </a:p>
          <a:p>
            <a:pPr defTabSz="365760">
              <a:spcBef>
                <a:spcPts val="0"/>
              </a:spcBef>
              <a:defRPr/>
            </a:pPr>
            <a:r>
              <a:rPr lang="en-US" sz="2000" dirty="0">
                <a:latin typeface="Tahoma" pitchFamily="34" charset="0"/>
                <a:ea typeface="ＭＳ Ｐゴシック" panose="020B0600070205080204" pitchFamily="34" charset="-128"/>
                <a:cs typeface="Arial" panose="020B0604020202020204" pitchFamily="34" charset="0"/>
              </a:rPr>
              <a:t>			with job costing and process costing.</a:t>
            </a:r>
          </a:p>
        </p:txBody>
      </p:sp>
      <p:sp>
        <p:nvSpPr>
          <p:cNvPr id="4" name="TextBox 3">
            <a:extLst>
              <a:ext uri="{FF2B5EF4-FFF2-40B4-BE49-F238E27FC236}">
                <a16:creationId xmlns:a16="http://schemas.microsoft.com/office/drawing/2014/main" xmlns="" id="{6F84A407-0E83-B343-B9D6-20E60645B392}"/>
              </a:ext>
            </a:extLst>
          </p:cNvPr>
          <p:cNvSpPr txBox="1">
            <a:spLocks noChangeArrowheads="1"/>
          </p:cNvSpPr>
          <p:nvPr/>
        </p:nvSpPr>
        <p:spPr bwMode="auto">
          <a:xfrm>
            <a:off x="1371600" y="2555875"/>
            <a:ext cx="6400800" cy="822325"/>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smtClean="0">
                <a:latin typeface="Gill Sans"/>
                <a:ea typeface="ＭＳ Ｐゴシック" panose="020B0600070205080204" pitchFamily="34" charset="-128"/>
                <a:cs typeface="Gill Sans"/>
              </a:rPr>
              <a:t>Operations </a:t>
            </a:r>
            <a:r>
              <a:rPr lang="en-US" sz="2400" dirty="0">
                <a:latin typeface="Gill Sans"/>
                <a:ea typeface="ＭＳ Ｐゴシック" panose="020B0600070205080204" pitchFamily="34" charset="-128"/>
                <a:cs typeface="Gill Sans"/>
              </a:rPr>
              <a:t>costing is a hybrid of job </a:t>
            </a:r>
            <a:r>
              <a:rPr lang="en-US" sz="2400" dirty="0" smtClean="0">
                <a:latin typeface="Gill Sans"/>
                <a:ea typeface="ＭＳ Ｐゴシック" panose="020B0600070205080204" pitchFamily="34" charset="-128"/>
                <a:cs typeface="Gill Sans"/>
              </a:rPr>
              <a:t>and</a:t>
            </a:r>
          </a:p>
          <a:p>
            <a:pPr algn="ctr" defTabSz="273050">
              <a:defRPr/>
            </a:pPr>
            <a:r>
              <a:rPr lang="en-US" sz="2400" dirty="0" smtClean="0">
                <a:latin typeface="Gill Sans"/>
                <a:ea typeface="ＭＳ Ｐゴシック" panose="020B0600070205080204" pitchFamily="34" charset="-128"/>
                <a:cs typeface="Gill Sans"/>
              </a:rPr>
              <a:t>process costing.</a:t>
            </a:r>
            <a:endParaRPr lang="en-US" sz="2400" dirty="0">
              <a:latin typeface="Gill Sans"/>
              <a:ea typeface="ＭＳ Ｐゴシック" panose="020B0600070205080204" pitchFamily="34" charset="-128"/>
              <a:cs typeface="Gill Sans"/>
            </a:endParaRPr>
          </a:p>
        </p:txBody>
      </p:sp>
      <p:sp>
        <p:nvSpPr>
          <p:cNvPr id="5" name="TextBox 4">
            <a:extLst>
              <a:ext uri="{FF2B5EF4-FFF2-40B4-BE49-F238E27FC236}">
                <a16:creationId xmlns:a16="http://schemas.microsoft.com/office/drawing/2014/main" xmlns="" id="{34E30C10-B679-C948-AF37-BFD9B6EEBFDD}"/>
              </a:ext>
            </a:extLst>
          </p:cNvPr>
          <p:cNvSpPr txBox="1">
            <a:spLocks noChangeArrowheads="1"/>
          </p:cNvSpPr>
          <p:nvPr/>
        </p:nvSpPr>
        <p:spPr bwMode="auto">
          <a:xfrm>
            <a:off x="1371600" y="3565525"/>
            <a:ext cx="6400800" cy="1189038"/>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smtClean="0">
                <a:latin typeface="Gill Sans"/>
                <a:ea typeface="ＭＳ Ｐゴシック" panose="020B0600070205080204" pitchFamily="34" charset="-128"/>
                <a:cs typeface="Gill Sans"/>
              </a:rPr>
              <a:t>It </a:t>
            </a:r>
            <a:r>
              <a:rPr lang="en-US" sz="2400" dirty="0">
                <a:latin typeface="Gill Sans"/>
                <a:ea typeface="ＭＳ Ｐゴシック" panose="020B0600070205080204" pitchFamily="34" charset="-128"/>
                <a:cs typeface="Gill Sans"/>
              </a:rPr>
              <a:t>is used in manufacturing goods that have</a:t>
            </a:r>
          </a:p>
          <a:p>
            <a:pPr algn="ctr" defTabSz="273050">
              <a:defRPr/>
            </a:pPr>
            <a:r>
              <a:rPr lang="en-US" sz="2400" dirty="0" smtClean="0">
                <a:latin typeface="Gill Sans"/>
                <a:ea typeface="ＭＳ Ｐゴシック" panose="020B0600070205080204" pitchFamily="34" charset="-128"/>
                <a:cs typeface="Gill Sans"/>
              </a:rPr>
              <a:t>some </a:t>
            </a:r>
            <a:r>
              <a:rPr lang="en-US" sz="2400" dirty="0">
                <a:latin typeface="Gill Sans"/>
                <a:ea typeface="ＭＳ Ｐゴシック" panose="020B0600070205080204" pitchFamily="34" charset="-128"/>
                <a:cs typeface="Gill Sans"/>
              </a:rPr>
              <a:t>common characteristics plus </a:t>
            </a:r>
            <a:r>
              <a:rPr lang="en-US" sz="2400" dirty="0" smtClean="0">
                <a:latin typeface="Gill Sans"/>
                <a:ea typeface="ＭＳ Ｐゴシック" panose="020B0600070205080204" pitchFamily="34" charset="-128"/>
                <a:cs typeface="Gill Sans"/>
              </a:rPr>
              <a:t>some</a:t>
            </a:r>
          </a:p>
          <a:p>
            <a:pPr algn="ctr" defTabSz="273050">
              <a:defRPr/>
            </a:pPr>
            <a:r>
              <a:rPr lang="en-US" sz="2400" dirty="0" smtClean="0">
                <a:latin typeface="Gill Sans"/>
                <a:ea typeface="ＭＳ Ｐゴシック" panose="020B0600070205080204" pitchFamily="34" charset="-128"/>
                <a:cs typeface="Gill Sans"/>
              </a:rPr>
              <a:t>individual characteristics.</a:t>
            </a:r>
            <a:endParaRPr lang="en-US" sz="2400" dirty="0">
              <a:latin typeface="Gill Sans"/>
              <a:ea typeface="ＭＳ Ｐゴシック" panose="020B0600070205080204" pitchFamily="34" charset="-128"/>
              <a:cs typeface="Gill Sans"/>
            </a:endParaRPr>
          </a:p>
        </p:txBody>
      </p:sp>
      <p:sp>
        <p:nvSpPr>
          <p:cNvPr id="7" name="Rectangle 6">
            <a:extLst>
              <a:ext uri="{FF2B5EF4-FFF2-40B4-BE49-F238E27FC236}">
                <a16:creationId xmlns:a16="http://schemas.microsoft.com/office/drawing/2014/main" xmlns="" id="{ED54C758-F02F-544C-9A1D-5E954D2A872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8-8</a:t>
            </a:r>
          </a:p>
        </p:txBody>
      </p:sp>
    </p:spTree>
  </p:cSld>
  <p:clrMapOvr>
    <a:masterClrMapping/>
  </p:clrMapOvr>
  <p:transition xmlns:p14="http://schemas.microsoft.com/office/powerpoint/2010/main">
    <p:pull dir="l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1500"/>
                            </p:stCondLst>
                            <p:childTnLst>
                              <p:par>
                                <p:cTn id="9" presetID="22" presetClass="entr" presetSubtype="8" fill="hold" grpId="0"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P spid="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dirty="0" smtClean="0">
                <a:latin typeface="Bookman Old Style" charset="0"/>
              </a:rPr>
              <a:t>Operations Costing (2)</a:t>
            </a:r>
            <a:endParaRPr lang="en-US" dirty="0">
              <a:latin typeface="Bookman Old Style" charset="0"/>
            </a:endParaRPr>
          </a:p>
        </p:txBody>
      </p:sp>
      <p:sp>
        <p:nvSpPr>
          <p:cNvPr id="9" name="Rectangle 8">
            <a:extLst>
              <a:ext uri="{FF2B5EF4-FFF2-40B4-BE49-F238E27FC236}">
                <a16:creationId xmlns:a16="http://schemas.microsoft.com/office/drawing/2014/main" xmlns="" id="{6F97E7AC-C428-9A4E-A5DE-BF6AD1E3A797}"/>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8-8</a:t>
            </a:r>
          </a:p>
        </p:txBody>
      </p:sp>
      <p:pic>
        <p:nvPicPr>
          <p:cNvPr id="2" name="Picture 1" descr="Screen Shot 2018-12-17 at 10.29.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1" y="2492910"/>
            <a:ext cx="9144000" cy="1872180"/>
          </a:xfrm>
          <a:prstGeom prst="rect">
            <a:avLst/>
          </a:prstGeom>
        </p:spPr>
      </p:pic>
    </p:spTree>
  </p:cSld>
  <p:clrMapOvr>
    <a:masterClrMapping/>
  </p:clrMapOvr>
  <p:transition xmlns:p14="http://schemas.microsoft.com/office/powerpoint/2010/main">
    <p:split orient="vert" dir="in"/>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dirty="0">
                <a:latin typeface="Bookman Old Style" charset="0"/>
              </a:rPr>
              <a:t>Product Costing in Operations</a:t>
            </a:r>
          </a:p>
        </p:txBody>
      </p:sp>
      <p:sp>
        <p:nvSpPr>
          <p:cNvPr id="4" name="TextBox 3">
            <a:extLst>
              <a:ext uri="{FF2B5EF4-FFF2-40B4-BE49-F238E27FC236}">
                <a16:creationId xmlns:a16="http://schemas.microsoft.com/office/drawing/2014/main" xmlns="" id="{8C254E86-D0E7-9C45-AAF3-450D611A4FEA}"/>
              </a:ext>
            </a:extLst>
          </p:cNvPr>
          <p:cNvSpPr txBox="1">
            <a:spLocks noChangeArrowheads="1"/>
          </p:cNvSpPr>
          <p:nvPr/>
        </p:nvSpPr>
        <p:spPr bwMode="auto">
          <a:xfrm>
            <a:off x="1189038" y="1828800"/>
            <a:ext cx="6765925" cy="822325"/>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smtClean="0">
                <a:latin typeface="Gill Sans"/>
                <a:ea typeface="ＭＳ Ｐゴシック" panose="020B0600070205080204" pitchFamily="34" charset="-128"/>
                <a:cs typeface="Gill Sans"/>
              </a:rPr>
              <a:t>St</a:t>
            </a:r>
            <a:r>
              <a:rPr lang="en-US" sz="2400" dirty="0">
                <a:latin typeface="Gill Sans"/>
                <a:ea typeface="ＭＳ Ｐゴシック" panose="020B0600070205080204" pitchFamily="34" charset="-128"/>
                <a:cs typeface="Gill Sans"/>
              </a:rPr>
              <a:t>. Ignace Sports Company makes two models</a:t>
            </a:r>
          </a:p>
          <a:p>
            <a:pPr algn="ctr" defTabSz="273050">
              <a:defRPr/>
            </a:pPr>
            <a:r>
              <a:rPr lang="en-US" sz="2400" dirty="0" smtClean="0">
                <a:latin typeface="Gill Sans"/>
                <a:ea typeface="ＭＳ Ｐゴシック" panose="020B0600070205080204" pitchFamily="34" charset="-128"/>
                <a:cs typeface="Gill Sans"/>
              </a:rPr>
              <a:t>of </a:t>
            </a:r>
            <a:r>
              <a:rPr lang="en-US" sz="2400" dirty="0">
                <a:latin typeface="Gill Sans"/>
                <a:ea typeface="ＭＳ Ｐゴシック" panose="020B0600070205080204" pitchFamily="34" charset="-128"/>
                <a:cs typeface="Gill Sans"/>
              </a:rPr>
              <a:t>snowmobiles, Ocelots and Tigers.</a:t>
            </a:r>
          </a:p>
        </p:txBody>
      </p:sp>
      <p:sp>
        <p:nvSpPr>
          <p:cNvPr id="5" name="TextBox 4">
            <a:extLst>
              <a:ext uri="{FF2B5EF4-FFF2-40B4-BE49-F238E27FC236}">
                <a16:creationId xmlns:a16="http://schemas.microsoft.com/office/drawing/2014/main" xmlns="" id="{8A8E8D7D-C7C9-0F41-9B9C-E00ABD175608}"/>
              </a:ext>
            </a:extLst>
          </p:cNvPr>
          <p:cNvSpPr txBox="1">
            <a:spLocks noChangeArrowheads="1"/>
          </p:cNvSpPr>
          <p:nvPr/>
        </p:nvSpPr>
        <p:spPr bwMode="auto">
          <a:xfrm>
            <a:off x="1189038" y="2925763"/>
            <a:ext cx="6765925" cy="823912"/>
          </a:xfrm>
          <a:prstGeom prst="rect">
            <a:avLst/>
          </a:prstGeom>
          <a:solidFill>
            <a:schemeClr val="bg2">
              <a:lumMod val="90000"/>
            </a:schemeClr>
          </a:solidFill>
          <a:ln w="28575">
            <a:solidFill>
              <a:schemeClr val="tx2"/>
            </a:solidFill>
            <a:miter lim="800000"/>
            <a:headEnd/>
            <a:tailEnd/>
          </a:ln>
        </p:spPr>
        <p:txBody>
          <a:bodyPr wrap="none"/>
          <a:lstStyle/>
          <a:p>
            <a:pPr algn="ctr" defTabSz="273050">
              <a:defRPr/>
            </a:pPr>
            <a:r>
              <a:rPr lang="en-US" sz="2400" dirty="0" smtClean="0">
                <a:latin typeface="Gill Sans"/>
                <a:ea typeface="ＭＳ Ｐゴシック" panose="020B0600070205080204" pitchFamily="34" charset="-128"/>
                <a:cs typeface="Gill Sans"/>
              </a:rPr>
              <a:t>The </a:t>
            </a:r>
            <a:r>
              <a:rPr lang="en-US" sz="2400" dirty="0">
                <a:latin typeface="Gill Sans"/>
                <a:ea typeface="ＭＳ Ｐゴシック" panose="020B0600070205080204" pitchFamily="34" charset="-128"/>
                <a:cs typeface="Gill Sans"/>
              </a:rPr>
              <a:t>Ocelot has a larger engine and requires</a:t>
            </a:r>
          </a:p>
          <a:p>
            <a:pPr algn="ctr" defTabSz="273050">
              <a:defRPr/>
            </a:pPr>
            <a:r>
              <a:rPr lang="en-US" sz="2400" dirty="0" smtClean="0">
                <a:latin typeface="Gill Sans"/>
                <a:ea typeface="ＭＳ Ｐゴシック" panose="020B0600070205080204" pitchFamily="34" charset="-128"/>
                <a:cs typeface="Gill Sans"/>
              </a:rPr>
              <a:t>more </a:t>
            </a:r>
            <a:r>
              <a:rPr lang="en-US" sz="2400" dirty="0">
                <a:latin typeface="Gill Sans"/>
                <a:ea typeface="ＭＳ Ｐゴシック" panose="020B0600070205080204" pitchFamily="34" charset="-128"/>
                <a:cs typeface="Gill Sans"/>
              </a:rPr>
              <a:t>expensive materials.</a:t>
            </a:r>
          </a:p>
        </p:txBody>
      </p:sp>
      <p:sp>
        <p:nvSpPr>
          <p:cNvPr id="9" name="Rectangle 8">
            <a:extLst>
              <a:ext uri="{FF2B5EF4-FFF2-40B4-BE49-F238E27FC236}">
                <a16:creationId xmlns:a16="http://schemas.microsoft.com/office/drawing/2014/main" xmlns="" id="{0DE21B0E-CA7E-1345-BD1B-B179C0913C6A}"/>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8-8</a:t>
            </a:r>
          </a:p>
        </p:txBody>
      </p:sp>
    </p:spTree>
  </p:cSld>
  <p:clrMapOvr>
    <a:masterClrMapping/>
  </p:clrMapOvr>
  <p:transition xmlns:p14="http://schemas.microsoft.com/office/powerpoint/2010/main">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eaLnBrk="1" hangingPunct="1"/>
            <a:r>
              <a:rPr lang="en-US" dirty="0">
                <a:latin typeface="Bookman Old Style" charset="0"/>
              </a:rPr>
              <a:t>Product Costing in </a:t>
            </a:r>
            <a:r>
              <a:rPr lang="en-US" dirty="0" smtClean="0">
                <a:latin typeface="Bookman Old Style" charset="0"/>
              </a:rPr>
              <a:t>Operations (2)</a:t>
            </a:r>
            <a:endParaRPr lang="en-US" dirty="0">
              <a:latin typeface="Bookman Old Style" charset="0"/>
            </a:endParaRPr>
          </a:p>
        </p:txBody>
      </p:sp>
      <p:sp>
        <p:nvSpPr>
          <p:cNvPr id="75778" name="TextBox 3"/>
          <p:cNvSpPr txBox="1">
            <a:spLocks noChangeArrowheads="1"/>
          </p:cNvSpPr>
          <p:nvPr/>
        </p:nvSpPr>
        <p:spPr bwMode="auto">
          <a:xfrm>
            <a:off x="1736725" y="1279525"/>
            <a:ext cx="567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Operations—St. Ignace Sports Company</a:t>
            </a:r>
          </a:p>
        </p:txBody>
      </p:sp>
      <p:sp>
        <p:nvSpPr>
          <p:cNvPr id="5" name="TextBox 4">
            <a:extLst>
              <a:ext uri="{FF2B5EF4-FFF2-40B4-BE49-F238E27FC236}">
                <a16:creationId xmlns:a16="http://schemas.microsoft.com/office/drawing/2014/main" xmlns="" id="{95D2967F-A2EB-F34D-A519-FC3E428309C5}"/>
              </a:ext>
            </a:extLst>
          </p:cNvPr>
          <p:cNvSpPr txBox="1"/>
          <p:nvPr/>
        </p:nvSpPr>
        <p:spPr>
          <a:xfrm>
            <a:off x="274638" y="1828800"/>
            <a:ext cx="1462087" cy="639763"/>
          </a:xfrm>
          <a:prstGeom prst="rect">
            <a:avLst/>
          </a:prstGeom>
          <a:solidFill>
            <a:schemeClr val="accent3">
              <a:lumMod val="20000"/>
              <a:lumOff val="80000"/>
            </a:schemeClr>
          </a:solidFill>
          <a:ln w="12700">
            <a:solidFill>
              <a:schemeClr val="tx1"/>
            </a:solidFill>
          </a:ln>
        </p:spPr>
        <p:txBody>
          <a:bodyPr wrap="none" anchor="ctr"/>
          <a:lstStyle/>
          <a:p>
            <a:pPr algn="ctr" defTabSz="365760">
              <a:defRPr/>
            </a:pPr>
            <a:r>
              <a:rPr lang="en-US" b="1" dirty="0">
                <a:latin typeface="Arial" panose="020B0604020202020204" pitchFamily="34" charset="0"/>
                <a:ea typeface="ＭＳ Ｐゴシック" panose="020B0600070205080204" pitchFamily="34" charset="-128"/>
                <a:cs typeface="Arial" panose="020B0604020202020204" pitchFamily="34" charset="0"/>
              </a:rPr>
              <a:t>Materials</a:t>
            </a:r>
          </a:p>
        </p:txBody>
      </p:sp>
      <p:sp>
        <p:nvSpPr>
          <p:cNvPr id="6" name="TextBox 5">
            <a:extLst>
              <a:ext uri="{FF2B5EF4-FFF2-40B4-BE49-F238E27FC236}">
                <a16:creationId xmlns:a16="http://schemas.microsoft.com/office/drawing/2014/main" xmlns="" id="{687EB669-3B2F-B247-AD60-54ED59F2AF01}"/>
              </a:ext>
            </a:extLst>
          </p:cNvPr>
          <p:cNvSpPr txBox="1"/>
          <p:nvPr/>
        </p:nvSpPr>
        <p:spPr>
          <a:xfrm>
            <a:off x="274638" y="5394325"/>
            <a:ext cx="1462087" cy="641350"/>
          </a:xfrm>
          <a:prstGeom prst="rect">
            <a:avLst/>
          </a:prstGeom>
          <a:solidFill>
            <a:schemeClr val="accent3">
              <a:lumMod val="20000"/>
              <a:lumOff val="80000"/>
            </a:schemeClr>
          </a:solidFill>
          <a:ln w="12700">
            <a:solidFill>
              <a:schemeClr val="tx1"/>
            </a:solidFill>
          </a:ln>
        </p:spPr>
        <p:txBody>
          <a:bodyPr wrap="none" anchor="ctr"/>
          <a:lstStyle/>
          <a:p>
            <a:pPr algn="ctr" defTabSz="365760">
              <a:defRPr/>
            </a:pPr>
            <a:r>
              <a:rPr lang="en-US" b="1" dirty="0">
                <a:latin typeface="Arial" panose="020B0604020202020204" pitchFamily="34" charset="0"/>
                <a:ea typeface="ＭＳ Ｐゴシック" panose="020B0600070205080204" pitchFamily="34" charset="-128"/>
                <a:cs typeface="Arial" panose="020B0604020202020204" pitchFamily="34" charset="0"/>
              </a:rPr>
              <a:t>Conversion</a:t>
            </a:r>
          </a:p>
          <a:p>
            <a:pPr algn="ctr" defTabSz="365760">
              <a:defRPr/>
            </a:pPr>
            <a:r>
              <a:rPr lang="en-US" b="1" dirty="0">
                <a:latin typeface="Arial" panose="020B0604020202020204" pitchFamily="34" charset="0"/>
                <a:ea typeface="ＭＳ Ｐゴシック" panose="020B0600070205080204" pitchFamily="34" charset="-128"/>
                <a:cs typeface="Arial" panose="020B0604020202020204" pitchFamily="34" charset="0"/>
              </a:rPr>
              <a:t>costs</a:t>
            </a:r>
          </a:p>
        </p:txBody>
      </p:sp>
      <p:sp>
        <p:nvSpPr>
          <p:cNvPr id="7" name="Rectangle 6">
            <a:extLst>
              <a:ext uri="{FF2B5EF4-FFF2-40B4-BE49-F238E27FC236}">
                <a16:creationId xmlns:a16="http://schemas.microsoft.com/office/drawing/2014/main" xmlns="" id="{7E887D7C-F2F9-714C-8869-A2A7F7C7F02E}"/>
              </a:ext>
            </a:extLst>
          </p:cNvPr>
          <p:cNvSpPr/>
          <p:nvPr/>
        </p:nvSpPr>
        <p:spPr>
          <a:xfrm>
            <a:off x="2378075" y="2560638"/>
            <a:ext cx="1279525" cy="27432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Assembly</a:t>
            </a:r>
          </a:p>
        </p:txBody>
      </p:sp>
      <p:sp>
        <p:nvSpPr>
          <p:cNvPr id="8" name="Rectangle 7">
            <a:extLst>
              <a:ext uri="{FF2B5EF4-FFF2-40B4-BE49-F238E27FC236}">
                <a16:creationId xmlns:a16="http://schemas.microsoft.com/office/drawing/2014/main" xmlns="" id="{0645F9C1-1064-414C-9AAC-5F6F8B23E123}"/>
              </a:ext>
            </a:extLst>
          </p:cNvPr>
          <p:cNvSpPr/>
          <p:nvPr/>
        </p:nvSpPr>
        <p:spPr>
          <a:xfrm>
            <a:off x="3932238" y="2560638"/>
            <a:ext cx="1279525" cy="2743200"/>
          </a:xfrm>
          <a:prstGeom prst="rect">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Painting</a:t>
            </a:r>
          </a:p>
        </p:txBody>
      </p:sp>
      <p:sp>
        <p:nvSpPr>
          <p:cNvPr id="75783" name="TextBox 8"/>
          <p:cNvSpPr txBox="1">
            <a:spLocks noChangeArrowheads="1"/>
          </p:cNvSpPr>
          <p:nvPr/>
        </p:nvSpPr>
        <p:spPr bwMode="auto">
          <a:xfrm>
            <a:off x="457200" y="3017838"/>
            <a:ext cx="109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Tigers</a:t>
            </a:r>
          </a:p>
        </p:txBody>
      </p:sp>
      <p:sp>
        <p:nvSpPr>
          <p:cNvPr id="75784" name="TextBox 9"/>
          <p:cNvSpPr txBox="1">
            <a:spLocks noChangeArrowheads="1"/>
          </p:cNvSpPr>
          <p:nvPr/>
        </p:nvSpPr>
        <p:spPr bwMode="auto">
          <a:xfrm>
            <a:off x="457200" y="4389438"/>
            <a:ext cx="109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1800" b="1">
                <a:latin typeface="Arial" charset="0"/>
                <a:cs typeface="Arial" charset="0"/>
              </a:rPr>
              <a:t>Ocelots</a:t>
            </a:r>
          </a:p>
        </p:txBody>
      </p:sp>
      <p:sp>
        <p:nvSpPr>
          <p:cNvPr id="11" name="Rectangle 10">
            <a:extLst>
              <a:ext uri="{FF2B5EF4-FFF2-40B4-BE49-F238E27FC236}">
                <a16:creationId xmlns:a16="http://schemas.microsoft.com/office/drawing/2014/main" xmlns="" id="{B2BC7761-5485-DC4C-BFD9-1F732C926B50}"/>
              </a:ext>
            </a:extLst>
          </p:cNvPr>
          <p:cNvSpPr/>
          <p:nvPr/>
        </p:nvSpPr>
        <p:spPr>
          <a:xfrm>
            <a:off x="5486400" y="3932238"/>
            <a:ext cx="1828800" cy="1371600"/>
          </a:xfrm>
          <a:prstGeom prst="rect">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Customization</a:t>
            </a:r>
          </a:p>
        </p:txBody>
      </p:sp>
      <p:sp>
        <p:nvSpPr>
          <p:cNvPr id="12" name="Rectangle 11">
            <a:extLst>
              <a:ext uri="{FF2B5EF4-FFF2-40B4-BE49-F238E27FC236}">
                <a16:creationId xmlns:a16="http://schemas.microsoft.com/office/drawing/2014/main" xmlns="" id="{6E20FB7E-BF91-6348-ADA3-E5F7935C69D4}"/>
              </a:ext>
            </a:extLst>
          </p:cNvPr>
          <p:cNvSpPr/>
          <p:nvPr/>
        </p:nvSpPr>
        <p:spPr>
          <a:xfrm>
            <a:off x="7589838" y="2560638"/>
            <a:ext cx="1279525" cy="127952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latin typeface="Arial" pitchFamily="34" charset="0"/>
                <a:cs typeface="Arial" pitchFamily="34" charset="0"/>
              </a:rPr>
              <a:t>Finished</a:t>
            </a:r>
          </a:p>
          <a:p>
            <a:pPr algn="ctr">
              <a:defRPr/>
            </a:pPr>
            <a:r>
              <a:rPr lang="en-US" b="1" dirty="0">
                <a:solidFill>
                  <a:schemeClr val="tx1"/>
                </a:solidFill>
                <a:latin typeface="Arial" pitchFamily="34" charset="0"/>
                <a:cs typeface="Arial" pitchFamily="34" charset="0"/>
              </a:rPr>
              <a:t>goods</a:t>
            </a:r>
          </a:p>
        </p:txBody>
      </p:sp>
      <p:cxnSp>
        <p:nvCxnSpPr>
          <p:cNvPr id="14" name="Shape 13">
            <a:extLst>
              <a:ext uri="{FF2B5EF4-FFF2-40B4-BE49-F238E27FC236}">
                <a16:creationId xmlns:a16="http://schemas.microsoft.com/office/drawing/2014/main" xmlns="" id="{9441FFF0-4B23-2E48-A002-CB3719B03A7A}"/>
              </a:ext>
            </a:extLst>
          </p:cNvPr>
          <p:cNvCxnSpPr>
            <a:stCxn id="6" idx="3"/>
            <a:endCxn id="7" idx="2"/>
          </p:cNvCxnSpPr>
          <p:nvPr/>
        </p:nvCxnSpPr>
        <p:spPr>
          <a:xfrm flipV="1">
            <a:off x="1736725" y="5303838"/>
            <a:ext cx="1281113" cy="411162"/>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hape 15">
            <a:extLst>
              <a:ext uri="{FF2B5EF4-FFF2-40B4-BE49-F238E27FC236}">
                <a16:creationId xmlns:a16="http://schemas.microsoft.com/office/drawing/2014/main" xmlns="" id="{AC6924B1-E0F3-184A-AFAB-692CEBD3BCCE}"/>
              </a:ext>
            </a:extLst>
          </p:cNvPr>
          <p:cNvCxnSpPr>
            <a:stCxn id="6" idx="3"/>
            <a:endCxn id="8" idx="2"/>
          </p:cNvCxnSpPr>
          <p:nvPr/>
        </p:nvCxnSpPr>
        <p:spPr>
          <a:xfrm flipV="1">
            <a:off x="1736725" y="5303838"/>
            <a:ext cx="2835275" cy="411162"/>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hape 17">
            <a:extLst>
              <a:ext uri="{FF2B5EF4-FFF2-40B4-BE49-F238E27FC236}">
                <a16:creationId xmlns:a16="http://schemas.microsoft.com/office/drawing/2014/main" xmlns="" id="{073A57DA-9DA8-3040-A7E5-FA340BCE3685}"/>
              </a:ext>
            </a:extLst>
          </p:cNvPr>
          <p:cNvCxnSpPr>
            <a:stCxn id="6" idx="3"/>
            <a:endCxn id="11" idx="2"/>
          </p:cNvCxnSpPr>
          <p:nvPr/>
        </p:nvCxnSpPr>
        <p:spPr>
          <a:xfrm flipV="1">
            <a:off x="1736725" y="5303838"/>
            <a:ext cx="4664075" cy="411162"/>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hape 19">
            <a:extLst>
              <a:ext uri="{FF2B5EF4-FFF2-40B4-BE49-F238E27FC236}">
                <a16:creationId xmlns:a16="http://schemas.microsoft.com/office/drawing/2014/main" xmlns="" id="{576B96FF-4359-D140-820D-D7E7286A427E}"/>
              </a:ext>
            </a:extLst>
          </p:cNvPr>
          <p:cNvCxnSpPr>
            <a:stCxn id="5" idx="3"/>
            <a:endCxn id="7" idx="0"/>
          </p:cNvCxnSpPr>
          <p:nvPr/>
        </p:nvCxnSpPr>
        <p:spPr>
          <a:xfrm>
            <a:off x="1736725" y="2149475"/>
            <a:ext cx="1281113" cy="41116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hape 21">
            <a:extLst>
              <a:ext uri="{FF2B5EF4-FFF2-40B4-BE49-F238E27FC236}">
                <a16:creationId xmlns:a16="http://schemas.microsoft.com/office/drawing/2014/main" xmlns="" id="{7D82DC78-6515-6041-9977-064DBC90B538}"/>
              </a:ext>
            </a:extLst>
          </p:cNvPr>
          <p:cNvCxnSpPr>
            <a:stCxn id="5" idx="3"/>
            <a:endCxn id="8" idx="0"/>
          </p:cNvCxnSpPr>
          <p:nvPr/>
        </p:nvCxnSpPr>
        <p:spPr>
          <a:xfrm>
            <a:off x="1736725" y="2149475"/>
            <a:ext cx="2835275" cy="41116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hape 23">
            <a:extLst>
              <a:ext uri="{FF2B5EF4-FFF2-40B4-BE49-F238E27FC236}">
                <a16:creationId xmlns:a16="http://schemas.microsoft.com/office/drawing/2014/main" xmlns="" id="{63278AB4-2286-B447-B090-48297E71618B}"/>
              </a:ext>
            </a:extLst>
          </p:cNvPr>
          <p:cNvCxnSpPr>
            <a:stCxn id="5" idx="3"/>
            <a:endCxn id="11" idx="0"/>
          </p:cNvCxnSpPr>
          <p:nvPr/>
        </p:nvCxnSpPr>
        <p:spPr>
          <a:xfrm>
            <a:off x="1736725" y="2149475"/>
            <a:ext cx="4664075" cy="1782763"/>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hape 25">
            <a:extLst>
              <a:ext uri="{FF2B5EF4-FFF2-40B4-BE49-F238E27FC236}">
                <a16:creationId xmlns:a16="http://schemas.microsoft.com/office/drawing/2014/main" xmlns="" id="{E46790D4-7376-194A-96C0-A856A5F27006}"/>
              </a:ext>
            </a:extLst>
          </p:cNvPr>
          <p:cNvCxnSpPr>
            <a:stCxn id="11" idx="3"/>
            <a:endCxn id="12" idx="2"/>
          </p:cNvCxnSpPr>
          <p:nvPr/>
        </p:nvCxnSpPr>
        <p:spPr>
          <a:xfrm flipV="1">
            <a:off x="7315200" y="3840163"/>
            <a:ext cx="914400" cy="777875"/>
          </a:xfrm>
          <a:prstGeom prst="bentConnector2">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579D2D2E-F318-714E-B873-C7F34AA5BF2D}"/>
              </a:ext>
            </a:extLst>
          </p:cNvPr>
          <p:cNvCxnSpPr/>
          <p:nvPr/>
        </p:nvCxnSpPr>
        <p:spPr>
          <a:xfrm>
            <a:off x="1554163" y="3246438"/>
            <a:ext cx="823912"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xmlns="" id="{CD016599-7695-DC49-8C01-A76B24898DCA}"/>
              </a:ext>
            </a:extLst>
          </p:cNvPr>
          <p:cNvCxnSpPr/>
          <p:nvPr/>
        </p:nvCxnSpPr>
        <p:spPr>
          <a:xfrm>
            <a:off x="3657600" y="3246438"/>
            <a:ext cx="274638"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9E607078-095C-DC49-A09C-989D3651C4EA}"/>
              </a:ext>
            </a:extLst>
          </p:cNvPr>
          <p:cNvCxnSpPr/>
          <p:nvPr/>
        </p:nvCxnSpPr>
        <p:spPr>
          <a:xfrm>
            <a:off x="1554163" y="4618038"/>
            <a:ext cx="823912"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xmlns="" id="{75D13E84-1C73-7F40-8CF6-22AADE600E23}"/>
              </a:ext>
            </a:extLst>
          </p:cNvPr>
          <p:cNvCxnSpPr/>
          <p:nvPr/>
        </p:nvCxnSpPr>
        <p:spPr>
          <a:xfrm>
            <a:off x="3657600" y="4618038"/>
            <a:ext cx="274638"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E5B6A0DD-53D7-B04C-9849-55FEBBC6BD39}"/>
              </a:ext>
            </a:extLst>
          </p:cNvPr>
          <p:cNvCxnSpPr>
            <a:endCxn id="12" idx="1"/>
          </p:cNvCxnSpPr>
          <p:nvPr/>
        </p:nvCxnSpPr>
        <p:spPr>
          <a:xfrm>
            <a:off x="5211763" y="3200400"/>
            <a:ext cx="2378075"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xmlns="" id="{488B0F85-1B56-0D46-9630-99142B0379DB}"/>
              </a:ext>
            </a:extLst>
          </p:cNvPr>
          <p:cNvCxnSpPr/>
          <p:nvPr/>
        </p:nvCxnSpPr>
        <p:spPr>
          <a:xfrm>
            <a:off x="5211763" y="4618038"/>
            <a:ext cx="274637" cy="1587"/>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xmlns="" id="{7D7D8436-B02C-3D4B-881D-20133EE3F00D}"/>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8-8</a:t>
            </a:r>
          </a:p>
        </p:txBody>
      </p:sp>
    </p:spTree>
  </p:cSld>
  <p:clrMapOvr>
    <a:masterClrMapping/>
  </p:clrMapOvr>
  <p:transition xmlns:p14="http://schemas.microsoft.com/office/powerpoint/2010/main">
    <p:wedg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p:txBody>
          <a:bodyPr/>
          <a:lstStyle/>
          <a:p>
            <a:r>
              <a:rPr lang="en-US">
                <a:latin typeface="Bookman Old Style" charset="0"/>
              </a:rPr>
              <a:t>End of Chapter 8</a:t>
            </a:r>
          </a:p>
        </p:txBody>
      </p:sp>
    </p:spTree>
  </p:cSld>
  <p:clrMapOvr>
    <a:masterClrMapping/>
  </p:clrMapOvr>
  <p:transition xmlns:p14="http://schemas.microsoft.com/office/powerpoint/2010/main" spd="med">
    <p:split orient="vert" dir="in"/>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3"/>
          <p:cNvSpPr>
            <a:spLocks noGrp="1"/>
          </p:cNvSpPr>
          <p:nvPr>
            <p:ph type="title"/>
          </p:nvPr>
        </p:nvSpPr>
        <p:spPr/>
        <p:txBody>
          <a:bodyPr/>
          <a:lstStyle/>
          <a:p>
            <a:pPr eaLnBrk="1" hangingPunct="1"/>
            <a:r>
              <a:rPr lang="en-US">
                <a:latin typeface="Bookman Old Style" charset="0"/>
              </a:rPr>
              <a:t>Comparison of Cost Flows</a:t>
            </a:r>
          </a:p>
        </p:txBody>
      </p:sp>
      <p:pic>
        <p:nvPicPr>
          <p:cNvPr id="12290" name="Picture 33" descr="C:\Users\Jon Booker\Documents\Jon Work Lanen\Review for others\Chapter 8 Pic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59436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a:latin typeface="Bookman Old Style" charset="0"/>
              </a:rPr>
              <a:t>Determining Equivalent Units</a:t>
            </a:r>
          </a:p>
        </p:txBody>
      </p:sp>
      <p:sp>
        <p:nvSpPr>
          <p:cNvPr id="3" name="Rectangle 2">
            <a:extLst>
              <a:ext uri="{FF2B5EF4-FFF2-40B4-BE49-F238E27FC236}">
                <a16:creationId xmlns:a16="http://schemas.microsoft.com/office/drawing/2014/main" xmlns="" id="{266FB5FA-2570-EE47-9299-C0C23E983404}"/>
              </a:ext>
            </a:extLst>
          </p:cNvPr>
          <p:cNvSpPr/>
          <p:nvPr/>
        </p:nvSpPr>
        <p:spPr>
          <a:xfrm>
            <a:off x="960438" y="1463675"/>
            <a:ext cx="7223125"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8-1</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Explain the concept and purpose of equivalent units.</a:t>
            </a:r>
          </a:p>
        </p:txBody>
      </p:sp>
      <p:sp>
        <p:nvSpPr>
          <p:cNvPr id="6" name="Rectangle 5">
            <a:extLst>
              <a:ext uri="{FF2B5EF4-FFF2-40B4-BE49-F238E27FC236}">
                <a16:creationId xmlns:a16="http://schemas.microsoft.com/office/drawing/2014/main" xmlns="" id="{A61DA4C5-2197-9043-B49C-6ABD43BC9BF2}"/>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8-1</a:t>
            </a:r>
          </a:p>
        </p:txBody>
      </p:sp>
      <p:sp>
        <p:nvSpPr>
          <p:cNvPr id="4" name="Text Box 3">
            <a:extLst>
              <a:ext uri="{FF2B5EF4-FFF2-40B4-BE49-F238E27FC236}">
                <a16:creationId xmlns:a16="http://schemas.microsoft.com/office/drawing/2014/main" xmlns="" id="{498F7FB8-0375-F24D-B27E-FB091EC438ED}"/>
              </a:ext>
            </a:extLst>
          </p:cNvPr>
          <p:cNvSpPr txBox="1">
            <a:spLocks noChangeArrowheads="1"/>
          </p:cNvSpPr>
          <p:nvPr/>
        </p:nvSpPr>
        <p:spPr bwMode="auto">
          <a:xfrm>
            <a:off x="914400" y="2560638"/>
            <a:ext cx="7315200" cy="1706562"/>
          </a:xfrm>
          <a:prstGeom prst="rect">
            <a:avLst/>
          </a:prstGeom>
          <a:solidFill>
            <a:schemeClr val="bg2">
              <a:lumMod val="90000"/>
            </a:schemeClr>
          </a:solidFill>
          <a:ln w="28575">
            <a:solidFill>
              <a:schemeClr val="accent1"/>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b="1" u="sng" dirty="0" smtClean="0">
                <a:solidFill>
                  <a:schemeClr val="tx1"/>
                </a:solidFill>
                <a:latin typeface="Gill Sans"/>
                <a:cs typeface="Gill Sans"/>
              </a:rPr>
              <a:t>Equivalen</a:t>
            </a:r>
            <a:r>
              <a:rPr lang="en-US" sz="2400" b="1" u="sng" dirty="0" smtClean="0">
                <a:solidFill>
                  <a:schemeClr val="tx1"/>
                </a:solidFill>
                <a:latin typeface="Gill Sans"/>
                <a:cs typeface="Gill Sans"/>
              </a:rPr>
              <a:t>t Units</a:t>
            </a:r>
            <a:endParaRPr lang="en-US" sz="2400" b="1" u="sng" dirty="0" smtClean="0">
              <a:solidFill>
                <a:schemeClr val="tx1"/>
              </a:solidFill>
              <a:latin typeface="Gill Sans"/>
              <a:cs typeface="Gill Sans"/>
            </a:endParaRPr>
          </a:p>
          <a:p>
            <a:pPr algn="ctr" defTabSz="274320">
              <a:buSzPct val="100000"/>
              <a:defRPr/>
            </a:pPr>
            <a:r>
              <a:rPr lang="en-US" sz="2400" dirty="0" smtClean="0">
                <a:solidFill>
                  <a:schemeClr val="tx1"/>
                </a:solidFill>
                <a:latin typeface="Gill Sans"/>
                <a:cs typeface="Gill Sans"/>
              </a:rPr>
              <a:t>Number </a:t>
            </a:r>
            <a:r>
              <a:rPr lang="en-US" sz="2400" dirty="0">
                <a:solidFill>
                  <a:schemeClr val="tx1"/>
                </a:solidFill>
                <a:latin typeface="Gill Sans"/>
                <a:cs typeface="Gill Sans"/>
              </a:rPr>
              <a:t>of complete physical units to which units in</a:t>
            </a:r>
          </a:p>
          <a:p>
            <a:pPr algn="ctr" defTabSz="274320">
              <a:buSzPct val="100000"/>
              <a:defRPr/>
            </a:pPr>
            <a:r>
              <a:rPr lang="en-US" sz="2400" dirty="0">
                <a:solidFill>
                  <a:schemeClr val="tx1"/>
                </a:solidFill>
                <a:latin typeface="Gill Sans"/>
                <a:cs typeface="Gill Sans"/>
              </a:rPr>
              <a:t>inventories are equal in terms of work done to date.</a:t>
            </a:r>
          </a:p>
        </p:txBody>
      </p:sp>
    </p:spTree>
  </p:cSld>
  <p:clrMapOvr>
    <a:masterClrMapping/>
  </p:clrMapOvr>
  <p:transition xmlns:p14="http://schemas.microsoft.com/office/powerpoint/2010/main" spd="med">
    <p:pull dir="l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dirty="0">
                <a:latin typeface="Bookman Old Style" charset="0"/>
              </a:rPr>
              <a:t>Determining Equivalent </a:t>
            </a:r>
            <a:r>
              <a:rPr lang="en-US" dirty="0" smtClean="0">
                <a:latin typeface="Bookman Old Style" charset="0"/>
              </a:rPr>
              <a:t>Units (2)</a:t>
            </a:r>
            <a:endParaRPr lang="en-US" dirty="0">
              <a:latin typeface="Bookman Old Style" charset="0"/>
            </a:endParaRPr>
          </a:p>
        </p:txBody>
      </p:sp>
      <p:sp>
        <p:nvSpPr>
          <p:cNvPr id="97" name="TextBox 96"/>
          <p:cNvSpPr txBox="1">
            <a:spLocks noChangeArrowheads="1"/>
          </p:cNvSpPr>
          <p:nvPr/>
        </p:nvSpPr>
        <p:spPr bwMode="auto">
          <a:xfrm>
            <a:off x="2378075" y="4572000"/>
            <a:ext cx="438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r>
              <a:rPr lang="en-US" sz="2400">
                <a:latin typeface="Arial" charset="0"/>
                <a:cs typeface="Arial" charset="0"/>
              </a:rPr>
              <a:t>(30% + 75% + 90%) ÷ 3 = 65%</a:t>
            </a:r>
          </a:p>
        </p:txBody>
      </p:sp>
      <p:sp>
        <p:nvSpPr>
          <p:cNvPr id="98" name="Text Box 3">
            <a:extLst>
              <a:ext uri="{FF2B5EF4-FFF2-40B4-BE49-F238E27FC236}">
                <a16:creationId xmlns:a16="http://schemas.microsoft.com/office/drawing/2014/main" xmlns="" id="{5A5A0952-F2A4-B547-A4C2-E47C35151833}"/>
              </a:ext>
            </a:extLst>
          </p:cNvPr>
          <p:cNvSpPr txBox="1">
            <a:spLocks noChangeArrowheads="1"/>
          </p:cNvSpPr>
          <p:nvPr/>
        </p:nvSpPr>
        <p:spPr bwMode="auto">
          <a:xfrm>
            <a:off x="639763" y="1279525"/>
            <a:ext cx="7864475" cy="4572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At month end, three cans of paint are filled as indicated.</a:t>
            </a:r>
          </a:p>
        </p:txBody>
      </p:sp>
      <p:sp>
        <p:nvSpPr>
          <p:cNvPr id="99" name="Text Box 3">
            <a:extLst>
              <a:ext uri="{FF2B5EF4-FFF2-40B4-BE49-F238E27FC236}">
                <a16:creationId xmlns:a16="http://schemas.microsoft.com/office/drawing/2014/main" xmlns="" id="{12B315E2-A3D3-AF4F-A906-2C74C1D229F3}"/>
              </a:ext>
            </a:extLst>
          </p:cNvPr>
          <p:cNvSpPr txBox="1">
            <a:spLocks noChangeArrowheads="1"/>
          </p:cNvSpPr>
          <p:nvPr/>
        </p:nvSpPr>
        <p:spPr bwMode="auto">
          <a:xfrm>
            <a:off x="1089025" y="5303838"/>
            <a:ext cx="6948488" cy="822325"/>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algn="ctr" defTabSz="274320">
              <a:buSzPct val="100000"/>
              <a:defRPr/>
            </a:pPr>
            <a:r>
              <a:rPr lang="en-US" sz="2400" dirty="0">
                <a:solidFill>
                  <a:schemeClr val="tx1"/>
                </a:solidFill>
                <a:latin typeface="Gill Sans"/>
                <a:cs typeface="Gill Sans"/>
              </a:rPr>
              <a:t>Therefore, ending work-in-process inventory</a:t>
            </a:r>
            <a:br>
              <a:rPr lang="en-US" sz="2400" dirty="0">
                <a:solidFill>
                  <a:schemeClr val="tx1"/>
                </a:solidFill>
                <a:latin typeface="Gill Sans"/>
                <a:cs typeface="Gill Sans"/>
              </a:rPr>
            </a:br>
            <a:r>
              <a:rPr lang="en-US" sz="2400" dirty="0">
                <a:solidFill>
                  <a:schemeClr val="tx1"/>
                </a:solidFill>
                <a:latin typeface="Gill Sans"/>
                <a:cs typeface="Gill Sans"/>
              </a:rPr>
              <a:t>is 65 percent complete, on average.</a:t>
            </a:r>
          </a:p>
        </p:txBody>
      </p:sp>
      <p:grpSp>
        <p:nvGrpSpPr>
          <p:cNvPr id="2" name="Group 25"/>
          <p:cNvGrpSpPr>
            <a:grpSpLocks/>
          </p:cNvGrpSpPr>
          <p:nvPr/>
        </p:nvGrpSpPr>
        <p:grpSpPr bwMode="auto">
          <a:xfrm>
            <a:off x="1463675" y="2286000"/>
            <a:ext cx="6216650" cy="2011363"/>
            <a:chOff x="1463040" y="2285998"/>
            <a:chExt cx="6217920" cy="2011682"/>
          </a:xfrm>
        </p:grpSpPr>
        <p:sp>
          <p:nvSpPr>
            <p:cNvPr id="16391" name="TextBox 81"/>
            <p:cNvSpPr txBox="1">
              <a:spLocks noChangeArrowheads="1"/>
            </p:cNvSpPr>
            <p:nvPr/>
          </p:nvSpPr>
          <p:spPr bwMode="auto">
            <a:xfrm>
              <a:off x="1463040" y="3840480"/>
              <a:ext cx="1097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30%</a:t>
              </a:r>
            </a:p>
          </p:txBody>
        </p:sp>
        <p:sp>
          <p:nvSpPr>
            <p:cNvPr id="16392" name="TextBox 82"/>
            <p:cNvSpPr txBox="1">
              <a:spLocks noChangeArrowheads="1"/>
            </p:cNvSpPr>
            <p:nvPr/>
          </p:nvSpPr>
          <p:spPr bwMode="auto">
            <a:xfrm>
              <a:off x="4023360" y="3840480"/>
              <a:ext cx="1097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75%</a:t>
              </a:r>
            </a:p>
          </p:txBody>
        </p:sp>
        <p:sp>
          <p:nvSpPr>
            <p:cNvPr id="16393" name="TextBox 83"/>
            <p:cNvSpPr txBox="1">
              <a:spLocks noChangeArrowheads="1"/>
            </p:cNvSpPr>
            <p:nvPr/>
          </p:nvSpPr>
          <p:spPr bwMode="auto">
            <a:xfrm>
              <a:off x="6583680" y="3840480"/>
              <a:ext cx="109728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a:latin typeface="Arial" charset="0"/>
                  <a:cs typeface="Arial" charset="0"/>
                </a:rPr>
                <a:t>90%</a:t>
              </a:r>
            </a:p>
          </p:txBody>
        </p:sp>
        <p:grpSp>
          <p:nvGrpSpPr>
            <p:cNvPr id="16394" name="Group 50"/>
            <p:cNvGrpSpPr>
              <a:grpSpLocks/>
            </p:cNvGrpSpPr>
            <p:nvPr/>
          </p:nvGrpSpPr>
          <p:grpSpPr bwMode="auto">
            <a:xfrm>
              <a:off x="1463040" y="2286000"/>
              <a:ext cx="1097280" cy="1463040"/>
              <a:chOff x="1547447" y="2286000"/>
              <a:chExt cx="1109002" cy="1463040"/>
            </a:xfrm>
          </p:grpSpPr>
          <p:sp>
            <p:nvSpPr>
              <p:cNvPr id="52" name="Flowchart: Magnetic Disk 51">
                <a:extLst>
                  <a:ext uri="{FF2B5EF4-FFF2-40B4-BE49-F238E27FC236}">
                    <a16:creationId xmlns:a16="http://schemas.microsoft.com/office/drawing/2014/main" xmlns="" id="{10BF47D3-092D-0543-A391-C123FC9FC1FC}"/>
                  </a:ext>
                </a:extLst>
              </p:cNvPr>
              <p:cNvSpPr/>
              <p:nvPr/>
            </p:nvSpPr>
            <p:spPr>
              <a:xfrm>
                <a:off x="1558681" y="3191017"/>
                <a:ext cx="1097674" cy="557301"/>
              </a:xfrm>
              <a:prstGeom prst="flowChartMagneticDisk">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Oval 52">
                <a:extLst>
                  <a:ext uri="{FF2B5EF4-FFF2-40B4-BE49-F238E27FC236}">
                    <a16:creationId xmlns:a16="http://schemas.microsoft.com/office/drawing/2014/main" xmlns="" id="{A6987FB6-6D74-FC43-9EF5-F6331629B1AF}"/>
                  </a:ext>
                </a:extLst>
              </p:cNvPr>
              <p:cNvSpPr/>
              <p:nvPr/>
            </p:nvSpPr>
            <p:spPr>
              <a:xfrm>
                <a:off x="1547447" y="2285998"/>
                <a:ext cx="1097674" cy="29691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4" name="Straight Connector 53">
                <a:extLst>
                  <a:ext uri="{FF2B5EF4-FFF2-40B4-BE49-F238E27FC236}">
                    <a16:creationId xmlns:a16="http://schemas.microsoft.com/office/drawing/2014/main" xmlns="" id="{3C6E6A58-26FD-E143-A12B-0D637E076756}"/>
                  </a:ext>
                </a:extLst>
              </p:cNvPr>
              <p:cNvCxnSpPr/>
              <p:nvPr/>
            </p:nvCxnSpPr>
            <p:spPr>
              <a:xfrm>
                <a:off x="2645121" y="2435247"/>
                <a:ext cx="11234" cy="8224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B5089C6F-DC11-144A-82B6-6B3B506414A1}"/>
                  </a:ext>
                </a:extLst>
              </p:cNvPr>
              <p:cNvCxnSpPr/>
              <p:nvPr/>
            </p:nvCxnSpPr>
            <p:spPr>
              <a:xfrm rot="10800000" flipH="1" flipV="1">
                <a:off x="1547447" y="2459063"/>
                <a:ext cx="11234" cy="8224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95" name="Group 55"/>
            <p:cNvGrpSpPr>
              <a:grpSpLocks/>
            </p:cNvGrpSpPr>
            <p:nvPr/>
          </p:nvGrpSpPr>
          <p:grpSpPr bwMode="auto">
            <a:xfrm>
              <a:off x="4023360" y="2285998"/>
              <a:ext cx="1097280" cy="1463042"/>
              <a:chOff x="3141776" y="2285996"/>
              <a:chExt cx="1109002" cy="1554484"/>
            </a:xfrm>
          </p:grpSpPr>
          <p:sp>
            <p:nvSpPr>
              <p:cNvPr id="57" name="Flowchart: Magnetic Disk 56">
                <a:extLst>
                  <a:ext uri="{FF2B5EF4-FFF2-40B4-BE49-F238E27FC236}">
                    <a16:creationId xmlns:a16="http://schemas.microsoft.com/office/drawing/2014/main" xmlns="" id="{5D7C4CCF-EA44-3145-928B-2DCC1192EA3D}"/>
                  </a:ext>
                </a:extLst>
              </p:cNvPr>
              <p:cNvSpPr/>
              <p:nvPr/>
            </p:nvSpPr>
            <p:spPr>
              <a:xfrm>
                <a:off x="3152255" y="2652073"/>
                <a:ext cx="1099278" cy="1187640"/>
              </a:xfrm>
              <a:prstGeom prst="flowChartMagneticDisk">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402" name="Group 21"/>
              <p:cNvGrpSpPr>
                <a:grpSpLocks/>
              </p:cNvGrpSpPr>
              <p:nvPr/>
            </p:nvGrpSpPr>
            <p:grpSpPr bwMode="auto">
              <a:xfrm>
                <a:off x="3141776" y="2285996"/>
                <a:ext cx="1109002" cy="553184"/>
                <a:chOff x="3141776" y="2285998"/>
                <a:chExt cx="1109002" cy="553187"/>
              </a:xfrm>
            </p:grpSpPr>
            <p:sp>
              <p:nvSpPr>
                <p:cNvPr id="59" name="Oval 58">
                  <a:extLst>
                    <a:ext uri="{FF2B5EF4-FFF2-40B4-BE49-F238E27FC236}">
                      <a16:creationId xmlns:a16="http://schemas.microsoft.com/office/drawing/2014/main" xmlns="" id="{BF8922E6-3D54-6B4B-9ECE-BD2BFA43AED1}"/>
                    </a:ext>
                  </a:extLst>
                </p:cNvPr>
                <p:cNvSpPr/>
                <p:nvPr/>
              </p:nvSpPr>
              <p:spPr>
                <a:xfrm>
                  <a:off x="3141021" y="2285998"/>
                  <a:ext cx="1099279" cy="27498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0" name="Straight Connector 59">
                  <a:extLst>
                    <a:ext uri="{FF2B5EF4-FFF2-40B4-BE49-F238E27FC236}">
                      <a16:creationId xmlns:a16="http://schemas.microsoft.com/office/drawing/2014/main" xmlns="" id="{D4586BA4-1529-7B40-A698-3FE8E8431ED3}"/>
                    </a:ext>
                  </a:extLst>
                </p:cNvPr>
                <p:cNvCxnSpPr/>
                <p:nvPr/>
              </p:nvCxnSpPr>
              <p:spPr>
                <a:xfrm>
                  <a:off x="4240300" y="2444576"/>
                  <a:ext cx="11233" cy="388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480F1333-E6A8-E241-ABAF-92253601305E}"/>
                    </a:ext>
                  </a:extLst>
                </p:cNvPr>
                <p:cNvCxnSpPr/>
                <p:nvPr/>
              </p:nvCxnSpPr>
              <p:spPr>
                <a:xfrm rot="10800000" flipH="1" flipV="1">
                  <a:off x="3141021" y="2451324"/>
                  <a:ext cx="11234" cy="388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16396" name="Group 61"/>
            <p:cNvGrpSpPr>
              <a:grpSpLocks/>
            </p:cNvGrpSpPr>
            <p:nvPr/>
          </p:nvGrpSpPr>
          <p:grpSpPr bwMode="auto">
            <a:xfrm>
              <a:off x="6583680" y="2286000"/>
              <a:ext cx="1097280" cy="1463040"/>
              <a:chOff x="1547447" y="2309444"/>
              <a:chExt cx="1109002" cy="2409268"/>
            </a:xfrm>
          </p:grpSpPr>
          <p:sp>
            <p:nvSpPr>
              <p:cNvPr id="63" name="Flowchart: Magnetic Disk 62">
                <a:extLst>
                  <a:ext uri="{FF2B5EF4-FFF2-40B4-BE49-F238E27FC236}">
                    <a16:creationId xmlns:a16="http://schemas.microsoft.com/office/drawing/2014/main" xmlns="" id="{036E7CDB-83FD-C44A-95CC-3026D8C82F3D}"/>
                  </a:ext>
                </a:extLst>
              </p:cNvPr>
              <p:cNvSpPr/>
              <p:nvPr/>
            </p:nvSpPr>
            <p:spPr>
              <a:xfrm>
                <a:off x="1558775" y="2518612"/>
                <a:ext cx="1097674" cy="2198911"/>
              </a:xfrm>
              <a:prstGeom prst="flowChartMagneticDisk">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Oval 63">
                <a:extLst>
                  <a:ext uri="{FF2B5EF4-FFF2-40B4-BE49-F238E27FC236}">
                    <a16:creationId xmlns:a16="http://schemas.microsoft.com/office/drawing/2014/main" xmlns="" id="{38E4008D-F10F-9E41-8602-A41050487BAF}"/>
                  </a:ext>
                </a:extLst>
              </p:cNvPr>
              <p:cNvSpPr/>
              <p:nvPr/>
            </p:nvSpPr>
            <p:spPr>
              <a:xfrm>
                <a:off x="1547542" y="2309441"/>
                <a:ext cx="1097674" cy="4915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5" name="Straight Connector 64">
                <a:extLst>
                  <a:ext uri="{FF2B5EF4-FFF2-40B4-BE49-F238E27FC236}">
                    <a16:creationId xmlns:a16="http://schemas.microsoft.com/office/drawing/2014/main" xmlns="" id="{DFE47440-9200-6548-8809-686E4D03F392}"/>
                  </a:ext>
                </a:extLst>
              </p:cNvPr>
              <p:cNvCxnSpPr/>
              <p:nvPr/>
            </p:nvCxnSpPr>
            <p:spPr>
              <a:xfrm>
                <a:off x="2645216" y="2555217"/>
                <a:ext cx="11233" cy="4523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3F26703A-E3DA-E944-B305-74473D34EC7C}"/>
                  </a:ext>
                </a:extLst>
              </p:cNvPr>
              <p:cNvCxnSpPr/>
              <p:nvPr/>
            </p:nvCxnSpPr>
            <p:spPr>
              <a:xfrm rot="10800000" flipH="1" flipV="1">
                <a:off x="1547542" y="2568291"/>
                <a:ext cx="11233" cy="4523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8" name="Rectangle 27">
            <a:extLst>
              <a:ext uri="{FF2B5EF4-FFF2-40B4-BE49-F238E27FC236}">
                <a16:creationId xmlns:a16="http://schemas.microsoft.com/office/drawing/2014/main" xmlns="" id="{6D9EB350-FE09-4142-ABB1-4BB277981B2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8-1</a:t>
            </a:r>
          </a:p>
        </p:txBody>
      </p:sp>
    </p:spTree>
  </p:cSld>
  <p:clrMapOvr>
    <a:masterClrMapping/>
  </p:clrMapOvr>
  <p:transition xmlns:p14="http://schemas.microsoft.com/office/powerpoint/2010/main">
    <p:pull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97"/>
                                        </p:tgtEl>
                                        <p:attrNameLst>
                                          <p:attrName>style.visibility</p:attrName>
                                        </p:attrNameLst>
                                      </p:cBhvr>
                                      <p:to>
                                        <p:strVal val="visible"/>
                                      </p:to>
                                    </p:set>
                                    <p:animEffect transition="in" filter="wipe(left)">
                                      <p:cBhvr>
                                        <p:cTn id="11" dur="500"/>
                                        <p:tgtEl>
                                          <p:spTgt spid="97"/>
                                        </p:tgtEl>
                                      </p:cBhvr>
                                    </p:animEffect>
                                  </p:childTnLst>
                                </p:cTn>
                              </p:par>
                            </p:childTnLst>
                          </p:cTn>
                        </p:par>
                        <p:par>
                          <p:cTn id="12" fill="hold" nodeType="afterGroup">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99"/>
                                        </p:tgtEl>
                                        <p:attrNameLst>
                                          <p:attrName>style.visibility</p:attrName>
                                        </p:attrNameLst>
                                      </p:cBhvr>
                                      <p:to>
                                        <p:strVal val="visible"/>
                                      </p:to>
                                    </p:set>
                                    <p:animEffect transition="in" filter="wipe(left)">
                                      <p:cBhvr>
                                        <p:cTn id="1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rPr>
              <a:t>Using Product Costing</a:t>
            </a:r>
            <a:br>
              <a:rPr lang="en-US" dirty="0">
                <a:latin typeface="Bookman Old Style" charset="0"/>
              </a:rPr>
            </a:br>
            <a:r>
              <a:rPr lang="en-US" dirty="0">
                <a:latin typeface="Bookman Old Style" charset="0"/>
              </a:rPr>
              <a:t>in a Process Industry</a:t>
            </a:r>
          </a:p>
        </p:txBody>
      </p:sp>
      <p:sp>
        <p:nvSpPr>
          <p:cNvPr id="3" name="Rectangle 2">
            <a:extLst>
              <a:ext uri="{FF2B5EF4-FFF2-40B4-BE49-F238E27FC236}">
                <a16:creationId xmlns:a16="http://schemas.microsoft.com/office/drawing/2014/main" xmlns="" id="{5F443397-94BA-4947-9866-DE5288AF317D}"/>
              </a:ext>
            </a:extLst>
          </p:cNvPr>
          <p:cNvSpPr/>
          <p:nvPr/>
        </p:nvSpPr>
        <p:spPr>
          <a:xfrm>
            <a:off x="1050925" y="1463675"/>
            <a:ext cx="7042150" cy="457200"/>
          </a:xfrm>
          <a:prstGeom prst="rect">
            <a:avLst/>
          </a:prstGeom>
          <a:solidFill>
            <a:schemeClr val="tx2">
              <a:lumMod val="20000"/>
              <a:lumOff val="80000"/>
            </a:schemeClr>
          </a:solidFill>
          <a:ln w="12700">
            <a:noFill/>
          </a:ln>
        </p:spPr>
        <p:txBody>
          <a:bodyPr wrap="none" anchor="ctr"/>
          <a:lstStyle/>
          <a:p>
            <a:pPr defTabSz="365760">
              <a:spcBef>
                <a:spcPts val="0"/>
              </a:spcBef>
              <a:defRPr/>
            </a:pPr>
            <a:r>
              <a:rPr lang="en-US" sz="2400" b="1" dirty="0">
                <a:solidFill>
                  <a:srgbClr val="0000CC"/>
                </a:solidFill>
                <a:latin typeface="Arial" panose="020B0604020202020204" pitchFamily="34" charset="0"/>
                <a:ea typeface="ＭＳ Ｐゴシック" panose="020B0600070205080204" pitchFamily="34" charset="-128"/>
                <a:cs typeface="Arial" panose="020B0604020202020204" pitchFamily="34" charset="0"/>
              </a:rPr>
              <a:t>LO 8-2</a:t>
            </a:r>
            <a:r>
              <a:rPr lang="en-US" sz="2000" dirty="0">
                <a:latin typeface="Arial" panose="020B0604020202020204" pitchFamily="34" charset="0"/>
                <a:ea typeface="ＭＳ Ｐゴシック" panose="020B0600070205080204" pitchFamily="34" charset="-128"/>
                <a:cs typeface="Arial" panose="020B0604020202020204" pitchFamily="34" charset="0"/>
              </a:rPr>
              <a:t>	</a:t>
            </a:r>
            <a:r>
              <a:rPr lang="en-US" sz="2000" dirty="0">
                <a:latin typeface="Tahoma" pitchFamily="34" charset="0"/>
                <a:ea typeface="ＭＳ Ｐゴシック" panose="020B0600070205080204" pitchFamily="34" charset="-128"/>
                <a:cs typeface="Arial" panose="020B0604020202020204" pitchFamily="34" charset="0"/>
              </a:rPr>
              <a:t>Assign costs to products using a five-step process.</a:t>
            </a:r>
          </a:p>
        </p:txBody>
      </p:sp>
      <p:grpSp>
        <p:nvGrpSpPr>
          <p:cNvPr id="18435" name="Group 12"/>
          <p:cNvGrpSpPr>
            <a:grpSpLocks/>
          </p:cNvGrpSpPr>
          <p:nvPr/>
        </p:nvGrpSpPr>
        <p:grpSpPr bwMode="auto">
          <a:xfrm>
            <a:off x="1066800" y="2133600"/>
            <a:ext cx="7010400" cy="3962400"/>
            <a:chOff x="762000" y="2133600"/>
            <a:chExt cx="7620000" cy="3962400"/>
          </a:xfrm>
        </p:grpSpPr>
        <p:sp>
          <p:nvSpPr>
            <p:cNvPr id="11" name="Rectangle 10">
              <a:extLst>
                <a:ext uri="{FF2B5EF4-FFF2-40B4-BE49-F238E27FC236}">
                  <a16:creationId xmlns:a16="http://schemas.microsoft.com/office/drawing/2014/main" xmlns="" id="{0B0BB5EF-6F5F-F44A-9220-43A49E0B6CA4}"/>
                </a:ext>
              </a:extLst>
            </p:cNvPr>
            <p:cNvSpPr/>
            <p:nvPr/>
          </p:nvSpPr>
          <p:spPr>
            <a:xfrm>
              <a:off x="762000" y="2133600"/>
              <a:ext cx="7620000" cy="3962400"/>
            </a:xfrm>
            <a:prstGeom prst="rect">
              <a:avLst/>
            </a:prstGeom>
            <a:solidFill>
              <a:schemeClr val="bg2">
                <a:lumMod val="9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Gill Sans"/>
                <a:cs typeface="Gill Sans"/>
              </a:endParaRPr>
            </a:p>
          </p:txBody>
        </p:sp>
        <p:sp>
          <p:nvSpPr>
            <p:cNvPr id="4" name="Text Box 3">
              <a:extLst>
                <a:ext uri="{FF2B5EF4-FFF2-40B4-BE49-F238E27FC236}">
                  <a16:creationId xmlns:a16="http://schemas.microsoft.com/office/drawing/2014/main" xmlns="" id="{05A139D5-853D-5D49-B815-415E1F520DF6}"/>
                </a:ext>
              </a:extLst>
            </p:cNvPr>
            <p:cNvSpPr txBox="1">
              <a:spLocks noChangeArrowheads="1"/>
            </p:cNvSpPr>
            <p:nvPr/>
          </p:nvSpPr>
          <p:spPr bwMode="auto">
            <a:xfrm>
              <a:off x="822325" y="2193925"/>
              <a:ext cx="7499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Step 1:	Measure the physical flow of resources.</a:t>
              </a:r>
            </a:p>
          </p:txBody>
        </p:sp>
        <p:sp>
          <p:nvSpPr>
            <p:cNvPr id="5" name="Text Box 3">
              <a:extLst>
                <a:ext uri="{FF2B5EF4-FFF2-40B4-BE49-F238E27FC236}">
                  <a16:creationId xmlns:a16="http://schemas.microsoft.com/office/drawing/2014/main" xmlns="" id="{06AAF866-A6BD-F341-A5B6-114417F92F42}"/>
                </a:ext>
              </a:extLst>
            </p:cNvPr>
            <p:cNvSpPr txBox="1">
              <a:spLocks noChangeArrowheads="1"/>
            </p:cNvSpPr>
            <p:nvPr/>
          </p:nvSpPr>
          <p:spPr bwMode="auto">
            <a:xfrm>
              <a:off x="822325" y="3017838"/>
              <a:ext cx="7499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Step 2:	Compute the equivalent units of production.</a:t>
              </a:r>
            </a:p>
          </p:txBody>
        </p:sp>
        <p:sp>
          <p:nvSpPr>
            <p:cNvPr id="6" name="Text Box 3">
              <a:extLst>
                <a:ext uri="{FF2B5EF4-FFF2-40B4-BE49-F238E27FC236}">
                  <a16:creationId xmlns:a16="http://schemas.microsoft.com/office/drawing/2014/main" xmlns="" id="{30DC5037-CFBF-3249-84B1-FCD407651A34}"/>
                </a:ext>
              </a:extLst>
            </p:cNvPr>
            <p:cNvSpPr txBox="1">
              <a:spLocks noChangeArrowheads="1"/>
            </p:cNvSpPr>
            <p:nvPr/>
          </p:nvSpPr>
          <p:spPr bwMode="auto">
            <a:xfrm>
              <a:off x="822325" y="3840163"/>
              <a:ext cx="7499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Step 3:	Identify the </a:t>
              </a:r>
              <a:r>
                <a:rPr lang="en-US" sz="2400" dirty="0" smtClean="0">
                  <a:solidFill>
                    <a:schemeClr val="tx1"/>
                  </a:solidFill>
                  <a:latin typeface="Gill Sans"/>
                  <a:cs typeface="Gill Sans"/>
                </a:rPr>
                <a:t>costs to assign to products.</a:t>
              </a:r>
              <a:endParaRPr lang="en-US" sz="2400" dirty="0">
                <a:solidFill>
                  <a:schemeClr val="tx1"/>
                </a:solidFill>
                <a:latin typeface="Gill Sans"/>
                <a:cs typeface="Gill Sans"/>
              </a:endParaRPr>
            </a:p>
          </p:txBody>
        </p:sp>
        <p:sp>
          <p:nvSpPr>
            <p:cNvPr id="7" name="Text Box 3">
              <a:extLst>
                <a:ext uri="{FF2B5EF4-FFF2-40B4-BE49-F238E27FC236}">
                  <a16:creationId xmlns:a16="http://schemas.microsoft.com/office/drawing/2014/main" xmlns="" id="{F1AD212F-0B2A-0040-B308-33C13FAA3138}"/>
                </a:ext>
              </a:extLst>
            </p:cNvPr>
            <p:cNvSpPr txBox="1">
              <a:spLocks noChangeArrowheads="1"/>
            </p:cNvSpPr>
            <p:nvPr/>
          </p:nvSpPr>
          <p:spPr bwMode="auto">
            <a:xfrm>
              <a:off x="822325" y="4664075"/>
              <a:ext cx="7499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Step 4:	Compute the costs per equivalent unit.</a:t>
              </a:r>
            </a:p>
          </p:txBody>
        </p:sp>
        <p:sp>
          <p:nvSpPr>
            <p:cNvPr id="8" name="Text Box 3">
              <a:extLst>
                <a:ext uri="{FF2B5EF4-FFF2-40B4-BE49-F238E27FC236}">
                  <a16:creationId xmlns:a16="http://schemas.microsoft.com/office/drawing/2014/main" xmlns="" id="{0F5F3943-CECD-9E49-8F3F-DB103466D6C6}"/>
                </a:ext>
              </a:extLst>
            </p:cNvPr>
            <p:cNvSpPr txBox="1">
              <a:spLocks noChangeArrowheads="1"/>
            </p:cNvSpPr>
            <p:nvPr/>
          </p:nvSpPr>
          <p:spPr bwMode="auto">
            <a:xfrm>
              <a:off x="822325" y="5486400"/>
              <a:ext cx="7499350" cy="457200"/>
            </a:xfrm>
            <a:prstGeom prst="rect">
              <a:avLst/>
            </a:prstGeom>
            <a:noFill/>
            <a:ln w="12700">
              <a:noFill/>
              <a:headEnd/>
              <a:tailEnd/>
            </a:ln>
          </p:spPr>
          <p:style>
            <a:lnRef idx="2">
              <a:schemeClr val="dk1"/>
            </a:lnRef>
            <a:fillRef idx="1">
              <a:schemeClr val="lt1"/>
            </a:fillRef>
            <a:effectRef idx="0">
              <a:schemeClr val="dk1"/>
            </a:effectRef>
            <a:fontRef idx="minor">
              <a:schemeClr val="dk1"/>
            </a:fontRef>
          </p:style>
          <p:txBody>
            <a:bodyPr wrap="none" anchor="ctr">
              <a:flatTx/>
            </a:bodyPr>
            <a:lstStyle/>
            <a:p>
              <a:pPr defTabSz="274320">
                <a:buSzPct val="100000"/>
                <a:defRPr/>
              </a:pPr>
              <a:r>
                <a:rPr lang="en-US" sz="2400" dirty="0">
                  <a:solidFill>
                    <a:schemeClr val="tx1"/>
                  </a:solidFill>
                  <a:latin typeface="Gill Sans"/>
                  <a:cs typeface="Gill Sans"/>
                </a:rPr>
                <a:t>Step 5:	Assign product cost to batches of work.</a:t>
              </a:r>
            </a:p>
          </p:txBody>
        </p:sp>
      </p:grpSp>
      <p:sp>
        <p:nvSpPr>
          <p:cNvPr id="10" name="Rectangle 9">
            <a:extLst>
              <a:ext uri="{FF2B5EF4-FFF2-40B4-BE49-F238E27FC236}">
                <a16:creationId xmlns:a16="http://schemas.microsoft.com/office/drawing/2014/main" xmlns="" id="{0D5FE783-8906-D84D-BBFC-19ED443BF360}"/>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8-2</a:t>
            </a:r>
          </a:p>
        </p:txBody>
      </p:sp>
    </p:spTree>
  </p:cSld>
  <p:clrMapOvr>
    <a:masterClrMapping/>
  </p:clrMapOvr>
  <p:transition xmlns:p14="http://schemas.microsoft.com/office/powerpoint/2010/main" spd="med">
    <p:pull dir="l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a:extLst>
              <a:ext uri="{FF2B5EF4-FFF2-40B4-BE49-F238E27FC236}">
                <a16:creationId xmlns:a16="http://schemas.microsoft.com/office/drawing/2014/main" xmlns="" id="{B1B8E380-C60C-BD43-833F-1C3DC907FE60}"/>
              </a:ext>
            </a:extLst>
          </p:cNvPr>
          <p:cNvSpPr txBox="1">
            <a:spLocks noChangeArrowheads="1"/>
          </p:cNvSpPr>
          <p:nvPr/>
        </p:nvSpPr>
        <p:spPr bwMode="auto">
          <a:xfrm>
            <a:off x="282575" y="1524000"/>
            <a:ext cx="8594725" cy="1676400"/>
          </a:xfrm>
          <a:prstGeom prst="rect">
            <a:avLst/>
          </a:prstGeom>
          <a:solidFill>
            <a:schemeClr val="bg2">
              <a:lumMod val="90000"/>
            </a:schemeClr>
          </a:solidFill>
          <a:ln w="28575">
            <a:solidFill>
              <a:schemeClr val="tx2"/>
            </a:solidFill>
            <a:headEnd/>
            <a:tailEnd/>
          </a:ln>
        </p:spPr>
        <p:style>
          <a:lnRef idx="2">
            <a:schemeClr val="dk1"/>
          </a:lnRef>
          <a:fillRef idx="1">
            <a:schemeClr val="lt1"/>
          </a:fillRef>
          <a:effectRef idx="0">
            <a:schemeClr val="dk1"/>
          </a:effectRef>
          <a:fontRef idx="minor">
            <a:schemeClr val="dk1"/>
          </a:fontRef>
        </p:style>
        <p:txBody>
          <a:bodyPr wrap="none" anchor="ctr">
            <a:flatTx/>
          </a:bodyPr>
          <a:lstStyle>
            <a:lvl1pPr defTabSz="273050">
              <a:defRPr>
                <a:solidFill>
                  <a:schemeClr val="tx1"/>
                </a:solidFill>
                <a:latin typeface="Arial" charset="0"/>
                <a:ea typeface="ＭＳ Ｐゴシック" charset="0"/>
                <a:cs typeface="ＭＳ Ｐゴシック" charset="0"/>
              </a:defRPr>
            </a:lvl1pPr>
            <a:lvl2pPr marL="742950" indent="-285750" defTabSz="273050">
              <a:defRPr>
                <a:solidFill>
                  <a:schemeClr val="tx1"/>
                </a:solidFill>
                <a:latin typeface="Arial" charset="0"/>
                <a:ea typeface="ＭＳ Ｐゴシック" charset="0"/>
              </a:defRPr>
            </a:lvl2pPr>
            <a:lvl3pPr marL="1143000" indent="-228600" defTabSz="273050">
              <a:defRPr>
                <a:solidFill>
                  <a:schemeClr val="tx1"/>
                </a:solidFill>
                <a:latin typeface="Arial" charset="0"/>
                <a:ea typeface="ＭＳ Ｐゴシック" charset="0"/>
              </a:defRPr>
            </a:lvl3pPr>
            <a:lvl4pPr marL="1600200" indent="-228600" defTabSz="273050">
              <a:defRPr>
                <a:solidFill>
                  <a:schemeClr val="tx1"/>
                </a:solidFill>
                <a:latin typeface="Arial" charset="0"/>
                <a:ea typeface="ＭＳ Ｐゴシック" charset="0"/>
              </a:defRPr>
            </a:lvl4pPr>
            <a:lvl5pPr marL="2057400" indent="-228600" defTabSz="273050">
              <a:defRPr>
                <a:solidFill>
                  <a:schemeClr val="tx1"/>
                </a:solidFill>
                <a:latin typeface="Arial" charset="0"/>
                <a:ea typeface="ＭＳ Ｐゴシック" charset="0"/>
              </a:defRPr>
            </a:lvl5pPr>
            <a:lvl6pPr marL="2514600" indent="-228600" defTabSz="273050" eaLnBrk="0" fontAlgn="base" hangingPunct="0">
              <a:spcBef>
                <a:spcPct val="0"/>
              </a:spcBef>
              <a:spcAft>
                <a:spcPct val="0"/>
              </a:spcAft>
              <a:defRPr>
                <a:solidFill>
                  <a:schemeClr val="tx1"/>
                </a:solidFill>
                <a:latin typeface="Arial" charset="0"/>
                <a:ea typeface="ＭＳ Ｐゴシック" charset="0"/>
              </a:defRPr>
            </a:lvl6pPr>
            <a:lvl7pPr marL="2971800" indent="-228600" defTabSz="273050" eaLnBrk="0" fontAlgn="base" hangingPunct="0">
              <a:spcBef>
                <a:spcPct val="0"/>
              </a:spcBef>
              <a:spcAft>
                <a:spcPct val="0"/>
              </a:spcAft>
              <a:defRPr>
                <a:solidFill>
                  <a:schemeClr val="tx1"/>
                </a:solidFill>
                <a:latin typeface="Arial" charset="0"/>
                <a:ea typeface="ＭＳ Ｐゴシック" charset="0"/>
              </a:defRPr>
            </a:lvl7pPr>
            <a:lvl8pPr marL="3429000" indent="-228600" defTabSz="273050" eaLnBrk="0" fontAlgn="base" hangingPunct="0">
              <a:spcBef>
                <a:spcPct val="0"/>
              </a:spcBef>
              <a:spcAft>
                <a:spcPct val="0"/>
              </a:spcAft>
              <a:defRPr>
                <a:solidFill>
                  <a:schemeClr val="tx1"/>
                </a:solidFill>
                <a:latin typeface="Arial" charset="0"/>
                <a:ea typeface="ＭＳ Ｐゴシック" charset="0"/>
              </a:defRPr>
            </a:lvl8pPr>
            <a:lvl9pPr marL="3886200" indent="-228600" defTabSz="273050" eaLnBrk="0" fontAlgn="base" hangingPunct="0">
              <a:spcBef>
                <a:spcPct val="0"/>
              </a:spcBef>
              <a:spcAft>
                <a:spcPct val="0"/>
              </a:spcAft>
              <a:defRPr>
                <a:solidFill>
                  <a:schemeClr val="tx1"/>
                </a:solidFill>
                <a:latin typeface="Arial" charset="0"/>
                <a:ea typeface="ＭＳ Ｐゴシック" charset="0"/>
              </a:defRPr>
            </a:lvl9pPr>
          </a:lstStyle>
          <a:p>
            <a:pPr algn="ctr">
              <a:buSzPct val="100000"/>
            </a:pPr>
            <a:r>
              <a:rPr lang="en-US" sz="2400" dirty="0">
                <a:latin typeface="Gill Sans"/>
                <a:cs typeface="Gill Sans"/>
              </a:rPr>
              <a:t>Apple State Juices (ASJ), produces and bottles</a:t>
            </a:r>
          </a:p>
          <a:p>
            <a:pPr algn="ctr">
              <a:buSzPct val="100000"/>
            </a:pPr>
            <a:r>
              <a:rPr lang="en-US" sz="2400" dirty="0">
                <a:latin typeface="Gill Sans"/>
                <a:cs typeface="Gill Sans"/>
              </a:rPr>
              <a:t>various fruit juices.</a:t>
            </a:r>
            <a:br>
              <a:rPr lang="en-US" sz="2400" dirty="0">
                <a:latin typeface="Gill Sans"/>
                <a:cs typeface="Gill Sans"/>
              </a:rPr>
            </a:br>
            <a:endParaRPr lang="en-US" sz="2400" dirty="0">
              <a:latin typeface="Gill Sans"/>
              <a:cs typeface="Gill Sans"/>
            </a:endParaRPr>
          </a:p>
          <a:p>
            <a:pPr algn="ctr">
              <a:buSzPct val="100000"/>
            </a:pPr>
            <a:r>
              <a:rPr lang="en-US" sz="2400" dirty="0">
                <a:latin typeface="Gill Sans"/>
                <a:cs typeface="Gill Sans"/>
              </a:rPr>
              <a:t>Production at </a:t>
            </a:r>
            <a:r>
              <a:rPr lang="en-US" sz="2400" dirty="0" smtClean="0">
                <a:latin typeface="Gill Sans"/>
                <a:cs typeface="Gill Sans"/>
              </a:rPr>
              <a:t>ASJ</a:t>
            </a:r>
            <a:r>
              <a:rPr lang="en-US" sz="2400" dirty="0" smtClean="0">
                <a:latin typeface="Gill Sans"/>
                <a:cs typeface="Gill Sans"/>
              </a:rPr>
              <a:t>’</a:t>
            </a:r>
            <a:r>
              <a:rPr lang="en-US" sz="2400" dirty="0" smtClean="0">
                <a:latin typeface="Gill Sans"/>
                <a:cs typeface="Gill Sans"/>
              </a:rPr>
              <a:t>s </a:t>
            </a:r>
            <a:r>
              <a:rPr lang="en-US" sz="2400" dirty="0">
                <a:latin typeface="Gill Sans"/>
                <a:cs typeface="Gill Sans"/>
              </a:rPr>
              <a:t>Exeter Plant takes place in three steps.</a:t>
            </a:r>
          </a:p>
        </p:txBody>
      </p:sp>
      <p:grpSp>
        <p:nvGrpSpPr>
          <p:cNvPr id="2" name="Group 14"/>
          <p:cNvGrpSpPr>
            <a:grpSpLocks/>
          </p:cNvGrpSpPr>
          <p:nvPr/>
        </p:nvGrpSpPr>
        <p:grpSpPr bwMode="auto">
          <a:xfrm>
            <a:off x="265113" y="3429000"/>
            <a:ext cx="8596312" cy="1828800"/>
            <a:chOff x="182879" y="3474720"/>
            <a:chExt cx="8595361" cy="1828800"/>
          </a:xfrm>
        </p:grpSpPr>
        <p:sp>
          <p:nvSpPr>
            <p:cNvPr id="20485" name="TextBox 9"/>
            <p:cNvSpPr txBox="1">
              <a:spLocks noChangeArrowheads="1"/>
            </p:cNvSpPr>
            <p:nvPr/>
          </p:nvSpPr>
          <p:spPr bwMode="auto">
            <a:xfrm>
              <a:off x="182879" y="3474720"/>
              <a:ext cx="6583680" cy="1828800"/>
            </a:xfrm>
            <a:prstGeom prst="rect">
              <a:avLst/>
            </a:prstGeom>
            <a:noFill/>
            <a:ln w="1905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lstStyle>
              <a:lvl1pPr>
                <a:defRPr sz="2600">
                  <a:solidFill>
                    <a:schemeClr val="tx1"/>
                  </a:solidFill>
                  <a:latin typeface="Gill Sans MT" charset="0"/>
                  <a:ea typeface="ＭＳ Ｐゴシック" charset="0"/>
                  <a:cs typeface="ＭＳ Ｐゴシック" charset="0"/>
                </a:defRPr>
              </a:lvl1pPr>
              <a:lvl2pPr marL="742950" indent="-285750">
                <a:defRPr sz="2300">
                  <a:solidFill>
                    <a:schemeClr val="tx2"/>
                  </a:solidFill>
                  <a:latin typeface="Gill Sans MT" charset="0"/>
                  <a:ea typeface="ＭＳ Ｐゴシック" charset="0"/>
                </a:defRPr>
              </a:lvl2pPr>
              <a:lvl3pPr marL="1143000">
                <a:defRPr sz="2000">
                  <a:solidFill>
                    <a:schemeClr val="tx1"/>
                  </a:solidFill>
                  <a:latin typeface="Gill Sans MT" charset="0"/>
                  <a:ea typeface="ＭＳ Ｐゴシック" charset="0"/>
                </a:defRPr>
              </a:lvl3pPr>
              <a:lvl4pPr marL="1600200">
                <a:defRPr sz="2000">
                  <a:solidFill>
                    <a:schemeClr val="tx1"/>
                  </a:solidFill>
                  <a:latin typeface="Gill Sans MT" charset="0"/>
                  <a:ea typeface="ＭＳ Ｐゴシック" charset="0"/>
                </a:defRPr>
              </a:lvl4pPr>
              <a:lvl5pPr marL="2057400">
                <a:defRPr sz="1600">
                  <a:solidFill>
                    <a:schemeClr val="tx1"/>
                  </a:solidFill>
                  <a:latin typeface="Gill Sans MT" charset="0"/>
                  <a:ea typeface="ＭＳ Ｐゴシック" charset="0"/>
                </a:defRPr>
              </a:lvl5pPr>
              <a:lvl6pPr marL="25146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endParaRPr lang="en-US" sz="1800">
                <a:latin typeface="Arial" charset="0"/>
                <a:cs typeface="Arial" charset="0"/>
              </a:endParaRPr>
            </a:p>
          </p:txBody>
        </p:sp>
        <p:sp>
          <p:nvSpPr>
            <p:cNvPr id="6" name="Rectangle 5">
              <a:extLst>
                <a:ext uri="{FF2B5EF4-FFF2-40B4-BE49-F238E27FC236}">
                  <a16:creationId xmlns:a16="http://schemas.microsoft.com/office/drawing/2014/main" xmlns="" id="{5145C4A4-28E4-934B-875B-3ADF8052471D}"/>
                </a:ext>
              </a:extLst>
            </p:cNvPr>
            <p:cNvSpPr/>
            <p:nvPr/>
          </p:nvSpPr>
          <p:spPr>
            <a:xfrm>
              <a:off x="365421" y="3657283"/>
              <a:ext cx="1828598" cy="14636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365760">
                <a:defRPr/>
              </a:pPr>
              <a:r>
                <a:rPr lang="en-US" sz="2000" dirty="0">
                  <a:solidFill>
                    <a:schemeClr val="tx1"/>
                  </a:solidFill>
                  <a:latin typeface="Arial" pitchFamily="34" charset="0"/>
                  <a:cs typeface="Arial" pitchFamily="34" charset="0"/>
                </a:rPr>
                <a:t>1.</a:t>
              </a:r>
            </a:p>
            <a:p>
              <a:pPr algn="ctr" defTabSz="365760">
                <a:defRPr/>
              </a:pPr>
              <a:r>
                <a:rPr lang="en-US" sz="2000" dirty="0">
                  <a:solidFill>
                    <a:schemeClr val="tx1"/>
                  </a:solidFill>
                  <a:latin typeface="Arial" pitchFamily="34" charset="0"/>
                  <a:cs typeface="Arial" pitchFamily="34" charset="0"/>
                </a:rPr>
                <a:t>Shredding</a:t>
              </a:r>
            </a:p>
            <a:p>
              <a:pPr algn="ctr" defTabSz="365760">
                <a:defRPr/>
              </a:pPr>
              <a:r>
                <a:rPr lang="en-US" sz="2000" dirty="0">
                  <a:solidFill>
                    <a:schemeClr val="tx1"/>
                  </a:solidFill>
                  <a:latin typeface="Arial" pitchFamily="34" charset="0"/>
                  <a:cs typeface="Arial" pitchFamily="34" charset="0"/>
                </a:rPr>
                <a:t>Department</a:t>
              </a:r>
            </a:p>
          </p:txBody>
        </p:sp>
        <p:sp>
          <p:nvSpPr>
            <p:cNvPr id="7" name="Rectangle 6">
              <a:extLst>
                <a:ext uri="{FF2B5EF4-FFF2-40B4-BE49-F238E27FC236}">
                  <a16:creationId xmlns:a16="http://schemas.microsoft.com/office/drawing/2014/main" xmlns="" id="{49881F2D-2644-EE49-B670-842A8CBF0163}"/>
                </a:ext>
              </a:extLst>
            </p:cNvPr>
            <p:cNvSpPr/>
            <p:nvPr/>
          </p:nvSpPr>
          <p:spPr>
            <a:xfrm>
              <a:off x="2560691" y="3657283"/>
              <a:ext cx="1828598" cy="14636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365760">
                <a:defRPr/>
              </a:pPr>
              <a:r>
                <a:rPr lang="en-US" sz="2000" dirty="0">
                  <a:solidFill>
                    <a:schemeClr val="tx1"/>
                  </a:solidFill>
                  <a:latin typeface="Arial" pitchFamily="34" charset="0"/>
                  <a:cs typeface="Arial" pitchFamily="34" charset="0"/>
                </a:rPr>
                <a:t>2.</a:t>
              </a:r>
            </a:p>
            <a:p>
              <a:pPr algn="ctr" defTabSz="365760">
                <a:defRPr/>
              </a:pPr>
              <a:r>
                <a:rPr lang="en-US" sz="2000" dirty="0">
                  <a:solidFill>
                    <a:schemeClr val="tx1"/>
                  </a:solidFill>
                  <a:latin typeface="Arial" pitchFamily="34" charset="0"/>
                  <a:cs typeface="Arial" pitchFamily="34" charset="0"/>
                </a:rPr>
                <a:t>Pressing</a:t>
              </a:r>
            </a:p>
            <a:p>
              <a:pPr algn="ctr" defTabSz="365760">
                <a:defRPr/>
              </a:pPr>
              <a:r>
                <a:rPr lang="en-US" sz="2000" dirty="0">
                  <a:solidFill>
                    <a:schemeClr val="tx1"/>
                  </a:solidFill>
                  <a:latin typeface="Arial" pitchFamily="34" charset="0"/>
                  <a:cs typeface="Arial" pitchFamily="34" charset="0"/>
                </a:rPr>
                <a:t>Department</a:t>
              </a:r>
            </a:p>
          </p:txBody>
        </p:sp>
        <p:sp>
          <p:nvSpPr>
            <p:cNvPr id="3" name="Rectangle 7">
              <a:extLst>
                <a:ext uri="{FF2B5EF4-FFF2-40B4-BE49-F238E27FC236}">
                  <a16:creationId xmlns:a16="http://schemas.microsoft.com/office/drawing/2014/main" xmlns="" id="{3CAF713C-6E0A-9A48-9993-1CE18C55ED2D}"/>
                </a:ext>
              </a:extLst>
            </p:cNvPr>
            <p:cNvSpPr/>
            <p:nvPr/>
          </p:nvSpPr>
          <p:spPr>
            <a:xfrm>
              <a:off x="4754373" y="3657283"/>
              <a:ext cx="1828598" cy="1463675"/>
            </a:xfrm>
            <a:prstGeom prst="rect">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365760">
                <a:defRPr/>
              </a:pPr>
              <a:r>
                <a:rPr lang="en-US" sz="2000" dirty="0">
                  <a:solidFill>
                    <a:schemeClr val="tx1"/>
                  </a:solidFill>
                  <a:latin typeface="Arial" pitchFamily="34" charset="0"/>
                  <a:cs typeface="Arial" pitchFamily="34" charset="0"/>
                </a:rPr>
                <a:t>3.</a:t>
              </a:r>
            </a:p>
            <a:p>
              <a:pPr algn="ctr" defTabSz="365760">
                <a:defRPr/>
              </a:pPr>
              <a:r>
                <a:rPr lang="en-US" sz="2000" dirty="0">
                  <a:solidFill>
                    <a:schemeClr val="tx1"/>
                  </a:solidFill>
                  <a:latin typeface="Arial" pitchFamily="34" charset="0"/>
                  <a:cs typeface="Arial" pitchFamily="34" charset="0"/>
                </a:rPr>
                <a:t>Pasteurization</a:t>
              </a:r>
            </a:p>
            <a:p>
              <a:pPr algn="ctr" defTabSz="365760">
                <a:defRPr/>
              </a:pPr>
              <a:r>
                <a:rPr lang="en-US" sz="2000" dirty="0">
                  <a:solidFill>
                    <a:schemeClr val="tx1"/>
                  </a:solidFill>
                  <a:latin typeface="Arial" pitchFamily="34" charset="0"/>
                  <a:cs typeface="Arial" pitchFamily="34" charset="0"/>
                </a:rPr>
                <a:t>and Packaging</a:t>
              </a:r>
            </a:p>
            <a:p>
              <a:pPr algn="ctr" defTabSz="365760">
                <a:defRPr/>
              </a:pPr>
              <a:r>
                <a:rPr lang="en-US" sz="2000" dirty="0">
                  <a:solidFill>
                    <a:schemeClr val="tx1"/>
                  </a:solidFill>
                  <a:latin typeface="Arial" pitchFamily="34" charset="0"/>
                  <a:cs typeface="Arial" pitchFamily="34" charset="0"/>
                </a:rPr>
                <a:t>Department</a:t>
              </a:r>
            </a:p>
          </p:txBody>
        </p:sp>
        <p:sp>
          <p:nvSpPr>
            <p:cNvPr id="9" name="Rectangle 8">
              <a:extLst>
                <a:ext uri="{FF2B5EF4-FFF2-40B4-BE49-F238E27FC236}">
                  <a16:creationId xmlns:a16="http://schemas.microsoft.com/office/drawing/2014/main" xmlns="" id="{C9D38902-F762-4947-AD94-3036FD0B8BB8}"/>
                </a:ext>
              </a:extLst>
            </p:cNvPr>
            <p:cNvSpPr/>
            <p:nvPr/>
          </p:nvSpPr>
          <p:spPr>
            <a:xfrm>
              <a:off x="6949642" y="3657283"/>
              <a:ext cx="1828598" cy="1463675"/>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365760">
                <a:defRPr/>
              </a:pPr>
              <a:r>
                <a:rPr lang="en-US" sz="2000" dirty="0">
                  <a:solidFill>
                    <a:schemeClr val="tx1"/>
                  </a:solidFill>
                  <a:latin typeface="Arial" pitchFamily="34" charset="0"/>
                  <a:cs typeface="Arial" pitchFamily="34" charset="0"/>
                </a:rPr>
                <a:t>Warehouse</a:t>
              </a:r>
            </a:p>
          </p:txBody>
        </p:sp>
        <p:cxnSp>
          <p:nvCxnSpPr>
            <p:cNvPr id="14" name="Straight Arrow Connector 13">
              <a:extLst>
                <a:ext uri="{FF2B5EF4-FFF2-40B4-BE49-F238E27FC236}">
                  <a16:creationId xmlns:a16="http://schemas.microsoft.com/office/drawing/2014/main" xmlns="" id="{F71E2A96-D7BA-8B48-9723-B728BA98ADC3}"/>
                </a:ext>
              </a:extLst>
            </p:cNvPr>
            <p:cNvCxnSpPr>
              <a:stCxn id="6" idx="3"/>
              <a:endCxn id="7" idx="1"/>
            </p:cNvCxnSpPr>
            <p:nvPr/>
          </p:nvCxnSpPr>
          <p:spPr>
            <a:xfrm>
              <a:off x="2194018" y="4389120"/>
              <a:ext cx="366672"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9FCBDA0-B236-F347-BD51-640E6D2507EA}"/>
                </a:ext>
              </a:extLst>
            </p:cNvPr>
            <p:cNvCxnSpPr>
              <a:stCxn id="7" idx="3"/>
            </p:cNvCxnSpPr>
            <p:nvPr/>
          </p:nvCxnSpPr>
          <p:spPr>
            <a:xfrm>
              <a:off x="4389289" y="4389120"/>
              <a:ext cx="365085"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058A6663-1822-714B-A0D8-BA4C6D9E4CE6}"/>
                </a:ext>
              </a:extLst>
            </p:cNvPr>
            <p:cNvCxnSpPr>
              <a:endCxn id="9" idx="1"/>
            </p:cNvCxnSpPr>
            <p:nvPr/>
          </p:nvCxnSpPr>
          <p:spPr>
            <a:xfrm>
              <a:off x="6582971" y="4389120"/>
              <a:ext cx="366671" cy="1588"/>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xmlns="" id="{992FEC46-198D-154D-89D4-389ED6284AB8}"/>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8-2</a:t>
            </a:r>
          </a:p>
        </p:txBody>
      </p:sp>
      <p:sp>
        <p:nvSpPr>
          <p:cNvPr id="20484" name="Title 1"/>
          <p:cNvSpPr>
            <a:spLocks noGrp="1"/>
          </p:cNvSpPr>
          <p:nvPr>
            <p:ph type="title"/>
          </p:nvPr>
        </p:nvSpPr>
        <p:spPr>
          <a:xfrm>
            <a:off x="457200" y="261938"/>
            <a:ext cx="8229600" cy="914400"/>
          </a:xfrm>
        </p:spPr>
        <p:txBody>
          <a:bodyPr/>
          <a:lstStyle/>
          <a:p>
            <a:pPr eaLnBrk="1" hangingPunct="1">
              <a:lnSpc>
                <a:spcPts val="4400"/>
              </a:lnSpc>
            </a:pPr>
            <a:r>
              <a:rPr lang="en-US" dirty="0">
                <a:latin typeface="Bookman Old Style" charset="0"/>
              </a:rPr>
              <a:t>Using Product Costing</a:t>
            </a:r>
            <a:br>
              <a:rPr lang="en-US" dirty="0">
                <a:latin typeface="Bookman Old Style" charset="0"/>
              </a:rPr>
            </a:br>
            <a:r>
              <a:rPr lang="en-US" dirty="0">
                <a:latin typeface="Bookman Old Style" charset="0"/>
              </a:rPr>
              <a:t>in a Process </a:t>
            </a:r>
            <a:r>
              <a:rPr lang="en-US" dirty="0" smtClean="0">
                <a:latin typeface="Bookman Old Style" charset="0"/>
              </a:rPr>
              <a:t>Industry (2)</a:t>
            </a:r>
            <a:endParaRPr lang="en-US" dirty="0">
              <a:latin typeface="Bookman Old Style" charset="0"/>
            </a:endParaRPr>
          </a:p>
        </p:txBody>
      </p:sp>
    </p:spTree>
  </p:cSld>
  <p:clrMapOvr>
    <a:masterClrMapping/>
  </p:clrMapOvr>
  <p:transition xmlns:p14="http://schemas.microsoft.com/office/powerpoint/2010/main">
    <p:wipe dir="d"/>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250825"/>
            <a:ext cx="8229600" cy="914400"/>
          </a:xfrm>
        </p:spPr>
        <p:txBody>
          <a:bodyPr/>
          <a:lstStyle/>
          <a:p>
            <a:pPr eaLnBrk="1" hangingPunct="1">
              <a:lnSpc>
                <a:spcPts val="4400"/>
              </a:lnSpc>
            </a:pPr>
            <a:r>
              <a:rPr lang="en-US" dirty="0">
                <a:latin typeface="Bookman Old Style" charset="0"/>
              </a:rPr>
              <a:t>Measure the Physical</a:t>
            </a:r>
            <a:br>
              <a:rPr lang="en-US" dirty="0">
                <a:latin typeface="Bookman Old Style" charset="0"/>
              </a:rPr>
            </a:br>
            <a:r>
              <a:rPr lang="en-US" dirty="0">
                <a:latin typeface="Bookman Old Style" charset="0"/>
              </a:rPr>
              <a:t>Flow of Resources (Step 1)</a:t>
            </a:r>
          </a:p>
        </p:txBody>
      </p:sp>
      <p:sp>
        <p:nvSpPr>
          <p:cNvPr id="11" name="Rectangle 10">
            <a:extLst>
              <a:ext uri="{FF2B5EF4-FFF2-40B4-BE49-F238E27FC236}">
                <a16:creationId xmlns:a16="http://schemas.microsoft.com/office/drawing/2014/main" xmlns="" id="{FB680C73-0ABA-7F4A-912C-1D945B6EF9C1}"/>
              </a:ext>
            </a:extLst>
          </p:cNvPr>
          <p:cNvSpPr/>
          <p:nvPr/>
        </p:nvSpPr>
        <p:spPr>
          <a:xfrm>
            <a:off x="0" y="0"/>
            <a:ext cx="533400" cy="38100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100" b="1" dirty="0">
                <a:solidFill>
                  <a:schemeClr val="bg1"/>
                </a:solidFill>
              </a:rPr>
              <a:t>LO 8-2</a:t>
            </a:r>
          </a:p>
        </p:txBody>
      </p:sp>
      <p:sp>
        <p:nvSpPr>
          <p:cNvPr id="22532" name="TextBox 16"/>
          <p:cNvSpPr txBox="1">
            <a:spLocks noChangeArrowheads="1"/>
          </p:cNvSpPr>
          <p:nvPr/>
        </p:nvSpPr>
        <p:spPr bwMode="auto">
          <a:xfrm>
            <a:off x="1005681" y="1371600"/>
            <a:ext cx="7132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365125">
              <a:defRPr sz="2600">
                <a:solidFill>
                  <a:schemeClr val="tx1"/>
                </a:solidFill>
                <a:latin typeface="Gill Sans MT" charset="0"/>
                <a:ea typeface="ＭＳ Ｐゴシック" charset="0"/>
                <a:cs typeface="ＭＳ Ｐゴシック" charset="0"/>
              </a:defRPr>
            </a:lvl1pPr>
            <a:lvl2pPr marL="742950" indent="-285750" defTabSz="365125">
              <a:defRPr sz="2300">
                <a:solidFill>
                  <a:schemeClr val="tx2"/>
                </a:solidFill>
                <a:latin typeface="Gill Sans MT" charset="0"/>
                <a:ea typeface="ＭＳ Ｐゴシック" charset="0"/>
              </a:defRPr>
            </a:lvl2pPr>
            <a:lvl3pPr marL="1143000" defTabSz="365125">
              <a:defRPr sz="2000">
                <a:solidFill>
                  <a:schemeClr val="tx1"/>
                </a:solidFill>
                <a:latin typeface="Gill Sans MT" charset="0"/>
                <a:ea typeface="ＭＳ Ｐゴシック" charset="0"/>
              </a:defRPr>
            </a:lvl3pPr>
            <a:lvl4pPr marL="1600200" defTabSz="365125">
              <a:defRPr sz="2000">
                <a:solidFill>
                  <a:schemeClr val="tx1"/>
                </a:solidFill>
                <a:latin typeface="Gill Sans MT" charset="0"/>
                <a:ea typeface="ＭＳ Ｐゴシック" charset="0"/>
              </a:defRPr>
            </a:lvl4pPr>
            <a:lvl5pPr marL="2057400" defTabSz="365125">
              <a:defRPr sz="1600">
                <a:solidFill>
                  <a:schemeClr val="tx1"/>
                </a:solidFill>
                <a:latin typeface="Gill Sans MT" charset="0"/>
                <a:ea typeface="ＭＳ Ｐゴシック" charset="0"/>
              </a:defRPr>
            </a:lvl5pPr>
            <a:lvl6pPr marL="25146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6pPr>
            <a:lvl7pPr marL="29718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7pPr>
            <a:lvl8pPr marL="34290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8pPr>
            <a:lvl9pPr marL="3886200" indent="-228600" defTabSz="365125" eaLnBrk="0" fontAlgn="base" hangingPunct="0">
              <a:spcAft>
                <a:spcPct val="0"/>
              </a:spcAft>
              <a:buClr>
                <a:schemeClr val="accent2"/>
              </a:buClr>
              <a:buSzPct val="70000"/>
              <a:buFont typeface="Wingdings" charset="0"/>
              <a:buChar char=""/>
              <a:defRPr sz="1600">
                <a:solidFill>
                  <a:schemeClr val="tx1"/>
                </a:solidFill>
                <a:latin typeface="Gill Sans MT" charset="0"/>
                <a:ea typeface="ＭＳ Ｐゴシック" charset="0"/>
              </a:defRPr>
            </a:lvl9pPr>
          </a:lstStyle>
          <a:p>
            <a:pPr algn="ctr"/>
            <a:r>
              <a:rPr lang="en-US" sz="2400" dirty="0">
                <a:latin typeface="Arial" charset="0"/>
                <a:cs typeface="Arial" charset="0"/>
              </a:rPr>
              <a:t>Shredding Department, March, Year 2</a:t>
            </a:r>
          </a:p>
        </p:txBody>
      </p:sp>
      <p:pic>
        <p:nvPicPr>
          <p:cNvPr id="2" name="Picture 1" descr="Screen Shot 2018-10-16 at 3.44.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1981200"/>
            <a:ext cx="8458200" cy="4284182"/>
          </a:xfrm>
          <a:prstGeom prst="rect">
            <a:avLst/>
          </a:prstGeom>
        </p:spPr>
      </p:pic>
    </p:spTree>
  </p:cSld>
  <p:clrMapOvr>
    <a:masterClrMapping/>
  </p:clrMapOvr>
  <p:transition xmlns:p14="http://schemas.microsoft.com/office/powerpoint/2010/main">
    <p:wip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2251</TotalTime>
  <Words>4071</Words>
  <Application>Microsoft Macintosh PowerPoint</Application>
  <PresentationFormat>On-screen Show (4:3)</PresentationFormat>
  <Paragraphs>593</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Origin</vt:lpstr>
      <vt:lpstr>PowerPoint Presentation</vt:lpstr>
      <vt:lpstr>Process Costing</vt:lpstr>
      <vt:lpstr>Learning Objectives</vt:lpstr>
      <vt:lpstr>Comparison of Cost Flows</vt:lpstr>
      <vt:lpstr>Determining Equivalent Units</vt:lpstr>
      <vt:lpstr>Determining Equivalent Units (2)</vt:lpstr>
      <vt:lpstr>Using Product Costing in a Process Industry</vt:lpstr>
      <vt:lpstr>Using Product Costing in a Process Industry (2)</vt:lpstr>
      <vt:lpstr>Measure the Physical Flow of Resources (Step 1)</vt:lpstr>
      <vt:lpstr>Compute the Equivalent Units of Production (Step 2)</vt:lpstr>
      <vt:lpstr>Identify the Costs to Assign to Products (Step 3)</vt:lpstr>
      <vt:lpstr>Identify the Costs to Assign to Products (Step 3) (2)</vt:lpstr>
      <vt:lpstr>Identify the Costs to Assign to Products (Steps 4 and 5)</vt:lpstr>
      <vt:lpstr>Measure the Physical Flow of Resources (Step 1) (2)</vt:lpstr>
      <vt:lpstr>Compute the Equivalent Units of Production (Step 2) (2)</vt:lpstr>
      <vt:lpstr>Identify the Costs to Assign to Products (Step 3) (3)</vt:lpstr>
      <vt:lpstr>Compute the Cost per Equivalent Unit (Step 4)</vt:lpstr>
      <vt:lpstr>Assign Product Costs to Batches of Work (Step 5)</vt:lpstr>
      <vt:lpstr>The Production Cost Report</vt:lpstr>
      <vt:lpstr>Production Cost Report: Weighted-Average Process Costing</vt:lpstr>
      <vt:lpstr>Production Cost Report: Weighted-Average Process Costing (2)</vt:lpstr>
      <vt:lpstr>Assigning Costs Using FIFO</vt:lpstr>
      <vt:lpstr>Measure the Physical Flow of Resources (Step 1) (3)</vt:lpstr>
      <vt:lpstr>Compute the Equivalent Units of Production (Step 2) (3)</vt:lpstr>
      <vt:lpstr>Identify the Costs to Assign to Products (Step 3) (4)</vt:lpstr>
      <vt:lpstr>Compute the Cost per Equivalent Unit (Step 4) (2)</vt:lpstr>
      <vt:lpstr>Assign Product Costs to Batches of Work (Step 5) (2)</vt:lpstr>
      <vt:lpstr>Determining Which is Better: FIFO or Weighted-Average?</vt:lpstr>
      <vt:lpstr>Determining Which is Better: FIFO or Weighted-Average? (2)</vt:lpstr>
      <vt:lpstr>Using Costs Transferred in from Prior Departments</vt:lpstr>
      <vt:lpstr>Choosing between Job and Process Costing</vt:lpstr>
      <vt:lpstr>Operations Costing</vt:lpstr>
      <vt:lpstr>Operations Costing (2)</vt:lpstr>
      <vt:lpstr>Product Costing in Operations</vt:lpstr>
      <vt:lpstr>Product Costing in Operations (2)</vt:lpstr>
      <vt:lpstr>End of Chapter 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dc:creator>
  <cp:lastModifiedBy>Agate Development Isaacks</cp:lastModifiedBy>
  <cp:revision>308</cp:revision>
  <cp:lastPrinted>2018-09-29T13:45:29Z</cp:lastPrinted>
  <dcterms:created xsi:type="dcterms:W3CDTF">2011-09-29T20:26:15Z</dcterms:created>
  <dcterms:modified xsi:type="dcterms:W3CDTF">2018-12-18T21:48:06Z</dcterms:modified>
</cp:coreProperties>
</file>