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handoutMasterIdLst>
    <p:handoutMasterId r:id="rId49"/>
  </p:handoutMasterIdLst>
  <p:sldIdLst>
    <p:sldId id="381" r:id="rId2"/>
    <p:sldId id="256"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8" r:id="rId42"/>
    <p:sldId id="377" r:id="rId43"/>
    <p:sldId id="379" r:id="rId44"/>
    <p:sldId id="380" r:id="rId45"/>
    <p:sldId id="382" r:id="rId46"/>
    <p:sldId id="291" r:id="rId47"/>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4" clrIdx="0"/>
  <p:cmAuthor id="1" name="Agate Development Isaacks" initials="A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1" autoAdjust="0"/>
    <p:restoredTop sz="76028" autoAdjust="0"/>
  </p:normalViewPr>
  <p:slideViewPr>
    <p:cSldViewPr>
      <p:cViewPr varScale="1">
        <p:scale>
          <a:sx n="87" d="100"/>
          <a:sy n="87" d="100"/>
        </p:scale>
        <p:origin x="-760" y="-104"/>
      </p:cViewPr>
      <p:guideLst>
        <p:guide orient="horz" pos="2160"/>
        <p:guide pos="2880"/>
      </p:guideLst>
    </p:cSldViewPr>
  </p:slideViewPr>
  <p:outlineViewPr>
    <p:cViewPr>
      <p:scale>
        <a:sx n="33" d="100"/>
        <a:sy n="33" d="100"/>
      </p:scale>
      <p:origin x="0" y="31456"/>
    </p:cViewPr>
  </p:outlineViewPr>
  <p:notesTextViewPr>
    <p:cViewPr>
      <p:scale>
        <a:sx n="100" d="100"/>
        <a:sy n="100" d="100"/>
      </p:scale>
      <p:origin x="0" y="0"/>
    </p:cViewPr>
  </p:notesTextViewPr>
  <p:sorterViewPr>
    <p:cViewPr>
      <p:scale>
        <a:sx n="66" d="100"/>
        <a:sy n="66" d="100"/>
      </p:scale>
      <p:origin x="0" y="2482"/>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TextBox 5">
            <a:extLst>
              <a:ext uri="{FF2B5EF4-FFF2-40B4-BE49-F238E27FC236}">
                <a16:creationId xmlns:a16="http://schemas.microsoft.com/office/drawing/2014/main" xmlns="" id="{6D0BF1BE-5F61-4A6A-97A3-FA2A31DD7C9C}"/>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t>5-</a:t>
            </a:r>
            <a:fld id="{B8758734-B9CB-214D-BD0B-B80172AF5D73}" type="slidenum">
              <a:rPr lang="en-US" sz="1000"/>
              <a:pPr algn="r" eaLnBrk="1" hangingPunct="1"/>
              <a:t>‹#›</a:t>
            </a:fld>
            <a:endParaRPr lang="en-US" sz="1000"/>
          </a:p>
        </p:txBody>
      </p:sp>
    </p:spTree>
    <p:extLst>
      <p:ext uri="{BB962C8B-B14F-4D97-AF65-F5344CB8AC3E}">
        <p14:creationId xmlns:p14="http://schemas.microsoft.com/office/powerpoint/2010/main" val="58071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93E1C570-814A-4100-893F-4E43C353ECF0}"/>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a:extLst>
              <a:ext uri="{FF2B5EF4-FFF2-40B4-BE49-F238E27FC236}">
                <a16:creationId xmlns:a16="http://schemas.microsoft.com/office/drawing/2014/main" xmlns="" id="{C279A076-B87E-4552-8295-0CBCDF417EE1}"/>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6" name="TextBox 7">
            <a:extLst>
              <a:ext uri="{FF2B5EF4-FFF2-40B4-BE49-F238E27FC236}">
                <a16:creationId xmlns:a16="http://schemas.microsoft.com/office/drawing/2014/main" xmlns="" id="{80E2905C-D943-4FBE-A289-292086096411}"/>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t>5-</a:t>
            </a:r>
            <a:fld id="{0F772A9E-891C-7341-AE85-1A026C42B8FA}" type="slidenum">
              <a:rPr lang="en-US" sz="1000"/>
              <a:pPr algn="r" eaLnBrk="1" hangingPunct="1"/>
              <a:t>‹#›</a:t>
            </a:fld>
            <a:endParaRPr lang="en-US" sz="1000"/>
          </a:p>
        </p:txBody>
      </p:sp>
    </p:spTree>
    <p:extLst>
      <p:ext uri="{BB962C8B-B14F-4D97-AF65-F5344CB8AC3E}">
        <p14:creationId xmlns:p14="http://schemas.microsoft.com/office/powerpoint/2010/main" val="4144755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Fundamentals of Cost Accounting, 6</a:t>
            </a:r>
            <a:r>
              <a:rPr lang="en-US" baseline="30000">
                <a:latin typeface="Calibri" charset="0"/>
                <a:ea typeface="ＭＳ Ｐゴシック" charset="0"/>
              </a:rPr>
              <a:t>th</a:t>
            </a:r>
            <a:r>
              <a:rPr lang="en-US">
                <a:latin typeface="Calibri" charset="0"/>
                <a:ea typeface="ＭＳ Ｐゴシック" charset="0"/>
              </a:rPr>
              <a:t> edition</a:t>
            </a:r>
          </a:p>
          <a:p>
            <a:endParaRPr lang="en-US">
              <a:latin typeface="Calibri" charset="0"/>
              <a:ea typeface="ＭＳ Ｐゴシック" charset="0"/>
            </a:endParaRPr>
          </a:p>
          <a:p>
            <a:r>
              <a:rPr lang="en-US">
                <a:latin typeface="Calibri" charset="0"/>
                <a:ea typeface="ＭＳ Ｐゴシック"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An account analysis of JK shows estimated overhead cost per month for an average location operating at about 720 repair-hours. Each major class of overhead cost is itemized and then divided into estimated variable and fixed components. The rental contract includes a share of the revenue as part of the rent, so a portion of the rent is variable. Other costs are also mixed, having some fixed and some variable elements. Using account analysis, estimated fixed costs are $21,756 and the total variable costs are $22,032 for 720 repair-hours. Because variable costs are directly related to the expected activity level, we can state variable overhead per repair-hour as $30.60 ($22,032 divided by 720 repair-hours).</a:t>
            </a:r>
          </a:p>
          <a:p>
            <a:endParaRPr lang="en-US" dirty="0">
              <a:latin typeface="Calibri"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Using account analysis we can now estimate cost for other levels of repair-hours. Estimated costs at 960 repair-hours equals fixed costs of $21,756 plus $30.60 per repair-hour times 960 repair-hours (or $29,376 total variable costs). Total estimated costs at 960 repair-hours equals $51,132.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An advantage of using account analysis to estimate costs is that managers and accountants are familiar with company operations and the way costs react to changes in activity levels. However, managers and accountants may be biased. Furthermore, decisions often have major economic consequences for managers and accountants.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statistical cost analysis analyzes costs within the relevant range using statistics. Do you remember how we defined relevant range?</a:t>
            </a:r>
          </a:p>
          <a:p>
            <a:r>
              <a:rPr lang="en-US">
                <a:latin typeface="Calibri" charset="0"/>
                <a:ea typeface="ＭＳ Ｐゴシック" charset="0"/>
              </a:rPr>
              <a:t>A relevant range is the range of activity where a cost estimate is valid. The relevant range for cost estimation is usually between the upper and lower limits of past activity levels for which data is available.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Here we have the overhead costs data for JK for the last 15 months. Let’s use these data to estimate costs using a statistical analysis.</a:t>
            </a:r>
          </a:p>
          <a:p>
            <a:endParaRPr lang="en-US" dirty="0">
              <a:latin typeface="Calibri"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We will start with a </a:t>
            </a:r>
            <a:r>
              <a:rPr lang="en-US" dirty="0" err="1">
                <a:latin typeface="Calibri" charset="0"/>
                <a:ea typeface="ＭＳ Ｐゴシック" charset="0"/>
              </a:rPr>
              <a:t>scattergraph</a:t>
            </a:r>
            <a:r>
              <a:rPr lang="en-US" dirty="0">
                <a:latin typeface="Calibri" charset="0"/>
                <a:ea typeface="ＭＳ Ｐゴシック" charset="0"/>
              </a:rPr>
              <a:t>. A </a:t>
            </a:r>
            <a:r>
              <a:rPr lang="en-US" dirty="0" err="1">
                <a:latin typeface="Calibri" charset="0"/>
                <a:ea typeface="ＭＳ Ｐゴシック" charset="0"/>
              </a:rPr>
              <a:t>scattergraph</a:t>
            </a:r>
            <a:r>
              <a:rPr lang="en-US" dirty="0">
                <a:latin typeface="Calibri" charset="0"/>
                <a:ea typeface="ＭＳ Ｐゴシック" charset="0"/>
              </a:rPr>
              <a:t> is a plot of cost and activity levels. This gives us a visual representation of costs. Does it look like a relationship exists between </a:t>
            </a:r>
            <a:r>
              <a:rPr lang="en-US" dirty="0" smtClean="0">
                <a:latin typeface="Calibri" charset="0"/>
                <a:ea typeface="ＭＳ Ｐゴシック" charset="0"/>
              </a:rPr>
              <a:t>labor-</a:t>
            </a:r>
            <a:r>
              <a:rPr lang="en-US" dirty="0">
                <a:latin typeface="Calibri" charset="0"/>
                <a:ea typeface="ＭＳ Ｐゴシック" charset="0"/>
              </a:rPr>
              <a:t>hours and overhead cost</a:t>
            </a:r>
            <a:r>
              <a:rPr lang="en-US" dirty="0" smtClean="0">
                <a:latin typeface="Calibri" charset="0"/>
                <a:ea typeface="ＭＳ Ｐゴシック" charset="0"/>
              </a:rPr>
              <a:t>?</a:t>
            </a:r>
            <a:endParaRPr lang="en-US" dirty="0">
              <a:latin typeface="Calibri"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Now we “eyeball” the </a:t>
            </a:r>
            <a:r>
              <a:rPr lang="en-US" dirty="0" err="1">
                <a:latin typeface="Calibri" charset="0"/>
                <a:ea typeface="ＭＳ Ｐゴシック" charset="0"/>
              </a:rPr>
              <a:t>scattergraph</a:t>
            </a:r>
            <a:r>
              <a:rPr lang="en-US" dirty="0">
                <a:latin typeface="Calibri" charset="0"/>
                <a:ea typeface="ＭＳ Ｐゴシック" charset="0"/>
              </a:rPr>
              <a:t> to determine the intercept and the slope of a line through the data points. Do you remember graphing our total cost in Chapter 3? In this case, the slope of the line represents the estimated costs per unit, and the intercept with the vertical axis represents an estimate of the fixed costs. So we use “eyeball judgment” to determine fixed cost and variable cost per unit to arrive at total cost for a given level of activity. As you can imagine, preparing an estimate on the basis of a </a:t>
            </a:r>
            <a:r>
              <a:rPr lang="en-US" dirty="0" err="1">
                <a:latin typeface="Calibri" charset="0"/>
                <a:ea typeface="ＭＳ Ｐゴシック" charset="0"/>
              </a:rPr>
              <a:t>scattergraph</a:t>
            </a:r>
            <a:r>
              <a:rPr lang="en-US" dirty="0">
                <a:latin typeface="Calibri" charset="0"/>
                <a:ea typeface="ＭＳ Ｐゴシック" charset="0"/>
              </a:rPr>
              <a:t> is subject to a high level of error. Consequently, </a:t>
            </a:r>
            <a:r>
              <a:rPr lang="en-US" dirty="0" err="1">
                <a:latin typeface="Calibri" charset="0"/>
                <a:ea typeface="ＭＳ Ｐゴシック" charset="0"/>
              </a:rPr>
              <a:t>scattergraphs</a:t>
            </a:r>
            <a:r>
              <a:rPr lang="en-US" dirty="0">
                <a:latin typeface="Calibri" charset="0"/>
                <a:ea typeface="ＭＳ Ｐゴシック" charset="0"/>
              </a:rPr>
              <a:t> are usually not used as the sole basis for cost estimates but to illustrate the relations between costs and activity and to point out any past data items that might be significantly out of line.</a:t>
            </a:r>
          </a:p>
          <a:p>
            <a:endParaRPr lang="en-US" dirty="0">
              <a:latin typeface="Calibri" charset="0"/>
              <a:ea typeface="ＭＳ Ｐゴシック" charset="0"/>
            </a:endParaRPr>
          </a:p>
          <a:p>
            <a:endParaRPr lang="en-US" dirty="0">
              <a:latin typeface="Calibri"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simple approach to estimating the relation between cost and activity is to choose two points on the scattergraph. This approach is the high-low method. Using the high-low method, we estimate cost based on costs at the highest activity level and costs at the lowest activity level. Using these two points we can determine the total cost.</a:t>
            </a:r>
          </a:p>
          <a:p>
            <a:endParaRPr lang="en-US">
              <a:latin typeface="Calibri"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slope of the total cost line estimates the variable cost per unit. Remember from statistics, the slope of the line is the change in Y divided by the change in X. So we calculate the slope, or the variable cost per unit as the change in costs divided by the change in activity. The change in cost is cost at the highest activity level minus the cost at the lowest activity level. The change in activity is the highest activity minus the lowest activity. After calculating the variable cost per unit we use the activity level and calculate total variable costs. Total costs minus total variable costs equals fixed cost. We can use the highest activity level or the lowest activity level to calculate fixed costs. Let’s put the numbers in the equations.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To prepare a high-low analysis, select the high and low points and calculate the change in both OH Cost ($19,969) and labor hours (736). Since the OH cost change is due to a change in volume (labor hours), it is assumed to be strictly a variable cost. To calculate the variable cost per unit all we need to do is divide the change in OH cost by the change is repair-hours ($19,969 ÷ 736) which is $27.13 variable cost per unit. Now all we have to do is use either the high or low point and plug in the known values to the total cost equation: Fixed costs = (High cost – ($27.13 × High activity) or $55,581 – ($27.13 × 1,136) = $24,761.</a:t>
            </a:r>
          </a:p>
          <a:p>
            <a:r>
              <a:rPr lang="en-US" dirty="0">
                <a:latin typeface="Calibri" charset="0"/>
                <a:ea typeface="ＭＳ Ｐゴシック" charset="0"/>
              </a:rPr>
              <a:t>Fixed costs = (Low cost – ($27.13 × Low activity) or $35,612 – ($27.13 × 400) = $24,760. </a:t>
            </a:r>
            <a:r>
              <a:rPr lang="en-US" i="1" dirty="0">
                <a:latin typeface="Calibri" charset="0"/>
                <a:ea typeface="ＭＳ Ｐゴシック" charset="0"/>
              </a:rPr>
              <a:t>The difference is simply due to rounding.</a:t>
            </a:r>
          </a:p>
          <a:p>
            <a:endParaRPr lang="en-US" dirty="0">
              <a:latin typeface="Calibri" charset="0"/>
              <a:ea typeface="ＭＳ Ｐゴシック" charset="0"/>
            </a:endParaRPr>
          </a:p>
          <a:p>
            <a:r>
              <a:rPr lang="en-US" dirty="0">
                <a:latin typeface="Calibri" charset="0"/>
                <a:ea typeface="ＭＳ Ｐゴシック" charset="0"/>
              </a:rPr>
              <a:t>So, our equation estimating total cost is: Total cost = $24,761 + ($27.13 × </a:t>
            </a:r>
            <a:r>
              <a:rPr lang="en-US" dirty="0" smtClean="0">
                <a:latin typeface="Calibri" charset="0"/>
                <a:ea typeface="ＭＳ Ｐゴシック" charset="0"/>
              </a:rPr>
              <a:t>Labor </a:t>
            </a:r>
            <a:r>
              <a:rPr lang="en-US" dirty="0">
                <a:latin typeface="Calibri" charset="0"/>
                <a:ea typeface="ＭＳ Ｐゴシック" charset="0"/>
              </a:rPr>
              <a:t>hours).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ea typeface="ＭＳ Ｐゴシック" charset="0"/>
              </a:rPr>
              <a:t>Chapter 5: Cost Estimation</a:t>
            </a:r>
          </a:p>
          <a:p>
            <a:pPr>
              <a:spcBef>
                <a:spcPct val="0"/>
              </a:spcBef>
            </a:pPr>
            <a:endParaRPr lang="en-US">
              <a:latin typeface="Calibri" charset="0"/>
              <a:ea typeface="ＭＳ Ｐゴシック" charset="0"/>
            </a:endParaRPr>
          </a:p>
          <a:p>
            <a:pPr>
              <a:spcBef>
                <a:spcPct val="0"/>
              </a:spcBef>
            </a:pPr>
            <a:r>
              <a:rPr lang="en-US">
                <a:latin typeface="Calibri" charset="0"/>
                <a:ea typeface="ＭＳ Ｐゴシック" charset="0"/>
              </a:rPr>
              <a:t>When managers make decisions they need to compare the costs (and benefits) among alternative actions. In this chapter, we discuss how to estimate the costs required for decision making.</a:t>
            </a:r>
          </a:p>
          <a:p>
            <a:pPr>
              <a:spcBef>
                <a:spcPct val="0"/>
              </a:spcBef>
            </a:pPr>
            <a:endParaRPr lang="en-US">
              <a:latin typeface="Calibri"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Now that we know the estimated fixed costs are $24,761 and the estimated variable cost per unit is $27.13 we can estimate manufacturing overhead for a level of 960 labor-hours. Total manufacturing overhead at 960 repair-hours equals $24,761 plus $27.13 per unit times 960 units or $50,806. Can we estimate overhead at 1,250 labor-hours? Remember our data for the last 15 months included repair hours between the activity levels of 400 and 1,136 labor-hours. So 1,250 labor-hours is out of the relevant range for a projection</a:t>
            </a:r>
            <a:r>
              <a:rPr lang="en-US" dirty="0" smtClean="0">
                <a:latin typeface="Calibri" charset="0"/>
                <a:ea typeface="ＭＳ Ｐゴシック" charset="0"/>
              </a:rPr>
              <a:t>. </a:t>
            </a:r>
            <a:r>
              <a:rPr lang="en-US" dirty="0">
                <a:latin typeface="Calibri" charset="0"/>
                <a:ea typeface="ＭＳ Ｐゴシック" charset="0"/>
              </a:rPr>
              <a:t>The cost structure may change once the activity goes beyond 1,136 </a:t>
            </a:r>
            <a:r>
              <a:rPr lang="en-US" dirty="0" smtClean="0">
                <a:latin typeface="Calibri" charset="0"/>
                <a:ea typeface="ＭＳ Ｐゴシック" charset="0"/>
              </a:rPr>
              <a:t>labor-</a:t>
            </a:r>
            <a:r>
              <a:rPr lang="en-US" dirty="0">
                <a:latin typeface="Calibri" charset="0"/>
                <a:ea typeface="ＭＳ Ｐゴシック" charset="0"/>
              </a:rPr>
              <a:t>hours.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Regression statistically measures the relationship between two variables, activities and costs. Regression techniques are designed to generate a line that best fits a set of data points. In addition, regression techniques generate information that helps a manager determine how well the estimated regression equation describes the relations between costs and activities.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Although the high-low method allows a computation of estimates of the fixed and variable costs, it ignores most of the information available to the analyst. The high-low method uses two data points to estimate costs; regression is a statistical procedure that uses all of the data points to estimate costs.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You already know that an estimate for the costs at any given activity level can be computed using the equation TC = F + VX.  The regression equation, Y = a + bX, represents the cost equation. Y equals the intercept plus the slope times the number of units. When estimating overhead costs for JK, total overhead costs equals fixed costs plus the variable cost per unit of labor-hours times the number of labor-hours.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For JK, labor-hours are the activities, the independent variable, or predictor variable. In regression, the independent variable or predictor variable is identified as the X term. Overhead costs is the dependent variable, or Y term. What we are saying is: overhead costs are dependent on labor-hours, or predicted by labor-hours.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computer output gives an estimate for total cost of $53,623 with 960 </a:t>
            </a:r>
            <a:r>
              <a:rPr lang="en-US" dirty="0" smtClean="0">
                <a:latin typeface="Calibri" charset="0"/>
                <a:ea typeface="ＭＳ Ｐゴシック" charset="0"/>
              </a:rPr>
              <a:t>labor-hours</a:t>
            </a:r>
            <a:r>
              <a:rPr lang="en-US" dirty="0">
                <a:latin typeface="Calibri" charset="0"/>
                <a:ea typeface="ＭＳ Ｐゴシック" charset="0"/>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Continuing to interpret the regression output, the Multiple R is called the correlation coefficient and measures the linear relationship between the independent and dependent variables. R Square, the square of the correlation cost efficient, determines and identifies the proportion of the variation in the dependent variable, in this case, overhead costs, that is explained by the independent variable, in this case, </a:t>
            </a:r>
            <a:r>
              <a:rPr lang="en-US" dirty="0" smtClean="0">
                <a:latin typeface="Calibri" charset="0"/>
                <a:ea typeface="ＭＳ Ｐゴシック" charset="0"/>
              </a:rPr>
              <a:t>labor-</a:t>
            </a:r>
            <a:r>
              <a:rPr lang="en-US" dirty="0">
                <a:latin typeface="Calibri" charset="0"/>
                <a:ea typeface="ＭＳ Ｐゴシック" charset="0"/>
              </a:rPr>
              <a:t>hours.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If the t-statistic is over 2, it is considered significant</a:t>
            </a:r>
            <a:r>
              <a:rPr lang="en-US" dirty="0" smtClean="0">
                <a:latin typeface="Calibri" charset="0"/>
                <a:ea typeface="ＭＳ Ｐゴシック" charset="0"/>
              </a:rPr>
              <a:t>. </a:t>
            </a:r>
            <a:r>
              <a:rPr lang="en-US" dirty="0">
                <a:latin typeface="Calibri" charset="0"/>
                <a:ea typeface="ＭＳ Ｐゴシック" charset="0"/>
              </a:rPr>
              <a:t>For JK Renovations, the t-statistic is significant.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Multiple R, the correlation coefficient, of 0.856 tells us that a linear relationship does exist between labor-hours and overhead costs. The R Square, or coefficient of determination, tells us that 73.3% of the changes in overhead costs can be explained by changes in labor-hours.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Multiple regression is used when more than one predictor is needed to adequately predict the value. For example, it might lead to more precise results if JK uses both labor hours and materials cost in order to predict the total cost. Let’s look at this example.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After completing Chapter 5 you should: Understand the reasons for estimating fixed and variable costs and be able to estimate costs using engineering estimates, account analysis, and statistical analysis. You should be able to interpret the results of regression output and identify potential problems with regression data. You should be able to incorporate the effects of learning when estimating costs. </a:t>
            </a:r>
            <a:r>
              <a:rPr lang="en-US" dirty="0" smtClean="0">
                <a:latin typeface="Calibri" charset="0"/>
                <a:ea typeface="ＭＳ Ｐゴシック" charset="0"/>
              </a:rPr>
              <a:t>You </a:t>
            </a:r>
            <a:r>
              <a:rPr lang="en-US" dirty="0">
                <a:latin typeface="Calibri" charset="0"/>
                <a:ea typeface="ＭＳ Ｐゴシック" charset="0"/>
              </a:rPr>
              <a:t>should also be able to evaluate the advantages and disadvantages of alternative cost estimation methods. After completing the Appendix you should be able to use Microsoft Excel to perform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In multiple regression, the adjusted R-square is the correlation coefficient squared and adjusted for the number of independent variables used to make the estimate. Reading this output tells us that 89% of the changes in overhead costs can be explained by changes in labor-hours and materials cost. Remember, 73.3% of the changes in overhead costs were explained when one independent variable, labor-hours, was used to estimate the costs. Can you use this regression output to estimate overhead costs for 960 labor-hours and $5,200 materials cost?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Estimated overhead costs for 960 labor-hours and $5,200 of materials cost equal:</a:t>
            </a:r>
          </a:p>
          <a:p>
            <a:endParaRPr lang="en-US">
              <a:latin typeface="Calibri" charset="0"/>
              <a:ea typeface="ＭＳ Ｐゴシック" charset="0"/>
            </a:endParaRPr>
          </a:p>
          <a:p>
            <a:r>
              <a:rPr lang="en-US">
                <a:latin typeface="Calibri" charset="0"/>
                <a:ea typeface="ＭＳ Ｐゴシック" charset="0"/>
              </a:rPr>
              <a:t>Fixed costs of $19,894 plus $17.84 per labor-hour times 960 labor-hours, plus 3.32 material costs times materials cost of $5,200.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It’s easy to be over confident when interpreting regression output. It all looks so official. But beware of some potential problems with regression data. We already discussed in earlier chapters that costs are curvilinear and cost estimations are only valid within the relevant range. Data may also include outliers and the relationships may be spurious. Let’s talk a bit about each.</a:t>
            </a:r>
          </a:p>
          <a:p>
            <a:endParaRPr lang="en-US">
              <a:latin typeface="Calibri"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There are practical implementation problems such as the effect of nonlinear relations.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If the cost function is curvilinear, then a linear model contains weaknesses. This generally occurs when the firm is at or near capacity.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Because regression calculates the line that best fits the data points, observations that lie a significant distance away from the line could have an overwhelming effect on the regression estimate. Here we see the effect of one significant outlier. The computed regression line is a substantial distance from most of the points. The outlier moves the regression line.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Outliers move the regression line. Therefore a scattergraph should be prepared to eliminate unusual observations.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We should carefully analyze each variable in order to determine if relationships exist among all elements before using the regression.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Although there may be solutions for spurious relations, it appears that there are no clear cut solutions to the problem of assumptions. </a:t>
            </a:r>
            <a:r>
              <a:rPr lang="en-US" dirty="0" smtClean="0">
                <a:latin typeface="Calibri" charset="0"/>
                <a:ea typeface="ＭＳ Ｐゴシック" charset="0"/>
              </a:rPr>
              <a:t>If </a:t>
            </a:r>
            <a:r>
              <a:rPr lang="en-US" dirty="0">
                <a:latin typeface="Calibri" charset="0"/>
                <a:ea typeface="ＭＳ Ｐゴシック" charset="0"/>
              </a:rPr>
              <a:t>you increase your data size then accuracy increases, but the time covered also increases which could cause a curvilinear problem. </a:t>
            </a:r>
            <a:r>
              <a:rPr lang="en-US" dirty="0" smtClean="0">
                <a:latin typeface="Calibri" charset="0"/>
                <a:ea typeface="ＭＳ Ｐゴシック" charset="0"/>
              </a:rPr>
              <a:t>If </a:t>
            </a:r>
            <a:r>
              <a:rPr lang="en-US" dirty="0">
                <a:latin typeface="Calibri" charset="0"/>
                <a:ea typeface="ＭＳ Ｐゴシック" charset="0"/>
              </a:rPr>
              <a:t>you decrease your sample, then you may get rid of the curvilinear problem, but you weaken the output due to </a:t>
            </a:r>
            <a:r>
              <a:rPr lang="en-US" dirty="0" smtClean="0">
                <a:latin typeface="Calibri" charset="0"/>
                <a:ea typeface="ＭＳ Ｐゴシック" charset="0"/>
              </a:rPr>
              <a:t>fewer </a:t>
            </a:r>
            <a:r>
              <a:rPr lang="en-US" dirty="0">
                <a:latin typeface="Calibri" charset="0"/>
                <a:ea typeface="ＭＳ Ｐゴシック" charset="0"/>
              </a:rPr>
              <a:t>observations.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learning phenomenon means that variable costs tend to decrease per unit as the volume of activity increases.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You saw in Chapters 3 and 4 that good decisions require good information about costs. Cost estimates are an important element in helping managers make decisions that add value to the company.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Using regression to estimate costs relies on past data that is relatively inexpensive. Computational tools allow for more data to be used than for nonstatistical methods. However, analysts must be alert to cost-activity changes.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 matter what method is used to estimate costs, the results are only as good as the data used. Collecting appropriate data is complicated by missing data, outliers, allocated and discretionary costs, inflation, and mismatched time periods.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Each cost estimation method can yield a different estimate of the costs that are likely to result from a particular management decision. This underscores the advantage of using more than one method to arrive at a final estimate. Which method is the best? Management must weigh the cost-benefit related to each </a:t>
            </a:r>
            <a:r>
              <a:rPr lang="en-US" dirty="0" smtClean="0">
                <a:latin typeface="Calibri" charset="0"/>
                <a:ea typeface="ＭＳ Ｐゴシック" charset="0"/>
              </a:rPr>
              <a:t>method.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As we saw in Chapter 3 (CVP), there are software packages that allow users to easily generate a regression analysis. If, however, the user has little or no knowledge regarding regression, the output will be of little use.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Another element that can change the shape of the total cost curve is the notion of a learning phenomenon. As workers become more skilled they are able to produce more output per hour. This will impact the total cost curve since it leads to a lower per unit cost, the higher the output.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Another element that can change the shape of the total cost curve is the notion of a learning phenomenon. As workers become more skilled they are able to produce more output per hour. This will impact the total cost curve since it leads to a lower per unit cost, the higher the output.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End of Chapter 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By now you understand the importance of cost behavior. Cost behavior is the key distinction for decision making. Costs behave as either fixed or variable. Fixed costs are fixed in total; variable costs vary in total. On a per-unit basis, fixed costs vary inversely with activity and variable costs stay the same. Are you getting the idea? Cost behavior is critical for decision making.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Let’s meet Joseph, the owner of JK Renovations. In this chapter we are going to help Joseph estimate costs. Three methods used to estimate costs are: engineering estimates, account analysis, and statistical methods.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Engineering cost estimates are based on measuring and then pricing the work involved in a task. Managers first identify activities such as labor, rent, and insurance and then estimate the time and cost required for each activity.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advantages of engineering estimates </a:t>
            </a:r>
            <a:r>
              <a:rPr lang="en-US" dirty="0" smtClean="0">
                <a:latin typeface="Calibri" charset="0"/>
                <a:ea typeface="ＭＳ Ｐゴシック" charset="0"/>
              </a:rPr>
              <a:t>are</a:t>
            </a:r>
            <a:r>
              <a:rPr lang="en-US" baseline="0" dirty="0" smtClean="0">
                <a:latin typeface="Calibri" charset="0"/>
                <a:ea typeface="ＭＳ Ｐゴシック" charset="0"/>
              </a:rPr>
              <a:t> as follows.</a:t>
            </a:r>
            <a:r>
              <a:rPr lang="en-US" dirty="0" smtClean="0">
                <a:latin typeface="Calibri" charset="0"/>
                <a:ea typeface="ＭＳ Ｐゴシック" charset="0"/>
              </a:rPr>
              <a:t> </a:t>
            </a:r>
            <a:r>
              <a:rPr lang="en-US" dirty="0">
                <a:latin typeface="Calibri" charset="0"/>
                <a:ea typeface="ＭＳ Ｐゴシック" charset="0"/>
              </a:rPr>
              <a:t>First, it details each step required to perform an operation. Second, it permits a comparison of other centers in which similar operations are performed and enables the company to review its productivity and identify specific strengths and weaknesses. And finally, costs for totally new activities can be estimated without prior activity data. However, engineering estimates can be quite expensive to use and are based on optimal conditions.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Estimating costs using account analysis involves a review of each account making up the total costs being analyzed. Then, each cost should be identified as either fixed or variable, depending on the relation between the cost and some activity. Fixed costs are those costs that are fixed in total regardless of the activity level and variable costs. Variable costs are those costs that vary in total as activity changes.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003530-14C7-AB4E-8A0B-BDFA80AA9E82}"/>
              </a:ext>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5" name="Rectangle 4">
            <a:extLst>
              <a:ext uri="{FF2B5EF4-FFF2-40B4-BE49-F238E27FC236}">
                <a16:creationId xmlns:a16="http://schemas.microsoft.com/office/drawing/2014/main" xmlns="" id="{AD942B82-88A1-194A-B776-57E30D4B983D}"/>
              </a:ext>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6" name="Rectangle 5">
            <a:extLst>
              <a:ext uri="{FF2B5EF4-FFF2-40B4-BE49-F238E27FC236}">
                <a16:creationId xmlns:a16="http://schemas.microsoft.com/office/drawing/2014/main" xmlns="" id="{ED82FF62-7E65-F64E-A2D2-73802DEA8234}"/>
              </a:ext>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7" name="Rectangle 6">
            <a:extLst>
              <a:ext uri="{FF2B5EF4-FFF2-40B4-BE49-F238E27FC236}">
                <a16:creationId xmlns:a16="http://schemas.microsoft.com/office/drawing/2014/main" xmlns="" id="{94D03356-F8D3-1740-ABB7-53C35CB5E4A6}"/>
              </a:ext>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5-</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22236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30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Tree>
    <p:extLst>
      <p:ext uri="{BB962C8B-B14F-4D97-AF65-F5344CB8AC3E}">
        <p14:creationId xmlns:p14="http://schemas.microsoft.com/office/powerpoint/2010/main" val="271414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14254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5-</a:t>
            </a:r>
            <a:fld id="{BDF6C68E-90B1-6C4D-8E9A-2CA22C1BC093}"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8"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4096" r:id="rId1"/>
    <p:sldLayoutId id="2147484093" r:id="rId2"/>
    <p:sldLayoutId id="2147484094" r:id="rId3"/>
    <p:sldLayoutId id="2147484095" r:id="rId4"/>
    <p:sldLayoutId id="2147484097"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pitchFamily="34" charset="-128"/>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pitchFamily="34" charset="-128"/>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Excel_97_-_2004_Worksheet3.xls"/><Relationship Id="rId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xcel_97_-_2004_Worksheet1.xls"/><Relationship Id="rId5" Type="http://schemas.openxmlformats.org/officeDocument/2006/relationships/image" Target="../media/image7.png"/><Relationship Id="rId6" Type="http://schemas.openxmlformats.org/officeDocument/2006/relationships/oleObject" Target="../embeddings/Microsoft_Excel_97_-_2004_Worksheet2.xls"/><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4"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extLst>
          </p:cNvPr>
          <p:cNvSpPr txBox="1"/>
          <p:nvPr/>
        </p:nvSpPr>
        <p:spPr>
          <a:xfrm>
            <a:off x="1066800" y="6400800"/>
            <a:ext cx="6781800" cy="338138"/>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dirty="0">
                <a:latin typeface="Bookman Old Style" charset="0"/>
                <a:ea typeface="ＭＳ Ｐゴシック" charset="0"/>
              </a:rPr>
              <a:t>Account Analysis </a:t>
            </a:r>
            <a:r>
              <a:rPr lang="en-US" sz="4000" dirty="0" smtClean="0">
                <a:latin typeface="Bookman Old Style" charset="0"/>
                <a:ea typeface="ＭＳ Ｐゴシック" charset="0"/>
              </a:rPr>
              <a:t>Method (2)</a:t>
            </a:r>
            <a:endParaRPr lang="en-US" sz="4000" dirty="0">
              <a:latin typeface="Bookman Old Style" charset="0"/>
              <a:ea typeface="ＭＳ Ｐゴシック" charset="0"/>
            </a:endParaRPr>
          </a:p>
        </p:txBody>
      </p:sp>
      <p:grpSp>
        <p:nvGrpSpPr>
          <p:cNvPr id="24578" name="Group 17"/>
          <p:cNvGrpSpPr>
            <a:grpSpLocks/>
          </p:cNvGrpSpPr>
          <p:nvPr/>
        </p:nvGrpSpPr>
        <p:grpSpPr bwMode="auto">
          <a:xfrm>
            <a:off x="838200" y="1941285"/>
            <a:ext cx="7467600" cy="3581400"/>
            <a:chOff x="838200" y="1828800"/>
            <a:chExt cx="7467600" cy="4572000"/>
          </a:xfrm>
        </p:grpSpPr>
        <p:sp>
          <p:nvSpPr>
            <p:cNvPr id="17" name="Rectangle 16">
              <a:extLst>
                <a:ext uri="{FF2B5EF4-FFF2-40B4-BE49-F238E27FC236}">
                  <a16:creationId xmlns:a16="http://schemas.microsoft.com/office/drawing/2014/main" xmlns="" id="{AF82BE3E-B0C1-494F-81BF-3EB76964C6F8}"/>
                </a:ext>
              </a:extLst>
            </p:cNvPr>
            <p:cNvSpPr/>
            <p:nvPr/>
          </p:nvSpPr>
          <p:spPr>
            <a:xfrm>
              <a:off x="838200" y="1828800"/>
              <a:ext cx="7467600" cy="457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24583" name="TextBox 4"/>
            <p:cNvSpPr txBox="1">
              <a:spLocks noChangeArrowheads="1"/>
            </p:cNvSpPr>
            <p:nvPr/>
          </p:nvSpPr>
          <p:spPr bwMode="auto">
            <a:xfrm>
              <a:off x="2743200" y="2247124"/>
              <a:ext cx="3657600" cy="4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u="sng" dirty="0">
                  <a:latin typeface="Arial" charset="0"/>
                </a:rPr>
                <a:t>Costs for 720 labor-hours</a:t>
              </a:r>
            </a:p>
          </p:txBody>
        </p:sp>
      </p:grpSp>
      <p:sp>
        <p:nvSpPr>
          <p:cNvPr id="16" name="Rectangle 15">
            <a:extLst>
              <a:ext uri="{FF2B5EF4-FFF2-40B4-BE49-F238E27FC236}">
                <a16:creationId xmlns:a16="http://schemas.microsoft.com/office/drawing/2014/main" xmlns="" id="{A3815C20-1625-4B3B-976F-EBB9DCA2021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5-3</a:t>
            </a:r>
          </a:p>
        </p:txBody>
      </p:sp>
      <p:pic>
        <p:nvPicPr>
          <p:cNvPr id="19" name="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308100"/>
            <a:ext cx="7683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914400" y="2931885"/>
            <a:ext cx="7239000" cy="2197100"/>
          </a:xfrm>
          <a:prstGeom prst="rect">
            <a:avLst/>
          </a:prstGeo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dirty="0">
                <a:latin typeface="Bookman Old Style" charset="0"/>
                <a:ea typeface="ＭＳ Ｐゴシック" charset="0"/>
              </a:rPr>
              <a:t>Account Analysis </a:t>
            </a:r>
            <a:r>
              <a:rPr lang="en-US" sz="4000" dirty="0" smtClean="0">
                <a:latin typeface="Bookman Old Style" charset="0"/>
                <a:ea typeface="ＭＳ Ｐゴシック" charset="0"/>
              </a:rPr>
              <a:t>Method (3)</a:t>
            </a:r>
            <a:endParaRPr lang="en-US" sz="4000" dirty="0">
              <a:latin typeface="Bookman Old Style" charset="0"/>
              <a:ea typeface="ＭＳ Ｐゴシック" charset="0"/>
            </a:endParaRPr>
          </a:p>
        </p:txBody>
      </p:sp>
      <p:sp>
        <p:nvSpPr>
          <p:cNvPr id="5" name="TextBox 4">
            <a:extLst>
              <a:ext uri="{FF2B5EF4-FFF2-40B4-BE49-F238E27FC236}">
                <a16:creationId xmlns:a16="http://schemas.microsoft.com/office/drawing/2014/main" xmlns="" id="{BF235E38-1293-40AB-8BFB-6938BA856137}"/>
              </a:ext>
            </a:extLst>
          </p:cNvPr>
          <p:cNvSpPr txBox="1"/>
          <p:nvPr/>
        </p:nvSpPr>
        <p:spPr>
          <a:xfrm>
            <a:off x="457200" y="2103438"/>
            <a:ext cx="8229600" cy="457200"/>
          </a:xfrm>
          <a:prstGeom prst="rect">
            <a:avLst/>
          </a:prstGeom>
          <a:solidFill>
            <a:schemeClr val="bg2">
              <a:lumMod val="90000"/>
            </a:schemeClr>
          </a:solidFill>
          <a:ln w="28575">
            <a:solidFill>
              <a:schemeClr val="tx2"/>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dirty="0">
                <a:latin typeface="Gill Sans"/>
                <a:cs typeface="Gill Sans"/>
              </a:rPr>
              <a:t>Fixed costs + (Variable cost/unit × No. of units) = Total cost</a:t>
            </a:r>
          </a:p>
        </p:txBody>
      </p:sp>
      <p:sp>
        <p:nvSpPr>
          <p:cNvPr id="6" name="TextBox 5">
            <a:extLst>
              <a:ext uri="{FF2B5EF4-FFF2-40B4-BE49-F238E27FC236}">
                <a16:creationId xmlns:a16="http://schemas.microsoft.com/office/drawing/2014/main" xmlns="" id="{E25961D8-1AC9-4F3B-8593-C941AFC60452}"/>
              </a:ext>
            </a:extLst>
          </p:cNvPr>
          <p:cNvSpPr txBox="1"/>
          <p:nvPr/>
        </p:nvSpPr>
        <p:spPr>
          <a:xfrm>
            <a:off x="1676400" y="2987675"/>
            <a:ext cx="5364163" cy="822325"/>
          </a:xfrm>
          <a:prstGeom prst="rect">
            <a:avLst/>
          </a:prstGeom>
          <a:solidFill>
            <a:schemeClr val="bg2">
              <a:lumMod val="90000"/>
            </a:schemeClr>
          </a:solidFill>
          <a:ln w="28575">
            <a:solidFill>
              <a:schemeClr val="tx2"/>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u="sng">
                <a:latin typeface="Gill Sans"/>
                <a:cs typeface="Gill Sans"/>
              </a:rPr>
              <a:t>Cost at 720 repair-hours:</a:t>
            </a:r>
          </a:p>
          <a:p>
            <a:pPr algn="ctr"/>
            <a:r>
              <a:rPr lang="en-US" sz="2400">
                <a:latin typeface="Gill Sans"/>
                <a:cs typeface="Gill Sans"/>
              </a:rPr>
              <a:t>$21,756 + ($30.60 × 720) = $43,788</a:t>
            </a:r>
          </a:p>
        </p:txBody>
      </p:sp>
      <p:sp>
        <p:nvSpPr>
          <p:cNvPr id="7" name="TextBox 6">
            <a:extLst>
              <a:ext uri="{FF2B5EF4-FFF2-40B4-BE49-F238E27FC236}">
                <a16:creationId xmlns:a16="http://schemas.microsoft.com/office/drawing/2014/main" xmlns="" id="{C9A38474-E932-4B7C-88D5-45287C320549}"/>
              </a:ext>
            </a:extLst>
          </p:cNvPr>
          <p:cNvSpPr txBox="1"/>
          <p:nvPr/>
        </p:nvSpPr>
        <p:spPr>
          <a:xfrm>
            <a:off x="1676400" y="4206875"/>
            <a:ext cx="5364163" cy="822325"/>
          </a:xfrm>
          <a:prstGeom prst="rect">
            <a:avLst/>
          </a:prstGeom>
          <a:solidFill>
            <a:schemeClr val="bg2">
              <a:lumMod val="90000"/>
            </a:schemeClr>
          </a:solidFill>
          <a:ln w="28575">
            <a:solidFill>
              <a:schemeClr val="tx2"/>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u="sng">
                <a:latin typeface="Gill Sans"/>
                <a:cs typeface="Gill Sans"/>
              </a:rPr>
              <a:t>Cost at 960 repair-hours:</a:t>
            </a:r>
          </a:p>
          <a:p>
            <a:pPr algn="ctr"/>
            <a:r>
              <a:rPr lang="en-US" sz="2400">
                <a:latin typeface="Gill Sans"/>
                <a:cs typeface="Gill Sans"/>
              </a:rPr>
              <a:t>$21,756 + ($30.60 × 960) = $51,132</a:t>
            </a:r>
          </a:p>
        </p:txBody>
      </p:sp>
      <p:sp>
        <p:nvSpPr>
          <p:cNvPr id="9" name="Rectangle 8">
            <a:extLst>
              <a:ext uri="{FF2B5EF4-FFF2-40B4-BE49-F238E27FC236}">
                <a16:creationId xmlns:a16="http://schemas.microsoft.com/office/drawing/2014/main" xmlns="" id="{ECF17589-2677-4138-86E6-8E236CEF202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5-3</a:t>
            </a:r>
          </a:p>
        </p:txBody>
      </p:sp>
      <p:pic>
        <p:nvPicPr>
          <p:cNvPr id="10" name="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308100"/>
            <a:ext cx="75184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dirty="0">
                <a:latin typeface="Bookman Old Style" charset="0"/>
                <a:ea typeface="ＭＳ Ｐゴシック" charset="0"/>
              </a:rPr>
              <a:t>Account Analysis </a:t>
            </a:r>
            <a:r>
              <a:rPr lang="en-US" sz="4000" dirty="0" smtClean="0">
                <a:latin typeface="Bookman Old Style" charset="0"/>
                <a:ea typeface="ＭＳ Ｐゴシック" charset="0"/>
              </a:rPr>
              <a:t>Method (4)</a:t>
            </a:r>
            <a:endParaRPr lang="en-US" sz="4000" dirty="0">
              <a:latin typeface="Bookman Old Style" charset="0"/>
              <a:ea typeface="ＭＳ Ｐゴシック" charset="0"/>
            </a:endParaRP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447800"/>
            <a:ext cx="2933700" cy="66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xmlns="" id="{B0F95333-9EC0-4F55-906E-9A8C4E9B1038}"/>
              </a:ext>
            </a:extLst>
          </p:cNvPr>
          <p:cNvSpPr txBox="1">
            <a:spLocks noChangeArrowheads="1"/>
          </p:cNvSpPr>
          <p:nvPr/>
        </p:nvSpPr>
        <p:spPr bwMode="auto">
          <a:xfrm>
            <a:off x="731838" y="2087563"/>
            <a:ext cx="768032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Managers and accountants are familiar with company</a:t>
            </a:r>
            <a:br>
              <a:rPr lang="en-US" sz="2400" dirty="0">
                <a:solidFill>
                  <a:schemeClr val="tx1"/>
                </a:solidFill>
                <a:latin typeface="Gill Sans"/>
                <a:cs typeface="Gill Sans"/>
              </a:rPr>
            </a:br>
            <a:r>
              <a:rPr lang="en-US" sz="2400" dirty="0">
                <a:solidFill>
                  <a:schemeClr val="tx1"/>
                </a:solidFill>
                <a:latin typeface="Gill Sans"/>
                <a:cs typeface="Gill Sans"/>
              </a:rPr>
              <a:t>operations and the way costs react to changes in</a:t>
            </a:r>
            <a:br>
              <a:rPr lang="en-US" sz="2400" dirty="0">
                <a:solidFill>
                  <a:schemeClr val="tx1"/>
                </a:solidFill>
                <a:latin typeface="Gill Sans"/>
                <a:cs typeface="Gill Sans"/>
              </a:rPr>
            </a:br>
            <a:r>
              <a:rPr lang="en-US" sz="2400" dirty="0">
                <a:solidFill>
                  <a:schemeClr val="tx1"/>
                </a:solidFill>
                <a:latin typeface="Gill Sans"/>
                <a:cs typeface="Gill Sans"/>
              </a:rPr>
              <a:t>activity levels.</a:t>
            </a:r>
          </a:p>
        </p:txBody>
      </p:sp>
      <p:pic>
        <p:nvPicPr>
          <p:cNvPr id="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4013200"/>
            <a:ext cx="3581400" cy="647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731838" y="4648200"/>
            <a:ext cx="7680325" cy="457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dirty="0">
                <a:latin typeface="Gill Sans"/>
                <a:ea typeface="+mn-ea"/>
                <a:cs typeface="Gill Sans"/>
              </a:rPr>
              <a:t>Managers and accountants may be biased.</a:t>
            </a:r>
          </a:p>
        </p:txBody>
      </p:sp>
      <p:sp>
        <p:nvSpPr>
          <p:cNvPr id="10" name="Text Box 3"/>
          <p:cNvSpPr txBox="1">
            <a:spLocks noChangeArrowheads="1"/>
          </p:cNvSpPr>
          <p:nvPr/>
        </p:nvSpPr>
        <p:spPr bwMode="auto">
          <a:xfrm>
            <a:off x="731838" y="5349875"/>
            <a:ext cx="7680325" cy="822325"/>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dirty="0">
                <a:latin typeface="Gill Sans"/>
                <a:ea typeface="+mn-ea"/>
                <a:cs typeface="Gill Sans"/>
              </a:rPr>
              <a:t>Decisions often have major economic consequences</a:t>
            </a:r>
          </a:p>
          <a:p>
            <a:pPr algn="ctr" defTabSz="274320">
              <a:buSzPct val="100000"/>
              <a:defRPr/>
            </a:pPr>
            <a:r>
              <a:rPr lang="en-US" sz="2400" dirty="0">
                <a:latin typeface="Gill Sans"/>
                <a:ea typeface="+mn-ea"/>
                <a:cs typeface="Gill Sans"/>
              </a:rPr>
              <a:t>for managers and accountants.</a:t>
            </a:r>
          </a:p>
        </p:txBody>
      </p:sp>
      <p:sp>
        <p:nvSpPr>
          <p:cNvPr id="12" name="Rectangle 11">
            <a:extLst>
              <a:ext uri="{FF2B5EF4-FFF2-40B4-BE49-F238E27FC236}">
                <a16:creationId xmlns:a16="http://schemas.microsoft.com/office/drawing/2014/main" xmlns="" id="{3E8A481E-4FE2-41F4-AB2B-4139D3249FA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5-3</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2500"/>
                            </p:stCondLst>
                            <p:childTnLst>
                              <p:par>
                                <p:cTn id="11" presetID="22" presetClass="entr" presetSubtype="8"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nodeType="afterGroup">
                            <p:stCondLst>
                              <p:cond delay="4000"/>
                            </p:stCondLst>
                            <p:childTnLst>
                              <p:par>
                                <p:cTn id="15" presetID="22" presetClass="entr" presetSubtype="8"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000">
                <a:latin typeface="Bookman Old Style" charset="0"/>
                <a:ea typeface="ＭＳ Ｐゴシック" charset="0"/>
              </a:rPr>
              <a:t>Statistical Cost Estimation</a:t>
            </a:r>
          </a:p>
        </p:txBody>
      </p:sp>
      <p:sp>
        <p:nvSpPr>
          <p:cNvPr id="3" name="Rectangle 2">
            <a:extLst>
              <a:ext uri="{FF2B5EF4-FFF2-40B4-BE49-F238E27FC236}">
                <a16:creationId xmlns:a16="http://schemas.microsoft.com/office/drawing/2014/main" xmlns="" id="{7189254F-1E58-4214-A7CA-D50BAD016C33}"/>
              </a:ext>
            </a:extLst>
          </p:cNvPr>
          <p:cNvSpPr/>
          <p:nvPr/>
        </p:nvSpPr>
        <p:spPr>
          <a:xfrm>
            <a:off x="1646238" y="1463675"/>
            <a:ext cx="585152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5-4</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Estimate costs using statistical analysis.</a:t>
            </a:r>
          </a:p>
        </p:txBody>
      </p:sp>
      <p:sp>
        <p:nvSpPr>
          <p:cNvPr id="4" name="Text Box 3">
            <a:extLst>
              <a:ext uri="{FF2B5EF4-FFF2-40B4-BE49-F238E27FC236}">
                <a16:creationId xmlns:a16="http://schemas.microsoft.com/office/drawing/2014/main" xmlns="" id="{AA82403C-35EA-4D05-9337-A0126AAAFA0C}"/>
              </a:ext>
            </a:extLst>
          </p:cNvPr>
          <p:cNvSpPr txBox="1">
            <a:spLocks noChangeArrowheads="1"/>
          </p:cNvSpPr>
          <p:nvPr/>
        </p:nvSpPr>
        <p:spPr bwMode="auto">
          <a:xfrm>
            <a:off x="914400" y="2225675"/>
            <a:ext cx="73152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latin typeface="Gill Sans"/>
                <a:cs typeface="Gill Sans"/>
              </a:rPr>
              <a:t>Analyze costs within a relevant range, which is</a:t>
            </a:r>
          </a:p>
          <a:p>
            <a:pPr algn="ctr" defTabSz="274320">
              <a:buSzPct val="100000"/>
              <a:defRPr/>
            </a:pPr>
            <a:r>
              <a:rPr lang="en-US" sz="2400" dirty="0">
                <a:latin typeface="Gill Sans"/>
                <a:cs typeface="Gill Sans"/>
              </a:rPr>
              <a:t>the limits within which a cost estimate may be valid.</a:t>
            </a:r>
          </a:p>
        </p:txBody>
      </p:sp>
      <p:sp>
        <p:nvSpPr>
          <p:cNvPr id="5" name="Text Box 3">
            <a:extLst>
              <a:ext uri="{FF2B5EF4-FFF2-40B4-BE49-F238E27FC236}">
                <a16:creationId xmlns:a16="http://schemas.microsoft.com/office/drawing/2014/main" xmlns="" id="{B5168D7C-4E2E-4222-8F9E-D4C6D5E6174A}"/>
              </a:ext>
            </a:extLst>
          </p:cNvPr>
          <p:cNvSpPr txBox="1">
            <a:spLocks noChangeArrowheads="1"/>
          </p:cNvSpPr>
          <p:nvPr/>
        </p:nvSpPr>
        <p:spPr bwMode="auto">
          <a:xfrm>
            <a:off x="914400" y="3306763"/>
            <a:ext cx="7315200"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latin typeface="Gill Sans"/>
                <a:cs typeface="Gill Sans"/>
              </a:rPr>
              <a:t>Relevant range for a projection is usually between</a:t>
            </a:r>
          </a:p>
          <a:p>
            <a:pPr algn="ctr" defTabSz="274320">
              <a:buSzPct val="100000"/>
              <a:defRPr/>
            </a:pPr>
            <a:r>
              <a:rPr lang="en-US" sz="2400" dirty="0">
                <a:latin typeface="Gill Sans"/>
                <a:cs typeface="Gill Sans"/>
              </a:rPr>
              <a:t>the upper and lower limits (bounds) of past activity</a:t>
            </a:r>
          </a:p>
          <a:p>
            <a:pPr algn="ctr" defTabSz="274320">
              <a:buSzPct val="100000"/>
              <a:defRPr/>
            </a:pPr>
            <a:r>
              <a:rPr lang="en-US" sz="2400" dirty="0">
                <a:latin typeface="Gill Sans"/>
                <a:cs typeface="Gill Sans"/>
              </a:rPr>
              <a:t>levels for which data is available.</a:t>
            </a:r>
          </a:p>
        </p:txBody>
      </p:sp>
      <p:sp>
        <p:nvSpPr>
          <p:cNvPr id="7" name="Rectangle 6">
            <a:extLst>
              <a:ext uri="{FF2B5EF4-FFF2-40B4-BE49-F238E27FC236}">
                <a16:creationId xmlns:a16="http://schemas.microsoft.com/office/drawing/2014/main" xmlns="" id="{1B34B79E-9274-4E0C-ACA3-ECCB719345B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304800"/>
            <a:ext cx="8229600" cy="914400"/>
          </a:xfrm>
        </p:spPr>
        <p:txBody>
          <a:bodyPr/>
          <a:lstStyle/>
          <a:p>
            <a:pPr eaLnBrk="1" hangingPunct="1">
              <a:lnSpc>
                <a:spcPts val="4400"/>
              </a:lnSpc>
            </a:pPr>
            <a:r>
              <a:rPr lang="en-US" sz="4000">
                <a:latin typeface="Bookman Old Style" charset="0"/>
                <a:ea typeface="ＭＳ Ｐゴシック" charset="0"/>
              </a:rPr>
              <a:t>Overhead Cost Estimation</a:t>
            </a:r>
            <a:br>
              <a:rPr lang="en-US" sz="4000">
                <a:latin typeface="Bookman Old Style" charset="0"/>
                <a:ea typeface="ＭＳ Ｐゴシック" charset="0"/>
              </a:rPr>
            </a:br>
            <a:r>
              <a:rPr lang="en-US" sz="4000">
                <a:latin typeface="Bookman Old Style" charset="0"/>
                <a:ea typeface="ＭＳ Ｐゴシック" charset="0"/>
              </a:rPr>
              <a:t>for JK Renovations</a:t>
            </a:r>
          </a:p>
        </p:txBody>
      </p:sp>
      <p:sp>
        <p:nvSpPr>
          <p:cNvPr id="11" name="Text Box 3">
            <a:extLst>
              <a:ext uri="{FF2B5EF4-FFF2-40B4-BE49-F238E27FC236}">
                <a16:creationId xmlns:a16="http://schemas.microsoft.com/office/drawing/2014/main" xmlns="" id="{C270AD63-B575-48D2-9895-4A4144BFAE02}"/>
              </a:ext>
            </a:extLst>
          </p:cNvPr>
          <p:cNvSpPr txBox="1">
            <a:spLocks noChangeArrowheads="1"/>
          </p:cNvSpPr>
          <p:nvPr/>
        </p:nvSpPr>
        <p:spPr bwMode="auto">
          <a:xfrm>
            <a:off x="1219200" y="5486400"/>
            <a:ext cx="6705600"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These data will be used to estimate costs using</a:t>
            </a:r>
          </a:p>
          <a:p>
            <a:pPr algn="ctr">
              <a:buClr>
                <a:srgbClr val="FFFF00"/>
              </a:buClr>
              <a:buSzPct val="75000"/>
              <a:buFont typeface="Monotype Sorts" pitchFamily="2" charset="2"/>
              <a:buNone/>
              <a:defRPr/>
            </a:pPr>
            <a:r>
              <a:rPr lang="en-US" sz="2400" dirty="0">
                <a:solidFill>
                  <a:schemeClr val="tx1"/>
                </a:solidFill>
                <a:latin typeface="Gill Sans"/>
                <a:cs typeface="Gill Sans"/>
              </a:rPr>
              <a:t>a statistical analysis.</a:t>
            </a:r>
          </a:p>
        </p:txBody>
      </p:sp>
      <p:sp>
        <p:nvSpPr>
          <p:cNvPr id="13" name="Rectangle 12">
            <a:extLst>
              <a:ext uri="{FF2B5EF4-FFF2-40B4-BE49-F238E27FC236}">
                <a16:creationId xmlns:a16="http://schemas.microsoft.com/office/drawing/2014/main" xmlns="" id="{960AA68F-DDE5-47CA-819D-801CC1027DC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pic>
        <p:nvPicPr>
          <p:cNvPr id="3" name="Picture 2" descr="Screen Shot 2018-12-19 at 9.42.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86" y="1251603"/>
            <a:ext cx="6997229" cy="4167007"/>
          </a:xfrm>
          <a:prstGeom prst="rect">
            <a:avLst/>
          </a:prstGeo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dirty="0" err="1">
                <a:latin typeface="Bookman Old Style" charset="0"/>
                <a:ea typeface="ＭＳ Ｐゴシック" charset="0"/>
              </a:rPr>
              <a:t>Scattergraph</a:t>
            </a:r>
            <a:endParaRPr lang="en-US" sz="4000" dirty="0">
              <a:latin typeface="Bookman Old Style" charset="0"/>
              <a:ea typeface="ＭＳ Ｐゴシック" charset="0"/>
            </a:endParaRPr>
          </a:p>
        </p:txBody>
      </p:sp>
      <p:sp>
        <p:nvSpPr>
          <p:cNvPr id="13" name="Text Box 5">
            <a:extLst>
              <a:ext uri="{FF2B5EF4-FFF2-40B4-BE49-F238E27FC236}">
                <a16:creationId xmlns:a16="http://schemas.microsoft.com/office/drawing/2014/main" xmlns="" id="{37A7AAD9-052E-4BA6-9CF4-0F8F5EB89694}"/>
              </a:ext>
            </a:extLst>
          </p:cNvPr>
          <p:cNvSpPr txBox="1">
            <a:spLocks noChangeArrowheads="1"/>
          </p:cNvSpPr>
          <p:nvPr/>
        </p:nvSpPr>
        <p:spPr bwMode="auto">
          <a:xfrm>
            <a:off x="1371600" y="5448300"/>
            <a:ext cx="6400800" cy="823913"/>
          </a:xfrm>
          <a:prstGeom prst="rect">
            <a:avLst/>
          </a:prstGeom>
          <a:solidFill>
            <a:schemeClr val="accent6"/>
          </a:solidFill>
          <a:ln w="12700" algn="ctr">
            <a:solidFill>
              <a:schemeClr val="tx1"/>
            </a:solidFill>
            <a:miter lim="800000"/>
            <a:headEnd/>
            <a:tailEnd/>
          </a:ln>
          <a:effectLst/>
        </p:spPr>
        <p:txBody>
          <a:bodyPr>
            <a:spAutoFit/>
          </a:bodyPr>
          <a:lstStyle/>
          <a:p>
            <a:pPr algn="ctr">
              <a:spcBef>
                <a:spcPts val="0"/>
              </a:spcBef>
              <a:defRPr/>
            </a:pPr>
            <a:r>
              <a:rPr lang="en-US" sz="2400" dirty="0">
                <a:latin typeface="Gill Sans"/>
                <a:ea typeface="ＭＳ Ｐゴシック" panose="020B0600070205080204" pitchFamily="34" charset="-128"/>
                <a:cs typeface="Gill Sans"/>
              </a:rPr>
              <a:t>Does it look like a relationship exists</a:t>
            </a:r>
          </a:p>
          <a:p>
            <a:pPr algn="ctr">
              <a:spcBef>
                <a:spcPts val="0"/>
              </a:spcBef>
              <a:defRPr/>
            </a:pPr>
            <a:r>
              <a:rPr lang="en-US" sz="2400" dirty="0">
                <a:latin typeface="Gill Sans"/>
                <a:ea typeface="ＭＳ Ｐゴシック" panose="020B0600070205080204" pitchFamily="34" charset="-128"/>
                <a:cs typeface="Gill Sans"/>
              </a:rPr>
              <a:t>between </a:t>
            </a:r>
            <a:r>
              <a:rPr lang="en-US" sz="2400" dirty="0" smtClean="0">
                <a:latin typeface="Gill Sans"/>
                <a:ea typeface="ＭＳ Ｐゴシック" panose="020B0600070205080204" pitchFamily="34" charset="-128"/>
                <a:cs typeface="Gill Sans"/>
              </a:rPr>
              <a:t>labor-</a:t>
            </a:r>
            <a:r>
              <a:rPr lang="en-US" sz="2400" dirty="0">
                <a:latin typeface="Gill Sans"/>
                <a:ea typeface="ＭＳ Ｐゴシック" panose="020B0600070205080204" pitchFamily="34" charset="-128"/>
                <a:cs typeface="Gill Sans"/>
              </a:rPr>
              <a:t>hours and overhead costs?</a:t>
            </a:r>
          </a:p>
        </p:txBody>
      </p:sp>
      <p:sp>
        <p:nvSpPr>
          <p:cNvPr id="7" name="Rectangle 6">
            <a:extLst>
              <a:ext uri="{FF2B5EF4-FFF2-40B4-BE49-F238E27FC236}">
                <a16:creationId xmlns:a16="http://schemas.microsoft.com/office/drawing/2014/main" xmlns="" id="{DB4C87CA-7A0E-4A42-AABF-C152F16083F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7956140" cy="3352800"/>
          </a:xfrm>
          <a:prstGeom prst="rect">
            <a:avLst/>
          </a:prstGeo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dirty="0" err="1" smtClean="0">
                <a:latin typeface="Bookman Old Style" charset="0"/>
                <a:ea typeface="ＭＳ Ｐゴシック" charset="0"/>
              </a:rPr>
              <a:t>Scattergraph</a:t>
            </a:r>
            <a:r>
              <a:rPr lang="en-US" sz="4000" dirty="0" smtClean="0">
                <a:latin typeface="Bookman Old Style" charset="0"/>
                <a:ea typeface="ＭＳ Ｐゴシック" charset="0"/>
              </a:rPr>
              <a:t> (2)</a:t>
            </a:r>
            <a:endParaRPr lang="en-US" sz="4000" dirty="0">
              <a:latin typeface="Bookman Old Style" charset="0"/>
              <a:ea typeface="ＭＳ Ｐゴシック" charset="0"/>
            </a:endParaRPr>
          </a:p>
        </p:txBody>
      </p:sp>
      <p:sp>
        <p:nvSpPr>
          <p:cNvPr id="13" name="Text Box 5">
            <a:extLst>
              <a:ext uri="{FF2B5EF4-FFF2-40B4-BE49-F238E27FC236}">
                <a16:creationId xmlns:a16="http://schemas.microsoft.com/office/drawing/2014/main" xmlns="" id="{65C82FAB-AEA8-44EE-B62E-496BEC5A5410}"/>
              </a:ext>
            </a:extLst>
          </p:cNvPr>
          <p:cNvSpPr txBox="1">
            <a:spLocks noChangeArrowheads="1"/>
          </p:cNvSpPr>
          <p:nvPr/>
        </p:nvSpPr>
        <p:spPr bwMode="auto">
          <a:xfrm>
            <a:off x="1371600" y="5448300"/>
            <a:ext cx="6400800" cy="823913"/>
          </a:xfrm>
          <a:prstGeom prst="rect">
            <a:avLst/>
          </a:prstGeom>
          <a:solidFill>
            <a:schemeClr val="accent6">
              <a:lumMod val="40000"/>
              <a:lumOff val="60000"/>
            </a:schemeClr>
          </a:solidFill>
          <a:ln w="12700" algn="ctr">
            <a:solidFill>
              <a:schemeClr val="tx1"/>
            </a:solidFill>
            <a:miter lim="800000"/>
            <a:headEnd/>
            <a:tailEnd/>
          </a:ln>
          <a:effec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dirty="0">
                <a:latin typeface="Gill Sans"/>
                <a:cs typeface="Gill Sans"/>
              </a:rPr>
              <a:t>We use </a:t>
            </a:r>
            <a:r>
              <a:rPr lang="en-US" sz="2400" dirty="0" smtClean="0">
                <a:latin typeface="Gill Sans"/>
                <a:cs typeface="Gill Sans"/>
              </a:rPr>
              <a:t>“</a:t>
            </a:r>
            <a:r>
              <a:rPr lang="en-US" sz="2400" dirty="0" smtClean="0">
                <a:latin typeface="Gill Sans"/>
                <a:cs typeface="Gill Sans"/>
              </a:rPr>
              <a:t>eyeball judgment</a:t>
            </a:r>
            <a:r>
              <a:rPr lang="en-US" sz="2400" dirty="0" smtClean="0">
                <a:latin typeface="Gill Sans"/>
                <a:cs typeface="Gill Sans"/>
              </a:rPr>
              <a:t>”</a:t>
            </a:r>
            <a:r>
              <a:rPr lang="en-US" sz="2400" dirty="0" smtClean="0">
                <a:latin typeface="Gill Sans"/>
                <a:cs typeface="Gill Sans"/>
              </a:rPr>
              <a:t> </a:t>
            </a:r>
            <a:r>
              <a:rPr lang="en-US" sz="2400" dirty="0">
                <a:latin typeface="Gill Sans"/>
                <a:cs typeface="Gill Sans"/>
              </a:rPr>
              <a:t>to determine the intercept and slope of the line.</a:t>
            </a:r>
          </a:p>
        </p:txBody>
      </p:sp>
      <p:sp>
        <p:nvSpPr>
          <p:cNvPr id="9" name="Rectangle 8">
            <a:extLst>
              <a:ext uri="{FF2B5EF4-FFF2-40B4-BE49-F238E27FC236}">
                <a16:creationId xmlns:a16="http://schemas.microsoft.com/office/drawing/2014/main" xmlns="" id="{1563270B-56C2-4C52-AC6C-E921C2F24AD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pic>
        <p:nvPicPr>
          <p:cNvPr id="7" name="Picture 6"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7956140" cy="3352800"/>
          </a:xfrm>
          <a:prstGeom prst="rect">
            <a:avLst/>
          </a:prstGeom>
        </p:spPr>
      </p:pic>
      <p:cxnSp>
        <p:nvCxnSpPr>
          <p:cNvPr id="12" name="Straight Connector 11">
            <a:extLst>
              <a:ext uri="{FF2B5EF4-FFF2-40B4-BE49-F238E27FC236}">
                <a16:creationId xmlns:a16="http://schemas.microsoft.com/office/drawing/2014/main" xmlns="" id="{51058DDB-49DE-430C-9D5F-21A9B5A06C34}"/>
              </a:ext>
            </a:extLst>
          </p:cNvPr>
          <p:cNvCxnSpPr/>
          <p:nvPr/>
        </p:nvCxnSpPr>
        <p:spPr>
          <a:xfrm flipV="1">
            <a:off x="1752600" y="2209800"/>
            <a:ext cx="685800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dirty="0" smtClean="0">
                <a:latin typeface="Bookman Old Style" charset="0"/>
                <a:ea typeface="ＭＳ Ｐゴシック" charset="0"/>
              </a:rPr>
              <a:t>High-</a:t>
            </a:r>
            <a:r>
              <a:rPr lang="en-US" sz="4000" dirty="0">
                <a:latin typeface="Bookman Old Style" charset="0"/>
                <a:ea typeface="ＭＳ Ｐゴシック" charset="0"/>
              </a:rPr>
              <a:t>Low Cost Estimation</a:t>
            </a:r>
          </a:p>
        </p:txBody>
      </p:sp>
      <p:sp>
        <p:nvSpPr>
          <p:cNvPr id="4" name="Text Box 3">
            <a:extLst>
              <a:ext uri="{FF2B5EF4-FFF2-40B4-BE49-F238E27FC236}">
                <a16:creationId xmlns:a16="http://schemas.microsoft.com/office/drawing/2014/main" xmlns="" id="{70DCEC1B-52BF-4291-95F4-340F9175303C}"/>
              </a:ext>
            </a:extLst>
          </p:cNvPr>
          <p:cNvSpPr txBox="1">
            <a:spLocks noChangeArrowheads="1"/>
          </p:cNvSpPr>
          <p:nvPr/>
        </p:nvSpPr>
        <p:spPr bwMode="auto">
          <a:xfrm>
            <a:off x="822325" y="1646238"/>
            <a:ext cx="74993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This is a method to estimate cost based on two cost</a:t>
            </a:r>
          </a:p>
          <a:p>
            <a:pPr algn="ctr" defTabSz="274320">
              <a:buSzPct val="100000"/>
              <a:defRPr/>
            </a:pPr>
            <a:r>
              <a:rPr lang="en-US" sz="2400" dirty="0">
                <a:solidFill>
                  <a:schemeClr val="tx1"/>
                </a:solidFill>
                <a:latin typeface="Gill Sans"/>
                <a:cs typeface="Gill Sans"/>
              </a:rPr>
              <a:t>observations, the highest and lowest activity levels.</a:t>
            </a:r>
          </a:p>
        </p:txBody>
      </p:sp>
      <p:grpSp>
        <p:nvGrpSpPr>
          <p:cNvPr id="38915" name="Group 24"/>
          <p:cNvGrpSpPr>
            <a:grpSpLocks/>
          </p:cNvGrpSpPr>
          <p:nvPr/>
        </p:nvGrpSpPr>
        <p:grpSpPr bwMode="auto">
          <a:xfrm>
            <a:off x="2378075" y="3108325"/>
            <a:ext cx="4387850" cy="2268538"/>
            <a:chOff x="-1" y="2395728"/>
            <a:chExt cx="4389121" cy="2267712"/>
          </a:xfrm>
        </p:grpSpPr>
        <p:sp>
          <p:nvSpPr>
            <p:cNvPr id="13" name="Rectangle 12">
              <a:extLst>
                <a:ext uri="{FF2B5EF4-FFF2-40B4-BE49-F238E27FC236}">
                  <a16:creationId xmlns:a16="http://schemas.microsoft.com/office/drawing/2014/main" xmlns="" id="{48FE54A3-883F-4AA1-AA5C-CD10C0E6C6FF}"/>
                </a:ext>
              </a:extLst>
            </p:cNvPr>
            <p:cNvSpPr/>
            <p:nvPr/>
          </p:nvSpPr>
          <p:spPr>
            <a:xfrm>
              <a:off x="-1" y="3017801"/>
              <a:ext cx="1462512"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High</a:t>
              </a:r>
            </a:p>
          </p:txBody>
        </p:sp>
        <p:sp>
          <p:nvSpPr>
            <p:cNvPr id="14" name="Rectangle 13">
              <a:extLst>
                <a:ext uri="{FF2B5EF4-FFF2-40B4-BE49-F238E27FC236}">
                  <a16:creationId xmlns:a16="http://schemas.microsoft.com/office/drawing/2014/main" xmlns="" id="{EB130AD0-048E-4A2D-BC5E-A4B599D716E0}"/>
                </a:ext>
              </a:extLst>
            </p:cNvPr>
            <p:cNvSpPr/>
            <p:nvPr/>
          </p:nvSpPr>
          <p:spPr>
            <a:xfrm>
              <a:off x="-1" y="3566876"/>
              <a:ext cx="1462512" cy="547489"/>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Low</a:t>
              </a:r>
            </a:p>
          </p:txBody>
        </p:sp>
        <p:sp>
          <p:nvSpPr>
            <p:cNvPr id="15" name="Rectangle 14">
              <a:extLst>
                <a:ext uri="{FF2B5EF4-FFF2-40B4-BE49-F238E27FC236}">
                  <a16:creationId xmlns:a16="http://schemas.microsoft.com/office/drawing/2014/main" xmlns="" id="{511DF5C3-F621-4124-A4F2-113EE604FBF5}"/>
                </a:ext>
              </a:extLst>
            </p:cNvPr>
            <p:cNvSpPr/>
            <p:nvPr/>
          </p:nvSpPr>
          <p:spPr>
            <a:xfrm>
              <a:off x="-1" y="4114365"/>
              <a:ext cx="1462512"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Change</a:t>
              </a:r>
            </a:p>
          </p:txBody>
        </p:sp>
        <p:sp>
          <p:nvSpPr>
            <p:cNvPr id="16" name="Rectangle 15">
              <a:extLst>
                <a:ext uri="{FF2B5EF4-FFF2-40B4-BE49-F238E27FC236}">
                  <a16:creationId xmlns:a16="http://schemas.microsoft.com/office/drawing/2014/main" xmlns="" id="{E32ED2C5-17A6-417E-A083-90DB4C668A54}"/>
                </a:ext>
              </a:extLst>
            </p:cNvPr>
            <p:cNvSpPr/>
            <p:nvPr/>
          </p:nvSpPr>
          <p:spPr>
            <a:xfrm>
              <a:off x="1462511" y="3017801"/>
              <a:ext cx="1464099"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$55,581</a:t>
              </a:r>
            </a:p>
          </p:txBody>
        </p:sp>
        <p:sp>
          <p:nvSpPr>
            <p:cNvPr id="17" name="Rectangle 16">
              <a:extLst>
                <a:ext uri="{FF2B5EF4-FFF2-40B4-BE49-F238E27FC236}">
                  <a16:creationId xmlns:a16="http://schemas.microsoft.com/office/drawing/2014/main" xmlns="" id="{34386F0A-3CE3-4175-B66F-83748B201948}"/>
                </a:ext>
              </a:extLst>
            </p:cNvPr>
            <p:cNvSpPr/>
            <p:nvPr/>
          </p:nvSpPr>
          <p:spPr>
            <a:xfrm>
              <a:off x="1462511" y="3566876"/>
              <a:ext cx="1464099" cy="547489"/>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$35,612</a:t>
              </a:r>
            </a:p>
          </p:txBody>
        </p:sp>
        <p:sp>
          <p:nvSpPr>
            <p:cNvPr id="18" name="Rectangle 17">
              <a:extLst>
                <a:ext uri="{FF2B5EF4-FFF2-40B4-BE49-F238E27FC236}">
                  <a16:creationId xmlns:a16="http://schemas.microsoft.com/office/drawing/2014/main" xmlns="" id="{2C9AC68B-8F74-4A9B-AA73-60C1677E561B}"/>
                </a:ext>
              </a:extLst>
            </p:cNvPr>
            <p:cNvSpPr/>
            <p:nvPr/>
          </p:nvSpPr>
          <p:spPr>
            <a:xfrm>
              <a:off x="1462511" y="4114365"/>
              <a:ext cx="1464099"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dirty="0">
                  <a:solidFill>
                    <a:schemeClr val="tx1"/>
                  </a:solidFill>
                  <a:latin typeface="Arial" pitchFamily="34" charset="0"/>
                  <a:cs typeface="Arial" pitchFamily="34" charset="0"/>
                </a:rPr>
                <a:t>$19,969</a:t>
              </a:r>
            </a:p>
          </p:txBody>
        </p:sp>
        <p:sp>
          <p:nvSpPr>
            <p:cNvPr id="19" name="Rectangle 18">
              <a:extLst>
                <a:ext uri="{FF2B5EF4-FFF2-40B4-BE49-F238E27FC236}">
                  <a16:creationId xmlns:a16="http://schemas.microsoft.com/office/drawing/2014/main" xmlns="" id="{413E848C-748F-49CE-AB7B-60FF8B0D6964}"/>
                </a:ext>
              </a:extLst>
            </p:cNvPr>
            <p:cNvSpPr/>
            <p:nvPr/>
          </p:nvSpPr>
          <p:spPr>
            <a:xfrm>
              <a:off x="2926609" y="3017801"/>
              <a:ext cx="1462511"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     1,136</a:t>
              </a:r>
            </a:p>
          </p:txBody>
        </p:sp>
        <p:sp>
          <p:nvSpPr>
            <p:cNvPr id="20" name="Rectangle 19">
              <a:extLst>
                <a:ext uri="{FF2B5EF4-FFF2-40B4-BE49-F238E27FC236}">
                  <a16:creationId xmlns:a16="http://schemas.microsoft.com/office/drawing/2014/main" xmlns="" id="{38CCE96E-3728-428C-A20B-56FDAAD63B6C}"/>
                </a:ext>
              </a:extLst>
            </p:cNvPr>
            <p:cNvSpPr/>
            <p:nvPr/>
          </p:nvSpPr>
          <p:spPr>
            <a:xfrm>
              <a:off x="2926609" y="3566876"/>
              <a:ext cx="1462511" cy="547489"/>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400" dirty="0">
                  <a:solidFill>
                    <a:schemeClr val="tx1"/>
                  </a:solidFill>
                  <a:latin typeface="Arial" pitchFamily="34" charset="0"/>
                  <a:cs typeface="Arial" pitchFamily="34" charset="0"/>
                </a:rPr>
                <a:t>     400</a:t>
              </a:r>
            </a:p>
          </p:txBody>
        </p:sp>
        <p:sp>
          <p:nvSpPr>
            <p:cNvPr id="21" name="Rectangle 20">
              <a:extLst>
                <a:ext uri="{FF2B5EF4-FFF2-40B4-BE49-F238E27FC236}">
                  <a16:creationId xmlns:a16="http://schemas.microsoft.com/office/drawing/2014/main" xmlns="" id="{0C632EC7-F91E-4DCD-804B-AEA5A2AFD948}"/>
                </a:ext>
              </a:extLst>
            </p:cNvPr>
            <p:cNvSpPr/>
            <p:nvPr/>
          </p:nvSpPr>
          <p:spPr>
            <a:xfrm>
              <a:off x="2926609" y="4114365"/>
              <a:ext cx="1462511" cy="5490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dirty="0">
                  <a:solidFill>
                    <a:schemeClr val="tx1"/>
                  </a:solidFill>
                  <a:latin typeface="Arial" pitchFamily="34" charset="0"/>
                  <a:cs typeface="Arial" pitchFamily="34" charset="0"/>
                </a:rPr>
                <a:t>736</a:t>
              </a:r>
            </a:p>
          </p:txBody>
        </p:sp>
        <p:sp>
          <p:nvSpPr>
            <p:cNvPr id="38926" name="TextBox 21"/>
            <p:cNvSpPr txBox="1">
              <a:spLocks noChangeArrowheads="1"/>
            </p:cNvSpPr>
            <p:nvPr/>
          </p:nvSpPr>
          <p:spPr bwMode="auto">
            <a:xfrm>
              <a:off x="0" y="2397066"/>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Month</a:t>
              </a:r>
            </a:p>
          </p:txBody>
        </p:sp>
        <p:sp>
          <p:nvSpPr>
            <p:cNvPr id="38927" name="TextBox 22"/>
            <p:cNvSpPr txBox="1">
              <a:spLocks noChangeArrowheads="1"/>
            </p:cNvSpPr>
            <p:nvPr/>
          </p:nvSpPr>
          <p:spPr bwMode="auto">
            <a:xfrm>
              <a:off x="1463040" y="2397066"/>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Overhead</a:t>
              </a:r>
            </a:p>
            <a:p>
              <a:pPr algn="ctr"/>
              <a:r>
                <a:rPr lang="en-US" sz="2000" b="1">
                  <a:latin typeface="Arial" charset="0"/>
                </a:rPr>
                <a:t>costs</a:t>
              </a:r>
            </a:p>
          </p:txBody>
        </p:sp>
        <p:sp>
          <p:nvSpPr>
            <p:cNvPr id="38928" name="TextBox 23"/>
            <p:cNvSpPr txBox="1">
              <a:spLocks noChangeArrowheads="1"/>
            </p:cNvSpPr>
            <p:nvPr/>
          </p:nvSpPr>
          <p:spPr bwMode="auto">
            <a:xfrm>
              <a:off x="2926080" y="2395728"/>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Labor-</a:t>
              </a:r>
            </a:p>
            <a:p>
              <a:pPr algn="ctr"/>
              <a:r>
                <a:rPr lang="en-US" sz="2000" b="1">
                  <a:latin typeface="Arial" charset="0"/>
                </a:rPr>
                <a:t>hours</a:t>
              </a:r>
            </a:p>
          </p:txBody>
        </p:sp>
      </p:grpSp>
      <p:sp>
        <p:nvSpPr>
          <p:cNvPr id="22" name="Rectangle 21">
            <a:extLst>
              <a:ext uri="{FF2B5EF4-FFF2-40B4-BE49-F238E27FC236}">
                <a16:creationId xmlns:a16="http://schemas.microsoft.com/office/drawing/2014/main" xmlns="" id="{01E75531-54B8-4CE8-8615-79B46049F26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z="4000" dirty="0" smtClean="0">
                <a:latin typeface="Bookman Old Style" charset="0"/>
                <a:ea typeface="ＭＳ Ｐゴシック" charset="0"/>
              </a:rPr>
              <a:t>High-</a:t>
            </a:r>
            <a:r>
              <a:rPr lang="en-US" sz="4000" dirty="0">
                <a:latin typeface="Bookman Old Style" charset="0"/>
                <a:ea typeface="ＭＳ Ｐゴシック" charset="0"/>
              </a:rPr>
              <a:t>Low Cost </a:t>
            </a:r>
            <a:r>
              <a:rPr lang="en-US" sz="4000" dirty="0" smtClean="0">
                <a:latin typeface="Bookman Old Style" charset="0"/>
                <a:ea typeface="ＭＳ Ｐゴシック" charset="0"/>
              </a:rPr>
              <a:t>Estimation (2)</a:t>
            </a:r>
            <a:endParaRPr lang="en-US" sz="4000" dirty="0">
              <a:latin typeface="Bookman Old Style" charset="0"/>
              <a:ea typeface="ＭＳ Ｐゴシック" charset="0"/>
            </a:endParaRPr>
          </a:p>
        </p:txBody>
      </p:sp>
      <p:grpSp>
        <p:nvGrpSpPr>
          <p:cNvPr id="2" name="Group 28"/>
          <p:cNvGrpSpPr>
            <a:grpSpLocks/>
          </p:cNvGrpSpPr>
          <p:nvPr/>
        </p:nvGrpSpPr>
        <p:grpSpPr bwMode="auto">
          <a:xfrm>
            <a:off x="500063" y="3189288"/>
            <a:ext cx="8139112" cy="1539875"/>
            <a:chOff x="500742" y="3189513"/>
            <a:chExt cx="8138160" cy="1539241"/>
          </a:xfrm>
        </p:grpSpPr>
        <p:sp>
          <p:nvSpPr>
            <p:cNvPr id="26" name="Rectangle 25">
              <a:extLst>
                <a:ext uri="{FF2B5EF4-FFF2-40B4-BE49-F238E27FC236}">
                  <a16:creationId xmlns:a16="http://schemas.microsoft.com/office/drawing/2014/main" xmlns="" id="{33717531-A890-4898-9C17-D36ACBBFB34C}"/>
                </a:ext>
              </a:extLst>
            </p:cNvPr>
            <p:cNvSpPr/>
            <p:nvPr/>
          </p:nvSpPr>
          <p:spPr>
            <a:xfrm>
              <a:off x="500742" y="3722693"/>
              <a:ext cx="8138160" cy="1006061"/>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grpSp>
          <p:nvGrpSpPr>
            <p:cNvPr id="40977" name="Group 20"/>
            <p:cNvGrpSpPr>
              <a:grpSpLocks/>
            </p:cNvGrpSpPr>
            <p:nvPr/>
          </p:nvGrpSpPr>
          <p:grpSpPr bwMode="auto">
            <a:xfrm>
              <a:off x="639763" y="3189513"/>
              <a:ext cx="7864475" cy="1382485"/>
              <a:chOff x="640080" y="3190063"/>
              <a:chExt cx="7863840" cy="1381937"/>
            </a:xfrm>
          </p:grpSpPr>
          <p:sp>
            <p:nvSpPr>
              <p:cNvPr id="40978" name="Text Box 3"/>
              <p:cNvSpPr txBox="1">
                <a:spLocks noChangeArrowheads="1"/>
              </p:cNvSpPr>
              <p:nvPr/>
            </p:nvSpPr>
            <p:spPr bwMode="auto">
              <a:xfrm>
                <a:off x="3291840" y="3190063"/>
                <a:ext cx="2560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a:solidFill>
                      <a:schemeClr val="tx2"/>
                    </a:solidFill>
                    <a:latin typeface="Arial" charset="0"/>
                  </a:rPr>
                  <a:t>Fixed cost </a:t>
                </a:r>
                <a:r>
                  <a:rPr lang="en-US" sz="2400" b="1" i="1">
                    <a:solidFill>
                      <a:schemeClr val="tx2"/>
                    </a:solidFill>
                    <a:latin typeface="Arial" charset="0"/>
                  </a:rPr>
                  <a:t>(F) </a:t>
                </a:r>
                <a:r>
                  <a:rPr lang="en-US" sz="2400" b="1">
                    <a:solidFill>
                      <a:schemeClr val="tx2"/>
                    </a:solidFill>
                    <a:latin typeface="Arial" charset="0"/>
                  </a:rPr>
                  <a:t>=</a:t>
                </a:r>
              </a:p>
            </p:txBody>
          </p:sp>
          <p:pic>
            <p:nvPicPr>
              <p:cNvPr id="4" name="Group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98" y="3696066"/>
                <a:ext cx="8113696" cy="100249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29"/>
          <p:cNvGrpSpPr>
            <a:grpSpLocks/>
          </p:cNvGrpSpPr>
          <p:nvPr/>
        </p:nvGrpSpPr>
        <p:grpSpPr bwMode="auto">
          <a:xfrm>
            <a:off x="500063" y="4708525"/>
            <a:ext cx="8139112" cy="1616075"/>
            <a:chOff x="500742" y="4572000"/>
            <a:chExt cx="8138160" cy="1615440"/>
          </a:xfrm>
        </p:grpSpPr>
        <p:grpSp>
          <p:nvGrpSpPr>
            <p:cNvPr id="40970" name="Group 24"/>
            <p:cNvGrpSpPr>
              <a:grpSpLocks/>
            </p:cNvGrpSpPr>
            <p:nvPr/>
          </p:nvGrpSpPr>
          <p:grpSpPr bwMode="auto">
            <a:xfrm>
              <a:off x="500742" y="5181600"/>
              <a:ext cx="8138160" cy="1005840"/>
              <a:chOff x="609600" y="5181600"/>
              <a:chExt cx="7924800" cy="990600"/>
            </a:xfrm>
          </p:grpSpPr>
          <p:sp>
            <p:nvSpPr>
              <p:cNvPr id="23" name="Rectangle 22">
                <a:extLst>
                  <a:ext uri="{FF2B5EF4-FFF2-40B4-BE49-F238E27FC236}">
                    <a16:creationId xmlns:a16="http://schemas.microsoft.com/office/drawing/2014/main" xmlns="" id="{51B11075-0DB1-4768-B73C-68013329DF86}"/>
                  </a:ext>
                </a:extLst>
              </p:cNvPr>
              <p:cNvSpPr/>
              <p:nvPr/>
            </p:nvSpPr>
            <p:spPr>
              <a:xfrm>
                <a:off x="609600" y="5181364"/>
                <a:ext cx="7924800" cy="990836"/>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40973" name="Text Box 3"/>
              <p:cNvSpPr txBox="1">
                <a:spLocks noChangeArrowheads="1"/>
              </p:cNvSpPr>
              <p:nvPr/>
            </p:nvSpPr>
            <p:spPr bwMode="auto">
              <a:xfrm>
                <a:off x="640080" y="5212080"/>
                <a:ext cx="21945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Arial" charset="0"/>
                  </a:rPr>
                  <a:t>Total cost at</a:t>
                </a:r>
              </a:p>
              <a:p>
                <a:pPr algn="ctr"/>
                <a:r>
                  <a:rPr lang="en-US" sz="2400" dirty="0">
                    <a:latin typeface="Arial" charset="0"/>
                  </a:rPr>
                  <a:t>lowest activity</a:t>
                </a:r>
              </a:p>
            </p:txBody>
          </p:sp>
          <p:sp>
            <p:nvSpPr>
              <p:cNvPr id="40974" name="Text Box 3"/>
              <p:cNvSpPr txBox="1">
                <a:spLocks noChangeArrowheads="1"/>
              </p:cNvSpPr>
              <p:nvPr/>
            </p:nvSpPr>
            <p:spPr bwMode="auto">
              <a:xfrm>
                <a:off x="2834640" y="5212080"/>
                <a:ext cx="3657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0975" name="Text Box 3"/>
              <p:cNvSpPr txBox="1">
                <a:spLocks noChangeArrowheads="1"/>
              </p:cNvSpPr>
              <p:nvPr/>
            </p:nvSpPr>
            <p:spPr bwMode="auto">
              <a:xfrm>
                <a:off x="3200400" y="5212080"/>
                <a:ext cx="530352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a:latin typeface="Arial" charset="0"/>
                  </a:rPr>
                  <a:t>(Variable cost × Lowest activity level)</a:t>
                </a:r>
              </a:p>
            </p:txBody>
          </p:sp>
        </p:grpSp>
        <p:sp>
          <p:nvSpPr>
            <p:cNvPr id="22" name="Rectangle 21">
              <a:extLst>
                <a:ext uri="{FF2B5EF4-FFF2-40B4-BE49-F238E27FC236}">
                  <a16:creationId xmlns:a16="http://schemas.microsoft.com/office/drawing/2014/main" xmlns="" id="{0C4F4ADF-E281-473E-B2BC-4CD1C99E7633}"/>
                </a:ext>
              </a:extLst>
            </p:cNvPr>
            <p:cNvSpPr/>
            <p:nvPr/>
          </p:nvSpPr>
          <p:spPr>
            <a:xfrm>
              <a:off x="4248834" y="4572000"/>
              <a:ext cx="640080" cy="640080"/>
            </a:xfrm>
            <a:prstGeom prst="rect">
              <a:avLst/>
            </a:prstGeom>
            <a:noFill/>
          </p:spPr>
          <p:txBody>
            <a:bodyPr wrap="none"/>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anose="020B0600070205080204" pitchFamily="34" charset="-128"/>
                  <a:cs typeface="+mn-cs"/>
                </a:rPr>
                <a:t>or</a:t>
              </a:r>
            </a:p>
          </p:txBody>
        </p:sp>
      </p:grpSp>
      <p:grpSp>
        <p:nvGrpSpPr>
          <p:cNvPr id="40964" name="Group 27"/>
          <p:cNvGrpSpPr>
            <a:grpSpLocks/>
          </p:cNvGrpSpPr>
          <p:nvPr/>
        </p:nvGrpSpPr>
        <p:grpSpPr bwMode="auto">
          <a:xfrm>
            <a:off x="457200" y="1447800"/>
            <a:ext cx="8229600" cy="1593850"/>
            <a:chOff x="457200" y="1447800"/>
            <a:chExt cx="8229600" cy="1593668"/>
          </a:xfrm>
        </p:grpSpPr>
        <p:sp>
          <p:nvSpPr>
            <p:cNvPr id="27" name="Rectangle 26">
              <a:extLst>
                <a:ext uri="{FF2B5EF4-FFF2-40B4-BE49-F238E27FC236}">
                  <a16:creationId xmlns:a16="http://schemas.microsoft.com/office/drawing/2014/main" xmlns="" id="{703B6B00-66D0-4C06-8578-9A98DC64EEDD}"/>
                </a:ext>
              </a:extLst>
            </p:cNvPr>
            <p:cNvSpPr/>
            <p:nvPr/>
          </p:nvSpPr>
          <p:spPr>
            <a:xfrm>
              <a:off x="500063" y="2035108"/>
              <a:ext cx="8139112" cy="1006360"/>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40967" name="Text Box 3"/>
            <p:cNvSpPr txBox="1">
              <a:spLocks noChangeArrowheads="1"/>
            </p:cNvSpPr>
            <p:nvPr/>
          </p:nvSpPr>
          <p:spPr bwMode="auto">
            <a:xfrm>
              <a:off x="2651125" y="1447800"/>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a:solidFill>
                    <a:schemeClr val="tx2"/>
                  </a:solidFill>
                  <a:latin typeface="Arial" charset="0"/>
                </a:rPr>
                <a:t>Variable cost per unit (</a:t>
              </a:r>
              <a:r>
                <a:rPr lang="en-US" sz="2400" b="1" i="1">
                  <a:solidFill>
                    <a:schemeClr val="tx2"/>
                  </a:solidFill>
                  <a:latin typeface="Arial" charset="0"/>
                </a:rPr>
                <a:t>V</a:t>
              </a:r>
              <a:r>
                <a:rPr lang="en-US" sz="2400" b="1">
                  <a:solidFill>
                    <a:schemeClr val="tx2"/>
                  </a:solidFill>
                  <a:latin typeface="Arial" charset="0"/>
                </a:rPr>
                <a:t>) =</a:t>
              </a:r>
            </a:p>
          </p:txBody>
        </p:sp>
        <p:pic>
          <p:nvPicPr>
            <p:cNvPr id="10" name="Group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044632"/>
              <a:ext cx="8318500" cy="100318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xmlns="" id="{4A11AFBF-019D-434B-AE71-D235F3FFDF3B}"/>
                </a:ext>
              </a:extLst>
            </p:cNvPr>
            <p:cNvCxnSpPr/>
            <p:nvPr/>
          </p:nvCxnSpPr>
          <p:spPr>
            <a:xfrm rot="10800000" flipH="1">
              <a:off x="611188" y="2536701"/>
              <a:ext cx="7956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xmlns="" id="{584A3273-F861-447D-AE0B-916C79CD343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3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06C9BD98-7BED-4A37-A403-184E58801CDD}"/>
              </a:ext>
            </a:extLst>
          </p:cNvPr>
          <p:cNvSpPr/>
          <p:nvPr/>
        </p:nvSpPr>
        <p:spPr>
          <a:xfrm>
            <a:off x="358775" y="1600200"/>
            <a:ext cx="8412163" cy="1006475"/>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43010" name="Title 1"/>
          <p:cNvSpPr>
            <a:spLocks noGrp="1"/>
          </p:cNvSpPr>
          <p:nvPr>
            <p:ph type="title"/>
          </p:nvPr>
        </p:nvSpPr>
        <p:spPr/>
        <p:txBody>
          <a:bodyPr/>
          <a:lstStyle/>
          <a:p>
            <a:pPr eaLnBrk="1" hangingPunct="1"/>
            <a:r>
              <a:rPr lang="en-US" sz="4000" dirty="0" smtClean="0">
                <a:latin typeface="Bookman Old Style" charset="0"/>
                <a:ea typeface="ＭＳ Ｐゴシック" charset="0"/>
              </a:rPr>
              <a:t>High-</a:t>
            </a:r>
            <a:r>
              <a:rPr lang="en-US" sz="4000" dirty="0">
                <a:latin typeface="Bookman Old Style" charset="0"/>
                <a:ea typeface="ＭＳ Ｐゴシック" charset="0"/>
              </a:rPr>
              <a:t>Low Cost </a:t>
            </a:r>
            <a:r>
              <a:rPr lang="en-US" sz="4000" dirty="0" smtClean="0">
                <a:latin typeface="Bookman Old Style" charset="0"/>
                <a:ea typeface="ＭＳ Ｐゴシック" charset="0"/>
              </a:rPr>
              <a:t>Estimation (3)</a:t>
            </a:r>
            <a:endParaRPr lang="en-US" sz="4000" dirty="0">
              <a:latin typeface="Bookman Old Style" charset="0"/>
              <a:ea typeface="ＭＳ Ｐゴシック" charset="0"/>
            </a:endParaRPr>
          </a:p>
        </p:txBody>
      </p:sp>
      <p:grpSp>
        <p:nvGrpSpPr>
          <p:cNvPr id="43011" name="Group 32"/>
          <p:cNvGrpSpPr>
            <a:grpSpLocks/>
          </p:cNvGrpSpPr>
          <p:nvPr/>
        </p:nvGrpSpPr>
        <p:grpSpPr bwMode="auto">
          <a:xfrm>
            <a:off x="503238" y="1646238"/>
            <a:ext cx="8137525" cy="822325"/>
            <a:chOff x="0" y="1645919"/>
            <a:chExt cx="8138160" cy="822961"/>
          </a:xfrm>
        </p:grpSpPr>
        <p:sp>
          <p:nvSpPr>
            <p:cNvPr id="43031" name="Text Box 3"/>
            <p:cNvSpPr txBox="1">
              <a:spLocks noChangeArrowheads="1"/>
            </p:cNvSpPr>
            <p:nvPr/>
          </p:nvSpPr>
          <p:spPr bwMode="auto">
            <a:xfrm>
              <a:off x="0" y="1645919"/>
              <a:ext cx="20116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Variable cost</a:t>
              </a:r>
            </a:p>
            <a:p>
              <a:pPr algn="ctr"/>
              <a:r>
                <a:rPr lang="en-US" sz="2400">
                  <a:latin typeface="Arial" charset="0"/>
                </a:rPr>
                <a:t>per RH (</a:t>
              </a:r>
              <a:r>
                <a:rPr lang="en-US" sz="2400" i="1">
                  <a:latin typeface="Arial" charset="0"/>
                </a:rPr>
                <a:t>V</a:t>
              </a:r>
              <a:r>
                <a:rPr lang="en-US" sz="2400">
                  <a:latin typeface="Arial" charset="0"/>
                </a:rPr>
                <a:t>)</a:t>
              </a:r>
            </a:p>
          </p:txBody>
        </p:sp>
        <p:sp>
          <p:nvSpPr>
            <p:cNvPr id="43032" name="Text Box 3"/>
            <p:cNvSpPr txBox="1">
              <a:spLocks noChangeArrowheads="1"/>
            </p:cNvSpPr>
            <p:nvPr/>
          </p:nvSpPr>
          <p:spPr bwMode="auto">
            <a:xfrm>
              <a:off x="2011680" y="1645920"/>
              <a:ext cx="3657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33" name="Text Box 3"/>
            <p:cNvSpPr txBox="1">
              <a:spLocks noChangeArrowheads="1"/>
            </p:cNvSpPr>
            <p:nvPr/>
          </p:nvSpPr>
          <p:spPr bwMode="auto">
            <a:xfrm>
              <a:off x="2377440" y="1645920"/>
              <a:ext cx="27432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($55,581 – $35,612)</a:t>
              </a:r>
            </a:p>
            <a:p>
              <a:pPr algn="ctr"/>
              <a:r>
                <a:rPr lang="en-US" sz="2400">
                  <a:latin typeface="Arial" charset="0"/>
                </a:rPr>
                <a:t>1,136 LH – 400 LH</a:t>
              </a:r>
            </a:p>
          </p:txBody>
        </p:sp>
        <p:sp>
          <p:nvSpPr>
            <p:cNvPr id="43034" name="Text Box 3"/>
            <p:cNvSpPr txBox="1">
              <a:spLocks noChangeArrowheads="1"/>
            </p:cNvSpPr>
            <p:nvPr/>
          </p:nvSpPr>
          <p:spPr bwMode="auto">
            <a:xfrm>
              <a:off x="5120640" y="1645920"/>
              <a:ext cx="3657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35" name="Text Box 3"/>
            <p:cNvSpPr txBox="1">
              <a:spLocks noChangeArrowheads="1"/>
            </p:cNvSpPr>
            <p:nvPr/>
          </p:nvSpPr>
          <p:spPr bwMode="auto">
            <a:xfrm>
              <a:off x="5486400" y="1645920"/>
              <a:ext cx="10972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$19,969</a:t>
              </a:r>
            </a:p>
            <a:p>
              <a:pPr algn="ctr"/>
              <a:r>
                <a:rPr lang="en-US" sz="2400">
                  <a:latin typeface="Arial" charset="0"/>
                </a:rPr>
                <a:t>736 LH</a:t>
              </a:r>
            </a:p>
          </p:txBody>
        </p:sp>
        <p:sp>
          <p:nvSpPr>
            <p:cNvPr id="43036" name="Text Box 3"/>
            <p:cNvSpPr txBox="1">
              <a:spLocks noChangeArrowheads="1"/>
            </p:cNvSpPr>
            <p:nvPr/>
          </p:nvSpPr>
          <p:spPr bwMode="auto">
            <a:xfrm>
              <a:off x="6583680" y="1645920"/>
              <a:ext cx="3657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37" name="Text Box 3"/>
            <p:cNvSpPr txBox="1">
              <a:spLocks noChangeArrowheads="1"/>
            </p:cNvSpPr>
            <p:nvPr/>
          </p:nvSpPr>
          <p:spPr bwMode="auto">
            <a:xfrm>
              <a:off x="6949440" y="1645920"/>
              <a:ext cx="118872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$27.13</a:t>
              </a:r>
            </a:p>
            <a:p>
              <a:pPr algn="ctr"/>
              <a:r>
                <a:rPr lang="en-US" sz="2400">
                  <a:latin typeface="Arial" charset="0"/>
                </a:rPr>
                <a:t>per LH</a:t>
              </a:r>
            </a:p>
          </p:txBody>
        </p:sp>
        <p:cxnSp>
          <p:nvCxnSpPr>
            <p:cNvPr id="12" name="Straight Connector 11">
              <a:extLst>
                <a:ext uri="{FF2B5EF4-FFF2-40B4-BE49-F238E27FC236}">
                  <a16:creationId xmlns:a16="http://schemas.microsoft.com/office/drawing/2014/main" xmlns="" id="{DD16D3AA-78BE-47DB-A4BB-C0DA4514437E}"/>
                </a:ext>
              </a:extLst>
            </p:cNvPr>
            <p:cNvCxnSpPr/>
            <p:nvPr/>
          </p:nvCxnSpPr>
          <p:spPr>
            <a:xfrm rot="10800000" flipH="1">
              <a:off x="2576713" y="2057399"/>
              <a:ext cx="25608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0D4BF92-D7CA-4C02-B615-847527D16DC0}"/>
                </a:ext>
              </a:extLst>
            </p:cNvPr>
            <p:cNvCxnSpPr/>
            <p:nvPr/>
          </p:nvCxnSpPr>
          <p:spPr>
            <a:xfrm rot="10800000" flipH="1">
              <a:off x="5577322" y="2057399"/>
              <a:ext cx="91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358775" y="2986088"/>
            <a:ext cx="8412163" cy="1006475"/>
            <a:chOff x="359228" y="3010535"/>
            <a:chExt cx="8412480" cy="1005840"/>
          </a:xfrm>
        </p:grpSpPr>
        <p:sp>
          <p:nvSpPr>
            <p:cNvPr id="31" name="Rectangle 30">
              <a:extLst>
                <a:ext uri="{FF2B5EF4-FFF2-40B4-BE49-F238E27FC236}">
                  <a16:creationId xmlns:a16="http://schemas.microsoft.com/office/drawing/2014/main" xmlns="" id="{C67E79B8-A5E9-4CA5-94B9-2BBBDF337149}"/>
                </a:ext>
              </a:extLst>
            </p:cNvPr>
            <p:cNvSpPr/>
            <p:nvPr/>
          </p:nvSpPr>
          <p:spPr>
            <a:xfrm>
              <a:off x="359228" y="3010535"/>
              <a:ext cx="8412480" cy="1005840"/>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grpSp>
          <p:nvGrpSpPr>
            <p:cNvPr id="43025" name="Group 18"/>
            <p:cNvGrpSpPr>
              <a:grpSpLocks/>
            </p:cNvGrpSpPr>
            <p:nvPr/>
          </p:nvGrpSpPr>
          <p:grpSpPr bwMode="auto">
            <a:xfrm>
              <a:off x="457200" y="3273654"/>
              <a:ext cx="8229600" cy="457200"/>
              <a:chOff x="0" y="2926080"/>
              <a:chExt cx="8229600" cy="457200"/>
            </a:xfrm>
          </p:grpSpPr>
          <p:sp>
            <p:nvSpPr>
              <p:cNvPr id="43026" name="Text Box 3"/>
              <p:cNvSpPr txBox="1">
                <a:spLocks noChangeArrowheads="1"/>
              </p:cNvSpPr>
              <p:nvPr/>
            </p:nvSpPr>
            <p:spPr bwMode="auto">
              <a:xfrm>
                <a:off x="0" y="2926080"/>
                <a:ext cx="21945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Fixed costs (</a:t>
                </a:r>
                <a:r>
                  <a:rPr lang="en-US" sz="2400" i="1">
                    <a:latin typeface="Arial" charset="0"/>
                  </a:rPr>
                  <a:t>F</a:t>
                </a:r>
                <a:r>
                  <a:rPr lang="en-US" sz="2400">
                    <a:latin typeface="Arial" charset="0"/>
                  </a:rPr>
                  <a:t>)</a:t>
                </a:r>
              </a:p>
            </p:txBody>
          </p:sp>
          <p:sp>
            <p:nvSpPr>
              <p:cNvPr id="43027" name="Text Box 3"/>
              <p:cNvSpPr txBox="1">
                <a:spLocks noChangeArrowheads="1"/>
              </p:cNvSpPr>
              <p:nvPr/>
            </p:nvSpPr>
            <p:spPr bwMode="auto">
              <a:xfrm>
                <a:off x="2134137" y="292608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28" name="Text Box 3"/>
              <p:cNvSpPr txBox="1">
                <a:spLocks noChangeArrowheads="1"/>
              </p:cNvSpPr>
              <p:nvPr/>
            </p:nvSpPr>
            <p:spPr bwMode="auto">
              <a:xfrm>
                <a:off x="2560320" y="2926080"/>
                <a:ext cx="42062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($55,581 – ($27.13 × 1,136 LH)</a:t>
                </a:r>
              </a:p>
            </p:txBody>
          </p:sp>
          <p:sp>
            <p:nvSpPr>
              <p:cNvPr id="43029" name="Text Box 3"/>
              <p:cNvSpPr txBox="1">
                <a:spLocks noChangeArrowheads="1"/>
              </p:cNvSpPr>
              <p:nvPr/>
            </p:nvSpPr>
            <p:spPr bwMode="auto">
              <a:xfrm>
                <a:off x="6797767" y="292608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30" name="Text Box 3"/>
              <p:cNvSpPr txBox="1">
                <a:spLocks noChangeArrowheads="1"/>
              </p:cNvSpPr>
              <p:nvPr/>
            </p:nvSpPr>
            <p:spPr bwMode="auto">
              <a:xfrm>
                <a:off x="7132320" y="2926080"/>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$24,761</a:t>
                </a:r>
              </a:p>
            </p:txBody>
          </p:sp>
        </p:grpSp>
      </p:grpSp>
      <p:sp>
        <p:nvSpPr>
          <p:cNvPr id="32" name="Text Box 42">
            <a:extLst>
              <a:ext uri="{FF2B5EF4-FFF2-40B4-BE49-F238E27FC236}">
                <a16:creationId xmlns:a16="http://schemas.microsoft.com/office/drawing/2014/main" xmlns="" id="{DF1DED83-ACD1-4344-BD99-7EE893D81FBD}"/>
              </a:ext>
            </a:extLst>
          </p:cNvPr>
          <p:cNvSpPr txBox="1">
            <a:spLocks noChangeArrowheads="1"/>
          </p:cNvSpPr>
          <p:nvPr/>
        </p:nvSpPr>
        <p:spPr bwMode="auto">
          <a:xfrm>
            <a:off x="7726363" y="5818188"/>
            <a:ext cx="914400" cy="479425"/>
          </a:xfrm>
          <a:prstGeom prst="rect">
            <a:avLst/>
          </a:prstGeom>
          <a:solidFill>
            <a:schemeClr val="accent6"/>
          </a:solidFill>
          <a:ln w="12700" algn="ctr">
            <a:solidFill>
              <a:schemeClr val="tx1"/>
            </a:solidFill>
            <a:miter lim="800000"/>
            <a:headEnd/>
            <a:tailEnd/>
          </a:ln>
          <a:effectLst/>
        </p:spPr>
        <p:txBody>
          <a:bodyPr wrap="none"/>
          <a:lstStyle/>
          <a:p>
            <a:pPr algn="ctr">
              <a:spcBef>
                <a:spcPts val="0"/>
              </a:spcBef>
              <a:defRPr/>
            </a:pPr>
            <a:r>
              <a:rPr lang="en-US" sz="1200" dirty="0">
                <a:latin typeface="Arial" panose="020B0604020202020204" pitchFamily="34" charset="0"/>
                <a:ea typeface="ＭＳ Ｐゴシック" panose="020B0600070205080204" pitchFamily="34" charset="-128"/>
                <a:cs typeface="Arial" pitchFamily="34" charset="0"/>
              </a:rPr>
              <a:t>Rounding</a:t>
            </a:r>
          </a:p>
          <a:p>
            <a:pPr algn="ctr">
              <a:spcBef>
                <a:spcPts val="0"/>
              </a:spcBef>
              <a:defRPr/>
            </a:pPr>
            <a:r>
              <a:rPr lang="en-US" sz="1200" dirty="0">
                <a:latin typeface="Arial" panose="020B0604020202020204" pitchFamily="34" charset="0"/>
                <a:ea typeface="ＭＳ Ｐゴシック" panose="020B0600070205080204" pitchFamily="34" charset="-128"/>
                <a:cs typeface="Arial" pitchFamily="34" charset="0"/>
              </a:rPr>
              <a:t>difference</a:t>
            </a:r>
          </a:p>
        </p:txBody>
      </p:sp>
      <p:sp>
        <p:nvSpPr>
          <p:cNvPr id="28" name="Rectangle 27">
            <a:extLst>
              <a:ext uri="{FF2B5EF4-FFF2-40B4-BE49-F238E27FC236}">
                <a16:creationId xmlns:a16="http://schemas.microsoft.com/office/drawing/2014/main" xmlns="" id="{ADFF7E41-AA4D-4D70-B351-B50F28AE9DB6}"/>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grpSp>
        <p:nvGrpSpPr>
          <p:cNvPr id="5" name="Group 34"/>
          <p:cNvGrpSpPr>
            <a:grpSpLocks/>
          </p:cNvGrpSpPr>
          <p:nvPr/>
        </p:nvGrpSpPr>
        <p:grpSpPr bwMode="auto">
          <a:xfrm>
            <a:off x="369888" y="4038600"/>
            <a:ext cx="8412162" cy="1730375"/>
            <a:chOff x="370114" y="4038600"/>
            <a:chExt cx="8412480" cy="1730375"/>
          </a:xfrm>
        </p:grpSpPr>
        <p:sp>
          <p:nvSpPr>
            <p:cNvPr id="33" name="Rectangle 32">
              <a:extLst>
                <a:ext uri="{FF2B5EF4-FFF2-40B4-BE49-F238E27FC236}">
                  <a16:creationId xmlns:a16="http://schemas.microsoft.com/office/drawing/2014/main" xmlns="" id="{392F66CF-C32E-4E00-8319-540E807CEE96}"/>
                </a:ext>
              </a:extLst>
            </p:cNvPr>
            <p:cNvSpPr/>
            <p:nvPr/>
          </p:nvSpPr>
          <p:spPr>
            <a:xfrm>
              <a:off x="370114" y="4762500"/>
              <a:ext cx="8412480" cy="1006475"/>
            </a:xfrm>
            <a:prstGeom prst="rect">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grpSp>
          <p:nvGrpSpPr>
            <p:cNvPr id="43017" name="Group 19"/>
            <p:cNvGrpSpPr>
              <a:grpSpLocks/>
            </p:cNvGrpSpPr>
            <p:nvPr/>
          </p:nvGrpSpPr>
          <p:grpSpPr bwMode="auto">
            <a:xfrm>
              <a:off x="457200" y="5040090"/>
              <a:ext cx="8229599" cy="468084"/>
              <a:chOff x="0" y="2915196"/>
              <a:chExt cx="8229599" cy="468084"/>
            </a:xfrm>
          </p:grpSpPr>
          <p:sp>
            <p:nvSpPr>
              <p:cNvPr id="43019" name="Text Box 3"/>
              <p:cNvSpPr txBox="1">
                <a:spLocks noChangeArrowheads="1"/>
              </p:cNvSpPr>
              <p:nvPr/>
            </p:nvSpPr>
            <p:spPr bwMode="auto">
              <a:xfrm>
                <a:off x="0" y="2915196"/>
                <a:ext cx="21945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Fixed costs (</a:t>
                </a:r>
                <a:r>
                  <a:rPr lang="en-US" sz="2400" i="1">
                    <a:latin typeface="Arial" charset="0"/>
                  </a:rPr>
                  <a:t>F</a:t>
                </a:r>
                <a:r>
                  <a:rPr lang="en-US" sz="2400">
                    <a:latin typeface="Arial" charset="0"/>
                  </a:rPr>
                  <a:t>)</a:t>
                </a:r>
              </a:p>
            </p:txBody>
          </p:sp>
          <p:sp>
            <p:nvSpPr>
              <p:cNvPr id="43020" name="Text Box 3"/>
              <p:cNvSpPr txBox="1">
                <a:spLocks noChangeArrowheads="1"/>
              </p:cNvSpPr>
              <p:nvPr/>
            </p:nvSpPr>
            <p:spPr bwMode="auto">
              <a:xfrm>
                <a:off x="2194560" y="292608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21" name="Text Box 3"/>
              <p:cNvSpPr txBox="1">
                <a:spLocks noChangeArrowheads="1"/>
              </p:cNvSpPr>
              <p:nvPr/>
            </p:nvSpPr>
            <p:spPr bwMode="auto">
              <a:xfrm>
                <a:off x="2560320" y="2926080"/>
                <a:ext cx="42062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($35,612 – ($27.13 × 400 LH)</a:t>
                </a:r>
              </a:p>
            </p:txBody>
          </p:sp>
          <p:sp>
            <p:nvSpPr>
              <p:cNvPr id="43022" name="Text Box 3"/>
              <p:cNvSpPr txBox="1">
                <a:spLocks noChangeArrowheads="1"/>
              </p:cNvSpPr>
              <p:nvPr/>
            </p:nvSpPr>
            <p:spPr bwMode="auto">
              <a:xfrm>
                <a:off x="6766560" y="2926080"/>
                <a:ext cx="365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3023" name="Text Box 3"/>
              <p:cNvSpPr txBox="1">
                <a:spLocks noChangeArrowheads="1"/>
              </p:cNvSpPr>
              <p:nvPr/>
            </p:nvSpPr>
            <p:spPr bwMode="auto">
              <a:xfrm>
                <a:off x="7132319" y="2926080"/>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$24,760</a:t>
                </a:r>
              </a:p>
            </p:txBody>
          </p:sp>
        </p:grpSp>
        <p:sp>
          <p:nvSpPr>
            <p:cNvPr id="29" name="Rectangle 28">
              <a:extLst>
                <a:ext uri="{FF2B5EF4-FFF2-40B4-BE49-F238E27FC236}">
                  <a16:creationId xmlns:a16="http://schemas.microsoft.com/office/drawing/2014/main" xmlns="" id="{5CF49CE0-DB61-4114-A4E8-2AEAC767C2D2}"/>
                </a:ext>
              </a:extLst>
            </p:cNvPr>
            <p:cNvSpPr/>
            <p:nvPr/>
          </p:nvSpPr>
          <p:spPr>
            <a:xfrm>
              <a:off x="4248834" y="4038600"/>
              <a:ext cx="640080" cy="640080"/>
            </a:xfrm>
            <a:prstGeom prst="rect">
              <a:avLst/>
            </a:prstGeom>
            <a:noFill/>
          </p:spPr>
          <p:txBody>
            <a:bodyPr wrap="none"/>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anose="020B0600070205080204" pitchFamily="34" charset="-128"/>
                  <a:cs typeface="+mn-cs"/>
                </a:rPr>
                <a:t>or</a:t>
              </a: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nodeType="afterGroup">
                            <p:stCondLst>
                              <p:cond delay="3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nodeType="afterGroup">
                            <p:stCondLst>
                              <p:cond delay="5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574D4-E8B6-4657-8600-1D1A966483F8}"/>
              </a:ext>
            </a:extLst>
          </p:cNvPr>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Cost Estimation</a:t>
            </a:r>
          </a:p>
        </p:txBody>
      </p:sp>
      <p:sp>
        <p:nvSpPr>
          <p:cNvPr id="3" name="Subtitle 2">
            <a:extLst>
              <a:ext uri="{FF2B5EF4-FFF2-40B4-BE49-F238E27FC236}">
                <a16:creationId xmlns:a16="http://schemas.microsoft.com/office/drawing/2014/main" xmlns="" id="{8E1EEE9B-0551-4C3D-9628-D7F1AA883A45}"/>
              </a:ext>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5</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dirty="0" smtClean="0">
                <a:latin typeface="Bookman Old Style" charset="0"/>
                <a:ea typeface="ＭＳ Ｐゴシック" charset="0"/>
              </a:rPr>
              <a:t>High-</a:t>
            </a:r>
            <a:r>
              <a:rPr lang="en-US" sz="4000" dirty="0">
                <a:latin typeface="Bookman Old Style" charset="0"/>
                <a:ea typeface="ＭＳ Ｐゴシック" charset="0"/>
              </a:rPr>
              <a:t>Low Cost </a:t>
            </a:r>
            <a:r>
              <a:rPr lang="en-US" sz="4000" dirty="0" smtClean="0">
                <a:latin typeface="Bookman Old Style" charset="0"/>
                <a:ea typeface="ＭＳ Ｐゴシック" charset="0"/>
              </a:rPr>
              <a:t>Estimation (4)</a:t>
            </a:r>
            <a:endParaRPr lang="en-US" sz="4000" dirty="0">
              <a:latin typeface="Bookman Old Style" charset="0"/>
              <a:ea typeface="ＭＳ Ｐゴシック" charset="0"/>
            </a:endParaRPr>
          </a:p>
        </p:txBody>
      </p:sp>
      <p:sp>
        <p:nvSpPr>
          <p:cNvPr id="4" name="Text Box 3">
            <a:extLst>
              <a:ext uri="{FF2B5EF4-FFF2-40B4-BE49-F238E27FC236}">
                <a16:creationId xmlns:a16="http://schemas.microsoft.com/office/drawing/2014/main" xmlns="" id="{09E6D3CE-D934-4409-8309-B36B2AD7AABD}"/>
              </a:ext>
            </a:extLst>
          </p:cNvPr>
          <p:cNvSpPr txBox="1">
            <a:spLocks noChangeArrowheads="1"/>
          </p:cNvSpPr>
          <p:nvPr/>
        </p:nvSpPr>
        <p:spPr bwMode="auto">
          <a:xfrm>
            <a:off x="1920875" y="1646238"/>
            <a:ext cx="5302250" cy="822325"/>
          </a:xfrm>
          <a:prstGeom prst="rect">
            <a:avLst/>
          </a:prstGeom>
          <a:solidFill>
            <a:schemeClr val="bg2">
              <a:lumMod val="90000"/>
            </a:schemeClr>
          </a:solidFill>
          <a:ln w="1905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How do we estimate manufacturing</a:t>
            </a:r>
          </a:p>
          <a:p>
            <a:pPr algn="ctr" defTabSz="274320">
              <a:buSzPct val="100000"/>
              <a:defRPr/>
            </a:pPr>
            <a:r>
              <a:rPr lang="en-US" sz="2400" dirty="0">
                <a:solidFill>
                  <a:schemeClr val="tx1"/>
                </a:solidFill>
                <a:latin typeface="Gill Sans"/>
                <a:cs typeface="Gill Sans"/>
              </a:rPr>
              <a:t>overhead with 960 repair-hours?</a:t>
            </a:r>
          </a:p>
        </p:txBody>
      </p:sp>
      <p:grpSp>
        <p:nvGrpSpPr>
          <p:cNvPr id="2" name="Group 10"/>
          <p:cNvGrpSpPr>
            <a:grpSpLocks/>
          </p:cNvGrpSpPr>
          <p:nvPr/>
        </p:nvGrpSpPr>
        <p:grpSpPr bwMode="auto">
          <a:xfrm>
            <a:off x="490538" y="2895600"/>
            <a:ext cx="8153400" cy="2057400"/>
            <a:chOff x="489858" y="2590800"/>
            <a:chExt cx="8153400" cy="2362200"/>
          </a:xfrm>
        </p:grpSpPr>
        <p:sp>
          <p:nvSpPr>
            <p:cNvPr id="10" name="Rectangle 9">
              <a:extLst>
                <a:ext uri="{FF2B5EF4-FFF2-40B4-BE49-F238E27FC236}">
                  <a16:creationId xmlns:a16="http://schemas.microsoft.com/office/drawing/2014/main" xmlns="" id="{6BD3D445-3CF3-48B3-AB6B-A163F4F75AEA}"/>
                </a:ext>
              </a:extLst>
            </p:cNvPr>
            <p:cNvSpPr/>
            <p:nvPr/>
          </p:nvSpPr>
          <p:spPr>
            <a:xfrm>
              <a:off x="489858" y="2590800"/>
              <a:ext cx="8153400" cy="236220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45062" name="TextBox 4"/>
            <p:cNvSpPr txBox="1">
              <a:spLocks noChangeArrowheads="1"/>
            </p:cNvSpPr>
            <p:nvPr/>
          </p:nvSpPr>
          <p:spPr bwMode="auto">
            <a:xfrm>
              <a:off x="3565525" y="2925763"/>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800" i="1">
                  <a:latin typeface="Arial" charset="0"/>
                </a:rPr>
                <a:t>TC = F + VX</a:t>
              </a:r>
            </a:p>
          </p:txBody>
        </p:sp>
        <p:sp>
          <p:nvSpPr>
            <p:cNvPr id="45063" name="TextBox 5"/>
            <p:cNvSpPr txBox="1">
              <a:spLocks noChangeArrowheads="1"/>
            </p:cNvSpPr>
            <p:nvPr/>
          </p:nvSpPr>
          <p:spPr bwMode="auto">
            <a:xfrm>
              <a:off x="1175656" y="3840163"/>
              <a:ext cx="679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800" i="1">
                  <a:latin typeface="Arial" charset="0"/>
                </a:rPr>
                <a:t>TC = </a:t>
              </a:r>
              <a:r>
                <a:rPr lang="en-US" sz="2800">
                  <a:latin typeface="Arial" charset="0"/>
                </a:rPr>
                <a:t>$24,761 + ($27.13 × 960) = $50,806</a:t>
              </a:r>
            </a:p>
          </p:txBody>
        </p:sp>
      </p:grpSp>
      <p:sp>
        <p:nvSpPr>
          <p:cNvPr id="9" name="Rectangle 8">
            <a:extLst>
              <a:ext uri="{FF2B5EF4-FFF2-40B4-BE49-F238E27FC236}">
                <a16:creationId xmlns:a16="http://schemas.microsoft.com/office/drawing/2014/main" xmlns="" id="{5436875E-2751-4321-AE70-71D0E09D125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a:latin typeface="Bookman Old Style" charset="0"/>
                <a:ea typeface="ＭＳ Ｐゴシック" charset="0"/>
              </a:rPr>
              <a:t>Regression Analysis</a:t>
            </a:r>
          </a:p>
        </p:txBody>
      </p:sp>
      <p:sp>
        <p:nvSpPr>
          <p:cNvPr id="4" name="Text Box 3">
            <a:extLst>
              <a:ext uri="{FF2B5EF4-FFF2-40B4-BE49-F238E27FC236}">
                <a16:creationId xmlns:a16="http://schemas.microsoft.com/office/drawing/2014/main" xmlns="" id="{5468ED18-5012-4415-8993-0AB2A8741D73}"/>
              </a:ext>
            </a:extLst>
          </p:cNvPr>
          <p:cNvSpPr txBox="1">
            <a:spLocks noChangeArrowheads="1"/>
          </p:cNvSpPr>
          <p:nvPr/>
        </p:nvSpPr>
        <p:spPr bwMode="auto">
          <a:xfrm>
            <a:off x="1463675" y="1646238"/>
            <a:ext cx="62166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Regression is a statistical procedure to</a:t>
            </a:r>
          </a:p>
          <a:p>
            <a:pPr algn="ctr" defTabSz="274320">
              <a:buSzPct val="100000"/>
              <a:defRPr/>
            </a:pPr>
            <a:r>
              <a:rPr lang="en-US" sz="2400" dirty="0">
                <a:solidFill>
                  <a:schemeClr val="tx1"/>
                </a:solidFill>
                <a:latin typeface="Gill Sans"/>
                <a:cs typeface="Gill Sans"/>
              </a:rPr>
              <a:t>determine the relation between variables.</a:t>
            </a:r>
          </a:p>
        </p:txBody>
      </p:sp>
      <p:sp>
        <p:nvSpPr>
          <p:cNvPr id="7" name="Text Box 3">
            <a:extLst>
              <a:ext uri="{FF2B5EF4-FFF2-40B4-BE49-F238E27FC236}">
                <a16:creationId xmlns:a16="http://schemas.microsoft.com/office/drawing/2014/main" xmlns="" id="{89B218AB-844E-4312-AF48-3FF9EC5E03BE}"/>
              </a:ext>
            </a:extLst>
          </p:cNvPr>
          <p:cNvSpPr txBox="1">
            <a:spLocks noChangeArrowheads="1"/>
          </p:cNvSpPr>
          <p:nvPr/>
        </p:nvSpPr>
        <p:spPr bwMode="auto">
          <a:xfrm>
            <a:off x="1463675" y="2743200"/>
            <a:ext cx="6216650" cy="11890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It helps managers determine how well the</a:t>
            </a:r>
          </a:p>
          <a:p>
            <a:pPr algn="ctr" defTabSz="274320">
              <a:buSzPct val="100000"/>
              <a:defRPr/>
            </a:pPr>
            <a:r>
              <a:rPr lang="en-US" sz="2400" dirty="0">
                <a:solidFill>
                  <a:schemeClr val="tx1"/>
                </a:solidFill>
                <a:latin typeface="Gill Sans"/>
                <a:cs typeface="Gill Sans"/>
              </a:rPr>
              <a:t>estimated regression equation describes</a:t>
            </a:r>
          </a:p>
          <a:p>
            <a:pPr algn="ctr" defTabSz="274320">
              <a:buSzPct val="100000"/>
              <a:defRPr/>
            </a:pPr>
            <a:r>
              <a:rPr lang="en-US" sz="2400" dirty="0">
                <a:solidFill>
                  <a:schemeClr val="tx1"/>
                </a:solidFill>
                <a:latin typeface="Gill Sans"/>
                <a:cs typeface="Gill Sans"/>
              </a:rPr>
              <a:t>the relations between costs and activities.</a:t>
            </a:r>
          </a:p>
        </p:txBody>
      </p:sp>
      <p:sp>
        <p:nvSpPr>
          <p:cNvPr id="9" name="Rectangle 8">
            <a:extLst>
              <a:ext uri="{FF2B5EF4-FFF2-40B4-BE49-F238E27FC236}">
                <a16:creationId xmlns:a16="http://schemas.microsoft.com/office/drawing/2014/main" xmlns="" id="{2C9F45C1-8EB6-4DD8-A9FC-DCE2A831EDC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dirty="0">
                <a:latin typeface="Bookman Old Style" charset="0"/>
                <a:ea typeface="ＭＳ Ｐゴシック" charset="0"/>
              </a:rPr>
              <a:t>Regression </a:t>
            </a:r>
            <a:r>
              <a:rPr lang="en-US" sz="4000" dirty="0" smtClean="0">
                <a:latin typeface="Bookman Old Style" charset="0"/>
                <a:ea typeface="ＭＳ Ｐゴシック" charset="0"/>
              </a:rPr>
              <a:t>Analysis (2)</a:t>
            </a:r>
            <a:endParaRPr lang="en-US" sz="4000" dirty="0">
              <a:latin typeface="Bookman Old Style" charset="0"/>
              <a:ea typeface="ＭＳ Ｐゴシック" charset="0"/>
            </a:endParaRPr>
          </a:p>
        </p:txBody>
      </p:sp>
      <p:sp>
        <p:nvSpPr>
          <p:cNvPr id="4" name="Text Box 3">
            <a:extLst>
              <a:ext uri="{FF2B5EF4-FFF2-40B4-BE49-F238E27FC236}">
                <a16:creationId xmlns:a16="http://schemas.microsoft.com/office/drawing/2014/main" xmlns="" id="{92CA6D30-2FE1-452A-B6F2-4651E19B4D98}"/>
              </a:ext>
            </a:extLst>
          </p:cNvPr>
          <p:cNvSpPr txBox="1">
            <a:spLocks noChangeArrowheads="1"/>
          </p:cNvSpPr>
          <p:nvPr/>
        </p:nvSpPr>
        <p:spPr bwMode="auto">
          <a:xfrm>
            <a:off x="2560638" y="1646238"/>
            <a:ext cx="402272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High</a:t>
            </a:r>
            <a:r>
              <a:rPr lang="en-US" sz="2400" b="1" u="sng" dirty="0" smtClean="0">
                <a:solidFill>
                  <a:schemeClr val="tx1"/>
                </a:solidFill>
                <a:latin typeface="Gill Sans"/>
                <a:cs typeface="Gill Sans"/>
              </a:rPr>
              <a:t>-</a:t>
            </a:r>
            <a:r>
              <a:rPr lang="en-US" sz="2400" b="1" u="sng" dirty="0">
                <a:solidFill>
                  <a:schemeClr val="tx1"/>
                </a:solidFill>
                <a:latin typeface="Gill Sans"/>
                <a:cs typeface="Gill Sans"/>
              </a:rPr>
              <a:t>L</a:t>
            </a:r>
            <a:r>
              <a:rPr lang="en-US" sz="2400" b="1" u="sng" dirty="0" smtClean="0">
                <a:solidFill>
                  <a:schemeClr val="tx1"/>
                </a:solidFill>
                <a:latin typeface="Gill Sans"/>
                <a:cs typeface="Gill Sans"/>
              </a:rPr>
              <a:t>ow Method</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Uses two data points</a:t>
            </a:r>
          </a:p>
        </p:txBody>
      </p:sp>
      <p:sp>
        <p:nvSpPr>
          <p:cNvPr id="5" name="Text Box 3">
            <a:extLst>
              <a:ext uri="{FF2B5EF4-FFF2-40B4-BE49-F238E27FC236}">
                <a16:creationId xmlns:a16="http://schemas.microsoft.com/office/drawing/2014/main" xmlns="" id="{6CC3582A-1529-4F09-8A1A-EA6409543FE8}"/>
              </a:ext>
            </a:extLst>
          </p:cNvPr>
          <p:cNvSpPr txBox="1">
            <a:spLocks noChangeArrowheads="1"/>
          </p:cNvSpPr>
          <p:nvPr/>
        </p:nvSpPr>
        <p:spPr bwMode="auto">
          <a:xfrm>
            <a:off x="2560638" y="2743200"/>
            <a:ext cx="402272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Regression</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Uses all of the data points</a:t>
            </a:r>
          </a:p>
        </p:txBody>
      </p:sp>
      <p:sp>
        <p:nvSpPr>
          <p:cNvPr id="9" name="Rectangle 8">
            <a:extLst>
              <a:ext uri="{FF2B5EF4-FFF2-40B4-BE49-F238E27FC236}">
                <a16:creationId xmlns:a16="http://schemas.microsoft.com/office/drawing/2014/main" xmlns="" id="{2A9EC8B3-A507-4568-884B-2734AA7C3A6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pull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a:latin typeface="Bookman Old Style" charset="0"/>
                <a:ea typeface="ＭＳ Ｐゴシック" charset="0"/>
              </a:rPr>
              <a:t>Regression </a:t>
            </a:r>
            <a:r>
              <a:rPr lang="en-US" sz="4000" dirty="0" smtClean="0">
                <a:latin typeface="Bookman Old Style" charset="0"/>
                <a:ea typeface="ＭＳ Ｐゴシック" charset="0"/>
              </a:rPr>
              <a:t>Analysis (3)</a:t>
            </a:r>
            <a:endParaRPr lang="en-US" sz="4000" dirty="0">
              <a:latin typeface="Bookman Old Style" charset="0"/>
              <a:ea typeface="ＭＳ Ｐゴシック" charset="0"/>
            </a:endParaRP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447800"/>
            <a:ext cx="5854700" cy="660400"/>
          </a:xfrm>
          <a:prstGeom prst="rect">
            <a:avLst/>
          </a:prstGeom>
          <a:noFill/>
          <a:extLst>
            <a:ext uri="{909E8E84-426E-40dd-AFC4-6F175D3DCCD1}">
              <a14:hiddenFill xmlns:a14="http://schemas.microsoft.com/office/drawing/2010/main">
                <a:solidFill>
                  <a:srgbClr val="FFFFFF"/>
                </a:solidFill>
              </a14:hiddenFill>
            </a:ext>
          </a:extLst>
        </p:spPr>
      </p:pic>
      <p:grpSp>
        <p:nvGrpSpPr>
          <p:cNvPr id="51203" name="Group 10"/>
          <p:cNvGrpSpPr>
            <a:grpSpLocks/>
          </p:cNvGrpSpPr>
          <p:nvPr/>
        </p:nvGrpSpPr>
        <p:grpSpPr bwMode="auto">
          <a:xfrm>
            <a:off x="1252538" y="2438400"/>
            <a:ext cx="6629400" cy="3352800"/>
            <a:chOff x="1251858" y="2438400"/>
            <a:chExt cx="6629400" cy="3352800"/>
          </a:xfrm>
        </p:grpSpPr>
        <p:sp>
          <p:nvSpPr>
            <p:cNvPr id="10" name="Rectangle 9">
              <a:extLst>
                <a:ext uri="{FF2B5EF4-FFF2-40B4-BE49-F238E27FC236}">
                  <a16:creationId xmlns:a16="http://schemas.microsoft.com/office/drawing/2014/main" xmlns="" id="{90CBC688-C2D4-4B88-B1B9-820D995D6151}"/>
                </a:ext>
              </a:extLst>
            </p:cNvPr>
            <p:cNvSpPr/>
            <p:nvPr/>
          </p:nvSpPr>
          <p:spPr>
            <a:xfrm>
              <a:off x="1251858" y="2438400"/>
              <a:ext cx="6629400" cy="3352800"/>
            </a:xfrm>
            <a:prstGeom prst="rect">
              <a:avLst/>
            </a:prstGeom>
            <a:solidFill>
              <a:schemeClr val="accent6">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a:cs typeface="Gill Sans"/>
              </a:endParaRPr>
            </a:p>
          </p:txBody>
        </p:sp>
        <p:sp>
          <p:nvSpPr>
            <p:cNvPr id="51206" name="TextBox 4"/>
            <p:cNvSpPr txBox="1">
              <a:spLocks noChangeArrowheads="1"/>
            </p:cNvSpPr>
            <p:nvPr/>
          </p:nvSpPr>
          <p:spPr bwMode="auto">
            <a:xfrm>
              <a:off x="3565525" y="2743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Gill Sans"/>
                  <a:cs typeface="Gill Sans"/>
                </a:rPr>
                <a:t>Y = a + bX</a:t>
              </a:r>
            </a:p>
          </p:txBody>
        </p:sp>
        <p:sp>
          <p:nvSpPr>
            <p:cNvPr id="51207" name="TextBox 5"/>
            <p:cNvSpPr txBox="1">
              <a:spLocks noChangeArrowheads="1"/>
            </p:cNvSpPr>
            <p:nvPr/>
          </p:nvSpPr>
          <p:spPr bwMode="auto">
            <a:xfrm>
              <a:off x="2378075" y="3657600"/>
              <a:ext cx="438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Gill Sans"/>
                  <a:cs typeface="Gill Sans"/>
                </a:rPr>
                <a:t>Y = Intercept + (Slope × X)</a:t>
              </a:r>
            </a:p>
          </p:txBody>
        </p:sp>
        <p:sp>
          <p:nvSpPr>
            <p:cNvPr id="51208" name="TextBox 6"/>
            <p:cNvSpPr txBox="1">
              <a:spLocks noChangeArrowheads="1"/>
            </p:cNvSpPr>
            <p:nvPr/>
          </p:nvSpPr>
          <p:spPr bwMode="auto">
            <a:xfrm>
              <a:off x="1371600" y="45720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Gill Sans"/>
                  <a:cs typeface="Gill Sans"/>
                </a:rPr>
                <a:t>For JK Renovations:</a:t>
              </a:r>
            </a:p>
            <a:p>
              <a:pPr algn="ctr"/>
              <a:r>
                <a:rPr lang="en-US" sz="2400" dirty="0">
                  <a:latin typeface="Gill Sans"/>
                  <a:cs typeface="Gill Sans"/>
                </a:rPr>
                <a:t>OH = Fixed costs + (V × </a:t>
              </a:r>
              <a:r>
                <a:rPr lang="en-US" sz="2400" dirty="0" smtClean="0">
                  <a:latin typeface="Gill Sans"/>
                  <a:cs typeface="Gill Sans"/>
                </a:rPr>
                <a:t>Labor-</a:t>
              </a:r>
              <a:r>
                <a:rPr lang="en-US" sz="2400" dirty="0">
                  <a:latin typeface="Gill Sans"/>
                  <a:cs typeface="Gill Sans"/>
                </a:rPr>
                <a:t>hours)</a:t>
              </a:r>
            </a:p>
          </p:txBody>
        </p:sp>
      </p:grpSp>
      <p:sp>
        <p:nvSpPr>
          <p:cNvPr id="9" name="Rectangle 8">
            <a:extLst>
              <a:ext uri="{FF2B5EF4-FFF2-40B4-BE49-F238E27FC236}">
                <a16:creationId xmlns:a16="http://schemas.microsoft.com/office/drawing/2014/main" xmlns="" id="{1DD98595-B572-4A98-B2E3-8125F12FCE3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5-4</a:t>
            </a:r>
          </a:p>
        </p:txBody>
      </p:sp>
    </p:spTree>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a:latin typeface="Bookman Old Style" charset="0"/>
                <a:ea typeface="ＭＳ Ｐゴシック" charset="0"/>
              </a:rPr>
              <a:t>Interpreting Regression</a:t>
            </a:r>
          </a:p>
        </p:txBody>
      </p:sp>
      <p:sp>
        <p:nvSpPr>
          <p:cNvPr id="3" name="Rectangle 2">
            <a:extLst>
              <a:ext uri="{FF2B5EF4-FFF2-40B4-BE49-F238E27FC236}">
                <a16:creationId xmlns:a16="http://schemas.microsoft.com/office/drawing/2014/main" xmlns="" id="{382693BD-E68D-4840-98BE-CE686DBA661B}"/>
              </a:ext>
            </a:extLst>
          </p:cNvPr>
          <p:cNvSpPr/>
          <p:nvPr/>
        </p:nvSpPr>
        <p:spPr>
          <a:xfrm>
            <a:off x="1554163" y="1463675"/>
            <a:ext cx="60356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5-5</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Interpret the results of regression output.</a:t>
            </a:r>
          </a:p>
        </p:txBody>
      </p:sp>
      <p:sp>
        <p:nvSpPr>
          <p:cNvPr id="4" name="Text Box 3">
            <a:extLst>
              <a:ext uri="{FF2B5EF4-FFF2-40B4-BE49-F238E27FC236}">
                <a16:creationId xmlns:a16="http://schemas.microsoft.com/office/drawing/2014/main" xmlns="" id="{79B4A343-857F-4F1B-9A6B-97CA659BC5D1}"/>
              </a:ext>
            </a:extLst>
          </p:cNvPr>
          <p:cNvSpPr txBox="1">
            <a:spLocks noChangeArrowheads="1"/>
          </p:cNvSpPr>
          <p:nvPr/>
        </p:nvSpPr>
        <p:spPr bwMode="auto">
          <a:xfrm>
            <a:off x="2286000" y="2103438"/>
            <a:ext cx="4572000" cy="1189037"/>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000" b="1" u="sng" dirty="0">
                <a:latin typeface="Gill Sans"/>
                <a:cs typeface="Gill Sans"/>
              </a:rPr>
              <a:t>Independent </a:t>
            </a:r>
            <a:r>
              <a:rPr lang="en-US" sz="2000" b="1" u="sng" dirty="0">
                <a:latin typeface="Gill Sans"/>
                <a:cs typeface="Gill Sans"/>
              </a:rPr>
              <a:t>V</a:t>
            </a:r>
            <a:r>
              <a:rPr lang="en-US" sz="2000" b="1" u="sng" dirty="0" smtClean="0">
                <a:latin typeface="Gill Sans"/>
                <a:cs typeface="Gill Sans"/>
              </a:rPr>
              <a:t>ariable</a:t>
            </a:r>
            <a:endParaRPr lang="en-US" sz="2000" b="1" u="sng" dirty="0">
              <a:latin typeface="Gill Sans"/>
              <a:cs typeface="Gill Sans"/>
            </a:endParaRPr>
          </a:p>
          <a:p>
            <a:pPr>
              <a:buSzPct val="100000"/>
            </a:pPr>
            <a:r>
              <a:rPr lang="en-US" sz="2000" dirty="0">
                <a:latin typeface="Gill Sans"/>
                <a:cs typeface="Gill Sans"/>
              </a:rPr>
              <a:t>	–	The </a:t>
            </a:r>
            <a:r>
              <a:rPr lang="en-US" sz="2000" i="1" dirty="0">
                <a:latin typeface="Gill Sans"/>
                <a:cs typeface="Gill Sans"/>
              </a:rPr>
              <a:t>X</a:t>
            </a:r>
            <a:r>
              <a:rPr lang="en-US" sz="2000" dirty="0">
                <a:latin typeface="Gill Sans"/>
                <a:cs typeface="Gill Sans"/>
              </a:rPr>
              <a:t> term, or predictor</a:t>
            </a:r>
          </a:p>
          <a:p>
            <a:pPr>
              <a:buSzPct val="100000"/>
            </a:pPr>
            <a:r>
              <a:rPr lang="en-US" sz="2000" dirty="0">
                <a:latin typeface="Gill Sans"/>
                <a:cs typeface="Gill Sans"/>
              </a:rPr>
              <a:t>	–	The activity that predicts (causes)</a:t>
            </a:r>
          </a:p>
          <a:p>
            <a:pPr>
              <a:buSzPct val="100000"/>
            </a:pPr>
            <a:r>
              <a:rPr lang="en-US" sz="2000" dirty="0">
                <a:latin typeface="Gill Sans"/>
                <a:cs typeface="Gill Sans"/>
              </a:rPr>
              <a:t>		the change in costs</a:t>
            </a:r>
          </a:p>
        </p:txBody>
      </p:sp>
      <p:sp>
        <p:nvSpPr>
          <p:cNvPr id="5" name="Text Box 3">
            <a:extLst>
              <a:ext uri="{FF2B5EF4-FFF2-40B4-BE49-F238E27FC236}">
                <a16:creationId xmlns:a16="http://schemas.microsoft.com/office/drawing/2014/main" xmlns="" id="{27B579E8-D254-41FF-A75F-1AEA6C06217F}"/>
              </a:ext>
            </a:extLst>
          </p:cNvPr>
          <p:cNvSpPr txBox="1">
            <a:spLocks noChangeArrowheads="1"/>
          </p:cNvSpPr>
          <p:nvPr/>
        </p:nvSpPr>
        <p:spPr bwMode="auto">
          <a:xfrm>
            <a:off x="2286000" y="3475038"/>
            <a:ext cx="4572000" cy="639762"/>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000" b="1" u="sng" dirty="0" smtClean="0">
                <a:latin typeface="Gill Sans"/>
                <a:cs typeface="Gill Sans"/>
              </a:rPr>
              <a:t>Activities</a:t>
            </a:r>
            <a:endParaRPr lang="en-US" sz="2000" b="1" u="sng" dirty="0">
              <a:latin typeface="Gill Sans"/>
              <a:cs typeface="Gill Sans"/>
            </a:endParaRPr>
          </a:p>
          <a:p>
            <a:pPr>
              <a:buSzPct val="100000"/>
            </a:pPr>
            <a:r>
              <a:rPr lang="en-US" sz="2000" dirty="0">
                <a:latin typeface="Gill Sans"/>
                <a:cs typeface="Gill Sans"/>
              </a:rPr>
              <a:t>	–	Labor-hours</a:t>
            </a:r>
          </a:p>
        </p:txBody>
      </p:sp>
      <p:sp>
        <p:nvSpPr>
          <p:cNvPr id="6" name="Text Box 3">
            <a:extLst>
              <a:ext uri="{FF2B5EF4-FFF2-40B4-BE49-F238E27FC236}">
                <a16:creationId xmlns:a16="http://schemas.microsoft.com/office/drawing/2014/main" xmlns="" id="{E8E873AC-7C00-4326-A944-1467D5FBAC09}"/>
              </a:ext>
            </a:extLst>
          </p:cNvPr>
          <p:cNvSpPr txBox="1">
            <a:spLocks noChangeArrowheads="1"/>
          </p:cNvSpPr>
          <p:nvPr/>
        </p:nvSpPr>
        <p:spPr bwMode="auto">
          <a:xfrm>
            <a:off x="2286000" y="4283075"/>
            <a:ext cx="4572000" cy="1279525"/>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000" b="1" u="sng" dirty="0">
                <a:latin typeface="Gill Sans"/>
                <a:cs typeface="Gill Sans"/>
              </a:rPr>
              <a:t>Dependent </a:t>
            </a:r>
            <a:r>
              <a:rPr lang="en-US" sz="2000" b="1" u="sng" dirty="0">
                <a:latin typeface="Gill Sans"/>
                <a:cs typeface="Gill Sans"/>
              </a:rPr>
              <a:t>V</a:t>
            </a:r>
            <a:r>
              <a:rPr lang="en-US" sz="2000" b="1" u="sng" dirty="0" smtClean="0">
                <a:latin typeface="Gill Sans"/>
                <a:cs typeface="Gill Sans"/>
              </a:rPr>
              <a:t>ariable</a:t>
            </a:r>
            <a:endParaRPr lang="en-US" sz="2000" b="1" u="sng" dirty="0">
              <a:latin typeface="Gill Sans"/>
              <a:cs typeface="Gill Sans"/>
            </a:endParaRPr>
          </a:p>
          <a:p>
            <a:pPr>
              <a:buSzPct val="100000"/>
            </a:pPr>
            <a:r>
              <a:rPr lang="en-US" sz="2000" dirty="0">
                <a:latin typeface="Gill Sans"/>
                <a:cs typeface="Gill Sans"/>
              </a:rPr>
              <a:t>	–	The </a:t>
            </a:r>
            <a:r>
              <a:rPr lang="en-US" sz="2000" i="1" dirty="0">
                <a:latin typeface="Gill Sans"/>
                <a:cs typeface="Gill Sans"/>
              </a:rPr>
              <a:t>Y</a:t>
            </a:r>
            <a:r>
              <a:rPr lang="en-US" sz="2000" dirty="0">
                <a:latin typeface="Gill Sans"/>
                <a:cs typeface="Gill Sans"/>
              </a:rPr>
              <a:t> term</a:t>
            </a:r>
          </a:p>
          <a:p>
            <a:pPr>
              <a:buSzPct val="100000"/>
            </a:pPr>
            <a:r>
              <a:rPr lang="en-US" sz="2000" dirty="0">
                <a:latin typeface="Gill Sans"/>
                <a:cs typeface="Gill Sans"/>
              </a:rPr>
              <a:t>	–	The dependent variable</a:t>
            </a:r>
          </a:p>
          <a:p>
            <a:pPr>
              <a:buSzPct val="100000"/>
            </a:pPr>
            <a:r>
              <a:rPr lang="en-US" sz="2000" dirty="0">
                <a:latin typeface="Gill Sans"/>
                <a:cs typeface="Gill Sans"/>
              </a:rPr>
              <a:t>	–	The cost to be estimated</a:t>
            </a:r>
          </a:p>
        </p:txBody>
      </p:sp>
      <p:sp>
        <p:nvSpPr>
          <p:cNvPr id="7" name="Text Box 3">
            <a:extLst>
              <a:ext uri="{FF2B5EF4-FFF2-40B4-BE49-F238E27FC236}">
                <a16:creationId xmlns:a16="http://schemas.microsoft.com/office/drawing/2014/main" xmlns="" id="{BF180E65-78D1-4DEF-A7DF-FA4851582310}"/>
              </a:ext>
            </a:extLst>
          </p:cNvPr>
          <p:cNvSpPr txBox="1">
            <a:spLocks noChangeArrowheads="1"/>
          </p:cNvSpPr>
          <p:nvPr/>
        </p:nvSpPr>
        <p:spPr bwMode="auto">
          <a:xfrm>
            <a:off x="2286000" y="5761038"/>
            <a:ext cx="4572000" cy="639762"/>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000" b="1" u="sng" dirty="0" smtClean="0">
                <a:latin typeface="Gill Sans"/>
                <a:cs typeface="Gill Sans"/>
              </a:rPr>
              <a:t>Costs</a:t>
            </a:r>
            <a:endParaRPr lang="en-US" sz="2000" b="1" u="sng" dirty="0">
              <a:latin typeface="Gill Sans"/>
              <a:cs typeface="Gill Sans"/>
            </a:endParaRPr>
          </a:p>
          <a:p>
            <a:pPr>
              <a:buSzPct val="100000"/>
            </a:pPr>
            <a:r>
              <a:rPr lang="en-US" sz="2000" dirty="0">
                <a:latin typeface="Gill Sans"/>
                <a:cs typeface="Gill Sans"/>
              </a:rPr>
              <a:t>	–	Overhead costs</a:t>
            </a:r>
          </a:p>
        </p:txBody>
      </p:sp>
      <p:sp>
        <p:nvSpPr>
          <p:cNvPr id="9" name="Rectangle 8">
            <a:extLst>
              <a:ext uri="{FF2B5EF4-FFF2-40B4-BE49-F238E27FC236}">
                <a16:creationId xmlns:a16="http://schemas.microsoft.com/office/drawing/2014/main" xmlns="" id="{C06B3ECB-9486-4E0F-97C8-1865F46E43E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3000"/>
                            </p:stCondLst>
                            <p:childTnLst>
                              <p:par>
                                <p:cTn id="9" presetID="22" presetClass="entr" presetSubtype="8"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nodeType="afterGroup">
                            <p:stCondLst>
                              <p:cond delay="5500"/>
                            </p:stCondLst>
                            <p:childTnLst>
                              <p:par>
                                <p:cTn id="13" presetID="22" presetClass="entr" presetSubtype="8" fill="hold" grpId="0"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4000" dirty="0">
                <a:latin typeface="Bookman Old Style" charset="0"/>
                <a:ea typeface="ＭＳ Ｐゴシック" charset="0"/>
              </a:rPr>
              <a:t>Interpreting </a:t>
            </a:r>
            <a:r>
              <a:rPr lang="en-US" sz="4000" dirty="0" smtClean="0">
                <a:latin typeface="Bookman Old Style" charset="0"/>
                <a:ea typeface="ＭＳ Ｐゴシック" charset="0"/>
              </a:rPr>
              <a:t>Regression (2)</a:t>
            </a:r>
            <a:endParaRPr lang="en-US" sz="4000" dirty="0">
              <a:latin typeface="Bookman Old Style" charset="0"/>
              <a:ea typeface="ＭＳ Ｐゴシック" charset="0"/>
            </a:endParaRPr>
          </a:p>
        </p:txBody>
      </p:sp>
      <p:sp>
        <p:nvSpPr>
          <p:cNvPr id="4" name="Text Box 3">
            <a:extLst>
              <a:ext uri="{FF2B5EF4-FFF2-40B4-BE49-F238E27FC236}">
                <a16:creationId xmlns:a16="http://schemas.microsoft.com/office/drawing/2014/main" xmlns="" id="{604EFA37-3E5A-4273-8CA3-9597335213D6}"/>
              </a:ext>
            </a:extLst>
          </p:cNvPr>
          <p:cNvSpPr txBox="1">
            <a:spLocks noChangeArrowheads="1"/>
          </p:cNvSpPr>
          <p:nvPr/>
        </p:nvSpPr>
        <p:spPr bwMode="auto">
          <a:xfrm>
            <a:off x="1463675" y="1646238"/>
            <a:ext cx="6216650"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a:cs typeface="Arial" charset="0"/>
              </a:rPr>
              <a:t>The computer output of JK</a:t>
            </a:r>
            <a:r>
              <a:rPr lang="ja-JP" altLang="en-US" sz="2400">
                <a:cs typeface="Arial" charset="0"/>
              </a:rPr>
              <a:t>’</a:t>
            </a:r>
            <a:r>
              <a:rPr lang="en-US" sz="2400">
                <a:cs typeface="Arial" charset="0"/>
              </a:rPr>
              <a:t>s scattergraph</a:t>
            </a:r>
          </a:p>
          <a:p>
            <a:pPr algn="ctr">
              <a:buSzPct val="100000"/>
            </a:pPr>
            <a:r>
              <a:rPr lang="en-US" sz="2400">
                <a:cs typeface="Arial" charset="0"/>
              </a:rPr>
              <a:t>gives the following formula:</a:t>
            </a:r>
          </a:p>
        </p:txBody>
      </p:sp>
      <p:sp>
        <p:nvSpPr>
          <p:cNvPr id="5" name="TextBox 4">
            <a:extLst>
              <a:ext uri="{FF2B5EF4-FFF2-40B4-BE49-F238E27FC236}">
                <a16:creationId xmlns:a16="http://schemas.microsoft.com/office/drawing/2014/main" xmlns="" id="{E61510DC-26FC-451B-98D2-8C16E0155EAF}"/>
              </a:ext>
            </a:extLst>
          </p:cNvPr>
          <p:cNvSpPr txBox="1"/>
          <p:nvPr/>
        </p:nvSpPr>
        <p:spPr>
          <a:xfrm>
            <a:off x="685800" y="2560638"/>
            <a:ext cx="7772400" cy="457200"/>
          </a:xfrm>
          <a:prstGeom prst="rect">
            <a:avLst/>
          </a:prstGeom>
          <a:solidFill>
            <a:schemeClr val="accent6"/>
          </a:solidFill>
          <a:ln>
            <a:solidFill>
              <a:schemeClr val="tx1"/>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Total overhead = $20,378 + ($34.63 per LH × No. of LH)</a:t>
            </a:r>
          </a:p>
        </p:txBody>
      </p:sp>
      <p:sp>
        <p:nvSpPr>
          <p:cNvPr id="6" name="Text Box 3">
            <a:extLst>
              <a:ext uri="{FF2B5EF4-FFF2-40B4-BE49-F238E27FC236}">
                <a16:creationId xmlns:a16="http://schemas.microsoft.com/office/drawing/2014/main" xmlns="" id="{723D796D-B548-4A83-948B-AF522B9436CE}"/>
              </a:ext>
            </a:extLst>
          </p:cNvPr>
          <p:cNvSpPr txBox="1">
            <a:spLocks noChangeArrowheads="1"/>
          </p:cNvSpPr>
          <p:nvPr/>
        </p:nvSpPr>
        <p:spPr bwMode="auto">
          <a:xfrm>
            <a:off x="1189038" y="3657600"/>
            <a:ext cx="67659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a:cs typeface="Arial" charset="0"/>
              </a:rPr>
              <a:t>Estimate JK</a:t>
            </a:r>
            <a:r>
              <a:rPr lang="ja-JP" altLang="en-US" sz="2400">
                <a:cs typeface="Arial" charset="0"/>
              </a:rPr>
              <a:t>’</a:t>
            </a:r>
            <a:r>
              <a:rPr lang="en-US" sz="2400">
                <a:cs typeface="Arial" charset="0"/>
              </a:rPr>
              <a:t>s overhead with 960 labor hours.</a:t>
            </a:r>
          </a:p>
        </p:txBody>
      </p:sp>
      <p:sp>
        <p:nvSpPr>
          <p:cNvPr id="7" name="TextBox 6"/>
          <p:cNvSpPr txBox="1">
            <a:spLocks noChangeArrowheads="1"/>
          </p:cNvSpPr>
          <p:nvPr/>
        </p:nvSpPr>
        <p:spPr bwMode="auto">
          <a:xfrm>
            <a:off x="3657600" y="42068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i="1">
                <a:latin typeface="Arial" charset="0"/>
              </a:rPr>
              <a:t>TC = F + VX</a:t>
            </a:r>
          </a:p>
        </p:txBody>
      </p:sp>
      <p:sp>
        <p:nvSpPr>
          <p:cNvPr id="8" name="TextBox 7">
            <a:extLst>
              <a:ext uri="{FF2B5EF4-FFF2-40B4-BE49-F238E27FC236}">
                <a16:creationId xmlns:a16="http://schemas.microsoft.com/office/drawing/2014/main" xmlns="" id="{61B2D4C7-DBE0-4B7B-A559-59D0D8D91DD2}"/>
              </a:ext>
            </a:extLst>
          </p:cNvPr>
          <p:cNvSpPr txBox="1"/>
          <p:nvPr/>
        </p:nvSpPr>
        <p:spPr>
          <a:xfrm>
            <a:off x="1633538" y="4754563"/>
            <a:ext cx="5851525" cy="457200"/>
          </a:xfrm>
          <a:prstGeom prst="rect">
            <a:avLst/>
          </a:prstGeom>
          <a:solidFill>
            <a:schemeClr val="accent6"/>
          </a:solidFill>
          <a:ln>
            <a:solidFill>
              <a:schemeClr val="tx1"/>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i="1">
                <a:latin typeface="Arial" charset="0"/>
                <a:cs typeface="Arial" charset="0"/>
              </a:rPr>
              <a:t>TC = </a:t>
            </a:r>
            <a:r>
              <a:rPr lang="en-US" sz="2400">
                <a:latin typeface="Arial" charset="0"/>
                <a:cs typeface="Arial" charset="0"/>
              </a:rPr>
              <a:t>$20,378 + ($34.63 × 960) = $53,623</a:t>
            </a:r>
          </a:p>
        </p:txBody>
      </p:sp>
      <p:sp>
        <p:nvSpPr>
          <p:cNvPr id="11" name="Rectangle 10">
            <a:extLst>
              <a:ext uri="{FF2B5EF4-FFF2-40B4-BE49-F238E27FC236}">
                <a16:creationId xmlns:a16="http://schemas.microsoft.com/office/drawing/2014/main" xmlns="" id="{FBA7BDB0-9694-438F-96BD-60638C4C864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4000" dirty="0">
                <a:latin typeface="Bookman Old Style" charset="0"/>
                <a:ea typeface="ＭＳ Ｐゴシック" charset="0"/>
              </a:rPr>
              <a:t>Interpreting </a:t>
            </a:r>
            <a:r>
              <a:rPr lang="en-US" sz="4000" dirty="0" smtClean="0">
                <a:latin typeface="Bookman Old Style" charset="0"/>
                <a:ea typeface="ＭＳ Ｐゴシック" charset="0"/>
              </a:rPr>
              <a:t>Regression (3)</a:t>
            </a:r>
            <a:endParaRPr lang="en-US" sz="4000" dirty="0">
              <a:latin typeface="Bookman Old Style" charset="0"/>
              <a:ea typeface="ＭＳ Ｐゴシック" charset="0"/>
            </a:endParaRPr>
          </a:p>
        </p:txBody>
      </p:sp>
      <p:sp>
        <p:nvSpPr>
          <p:cNvPr id="4" name="Text Box 3">
            <a:extLst>
              <a:ext uri="{FF2B5EF4-FFF2-40B4-BE49-F238E27FC236}">
                <a16:creationId xmlns:a16="http://schemas.microsoft.com/office/drawing/2014/main" xmlns="" id="{69ED4BAA-3780-48F1-931A-6652C01E3E3E}"/>
              </a:ext>
            </a:extLst>
          </p:cNvPr>
          <p:cNvSpPr txBox="1">
            <a:spLocks noChangeArrowheads="1"/>
          </p:cNvSpPr>
          <p:nvPr/>
        </p:nvSpPr>
        <p:spPr bwMode="auto">
          <a:xfrm>
            <a:off x="457200" y="1646238"/>
            <a:ext cx="8229600" cy="21034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a:solidFill>
                  <a:schemeClr val="tx1"/>
                </a:solidFill>
                <a:latin typeface="Gill Sans"/>
                <a:cs typeface="Gill Sans"/>
              </a:rPr>
              <a:t>Correlation </a:t>
            </a:r>
            <a:r>
              <a:rPr lang="en-US" sz="2400" b="1" u="sng" dirty="0" smtClean="0">
                <a:solidFill>
                  <a:schemeClr val="tx1"/>
                </a:solidFill>
                <a:latin typeface="Gill Sans"/>
                <a:cs typeface="Gill Sans"/>
              </a:rPr>
              <a:t>Coefficient (</a:t>
            </a:r>
            <a:r>
              <a:rPr lang="en-US" sz="2400" b="1" i="1" u="sng" dirty="0" smtClean="0">
                <a:solidFill>
                  <a:schemeClr val="tx1"/>
                </a:solidFill>
                <a:latin typeface="Gill Sans"/>
                <a:cs typeface="Gill Sans"/>
              </a:rPr>
              <a:t>R</a:t>
            </a:r>
            <a:r>
              <a:rPr lang="en-US" sz="2400" b="1" u="sng" dirty="0" smtClean="0">
                <a:solidFill>
                  <a:schemeClr val="tx1"/>
                </a:solidFill>
                <a:latin typeface="Gill Sans"/>
                <a:cs typeface="Gill Sans"/>
              </a:rPr>
              <a:t>)</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This measures the linear relationship between</a:t>
            </a:r>
          </a:p>
          <a:p>
            <a:pPr algn="ctr" defTabSz="274320">
              <a:buSzPct val="100000"/>
              <a:defRPr/>
            </a:pPr>
            <a:r>
              <a:rPr lang="en-US" sz="2400" dirty="0" smtClean="0">
                <a:solidFill>
                  <a:schemeClr val="tx1"/>
                </a:solidFill>
                <a:latin typeface="Gill Sans"/>
                <a:cs typeface="Gill Sans"/>
              </a:rPr>
              <a:t>variables.  The </a:t>
            </a:r>
            <a:r>
              <a:rPr lang="en-US" sz="2400" dirty="0">
                <a:solidFill>
                  <a:schemeClr val="tx1"/>
                </a:solidFill>
                <a:latin typeface="Gill Sans"/>
                <a:cs typeface="Gill Sans"/>
              </a:rPr>
              <a:t>closer </a:t>
            </a:r>
            <a:r>
              <a:rPr lang="en-US" sz="2400" i="1" dirty="0">
                <a:solidFill>
                  <a:schemeClr val="tx1"/>
                </a:solidFill>
                <a:latin typeface="Gill Sans"/>
                <a:cs typeface="Gill Sans"/>
              </a:rPr>
              <a:t>R</a:t>
            </a:r>
            <a:r>
              <a:rPr lang="en-US" sz="2400" dirty="0">
                <a:solidFill>
                  <a:schemeClr val="tx1"/>
                </a:solidFill>
                <a:latin typeface="Gill Sans"/>
                <a:cs typeface="Gill Sans"/>
              </a:rPr>
              <a:t> is to 1.0, the closer the</a:t>
            </a:r>
          </a:p>
          <a:p>
            <a:pPr algn="ctr" defTabSz="274320">
              <a:buSzPct val="100000"/>
              <a:defRPr/>
            </a:pPr>
            <a:r>
              <a:rPr lang="en-US" sz="2400" dirty="0">
                <a:solidFill>
                  <a:schemeClr val="tx1"/>
                </a:solidFill>
                <a:latin typeface="Gill Sans"/>
                <a:cs typeface="Gill Sans"/>
              </a:rPr>
              <a:t>points are to the regression line. The closer </a:t>
            </a:r>
            <a:r>
              <a:rPr lang="en-US" sz="2400" i="1" dirty="0">
                <a:solidFill>
                  <a:schemeClr val="tx1"/>
                </a:solidFill>
                <a:latin typeface="Gill Sans"/>
                <a:cs typeface="Gill Sans"/>
              </a:rPr>
              <a:t>R</a:t>
            </a:r>
            <a:r>
              <a:rPr lang="en-US" sz="2400" dirty="0">
                <a:solidFill>
                  <a:schemeClr val="tx1"/>
                </a:solidFill>
                <a:latin typeface="Gill Sans"/>
                <a:cs typeface="Gill Sans"/>
              </a:rPr>
              <a:t> is</a:t>
            </a:r>
          </a:p>
          <a:p>
            <a:pPr algn="ctr" defTabSz="274320">
              <a:buSzPct val="100000"/>
              <a:defRPr/>
            </a:pPr>
            <a:r>
              <a:rPr lang="en-US" sz="2400" dirty="0">
                <a:solidFill>
                  <a:schemeClr val="tx1"/>
                </a:solidFill>
                <a:latin typeface="Gill Sans"/>
                <a:cs typeface="Gill Sans"/>
              </a:rPr>
              <a:t>to zero, the poorer the fit of the regression line.</a:t>
            </a:r>
          </a:p>
        </p:txBody>
      </p:sp>
      <p:sp>
        <p:nvSpPr>
          <p:cNvPr id="5" name="Text Box 3">
            <a:extLst>
              <a:ext uri="{FF2B5EF4-FFF2-40B4-BE49-F238E27FC236}">
                <a16:creationId xmlns:a16="http://schemas.microsoft.com/office/drawing/2014/main" xmlns="" id="{DE1EA65F-842A-4C5F-8BDF-ED14446EB89A}"/>
              </a:ext>
            </a:extLst>
          </p:cNvPr>
          <p:cNvSpPr txBox="1">
            <a:spLocks noChangeArrowheads="1"/>
          </p:cNvSpPr>
          <p:nvPr/>
        </p:nvSpPr>
        <p:spPr bwMode="auto">
          <a:xfrm>
            <a:off x="457200" y="4191000"/>
            <a:ext cx="8229600" cy="18288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a:solidFill>
                  <a:schemeClr val="tx1"/>
                </a:solidFill>
                <a:latin typeface="Gill Sans"/>
                <a:cs typeface="Gill Sans"/>
              </a:rPr>
              <a:t>Coefficient of </a:t>
            </a:r>
            <a:r>
              <a:rPr lang="en-US" sz="2400" b="1" u="sng" dirty="0" smtClean="0">
                <a:solidFill>
                  <a:schemeClr val="tx1"/>
                </a:solidFill>
                <a:latin typeface="Gill Sans"/>
                <a:cs typeface="Gill Sans"/>
              </a:rPr>
              <a:t>Determination </a:t>
            </a:r>
            <a:r>
              <a:rPr lang="en-US" sz="2400" b="1" u="sng" dirty="0">
                <a:solidFill>
                  <a:schemeClr val="tx1"/>
                </a:solidFill>
                <a:latin typeface="Gill Sans"/>
                <a:cs typeface="Gill Sans"/>
              </a:rPr>
              <a:t>(</a:t>
            </a:r>
            <a:r>
              <a:rPr lang="en-US" sz="2400" b="1" i="1" u="sng" dirty="0">
                <a:solidFill>
                  <a:schemeClr val="tx1"/>
                </a:solidFill>
                <a:latin typeface="Gill Sans"/>
                <a:cs typeface="Gill Sans"/>
              </a:rPr>
              <a:t>R</a:t>
            </a:r>
            <a:r>
              <a:rPr lang="en-US" sz="2400" b="1" i="1" u="sng" baseline="30000" dirty="0">
                <a:solidFill>
                  <a:schemeClr val="tx1"/>
                </a:solidFill>
                <a:latin typeface="Gill Sans"/>
                <a:cs typeface="Gill Sans"/>
              </a:rPr>
              <a:t>2</a:t>
            </a:r>
            <a:r>
              <a:rPr lang="en-US" sz="2400" b="1" u="sng" dirty="0" smtClean="0">
                <a:solidFill>
                  <a:schemeClr val="tx1"/>
                </a:solidFill>
                <a:latin typeface="Gill Sans"/>
                <a:cs typeface="Gill Sans"/>
              </a:rPr>
              <a:t>)</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This is the square of the correlation coefficient.</a:t>
            </a:r>
          </a:p>
          <a:p>
            <a:pPr algn="ctr" defTabSz="274320">
              <a:buSzPct val="100000"/>
              <a:defRPr/>
            </a:pPr>
            <a:r>
              <a:rPr lang="en-US" sz="2400" dirty="0">
                <a:solidFill>
                  <a:schemeClr val="tx1"/>
                </a:solidFill>
                <a:latin typeface="Gill Sans"/>
                <a:cs typeface="Gill Sans"/>
              </a:rPr>
              <a:t>It is the proportion of the variation in the dependent</a:t>
            </a:r>
          </a:p>
          <a:p>
            <a:pPr algn="ctr" defTabSz="274320">
              <a:buSzPct val="100000"/>
              <a:defRPr/>
            </a:pPr>
            <a:r>
              <a:rPr lang="en-US" sz="2400" dirty="0">
                <a:solidFill>
                  <a:schemeClr val="tx1"/>
                </a:solidFill>
                <a:latin typeface="Gill Sans"/>
                <a:cs typeface="Gill Sans"/>
              </a:rPr>
              <a:t>variable (Y) explained by the independent variable(s) (X).</a:t>
            </a:r>
          </a:p>
        </p:txBody>
      </p:sp>
      <p:sp>
        <p:nvSpPr>
          <p:cNvPr id="7" name="Rectangle 6">
            <a:extLst>
              <a:ext uri="{FF2B5EF4-FFF2-40B4-BE49-F238E27FC236}">
                <a16:creationId xmlns:a16="http://schemas.microsoft.com/office/drawing/2014/main" xmlns="" id="{8C3F95D4-470D-48B3-B233-E4851C1F3BE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4000" dirty="0">
                <a:latin typeface="Bookman Old Style" charset="0"/>
                <a:ea typeface="ＭＳ Ｐゴシック" charset="0"/>
              </a:rPr>
              <a:t>Interpreting </a:t>
            </a:r>
            <a:r>
              <a:rPr lang="en-US" sz="4000" dirty="0" smtClean="0">
                <a:latin typeface="Bookman Old Style" charset="0"/>
                <a:ea typeface="ＭＳ Ｐゴシック" charset="0"/>
              </a:rPr>
              <a:t>Regression (4)</a:t>
            </a:r>
            <a:endParaRPr lang="en-US" sz="4000" dirty="0">
              <a:latin typeface="Bookman Old Style" charset="0"/>
              <a:ea typeface="ＭＳ Ｐゴシック" charset="0"/>
            </a:endParaRPr>
          </a:p>
        </p:txBody>
      </p:sp>
      <p:sp>
        <p:nvSpPr>
          <p:cNvPr id="4" name="Text Box 3">
            <a:extLst>
              <a:ext uri="{FF2B5EF4-FFF2-40B4-BE49-F238E27FC236}">
                <a16:creationId xmlns:a16="http://schemas.microsoft.com/office/drawing/2014/main" xmlns="" id="{4450E2CA-D48A-4E2C-9D81-FBC08AAFC064}"/>
              </a:ext>
            </a:extLst>
          </p:cNvPr>
          <p:cNvSpPr txBox="1">
            <a:spLocks noChangeArrowheads="1"/>
          </p:cNvSpPr>
          <p:nvPr/>
        </p:nvSpPr>
        <p:spPr bwMode="auto">
          <a:xfrm>
            <a:off x="457200" y="1371600"/>
            <a:ext cx="8229600" cy="2103438"/>
          </a:xfrm>
          <a:prstGeom prst="rect">
            <a:avLst/>
          </a:prstGeom>
          <a:solidFill>
            <a:schemeClr val="bg2">
              <a:lumMod val="90000"/>
            </a:schemeClr>
          </a:solidFill>
          <a:ln w="1905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a:solidFill>
                  <a:schemeClr val="tx1"/>
                </a:solidFill>
                <a:latin typeface="Gill Sans"/>
                <a:cs typeface="Gill Sans"/>
              </a:rPr>
              <a:t>T</a:t>
            </a:r>
            <a:r>
              <a:rPr lang="en-US" sz="2400" b="1" u="sng" dirty="0" smtClean="0">
                <a:solidFill>
                  <a:schemeClr val="tx1"/>
                </a:solidFill>
                <a:latin typeface="Gill Sans"/>
                <a:cs typeface="Gill Sans"/>
              </a:rPr>
              <a:t>-Statistic</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This is the value of the estimated coefficient, </a:t>
            </a:r>
            <a:r>
              <a:rPr lang="en-US" sz="2400" i="1" dirty="0">
                <a:solidFill>
                  <a:schemeClr val="tx1"/>
                </a:solidFill>
                <a:latin typeface="Gill Sans"/>
                <a:cs typeface="Gill Sans"/>
              </a:rPr>
              <a:t>b</a:t>
            </a:r>
            <a:r>
              <a:rPr lang="en-US" sz="2400" dirty="0">
                <a:solidFill>
                  <a:schemeClr val="tx1"/>
                </a:solidFill>
                <a:latin typeface="Gill Sans"/>
                <a:cs typeface="Gill Sans"/>
              </a:rPr>
              <a:t>, divided</a:t>
            </a:r>
          </a:p>
          <a:p>
            <a:pPr algn="ctr" defTabSz="274320">
              <a:buSzPct val="100000"/>
              <a:defRPr/>
            </a:pPr>
            <a:r>
              <a:rPr lang="en-US" sz="2400" dirty="0">
                <a:solidFill>
                  <a:schemeClr val="tx1"/>
                </a:solidFill>
                <a:latin typeface="Gill Sans"/>
                <a:cs typeface="Gill Sans"/>
              </a:rPr>
              <a:t>by its estimated standard error </a:t>
            </a:r>
            <a:r>
              <a:rPr lang="en-US" sz="2400" i="1" dirty="0">
                <a:solidFill>
                  <a:schemeClr val="tx1"/>
                </a:solidFill>
                <a:latin typeface="Gill Sans"/>
                <a:cs typeface="Gill Sans"/>
              </a:rPr>
              <a:t>(</a:t>
            </a:r>
            <a:r>
              <a:rPr lang="en-US" sz="2400" i="1" dirty="0" err="1" smtClean="0">
                <a:solidFill>
                  <a:schemeClr val="tx1"/>
                </a:solidFill>
                <a:latin typeface="Gill Sans"/>
                <a:cs typeface="Gill Sans"/>
              </a:rPr>
              <a:t>SE</a:t>
            </a:r>
            <a:r>
              <a:rPr lang="en-US" sz="2400" i="1" baseline="-25000" dirty="0" err="1" smtClean="0">
                <a:solidFill>
                  <a:schemeClr val="tx1"/>
                </a:solidFill>
                <a:latin typeface="Gill Sans"/>
                <a:cs typeface="Gill Sans"/>
              </a:rPr>
              <a:t>b</a:t>
            </a:r>
            <a:r>
              <a:rPr lang="en-US" sz="2400" i="1" dirty="0">
                <a:solidFill>
                  <a:schemeClr val="tx1"/>
                </a:solidFill>
                <a:latin typeface="Gill Sans"/>
                <a:cs typeface="Gill Sans"/>
              </a:rPr>
              <a:t>).</a:t>
            </a:r>
            <a:r>
              <a:rPr lang="en-US" sz="2400" dirty="0">
                <a:solidFill>
                  <a:schemeClr val="tx1"/>
                </a:solidFill>
                <a:latin typeface="Gill Sans"/>
                <a:cs typeface="Gill Sans"/>
              </a:rPr>
              <a:t> Generally, if it is</a:t>
            </a:r>
          </a:p>
          <a:p>
            <a:pPr algn="ctr" defTabSz="274320">
              <a:buSzPct val="100000"/>
              <a:defRPr/>
            </a:pPr>
            <a:r>
              <a:rPr lang="en-US" sz="2400" dirty="0">
                <a:solidFill>
                  <a:schemeClr val="tx1"/>
                </a:solidFill>
                <a:latin typeface="Gill Sans"/>
                <a:cs typeface="Gill Sans"/>
              </a:rPr>
              <a:t>over 2, then it is considered significant. If significant,</a:t>
            </a:r>
          </a:p>
          <a:p>
            <a:pPr algn="ctr" defTabSz="274320">
              <a:buSzPct val="100000"/>
              <a:defRPr/>
            </a:pPr>
            <a:r>
              <a:rPr lang="en-US" sz="2400" dirty="0">
                <a:solidFill>
                  <a:schemeClr val="tx1"/>
                </a:solidFill>
                <a:latin typeface="Gill Sans"/>
                <a:cs typeface="Gill Sans"/>
              </a:rPr>
              <a:t>the cost is NOT totally fixed.</a:t>
            </a:r>
          </a:p>
        </p:txBody>
      </p:sp>
      <p:sp>
        <p:nvSpPr>
          <p:cNvPr id="6" name="Text Box 3">
            <a:extLst>
              <a:ext uri="{FF2B5EF4-FFF2-40B4-BE49-F238E27FC236}">
                <a16:creationId xmlns:a16="http://schemas.microsoft.com/office/drawing/2014/main" xmlns="" id="{F6CB0BF4-C190-4133-AB57-42291BC91367}"/>
              </a:ext>
            </a:extLst>
          </p:cNvPr>
          <p:cNvSpPr txBox="1">
            <a:spLocks noChangeArrowheads="1"/>
          </p:cNvSpPr>
          <p:nvPr/>
        </p:nvSpPr>
        <p:spPr bwMode="auto">
          <a:xfrm>
            <a:off x="457200" y="3886200"/>
            <a:ext cx="8229600" cy="457200"/>
          </a:xfrm>
          <a:prstGeom prst="rect">
            <a:avLst/>
          </a:prstGeom>
          <a:solidFill>
            <a:schemeClr val="bg2">
              <a:lumMod val="90000"/>
            </a:schemeClr>
          </a:solidFill>
          <a:ln w="1905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From the data used in the JK regression, the </a:t>
            </a:r>
            <a:r>
              <a:rPr lang="en-US" sz="2400" i="1" dirty="0">
                <a:solidFill>
                  <a:schemeClr val="tx1"/>
                </a:solidFill>
                <a:latin typeface="Gill Sans"/>
                <a:cs typeface="Gill Sans"/>
              </a:rPr>
              <a:t>t</a:t>
            </a:r>
            <a:r>
              <a:rPr lang="en-US" sz="2400" dirty="0">
                <a:solidFill>
                  <a:schemeClr val="tx1"/>
                </a:solidFill>
                <a:latin typeface="Gill Sans"/>
                <a:cs typeface="Gill Sans"/>
              </a:rPr>
              <a:t>-statistic is:</a:t>
            </a:r>
          </a:p>
        </p:txBody>
      </p:sp>
      <p:sp>
        <p:nvSpPr>
          <p:cNvPr id="7" name="TextBox 6">
            <a:extLst>
              <a:ext uri="{FF2B5EF4-FFF2-40B4-BE49-F238E27FC236}">
                <a16:creationId xmlns:a16="http://schemas.microsoft.com/office/drawing/2014/main" xmlns="" id="{FCFFF680-4240-482B-A0DE-614685DEED09}"/>
              </a:ext>
            </a:extLst>
          </p:cNvPr>
          <p:cNvSpPr txBox="1"/>
          <p:nvPr/>
        </p:nvSpPr>
        <p:spPr>
          <a:xfrm>
            <a:off x="2862263" y="4832350"/>
            <a:ext cx="3384550" cy="1187450"/>
          </a:xfrm>
          <a:prstGeom prst="rect">
            <a:avLst/>
          </a:prstGeom>
          <a:solidFill>
            <a:schemeClr val="accent6"/>
          </a:solidFill>
          <a:ln>
            <a:solidFill>
              <a:schemeClr val="tx1"/>
            </a:solidFill>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i="1" dirty="0">
                <a:latin typeface="Arial" charset="0"/>
                <a:cs typeface="Arial" charset="0"/>
              </a:rPr>
              <a:t>t	</a:t>
            </a:r>
            <a:r>
              <a:rPr lang="en-US" sz="2400" dirty="0">
                <a:latin typeface="Arial" charset="0"/>
                <a:cs typeface="Arial" charset="0"/>
              </a:rPr>
              <a:t>= </a:t>
            </a:r>
            <a:r>
              <a:rPr lang="en-US" sz="2400" i="1" dirty="0">
                <a:latin typeface="Arial" charset="0"/>
                <a:cs typeface="Arial" charset="0"/>
              </a:rPr>
              <a:t>b ÷ </a:t>
            </a:r>
            <a:r>
              <a:rPr lang="en-US" sz="2400" i="1" dirty="0" err="1" smtClean="0">
                <a:latin typeface="Arial" charset="0"/>
                <a:cs typeface="Arial" charset="0"/>
              </a:rPr>
              <a:t>SE</a:t>
            </a:r>
            <a:r>
              <a:rPr lang="en-US" sz="2400" i="1" baseline="-25000" dirty="0" err="1" smtClean="0">
                <a:latin typeface="Arial" charset="0"/>
                <a:cs typeface="Arial" charset="0"/>
              </a:rPr>
              <a:t>b</a:t>
            </a:r>
            <a:endParaRPr lang="en-US" sz="2400" i="1" baseline="-25000" dirty="0">
              <a:latin typeface="Arial" charset="0"/>
              <a:cs typeface="Arial" charset="0"/>
            </a:endParaRPr>
          </a:p>
          <a:p>
            <a:r>
              <a:rPr lang="en-US" sz="2400" i="1" dirty="0">
                <a:latin typeface="Arial" charset="0"/>
                <a:cs typeface="Arial" charset="0"/>
              </a:rPr>
              <a:t>	= </a:t>
            </a:r>
            <a:r>
              <a:rPr lang="en-US" sz="2400" dirty="0">
                <a:latin typeface="Arial" charset="0"/>
                <a:cs typeface="Arial" charset="0"/>
              </a:rPr>
              <a:t>34.6349÷ 5.7971</a:t>
            </a:r>
          </a:p>
          <a:p>
            <a:r>
              <a:rPr lang="en-US" sz="2400" dirty="0">
                <a:latin typeface="Arial" charset="0"/>
                <a:cs typeface="Arial" charset="0"/>
              </a:rPr>
              <a:t>	= 5.975</a:t>
            </a:r>
          </a:p>
          <a:p>
            <a:endParaRPr lang="en-US" sz="2400" i="1" dirty="0">
              <a:latin typeface="Arial" charset="0"/>
              <a:cs typeface="Arial" charset="0"/>
            </a:endParaRPr>
          </a:p>
        </p:txBody>
      </p:sp>
      <p:sp>
        <p:nvSpPr>
          <p:cNvPr id="9" name="Rectangle 8">
            <a:extLst>
              <a:ext uri="{FF2B5EF4-FFF2-40B4-BE49-F238E27FC236}">
                <a16:creationId xmlns:a16="http://schemas.microsoft.com/office/drawing/2014/main" xmlns="" id="{3AB7C258-98EC-4886-89F1-1B255B9A236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35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z="4000" dirty="0">
                <a:latin typeface="Bookman Old Style" charset="0"/>
                <a:ea typeface="ＭＳ Ｐゴシック" charset="0"/>
              </a:rPr>
              <a:t>Interpreting </a:t>
            </a:r>
            <a:r>
              <a:rPr lang="en-US" sz="4000" dirty="0" smtClean="0">
                <a:latin typeface="Bookman Old Style" charset="0"/>
                <a:ea typeface="ＭＳ Ｐゴシック" charset="0"/>
              </a:rPr>
              <a:t>Regression (5)</a:t>
            </a:r>
            <a:endParaRPr lang="en-US" sz="4000" dirty="0">
              <a:latin typeface="Bookman Old Style" charset="0"/>
              <a:ea typeface="ＭＳ Ｐゴシック" charset="0"/>
            </a:endParaRPr>
          </a:p>
        </p:txBody>
      </p:sp>
      <p:sp>
        <p:nvSpPr>
          <p:cNvPr id="28" name="Text Box 3">
            <a:extLst>
              <a:ext uri="{FF2B5EF4-FFF2-40B4-BE49-F238E27FC236}">
                <a16:creationId xmlns:a16="http://schemas.microsoft.com/office/drawing/2014/main" xmlns="" id="{975F4B15-71BC-47FF-AC9E-BF0A1F33F9B6}"/>
              </a:ext>
            </a:extLst>
          </p:cNvPr>
          <p:cNvSpPr txBox="1">
            <a:spLocks noChangeArrowheads="1"/>
          </p:cNvSpPr>
          <p:nvPr/>
        </p:nvSpPr>
        <p:spPr bwMode="auto">
          <a:xfrm>
            <a:off x="1096963" y="2103438"/>
            <a:ext cx="695007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An 0.856 correlation coefficient means that a linear</a:t>
            </a:r>
          </a:p>
          <a:p>
            <a:pPr algn="ctr" defTabSz="274320">
              <a:buSzPct val="100000"/>
              <a:defRPr/>
            </a:pPr>
            <a:r>
              <a:rPr lang="en-US" sz="2400" dirty="0">
                <a:solidFill>
                  <a:schemeClr val="tx1"/>
                </a:solidFill>
                <a:latin typeface="Gill Sans"/>
                <a:cs typeface="Gill Sans"/>
              </a:rPr>
              <a:t>relationship does exists between labor hours</a:t>
            </a:r>
          </a:p>
          <a:p>
            <a:pPr algn="ctr" defTabSz="274320">
              <a:buSzPct val="100000"/>
              <a:defRPr/>
            </a:pPr>
            <a:r>
              <a:rPr lang="en-US" sz="2400" dirty="0">
                <a:solidFill>
                  <a:schemeClr val="tx1"/>
                </a:solidFill>
                <a:latin typeface="Gill Sans"/>
                <a:cs typeface="Gill Sans"/>
              </a:rPr>
              <a:t>and overhead costs.</a:t>
            </a:r>
          </a:p>
        </p:txBody>
      </p:sp>
      <p:sp>
        <p:nvSpPr>
          <p:cNvPr id="29" name="Text Box 3">
            <a:extLst>
              <a:ext uri="{FF2B5EF4-FFF2-40B4-BE49-F238E27FC236}">
                <a16:creationId xmlns:a16="http://schemas.microsoft.com/office/drawing/2014/main" xmlns="" id="{BB7DF208-7434-4F81-9BA0-188FCCB593B8}"/>
              </a:ext>
            </a:extLst>
          </p:cNvPr>
          <p:cNvSpPr txBox="1">
            <a:spLocks noChangeArrowheads="1"/>
          </p:cNvSpPr>
          <p:nvPr/>
        </p:nvSpPr>
        <p:spPr bwMode="auto">
          <a:xfrm>
            <a:off x="1096963" y="3597275"/>
            <a:ext cx="6950075" cy="11890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An 0.733 coefficient of determination means that</a:t>
            </a:r>
          </a:p>
          <a:p>
            <a:pPr algn="ctr" defTabSz="274320">
              <a:buSzPct val="100000"/>
              <a:defRPr/>
            </a:pPr>
            <a:r>
              <a:rPr lang="en-US" sz="2400" dirty="0">
                <a:solidFill>
                  <a:schemeClr val="tx1"/>
                </a:solidFill>
                <a:latin typeface="Gill Sans"/>
                <a:cs typeface="Gill Sans"/>
              </a:rPr>
              <a:t>73.3% of the changes </a:t>
            </a:r>
            <a:r>
              <a:rPr lang="en-US" sz="2400" dirty="0" smtClean="0">
                <a:solidFill>
                  <a:schemeClr val="tx1"/>
                </a:solidFill>
                <a:latin typeface="Gill Sans"/>
                <a:cs typeface="Gill Sans"/>
              </a:rPr>
              <a:t>in</a:t>
            </a:r>
            <a:r>
              <a:rPr lang="en-US" sz="2400" dirty="0">
                <a:solidFill>
                  <a:schemeClr val="tx1"/>
                </a:solidFill>
                <a:latin typeface="Gill Sans"/>
                <a:cs typeface="Gill Sans"/>
              </a:rPr>
              <a:t> </a:t>
            </a:r>
            <a:r>
              <a:rPr lang="en-US" sz="2400" dirty="0" smtClean="0">
                <a:solidFill>
                  <a:schemeClr val="tx1"/>
                </a:solidFill>
                <a:latin typeface="Gill Sans"/>
                <a:cs typeface="Gill Sans"/>
              </a:rPr>
              <a:t>overhead </a:t>
            </a:r>
            <a:r>
              <a:rPr lang="en-US" sz="2400" dirty="0">
                <a:solidFill>
                  <a:schemeClr val="tx1"/>
                </a:solidFill>
                <a:latin typeface="Gill Sans"/>
                <a:cs typeface="Gill Sans"/>
              </a:rPr>
              <a:t>costs can be</a:t>
            </a:r>
          </a:p>
          <a:p>
            <a:pPr algn="ctr" defTabSz="274320">
              <a:buSzPct val="100000"/>
              <a:defRPr/>
            </a:pPr>
            <a:r>
              <a:rPr lang="en-US" sz="2400" dirty="0">
                <a:solidFill>
                  <a:schemeClr val="tx1"/>
                </a:solidFill>
                <a:latin typeface="Gill Sans"/>
                <a:cs typeface="Gill Sans"/>
              </a:rPr>
              <a:t>explained by changes in labor hours.</a:t>
            </a:r>
          </a:p>
        </p:txBody>
      </p:sp>
      <p:sp>
        <p:nvSpPr>
          <p:cNvPr id="30" name="Text Box 3">
            <a:extLst>
              <a:ext uri="{FF2B5EF4-FFF2-40B4-BE49-F238E27FC236}">
                <a16:creationId xmlns:a16="http://schemas.microsoft.com/office/drawing/2014/main" xmlns="" id="{6EC4CCA6-03BE-46D3-B4BE-52B48A0F37F7}"/>
              </a:ext>
            </a:extLst>
          </p:cNvPr>
          <p:cNvSpPr txBox="1">
            <a:spLocks noChangeArrowheads="1"/>
          </p:cNvSpPr>
          <p:nvPr/>
        </p:nvSpPr>
        <p:spPr bwMode="auto">
          <a:xfrm>
            <a:off x="1096963" y="5121275"/>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Both have t-statistics that are greater than 2,</a:t>
            </a:r>
          </a:p>
          <a:p>
            <a:pPr algn="ctr" defTabSz="274320">
              <a:buSzPct val="100000"/>
              <a:defRPr/>
            </a:pPr>
            <a:r>
              <a:rPr lang="en-US" sz="2400" dirty="0">
                <a:solidFill>
                  <a:schemeClr val="tx1"/>
                </a:solidFill>
                <a:latin typeface="Gill Sans"/>
                <a:cs typeface="Gill Sans"/>
              </a:rPr>
              <a:t>so the cost is not totally fixed. </a:t>
            </a:r>
          </a:p>
        </p:txBody>
      </p:sp>
      <p:sp>
        <p:nvSpPr>
          <p:cNvPr id="9" name="Rectangle 8">
            <a:extLst>
              <a:ext uri="{FF2B5EF4-FFF2-40B4-BE49-F238E27FC236}">
                <a16:creationId xmlns:a16="http://schemas.microsoft.com/office/drawing/2014/main" xmlns="" id="{A5A33159-6F85-43E5-A89C-C27154AA133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35100"/>
            <a:ext cx="64008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nodeType="afterGroup">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4000">
                <a:latin typeface="Bookman Old Style" charset="0"/>
                <a:ea typeface="ＭＳ Ｐゴシック" charset="0"/>
              </a:rPr>
              <a:t>Multiple Regression</a:t>
            </a:r>
          </a:p>
        </p:txBody>
      </p:sp>
      <p:sp>
        <p:nvSpPr>
          <p:cNvPr id="4" name="Text Box 3">
            <a:extLst>
              <a:ext uri="{FF2B5EF4-FFF2-40B4-BE49-F238E27FC236}">
                <a16:creationId xmlns:a16="http://schemas.microsoft.com/office/drawing/2014/main" xmlns="" id="{8B3F51B7-C9C2-4B61-8716-B8447D0E73AA}"/>
              </a:ext>
            </a:extLst>
          </p:cNvPr>
          <p:cNvSpPr txBox="1">
            <a:spLocks noChangeArrowheads="1"/>
          </p:cNvSpPr>
          <p:nvPr/>
        </p:nvSpPr>
        <p:spPr bwMode="auto">
          <a:xfrm>
            <a:off x="1006475" y="1463675"/>
            <a:ext cx="7131050" cy="822325"/>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a:solidFill>
                  <a:schemeClr val="tx1"/>
                </a:solidFill>
                <a:latin typeface="Gill Sans"/>
                <a:cs typeface="Gill Sans"/>
              </a:rPr>
              <a:t>Multiple </a:t>
            </a:r>
            <a:r>
              <a:rPr lang="en-US" sz="2400" b="1" u="sng" dirty="0">
                <a:solidFill>
                  <a:schemeClr val="tx1"/>
                </a:solidFill>
                <a:latin typeface="Gill Sans"/>
                <a:cs typeface="Gill Sans"/>
              </a:rPr>
              <a:t>R</a:t>
            </a:r>
            <a:r>
              <a:rPr lang="en-US" sz="2400" b="1" u="sng" dirty="0" smtClean="0">
                <a:solidFill>
                  <a:schemeClr val="tx1"/>
                </a:solidFill>
                <a:latin typeface="Gill Sans"/>
                <a:cs typeface="Gill Sans"/>
              </a:rPr>
              <a:t>egression</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When more than one predictor (x) is in the model</a:t>
            </a:r>
          </a:p>
        </p:txBody>
      </p:sp>
      <p:sp>
        <p:nvSpPr>
          <p:cNvPr id="5" name="Text Box 3">
            <a:extLst>
              <a:ext uri="{FF2B5EF4-FFF2-40B4-BE49-F238E27FC236}">
                <a16:creationId xmlns:a16="http://schemas.microsoft.com/office/drawing/2014/main" xmlns="" id="{202D55AE-E68C-435D-BBC6-B2CAF757C1C7}"/>
              </a:ext>
            </a:extLst>
          </p:cNvPr>
          <p:cNvSpPr txBox="1">
            <a:spLocks noChangeArrowheads="1"/>
          </p:cNvSpPr>
          <p:nvPr/>
        </p:nvSpPr>
        <p:spPr bwMode="auto">
          <a:xfrm>
            <a:off x="1006475" y="2546350"/>
            <a:ext cx="7131050" cy="822325"/>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Are labor-hours the only activity that drives</a:t>
            </a:r>
          </a:p>
          <a:p>
            <a:pPr algn="ctr" defTabSz="274320">
              <a:buSzPct val="100000"/>
              <a:defRPr/>
            </a:pPr>
            <a:r>
              <a:rPr lang="en-US" sz="2400" dirty="0">
                <a:solidFill>
                  <a:schemeClr val="tx1"/>
                </a:solidFill>
                <a:latin typeface="Gill Sans"/>
                <a:cs typeface="Gill Sans"/>
              </a:rPr>
              <a:t>overhead costs at JK?</a:t>
            </a:r>
          </a:p>
        </p:txBody>
      </p:sp>
      <p:sp>
        <p:nvSpPr>
          <p:cNvPr id="6" name="Text Box 3">
            <a:extLst>
              <a:ext uri="{FF2B5EF4-FFF2-40B4-BE49-F238E27FC236}">
                <a16:creationId xmlns:a16="http://schemas.microsoft.com/office/drawing/2014/main" xmlns="" id="{8F8A098D-5D43-4B5A-B0E5-FDA9030F9657}"/>
              </a:ext>
            </a:extLst>
          </p:cNvPr>
          <p:cNvSpPr txBox="1">
            <a:spLocks noChangeArrowheads="1"/>
          </p:cNvSpPr>
          <p:nvPr/>
        </p:nvSpPr>
        <p:spPr bwMode="auto">
          <a:xfrm>
            <a:off x="2620963" y="3689350"/>
            <a:ext cx="3932237" cy="11874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Predictors</a:t>
            </a:r>
            <a:endParaRPr lang="en-US" sz="2400" b="1" u="sng" dirty="0">
              <a:solidFill>
                <a:schemeClr val="tx1"/>
              </a:solidFill>
              <a:latin typeface="Gill Sans"/>
              <a:cs typeface="Gill Sans"/>
            </a:endParaRPr>
          </a:p>
          <a:p>
            <a:pPr defTabSz="274320">
              <a:buSzPct val="100000"/>
              <a:defRPr/>
            </a:pPr>
            <a:r>
              <a:rPr lang="en-US" sz="2400" dirty="0" smtClean="0">
                <a:solidFill>
                  <a:schemeClr val="tx1"/>
                </a:solidFill>
                <a:latin typeface="Gill Sans"/>
                <a:cs typeface="Gill Sans"/>
              </a:rPr>
              <a:t>X</a:t>
            </a:r>
            <a:r>
              <a:rPr lang="en-US" sz="2400" baseline="-25000" dirty="0" smtClean="0">
                <a:solidFill>
                  <a:schemeClr val="tx1"/>
                </a:solidFill>
                <a:latin typeface="Gill Sans"/>
                <a:cs typeface="Gill Sans"/>
              </a:rPr>
              <a:t>1</a:t>
            </a:r>
            <a:r>
              <a:rPr lang="en-US" sz="2400" dirty="0">
                <a:solidFill>
                  <a:schemeClr val="tx1"/>
                </a:solidFill>
                <a:latin typeface="Gill Sans"/>
                <a:cs typeface="Gill Sans"/>
              </a:rPr>
              <a:t>:  Labor hours</a:t>
            </a:r>
          </a:p>
          <a:p>
            <a:pPr defTabSz="274320">
              <a:buSzPct val="100000"/>
              <a:defRPr/>
            </a:pPr>
            <a:r>
              <a:rPr lang="en-US" sz="2400" dirty="0" smtClean="0">
                <a:solidFill>
                  <a:schemeClr val="tx1"/>
                </a:solidFill>
                <a:latin typeface="Gill Sans"/>
                <a:cs typeface="Gill Sans"/>
              </a:rPr>
              <a:t>X</a:t>
            </a:r>
            <a:r>
              <a:rPr lang="en-US" sz="2400" baseline="-25000" dirty="0" smtClean="0">
                <a:solidFill>
                  <a:schemeClr val="tx1"/>
                </a:solidFill>
                <a:latin typeface="Gill Sans"/>
                <a:cs typeface="Gill Sans"/>
              </a:rPr>
              <a:t>2</a:t>
            </a:r>
            <a:r>
              <a:rPr lang="en-US" sz="2400" dirty="0">
                <a:solidFill>
                  <a:schemeClr val="tx1"/>
                </a:solidFill>
                <a:latin typeface="Gill Sans"/>
                <a:cs typeface="Gill Sans"/>
              </a:rPr>
              <a:t>:  Materials cost</a:t>
            </a:r>
          </a:p>
        </p:txBody>
      </p:sp>
      <p:sp>
        <p:nvSpPr>
          <p:cNvPr id="7" name="Text Box 3">
            <a:extLst>
              <a:ext uri="{FF2B5EF4-FFF2-40B4-BE49-F238E27FC236}">
                <a16:creationId xmlns:a16="http://schemas.microsoft.com/office/drawing/2014/main" xmlns="" id="{CDFE67EF-7B8F-4F3D-B7B3-B7D388182792}"/>
              </a:ext>
            </a:extLst>
          </p:cNvPr>
          <p:cNvSpPr txBox="1">
            <a:spLocks noChangeArrowheads="1"/>
          </p:cNvSpPr>
          <p:nvPr/>
        </p:nvSpPr>
        <p:spPr bwMode="auto">
          <a:xfrm>
            <a:off x="2620963" y="5197475"/>
            <a:ext cx="3932237"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Equation</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TC = VC(X</a:t>
            </a:r>
            <a:r>
              <a:rPr lang="en-US" sz="2400" baseline="-25000" dirty="0">
                <a:solidFill>
                  <a:schemeClr val="tx1"/>
                </a:solidFill>
                <a:latin typeface="Gill Sans"/>
                <a:cs typeface="Gill Sans"/>
              </a:rPr>
              <a:t>1</a:t>
            </a:r>
            <a:r>
              <a:rPr lang="en-US" sz="2400" dirty="0">
                <a:solidFill>
                  <a:schemeClr val="tx1"/>
                </a:solidFill>
                <a:latin typeface="Gill Sans"/>
                <a:cs typeface="Gill Sans"/>
              </a:rPr>
              <a:t>) + VC(X</a:t>
            </a:r>
            <a:r>
              <a:rPr lang="en-US" sz="2400" baseline="-25000" dirty="0">
                <a:solidFill>
                  <a:schemeClr val="tx1"/>
                </a:solidFill>
                <a:latin typeface="Gill Sans"/>
                <a:cs typeface="Gill Sans"/>
              </a:rPr>
              <a:t>2</a:t>
            </a:r>
            <a:r>
              <a:rPr lang="en-US" sz="2400" dirty="0">
                <a:solidFill>
                  <a:schemeClr val="tx1"/>
                </a:solidFill>
                <a:latin typeface="Gill Sans"/>
                <a:cs typeface="Gill Sans"/>
              </a:rPr>
              <a:t>) + FC</a:t>
            </a:r>
          </a:p>
        </p:txBody>
      </p:sp>
      <p:sp>
        <p:nvSpPr>
          <p:cNvPr id="9" name="Rectangle 8">
            <a:extLst>
              <a:ext uri="{FF2B5EF4-FFF2-40B4-BE49-F238E27FC236}">
                <a16:creationId xmlns:a16="http://schemas.microsoft.com/office/drawing/2014/main" xmlns="" id="{2B2A20F8-2809-4469-B94F-652DB83C830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4500"/>
                            </p:stCondLst>
                            <p:childTnLst>
                              <p:par>
                                <p:cTn id="13" presetID="22" presetClass="entr" presetSubtype="8"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n-US" sz="4000" dirty="0">
                <a:latin typeface="Bookman Old Style" charset="0"/>
                <a:ea typeface="ＭＳ Ｐゴシック" charset="0"/>
              </a:rPr>
              <a:t>Learning Objectives</a:t>
            </a:r>
          </a:p>
        </p:txBody>
      </p:sp>
      <p:sp>
        <p:nvSpPr>
          <p:cNvPr id="3" name="Rectangle 2">
            <a:extLst>
              <a:ext uri="{FF2B5EF4-FFF2-40B4-BE49-F238E27FC236}">
                <a16:creationId xmlns:a16="http://schemas.microsoft.com/office/drawing/2014/main" xmlns="" id="{C060E16B-B72B-47F1-8023-9F6B37687C6E}"/>
              </a:ext>
            </a:extLst>
          </p:cNvPr>
          <p:cNvSpPr/>
          <p:nvPr/>
        </p:nvSpPr>
        <p:spPr>
          <a:xfrm>
            <a:off x="365125" y="1463675"/>
            <a:ext cx="8413750" cy="4662488"/>
          </a:xfrm>
          <a:prstGeom prst="rect">
            <a:avLst/>
          </a:prstGeom>
          <a:solidFill>
            <a:schemeClr val="tx2">
              <a:lumMod val="20000"/>
              <a:lumOff val="80000"/>
            </a:schemeClr>
          </a:solidFill>
        </p:spPr>
        <p:txBody>
          <a:bodyPr wrap="none"/>
          <a:lstStyle>
            <a:lvl1pPr defTabSz="365125">
              <a:defRPr>
                <a:solidFill>
                  <a:schemeClr val="tx1"/>
                </a:solidFill>
                <a:latin typeface="Arial" pitchFamily="34" charset="0"/>
                <a:ea typeface="ＭＳ Ｐゴシック" pitchFamily="34" charset="-128"/>
              </a:defRPr>
            </a:lvl1pPr>
            <a:lvl2pPr marL="742950" indent="-285750" defTabSz="365125">
              <a:defRPr>
                <a:solidFill>
                  <a:schemeClr val="tx1"/>
                </a:solidFill>
                <a:latin typeface="Arial" pitchFamily="34" charset="0"/>
                <a:ea typeface="ＭＳ Ｐゴシック" pitchFamily="34" charset="-128"/>
              </a:defRPr>
            </a:lvl2pPr>
            <a:lvl3pPr marL="1143000" indent="-228600" defTabSz="365125">
              <a:defRPr>
                <a:solidFill>
                  <a:schemeClr val="tx1"/>
                </a:solidFill>
                <a:latin typeface="Arial" pitchFamily="34" charset="0"/>
                <a:ea typeface="ＭＳ Ｐゴシック" pitchFamily="34" charset="-128"/>
              </a:defRPr>
            </a:lvl3pPr>
            <a:lvl4pPr marL="1600200" indent="-228600" defTabSz="365125">
              <a:defRPr>
                <a:solidFill>
                  <a:schemeClr val="tx1"/>
                </a:solidFill>
                <a:latin typeface="Arial" pitchFamily="34" charset="0"/>
                <a:ea typeface="ＭＳ Ｐゴシック" pitchFamily="34" charset="-128"/>
              </a:defRPr>
            </a:lvl4pPr>
            <a:lvl5pPr marL="2057400" indent="-228600" defTabSz="365125">
              <a:defRPr>
                <a:solidFill>
                  <a:schemeClr val="tx1"/>
                </a:solidFill>
                <a:latin typeface="Arial" pitchFamily="34" charset="0"/>
                <a:ea typeface="ＭＳ Ｐゴシック" pitchFamily="34" charset="-128"/>
              </a:defRPr>
            </a:lvl5pPr>
            <a:lvl6pPr marL="25146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2400" b="1" dirty="0">
                <a:solidFill>
                  <a:srgbClr val="0000CC"/>
                </a:solidFill>
                <a:cs typeface="+mn-cs"/>
              </a:rPr>
              <a:t>LO 5-1</a:t>
            </a:r>
            <a:r>
              <a:rPr lang="en-US" altLang="en-US" sz="2400" b="1" dirty="0">
                <a:solidFill>
                  <a:srgbClr val="0000CC"/>
                </a:solidFill>
                <a:effectLst>
                  <a:outerShdw blurRad="38100" dist="38100" dir="2700000" algn="tl">
                    <a:srgbClr val="000000"/>
                  </a:outerShdw>
                </a:effectLst>
                <a:cs typeface="+mn-cs"/>
              </a:rPr>
              <a:t>	</a:t>
            </a:r>
            <a:r>
              <a:rPr lang="en-US" altLang="en-US" sz="2000" dirty="0">
                <a:cs typeface="Arial" pitchFamily="34" charset="0"/>
              </a:rPr>
              <a:t>Understand the reasons for estimating fixed and variable costs.</a:t>
            </a:r>
          </a:p>
          <a:p>
            <a:pPr>
              <a:defRPr/>
            </a:pPr>
            <a:r>
              <a:rPr lang="en-US" altLang="en-US" sz="2400" b="1" dirty="0">
                <a:solidFill>
                  <a:srgbClr val="0000CC"/>
                </a:solidFill>
                <a:cs typeface="+mn-cs"/>
              </a:rPr>
              <a:t>LO 5-2</a:t>
            </a:r>
            <a:r>
              <a:rPr lang="en-US" altLang="en-US" sz="2400" b="1" dirty="0">
                <a:solidFill>
                  <a:srgbClr val="0000CC"/>
                </a:solidFill>
                <a:effectLst>
                  <a:outerShdw blurRad="38100" dist="38100" dir="2700000" algn="tl">
                    <a:srgbClr val="000000"/>
                  </a:outerShdw>
                </a:effectLst>
                <a:cs typeface="+mn-cs"/>
              </a:rPr>
              <a:t>	</a:t>
            </a:r>
            <a:r>
              <a:rPr lang="en-US" altLang="en-US" sz="2000" dirty="0">
                <a:cs typeface="Arial" pitchFamily="34" charset="0"/>
              </a:rPr>
              <a:t>Estimate costs using engineering estimates.</a:t>
            </a:r>
          </a:p>
          <a:p>
            <a:pPr>
              <a:defRPr/>
            </a:pPr>
            <a:r>
              <a:rPr lang="en-US" altLang="en-US" sz="2400" b="1" dirty="0">
                <a:solidFill>
                  <a:srgbClr val="0000CC"/>
                </a:solidFill>
                <a:cs typeface="Arial" pitchFamily="34" charset="0"/>
              </a:rPr>
              <a:t>LO 5-3</a:t>
            </a:r>
            <a:r>
              <a:rPr lang="en-US" altLang="en-US" sz="2400" b="1" dirty="0">
                <a:solidFill>
                  <a:srgbClr val="0000CC"/>
                </a:solidFill>
                <a:effectLst>
                  <a:outerShdw blurRad="38100" dist="38100" dir="2700000" algn="tl">
                    <a:srgbClr val="000000"/>
                  </a:outerShdw>
                </a:effectLst>
                <a:cs typeface="Arial" pitchFamily="34" charset="0"/>
              </a:rPr>
              <a:t>	</a:t>
            </a:r>
            <a:r>
              <a:rPr lang="en-US" altLang="en-US" sz="2000" dirty="0">
                <a:cs typeface="Arial" pitchFamily="34" charset="0"/>
              </a:rPr>
              <a:t>Estimate costs using account analysis.</a:t>
            </a:r>
          </a:p>
          <a:p>
            <a:pPr>
              <a:defRPr/>
            </a:pPr>
            <a:r>
              <a:rPr lang="en-US" altLang="en-US" sz="2400" b="1" dirty="0">
                <a:solidFill>
                  <a:srgbClr val="0000CC"/>
                </a:solidFill>
                <a:cs typeface="+mn-cs"/>
              </a:rPr>
              <a:t>LO 5-4	</a:t>
            </a:r>
            <a:r>
              <a:rPr lang="en-US" altLang="en-US" sz="2000" dirty="0">
                <a:cs typeface="Arial" pitchFamily="34" charset="0"/>
              </a:rPr>
              <a:t>Estimate costs using statistical analysis.</a:t>
            </a:r>
          </a:p>
          <a:p>
            <a:pPr>
              <a:defRPr/>
            </a:pPr>
            <a:r>
              <a:rPr lang="en-US" altLang="en-US" sz="2400" b="1" dirty="0">
                <a:solidFill>
                  <a:srgbClr val="0000CC"/>
                </a:solidFill>
                <a:cs typeface="+mn-cs"/>
              </a:rPr>
              <a:t>LO 5-5	</a:t>
            </a:r>
            <a:r>
              <a:rPr lang="en-US" altLang="en-US" sz="2000" dirty="0">
                <a:cs typeface="Arial" pitchFamily="34" charset="0"/>
              </a:rPr>
              <a:t>Interpret the results of regression output.</a:t>
            </a:r>
          </a:p>
          <a:p>
            <a:pPr>
              <a:defRPr/>
            </a:pPr>
            <a:r>
              <a:rPr lang="en-US" altLang="en-US" sz="2400" b="1" dirty="0">
                <a:solidFill>
                  <a:srgbClr val="0000CC"/>
                </a:solidFill>
                <a:cs typeface="Arial" pitchFamily="34" charset="0"/>
              </a:rPr>
              <a:t>LO 5-6	</a:t>
            </a:r>
            <a:r>
              <a:rPr lang="en-US" altLang="en-US" sz="2000" dirty="0">
                <a:solidFill>
                  <a:srgbClr val="000000"/>
                </a:solidFill>
                <a:cs typeface="Arial" pitchFamily="34" charset="0"/>
              </a:rPr>
              <a:t>Identify potential problems with regression data.</a:t>
            </a:r>
          </a:p>
          <a:p>
            <a:pPr defTabSz="914400">
              <a:defRPr/>
            </a:pPr>
            <a:r>
              <a:rPr lang="en-US" altLang="en-US" sz="2400" b="1" dirty="0">
                <a:solidFill>
                  <a:srgbClr val="0000CC"/>
                </a:solidFill>
                <a:cs typeface="Arial" pitchFamily="34" charset="0"/>
              </a:rPr>
              <a:t>LO 5-7  </a:t>
            </a:r>
            <a:r>
              <a:rPr lang="en-US" altLang="en-US" sz="2000" dirty="0">
                <a:solidFill>
                  <a:srgbClr val="000000"/>
                </a:solidFill>
                <a:cs typeface="Arial" pitchFamily="34" charset="0"/>
              </a:rPr>
              <a:t>Incorporate the effects of learning when estimating costs.</a:t>
            </a:r>
            <a:endParaRPr lang="en-US" altLang="en-US" sz="2400" b="1" dirty="0">
              <a:solidFill>
                <a:srgbClr val="0000CC"/>
              </a:solidFill>
              <a:cs typeface="Arial" pitchFamily="34" charset="0"/>
            </a:endParaRPr>
          </a:p>
          <a:p>
            <a:pPr>
              <a:defRPr/>
            </a:pPr>
            <a:r>
              <a:rPr lang="en-US" altLang="en-US" sz="2400" b="1" dirty="0">
                <a:solidFill>
                  <a:srgbClr val="0000CC"/>
                </a:solidFill>
                <a:cs typeface="Arial" pitchFamily="34" charset="0"/>
              </a:rPr>
              <a:t>LO 5-8	</a:t>
            </a:r>
            <a:r>
              <a:rPr lang="en-US" altLang="en-US" sz="2000" dirty="0">
                <a:solidFill>
                  <a:srgbClr val="000000"/>
                </a:solidFill>
                <a:cs typeface="Arial" pitchFamily="34" charset="0"/>
              </a:rPr>
              <a:t>Evaluate the advantages and disadvantages of alternative</a:t>
            </a:r>
          </a:p>
          <a:p>
            <a:pPr>
              <a:defRPr/>
            </a:pPr>
            <a:r>
              <a:rPr lang="en-US" altLang="en-US" sz="2000" dirty="0">
                <a:solidFill>
                  <a:srgbClr val="000000"/>
                </a:solidFill>
                <a:cs typeface="Arial" pitchFamily="34" charset="0"/>
              </a:rPr>
              <a:t>			cost estimation methods.</a:t>
            </a:r>
          </a:p>
          <a:p>
            <a:pPr>
              <a:defRPr/>
            </a:pPr>
            <a:r>
              <a:rPr lang="en-US" altLang="en-US" sz="2400" b="1" dirty="0">
                <a:solidFill>
                  <a:srgbClr val="0000CC"/>
                </a:solidFill>
                <a:cs typeface="Arial" pitchFamily="34" charset="0"/>
              </a:rPr>
              <a:t>LO 5-9	</a:t>
            </a:r>
            <a:r>
              <a:rPr lang="en-US" altLang="en-US" sz="2000" dirty="0">
                <a:solidFill>
                  <a:srgbClr val="000000"/>
                </a:solidFill>
                <a:cs typeface="Arial" pitchFamily="34" charset="0"/>
              </a:rPr>
              <a:t>(Appendix A) Use Microsoft Excel to perform a regression </a:t>
            </a:r>
          </a:p>
          <a:p>
            <a:pPr>
              <a:defRPr/>
            </a:pPr>
            <a:r>
              <a:rPr lang="en-US" altLang="en-US" sz="2000" dirty="0">
                <a:solidFill>
                  <a:srgbClr val="000000"/>
                </a:solidFill>
                <a:cs typeface="Arial" pitchFamily="34" charset="0"/>
              </a:rPr>
              <a:t>			analysis.</a:t>
            </a:r>
          </a:p>
          <a:p>
            <a:pPr>
              <a:defRPr/>
            </a:pPr>
            <a:r>
              <a:rPr lang="en-US" altLang="en-US" sz="2400" b="1" dirty="0">
                <a:solidFill>
                  <a:srgbClr val="0000CC"/>
                </a:solidFill>
                <a:cs typeface="Arial" pitchFamily="34" charset="0"/>
              </a:rPr>
              <a:t>LO 5-10</a:t>
            </a:r>
            <a:r>
              <a:rPr lang="en-US" altLang="en-US" sz="2000" dirty="0">
                <a:solidFill>
                  <a:srgbClr val="000000"/>
                </a:solidFill>
                <a:cs typeface="Arial" pitchFamily="34" charset="0"/>
              </a:rPr>
              <a:t>(Appendix B) Understand the mathematical relationship </a:t>
            </a:r>
          </a:p>
          <a:p>
            <a:pPr>
              <a:defRPr/>
            </a:pPr>
            <a:r>
              <a:rPr lang="en-US" altLang="en-US" sz="2000" dirty="0">
                <a:solidFill>
                  <a:srgbClr val="000000"/>
                </a:solidFill>
                <a:cs typeface="Arial" pitchFamily="34" charset="0"/>
              </a:rPr>
              <a:t>			describing the learning phenomenon.</a:t>
            </a:r>
          </a:p>
          <a:p>
            <a:pPr>
              <a:defRPr/>
            </a:pPr>
            <a:endParaRPr lang="en-US" altLang="en-US" sz="2400" b="1" dirty="0">
              <a:solidFill>
                <a:srgbClr val="0000CC"/>
              </a:solidFill>
              <a:cs typeface="Arial" pitchFamily="34" charset="0"/>
            </a:endParaRPr>
          </a:p>
          <a:p>
            <a:pPr>
              <a:lnSpc>
                <a:spcPct val="150000"/>
              </a:lnSpc>
              <a:defRPr/>
            </a:pPr>
            <a:endParaRPr lang="en-US" altLang="en-US" sz="2000" dirty="0">
              <a:cs typeface="Arial" pitchFamily="34" charset="0"/>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4000">
                <a:latin typeface="Bookman Old Style" charset="0"/>
                <a:ea typeface="ＭＳ Ｐゴシック" charset="0"/>
              </a:rPr>
              <a:t>Multiple Regression Output</a:t>
            </a:r>
          </a:p>
        </p:txBody>
      </p:sp>
      <p:sp>
        <p:nvSpPr>
          <p:cNvPr id="4" name="Text Box 3">
            <a:extLst>
              <a:ext uri="{FF2B5EF4-FFF2-40B4-BE49-F238E27FC236}">
                <a16:creationId xmlns:a16="http://schemas.microsoft.com/office/drawing/2014/main" xmlns="" id="{5E449AB2-E478-4D7A-A0CA-9A81234A057C}"/>
              </a:ext>
            </a:extLst>
          </p:cNvPr>
          <p:cNvSpPr txBox="1">
            <a:spLocks noChangeArrowheads="1"/>
          </p:cNvSpPr>
          <p:nvPr/>
        </p:nvSpPr>
        <p:spPr bwMode="auto">
          <a:xfrm>
            <a:off x="639763" y="1463675"/>
            <a:ext cx="7864475" cy="1187450"/>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The adjusted </a:t>
            </a:r>
            <a:r>
              <a:rPr lang="en-US" sz="2400" i="1" dirty="0">
                <a:solidFill>
                  <a:schemeClr val="tx1"/>
                </a:solidFill>
                <a:latin typeface="Gill Sans"/>
                <a:cs typeface="Gill Sans"/>
              </a:rPr>
              <a:t>R</a:t>
            </a:r>
            <a:r>
              <a:rPr lang="en-US" sz="2400" dirty="0">
                <a:solidFill>
                  <a:schemeClr val="tx1"/>
                </a:solidFill>
                <a:latin typeface="Gill Sans"/>
                <a:cs typeface="Gill Sans"/>
              </a:rPr>
              <a:t>-squared is the correlation coefficient</a:t>
            </a:r>
          </a:p>
          <a:p>
            <a:pPr algn="ctr" defTabSz="274320">
              <a:buSzPct val="100000"/>
              <a:defRPr/>
            </a:pPr>
            <a:r>
              <a:rPr lang="en-US" sz="2400" dirty="0">
                <a:solidFill>
                  <a:schemeClr val="tx1"/>
                </a:solidFill>
                <a:latin typeface="Gill Sans"/>
                <a:cs typeface="Gill Sans"/>
              </a:rPr>
              <a:t>squared and adjusted for the number of independent</a:t>
            </a:r>
          </a:p>
          <a:p>
            <a:pPr algn="ctr" defTabSz="274320">
              <a:buSzPct val="100000"/>
              <a:defRPr/>
            </a:pPr>
            <a:r>
              <a:rPr lang="en-US" sz="2400" dirty="0">
                <a:solidFill>
                  <a:schemeClr val="tx1"/>
                </a:solidFill>
                <a:latin typeface="Gill Sans"/>
                <a:cs typeface="Gill Sans"/>
              </a:rPr>
              <a:t>variables used to make the estimate.</a:t>
            </a:r>
          </a:p>
        </p:txBody>
      </p:sp>
      <p:sp>
        <p:nvSpPr>
          <p:cNvPr id="5" name="Text Box 3">
            <a:extLst>
              <a:ext uri="{FF2B5EF4-FFF2-40B4-BE49-F238E27FC236}">
                <a16:creationId xmlns:a16="http://schemas.microsoft.com/office/drawing/2014/main" xmlns="" id="{917A92E8-C9AA-4FEC-8427-913F93BD5E75}"/>
              </a:ext>
            </a:extLst>
          </p:cNvPr>
          <p:cNvSpPr txBox="1">
            <a:spLocks noChangeArrowheads="1"/>
          </p:cNvSpPr>
          <p:nvPr/>
        </p:nvSpPr>
        <p:spPr bwMode="auto">
          <a:xfrm>
            <a:off x="639763" y="2835275"/>
            <a:ext cx="7864475" cy="1554163"/>
          </a:xfrm>
          <a:prstGeom prst="rect">
            <a:avLst/>
          </a:prstGeom>
          <a:solidFill>
            <a:schemeClr val="bg2">
              <a:lumMod val="90000"/>
            </a:schemeClr>
          </a:solidFill>
          <a:ln w="12700">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dirty="0">
                <a:latin typeface="Gill Sans"/>
                <a:cs typeface="Gill Sans"/>
              </a:rPr>
              <a:t>The statistics supplied with the output (rounded off) are: </a:t>
            </a:r>
          </a:p>
          <a:p>
            <a:pPr>
              <a:buSzPct val="100000"/>
            </a:pPr>
            <a:r>
              <a:rPr lang="en-US" sz="2400" dirty="0">
                <a:latin typeface="Gill Sans"/>
                <a:cs typeface="Gill Sans"/>
              </a:rPr>
              <a:t>	– Correlation coefficient (</a:t>
            </a:r>
            <a:r>
              <a:rPr lang="en-US" sz="2400" i="1" dirty="0">
                <a:latin typeface="Gill Sans"/>
                <a:cs typeface="Gill Sans"/>
              </a:rPr>
              <a:t>R</a:t>
            </a:r>
            <a:r>
              <a:rPr lang="en-US" sz="2400" dirty="0">
                <a:latin typeface="Gill Sans"/>
                <a:cs typeface="Gill Sans"/>
              </a:rPr>
              <a:t>) = 0.951</a:t>
            </a:r>
          </a:p>
          <a:p>
            <a:pPr>
              <a:buSzPct val="100000"/>
            </a:pPr>
            <a:r>
              <a:rPr lang="en-US" sz="2400" dirty="0">
                <a:latin typeface="Gill Sans"/>
                <a:cs typeface="Gill Sans"/>
              </a:rPr>
              <a:t>	– </a:t>
            </a:r>
            <a:r>
              <a:rPr lang="en-US" sz="2400" i="1" dirty="0">
                <a:latin typeface="Gill Sans"/>
                <a:cs typeface="Gill Sans"/>
              </a:rPr>
              <a:t>R</a:t>
            </a:r>
            <a:r>
              <a:rPr lang="en-US" sz="2400" i="1" baseline="30000" dirty="0">
                <a:latin typeface="Gill Sans"/>
                <a:cs typeface="Gill Sans"/>
              </a:rPr>
              <a:t>2</a:t>
            </a:r>
            <a:r>
              <a:rPr lang="en-US" sz="2400" dirty="0">
                <a:latin typeface="Gill Sans"/>
                <a:cs typeface="Gill Sans"/>
              </a:rPr>
              <a:t> = 0.904</a:t>
            </a:r>
          </a:p>
          <a:p>
            <a:pPr>
              <a:buSzPct val="100000"/>
            </a:pPr>
            <a:r>
              <a:rPr lang="en-US" sz="2400" dirty="0">
                <a:latin typeface="Gill Sans"/>
                <a:cs typeface="Gill Sans"/>
              </a:rPr>
              <a:t>	– Adjusted </a:t>
            </a:r>
            <a:r>
              <a:rPr lang="en-US" sz="2400" i="1" dirty="0">
                <a:latin typeface="Gill Sans"/>
                <a:cs typeface="Gill Sans"/>
              </a:rPr>
              <a:t>R</a:t>
            </a:r>
            <a:r>
              <a:rPr lang="en-US" sz="2400" i="1" baseline="30000" dirty="0">
                <a:latin typeface="Gill Sans"/>
                <a:cs typeface="Gill Sans"/>
              </a:rPr>
              <a:t>2</a:t>
            </a:r>
            <a:r>
              <a:rPr lang="en-US" sz="2400" baseline="30000" dirty="0">
                <a:latin typeface="Gill Sans"/>
                <a:cs typeface="Gill Sans"/>
              </a:rPr>
              <a:t> </a:t>
            </a:r>
            <a:r>
              <a:rPr lang="en-US" sz="2400" dirty="0">
                <a:latin typeface="Gill Sans"/>
                <a:cs typeface="Gill Sans"/>
              </a:rPr>
              <a:t>= 0.888</a:t>
            </a:r>
          </a:p>
        </p:txBody>
      </p:sp>
      <p:sp>
        <p:nvSpPr>
          <p:cNvPr id="7" name="Rectangle 6">
            <a:extLst>
              <a:ext uri="{FF2B5EF4-FFF2-40B4-BE49-F238E27FC236}">
                <a16:creationId xmlns:a16="http://schemas.microsoft.com/office/drawing/2014/main" xmlns="" id="{3011226E-59D0-4E97-9D48-D9C6673A70E6}"/>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a:latin typeface="Bookman Old Style" charset="0"/>
                <a:ea typeface="ＭＳ Ｐゴシック" charset="0"/>
              </a:rPr>
              <a:t>Multiple Regression </a:t>
            </a:r>
            <a:r>
              <a:rPr lang="en-US" sz="4000" dirty="0" smtClean="0">
                <a:latin typeface="Bookman Old Style" charset="0"/>
                <a:ea typeface="ＭＳ Ｐゴシック" charset="0"/>
              </a:rPr>
              <a:t>Output (2)</a:t>
            </a:r>
            <a:endParaRPr lang="en-US" sz="4000" dirty="0">
              <a:latin typeface="Bookman Old Style" charset="0"/>
              <a:ea typeface="ＭＳ Ｐゴシック" charset="0"/>
            </a:endParaRPr>
          </a:p>
        </p:txBody>
      </p:sp>
      <p:sp>
        <p:nvSpPr>
          <p:cNvPr id="4" name="TextBox 3">
            <a:extLst>
              <a:ext uri="{FF2B5EF4-FFF2-40B4-BE49-F238E27FC236}">
                <a16:creationId xmlns:a16="http://schemas.microsoft.com/office/drawing/2014/main" xmlns="" id="{C87C77DD-F237-4FD6-AA91-FF3DAF18855B}"/>
              </a:ext>
            </a:extLst>
          </p:cNvPr>
          <p:cNvSpPr txBox="1"/>
          <p:nvPr/>
        </p:nvSpPr>
        <p:spPr>
          <a:xfrm>
            <a:off x="2971800" y="1828800"/>
            <a:ext cx="3200400" cy="457200"/>
          </a:xfrm>
          <a:prstGeom prst="rect">
            <a:avLst/>
          </a:prstGeom>
          <a:solidFill>
            <a:schemeClr val="accent6"/>
          </a:solidFill>
          <a:ln>
            <a:solidFill>
              <a:schemeClr val="tx1"/>
            </a:solidFill>
          </a:ln>
        </p:spPr>
        <p:txBody>
          <a:bodyPr wrap="none"/>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sz="2400" i="1" dirty="0">
                <a:cs typeface="+mn-cs"/>
              </a:rPr>
              <a:t>TC = F + V</a:t>
            </a:r>
            <a:r>
              <a:rPr lang="en-US" altLang="en-US" sz="2400" i="1" baseline="-25000" dirty="0">
                <a:cs typeface="+mn-cs"/>
              </a:rPr>
              <a:t>1</a:t>
            </a:r>
            <a:r>
              <a:rPr lang="en-US" altLang="en-US" sz="2400" i="1" dirty="0">
                <a:cs typeface="+mn-cs"/>
              </a:rPr>
              <a:t>X</a:t>
            </a:r>
            <a:r>
              <a:rPr lang="en-US" altLang="en-US" sz="2400" i="1" baseline="-25000" dirty="0">
                <a:cs typeface="+mn-cs"/>
              </a:rPr>
              <a:t>1</a:t>
            </a:r>
            <a:r>
              <a:rPr lang="en-US" altLang="en-US" sz="2400" i="1" dirty="0">
                <a:cs typeface="+mn-cs"/>
              </a:rPr>
              <a:t> + V</a:t>
            </a:r>
            <a:r>
              <a:rPr lang="en-US" altLang="en-US" sz="2400" i="1" baseline="-25000" dirty="0">
                <a:cs typeface="+mn-cs"/>
              </a:rPr>
              <a:t>2</a:t>
            </a:r>
            <a:r>
              <a:rPr lang="en-US" altLang="en-US" sz="2400" i="1" dirty="0">
                <a:cs typeface="+mn-cs"/>
              </a:rPr>
              <a:t>X</a:t>
            </a:r>
            <a:r>
              <a:rPr lang="en-US" altLang="en-US" sz="2400" i="1" baseline="-25000" dirty="0">
                <a:cs typeface="+mn-cs"/>
              </a:rPr>
              <a:t>2</a:t>
            </a:r>
            <a:endParaRPr lang="en-US" altLang="en-US" sz="2400" i="1" dirty="0">
              <a:cs typeface="+mn-cs"/>
            </a:endParaRPr>
          </a:p>
        </p:txBody>
      </p:sp>
      <p:sp>
        <p:nvSpPr>
          <p:cNvPr id="5" name="TextBox 4">
            <a:extLst>
              <a:ext uri="{FF2B5EF4-FFF2-40B4-BE49-F238E27FC236}">
                <a16:creationId xmlns:a16="http://schemas.microsoft.com/office/drawing/2014/main" xmlns="" id="{EEDEB30D-8E4A-4D96-83A1-29F2A4722CAA}"/>
              </a:ext>
            </a:extLst>
          </p:cNvPr>
          <p:cNvSpPr txBox="1"/>
          <p:nvPr/>
        </p:nvSpPr>
        <p:spPr>
          <a:xfrm>
            <a:off x="1274763" y="2743200"/>
            <a:ext cx="6584950" cy="838200"/>
          </a:xfrm>
          <a:prstGeom prst="rect">
            <a:avLst/>
          </a:prstGeom>
          <a:solidFill>
            <a:schemeClr val="accent6"/>
          </a:solidFill>
          <a:ln>
            <a:solidFill>
              <a:schemeClr val="tx1"/>
            </a:solidFill>
          </a:ln>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i="1">
                <a:latin typeface="Arial" charset="0"/>
                <a:cs typeface="Arial" charset="0"/>
              </a:rPr>
              <a:t>TC = </a:t>
            </a:r>
            <a:r>
              <a:rPr lang="en-US" sz="2400">
                <a:latin typeface="Arial" charset="0"/>
                <a:cs typeface="Arial" charset="0"/>
              </a:rPr>
              <a:t>$19,894 + ($17.84 × 960 LH) + </a:t>
            </a:r>
          </a:p>
          <a:p>
            <a:pPr algn="ctr"/>
            <a:r>
              <a:rPr lang="en-US" sz="2400">
                <a:latin typeface="Arial" charset="0"/>
                <a:cs typeface="Arial" charset="0"/>
              </a:rPr>
              <a:t>(3.32 × $5,200)</a:t>
            </a:r>
          </a:p>
        </p:txBody>
      </p:sp>
      <p:sp>
        <p:nvSpPr>
          <p:cNvPr id="6" name="TextBox 5">
            <a:extLst>
              <a:ext uri="{FF2B5EF4-FFF2-40B4-BE49-F238E27FC236}">
                <a16:creationId xmlns:a16="http://schemas.microsoft.com/office/drawing/2014/main" xmlns="" id="{8942A836-776C-4F9D-B4D7-3289ECB83D58}"/>
              </a:ext>
            </a:extLst>
          </p:cNvPr>
          <p:cNvSpPr txBox="1"/>
          <p:nvPr/>
        </p:nvSpPr>
        <p:spPr>
          <a:xfrm>
            <a:off x="3505200" y="3810000"/>
            <a:ext cx="2101850" cy="457200"/>
          </a:xfrm>
          <a:prstGeom prst="rect">
            <a:avLst/>
          </a:prstGeom>
          <a:solidFill>
            <a:schemeClr val="accent6"/>
          </a:solidFill>
          <a:ln>
            <a:solidFill>
              <a:schemeClr val="tx1"/>
            </a:solidFill>
          </a:ln>
        </p:spPr>
        <p:txBody>
          <a:bodyPr wrap="none"/>
          <a:lstStyle/>
          <a:p>
            <a:pPr algn="ctr">
              <a:defRPr/>
            </a:pPr>
            <a:r>
              <a:rPr lang="en-US" sz="2400" i="1" dirty="0">
                <a:ea typeface="ＭＳ Ｐゴシック" panose="020B0600070205080204" pitchFamily="34" charset="-128"/>
                <a:cs typeface="+mn-cs"/>
              </a:rPr>
              <a:t>TC = </a:t>
            </a:r>
            <a:r>
              <a:rPr lang="en-US" sz="2400" dirty="0">
                <a:ea typeface="ＭＳ Ｐゴシック" panose="020B0600070205080204" pitchFamily="34" charset="-128"/>
                <a:cs typeface="+mn-cs"/>
              </a:rPr>
              <a:t>$54,284</a:t>
            </a:r>
          </a:p>
        </p:txBody>
      </p:sp>
      <p:sp>
        <p:nvSpPr>
          <p:cNvPr id="9" name="Rectangle 8">
            <a:extLst>
              <a:ext uri="{FF2B5EF4-FFF2-40B4-BE49-F238E27FC236}">
                <a16:creationId xmlns:a16="http://schemas.microsoft.com/office/drawing/2014/main" xmlns="" id="{0424E9E5-588D-4AB5-9569-009CB0AEAFC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5-5</a:t>
            </a:r>
          </a:p>
        </p:txBody>
      </p:sp>
    </p:spTree>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7A95F75-643D-449F-8E37-005C80BE2A35}"/>
              </a:ext>
            </a:extLst>
          </p:cNvPr>
          <p:cNvSpPr/>
          <p:nvPr/>
        </p:nvSpPr>
        <p:spPr>
          <a:xfrm>
            <a:off x="1189038" y="1463675"/>
            <a:ext cx="676592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5-6</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Identify potential problems with regression data.</a:t>
            </a:r>
          </a:p>
        </p:txBody>
      </p:sp>
      <p:sp>
        <p:nvSpPr>
          <p:cNvPr id="4" name="Text Box 3">
            <a:extLst>
              <a:ext uri="{FF2B5EF4-FFF2-40B4-BE49-F238E27FC236}">
                <a16:creationId xmlns:a16="http://schemas.microsoft.com/office/drawing/2014/main" xmlns="" id="{C1871993-DE82-408C-BF0A-1708A3A187E5}"/>
              </a:ext>
            </a:extLst>
          </p:cNvPr>
          <p:cNvSpPr txBox="1">
            <a:spLocks noChangeArrowheads="1"/>
          </p:cNvSpPr>
          <p:nvPr/>
        </p:nvSpPr>
        <p:spPr bwMode="auto">
          <a:xfrm>
            <a:off x="1371600" y="2193925"/>
            <a:ext cx="6400800" cy="22860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dirty="0">
                <a:latin typeface="Gill Sans"/>
                <a:cs typeface="Gill Sans"/>
              </a:rPr>
              <a:t>Effect of:</a:t>
            </a:r>
          </a:p>
          <a:p>
            <a:pPr>
              <a:buSzPct val="100000"/>
            </a:pPr>
            <a:r>
              <a:rPr lang="en-US" sz="2400" dirty="0">
                <a:latin typeface="Gill Sans"/>
                <a:cs typeface="Gill Sans"/>
              </a:rPr>
              <a:t>	–	</a:t>
            </a:r>
            <a:r>
              <a:rPr lang="en-US" sz="2400" dirty="0">
                <a:solidFill>
                  <a:srgbClr val="000000"/>
                </a:solidFill>
                <a:latin typeface="Gill Sans"/>
                <a:cs typeface="Gill Sans"/>
              </a:rPr>
              <a:t>Nonlinear relations</a:t>
            </a:r>
          </a:p>
          <a:p>
            <a:pPr>
              <a:buSzPct val="100000"/>
            </a:pPr>
            <a:r>
              <a:rPr lang="en-US" sz="2400" dirty="0">
                <a:latin typeface="Gill Sans"/>
                <a:cs typeface="Gill Sans"/>
              </a:rPr>
              <a:t>	–	Outliers</a:t>
            </a:r>
          </a:p>
          <a:p>
            <a:pPr>
              <a:buSzPct val="100000"/>
            </a:pPr>
            <a:r>
              <a:rPr lang="en-US" sz="2400" dirty="0">
                <a:latin typeface="Gill Sans"/>
                <a:cs typeface="Gill Sans"/>
              </a:rPr>
              <a:t>	–	Spurious relations</a:t>
            </a:r>
          </a:p>
          <a:p>
            <a:pPr>
              <a:buSzPct val="100000"/>
            </a:pPr>
            <a:r>
              <a:rPr lang="en-US" sz="2400" dirty="0">
                <a:latin typeface="Gill Sans"/>
                <a:cs typeface="Gill Sans"/>
              </a:rPr>
              <a:t>	–	Using data that do not fit the assumptions</a:t>
            </a:r>
          </a:p>
          <a:p>
            <a:pPr>
              <a:buSzPct val="100000"/>
            </a:pPr>
            <a:r>
              <a:rPr lang="en-US" sz="2400" dirty="0">
                <a:latin typeface="Gill Sans"/>
                <a:cs typeface="Gill Sans"/>
              </a:rPr>
              <a:t>		of regression analysis</a:t>
            </a:r>
          </a:p>
        </p:txBody>
      </p:sp>
      <p:sp>
        <p:nvSpPr>
          <p:cNvPr id="6" name="Rectangle 5">
            <a:extLst>
              <a:ext uri="{FF2B5EF4-FFF2-40B4-BE49-F238E27FC236}">
                <a16:creationId xmlns:a16="http://schemas.microsoft.com/office/drawing/2014/main" xmlns="" id="{735B0D28-A817-4D94-845F-ACAB79FB8BC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69636" name="Title 1"/>
          <p:cNvSpPr>
            <a:spLocks noGrp="1"/>
          </p:cNvSpPr>
          <p:nvPr>
            <p:ph type="title"/>
          </p:nvPr>
        </p:nvSpPr>
        <p:spPr>
          <a:xfrm>
            <a:off x="457200" y="304800"/>
            <a:ext cx="8229600" cy="914400"/>
          </a:xfrm>
        </p:spPr>
        <p:txBody>
          <a:bodyPr/>
          <a:lstStyle/>
          <a:p>
            <a:pPr eaLnBrk="1" hangingPunct="1">
              <a:lnSpc>
                <a:spcPts val="4400"/>
              </a:lnSpc>
            </a:pPr>
            <a:r>
              <a:rPr lang="en-US" sz="4000">
                <a:latin typeface="Bookman Old Style" charset="0"/>
                <a:ea typeface="ＭＳ Ｐゴシック" charset="0"/>
              </a:rPr>
              <a:t>Practical Implementation Problems</a:t>
            </a:r>
          </a:p>
        </p:txBody>
      </p:sp>
    </p:spTree>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CACA10C1-44DF-4610-A986-F732D1763B88}"/>
              </a:ext>
            </a:extLst>
          </p:cNvPr>
          <p:cNvSpPr/>
          <p:nvPr/>
        </p:nvSpPr>
        <p:spPr>
          <a:xfrm>
            <a:off x="1789113" y="2028825"/>
            <a:ext cx="6583362" cy="32908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Gill Sans MT" pitchFamily="34" charset="0"/>
            </a:endParaRPr>
          </a:p>
        </p:txBody>
      </p:sp>
      <p:grpSp>
        <p:nvGrpSpPr>
          <p:cNvPr id="71682" name="Group 35"/>
          <p:cNvGrpSpPr>
            <a:grpSpLocks/>
          </p:cNvGrpSpPr>
          <p:nvPr/>
        </p:nvGrpSpPr>
        <p:grpSpPr bwMode="auto">
          <a:xfrm>
            <a:off x="663575" y="1447800"/>
            <a:ext cx="7816850" cy="4673600"/>
            <a:chOff x="169985" y="1060589"/>
            <a:chExt cx="7815776" cy="4674338"/>
          </a:xfrm>
        </p:grpSpPr>
        <p:grpSp>
          <p:nvGrpSpPr>
            <p:cNvPr id="71685" name="Group 3"/>
            <p:cNvGrpSpPr>
              <a:grpSpLocks/>
            </p:cNvGrpSpPr>
            <p:nvPr/>
          </p:nvGrpSpPr>
          <p:grpSpPr bwMode="auto">
            <a:xfrm>
              <a:off x="1280160" y="1645920"/>
              <a:ext cx="6583680" cy="3291840"/>
              <a:chOff x="1280160" y="2011680"/>
              <a:chExt cx="6583680" cy="3291840"/>
            </a:xfrm>
          </p:grpSpPr>
          <p:sp>
            <p:nvSpPr>
              <p:cNvPr id="5" name="Freeform 4">
                <a:extLst>
                  <a:ext uri="{FF2B5EF4-FFF2-40B4-BE49-F238E27FC236}">
                    <a16:creationId xmlns:a16="http://schemas.microsoft.com/office/drawing/2014/main" xmlns="" id="{E083B4BB-637F-476F-BC9A-B692662A2C39}"/>
                  </a:ext>
                </a:extLst>
              </p:cNvPr>
              <p:cNvSpPr/>
              <p:nvPr/>
            </p:nvSpPr>
            <p:spPr>
              <a:xfrm>
                <a:off x="1279495" y="2012229"/>
                <a:ext cx="6584045" cy="3291407"/>
              </a:xfrm>
              <a:custGeom>
                <a:avLst/>
                <a:gdLst>
                  <a:gd name="connsiteX0" fmla="*/ 0 w 6593306"/>
                  <a:gd name="connsiteY0" fmla="*/ 3176337 h 3176337"/>
                  <a:gd name="connsiteX1" fmla="*/ 2346158 w 6593306"/>
                  <a:gd name="connsiteY1" fmla="*/ 1419726 h 3176337"/>
                  <a:gd name="connsiteX2" fmla="*/ 4776537 w 6593306"/>
                  <a:gd name="connsiteY2" fmla="*/ 1179094 h 3176337"/>
                  <a:gd name="connsiteX3" fmla="*/ 6593306 w 6593306"/>
                  <a:gd name="connsiteY3" fmla="*/ 0 h 3176337"/>
                </a:gdLst>
                <a:ahLst/>
                <a:cxnLst>
                  <a:cxn ang="0">
                    <a:pos x="connsiteX0" y="connsiteY0"/>
                  </a:cxn>
                  <a:cxn ang="0">
                    <a:pos x="connsiteX1" y="connsiteY1"/>
                  </a:cxn>
                  <a:cxn ang="0">
                    <a:pos x="connsiteX2" y="connsiteY2"/>
                  </a:cxn>
                  <a:cxn ang="0">
                    <a:pos x="connsiteX3" y="connsiteY3"/>
                  </a:cxn>
                </a:cxnLst>
                <a:rect l="l" t="t" r="r" b="b"/>
                <a:pathLst>
                  <a:path w="6593306" h="3176337">
                    <a:moveTo>
                      <a:pt x="0" y="3176337"/>
                    </a:moveTo>
                    <a:cubicBezTo>
                      <a:pt x="775034" y="2464468"/>
                      <a:pt x="1550069" y="1752600"/>
                      <a:pt x="2346158" y="1419726"/>
                    </a:cubicBezTo>
                    <a:cubicBezTo>
                      <a:pt x="3142248" y="1086852"/>
                      <a:pt x="4068679" y="1415715"/>
                      <a:pt x="4776537" y="1179094"/>
                    </a:cubicBezTo>
                    <a:cubicBezTo>
                      <a:pt x="5484395" y="942473"/>
                      <a:pt x="6304548" y="200526"/>
                      <a:pt x="6593306" y="0"/>
                    </a:cubicBezTo>
                  </a:path>
                </a:pathLst>
              </a:custGeom>
              <a:noFill/>
              <a:ln w="38100"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xmlns="" id="{66B84706-652F-465A-879B-8383CD4963D6}"/>
                  </a:ext>
                </a:extLst>
              </p:cNvPr>
              <p:cNvSpPr/>
              <p:nvPr/>
            </p:nvSpPr>
            <p:spPr>
              <a:xfrm>
                <a:off x="1279495" y="2012229"/>
                <a:ext cx="6584045" cy="3291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latin typeface="Gill Sans MT" pitchFamily="34" charset="0"/>
                </a:endParaRPr>
              </a:p>
            </p:txBody>
          </p:sp>
        </p:grpSp>
        <p:sp>
          <p:nvSpPr>
            <p:cNvPr id="71686" name="TextBox 7"/>
            <p:cNvSpPr txBox="1">
              <a:spLocks noChangeArrowheads="1"/>
            </p:cNvSpPr>
            <p:nvPr/>
          </p:nvSpPr>
          <p:spPr bwMode="auto">
            <a:xfrm>
              <a:off x="1280160" y="5369167"/>
              <a:ext cx="65836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Volume</a:t>
              </a:r>
            </a:p>
          </p:txBody>
        </p:sp>
        <p:sp>
          <p:nvSpPr>
            <p:cNvPr id="71687" name="TextBox 8"/>
            <p:cNvSpPr txBox="1">
              <a:spLocks noChangeArrowheads="1"/>
            </p:cNvSpPr>
            <p:nvPr/>
          </p:nvSpPr>
          <p:spPr bwMode="auto">
            <a:xfrm rot="-5400000">
              <a:off x="-241495" y="2926080"/>
              <a:ext cx="11887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Cost</a:t>
              </a:r>
            </a:p>
          </p:txBody>
        </p:sp>
        <p:sp>
          <p:nvSpPr>
            <p:cNvPr id="71688" name="TextBox 10"/>
            <p:cNvSpPr txBox="1">
              <a:spLocks noChangeArrowheads="1"/>
            </p:cNvSpPr>
            <p:nvPr/>
          </p:nvSpPr>
          <p:spPr bwMode="auto">
            <a:xfrm>
              <a:off x="1127761" y="4935417"/>
              <a:ext cx="6858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457200">
                <a:defRPr sz="2600">
                  <a:solidFill>
                    <a:schemeClr val="tx1"/>
                  </a:solidFill>
                  <a:latin typeface="Gill Sans MT" charset="0"/>
                  <a:ea typeface="ＭＳ Ｐゴシック" charset="0"/>
                  <a:cs typeface="ＭＳ Ｐゴシック" charset="0"/>
                </a:defRPr>
              </a:lvl1pPr>
              <a:lvl2pPr marL="742950" indent="-285750" defTabSz="457200">
                <a:defRPr sz="2300">
                  <a:solidFill>
                    <a:schemeClr val="tx2"/>
                  </a:solidFill>
                  <a:latin typeface="Gill Sans MT" charset="0"/>
                  <a:ea typeface="ＭＳ Ｐゴシック" charset="0"/>
                </a:defRPr>
              </a:lvl2pPr>
              <a:lvl3pPr marL="1143000" defTabSz="457200">
                <a:defRPr sz="2000">
                  <a:solidFill>
                    <a:schemeClr val="tx1"/>
                  </a:solidFill>
                  <a:latin typeface="Gill Sans MT" charset="0"/>
                  <a:ea typeface="ＭＳ Ｐゴシック" charset="0"/>
                </a:defRPr>
              </a:lvl3pPr>
              <a:lvl4pPr marL="1600200" defTabSz="457200">
                <a:defRPr sz="2000">
                  <a:solidFill>
                    <a:schemeClr val="tx1"/>
                  </a:solidFill>
                  <a:latin typeface="Gill Sans MT" charset="0"/>
                  <a:ea typeface="ＭＳ Ｐゴシック" charset="0"/>
                </a:defRPr>
              </a:lvl4pPr>
              <a:lvl5pPr marL="2057400" defTabSz="457200">
                <a:defRPr sz="1600">
                  <a:solidFill>
                    <a:schemeClr val="tx1"/>
                  </a:solidFill>
                  <a:latin typeface="Gill Sans MT" charset="0"/>
                  <a:ea typeface="ＭＳ Ｐゴシック" charset="0"/>
                </a:defRPr>
              </a:lvl5pPr>
              <a:lvl6pPr marL="25146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b="1">
                  <a:latin typeface="Arial" charset="0"/>
                </a:rPr>
                <a:t>0        5        10        15        20        25        30        35        40</a:t>
              </a:r>
            </a:p>
          </p:txBody>
        </p:sp>
        <p:sp>
          <p:nvSpPr>
            <p:cNvPr id="71689" name="TextBox 12"/>
            <p:cNvSpPr txBox="1">
              <a:spLocks noChangeArrowheads="1"/>
            </p:cNvSpPr>
            <p:nvPr/>
          </p:nvSpPr>
          <p:spPr bwMode="auto">
            <a:xfrm>
              <a:off x="644768" y="1453663"/>
              <a:ext cx="64008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r">
                <a:lnSpc>
                  <a:spcPts val="3200"/>
                </a:lnSpc>
              </a:pPr>
              <a:r>
                <a:rPr lang="en-US" sz="2000" b="1">
                  <a:latin typeface="Arial" charset="0"/>
                </a:rPr>
                <a:t>$800	</a:t>
              </a:r>
            </a:p>
            <a:p>
              <a:pPr algn="r">
                <a:lnSpc>
                  <a:spcPts val="3200"/>
                </a:lnSpc>
              </a:pPr>
              <a:r>
                <a:rPr lang="en-US" sz="2000" b="1">
                  <a:latin typeface="Arial" charset="0"/>
                </a:rPr>
                <a:t>$700</a:t>
              </a:r>
            </a:p>
            <a:p>
              <a:pPr algn="r">
                <a:lnSpc>
                  <a:spcPts val="3200"/>
                </a:lnSpc>
              </a:pPr>
              <a:r>
                <a:rPr lang="en-US" sz="2000" b="1">
                  <a:latin typeface="Arial" charset="0"/>
                </a:rPr>
                <a:t>$600</a:t>
              </a:r>
            </a:p>
            <a:p>
              <a:pPr algn="r">
                <a:lnSpc>
                  <a:spcPts val="3200"/>
                </a:lnSpc>
              </a:pPr>
              <a:r>
                <a:rPr lang="en-US" sz="2000" b="1">
                  <a:latin typeface="Arial" charset="0"/>
                </a:rPr>
                <a:t>$500</a:t>
              </a:r>
            </a:p>
            <a:p>
              <a:pPr algn="r">
                <a:lnSpc>
                  <a:spcPts val="3200"/>
                </a:lnSpc>
              </a:pPr>
              <a:r>
                <a:rPr lang="en-US" sz="2000" b="1">
                  <a:latin typeface="Arial" charset="0"/>
                </a:rPr>
                <a:t>$400</a:t>
              </a:r>
            </a:p>
            <a:p>
              <a:pPr algn="r">
                <a:lnSpc>
                  <a:spcPts val="3200"/>
                </a:lnSpc>
              </a:pPr>
              <a:r>
                <a:rPr lang="en-US" sz="2000" b="1">
                  <a:latin typeface="Arial" charset="0"/>
                </a:rPr>
                <a:t>$300</a:t>
              </a:r>
            </a:p>
            <a:p>
              <a:pPr algn="r">
                <a:lnSpc>
                  <a:spcPts val="3200"/>
                </a:lnSpc>
              </a:pPr>
              <a:r>
                <a:rPr lang="en-US" sz="2000" b="1">
                  <a:latin typeface="Arial" charset="0"/>
                </a:rPr>
                <a:t>$200</a:t>
              </a:r>
            </a:p>
            <a:p>
              <a:pPr algn="r">
                <a:lnSpc>
                  <a:spcPts val="3200"/>
                </a:lnSpc>
              </a:pPr>
              <a:r>
                <a:rPr lang="en-US" sz="2000" b="1">
                  <a:latin typeface="Arial" charset="0"/>
                </a:rPr>
                <a:t>$100</a:t>
              </a:r>
            </a:p>
            <a:p>
              <a:pPr algn="r">
                <a:lnSpc>
                  <a:spcPts val="3200"/>
                </a:lnSpc>
              </a:pPr>
              <a:r>
                <a:rPr lang="en-US" sz="2000" b="1">
                  <a:latin typeface="Arial" charset="0"/>
                </a:rPr>
                <a:t>$0</a:t>
              </a:r>
            </a:p>
          </p:txBody>
        </p:sp>
        <p:cxnSp>
          <p:nvCxnSpPr>
            <p:cNvPr id="15" name="Straight Connector 14">
              <a:extLst>
                <a:ext uri="{FF2B5EF4-FFF2-40B4-BE49-F238E27FC236}">
                  <a16:creationId xmlns:a16="http://schemas.microsoft.com/office/drawing/2014/main" xmlns="" id="{8C67ADB1-6FD1-4683-9D86-05FD3B3345F7}"/>
                </a:ext>
              </a:extLst>
            </p:cNvPr>
            <p:cNvCxnSpPr/>
            <p:nvPr/>
          </p:nvCxnSpPr>
          <p:spPr>
            <a:xfrm rot="5400000">
              <a:off x="1394963" y="3566060"/>
              <a:ext cx="274204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2A562E6-07F7-4152-82CE-B0AC91AE7D26}"/>
                </a:ext>
              </a:extLst>
            </p:cNvPr>
            <p:cNvCxnSpPr/>
            <p:nvPr/>
          </p:nvCxnSpPr>
          <p:spPr>
            <a:xfrm rot="5400000">
              <a:off x="4755238" y="3566060"/>
              <a:ext cx="274204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91FC0C4-1D82-4668-826C-A95A61E4B857}"/>
                </a:ext>
              </a:extLst>
            </p:cNvPr>
            <p:cNvCxnSpPr/>
            <p:nvPr/>
          </p:nvCxnSpPr>
          <p:spPr>
            <a:xfrm flipV="1">
              <a:off x="1277908" y="2508618"/>
              <a:ext cx="6399921" cy="1090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693" name="TextBox 18"/>
            <p:cNvSpPr txBox="1">
              <a:spLocks noChangeArrowheads="1"/>
            </p:cNvSpPr>
            <p:nvPr/>
          </p:nvSpPr>
          <p:spPr bwMode="auto">
            <a:xfrm>
              <a:off x="3310602" y="1770207"/>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Assumed actual cost function</a:t>
              </a:r>
            </a:p>
          </p:txBody>
        </p:sp>
        <p:sp>
          <p:nvSpPr>
            <p:cNvPr id="71694" name="TextBox 19"/>
            <p:cNvSpPr txBox="1">
              <a:spLocks noChangeArrowheads="1"/>
            </p:cNvSpPr>
            <p:nvPr/>
          </p:nvSpPr>
          <p:spPr bwMode="auto">
            <a:xfrm>
              <a:off x="3929576" y="3892071"/>
              <a:ext cx="10972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Relevant</a:t>
              </a:r>
            </a:p>
            <a:p>
              <a:pPr algn="ctr"/>
              <a:r>
                <a:rPr lang="en-US" sz="1600" b="1">
                  <a:latin typeface="Arial" charset="0"/>
                </a:rPr>
                <a:t>range</a:t>
              </a:r>
            </a:p>
          </p:txBody>
        </p:sp>
        <p:cxnSp>
          <p:nvCxnSpPr>
            <p:cNvPr id="25" name="Straight Connector 24">
              <a:extLst>
                <a:ext uri="{FF2B5EF4-FFF2-40B4-BE49-F238E27FC236}">
                  <a16:creationId xmlns:a16="http://schemas.microsoft.com/office/drawing/2014/main" xmlns="" id="{DE5A95E2-954D-43CD-BFEE-96D0EFD2FA96}"/>
                </a:ext>
              </a:extLst>
            </p:cNvPr>
            <p:cNvCxnSpPr/>
            <p:nvPr/>
          </p:nvCxnSpPr>
          <p:spPr>
            <a:xfrm rot="10800000">
              <a:off x="2771541" y="4159878"/>
              <a:ext cx="1096811" cy="1588"/>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FD223F7-B848-4B65-B0C0-290340F94E45}"/>
                </a:ext>
              </a:extLst>
            </p:cNvPr>
            <p:cNvCxnSpPr/>
            <p:nvPr/>
          </p:nvCxnSpPr>
          <p:spPr>
            <a:xfrm rot="10800000">
              <a:off x="5033417" y="4159878"/>
              <a:ext cx="1098399" cy="1588"/>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1697" name="TextBox 26"/>
            <p:cNvSpPr txBox="1">
              <a:spLocks noChangeArrowheads="1"/>
            </p:cNvSpPr>
            <p:nvPr/>
          </p:nvSpPr>
          <p:spPr bwMode="auto">
            <a:xfrm>
              <a:off x="6299969" y="3106618"/>
              <a:ext cx="128016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Regression</a:t>
              </a:r>
            </a:p>
            <a:p>
              <a:pPr algn="ctr"/>
              <a:r>
                <a:rPr lang="en-US" sz="1600" b="1">
                  <a:latin typeface="Arial" charset="0"/>
                </a:rPr>
                <a:t>estimate</a:t>
              </a:r>
            </a:p>
          </p:txBody>
        </p:sp>
        <p:cxnSp>
          <p:nvCxnSpPr>
            <p:cNvPr id="29" name="Straight Arrow Connector 28">
              <a:extLst>
                <a:ext uri="{FF2B5EF4-FFF2-40B4-BE49-F238E27FC236}">
                  <a16:creationId xmlns:a16="http://schemas.microsoft.com/office/drawing/2014/main" xmlns="" id="{562AE65F-E903-4CD5-9C7B-36D5E3D66774}"/>
                </a:ext>
              </a:extLst>
            </p:cNvPr>
            <p:cNvCxnSpPr/>
            <p:nvPr/>
          </p:nvCxnSpPr>
          <p:spPr>
            <a:xfrm rot="16200000" flipV="1">
              <a:off x="6650010" y="2844454"/>
              <a:ext cx="365183" cy="18253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699" name="TextBox 29"/>
            <p:cNvSpPr txBox="1">
              <a:spLocks noChangeArrowheads="1"/>
            </p:cNvSpPr>
            <p:nvPr/>
          </p:nvSpPr>
          <p:spPr bwMode="auto">
            <a:xfrm>
              <a:off x="6804059" y="4126520"/>
              <a:ext cx="9144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Capacity</a:t>
              </a:r>
            </a:p>
          </p:txBody>
        </p:sp>
        <p:cxnSp>
          <p:nvCxnSpPr>
            <p:cNvPr id="32" name="Straight Arrow Connector 31">
              <a:extLst>
                <a:ext uri="{FF2B5EF4-FFF2-40B4-BE49-F238E27FC236}">
                  <a16:creationId xmlns:a16="http://schemas.microsoft.com/office/drawing/2014/main" xmlns="" id="{189F946E-F449-421A-9329-77B881C5118F}"/>
                </a:ext>
              </a:extLst>
            </p:cNvPr>
            <p:cNvCxnSpPr/>
            <p:nvPr/>
          </p:nvCxnSpPr>
          <p:spPr>
            <a:xfrm rot="16200000" flipH="1">
              <a:off x="7296813" y="4383819"/>
              <a:ext cx="457272" cy="45713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B76AA8F-C944-4C01-BECC-1F0B0A614241}"/>
                </a:ext>
              </a:extLst>
            </p:cNvPr>
            <p:cNvCxnSpPr/>
            <p:nvPr/>
          </p:nvCxnSpPr>
          <p:spPr>
            <a:xfrm>
              <a:off x="6319115" y="1968782"/>
              <a:ext cx="633326" cy="27468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702" name="TextBox 34"/>
            <p:cNvSpPr txBox="1">
              <a:spLocks noChangeArrowheads="1"/>
            </p:cNvSpPr>
            <p:nvPr/>
          </p:nvSpPr>
          <p:spPr bwMode="auto">
            <a:xfrm>
              <a:off x="1280160" y="1060589"/>
              <a:ext cx="65836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a:latin typeface="Arial" charset="0"/>
                </a:rPr>
                <a:t>The Effect of Nonlinear Relations</a:t>
              </a:r>
            </a:p>
          </p:txBody>
        </p:sp>
      </p:grpSp>
      <p:sp>
        <p:nvSpPr>
          <p:cNvPr id="27" name="Rectangle 26">
            <a:extLst>
              <a:ext uri="{FF2B5EF4-FFF2-40B4-BE49-F238E27FC236}">
                <a16:creationId xmlns:a16="http://schemas.microsoft.com/office/drawing/2014/main" xmlns="" id="{FFF3E5ED-AC7C-4888-AE9B-2AF79EF5FA5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71684"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(2)</a:t>
            </a:r>
            <a:endParaRPr lang="en-US" sz="4000" dirty="0">
              <a:latin typeface="Bookman Old Style" charset="0"/>
              <a:ea typeface="ＭＳ Ｐゴシック"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xmlns="" id="{176C40EE-11B2-4830-9C75-D8EBC9A05F33}"/>
              </a:ext>
            </a:extLst>
          </p:cNvPr>
          <p:cNvSpPr txBox="1">
            <a:spLocks noChangeArrowheads="1"/>
          </p:cNvSpPr>
          <p:nvPr/>
        </p:nvSpPr>
        <p:spPr bwMode="auto">
          <a:xfrm>
            <a:off x="1096963" y="1646238"/>
            <a:ext cx="695007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u="sng" dirty="0">
                <a:solidFill>
                  <a:schemeClr val="tx1"/>
                </a:solidFill>
                <a:latin typeface="Gill Sans"/>
                <a:cs typeface="Gill Sans"/>
              </a:rPr>
              <a:t>Problem:</a:t>
            </a:r>
          </a:p>
          <a:p>
            <a:pPr algn="ctr" defTabSz="274320">
              <a:buSzPct val="100000"/>
              <a:buFont typeface="Arial" pitchFamily="34" charset="0"/>
              <a:buChar char="•"/>
              <a:defRPr/>
            </a:pPr>
            <a:r>
              <a:rPr lang="en-US" sz="2400" dirty="0">
                <a:solidFill>
                  <a:schemeClr val="tx1"/>
                </a:solidFill>
                <a:latin typeface="Gill Sans"/>
                <a:cs typeface="Gill Sans"/>
              </a:rPr>
              <a:t>	Attempting to fit a linear model to nonlinear data</a:t>
            </a:r>
          </a:p>
          <a:p>
            <a:pPr algn="ctr" defTabSz="274320">
              <a:buSzPct val="100000"/>
              <a:buFont typeface="Arial" pitchFamily="34" charset="0"/>
              <a:buChar char="•"/>
              <a:defRPr/>
            </a:pPr>
            <a:r>
              <a:rPr lang="en-US" sz="2400" dirty="0">
                <a:solidFill>
                  <a:schemeClr val="tx1"/>
                </a:solidFill>
                <a:latin typeface="Gill Sans"/>
                <a:cs typeface="Gill Sans"/>
              </a:rPr>
              <a:t>	Likely to occur near full-capacity</a:t>
            </a:r>
          </a:p>
        </p:txBody>
      </p:sp>
      <p:sp>
        <p:nvSpPr>
          <p:cNvPr id="5" name="Text Box 3"/>
          <p:cNvSpPr txBox="1">
            <a:spLocks noChangeArrowheads="1"/>
          </p:cNvSpPr>
          <p:nvPr/>
        </p:nvSpPr>
        <p:spPr bwMode="auto">
          <a:xfrm>
            <a:off x="1100138" y="3108325"/>
            <a:ext cx="6948487" cy="1463675"/>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tx1"/>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u="sng" dirty="0">
                <a:latin typeface="Gill Sans"/>
                <a:ea typeface="+mn-ea"/>
                <a:cs typeface="Gill Sans"/>
              </a:rPr>
              <a:t>Solution:</a:t>
            </a:r>
          </a:p>
          <a:p>
            <a:pPr algn="ctr" defTabSz="274320">
              <a:buSzPct val="100000"/>
              <a:buFont typeface="Arial" pitchFamily="34" charset="0"/>
              <a:buChar char="•"/>
              <a:defRPr/>
            </a:pPr>
            <a:r>
              <a:rPr lang="en-US" sz="2400" dirty="0">
                <a:latin typeface="Gill Sans"/>
                <a:ea typeface="+mn-ea"/>
                <a:cs typeface="Gill Sans"/>
              </a:rPr>
              <a:t>	Define a more limited relevant range.</a:t>
            </a:r>
          </a:p>
          <a:p>
            <a:pPr algn="ctr" defTabSz="274320">
              <a:buSzPct val="100000"/>
              <a:defRPr/>
            </a:pPr>
            <a:r>
              <a:rPr lang="en-US" sz="2400" dirty="0">
                <a:latin typeface="Gill Sans"/>
                <a:ea typeface="+mn-ea"/>
                <a:cs typeface="Gill Sans"/>
              </a:rPr>
              <a:t>	(Example: from 25-75% capacity)</a:t>
            </a:r>
          </a:p>
          <a:p>
            <a:pPr algn="ctr" defTabSz="274320">
              <a:buSzPct val="100000"/>
              <a:buFont typeface="Arial" pitchFamily="34" charset="0"/>
              <a:buChar char="•"/>
              <a:defRPr/>
            </a:pPr>
            <a:r>
              <a:rPr lang="en-US" sz="2400" dirty="0">
                <a:latin typeface="Gill Sans"/>
                <a:ea typeface="+mn-ea"/>
                <a:cs typeface="Gill Sans"/>
              </a:rPr>
              <a:t>	Design a nonlinear model.</a:t>
            </a:r>
          </a:p>
        </p:txBody>
      </p:sp>
      <p:sp>
        <p:nvSpPr>
          <p:cNvPr id="7" name="Rectangle 6">
            <a:extLst>
              <a:ext uri="{FF2B5EF4-FFF2-40B4-BE49-F238E27FC236}">
                <a16:creationId xmlns:a16="http://schemas.microsoft.com/office/drawing/2014/main" xmlns="" id="{0776911F-79CD-4680-861C-2EFDA7637313}"/>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73732"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(3)</a:t>
            </a:r>
            <a:endParaRPr lang="en-US" sz="4000" dirty="0">
              <a:latin typeface="Bookman Old Style" charset="0"/>
              <a:ea typeface="ＭＳ Ｐゴシック" charset="0"/>
            </a:endParaRP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22"/>
          <p:cNvGrpSpPr>
            <a:grpSpLocks/>
          </p:cNvGrpSpPr>
          <p:nvPr/>
        </p:nvGrpSpPr>
        <p:grpSpPr bwMode="auto">
          <a:xfrm>
            <a:off x="1279525" y="1447800"/>
            <a:ext cx="6584950" cy="4724400"/>
            <a:chOff x="1280160" y="1168400"/>
            <a:chExt cx="6583680" cy="4724400"/>
          </a:xfrm>
        </p:grpSpPr>
        <p:graphicFrame>
          <p:nvGraphicFramePr>
            <p:cNvPr id="75780" name="Chart 3"/>
            <p:cNvGraphicFramePr>
              <a:graphicFrameLocks/>
            </p:cNvGraphicFramePr>
            <p:nvPr/>
          </p:nvGraphicFramePr>
          <p:xfrm>
            <a:off x="1524000" y="1828800"/>
            <a:ext cx="6096000" cy="4064000"/>
          </p:xfrm>
          <a:graphic>
            <a:graphicData uri="http://schemas.openxmlformats.org/presentationml/2006/ole">
              <mc:AlternateContent xmlns:mc="http://schemas.openxmlformats.org/markup-compatibility/2006">
                <mc:Choice xmlns:v="urn:schemas-microsoft-com:vml" Requires="v">
                  <p:oleObj spid="_x0000_s75828" r:id="rId4" imgW="6096528" imgH="4066384" progId="Excel.Sheet.8">
                    <p:embed/>
                  </p:oleObj>
                </mc:Choice>
                <mc:Fallback>
                  <p:oleObj r:id="rId4" imgW="6096528" imgH="4066384"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88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a:extLst>
                <a:ext uri="{FF2B5EF4-FFF2-40B4-BE49-F238E27FC236}">
                  <a16:creationId xmlns:a16="http://schemas.microsoft.com/office/drawing/2014/main" xmlns="" id="{F1BD7A9F-8618-45C6-B438-66E4AA1BD969}"/>
                </a:ext>
              </a:extLst>
            </p:cNvPr>
            <p:cNvCxnSpPr/>
            <p:nvPr/>
          </p:nvCxnSpPr>
          <p:spPr>
            <a:xfrm flipV="1">
              <a:off x="3141939" y="2473325"/>
              <a:ext cx="4150511" cy="1392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7">
              <a:extLst>
                <a:ext uri="{FF2B5EF4-FFF2-40B4-BE49-F238E27FC236}">
                  <a16:creationId xmlns:a16="http://schemas.microsoft.com/office/drawing/2014/main" xmlns="" id="{3ACA6A0F-E489-48CE-AB4D-6482D9991637}"/>
                </a:ext>
              </a:extLst>
            </p:cNvPr>
            <p:cNvCxnSpPr/>
            <p:nvPr/>
          </p:nvCxnSpPr>
          <p:spPr>
            <a:xfrm flipV="1">
              <a:off x="3141939" y="2894013"/>
              <a:ext cx="4114006" cy="5381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783" name="TextBox 8"/>
            <p:cNvSpPr txBox="1">
              <a:spLocks noChangeArrowheads="1"/>
            </p:cNvSpPr>
            <p:nvPr/>
          </p:nvSpPr>
          <p:spPr bwMode="auto">
            <a:xfrm>
              <a:off x="3218579" y="2202010"/>
              <a:ext cx="164592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Computed</a:t>
              </a:r>
            </a:p>
            <a:p>
              <a:pPr algn="ctr"/>
              <a:r>
                <a:rPr lang="en-US" sz="1600" b="1">
                  <a:latin typeface="Arial" charset="0"/>
                </a:rPr>
                <a:t>regression line</a:t>
              </a:r>
            </a:p>
          </p:txBody>
        </p:sp>
        <p:sp>
          <p:nvSpPr>
            <p:cNvPr id="75784" name="TextBox 9"/>
            <p:cNvSpPr txBox="1">
              <a:spLocks noChangeArrowheads="1"/>
            </p:cNvSpPr>
            <p:nvPr/>
          </p:nvSpPr>
          <p:spPr bwMode="auto">
            <a:xfrm>
              <a:off x="3394425" y="4054245"/>
              <a:ext cx="2103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True regression line</a:t>
              </a:r>
            </a:p>
          </p:txBody>
        </p:sp>
        <p:sp>
          <p:nvSpPr>
            <p:cNvPr id="75785" name="TextBox 10"/>
            <p:cNvSpPr txBox="1">
              <a:spLocks noChangeArrowheads="1"/>
            </p:cNvSpPr>
            <p:nvPr/>
          </p:nvSpPr>
          <p:spPr bwMode="auto">
            <a:xfrm>
              <a:off x="6219668" y="3737724"/>
              <a:ext cx="10972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600" b="1">
                  <a:latin typeface="Arial" charset="0"/>
                </a:rPr>
                <a:t>“Outlier”</a:t>
              </a:r>
            </a:p>
          </p:txBody>
        </p:sp>
        <p:cxnSp>
          <p:nvCxnSpPr>
            <p:cNvPr id="13" name="Straight Arrow Connector 12">
              <a:extLst>
                <a:ext uri="{FF2B5EF4-FFF2-40B4-BE49-F238E27FC236}">
                  <a16:creationId xmlns:a16="http://schemas.microsoft.com/office/drawing/2014/main" xmlns="" id="{D4DE62DE-51B4-41FA-B7BC-5B6B272A47F7}"/>
                </a:ext>
              </a:extLst>
            </p:cNvPr>
            <p:cNvCxnSpPr>
              <a:stCxn id="75785" idx="0"/>
            </p:cNvCxnSpPr>
            <p:nvPr/>
          </p:nvCxnSpPr>
          <p:spPr>
            <a:xfrm rot="16200000" flipV="1">
              <a:off x="6584527" y="3552826"/>
              <a:ext cx="363537" cy="476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7D32936-F5B1-4ED2-A8F5-7166B4F8B9FF}"/>
                </a:ext>
              </a:extLst>
            </p:cNvPr>
            <p:cNvCxnSpPr/>
            <p:nvPr/>
          </p:nvCxnSpPr>
          <p:spPr>
            <a:xfrm rot="16200000" flipV="1">
              <a:off x="3899781" y="3694942"/>
              <a:ext cx="444500" cy="36664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812F07E8-3B4F-4F2A-B42E-A0AB3D9C8DB6}"/>
                </a:ext>
              </a:extLst>
            </p:cNvPr>
            <p:cNvCxnSpPr/>
            <p:nvPr/>
          </p:nvCxnSpPr>
          <p:spPr>
            <a:xfrm rot="16200000" flipH="1">
              <a:off x="3814865" y="3003550"/>
              <a:ext cx="457200" cy="317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789" name="TextBox 20"/>
            <p:cNvSpPr txBox="1">
              <a:spLocks noChangeArrowheads="1"/>
            </p:cNvSpPr>
            <p:nvPr/>
          </p:nvSpPr>
          <p:spPr bwMode="auto">
            <a:xfrm>
              <a:off x="1280160" y="1168400"/>
              <a:ext cx="65836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a:latin typeface="Arial" charset="0"/>
                </a:rPr>
                <a:t>The Effect of Outliers on the Computed Regression</a:t>
              </a:r>
            </a:p>
          </p:txBody>
        </p:sp>
      </p:grpSp>
      <p:sp>
        <p:nvSpPr>
          <p:cNvPr id="17" name="Rectangle 16">
            <a:extLst>
              <a:ext uri="{FF2B5EF4-FFF2-40B4-BE49-F238E27FC236}">
                <a16:creationId xmlns:a16="http://schemas.microsoft.com/office/drawing/2014/main" xmlns="" id="{9C3B1CEA-89C3-4F14-9524-B74B29C024D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75779"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(4)</a:t>
            </a:r>
            <a:endParaRPr lang="en-US" sz="4000" dirty="0">
              <a:latin typeface="Bookman Old Style" charset="0"/>
              <a:ea typeface="ＭＳ Ｐゴシック"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xmlns="" id="{0E925E9D-81B4-49AD-9CFD-8CE93B2E034C}"/>
              </a:ext>
            </a:extLst>
          </p:cNvPr>
          <p:cNvSpPr txBox="1">
            <a:spLocks noChangeArrowheads="1"/>
          </p:cNvSpPr>
          <p:nvPr/>
        </p:nvSpPr>
        <p:spPr bwMode="auto">
          <a:xfrm>
            <a:off x="1179513" y="1646238"/>
            <a:ext cx="6767512" cy="100647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u="sng" dirty="0">
                <a:solidFill>
                  <a:schemeClr val="tx1"/>
                </a:solidFill>
                <a:latin typeface="Gill Sans"/>
                <a:cs typeface="Gill Sans"/>
              </a:rPr>
              <a:t>Problem:</a:t>
            </a:r>
          </a:p>
          <a:p>
            <a:pPr algn="ctr" defTabSz="274320">
              <a:buSzPct val="100000"/>
              <a:defRPr/>
            </a:pPr>
            <a:r>
              <a:rPr lang="en-US" sz="2400" dirty="0">
                <a:solidFill>
                  <a:schemeClr val="tx1"/>
                </a:solidFill>
                <a:latin typeface="Gill Sans"/>
                <a:cs typeface="Gill Sans"/>
              </a:rPr>
              <a:t>Outliers move the regression line.</a:t>
            </a:r>
          </a:p>
        </p:txBody>
      </p:sp>
      <p:sp>
        <p:nvSpPr>
          <p:cNvPr id="5" name="Text Box 3"/>
          <p:cNvSpPr txBox="1">
            <a:spLocks noChangeArrowheads="1"/>
          </p:cNvSpPr>
          <p:nvPr/>
        </p:nvSpPr>
        <p:spPr bwMode="auto">
          <a:xfrm>
            <a:off x="1189038" y="3108325"/>
            <a:ext cx="6765925" cy="1646238"/>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tx1"/>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u="sng" dirty="0">
                <a:latin typeface="Gill Sans"/>
                <a:ea typeface="+mn-ea"/>
                <a:cs typeface="Gill Sans"/>
              </a:rPr>
              <a:t>Solution:</a:t>
            </a:r>
          </a:p>
          <a:p>
            <a:pPr algn="ctr" defTabSz="274320">
              <a:buSzPct val="100000"/>
              <a:defRPr/>
            </a:pPr>
            <a:r>
              <a:rPr lang="en-US" sz="2400" dirty="0">
                <a:latin typeface="Gill Sans"/>
                <a:ea typeface="+mn-ea"/>
                <a:cs typeface="Gill Sans"/>
              </a:rPr>
              <a:t>Prepare a scattergraph, analyze the graph,</a:t>
            </a:r>
          </a:p>
          <a:p>
            <a:pPr algn="ctr" defTabSz="274320">
              <a:buSzPct val="100000"/>
              <a:defRPr/>
            </a:pPr>
            <a:r>
              <a:rPr lang="en-US" sz="2400" dirty="0">
                <a:latin typeface="Gill Sans"/>
                <a:ea typeface="+mn-ea"/>
                <a:cs typeface="Gill Sans"/>
              </a:rPr>
              <a:t>and eliminate highly unusual observations</a:t>
            </a:r>
          </a:p>
          <a:p>
            <a:pPr algn="ctr" defTabSz="274320">
              <a:buSzPct val="100000"/>
              <a:defRPr/>
            </a:pPr>
            <a:r>
              <a:rPr lang="en-US" sz="2400" dirty="0">
                <a:latin typeface="Gill Sans"/>
                <a:ea typeface="+mn-ea"/>
                <a:cs typeface="Gill Sans"/>
              </a:rPr>
              <a:t>before running the regression.</a:t>
            </a:r>
          </a:p>
        </p:txBody>
      </p:sp>
      <p:sp>
        <p:nvSpPr>
          <p:cNvPr id="7" name="Rectangle 6">
            <a:extLst>
              <a:ext uri="{FF2B5EF4-FFF2-40B4-BE49-F238E27FC236}">
                <a16:creationId xmlns:a16="http://schemas.microsoft.com/office/drawing/2014/main" xmlns="" id="{A822E90F-13F6-4F9B-B5BA-BB73BDA878C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77828"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(5)</a:t>
            </a:r>
            <a:endParaRPr lang="en-US" sz="4000" dirty="0">
              <a:latin typeface="Bookman Old Style" charset="0"/>
              <a:ea typeface="ＭＳ Ｐゴシック" charset="0"/>
            </a:endParaRPr>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3"/>
          <p:cNvSpPr txBox="1">
            <a:spLocks noChangeArrowheads="1"/>
          </p:cNvSpPr>
          <p:nvPr/>
        </p:nvSpPr>
        <p:spPr bwMode="auto">
          <a:xfrm>
            <a:off x="2468563" y="1463675"/>
            <a:ext cx="420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a:latin typeface="Arial" charset="0"/>
              </a:rPr>
              <a:t>The Effect of Spurious Relations</a:t>
            </a:r>
          </a:p>
        </p:txBody>
      </p:sp>
      <p:sp>
        <p:nvSpPr>
          <p:cNvPr id="5" name="Text Box 3">
            <a:extLst>
              <a:ext uri="{FF2B5EF4-FFF2-40B4-BE49-F238E27FC236}">
                <a16:creationId xmlns:a16="http://schemas.microsoft.com/office/drawing/2014/main" xmlns="" id="{214189AE-BBC7-45E2-9274-C5A349788F6F}"/>
              </a:ext>
            </a:extLst>
          </p:cNvPr>
          <p:cNvSpPr txBox="1">
            <a:spLocks noChangeArrowheads="1"/>
          </p:cNvSpPr>
          <p:nvPr/>
        </p:nvSpPr>
        <p:spPr bwMode="auto">
          <a:xfrm>
            <a:off x="1096963" y="2011363"/>
            <a:ext cx="6950075" cy="22860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u="sng" dirty="0">
                <a:latin typeface="Gill Sans"/>
                <a:cs typeface="Gill Sans"/>
              </a:rPr>
              <a:t>Problem:</a:t>
            </a:r>
          </a:p>
          <a:p>
            <a:pPr algn="ctr">
              <a:buSzPct val="100000"/>
              <a:defRPr/>
            </a:pPr>
            <a:r>
              <a:rPr lang="en-US" altLang="en-US" sz="2400" dirty="0">
                <a:latin typeface="Gill Sans"/>
                <a:cs typeface="Gill Sans"/>
              </a:rPr>
              <a:t>	Using too many variables in the regression</a:t>
            </a:r>
          </a:p>
          <a:p>
            <a:pPr algn="ctr">
              <a:buSzPct val="100000"/>
              <a:defRPr/>
            </a:pPr>
            <a:r>
              <a:rPr lang="en-US" altLang="en-US" sz="2400" dirty="0">
                <a:latin typeface="Gill Sans"/>
                <a:cs typeface="Gill Sans"/>
              </a:rPr>
              <a:t>	(i.e., using direct labor to explain materials costs).</a:t>
            </a:r>
          </a:p>
          <a:p>
            <a:pPr algn="ctr">
              <a:buSzPct val="100000"/>
              <a:defRPr/>
            </a:pPr>
            <a:endParaRPr lang="en-US" altLang="en-US" sz="2400" dirty="0">
              <a:latin typeface="Gill Sans"/>
              <a:cs typeface="Gill Sans"/>
            </a:endParaRPr>
          </a:p>
          <a:p>
            <a:pPr algn="ctr">
              <a:buSzPct val="100000"/>
              <a:defRPr/>
            </a:pPr>
            <a:r>
              <a:rPr lang="en-US" altLang="en-US" sz="2400" dirty="0">
                <a:latin typeface="Gill Sans"/>
                <a:cs typeface="Gill Sans"/>
              </a:rPr>
              <a:t>	Although the association is very high, actually</a:t>
            </a:r>
          </a:p>
          <a:p>
            <a:pPr algn="ctr">
              <a:buSzPct val="100000"/>
              <a:defRPr/>
            </a:pPr>
            <a:r>
              <a:rPr lang="en-US" altLang="en-US" sz="2400" dirty="0">
                <a:latin typeface="Gill Sans"/>
                <a:cs typeface="Gill Sans"/>
              </a:rPr>
              <a:t>	both are driven by output.</a:t>
            </a:r>
          </a:p>
        </p:txBody>
      </p:sp>
      <p:sp>
        <p:nvSpPr>
          <p:cNvPr id="6" name="Text Box 3"/>
          <p:cNvSpPr txBox="1">
            <a:spLocks noChangeArrowheads="1"/>
          </p:cNvSpPr>
          <p:nvPr/>
        </p:nvSpPr>
        <p:spPr bwMode="auto">
          <a:xfrm>
            <a:off x="1089025" y="4648200"/>
            <a:ext cx="6948488" cy="1554163"/>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tx1"/>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dirty="0">
                <a:latin typeface="Gill Sans"/>
                <a:ea typeface="+mn-ea"/>
                <a:cs typeface="Gill Sans"/>
              </a:rPr>
              <a:t> 	</a:t>
            </a:r>
            <a:r>
              <a:rPr lang="en-US" sz="2400" u="sng" dirty="0">
                <a:latin typeface="Gill Sans"/>
                <a:ea typeface="+mn-ea"/>
                <a:cs typeface="Gill Sans"/>
              </a:rPr>
              <a:t>Solution:</a:t>
            </a:r>
          </a:p>
          <a:p>
            <a:pPr algn="ctr" defTabSz="274320">
              <a:buSzPct val="100000"/>
              <a:defRPr/>
            </a:pPr>
            <a:r>
              <a:rPr lang="en-US" sz="2400" dirty="0">
                <a:latin typeface="Gill Sans"/>
                <a:ea typeface="+mn-ea"/>
                <a:cs typeface="Gill Sans"/>
              </a:rPr>
              <a:t>	Carefully analyze each variable and determine</a:t>
            </a:r>
          </a:p>
          <a:p>
            <a:pPr algn="ctr" defTabSz="274320">
              <a:buSzPct val="100000"/>
              <a:defRPr/>
            </a:pPr>
            <a:r>
              <a:rPr lang="en-US" sz="2400" dirty="0">
                <a:latin typeface="Gill Sans"/>
                <a:ea typeface="+mn-ea"/>
                <a:cs typeface="Gill Sans"/>
              </a:rPr>
              <a:t>	the relationship among all elements before</a:t>
            </a:r>
          </a:p>
          <a:p>
            <a:pPr algn="ctr" defTabSz="274320">
              <a:buSzPct val="100000"/>
              <a:defRPr/>
            </a:pPr>
            <a:r>
              <a:rPr lang="en-US" sz="2400" dirty="0">
                <a:latin typeface="Gill Sans"/>
                <a:ea typeface="+mn-ea"/>
                <a:cs typeface="Gill Sans"/>
              </a:rPr>
              <a:t>	using in the regression.</a:t>
            </a:r>
          </a:p>
        </p:txBody>
      </p:sp>
      <p:sp>
        <p:nvSpPr>
          <p:cNvPr id="9" name="Rectangle 8">
            <a:extLst>
              <a:ext uri="{FF2B5EF4-FFF2-40B4-BE49-F238E27FC236}">
                <a16:creationId xmlns:a16="http://schemas.microsoft.com/office/drawing/2014/main" xmlns="" id="{D10447AB-B300-4D8D-AB32-CEC388498D9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79877"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(6)</a:t>
            </a:r>
            <a:endParaRPr lang="en-US" sz="4000" dirty="0">
              <a:latin typeface="Bookman Old Style" charset="0"/>
              <a:ea typeface="ＭＳ Ｐゴシック" charset="0"/>
            </a:endParaRPr>
          </a:p>
        </p:txBody>
      </p:sp>
    </p:spTree>
  </p:cSld>
  <p:clrMapOvr>
    <a:masterClrMapping/>
  </p:clrMapOvr>
  <p:transition xmlns:p14="http://schemas.microsoft.com/office/powerpoint/2010/main">
    <p:cover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3"/>
          <p:cNvSpPr txBox="1">
            <a:spLocks noChangeArrowheads="1"/>
          </p:cNvSpPr>
          <p:nvPr/>
        </p:nvSpPr>
        <p:spPr bwMode="auto">
          <a:xfrm>
            <a:off x="2286000" y="1463675"/>
            <a:ext cx="4572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b="1" dirty="0">
                <a:latin typeface="Arial" charset="0"/>
              </a:rPr>
              <a:t>The Effect of Using Data That Do Not</a:t>
            </a:r>
          </a:p>
          <a:p>
            <a:pPr algn="ctr"/>
            <a:r>
              <a:rPr lang="en-US" sz="2400" b="1" dirty="0">
                <a:latin typeface="Arial" charset="0"/>
              </a:rPr>
              <a:t>Fit the Assumptions of </a:t>
            </a:r>
            <a:r>
              <a:rPr lang="en-US" sz="2400" b="1" dirty="0" smtClean="0">
                <a:latin typeface="Arial" charset="0"/>
              </a:rPr>
              <a:t>Regression Analysis</a:t>
            </a:r>
            <a:endParaRPr lang="en-US" sz="2400" b="1" dirty="0">
              <a:latin typeface="Arial" charset="0"/>
            </a:endParaRPr>
          </a:p>
        </p:txBody>
      </p:sp>
      <p:sp>
        <p:nvSpPr>
          <p:cNvPr id="5" name="Text Box 3">
            <a:extLst>
              <a:ext uri="{FF2B5EF4-FFF2-40B4-BE49-F238E27FC236}">
                <a16:creationId xmlns:a16="http://schemas.microsoft.com/office/drawing/2014/main" xmlns="" id="{2E9CC1D8-A367-4189-88FC-E364B645A4A6}"/>
              </a:ext>
            </a:extLst>
          </p:cNvPr>
          <p:cNvSpPr txBox="1">
            <a:spLocks noChangeArrowheads="1"/>
          </p:cNvSpPr>
          <p:nvPr/>
        </p:nvSpPr>
        <p:spPr bwMode="auto">
          <a:xfrm>
            <a:off x="1371600" y="2378075"/>
            <a:ext cx="6400800" cy="12795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u="sng" dirty="0">
                <a:solidFill>
                  <a:schemeClr val="tx1"/>
                </a:solidFill>
                <a:latin typeface="Gill Sans"/>
                <a:cs typeface="Gill Sans"/>
              </a:rPr>
              <a:t>Problem:</a:t>
            </a:r>
          </a:p>
          <a:p>
            <a:pPr algn="ctr" defTabSz="274320">
              <a:buSzPct val="100000"/>
              <a:defRPr/>
            </a:pPr>
            <a:r>
              <a:rPr lang="en-US" sz="2400" dirty="0">
                <a:solidFill>
                  <a:schemeClr val="tx1"/>
                </a:solidFill>
                <a:latin typeface="Gill Sans"/>
                <a:cs typeface="Gill Sans"/>
              </a:rPr>
              <a:t>If the assumptions in the regression are not</a:t>
            </a:r>
          </a:p>
          <a:p>
            <a:pPr algn="ctr" defTabSz="274320">
              <a:buSzPct val="100000"/>
              <a:defRPr/>
            </a:pPr>
            <a:r>
              <a:rPr lang="en-US" sz="2400" dirty="0">
                <a:solidFill>
                  <a:schemeClr val="tx1"/>
                </a:solidFill>
                <a:latin typeface="Gill Sans"/>
                <a:cs typeface="Gill Sans"/>
              </a:rPr>
              <a:t>  satisfied, then the regression is not reliable.  </a:t>
            </a:r>
          </a:p>
        </p:txBody>
      </p:sp>
      <p:sp>
        <p:nvSpPr>
          <p:cNvPr id="6" name="Text Box 3"/>
          <p:cNvSpPr txBox="1">
            <a:spLocks noChangeArrowheads="1"/>
          </p:cNvSpPr>
          <p:nvPr/>
        </p:nvSpPr>
        <p:spPr bwMode="auto">
          <a:xfrm>
            <a:off x="1371600" y="3840163"/>
            <a:ext cx="6400800" cy="18288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tx1"/>
            </a:solidFill>
            <a:miter lim="800000"/>
            <a:headEnd/>
            <a:tailEnd/>
          </a:ln>
          <a:effectLst>
            <a:outerShdw blurRad="38100" dist="26940" dir="5400000" rotWithShape="0">
              <a:srgbClr val="000000">
                <a:alpha val="39998"/>
              </a:srgbClr>
            </a:outerShdw>
          </a:effectLst>
        </p:spPr>
        <p:txBody>
          <a:bodyPr wrap="none" anchor="ctr"/>
          <a:lstStyle/>
          <a:p>
            <a:pPr algn="ctr" defTabSz="274320">
              <a:buSzPct val="100000"/>
              <a:defRPr/>
            </a:pPr>
            <a:r>
              <a:rPr lang="en-US" sz="2400" u="sng" dirty="0">
                <a:latin typeface="Gill Sans"/>
                <a:ea typeface="+mn-ea"/>
                <a:cs typeface="Gill Sans"/>
              </a:rPr>
              <a:t>Solution:</a:t>
            </a:r>
          </a:p>
          <a:p>
            <a:pPr algn="ctr" defTabSz="274320">
              <a:buSzPct val="100000"/>
              <a:defRPr/>
            </a:pPr>
            <a:r>
              <a:rPr lang="en-US" sz="2400" dirty="0">
                <a:latin typeface="Gill Sans"/>
                <a:ea typeface="+mn-ea"/>
                <a:cs typeface="Gill Sans"/>
              </a:rPr>
              <a:t>There is no clear solution. Limit time to help</a:t>
            </a:r>
          </a:p>
          <a:p>
            <a:pPr algn="ctr" defTabSz="274320">
              <a:buSzPct val="100000"/>
              <a:defRPr/>
            </a:pPr>
            <a:r>
              <a:rPr lang="en-US" sz="2400" dirty="0">
                <a:latin typeface="Gill Sans"/>
                <a:ea typeface="+mn-ea"/>
                <a:cs typeface="Gill Sans"/>
              </a:rPr>
              <a:t>assure costs behavior remains constant,</a:t>
            </a:r>
          </a:p>
          <a:p>
            <a:pPr algn="ctr" defTabSz="274320">
              <a:buSzPct val="100000"/>
              <a:defRPr/>
            </a:pPr>
            <a:r>
              <a:rPr lang="en-US" sz="2400" dirty="0">
                <a:latin typeface="Gill Sans"/>
                <a:ea typeface="+mn-ea"/>
                <a:cs typeface="Gill Sans"/>
              </a:rPr>
              <a:t>yet this causes the model to be weaker</a:t>
            </a:r>
          </a:p>
          <a:p>
            <a:pPr algn="ctr" defTabSz="274320">
              <a:buSzPct val="100000"/>
              <a:defRPr/>
            </a:pPr>
            <a:r>
              <a:rPr lang="en-US" sz="2400" dirty="0">
                <a:latin typeface="Gill Sans"/>
                <a:ea typeface="+mn-ea"/>
                <a:cs typeface="Gill Sans"/>
              </a:rPr>
              <a:t>due to less data.</a:t>
            </a:r>
          </a:p>
        </p:txBody>
      </p:sp>
      <p:sp>
        <p:nvSpPr>
          <p:cNvPr id="9" name="Rectangle 8">
            <a:extLst>
              <a:ext uri="{FF2B5EF4-FFF2-40B4-BE49-F238E27FC236}">
                <a16:creationId xmlns:a16="http://schemas.microsoft.com/office/drawing/2014/main" xmlns="" id="{F1187102-537B-4D60-929E-82C85EDF85A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5-6</a:t>
            </a:r>
          </a:p>
        </p:txBody>
      </p:sp>
      <p:sp>
        <p:nvSpPr>
          <p:cNvPr id="81925" name="Title 1"/>
          <p:cNvSpPr>
            <a:spLocks noGrp="1"/>
          </p:cNvSpPr>
          <p:nvPr>
            <p:ph type="title"/>
          </p:nvPr>
        </p:nvSpPr>
        <p:spPr>
          <a:xfrm>
            <a:off x="457200" y="304800"/>
            <a:ext cx="8229600" cy="914400"/>
          </a:xfrm>
        </p:spPr>
        <p:txBody>
          <a:bodyPr/>
          <a:lstStyle/>
          <a:p>
            <a:pPr eaLnBrk="1" hangingPunct="1">
              <a:lnSpc>
                <a:spcPts val="4400"/>
              </a:lnSpc>
            </a:pPr>
            <a:r>
              <a:rPr lang="en-US" sz="4000" dirty="0">
                <a:latin typeface="Bookman Old Style" charset="0"/>
                <a:ea typeface="ＭＳ Ｐゴシック" charset="0"/>
              </a:rPr>
              <a:t>Practical Implementation </a:t>
            </a:r>
            <a:r>
              <a:rPr lang="en-US" sz="4000" dirty="0" smtClean="0">
                <a:latin typeface="Bookman Old Style" charset="0"/>
                <a:ea typeface="ＭＳ Ｐゴシック" charset="0"/>
              </a:rPr>
              <a:t>Problems (7)</a:t>
            </a:r>
            <a:endParaRPr lang="en-US" sz="4000" dirty="0">
              <a:latin typeface="Bookman Old Style" charset="0"/>
              <a:ea typeface="ＭＳ Ｐゴシック" charset="0"/>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z="4000" dirty="0">
                <a:latin typeface="Bookman Old Style" charset="0"/>
                <a:ea typeface="ＭＳ Ｐゴシック" charset="0"/>
              </a:rPr>
              <a:t>Learning Phenomenon</a:t>
            </a:r>
          </a:p>
        </p:txBody>
      </p:sp>
      <p:sp>
        <p:nvSpPr>
          <p:cNvPr id="4" name="Text Box 3">
            <a:extLst>
              <a:ext uri="{FF2B5EF4-FFF2-40B4-BE49-F238E27FC236}">
                <a16:creationId xmlns:a16="http://schemas.microsoft.com/office/drawing/2014/main" xmlns="" id="{D63C0477-CA3D-47F7-82EB-6B6B3EAD6EC6}"/>
              </a:ext>
            </a:extLst>
          </p:cNvPr>
          <p:cNvSpPr txBox="1">
            <a:spLocks noChangeArrowheads="1"/>
          </p:cNvSpPr>
          <p:nvPr/>
        </p:nvSpPr>
        <p:spPr bwMode="auto">
          <a:xfrm>
            <a:off x="822325" y="2514600"/>
            <a:ext cx="7499350" cy="12811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Learning phenomenon is the systematic relationship</a:t>
            </a:r>
          </a:p>
          <a:p>
            <a:pPr algn="ctr" defTabSz="274320">
              <a:buSzPct val="100000"/>
              <a:defRPr/>
            </a:pPr>
            <a:r>
              <a:rPr lang="en-US" sz="2400" dirty="0">
                <a:solidFill>
                  <a:schemeClr val="tx1"/>
                </a:solidFill>
                <a:latin typeface="Gill Sans"/>
                <a:cs typeface="Gill Sans"/>
              </a:rPr>
              <a:t>between the amount of experience in performing</a:t>
            </a:r>
          </a:p>
          <a:p>
            <a:pPr algn="ctr" defTabSz="274320">
              <a:buSzPct val="100000"/>
              <a:defRPr/>
            </a:pPr>
            <a:r>
              <a:rPr lang="en-US" sz="2400" dirty="0">
                <a:solidFill>
                  <a:schemeClr val="tx1"/>
                </a:solidFill>
                <a:latin typeface="Gill Sans"/>
                <a:cs typeface="Gill Sans"/>
              </a:rPr>
              <a:t>a task and the time required to perform it.</a:t>
            </a:r>
          </a:p>
        </p:txBody>
      </p:sp>
      <p:sp>
        <p:nvSpPr>
          <p:cNvPr id="6" name="Rectangle 5">
            <a:extLst>
              <a:ext uri="{FF2B5EF4-FFF2-40B4-BE49-F238E27FC236}">
                <a16:creationId xmlns:a16="http://schemas.microsoft.com/office/drawing/2014/main" xmlns="" id="{CC570399-3E2E-4E32-BBC4-D55D84F98FE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a:t>
            </a:r>
            <a:r>
              <a:rPr lang="en-US" sz="1100" b="1" dirty="0">
                <a:solidFill>
                  <a:schemeClr val="bg1"/>
                </a:solidFill>
              </a:rPr>
              <a:t>7</a:t>
            </a:r>
          </a:p>
        </p:txBody>
      </p:sp>
      <p:sp>
        <p:nvSpPr>
          <p:cNvPr id="5" name="Rectangle 4">
            <a:extLst>
              <a:ext uri="{FF2B5EF4-FFF2-40B4-BE49-F238E27FC236}">
                <a16:creationId xmlns:a16="http://schemas.microsoft.com/office/drawing/2014/main" xmlns="" id="{427B7159-6C6A-4577-BF19-F7AF219438D4}"/>
              </a:ext>
            </a:extLst>
          </p:cNvPr>
          <p:cNvSpPr/>
          <p:nvPr/>
        </p:nvSpPr>
        <p:spPr>
          <a:xfrm>
            <a:off x="1417638" y="1463675"/>
            <a:ext cx="6308725" cy="73025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5-7</a:t>
            </a:r>
            <a:r>
              <a:rPr lang="en-US" sz="2000" dirty="0">
                <a:ea typeface="ＭＳ Ｐゴシック" panose="020B0600070205080204" pitchFamily="34" charset="-128"/>
                <a:cs typeface="+mn-cs"/>
              </a:rPr>
              <a:t>	</a:t>
            </a:r>
            <a:r>
              <a:rPr lang="en-US" sz="2000" dirty="0" smtClean="0">
                <a:latin typeface="Tahoma" pitchFamily="34" charset="0"/>
                <a:ea typeface="ＭＳ Ｐゴシック" panose="020B0600070205080204" pitchFamily="34" charset="-128"/>
                <a:cs typeface="+mn-cs"/>
              </a:rPr>
              <a:t>Incorporate the effects of learning when</a:t>
            </a:r>
            <a:br>
              <a:rPr lang="en-US" sz="2000" dirty="0" smtClean="0">
                <a:latin typeface="Tahoma" pitchFamily="34" charset="0"/>
                <a:ea typeface="ＭＳ Ｐゴシック" panose="020B0600070205080204" pitchFamily="34" charset="-128"/>
                <a:cs typeface="+mn-cs"/>
              </a:rPr>
            </a:br>
            <a:r>
              <a:rPr lang="en-US" sz="2000" dirty="0" smtClean="0">
                <a:latin typeface="Tahoma" pitchFamily="34" charset="0"/>
                <a:ea typeface="ＭＳ Ｐゴシック" panose="020B0600070205080204" pitchFamily="34" charset="-128"/>
                <a:cs typeface="+mn-cs"/>
              </a:rPr>
              <a:t>			estimating costs.</a:t>
            </a:r>
            <a:endParaRPr lang="en-US" sz="2000" dirty="0">
              <a:latin typeface="Tahoma" pitchFamily="34" charset="0"/>
              <a:ea typeface="ＭＳ Ｐゴシック" panose="020B0600070205080204" pitchFamily="34" charset="-128"/>
              <a:cs typeface="+mn-cs"/>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sz="4000" dirty="0">
                <a:latin typeface="Bookman Old Style" charset="0"/>
                <a:ea typeface="ＭＳ Ｐゴシック" charset="0"/>
              </a:rPr>
              <a:t>Why Estimate Costs?</a:t>
            </a:r>
          </a:p>
        </p:txBody>
      </p:sp>
      <p:sp>
        <p:nvSpPr>
          <p:cNvPr id="3" name="Text Box 3">
            <a:extLst>
              <a:ext uri="{FF2B5EF4-FFF2-40B4-BE49-F238E27FC236}">
                <a16:creationId xmlns:a16="http://schemas.microsoft.com/office/drawing/2014/main" xmlns="" id="{653D120A-FEDC-4AA3-AC9F-EAEA98C0E35D}"/>
              </a:ext>
            </a:extLst>
          </p:cNvPr>
          <p:cNvSpPr txBox="1">
            <a:spLocks noChangeArrowheads="1"/>
          </p:cNvSpPr>
          <p:nvPr/>
        </p:nvSpPr>
        <p:spPr bwMode="auto">
          <a:xfrm>
            <a:off x="1096963" y="1447800"/>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Managers make decisions and need to compare</a:t>
            </a:r>
          </a:p>
          <a:p>
            <a:pPr algn="ctr" defTabSz="274320">
              <a:buSzPct val="100000"/>
              <a:defRPr/>
            </a:pPr>
            <a:r>
              <a:rPr lang="en-US" sz="2400" dirty="0">
                <a:solidFill>
                  <a:schemeClr val="tx1"/>
                </a:solidFill>
                <a:latin typeface="Gill Sans"/>
                <a:cs typeface="Gill Sans"/>
              </a:rPr>
              <a:t>	costs and benefits among alternative actions. </a:t>
            </a: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87600"/>
            <a:ext cx="6400800"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xmlns="" id="{42FD2A3E-AB93-4F98-8138-EEB3B68E2D32}"/>
              </a:ext>
            </a:extLst>
          </p:cNvPr>
          <p:cNvSpPr txBox="1">
            <a:spLocks noChangeArrowheads="1"/>
          </p:cNvSpPr>
          <p:nvPr/>
        </p:nvSpPr>
        <p:spPr bwMode="auto">
          <a:xfrm>
            <a:off x="1077913" y="3810000"/>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Cost estimates can be an important element</a:t>
            </a:r>
          </a:p>
          <a:p>
            <a:pPr algn="ctr" defTabSz="274320">
              <a:buSzPct val="100000"/>
              <a:defRPr/>
            </a:pPr>
            <a:r>
              <a:rPr lang="en-US" sz="2400" dirty="0">
                <a:solidFill>
                  <a:schemeClr val="tx1"/>
                </a:solidFill>
                <a:latin typeface="Gill Sans"/>
                <a:cs typeface="Gill Sans"/>
              </a:rPr>
              <a:t>i</a:t>
            </a:r>
            <a:r>
              <a:rPr lang="en-US" sz="2400" dirty="0" smtClean="0">
                <a:solidFill>
                  <a:schemeClr val="tx1"/>
                </a:solidFill>
                <a:latin typeface="Gill Sans"/>
                <a:cs typeface="Gill Sans"/>
              </a:rPr>
              <a:t>n </a:t>
            </a:r>
            <a:r>
              <a:rPr lang="en-US" sz="2400" dirty="0">
                <a:solidFill>
                  <a:schemeClr val="tx1"/>
                </a:solidFill>
                <a:latin typeface="Gill Sans"/>
                <a:cs typeface="Gill Sans"/>
              </a:rPr>
              <a:t>helping managers make decisions.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53"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nodeType="afterGroup">
                            <p:stCondLst>
                              <p:cond delay="3000"/>
                            </p:stCondLst>
                            <p:childTnLst>
                              <p:par>
                                <p:cTn id="15" presetID="22" presetClass="entr" presetSubtype="8"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85020" y="391114"/>
            <a:ext cx="8610600" cy="831273"/>
          </a:xfrm>
        </p:spPr>
        <p:txBody>
          <a:bodyPr/>
          <a:lstStyle/>
          <a:p>
            <a:pPr eaLnBrk="1" hangingPunct="1"/>
            <a:r>
              <a:rPr lang="en-US" sz="4000" dirty="0">
                <a:latin typeface="Bookman Old Style" charset="0"/>
                <a:ea typeface="ＭＳ Ｐゴシック" charset="0"/>
              </a:rPr>
              <a:t>How an Estimation Method is Chosen</a:t>
            </a: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769" y="2286000"/>
            <a:ext cx="2921000" cy="63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xmlns="" id="{6112D131-EB00-4742-879A-5604FEE6DC9F}"/>
              </a:ext>
            </a:extLst>
          </p:cNvPr>
          <p:cNvSpPr txBox="1">
            <a:spLocks noChangeArrowheads="1"/>
          </p:cNvSpPr>
          <p:nvPr/>
        </p:nvSpPr>
        <p:spPr bwMode="auto">
          <a:xfrm>
            <a:off x="860425" y="2938463"/>
            <a:ext cx="7405688" cy="11874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Pct val="100000"/>
              <a:buFont typeface="Arial" pitchFamily="34" charset="0"/>
              <a:buChar char="•"/>
              <a:defRPr/>
            </a:pPr>
            <a:r>
              <a:rPr lang="en-US" altLang="en-US" sz="2400" dirty="0">
                <a:latin typeface="Gill Sans"/>
                <a:cs typeface="Gill Sans"/>
              </a:rPr>
              <a:t> 	Reliance on historical data is relatively inexpensive.</a:t>
            </a:r>
          </a:p>
          <a:p>
            <a:pPr>
              <a:buSzPct val="100000"/>
              <a:buFont typeface="Arial" pitchFamily="34" charset="0"/>
              <a:buChar char="•"/>
              <a:defRPr/>
            </a:pPr>
            <a:r>
              <a:rPr lang="en-US" altLang="en-US" sz="2400" dirty="0">
                <a:latin typeface="Gill Sans"/>
                <a:cs typeface="Gill Sans"/>
              </a:rPr>
              <a:t>	Computational tools allow for more data to be used</a:t>
            </a:r>
          </a:p>
          <a:p>
            <a:pPr>
              <a:buSzPct val="100000"/>
              <a:defRPr/>
            </a:pPr>
            <a:r>
              <a:rPr lang="en-US" altLang="en-US" sz="2400" dirty="0">
                <a:latin typeface="Gill Sans"/>
                <a:cs typeface="Gill Sans"/>
              </a:rPr>
              <a:t>	than for non-statistical methods.</a:t>
            </a:r>
          </a:p>
          <a:p>
            <a:pPr>
              <a:buSzPct val="100000"/>
              <a:defRPr/>
            </a:pPr>
            <a:endParaRPr lang="en-US" altLang="en-US" sz="2400" dirty="0">
              <a:latin typeface="Gill Sans"/>
              <a:cs typeface="Gill Sans"/>
            </a:endParaRPr>
          </a:p>
        </p:txBody>
      </p:sp>
      <p:pic>
        <p:nvPicPr>
          <p:cNvPr id="6" name="Rectangl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919" y="4343400"/>
            <a:ext cx="3568700" cy="66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xmlns="" id="{6176CA4F-D7F0-48B0-93D0-2E153D2DD6A8}"/>
              </a:ext>
            </a:extLst>
          </p:cNvPr>
          <p:cNvSpPr txBox="1">
            <a:spLocks noChangeArrowheads="1"/>
          </p:cNvSpPr>
          <p:nvPr/>
        </p:nvSpPr>
        <p:spPr bwMode="auto">
          <a:xfrm>
            <a:off x="860425" y="5029200"/>
            <a:ext cx="7405688" cy="11890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Reliance on historical data may be the only readily</a:t>
            </a:r>
          </a:p>
          <a:p>
            <a:pPr defTabSz="274320">
              <a:buSzPct val="100000"/>
              <a:defRPr/>
            </a:pPr>
            <a:r>
              <a:rPr lang="en-US" sz="2400" dirty="0">
                <a:solidFill>
                  <a:schemeClr val="tx1"/>
                </a:solidFill>
                <a:latin typeface="Gill Sans"/>
                <a:cs typeface="Gill Sans"/>
              </a:rPr>
              <a:t>	available, cost-effective basis for estimating costs.</a:t>
            </a:r>
          </a:p>
          <a:p>
            <a:pPr defTabSz="274320">
              <a:buSzPct val="100000"/>
              <a:buFont typeface="Arial" pitchFamily="34" charset="0"/>
              <a:buChar char="•"/>
              <a:defRPr/>
            </a:pPr>
            <a:r>
              <a:rPr lang="en-US" sz="2400" dirty="0">
                <a:solidFill>
                  <a:schemeClr val="tx1"/>
                </a:solidFill>
                <a:latin typeface="Gill Sans"/>
                <a:cs typeface="Gill Sans"/>
              </a:rPr>
              <a:t> 	Analysts must be alert to cost-activity changes.</a:t>
            </a:r>
          </a:p>
        </p:txBody>
      </p:sp>
      <p:sp>
        <p:nvSpPr>
          <p:cNvPr id="9" name="Rectangle 8">
            <a:extLst>
              <a:ext uri="{FF2B5EF4-FFF2-40B4-BE49-F238E27FC236}">
                <a16:creationId xmlns:a16="http://schemas.microsoft.com/office/drawing/2014/main" xmlns="" id="{0E677354-1CE9-49AD-AF47-DA1E9FF9EF0F}"/>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-8</a:t>
            </a:r>
            <a:endParaRPr lang="en-US" sz="1100" b="1" dirty="0">
              <a:solidFill>
                <a:schemeClr val="bg1"/>
              </a:solidFill>
            </a:endParaRPr>
          </a:p>
        </p:txBody>
      </p:sp>
      <p:sp>
        <p:nvSpPr>
          <p:cNvPr id="10" name="Rectangle 9">
            <a:extLst>
              <a:ext uri="{FF2B5EF4-FFF2-40B4-BE49-F238E27FC236}">
                <a16:creationId xmlns:a16="http://schemas.microsoft.com/office/drawing/2014/main" xmlns="" id="{427B7159-6C6A-4577-BF19-F7AF219438D4}"/>
              </a:ext>
            </a:extLst>
          </p:cNvPr>
          <p:cNvSpPr/>
          <p:nvPr/>
        </p:nvSpPr>
        <p:spPr>
          <a:xfrm>
            <a:off x="1417638" y="1463675"/>
            <a:ext cx="6308725" cy="73025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a:t>
            </a:r>
            <a:r>
              <a:rPr lang="en-US" sz="2400" b="1" dirty="0" smtClean="0">
                <a:solidFill>
                  <a:srgbClr val="0000CC"/>
                </a:solidFill>
                <a:ea typeface="ＭＳ Ｐゴシック" panose="020B0600070205080204" pitchFamily="34" charset="-128"/>
                <a:cs typeface="+mn-cs"/>
              </a:rPr>
              <a:t>-8</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Evaluate the advantages and </a:t>
            </a:r>
            <a:r>
              <a:rPr lang="en-US" sz="2000" dirty="0" smtClean="0">
                <a:latin typeface="Tahoma" pitchFamily="34" charset="0"/>
                <a:ea typeface="ＭＳ Ｐゴシック" panose="020B0600070205080204" pitchFamily="34" charset="-128"/>
                <a:cs typeface="+mn-cs"/>
              </a:rPr>
              <a:t>disadvantages</a:t>
            </a:r>
          </a:p>
          <a:p>
            <a:pPr defTabSz="365760">
              <a:spcBef>
                <a:spcPts val="0"/>
              </a:spcBef>
              <a:defRPr/>
            </a:pPr>
            <a:r>
              <a:rPr lang="en-US" sz="2000" dirty="0" smtClean="0">
                <a:latin typeface="Tahoma" pitchFamily="34" charset="0"/>
                <a:ea typeface="ＭＳ Ｐゴシック" panose="020B0600070205080204" pitchFamily="34" charset="-128"/>
                <a:cs typeface="+mn-cs"/>
              </a:rPr>
              <a:t>			of alternative cost estimation methods.</a:t>
            </a:r>
            <a:endParaRPr lang="en-US" sz="2000" dirty="0">
              <a:latin typeface="Tahoma" pitchFamily="34" charset="0"/>
              <a:ea typeface="ＭＳ Ｐゴシック" panose="020B0600070205080204" pitchFamily="34" charset="-128"/>
              <a:cs typeface="+mn-cs"/>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2000"/>
                            </p:stCondLst>
                            <p:childTnLst>
                              <p:par>
                                <p:cTn id="9" presetID="22" presetClass="entr" presetSubtype="8" fill="hold" grpId="0" nodeType="afterEffect">
                                  <p:stCondLst>
                                    <p:cond delay="2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E207D6-95AC-45B0-8E6C-97252F5A25EA}"/>
              </a:ext>
            </a:extLst>
          </p:cNvPr>
          <p:cNvSpPr/>
          <p:nvPr/>
        </p:nvSpPr>
        <p:spPr>
          <a:xfrm>
            <a:off x="1600200" y="1752600"/>
            <a:ext cx="5943600" cy="3581400"/>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88066" name="Title 1"/>
          <p:cNvSpPr>
            <a:spLocks noGrp="1"/>
          </p:cNvSpPr>
          <p:nvPr>
            <p:ph type="title"/>
          </p:nvPr>
        </p:nvSpPr>
        <p:spPr/>
        <p:txBody>
          <a:bodyPr/>
          <a:lstStyle/>
          <a:p>
            <a:pPr eaLnBrk="1" hangingPunct="1"/>
            <a:r>
              <a:rPr lang="en-US" sz="4000" dirty="0">
                <a:latin typeface="Bookman Old Style" charset="0"/>
                <a:ea typeface="ＭＳ Ｐゴシック" charset="0"/>
              </a:rPr>
              <a:t>Data Problems</a:t>
            </a:r>
          </a:p>
        </p:txBody>
      </p:sp>
      <p:sp>
        <p:nvSpPr>
          <p:cNvPr id="4" name="Text Box 3">
            <a:extLst>
              <a:ext uri="{FF2B5EF4-FFF2-40B4-BE49-F238E27FC236}">
                <a16:creationId xmlns:a16="http://schemas.microsoft.com/office/drawing/2014/main" xmlns="" id="{78B3B591-7592-4A41-8121-373D4135141A}"/>
              </a:ext>
            </a:extLst>
          </p:cNvPr>
          <p:cNvSpPr txBox="1">
            <a:spLocks noChangeArrowheads="1"/>
          </p:cNvSpPr>
          <p:nvPr/>
        </p:nvSpPr>
        <p:spPr bwMode="auto">
          <a:xfrm>
            <a:off x="2103438" y="1951038"/>
            <a:ext cx="49371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Missing data</a:t>
            </a:r>
          </a:p>
        </p:txBody>
      </p:sp>
      <p:sp>
        <p:nvSpPr>
          <p:cNvPr id="5" name="Text Box 3">
            <a:extLst>
              <a:ext uri="{FF2B5EF4-FFF2-40B4-BE49-F238E27FC236}">
                <a16:creationId xmlns:a16="http://schemas.microsoft.com/office/drawing/2014/main" xmlns="" id="{76A743E5-595E-460E-B03F-5A17FC743959}"/>
              </a:ext>
            </a:extLst>
          </p:cNvPr>
          <p:cNvSpPr txBox="1">
            <a:spLocks noChangeArrowheads="1"/>
          </p:cNvSpPr>
          <p:nvPr/>
        </p:nvSpPr>
        <p:spPr bwMode="auto">
          <a:xfrm>
            <a:off x="2103438" y="2625329"/>
            <a:ext cx="49371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Outliers</a:t>
            </a:r>
          </a:p>
        </p:txBody>
      </p:sp>
      <p:sp>
        <p:nvSpPr>
          <p:cNvPr id="6" name="Text Box 3">
            <a:extLst>
              <a:ext uri="{FF2B5EF4-FFF2-40B4-BE49-F238E27FC236}">
                <a16:creationId xmlns:a16="http://schemas.microsoft.com/office/drawing/2014/main" xmlns="" id="{34B19CFE-537B-40DF-9A8E-E5F25E3DB7C2}"/>
              </a:ext>
            </a:extLst>
          </p:cNvPr>
          <p:cNvSpPr txBox="1">
            <a:spLocks noChangeArrowheads="1"/>
          </p:cNvSpPr>
          <p:nvPr/>
        </p:nvSpPr>
        <p:spPr bwMode="auto">
          <a:xfrm>
            <a:off x="2103438" y="3299619"/>
            <a:ext cx="49371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Allocated and discretionary costs</a:t>
            </a:r>
          </a:p>
        </p:txBody>
      </p:sp>
      <p:sp>
        <p:nvSpPr>
          <p:cNvPr id="7" name="Text Box 3">
            <a:extLst>
              <a:ext uri="{FF2B5EF4-FFF2-40B4-BE49-F238E27FC236}">
                <a16:creationId xmlns:a16="http://schemas.microsoft.com/office/drawing/2014/main" xmlns="" id="{3A60F058-2954-4AC5-ABEA-D514B0F50A92}"/>
              </a:ext>
            </a:extLst>
          </p:cNvPr>
          <p:cNvSpPr txBox="1">
            <a:spLocks noChangeArrowheads="1"/>
          </p:cNvSpPr>
          <p:nvPr/>
        </p:nvSpPr>
        <p:spPr bwMode="auto">
          <a:xfrm>
            <a:off x="2103438" y="3973909"/>
            <a:ext cx="49371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Inflation</a:t>
            </a:r>
          </a:p>
        </p:txBody>
      </p:sp>
      <p:sp>
        <p:nvSpPr>
          <p:cNvPr id="8" name="Text Box 3">
            <a:extLst>
              <a:ext uri="{FF2B5EF4-FFF2-40B4-BE49-F238E27FC236}">
                <a16:creationId xmlns:a16="http://schemas.microsoft.com/office/drawing/2014/main" xmlns="" id="{8DF3EDE1-8F88-4A35-968C-85423B872786}"/>
              </a:ext>
            </a:extLst>
          </p:cNvPr>
          <p:cNvSpPr txBox="1">
            <a:spLocks noChangeArrowheads="1"/>
          </p:cNvSpPr>
          <p:nvPr/>
        </p:nvSpPr>
        <p:spPr bwMode="auto">
          <a:xfrm>
            <a:off x="2103438" y="4648200"/>
            <a:ext cx="49371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Mismatched time periods</a:t>
            </a:r>
          </a:p>
        </p:txBody>
      </p:sp>
      <p:sp>
        <p:nvSpPr>
          <p:cNvPr id="11" name="Rectangle 10">
            <a:extLst>
              <a:ext uri="{FF2B5EF4-FFF2-40B4-BE49-F238E27FC236}">
                <a16:creationId xmlns:a16="http://schemas.microsoft.com/office/drawing/2014/main" xmlns="" id="{C2010783-AAFE-47FA-8B89-BED0B654EC6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-8</a:t>
            </a:r>
            <a:endParaRPr lang="en-US" sz="1100" b="1" dirty="0">
              <a:solidFill>
                <a:schemeClr val="bg1"/>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304800"/>
            <a:ext cx="8229600" cy="914400"/>
          </a:xfrm>
        </p:spPr>
        <p:txBody>
          <a:bodyPr/>
          <a:lstStyle/>
          <a:p>
            <a:pPr eaLnBrk="1" hangingPunct="1">
              <a:lnSpc>
                <a:spcPts val="4400"/>
              </a:lnSpc>
            </a:pPr>
            <a:r>
              <a:rPr lang="en-US" sz="4000">
                <a:latin typeface="Bookman Old Style" charset="0"/>
                <a:ea typeface="ＭＳ Ｐゴシック" charset="0"/>
              </a:rPr>
              <a:t>Effect of Different Methods</a:t>
            </a:r>
            <a:br>
              <a:rPr lang="en-US" sz="4000">
                <a:latin typeface="Bookman Old Style" charset="0"/>
                <a:ea typeface="ＭＳ Ｐゴシック" charset="0"/>
              </a:rPr>
            </a:br>
            <a:r>
              <a:rPr lang="en-US" sz="4000">
                <a:latin typeface="Bookman Old Style" charset="0"/>
                <a:ea typeface="ＭＳ Ｐゴシック" charset="0"/>
              </a:rPr>
              <a:t>on Cost Estimates</a:t>
            </a:r>
          </a:p>
        </p:txBody>
      </p:sp>
      <p:grpSp>
        <p:nvGrpSpPr>
          <p:cNvPr id="90114" name="Group 11"/>
          <p:cNvGrpSpPr>
            <a:grpSpLocks/>
          </p:cNvGrpSpPr>
          <p:nvPr/>
        </p:nvGrpSpPr>
        <p:grpSpPr bwMode="auto">
          <a:xfrm>
            <a:off x="357982" y="1981200"/>
            <a:ext cx="8428037" cy="4343400"/>
            <a:chOff x="0" y="2103120"/>
            <a:chExt cx="8427394" cy="4343400"/>
          </a:xfrm>
        </p:grpSpPr>
        <p:sp>
          <p:nvSpPr>
            <p:cNvPr id="4" name="TextBox 3">
              <a:extLst>
                <a:ext uri="{FF2B5EF4-FFF2-40B4-BE49-F238E27FC236}">
                  <a16:creationId xmlns:a16="http://schemas.microsoft.com/office/drawing/2014/main" xmlns="" id="{F8B12E71-EC40-458C-9D54-1201A30D6927}"/>
                </a:ext>
              </a:extLst>
            </p:cNvPr>
            <p:cNvSpPr txBox="1"/>
            <p:nvPr/>
          </p:nvSpPr>
          <p:spPr>
            <a:xfrm>
              <a:off x="0" y="3108008"/>
              <a:ext cx="2742991" cy="3336925"/>
            </a:xfrm>
            <a:prstGeom prst="rect">
              <a:avLst/>
            </a:prstGeom>
            <a:solidFill>
              <a:schemeClr val="accent6"/>
            </a:solidFill>
            <a:ln w="12700">
              <a:solidFill>
                <a:schemeClr val="tx1"/>
              </a:solidFill>
            </a:ln>
          </p:spPr>
          <p:txBody>
            <a:bodyPr wrap="none"/>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2400" dirty="0">
                  <a:cs typeface="Arial" pitchFamily="34" charset="0"/>
                </a:rPr>
                <a:t>Account analysis</a:t>
              </a:r>
            </a:p>
            <a:p>
              <a:pPr>
                <a:defRPr/>
              </a:pPr>
              <a:endParaRPr lang="en-US" altLang="en-US" sz="2400" dirty="0">
                <a:cs typeface="Arial" pitchFamily="34" charset="0"/>
              </a:endParaRPr>
            </a:p>
            <a:p>
              <a:pPr>
                <a:defRPr/>
              </a:pPr>
              <a:r>
                <a:rPr lang="en-US" altLang="en-US" sz="2400" dirty="0">
                  <a:cs typeface="Arial" pitchFamily="34" charset="0"/>
                </a:rPr>
                <a:t>High-low</a:t>
              </a:r>
            </a:p>
            <a:p>
              <a:pPr>
                <a:defRPr/>
              </a:pPr>
              <a:endParaRPr lang="en-US" altLang="en-US" sz="2400" dirty="0">
                <a:cs typeface="Arial" pitchFamily="34" charset="0"/>
              </a:endParaRPr>
            </a:p>
            <a:p>
              <a:pPr>
                <a:defRPr/>
              </a:pPr>
              <a:r>
                <a:rPr lang="en-US" altLang="en-US" sz="2400" dirty="0">
                  <a:cs typeface="Arial" pitchFamily="34" charset="0"/>
                </a:rPr>
                <a:t>Simple regression</a:t>
              </a:r>
            </a:p>
            <a:p>
              <a:pPr>
                <a:defRPr/>
              </a:pPr>
              <a:endParaRPr lang="en-US" altLang="en-US" sz="2400" dirty="0">
                <a:cs typeface="Arial" pitchFamily="34" charset="0"/>
              </a:endParaRPr>
            </a:p>
            <a:p>
              <a:pPr>
                <a:defRPr/>
              </a:pPr>
              <a:r>
                <a:rPr lang="en-US" altLang="en-US" sz="2400" dirty="0">
                  <a:cs typeface="Arial" pitchFamily="34" charset="0"/>
                </a:rPr>
                <a:t>Multiple regression</a:t>
              </a:r>
            </a:p>
          </p:txBody>
        </p:sp>
        <p:sp>
          <p:nvSpPr>
            <p:cNvPr id="5" name="TextBox 4">
              <a:extLst>
                <a:ext uri="{FF2B5EF4-FFF2-40B4-BE49-F238E27FC236}">
                  <a16:creationId xmlns:a16="http://schemas.microsoft.com/office/drawing/2014/main" xmlns="" id="{2BE1A77E-0D3B-4E7E-9E61-C235746E3F6D}"/>
                </a:ext>
              </a:extLst>
            </p:cNvPr>
            <p:cNvSpPr txBox="1"/>
            <p:nvPr/>
          </p:nvSpPr>
          <p:spPr>
            <a:xfrm>
              <a:off x="2742991" y="3109595"/>
              <a:ext cx="1371495" cy="3336925"/>
            </a:xfrm>
            <a:prstGeom prst="rect">
              <a:avLst/>
            </a:prstGeom>
            <a:solidFill>
              <a:schemeClr val="accent6"/>
            </a:solidFill>
            <a:ln w="12700">
              <a:solidFill>
                <a:schemeClr val="tx1"/>
              </a:solidFill>
            </a:ln>
          </p:spPr>
          <p:txBody>
            <a:bodyPr wrap="none"/>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sz="2400" dirty="0" smtClean="0">
                  <a:cs typeface="Arial" pitchFamily="34" charset="0"/>
                </a:rPr>
                <a:t>$51,132</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$50,806</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$53,623</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$54,284</a:t>
              </a:r>
              <a:endParaRPr lang="en-US" altLang="en-US" sz="2400" dirty="0">
                <a:cs typeface="Arial" pitchFamily="34" charset="0"/>
              </a:endParaRPr>
            </a:p>
            <a:p>
              <a:pPr algn="ctr">
                <a:defRPr/>
              </a:pPr>
              <a:endParaRPr lang="en-US" altLang="en-US" sz="2400" dirty="0">
                <a:cs typeface="Arial" pitchFamily="34" charset="0"/>
              </a:endParaRPr>
            </a:p>
          </p:txBody>
        </p:sp>
        <p:sp>
          <p:nvSpPr>
            <p:cNvPr id="6" name="TextBox 5">
              <a:extLst>
                <a:ext uri="{FF2B5EF4-FFF2-40B4-BE49-F238E27FC236}">
                  <a16:creationId xmlns:a16="http://schemas.microsoft.com/office/drawing/2014/main" xmlns="" id="{44FE8BE3-3F63-4D1F-88B9-4AF9B79D5B79}"/>
                </a:ext>
              </a:extLst>
            </p:cNvPr>
            <p:cNvSpPr txBox="1"/>
            <p:nvPr/>
          </p:nvSpPr>
          <p:spPr>
            <a:xfrm>
              <a:off x="4114486" y="3109595"/>
              <a:ext cx="1371495" cy="3336925"/>
            </a:xfrm>
            <a:prstGeom prst="rect">
              <a:avLst/>
            </a:prstGeom>
            <a:solidFill>
              <a:schemeClr val="accent6"/>
            </a:solidFill>
            <a:ln w="12700">
              <a:solidFill>
                <a:schemeClr val="tx1"/>
              </a:solidFill>
            </a:ln>
          </p:spPr>
          <p:txBody>
            <a:bodyPr wrap="none"/>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sz="2400" dirty="0" smtClean="0">
                  <a:cs typeface="Arial" pitchFamily="34" charset="0"/>
                </a:rPr>
                <a:t>$21,756</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$24,761</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$20,378</a:t>
              </a:r>
              <a:endParaRPr lang="en-US" altLang="en-US" sz="2400" dirty="0">
                <a:cs typeface="Arial" pitchFamily="34" charset="0"/>
              </a:endParaRPr>
            </a:p>
            <a:p>
              <a:pPr algn="ctr">
                <a:defRPr/>
              </a:pPr>
              <a:endParaRPr lang="en-US" altLang="en-US" sz="2400" dirty="0">
                <a:cs typeface="Arial" pitchFamily="34" charset="0"/>
              </a:endParaRPr>
            </a:p>
            <a:p>
              <a:pPr algn="ctr">
                <a:defRPr/>
              </a:pPr>
              <a:r>
                <a:rPr lang="en-US" altLang="en-US" sz="2400" dirty="0" smtClean="0">
                  <a:cs typeface="Arial" pitchFamily="34" charset="0"/>
                </a:rPr>
                <a:t>$19,894</a:t>
              </a:r>
              <a:endParaRPr lang="en-US" altLang="en-US" sz="2400" dirty="0">
                <a:cs typeface="Arial" pitchFamily="34" charset="0"/>
              </a:endParaRPr>
            </a:p>
          </p:txBody>
        </p:sp>
        <p:sp>
          <p:nvSpPr>
            <p:cNvPr id="7" name="TextBox 6">
              <a:extLst>
                <a:ext uri="{FF2B5EF4-FFF2-40B4-BE49-F238E27FC236}">
                  <a16:creationId xmlns:a16="http://schemas.microsoft.com/office/drawing/2014/main" xmlns="" id="{40E57174-FACC-4A00-81FE-A6FFDB81244C}"/>
                </a:ext>
              </a:extLst>
            </p:cNvPr>
            <p:cNvSpPr txBox="1"/>
            <p:nvPr/>
          </p:nvSpPr>
          <p:spPr>
            <a:xfrm>
              <a:off x="5485981" y="3109595"/>
              <a:ext cx="2941413" cy="3336925"/>
            </a:xfrm>
            <a:prstGeom prst="rect">
              <a:avLst/>
            </a:prstGeom>
            <a:solidFill>
              <a:schemeClr val="accent6"/>
            </a:solidFill>
            <a:ln w="12700">
              <a:solidFill>
                <a:schemeClr val="tx1"/>
              </a:solidFill>
            </a:ln>
          </p:spPr>
          <p:txBody>
            <a:bodyPr wrap="none"/>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2400" dirty="0" smtClean="0">
                  <a:cs typeface="Arial" pitchFamily="34" charset="0"/>
                </a:rPr>
                <a:t>$30.60/labor-</a:t>
              </a:r>
              <a:r>
                <a:rPr lang="en-US" altLang="en-US" sz="2400" dirty="0">
                  <a:cs typeface="Arial" pitchFamily="34" charset="0"/>
                </a:rPr>
                <a:t>hour</a:t>
              </a:r>
            </a:p>
            <a:p>
              <a:pPr>
                <a:defRPr/>
              </a:pPr>
              <a:endParaRPr lang="en-US" altLang="en-US" sz="2400" dirty="0">
                <a:cs typeface="Arial" pitchFamily="34" charset="0"/>
              </a:endParaRPr>
            </a:p>
            <a:p>
              <a:pPr>
                <a:defRPr/>
              </a:pPr>
              <a:r>
                <a:rPr lang="en-US" altLang="en-US" sz="2400" dirty="0" smtClean="0">
                  <a:cs typeface="Arial" pitchFamily="34" charset="0"/>
                </a:rPr>
                <a:t>$27.13/labor-</a:t>
              </a:r>
              <a:r>
                <a:rPr lang="en-US" altLang="en-US" sz="2400" dirty="0">
                  <a:cs typeface="Arial" pitchFamily="34" charset="0"/>
                </a:rPr>
                <a:t>hour</a:t>
              </a:r>
            </a:p>
            <a:p>
              <a:pPr>
                <a:defRPr/>
              </a:pPr>
              <a:endParaRPr lang="en-US" altLang="en-US" sz="2400" dirty="0">
                <a:cs typeface="Arial" pitchFamily="34" charset="0"/>
              </a:endParaRPr>
            </a:p>
            <a:p>
              <a:pPr>
                <a:defRPr/>
              </a:pPr>
              <a:r>
                <a:rPr lang="en-US" altLang="en-US" sz="2400" dirty="0" smtClean="0">
                  <a:cs typeface="Arial" pitchFamily="34" charset="0"/>
                </a:rPr>
                <a:t>$34.63/labor-</a:t>
              </a:r>
              <a:r>
                <a:rPr lang="en-US" altLang="en-US" sz="2400" dirty="0">
                  <a:cs typeface="Arial" pitchFamily="34" charset="0"/>
                </a:rPr>
                <a:t>hour</a:t>
              </a:r>
            </a:p>
            <a:p>
              <a:pPr>
                <a:defRPr/>
              </a:pPr>
              <a:endParaRPr lang="en-US" altLang="en-US" sz="2400" dirty="0">
                <a:cs typeface="Arial" pitchFamily="34" charset="0"/>
              </a:endParaRPr>
            </a:p>
            <a:p>
              <a:pPr>
                <a:defRPr/>
              </a:pPr>
              <a:r>
                <a:rPr lang="en-US" altLang="en-US" sz="2400" dirty="0" smtClean="0">
                  <a:cs typeface="Arial" pitchFamily="34" charset="0"/>
                </a:rPr>
                <a:t>$17.84/labor-</a:t>
              </a:r>
              <a:r>
                <a:rPr lang="en-US" altLang="en-US" sz="2400" dirty="0">
                  <a:cs typeface="Arial" pitchFamily="34" charset="0"/>
                </a:rPr>
                <a:t>hour</a:t>
              </a:r>
            </a:p>
            <a:p>
              <a:pPr>
                <a:defRPr/>
              </a:pPr>
              <a:r>
                <a:rPr lang="en-US" altLang="en-US" sz="2400" dirty="0">
                  <a:cs typeface="Arial" pitchFamily="34" charset="0"/>
                </a:rPr>
                <a:t>+ </a:t>
              </a:r>
              <a:r>
                <a:rPr lang="en-US" altLang="en-US" sz="2400" dirty="0" smtClean="0">
                  <a:cs typeface="Arial" pitchFamily="34" charset="0"/>
                </a:rPr>
                <a:t>332% </a:t>
              </a:r>
              <a:r>
                <a:rPr lang="en-US" altLang="en-US" sz="2400" dirty="0">
                  <a:cs typeface="Arial" pitchFamily="34" charset="0"/>
                </a:rPr>
                <a:t>of </a:t>
              </a:r>
              <a:r>
                <a:rPr lang="en-US" altLang="en-US" sz="2400" dirty="0" smtClean="0">
                  <a:cs typeface="Arial" pitchFamily="34" charset="0"/>
                </a:rPr>
                <a:t>materials</a:t>
              </a:r>
              <a:r>
                <a:rPr lang="en-US" altLang="en-US" sz="2400" dirty="0">
                  <a:cs typeface="Arial" pitchFamily="34" charset="0"/>
                </a:rPr>
                <a:t/>
              </a:r>
              <a:br>
                <a:rPr lang="en-US" altLang="en-US" sz="2400" dirty="0">
                  <a:cs typeface="Arial" pitchFamily="34" charset="0"/>
                </a:rPr>
              </a:br>
              <a:r>
                <a:rPr lang="en-US" altLang="en-US" sz="2400" dirty="0" smtClean="0">
                  <a:cs typeface="Arial" pitchFamily="34" charset="0"/>
                </a:rPr>
                <a:t>cost</a:t>
              </a:r>
              <a:endParaRPr lang="en-US" altLang="en-US" sz="2400" dirty="0">
                <a:cs typeface="Arial" pitchFamily="34" charset="0"/>
              </a:endParaRPr>
            </a:p>
            <a:p>
              <a:pPr>
                <a:defRPr/>
              </a:pPr>
              <a:endParaRPr lang="en-US" altLang="en-US" sz="2400" dirty="0">
                <a:cs typeface="Arial" pitchFamily="34" charset="0"/>
              </a:endParaRPr>
            </a:p>
          </p:txBody>
        </p:sp>
        <p:sp>
          <p:nvSpPr>
            <p:cNvPr id="90121" name="TextBox 7"/>
            <p:cNvSpPr txBox="1">
              <a:spLocks noChangeArrowheads="1"/>
            </p:cNvSpPr>
            <p:nvPr/>
          </p:nvSpPr>
          <p:spPr bwMode="auto">
            <a:xfrm>
              <a:off x="0" y="2103120"/>
              <a:ext cx="27432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Method</a:t>
              </a:r>
            </a:p>
          </p:txBody>
        </p:sp>
        <p:sp>
          <p:nvSpPr>
            <p:cNvPr id="90122" name="TextBox 8"/>
            <p:cNvSpPr txBox="1">
              <a:spLocks noChangeArrowheads="1"/>
            </p:cNvSpPr>
            <p:nvPr/>
          </p:nvSpPr>
          <p:spPr bwMode="auto">
            <a:xfrm>
              <a:off x="2743200" y="2103120"/>
              <a:ext cx="13716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dirty="0">
                  <a:latin typeface="Arial" charset="0"/>
                </a:rPr>
                <a:t>Total</a:t>
              </a:r>
            </a:p>
            <a:p>
              <a:pPr algn="ctr"/>
              <a:r>
                <a:rPr lang="en-US" sz="2000" b="1" dirty="0">
                  <a:latin typeface="Arial" charset="0"/>
                </a:rPr>
                <a:t>estimated</a:t>
              </a:r>
            </a:p>
            <a:p>
              <a:pPr algn="ctr"/>
              <a:r>
                <a:rPr lang="en-US" sz="2000" b="1" dirty="0">
                  <a:latin typeface="Arial" charset="0"/>
                </a:rPr>
                <a:t>costs</a:t>
              </a:r>
            </a:p>
          </p:txBody>
        </p:sp>
        <p:sp>
          <p:nvSpPr>
            <p:cNvPr id="90123" name="TextBox 9"/>
            <p:cNvSpPr txBox="1">
              <a:spLocks noChangeArrowheads="1"/>
            </p:cNvSpPr>
            <p:nvPr/>
          </p:nvSpPr>
          <p:spPr bwMode="auto">
            <a:xfrm>
              <a:off x="4114800" y="2103120"/>
              <a:ext cx="13716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Estimated</a:t>
              </a:r>
            </a:p>
            <a:p>
              <a:pPr algn="ctr"/>
              <a:r>
                <a:rPr lang="en-US" sz="2000" b="1">
                  <a:latin typeface="Arial" charset="0"/>
                </a:rPr>
                <a:t>fixed</a:t>
              </a:r>
            </a:p>
            <a:p>
              <a:pPr algn="ctr"/>
              <a:r>
                <a:rPr lang="en-US" sz="2000" b="1">
                  <a:latin typeface="Arial" charset="0"/>
                </a:rPr>
                <a:t>costs</a:t>
              </a:r>
            </a:p>
          </p:txBody>
        </p:sp>
        <p:sp>
          <p:nvSpPr>
            <p:cNvPr id="90124" name="TextBox 10"/>
            <p:cNvSpPr txBox="1">
              <a:spLocks noChangeArrowheads="1"/>
            </p:cNvSpPr>
            <p:nvPr/>
          </p:nvSpPr>
          <p:spPr bwMode="auto">
            <a:xfrm>
              <a:off x="5486400" y="2103120"/>
              <a:ext cx="28346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Estimated</a:t>
              </a:r>
            </a:p>
            <a:p>
              <a:pPr algn="ctr"/>
              <a:r>
                <a:rPr lang="en-US" sz="2000" b="1">
                  <a:latin typeface="Arial" charset="0"/>
                </a:rPr>
                <a:t>variable</a:t>
              </a:r>
            </a:p>
            <a:p>
              <a:pPr algn="ctr"/>
              <a:r>
                <a:rPr lang="en-US" sz="2000" b="1">
                  <a:latin typeface="Arial" charset="0"/>
                </a:rPr>
                <a:t>costs</a:t>
              </a:r>
            </a:p>
          </p:txBody>
        </p:sp>
      </p:grpSp>
      <p:sp>
        <p:nvSpPr>
          <p:cNvPr id="13" name="Text Box 3">
            <a:extLst>
              <a:ext uri="{FF2B5EF4-FFF2-40B4-BE49-F238E27FC236}">
                <a16:creationId xmlns:a16="http://schemas.microsoft.com/office/drawing/2014/main" xmlns="" id="{FB5327E9-B100-4EBD-A908-FB44092B7644}"/>
              </a:ext>
            </a:extLst>
          </p:cNvPr>
          <p:cNvSpPr txBox="1">
            <a:spLocks noChangeArrowheads="1"/>
          </p:cNvSpPr>
          <p:nvPr/>
        </p:nvSpPr>
        <p:spPr bwMode="auto">
          <a:xfrm>
            <a:off x="457200" y="1463675"/>
            <a:ext cx="822960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b="1" dirty="0">
                <a:solidFill>
                  <a:schemeClr val="tx1"/>
                </a:solidFill>
                <a:latin typeface="Arial" pitchFamily="34" charset="0"/>
                <a:cs typeface="Arial" pitchFamily="34" charset="0"/>
              </a:rPr>
              <a:t>Estimated manufacturing overhead with 960 labor-hours.</a:t>
            </a:r>
          </a:p>
        </p:txBody>
      </p:sp>
      <p:sp>
        <p:nvSpPr>
          <p:cNvPr id="16" name="Rectangle 15">
            <a:extLst>
              <a:ext uri="{FF2B5EF4-FFF2-40B4-BE49-F238E27FC236}">
                <a16:creationId xmlns:a16="http://schemas.microsoft.com/office/drawing/2014/main" xmlns="" id="{CB721D64-135B-4A91-A553-358A6BCD8C3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-8</a:t>
            </a:r>
            <a:endParaRPr lang="en-US" sz="1100" b="1" dirty="0">
              <a:solidFill>
                <a:schemeClr val="bg1"/>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304800"/>
            <a:ext cx="8229600" cy="914400"/>
          </a:xfrm>
        </p:spPr>
        <p:txBody>
          <a:bodyPr/>
          <a:lstStyle/>
          <a:p>
            <a:pPr eaLnBrk="1" hangingPunct="1">
              <a:lnSpc>
                <a:spcPts val="4400"/>
              </a:lnSpc>
            </a:pPr>
            <a:r>
              <a:rPr lang="en-US" sz="4000">
                <a:latin typeface="Bookman Old Style" charset="0"/>
                <a:ea typeface="ＭＳ Ｐゴシック" charset="0"/>
              </a:rPr>
              <a:t>Appendix A: Regression Analysis Using Microsoft Excel </a:t>
            </a:r>
          </a:p>
        </p:txBody>
      </p:sp>
      <p:sp>
        <p:nvSpPr>
          <p:cNvPr id="3" name="Rectangle 2">
            <a:extLst>
              <a:ext uri="{FF2B5EF4-FFF2-40B4-BE49-F238E27FC236}">
                <a16:creationId xmlns:a16="http://schemas.microsoft.com/office/drawing/2014/main" xmlns="" id="{9DC5F43B-5D48-491E-9DE9-5DE06AB47337}"/>
              </a:ext>
            </a:extLst>
          </p:cNvPr>
          <p:cNvSpPr/>
          <p:nvPr/>
        </p:nvSpPr>
        <p:spPr>
          <a:xfrm>
            <a:off x="1600200" y="1463675"/>
            <a:ext cx="6019799" cy="73025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5-9</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(Appendix A) Use Microsoft </a:t>
            </a:r>
            <a:r>
              <a:rPr lang="en-US" sz="2000" dirty="0" smtClean="0">
                <a:latin typeface="Tahoma" pitchFamily="34" charset="0"/>
                <a:ea typeface="ＭＳ Ｐゴシック" panose="020B0600070205080204" pitchFamily="34" charset="-128"/>
                <a:cs typeface="+mn-cs"/>
              </a:rPr>
              <a:t>Excel to</a:t>
            </a:r>
            <a:br>
              <a:rPr lang="en-US" sz="2000" dirty="0" smtClean="0">
                <a:latin typeface="Tahoma" pitchFamily="34" charset="0"/>
                <a:ea typeface="ＭＳ Ｐゴシック" panose="020B0600070205080204" pitchFamily="34" charset="-128"/>
                <a:cs typeface="+mn-cs"/>
              </a:rPr>
            </a:br>
            <a:r>
              <a:rPr lang="en-US" sz="2000" dirty="0" smtClean="0">
                <a:latin typeface="Tahoma" pitchFamily="34" charset="0"/>
                <a:ea typeface="ＭＳ Ｐゴシック" panose="020B0600070205080204" pitchFamily="34" charset="-128"/>
                <a:cs typeface="+mn-cs"/>
              </a:rPr>
              <a:t>			perform </a:t>
            </a:r>
            <a:r>
              <a:rPr lang="en-US" sz="2000" dirty="0">
                <a:latin typeface="Tahoma" pitchFamily="34" charset="0"/>
                <a:ea typeface="ＭＳ Ｐゴシック" panose="020B0600070205080204" pitchFamily="34" charset="-128"/>
                <a:cs typeface="+mn-cs"/>
              </a:rPr>
              <a:t>a regression analysis.</a:t>
            </a:r>
          </a:p>
        </p:txBody>
      </p:sp>
      <p:sp>
        <p:nvSpPr>
          <p:cNvPr id="4" name="Text Box 3">
            <a:extLst>
              <a:ext uri="{FF2B5EF4-FFF2-40B4-BE49-F238E27FC236}">
                <a16:creationId xmlns:a16="http://schemas.microsoft.com/office/drawing/2014/main" xmlns="" id="{10A77459-1A00-412A-ACB5-BBBFA2426EB7}"/>
              </a:ext>
            </a:extLst>
          </p:cNvPr>
          <p:cNvSpPr txBox="1">
            <a:spLocks noChangeArrowheads="1"/>
          </p:cNvSpPr>
          <p:nvPr/>
        </p:nvSpPr>
        <p:spPr bwMode="auto">
          <a:xfrm>
            <a:off x="549275" y="2286000"/>
            <a:ext cx="80454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Many software programs exist to aid in performing</a:t>
            </a:r>
          </a:p>
          <a:p>
            <a:pPr algn="ctr" defTabSz="274320">
              <a:buSzPct val="100000"/>
              <a:defRPr/>
            </a:pPr>
            <a:r>
              <a:rPr lang="en-US" sz="2400" dirty="0">
                <a:solidFill>
                  <a:schemeClr val="tx1"/>
                </a:solidFill>
                <a:latin typeface="Gill Sans"/>
                <a:cs typeface="Gill Sans"/>
              </a:rPr>
              <a:t>regression analysis. </a:t>
            </a:r>
          </a:p>
        </p:txBody>
      </p:sp>
      <p:sp>
        <p:nvSpPr>
          <p:cNvPr id="5" name="Text Box 3">
            <a:extLst>
              <a:ext uri="{FF2B5EF4-FFF2-40B4-BE49-F238E27FC236}">
                <a16:creationId xmlns:a16="http://schemas.microsoft.com/office/drawing/2014/main" xmlns="" id="{2A4CCF73-3AB3-49DA-B9C5-F799D088838A}"/>
              </a:ext>
            </a:extLst>
          </p:cNvPr>
          <p:cNvSpPr txBox="1">
            <a:spLocks noChangeArrowheads="1"/>
          </p:cNvSpPr>
          <p:nvPr/>
        </p:nvSpPr>
        <p:spPr bwMode="auto">
          <a:xfrm>
            <a:off x="549275" y="4316942"/>
            <a:ext cx="8045450" cy="82391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Data are entered and the user then selects the data and</a:t>
            </a:r>
          </a:p>
          <a:p>
            <a:pPr algn="ctr" defTabSz="274320">
              <a:buSzPct val="100000"/>
              <a:defRPr/>
            </a:pPr>
            <a:r>
              <a:rPr lang="en-US" sz="2400" dirty="0">
                <a:solidFill>
                  <a:schemeClr val="tx1"/>
                </a:solidFill>
                <a:latin typeface="Gill Sans"/>
                <a:cs typeface="Gill Sans"/>
              </a:rPr>
              <a:t>type of regression analysis to be generated.</a:t>
            </a:r>
          </a:p>
        </p:txBody>
      </p:sp>
      <p:sp>
        <p:nvSpPr>
          <p:cNvPr id="6" name="Text Box 3">
            <a:extLst>
              <a:ext uri="{FF2B5EF4-FFF2-40B4-BE49-F238E27FC236}">
                <a16:creationId xmlns:a16="http://schemas.microsoft.com/office/drawing/2014/main" xmlns="" id="{21175652-2A72-494C-84EF-6919B8C0FCDC}"/>
              </a:ext>
            </a:extLst>
          </p:cNvPr>
          <p:cNvSpPr txBox="1">
            <a:spLocks noChangeArrowheads="1"/>
          </p:cNvSpPr>
          <p:nvPr/>
        </p:nvSpPr>
        <p:spPr bwMode="auto">
          <a:xfrm>
            <a:off x="549275" y="5334000"/>
            <a:ext cx="8045450" cy="82391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The analyst must be </a:t>
            </a:r>
            <a:r>
              <a:rPr lang="en-US" sz="2400" dirty="0" smtClean="0">
                <a:solidFill>
                  <a:schemeClr val="tx1"/>
                </a:solidFill>
                <a:latin typeface="Gill Sans"/>
                <a:cs typeface="Gill Sans"/>
              </a:rPr>
              <a:t>well-schooled </a:t>
            </a:r>
            <a:r>
              <a:rPr lang="en-US" sz="2400" dirty="0">
                <a:solidFill>
                  <a:schemeClr val="tx1"/>
                </a:solidFill>
                <a:latin typeface="Gill Sans"/>
                <a:cs typeface="Gill Sans"/>
              </a:rPr>
              <a:t>in regression in order</a:t>
            </a:r>
          </a:p>
          <a:p>
            <a:pPr algn="ctr" defTabSz="274320">
              <a:buSzPct val="100000"/>
              <a:defRPr/>
            </a:pPr>
            <a:r>
              <a:rPr lang="en-US" sz="2400" dirty="0">
                <a:solidFill>
                  <a:schemeClr val="tx1"/>
                </a:solidFill>
                <a:latin typeface="Gill Sans"/>
                <a:cs typeface="Gill Sans"/>
              </a:rPr>
              <a:t>to determine the meaning of the output.</a:t>
            </a:r>
          </a:p>
        </p:txBody>
      </p:sp>
      <p:sp>
        <p:nvSpPr>
          <p:cNvPr id="7" name="Text Box 3">
            <a:extLst>
              <a:ext uri="{FF2B5EF4-FFF2-40B4-BE49-F238E27FC236}">
                <a16:creationId xmlns:a16="http://schemas.microsoft.com/office/drawing/2014/main" xmlns="" id="{BDF5411F-1DCF-4B2E-A8D9-C49E8E1F21F3}"/>
              </a:ext>
            </a:extLst>
          </p:cNvPr>
          <p:cNvSpPr txBox="1">
            <a:spLocks noChangeArrowheads="1"/>
          </p:cNvSpPr>
          <p:nvPr/>
        </p:nvSpPr>
        <p:spPr bwMode="auto">
          <a:xfrm>
            <a:off x="549275" y="3301471"/>
            <a:ext cx="80454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In order to use Microsoft </a:t>
            </a:r>
            <a:r>
              <a:rPr lang="en-US" sz="2400" dirty="0" smtClean="0">
                <a:solidFill>
                  <a:schemeClr val="tx1"/>
                </a:solidFill>
                <a:latin typeface="Gill Sans"/>
                <a:cs typeface="Gill Sans"/>
              </a:rPr>
              <a:t>Excel®, </a:t>
            </a:r>
            <a:r>
              <a:rPr lang="en-US" sz="2400" dirty="0">
                <a:solidFill>
                  <a:schemeClr val="tx1"/>
                </a:solidFill>
                <a:latin typeface="Gill Sans"/>
                <a:cs typeface="Gill Sans"/>
              </a:rPr>
              <a:t>the Analysis </a:t>
            </a:r>
            <a:r>
              <a:rPr lang="en-US" sz="2400" dirty="0" err="1" smtClean="0">
                <a:solidFill>
                  <a:schemeClr val="tx1"/>
                </a:solidFill>
                <a:latin typeface="Gill Sans"/>
                <a:cs typeface="Gill Sans"/>
              </a:rPr>
              <a:t>ToolPak</a:t>
            </a:r>
            <a:endParaRPr lang="en-US" sz="2400"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must be installed.</a:t>
            </a:r>
          </a:p>
        </p:txBody>
      </p:sp>
      <p:sp>
        <p:nvSpPr>
          <p:cNvPr id="9" name="Rectangle 8">
            <a:extLst>
              <a:ext uri="{FF2B5EF4-FFF2-40B4-BE49-F238E27FC236}">
                <a16:creationId xmlns:a16="http://schemas.microsoft.com/office/drawing/2014/main" xmlns="" id="{9839893F-CF59-4817-877C-B97D36B20126}"/>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-9</a:t>
            </a:r>
            <a:endParaRPr lang="en-US" sz="1100" b="1" dirty="0">
              <a:solidFill>
                <a:schemeClr val="bg1"/>
              </a:solidFill>
            </a:endParaRPr>
          </a:p>
        </p:txBody>
      </p:sp>
    </p:spTree>
  </p:cSld>
  <p:clrMapOvr>
    <a:masterClrMapping/>
  </p:clrMapOvr>
  <p:transition xmlns:p14="http://schemas.microsoft.com/office/powerpoint/2010/main">
    <p:spli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nodeType="afterGroup">
                            <p:stCondLst>
                              <p:cond delay="5000"/>
                            </p:stCondLst>
                            <p:childTnLst>
                              <p:par>
                                <p:cTn id="13" presetID="22" presetClass="entr" presetSubtype="8"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4000">
                <a:latin typeface="Bookman Old Style" charset="0"/>
                <a:ea typeface="ＭＳ Ｐゴシック" charset="0"/>
              </a:rPr>
              <a:t>Appendix B: Learning Curves</a:t>
            </a:r>
          </a:p>
        </p:txBody>
      </p:sp>
      <p:sp>
        <p:nvSpPr>
          <p:cNvPr id="4" name="Text Box 3">
            <a:extLst>
              <a:ext uri="{FF2B5EF4-FFF2-40B4-BE49-F238E27FC236}">
                <a16:creationId xmlns:a16="http://schemas.microsoft.com/office/drawing/2014/main" xmlns="" id="{24AB5C0C-0892-43E8-8DA2-1A254059ED8F}"/>
              </a:ext>
            </a:extLst>
          </p:cNvPr>
          <p:cNvSpPr txBox="1">
            <a:spLocks noChangeArrowheads="1"/>
          </p:cNvSpPr>
          <p:nvPr/>
        </p:nvSpPr>
        <p:spPr bwMode="auto">
          <a:xfrm>
            <a:off x="1279525" y="2620963"/>
            <a:ext cx="6584950"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This is the systematic relationship between</a:t>
            </a:r>
          </a:p>
          <a:p>
            <a:pPr algn="ctr" defTabSz="274320">
              <a:buSzPct val="100000"/>
              <a:defRPr/>
            </a:pPr>
            <a:r>
              <a:rPr lang="en-US" sz="2400" dirty="0">
                <a:solidFill>
                  <a:schemeClr val="tx1"/>
                </a:solidFill>
                <a:latin typeface="Gill Sans"/>
                <a:cs typeface="Gill Sans"/>
              </a:rPr>
              <a:t>the amount of experience in performing a task</a:t>
            </a:r>
          </a:p>
          <a:p>
            <a:pPr algn="ctr" defTabSz="274320">
              <a:buSzPct val="100000"/>
              <a:defRPr/>
            </a:pPr>
            <a:r>
              <a:rPr lang="en-US" sz="2400" dirty="0">
                <a:solidFill>
                  <a:schemeClr val="tx1"/>
                </a:solidFill>
                <a:latin typeface="Gill Sans"/>
                <a:cs typeface="Gill Sans"/>
              </a:rPr>
              <a:t>and the time required to perform it.</a:t>
            </a:r>
          </a:p>
        </p:txBody>
      </p:sp>
      <p:sp>
        <p:nvSpPr>
          <p:cNvPr id="17" name="Rectangle 16">
            <a:extLst>
              <a:ext uri="{FF2B5EF4-FFF2-40B4-BE49-F238E27FC236}">
                <a16:creationId xmlns:a16="http://schemas.microsoft.com/office/drawing/2014/main" xmlns="" id="{B45226A8-9E66-4F09-9CFC-AC5A4DB25988}"/>
              </a:ext>
            </a:extLst>
          </p:cNvPr>
          <p:cNvSpPr/>
          <p:nvPr/>
        </p:nvSpPr>
        <p:spPr>
          <a:xfrm>
            <a:off x="777875" y="1509713"/>
            <a:ext cx="7588250" cy="731837"/>
          </a:xfrm>
          <a:prstGeom prst="rect">
            <a:avLst/>
          </a:prstGeom>
          <a:solidFill>
            <a:schemeClr val="tx2">
              <a:lumMod val="20000"/>
              <a:lumOff val="80000"/>
            </a:schemeClr>
          </a:solidFill>
          <a:ln w="12700">
            <a:noFill/>
          </a:ln>
        </p:spPr>
        <p:txBody>
          <a:bodyPr wrap="none" anchor="ctr"/>
          <a:lstStyle/>
          <a:p>
            <a:pPr defTabSz="87313">
              <a:spcBef>
                <a:spcPts val="0"/>
              </a:spcBef>
              <a:tabLst>
                <a:tab pos="1257300" algn="l"/>
              </a:tabLst>
              <a:defRPr/>
            </a:pPr>
            <a:r>
              <a:rPr lang="en-US" sz="2400" b="1" dirty="0">
                <a:solidFill>
                  <a:srgbClr val="0000CC"/>
                </a:solidFill>
                <a:ea typeface="ＭＳ Ｐゴシック" panose="020B0600070205080204" pitchFamily="34" charset="-128"/>
                <a:cs typeface="+mn-cs"/>
              </a:rPr>
              <a:t>LO 5-</a:t>
            </a:r>
            <a:r>
              <a:rPr lang="en-US" sz="2400" b="1" dirty="0" smtClean="0">
                <a:solidFill>
                  <a:srgbClr val="0000CC"/>
                </a:solidFill>
                <a:ea typeface="ＭＳ Ｐゴシック" panose="020B0600070205080204" pitchFamily="34" charset="-128"/>
                <a:cs typeface="+mn-cs"/>
              </a:rPr>
              <a:t>10</a:t>
            </a:r>
            <a:r>
              <a:rPr lang="en-US" sz="2000" dirty="0">
                <a:ea typeface="ＭＳ Ｐゴシック" panose="020B0600070205080204" pitchFamily="34" charset="-128"/>
                <a:cs typeface="+mn-cs"/>
              </a:rPr>
              <a:t>	</a:t>
            </a:r>
            <a:r>
              <a:rPr lang="en-US" sz="2000" dirty="0" smtClean="0">
                <a:latin typeface="Tahoma" pitchFamily="34" charset="0"/>
                <a:ea typeface="ＭＳ Ｐゴシック" panose="020B0600070205080204" pitchFamily="34" charset="-128"/>
                <a:cs typeface="+mn-cs"/>
              </a:rPr>
              <a:t>(</a:t>
            </a:r>
            <a:r>
              <a:rPr lang="en-US" sz="2000" dirty="0">
                <a:latin typeface="Tahoma" pitchFamily="34" charset="0"/>
                <a:ea typeface="ＭＳ Ｐゴシック" panose="020B0600070205080204" pitchFamily="34" charset="-128"/>
                <a:cs typeface="+mn-cs"/>
              </a:rPr>
              <a:t>Appendix B) Understand the </a:t>
            </a:r>
            <a:r>
              <a:rPr lang="en-US" sz="2000" dirty="0" smtClean="0">
                <a:latin typeface="Tahoma" pitchFamily="34" charset="0"/>
                <a:ea typeface="ＭＳ Ｐゴシック" panose="020B0600070205080204" pitchFamily="34" charset="-128"/>
                <a:cs typeface="+mn-cs"/>
              </a:rPr>
              <a:t>mathematical</a:t>
            </a:r>
            <a:br>
              <a:rPr lang="en-US" sz="2000" dirty="0" smtClean="0">
                <a:latin typeface="Tahoma" pitchFamily="34" charset="0"/>
                <a:ea typeface="ＭＳ Ｐゴシック" panose="020B0600070205080204" pitchFamily="34" charset="-128"/>
                <a:cs typeface="+mn-cs"/>
              </a:rPr>
            </a:br>
            <a:r>
              <a:rPr lang="en-US" sz="2000" dirty="0" smtClean="0">
                <a:latin typeface="Tahoma" pitchFamily="34" charset="0"/>
                <a:ea typeface="ＭＳ Ｐゴシック" panose="020B0600070205080204" pitchFamily="34" charset="-128"/>
                <a:cs typeface="+mn-cs"/>
              </a:rPr>
              <a:t>		relationship describing </a:t>
            </a:r>
            <a:r>
              <a:rPr lang="en-US" sz="2000" dirty="0">
                <a:latin typeface="Tahoma" pitchFamily="34" charset="0"/>
                <a:ea typeface="ＭＳ Ｐゴシック" panose="020B0600070205080204" pitchFamily="34" charset="-128"/>
                <a:cs typeface="+mn-cs"/>
              </a:rPr>
              <a:t>the learning phenomenon.</a:t>
            </a:r>
          </a:p>
        </p:txBody>
      </p:sp>
      <p:sp>
        <p:nvSpPr>
          <p:cNvPr id="14" name="Rectangle 13">
            <a:extLst>
              <a:ext uri="{FF2B5EF4-FFF2-40B4-BE49-F238E27FC236}">
                <a16:creationId xmlns:a16="http://schemas.microsoft.com/office/drawing/2014/main" xmlns="" id="{8EBEB76D-C049-4FBA-920B-649FA0B033A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-10</a:t>
            </a:r>
            <a:endParaRPr lang="en-US" sz="1100" b="1" dirty="0">
              <a:solidFill>
                <a:schemeClr val="bg1"/>
              </a:solidFill>
            </a:endParaRP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228600"/>
            <a:ext cx="8534400" cy="914400"/>
          </a:xfrm>
        </p:spPr>
        <p:txBody>
          <a:bodyPr/>
          <a:lstStyle/>
          <a:p>
            <a:pPr eaLnBrk="1" hangingPunct="1"/>
            <a:r>
              <a:rPr lang="en-US" sz="4000" dirty="0">
                <a:latin typeface="Bookman Old Style" charset="0"/>
                <a:ea typeface="ＭＳ Ｐゴシック" charset="0"/>
              </a:rPr>
              <a:t>Appendix B: Learning </a:t>
            </a:r>
            <a:r>
              <a:rPr lang="en-US" sz="4000" dirty="0" smtClean="0">
                <a:latin typeface="Bookman Old Style" charset="0"/>
                <a:ea typeface="ＭＳ Ｐゴシック" charset="0"/>
              </a:rPr>
              <a:t>Curves (2)</a:t>
            </a:r>
            <a:endParaRPr lang="en-US" sz="4000" dirty="0">
              <a:latin typeface="Bookman Old Style" charset="0"/>
              <a:ea typeface="ＭＳ Ｐゴシック" charset="0"/>
            </a:endParaRPr>
          </a:p>
        </p:txBody>
      </p:sp>
      <p:grpSp>
        <p:nvGrpSpPr>
          <p:cNvPr id="2" name="Group 17"/>
          <p:cNvGrpSpPr>
            <a:grpSpLocks/>
          </p:cNvGrpSpPr>
          <p:nvPr/>
        </p:nvGrpSpPr>
        <p:grpSpPr bwMode="auto">
          <a:xfrm>
            <a:off x="1554163" y="1600200"/>
            <a:ext cx="6035675" cy="2103437"/>
            <a:chOff x="0" y="2926080"/>
            <a:chExt cx="6035040" cy="2103120"/>
          </a:xfrm>
        </p:grpSpPr>
        <p:sp>
          <p:nvSpPr>
            <p:cNvPr id="6" name="TextBox 5">
              <a:extLst>
                <a:ext uri="{FF2B5EF4-FFF2-40B4-BE49-F238E27FC236}">
                  <a16:creationId xmlns:a16="http://schemas.microsoft.com/office/drawing/2014/main" xmlns="" id="{786877B0-0F3A-4886-BD67-5570055A19D6}"/>
                </a:ext>
              </a:extLst>
            </p:cNvPr>
            <p:cNvSpPr txBox="1"/>
            <p:nvPr/>
          </p:nvSpPr>
          <p:spPr>
            <a:xfrm>
              <a:off x="0" y="3657807"/>
              <a:ext cx="1828608" cy="1371393"/>
            </a:xfrm>
            <a:prstGeom prst="rect">
              <a:avLst/>
            </a:prstGeom>
            <a:solidFill>
              <a:schemeClr val="accent6"/>
            </a:solidFill>
            <a:ln w="12700">
              <a:solidFill>
                <a:schemeClr val="tx1"/>
              </a:solidFill>
            </a:ln>
          </p:spPr>
          <p:txBody>
            <a:bodyPr wrap="none" anchor="ctr"/>
            <a:lstStyle/>
            <a:p>
              <a:pPr>
                <a:defRPr/>
              </a:pPr>
              <a:r>
                <a:rPr lang="en-US" sz="2000" dirty="0">
                  <a:latin typeface="Arial" panose="020B0604020202020204" pitchFamily="34" charset="0"/>
                  <a:ea typeface="ＭＳ Ｐゴシック" panose="020B0600070205080204" pitchFamily="34" charset="-128"/>
                  <a:cs typeface="Arial" pitchFamily="34" charset="0"/>
                </a:rPr>
                <a:t>First unit</a:t>
              </a:r>
            </a:p>
            <a:p>
              <a:pPr>
                <a:defRPr/>
              </a:pPr>
              <a:r>
                <a:rPr lang="en-US" sz="2000" dirty="0">
                  <a:latin typeface="Arial" panose="020B0604020202020204" pitchFamily="34" charset="0"/>
                  <a:ea typeface="ＭＳ Ｐゴシック" panose="020B0600070205080204" pitchFamily="34" charset="-128"/>
                  <a:cs typeface="Arial" pitchFamily="34" charset="0"/>
                </a:rPr>
                <a:t>Second unit</a:t>
              </a:r>
            </a:p>
            <a:p>
              <a:pPr>
                <a:defRPr/>
              </a:pPr>
              <a:r>
                <a:rPr lang="en-US" sz="2000" dirty="0">
                  <a:latin typeface="Arial" panose="020B0604020202020204" pitchFamily="34" charset="0"/>
                  <a:ea typeface="ＭＳ Ｐゴシック" panose="020B0600070205080204" pitchFamily="34" charset="-128"/>
                  <a:cs typeface="Arial" pitchFamily="34" charset="0"/>
                </a:rPr>
                <a:t>Fourth unit</a:t>
              </a:r>
            </a:p>
            <a:p>
              <a:pPr>
                <a:defRPr/>
              </a:pPr>
              <a:r>
                <a:rPr lang="en-US" sz="2000" dirty="0">
                  <a:latin typeface="Arial" panose="020B0604020202020204" pitchFamily="34" charset="0"/>
                  <a:ea typeface="ＭＳ Ｐゴシック" panose="020B0600070205080204" pitchFamily="34" charset="-128"/>
                  <a:cs typeface="Arial" pitchFamily="34" charset="0"/>
                </a:rPr>
                <a:t>Eighth unit</a:t>
              </a:r>
            </a:p>
          </p:txBody>
        </p:sp>
        <p:sp>
          <p:nvSpPr>
            <p:cNvPr id="7" name="TextBox 6">
              <a:extLst>
                <a:ext uri="{FF2B5EF4-FFF2-40B4-BE49-F238E27FC236}">
                  <a16:creationId xmlns:a16="http://schemas.microsoft.com/office/drawing/2014/main" xmlns="" id="{3A91CC1E-8654-4580-BC7B-38AB810BB5B8}"/>
                </a:ext>
              </a:extLst>
            </p:cNvPr>
            <p:cNvSpPr txBox="1"/>
            <p:nvPr/>
          </p:nvSpPr>
          <p:spPr>
            <a:xfrm>
              <a:off x="1828608" y="3657807"/>
              <a:ext cx="1828608" cy="1371393"/>
            </a:xfrm>
            <a:prstGeom prst="rect">
              <a:avLst/>
            </a:prstGeom>
            <a:solidFill>
              <a:schemeClr val="accent6"/>
            </a:solidFill>
            <a:ln w="12700">
              <a:solidFill>
                <a:schemeClr val="tx1"/>
              </a:solidFill>
            </a:ln>
          </p:spPr>
          <p:txBody>
            <a:bodyPr wrap="none" anchor="ctr"/>
            <a:lstStyle/>
            <a:p>
              <a:pPr>
                <a:defRPr/>
              </a:pPr>
              <a:r>
                <a:rPr lang="en-US" sz="2000" dirty="0">
                  <a:latin typeface="Arial" panose="020B0604020202020204" pitchFamily="34" charset="0"/>
                  <a:ea typeface="ＭＳ Ｐゴシック" panose="020B0600070205080204" pitchFamily="34" charset="-128"/>
                  <a:cs typeface="Arial" pitchFamily="34" charset="0"/>
                </a:rPr>
                <a:t>100.0 hours</a:t>
              </a:r>
            </a:p>
            <a:p>
              <a:pPr>
                <a:defRPr/>
              </a:pPr>
              <a:r>
                <a:rPr lang="en-US" sz="2000" dirty="0">
                  <a:latin typeface="Arial" panose="020B0604020202020204" pitchFamily="34" charset="0"/>
                  <a:ea typeface="ＭＳ Ｐゴシック" panose="020B0600070205080204" pitchFamily="34" charset="-128"/>
                  <a:cs typeface="Arial" pitchFamily="34" charset="0"/>
                </a:rPr>
                <a:t>  80.0 hours</a:t>
              </a:r>
            </a:p>
            <a:p>
              <a:pPr>
                <a:defRPr/>
              </a:pPr>
              <a:r>
                <a:rPr lang="en-US" sz="2000" dirty="0">
                  <a:latin typeface="Arial" panose="020B0604020202020204" pitchFamily="34" charset="0"/>
                  <a:ea typeface="ＭＳ Ｐゴシック" panose="020B0600070205080204" pitchFamily="34" charset="-128"/>
                  <a:cs typeface="Arial" pitchFamily="34" charset="0"/>
                </a:rPr>
                <a:t>  </a:t>
              </a:r>
              <a:r>
                <a:rPr lang="en-US" sz="2000" dirty="0" smtClean="0">
                  <a:latin typeface="Arial" panose="020B0604020202020204" pitchFamily="34" charset="0"/>
                  <a:ea typeface="ＭＳ Ｐゴシック" panose="020B0600070205080204" pitchFamily="34" charset="-128"/>
                  <a:cs typeface="Arial" pitchFamily="34" charset="0"/>
                </a:rPr>
                <a:t>64.0 </a:t>
              </a:r>
              <a:r>
                <a:rPr lang="en-US" sz="2000" dirty="0">
                  <a:latin typeface="Arial" panose="020B0604020202020204" pitchFamily="34" charset="0"/>
                  <a:ea typeface="ＭＳ Ｐゴシック" panose="020B0600070205080204" pitchFamily="34" charset="-128"/>
                  <a:cs typeface="Arial" pitchFamily="34" charset="0"/>
                </a:rPr>
                <a:t>hours  </a:t>
              </a:r>
            </a:p>
            <a:p>
              <a:pPr>
                <a:defRPr/>
              </a:pPr>
              <a:r>
                <a:rPr lang="en-US" sz="2000" dirty="0">
                  <a:latin typeface="Arial" panose="020B0604020202020204" pitchFamily="34" charset="0"/>
                  <a:ea typeface="ＭＳ Ｐゴシック" panose="020B0600070205080204" pitchFamily="34" charset="-128"/>
                  <a:cs typeface="Arial" pitchFamily="34" charset="0"/>
                </a:rPr>
                <a:t>  </a:t>
              </a:r>
              <a:r>
                <a:rPr lang="en-US" sz="2000" dirty="0" smtClean="0">
                  <a:latin typeface="Arial" panose="020B0604020202020204" pitchFamily="34" charset="0"/>
                  <a:ea typeface="ＭＳ Ｐゴシック" panose="020B0600070205080204" pitchFamily="34" charset="-128"/>
                  <a:cs typeface="Arial" pitchFamily="34" charset="0"/>
                </a:rPr>
                <a:t>51.2 </a:t>
              </a:r>
              <a:r>
                <a:rPr lang="en-US" sz="2000" dirty="0">
                  <a:latin typeface="Arial" panose="020B0604020202020204" pitchFamily="34" charset="0"/>
                  <a:ea typeface="ＭＳ Ｐゴシック" panose="020B0600070205080204" pitchFamily="34" charset="-128"/>
                  <a:cs typeface="Arial" pitchFamily="34" charset="0"/>
                </a:rPr>
                <a:t>hours</a:t>
              </a:r>
            </a:p>
          </p:txBody>
        </p:sp>
        <p:sp>
          <p:nvSpPr>
            <p:cNvPr id="9" name="TextBox 8">
              <a:extLst>
                <a:ext uri="{FF2B5EF4-FFF2-40B4-BE49-F238E27FC236}">
                  <a16:creationId xmlns:a16="http://schemas.microsoft.com/office/drawing/2014/main" xmlns="" id="{7CB3B15C-3790-4224-B70E-6313B0E2AEB3}"/>
                </a:ext>
              </a:extLst>
            </p:cNvPr>
            <p:cNvSpPr txBox="1"/>
            <p:nvPr/>
          </p:nvSpPr>
          <p:spPr>
            <a:xfrm>
              <a:off x="3657215" y="3657807"/>
              <a:ext cx="2377825" cy="1371393"/>
            </a:xfrm>
            <a:prstGeom prst="rect">
              <a:avLst/>
            </a:prstGeom>
            <a:solidFill>
              <a:schemeClr val="accent6"/>
            </a:solidFill>
            <a:ln w="12700">
              <a:solidFill>
                <a:schemeClr val="tx1"/>
              </a:solidFill>
            </a:ln>
          </p:spPr>
          <p:txBody>
            <a:bodyPr wrap="none" anchor="ct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dirty="0">
                  <a:latin typeface="Arial" charset="0"/>
                  <a:cs typeface="Arial" charset="0"/>
                </a:rPr>
                <a:t>(assumed)</a:t>
              </a:r>
            </a:p>
            <a:p>
              <a:r>
                <a:rPr lang="en-US" sz="2000" dirty="0">
                  <a:latin typeface="Arial" charset="0"/>
                  <a:cs typeface="Arial" charset="0"/>
                </a:rPr>
                <a:t>80% × </a:t>
              </a:r>
              <a:r>
                <a:rPr lang="en-US" sz="2000" dirty="0" smtClean="0">
                  <a:latin typeface="Arial" charset="0"/>
                  <a:cs typeface="Arial" charset="0"/>
                </a:rPr>
                <a:t>100 </a:t>
              </a:r>
              <a:r>
                <a:rPr lang="en-US" sz="2000" dirty="0">
                  <a:latin typeface="Arial" charset="0"/>
                  <a:cs typeface="Arial" charset="0"/>
                </a:rPr>
                <a:t>hours</a:t>
              </a:r>
            </a:p>
            <a:p>
              <a:r>
                <a:rPr lang="en-US" sz="2000" dirty="0">
                  <a:latin typeface="Arial" charset="0"/>
                  <a:cs typeface="Arial" charset="0"/>
                </a:rPr>
                <a:t>80% × </a:t>
              </a:r>
              <a:r>
                <a:rPr lang="en-US" sz="2000" dirty="0" smtClean="0">
                  <a:latin typeface="Arial" charset="0"/>
                  <a:cs typeface="Arial" charset="0"/>
                </a:rPr>
                <a:t>80  </a:t>
              </a:r>
              <a:r>
                <a:rPr lang="en-US" sz="2000" dirty="0">
                  <a:latin typeface="Arial" charset="0"/>
                  <a:cs typeface="Arial" charset="0"/>
                </a:rPr>
                <a:t>hours</a:t>
              </a:r>
            </a:p>
            <a:p>
              <a:r>
                <a:rPr lang="en-US" sz="2000" dirty="0">
                  <a:latin typeface="Arial" charset="0"/>
                  <a:cs typeface="Arial" charset="0"/>
                </a:rPr>
                <a:t>80% × 64 hours</a:t>
              </a:r>
            </a:p>
          </p:txBody>
        </p:sp>
        <p:sp>
          <p:nvSpPr>
            <p:cNvPr id="94218" name="TextBox 9"/>
            <p:cNvSpPr txBox="1">
              <a:spLocks noChangeArrowheads="1"/>
            </p:cNvSpPr>
            <p:nvPr/>
          </p:nvSpPr>
          <p:spPr bwMode="auto">
            <a:xfrm>
              <a:off x="0" y="2926080"/>
              <a:ext cx="1828800" cy="7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Unit</a:t>
              </a:r>
            </a:p>
          </p:txBody>
        </p:sp>
        <p:sp>
          <p:nvSpPr>
            <p:cNvPr id="94219" name="TextBox 10"/>
            <p:cNvSpPr txBox="1">
              <a:spLocks noChangeArrowheads="1"/>
            </p:cNvSpPr>
            <p:nvPr/>
          </p:nvSpPr>
          <p:spPr bwMode="auto">
            <a:xfrm>
              <a:off x="1828800" y="2926080"/>
              <a:ext cx="1828800" cy="7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Time to</a:t>
              </a:r>
            </a:p>
            <a:p>
              <a:pPr algn="ctr"/>
              <a:r>
                <a:rPr lang="en-US" sz="2000" b="1">
                  <a:latin typeface="Arial" charset="0"/>
                </a:rPr>
                <a:t>produce</a:t>
              </a:r>
            </a:p>
          </p:txBody>
        </p:sp>
        <p:sp>
          <p:nvSpPr>
            <p:cNvPr id="94220" name="TextBox 11"/>
            <p:cNvSpPr txBox="1">
              <a:spLocks noChangeArrowheads="1"/>
            </p:cNvSpPr>
            <p:nvPr/>
          </p:nvSpPr>
          <p:spPr bwMode="auto">
            <a:xfrm>
              <a:off x="3657600" y="2926080"/>
              <a:ext cx="2377440" cy="7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Calculation</a:t>
              </a:r>
            </a:p>
            <a:p>
              <a:pPr algn="ctr"/>
              <a:r>
                <a:rPr lang="en-US" sz="2000" b="1">
                  <a:latin typeface="Arial" charset="0"/>
                </a:rPr>
                <a:t>of time</a:t>
              </a:r>
            </a:p>
          </p:txBody>
        </p:sp>
      </p:grpSp>
      <p:sp>
        <p:nvSpPr>
          <p:cNvPr id="15" name="Text Box 3">
            <a:extLst>
              <a:ext uri="{FF2B5EF4-FFF2-40B4-BE49-F238E27FC236}">
                <a16:creationId xmlns:a16="http://schemas.microsoft.com/office/drawing/2014/main" xmlns="" id="{23DB2D51-9CC7-4452-AEAF-DC4FE440A092}"/>
              </a:ext>
            </a:extLst>
          </p:cNvPr>
          <p:cNvSpPr txBox="1">
            <a:spLocks noChangeArrowheads="1"/>
          </p:cNvSpPr>
          <p:nvPr/>
        </p:nvSpPr>
        <p:spPr bwMode="auto">
          <a:xfrm>
            <a:off x="1668463" y="3992563"/>
            <a:ext cx="580707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Impact: It causes the unit price to decrease</a:t>
            </a:r>
          </a:p>
          <a:p>
            <a:pPr defTabSz="274320">
              <a:buSzPct val="100000"/>
              <a:defRPr/>
            </a:pPr>
            <a:r>
              <a:rPr lang="en-US" sz="2400" dirty="0">
                <a:solidFill>
                  <a:schemeClr val="tx1"/>
                </a:solidFill>
                <a:latin typeface="Gill Sans"/>
                <a:cs typeface="Gill Sans"/>
              </a:rPr>
              <a:t>	as production increases.</a:t>
            </a:r>
          </a:p>
          <a:p>
            <a:pPr defTabSz="274320">
              <a:buSzPct val="100000"/>
              <a:buFont typeface="Arial" pitchFamily="34" charset="0"/>
              <a:buChar char="•"/>
              <a:defRPr/>
            </a:pPr>
            <a:r>
              <a:rPr lang="en-US" sz="2400" dirty="0">
                <a:solidFill>
                  <a:schemeClr val="tx1"/>
                </a:solidFill>
                <a:latin typeface="Gill Sans"/>
                <a:cs typeface="Gill Sans"/>
              </a:rPr>
              <a:t> 	This implies a nonlinear model.</a:t>
            </a:r>
          </a:p>
        </p:txBody>
      </p:sp>
      <p:sp>
        <p:nvSpPr>
          <p:cNvPr id="14" name="Rectangle 13">
            <a:extLst>
              <a:ext uri="{FF2B5EF4-FFF2-40B4-BE49-F238E27FC236}">
                <a16:creationId xmlns:a16="http://schemas.microsoft.com/office/drawing/2014/main" xmlns="" id="{8EBEB76D-C049-4FBA-920B-649FA0B033A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a:t>
            </a:r>
            <a:r>
              <a:rPr lang="en-US" sz="1100" b="1" dirty="0" smtClean="0">
                <a:solidFill>
                  <a:schemeClr val="bg1"/>
                </a:solidFill>
              </a:rPr>
              <a:t>-10</a:t>
            </a:r>
            <a:endParaRPr lang="en-US" sz="1100" b="1" dirty="0">
              <a:solidFill>
                <a:schemeClr val="bg1"/>
              </a:solidFill>
            </a:endParaRPr>
          </a:p>
        </p:txBody>
      </p:sp>
    </p:spTree>
    <p:extLst>
      <p:ext uri="{BB962C8B-B14F-4D97-AF65-F5344CB8AC3E}">
        <p14:creationId xmlns:p14="http://schemas.microsoft.com/office/powerpoint/2010/main" val="689778672"/>
      </p:ext>
    </p:extLst>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3"/>
          <p:cNvSpPr>
            <a:spLocks noGrp="1"/>
          </p:cNvSpPr>
          <p:nvPr>
            <p:ph type="title"/>
          </p:nvPr>
        </p:nvSpPr>
        <p:spPr/>
        <p:txBody>
          <a:bodyPr/>
          <a:lstStyle/>
          <a:p>
            <a:r>
              <a:rPr lang="en-US" sz="4000">
                <a:latin typeface="Bookman Old Style" charset="0"/>
                <a:ea typeface="ＭＳ Ｐゴシック" charset="0"/>
              </a:rPr>
              <a:t>End of Chapter 5</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z="4000">
                <a:latin typeface="Bookman Old Style" charset="0"/>
                <a:ea typeface="ＭＳ Ｐゴシック" charset="0"/>
              </a:rPr>
              <a:t>Basic Cost Behavior Patterns</a:t>
            </a:r>
          </a:p>
        </p:txBody>
      </p:sp>
      <p:sp>
        <p:nvSpPr>
          <p:cNvPr id="3" name="Rectangle 2">
            <a:extLst>
              <a:ext uri="{FF2B5EF4-FFF2-40B4-BE49-F238E27FC236}">
                <a16:creationId xmlns:a16="http://schemas.microsoft.com/office/drawing/2014/main" xmlns="" id="{EF559FAE-5FF7-44C3-B636-2B52B6FACFAD}"/>
              </a:ext>
            </a:extLst>
          </p:cNvPr>
          <p:cNvSpPr/>
          <p:nvPr/>
        </p:nvSpPr>
        <p:spPr>
          <a:xfrm>
            <a:off x="365125" y="1374775"/>
            <a:ext cx="84137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5-1</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Understand the reasons for estimating fixed and variable costs.</a:t>
            </a:r>
          </a:p>
        </p:txBody>
      </p:sp>
      <p:sp>
        <p:nvSpPr>
          <p:cNvPr id="4" name="Text Box 3">
            <a:extLst>
              <a:ext uri="{FF2B5EF4-FFF2-40B4-BE49-F238E27FC236}">
                <a16:creationId xmlns:a16="http://schemas.microsoft.com/office/drawing/2014/main" xmlns="" id="{1FDDCE6A-49DE-42C4-873D-E03A5C797C56}"/>
              </a:ext>
            </a:extLst>
          </p:cNvPr>
          <p:cNvSpPr txBox="1">
            <a:spLocks noChangeArrowheads="1"/>
          </p:cNvSpPr>
          <p:nvPr/>
        </p:nvSpPr>
        <p:spPr bwMode="auto">
          <a:xfrm>
            <a:off x="3382963" y="2193925"/>
            <a:ext cx="2378075"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Costs</a:t>
            </a:r>
          </a:p>
        </p:txBody>
      </p:sp>
      <p:grpSp>
        <p:nvGrpSpPr>
          <p:cNvPr id="8" name="Group 16"/>
          <p:cNvGrpSpPr>
            <a:grpSpLocks/>
          </p:cNvGrpSpPr>
          <p:nvPr/>
        </p:nvGrpSpPr>
        <p:grpSpPr bwMode="auto">
          <a:xfrm>
            <a:off x="731838" y="2468563"/>
            <a:ext cx="7680325" cy="1189037"/>
            <a:chOff x="731520" y="2468880"/>
            <a:chExt cx="7680960" cy="1188720"/>
          </a:xfrm>
        </p:grpSpPr>
        <p:sp>
          <p:nvSpPr>
            <p:cNvPr id="5" name="Text Box 3">
              <a:extLst>
                <a:ext uri="{FF2B5EF4-FFF2-40B4-BE49-F238E27FC236}">
                  <a16:creationId xmlns:a16="http://schemas.microsoft.com/office/drawing/2014/main" xmlns="" id="{EA4D9028-9315-4F05-AC47-E691B9E23054}"/>
                </a:ext>
              </a:extLst>
            </p:cNvPr>
            <p:cNvSpPr txBox="1">
              <a:spLocks noChangeArrowheads="1"/>
            </p:cNvSpPr>
            <p:nvPr/>
          </p:nvSpPr>
          <p:spPr bwMode="auto">
            <a:xfrm>
              <a:off x="731520" y="3108471"/>
              <a:ext cx="3108582" cy="549129"/>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Fixed costs</a:t>
              </a:r>
            </a:p>
          </p:txBody>
        </p:sp>
        <p:sp>
          <p:nvSpPr>
            <p:cNvPr id="6" name="Text Box 3">
              <a:extLst>
                <a:ext uri="{FF2B5EF4-FFF2-40B4-BE49-F238E27FC236}">
                  <a16:creationId xmlns:a16="http://schemas.microsoft.com/office/drawing/2014/main" xmlns="" id="{CF4A271C-A1A9-478D-88FE-F0C886ABA1F3}"/>
                </a:ext>
              </a:extLst>
            </p:cNvPr>
            <p:cNvSpPr txBox="1">
              <a:spLocks noChangeArrowheads="1"/>
            </p:cNvSpPr>
            <p:nvPr/>
          </p:nvSpPr>
          <p:spPr bwMode="auto">
            <a:xfrm>
              <a:off x="5303898" y="3108471"/>
              <a:ext cx="3108582" cy="549129"/>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Variable costs</a:t>
              </a:r>
            </a:p>
          </p:txBody>
        </p:sp>
        <p:cxnSp>
          <p:nvCxnSpPr>
            <p:cNvPr id="12" name="Shape 11">
              <a:extLst>
                <a:ext uri="{FF2B5EF4-FFF2-40B4-BE49-F238E27FC236}">
                  <a16:creationId xmlns:a16="http://schemas.microsoft.com/office/drawing/2014/main" xmlns="" id="{14FB4590-EAF8-4DCD-8DFE-2F6B1992A734}"/>
                </a:ext>
              </a:extLst>
            </p:cNvPr>
            <p:cNvCxnSpPr>
              <a:stCxn id="4" idx="1"/>
              <a:endCxn id="5" idx="0"/>
            </p:cNvCxnSpPr>
            <p:nvPr/>
          </p:nvCxnSpPr>
          <p:spPr>
            <a:xfrm rot="10800000" flipV="1">
              <a:off x="2285810" y="2468880"/>
              <a:ext cx="1097054" cy="63959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hape 13">
              <a:extLst>
                <a:ext uri="{FF2B5EF4-FFF2-40B4-BE49-F238E27FC236}">
                  <a16:creationId xmlns:a16="http://schemas.microsoft.com/office/drawing/2014/main" xmlns="" id="{B1F50B18-ED7C-4248-AD38-CF8DA14DF19F}"/>
                </a:ext>
              </a:extLst>
            </p:cNvPr>
            <p:cNvCxnSpPr>
              <a:stCxn id="4" idx="3"/>
              <a:endCxn id="6" idx="0"/>
            </p:cNvCxnSpPr>
            <p:nvPr/>
          </p:nvCxnSpPr>
          <p:spPr>
            <a:xfrm>
              <a:off x="5761136" y="2468880"/>
              <a:ext cx="1097053" cy="63959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8"/>
          <p:cNvGrpSpPr>
            <a:grpSpLocks/>
          </p:cNvGrpSpPr>
          <p:nvPr/>
        </p:nvGrpSpPr>
        <p:grpSpPr bwMode="auto">
          <a:xfrm>
            <a:off x="731838" y="3657600"/>
            <a:ext cx="3108325" cy="1371600"/>
            <a:chOff x="731520" y="3657600"/>
            <a:chExt cx="3108960" cy="1371600"/>
          </a:xfrm>
        </p:grpSpPr>
        <p:sp>
          <p:nvSpPr>
            <p:cNvPr id="7" name="Text Box 3">
              <a:extLst>
                <a:ext uri="{FF2B5EF4-FFF2-40B4-BE49-F238E27FC236}">
                  <a16:creationId xmlns:a16="http://schemas.microsoft.com/office/drawing/2014/main" xmlns="" id="{A257EF29-9658-4427-A052-11C2CAE1646B}"/>
                </a:ext>
              </a:extLst>
            </p:cNvPr>
            <p:cNvSpPr txBox="1">
              <a:spLocks noChangeArrowheads="1"/>
            </p:cNvSpPr>
            <p:nvPr/>
          </p:nvSpPr>
          <p:spPr bwMode="auto">
            <a:xfrm>
              <a:off x="731520" y="3932238"/>
              <a:ext cx="3108960" cy="1096962"/>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Total fixed costs do not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change proportionately</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as activity changes.</a:t>
              </a:r>
            </a:p>
          </p:txBody>
        </p:sp>
        <p:cxnSp>
          <p:nvCxnSpPr>
            <p:cNvPr id="16" name="Straight Connector 15">
              <a:extLst>
                <a:ext uri="{FF2B5EF4-FFF2-40B4-BE49-F238E27FC236}">
                  <a16:creationId xmlns:a16="http://schemas.microsoft.com/office/drawing/2014/main" xmlns="" id="{28314FEC-35AE-46BB-9385-E87BB445E528}"/>
                </a:ext>
              </a:extLst>
            </p:cNvPr>
            <p:cNvCxnSpPr>
              <a:stCxn id="5" idx="2"/>
              <a:endCxn id="7" idx="0"/>
            </p:cNvCxnSpPr>
            <p:nvPr/>
          </p:nvCxnSpPr>
          <p:spPr>
            <a:xfrm rot="5400000">
              <a:off x="2148680" y="3794919"/>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20"/>
          <p:cNvGrpSpPr>
            <a:grpSpLocks/>
          </p:cNvGrpSpPr>
          <p:nvPr/>
        </p:nvGrpSpPr>
        <p:grpSpPr bwMode="auto">
          <a:xfrm>
            <a:off x="731838" y="5029200"/>
            <a:ext cx="3108325" cy="1371600"/>
            <a:chOff x="731520" y="5029200"/>
            <a:chExt cx="3108960" cy="1371600"/>
          </a:xfrm>
        </p:grpSpPr>
        <p:sp>
          <p:nvSpPr>
            <p:cNvPr id="2" name="Text Box 3">
              <a:extLst>
                <a:ext uri="{FF2B5EF4-FFF2-40B4-BE49-F238E27FC236}">
                  <a16:creationId xmlns:a16="http://schemas.microsoft.com/office/drawing/2014/main" xmlns="" id="{01B3F619-F28B-4770-9B3E-B7DA5A3D8FE5}"/>
                </a:ext>
              </a:extLst>
            </p:cNvPr>
            <p:cNvSpPr txBox="1">
              <a:spLocks noChangeArrowheads="1"/>
            </p:cNvSpPr>
            <p:nvPr/>
          </p:nvSpPr>
          <p:spPr bwMode="auto">
            <a:xfrm>
              <a:off x="731520" y="5303838"/>
              <a:ext cx="3108960" cy="1096962"/>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Per unit fixed costs</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change inversely as</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activity changes.</a:t>
              </a:r>
            </a:p>
          </p:txBody>
        </p:sp>
        <p:cxnSp>
          <p:nvCxnSpPr>
            <p:cNvPr id="18" name="Straight Connector 17">
              <a:extLst>
                <a:ext uri="{FF2B5EF4-FFF2-40B4-BE49-F238E27FC236}">
                  <a16:creationId xmlns:a16="http://schemas.microsoft.com/office/drawing/2014/main" xmlns="" id="{1D00D7AD-893F-4562-A5E1-E0032E187DF9}"/>
                </a:ext>
              </a:extLst>
            </p:cNvPr>
            <p:cNvCxnSpPr>
              <a:stCxn id="7" idx="2"/>
            </p:cNvCxnSpPr>
            <p:nvPr/>
          </p:nvCxnSpPr>
          <p:spPr>
            <a:xfrm rot="5400000">
              <a:off x="2148680" y="5166519"/>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22"/>
          <p:cNvGrpSpPr>
            <a:grpSpLocks/>
          </p:cNvGrpSpPr>
          <p:nvPr/>
        </p:nvGrpSpPr>
        <p:grpSpPr bwMode="auto">
          <a:xfrm>
            <a:off x="5303838" y="3657600"/>
            <a:ext cx="3108325" cy="1371600"/>
            <a:chOff x="5303520" y="3657600"/>
            <a:chExt cx="3108960" cy="1371600"/>
          </a:xfrm>
        </p:grpSpPr>
        <p:sp>
          <p:nvSpPr>
            <p:cNvPr id="9" name="Text Box 3">
              <a:extLst>
                <a:ext uri="{FF2B5EF4-FFF2-40B4-BE49-F238E27FC236}">
                  <a16:creationId xmlns:a16="http://schemas.microsoft.com/office/drawing/2014/main" xmlns="" id="{52D92C78-41DE-4DA9-B94D-A172E8B789FE}"/>
                </a:ext>
              </a:extLst>
            </p:cNvPr>
            <p:cNvSpPr txBox="1">
              <a:spLocks noChangeArrowheads="1"/>
            </p:cNvSpPr>
            <p:nvPr/>
          </p:nvSpPr>
          <p:spPr bwMode="auto">
            <a:xfrm>
              <a:off x="5303520" y="3932238"/>
              <a:ext cx="3108960" cy="1096962"/>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Total variable costs</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change proportionately</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as activity changes.</a:t>
              </a:r>
            </a:p>
          </p:txBody>
        </p:sp>
        <p:cxnSp>
          <p:nvCxnSpPr>
            <p:cNvPr id="20" name="Straight Connector 19">
              <a:extLst>
                <a:ext uri="{FF2B5EF4-FFF2-40B4-BE49-F238E27FC236}">
                  <a16:creationId xmlns:a16="http://schemas.microsoft.com/office/drawing/2014/main" xmlns="" id="{94B78364-8437-49BB-9AE6-94887CE58F1F}"/>
                </a:ext>
              </a:extLst>
            </p:cNvPr>
            <p:cNvCxnSpPr>
              <a:stCxn id="6" idx="2"/>
              <a:endCxn id="9" idx="0"/>
            </p:cNvCxnSpPr>
            <p:nvPr/>
          </p:nvCxnSpPr>
          <p:spPr>
            <a:xfrm rot="5400000">
              <a:off x="6720680" y="3794919"/>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23"/>
          <p:cNvGrpSpPr>
            <a:grpSpLocks/>
          </p:cNvGrpSpPr>
          <p:nvPr/>
        </p:nvGrpSpPr>
        <p:grpSpPr bwMode="auto">
          <a:xfrm>
            <a:off x="5303838" y="5029200"/>
            <a:ext cx="3108325" cy="1371600"/>
            <a:chOff x="5303520" y="5029200"/>
            <a:chExt cx="3108960" cy="1371600"/>
          </a:xfrm>
        </p:grpSpPr>
        <p:sp>
          <p:nvSpPr>
            <p:cNvPr id="10" name="Text Box 3">
              <a:extLst>
                <a:ext uri="{FF2B5EF4-FFF2-40B4-BE49-F238E27FC236}">
                  <a16:creationId xmlns:a16="http://schemas.microsoft.com/office/drawing/2014/main" xmlns="" id="{41885731-566D-42DA-A9FE-03B5F260B8D5}"/>
                </a:ext>
              </a:extLst>
            </p:cNvPr>
            <p:cNvSpPr txBox="1">
              <a:spLocks noChangeArrowheads="1"/>
            </p:cNvSpPr>
            <p:nvPr/>
          </p:nvSpPr>
          <p:spPr bwMode="auto">
            <a:xfrm>
              <a:off x="5303520" y="5303838"/>
              <a:ext cx="3108960" cy="1096962"/>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Per unit variable cost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remain constant as</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activity changes.</a:t>
              </a:r>
            </a:p>
          </p:txBody>
        </p:sp>
        <p:cxnSp>
          <p:nvCxnSpPr>
            <p:cNvPr id="22" name="Straight Connector 21">
              <a:extLst>
                <a:ext uri="{FF2B5EF4-FFF2-40B4-BE49-F238E27FC236}">
                  <a16:creationId xmlns:a16="http://schemas.microsoft.com/office/drawing/2014/main" xmlns="" id="{8D8AAB01-B748-427E-8C53-878016A1007B}"/>
                </a:ext>
              </a:extLst>
            </p:cNvPr>
            <p:cNvCxnSpPr>
              <a:stCxn id="9" idx="2"/>
              <a:endCxn id="10" idx="0"/>
            </p:cNvCxnSpPr>
            <p:nvPr/>
          </p:nvCxnSpPr>
          <p:spPr>
            <a:xfrm rot="5400000">
              <a:off x="6720680" y="5166519"/>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xmlns="" id="{C15176F5-6346-451E-A9F3-246DF76D9B3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5-1</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2" presetClass="entr" presetSubtype="1"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par>
                          <p:cTn id="15" fill="hold" nodeType="afterGroup">
                            <p:stCondLst>
                              <p:cond delay="2500"/>
                            </p:stCondLst>
                            <p:childTnLst>
                              <p:par>
                                <p:cTn id="16" presetID="22" presetClass="entr" presetSubtype="1" fill="hold" nodeType="after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1000"/>
                                        <p:tgtEl>
                                          <p:spTgt spid="13"/>
                                        </p:tgtEl>
                                      </p:cBhvr>
                                    </p:animEffect>
                                  </p:childTnLst>
                                </p:cTn>
                              </p:par>
                            </p:childTnLst>
                          </p:cTn>
                        </p:par>
                        <p:par>
                          <p:cTn id="19" fill="hold" nodeType="afterGroup">
                            <p:stCondLst>
                              <p:cond delay="4500"/>
                            </p:stCondLst>
                            <p:childTnLst>
                              <p:par>
                                <p:cTn id="20" presetID="22" presetClass="entr" presetSubtype="1" fill="hold" nodeType="after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par>
                          <p:cTn id="23" fill="hold" nodeType="afterGroup">
                            <p:stCondLst>
                              <p:cond delay="6500"/>
                            </p:stCondLst>
                            <p:childTnLst>
                              <p:par>
                                <p:cTn id="24" presetID="22" presetClass="entr" presetSubtype="1" fill="hold" nodeType="after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82575"/>
            <a:ext cx="8229600" cy="914400"/>
          </a:xfrm>
        </p:spPr>
        <p:txBody>
          <a:bodyPr/>
          <a:lstStyle/>
          <a:p>
            <a:pPr eaLnBrk="1" hangingPunct="1">
              <a:lnSpc>
                <a:spcPts val="4400"/>
              </a:lnSpc>
            </a:pPr>
            <a:r>
              <a:rPr lang="en-US" sz="4000" dirty="0" smtClean="0">
                <a:latin typeface="Bookman Old Style" charset="0"/>
                <a:ea typeface="ＭＳ Ｐゴシック" charset="0"/>
              </a:rPr>
              <a:t>What Methods Are </a:t>
            </a:r>
            <a:r>
              <a:rPr lang="en-US" sz="4000" dirty="0">
                <a:latin typeface="Bookman Old Style" charset="0"/>
                <a:ea typeface="ＭＳ Ｐゴシック" charset="0"/>
              </a:rPr>
              <a:t>Used to </a:t>
            </a:r>
            <a:r>
              <a:rPr lang="en-US" sz="4000" dirty="0" smtClean="0">
                <a:latin typeface="Bookman Old Style" charset="0"/>
                <a:ea typeface="ＭＳ Ｐゴシック" charset="0"/>
              </a:rPr>
              <a:t>Estimate Cost Behavior?</a:t>
            </a:r>
            <a:endParaRPr lang="en-US" sz="4000" dirty="0">
              <a:latin typeface="Bookman Old Style" charset="0"/>
              <a:ea typeface="ＭＳ Ｐゴシック" charset="0"/>
            </a:endParaRPr>
          </a:p>
        </p:txBody>
      </p:sp>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95700"/>
            <a:ext cx="2743200"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B08F1F08-8E13-4473-A73B-A5D3E4FCF4D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5-1</a:t>
            </a:r>
          </a:p>
        </p:txBody>
      </p:sp>
      <p:sp>
        <p:nvSpPr>
          <p:cNvPr id="12" name="Rectangle 11">
            <a:extLst>
              <a:ext uri="{FF2B5EF4-FFF2-40B4-BE49-F238E27FC236}">
                <a16:creationId xmlns:a16="http://schemas.microsoft.com/office/drawing/2014/main" xmlns="" id="{8F199A4C-41EF-49EB-805E-E89EA91FC170}"/>
              </a:ext>
            </a:extLst>
          </p:cNvPr>
          <p:cNvSpPr/>
          <p:nvPr/>
        </p:nvSpPr>
        <p:spPr>
          <a:xfrm>
            <a:off x="719138" y="1905000"/>
            <a:ext cx="7696200" cy="1447800"/>
          </a:xfrm>
          <a:prstGeom prst="rect">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2800" dirty="0">
                <a:latin typeface="Gill Sans"/>
                <a:cs typeface="Gill Sans"/>
              </a:rPr>
              <a:t>Joseph, owner of JK Renovations (JK), wants to estimate the cost opening of a</a:t>
            </a:r>
            <a:br>
              <a:rPr lang="en-US" altLang="en-US" sz="2800" dirty="0">
                <a:latin typeface="Gill Sans"/>
                <a:cs typeface="Gill Sans"/>
              </a:rPr>
            </a:br>
            <a:r>
              <a:rPr lang="en-US" altLang="en-US" sz="2800" dirty="0">
                <a:latin typeface="Gill Sans"/>
                <a:cs typeface="Gill Sans"/>
              </a:rPr>
              <a:t>new center.</a:t>
            </a:r>
            <a:endParaRPr lang="en-US" altLang="en-US" sz="2800" dirty="0">
              <a:solidFill>
                <a:srgbClr val="FFFFFF"/>
              </a:solidFill>
              <a:latin typeface="Gill Sans"/>
              <a:cs typeface="Gill Sans"/>
            </a:endParaRPr>
          </a:p>
        </p:txBody>
      </p:sp>
      <p:sp>
        <p:nvSpPr>
          <p:cNvPr id="14" name="Rectangle 13">
            <a:extLst>
              <a:ext uri="{FF2B5EF4-FFF2-40B4-BE49-F238E27FC236}">
                <a16:creationId xmlns:a16="http://schemas.microsoft.com/office/drawing/2014/main" xmlns="" id="{668D3A22-B8E9-421A-8E4C-C6562B5B7832}"/>
              </a:ext>
            </a:extLst>
          </p:cNvPr>
          <p:cNvSpPr/>
          <p:nvPr/>
        </p:nvSpPr>
        <p:spPr>
          <a:xfrm>
            <a:off x="2514600" y="4419600"/>
            <a:ext cx="4114800" cy="1371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274320">
              <a:buSzPct val="100000"/>
              <a:buFont typeface="+mj-lt"/>
              <a:buAutoNum type="arabicPeriod"/>
              <a:defRPr/>
            </a:pPr>
            <a:r>
              <a:rPr lang="en-US" sz="2800" dirty="0">
                <a:solidFill>
                  <a:schemeClr val="tx1"/>
                </a:solidFill>
                <a:latin typeface="Gill Sans"/>
                <a:cs typeface="Gill Sans"/>
              </a:rPr>
              <a:t>Engineering estimates</a:t>
            </a:r>
          </a:p>
          <a:p>
            <a:pPr marL="342900" indent="-342900" defTabSz="274320">
              <a:buSzPct val="100000"/>
              <a:buFont typeface="+mj-lt"/>
              <a:buAutoNum type="arabicPeriod"/>
              <a:defRPr/>
            </a:pPr>
            <a:r>
              <a:rPr lang="en-US" sz="2800" dirty="0">
                <a:solidFill>
                  <a:schemeClr val="tx1"/>
                </a:solidFill>
                <a:latin typeface="Gill Sans"/>
                <a:cs typeface="Gill Sans"/>
              </a:rPr>
              <a:t>Account analysis</a:t>
            </a:r>
          </a:p>
          <a:p>
            <a:pPr marL="342900" indent="-342900" defTabSz="274320">
              <a:buSzPct val="100000"/>
              <a:buFont typeface="+mj-lt"/>
              <a:buAutoNum type="arabicPeriod"/>
              <a:defRPr/>
            </a:pPr>
            <a:r>
              <a:rPr lang="en-US" sz="2800" dirty="0">
                <a:solidFill>
                  <a:schemeClr val="tx1"/>
                </a:solidFill>
                <a:latin typeface="Gill Sans"/>
                <a:cs typeface="Gill Sans"/>
              </a:rPr>
              <a:t>Statistical methods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2000"/>
                            </p:stCondLst>
                            <p:childTnLst>
                              <p:par>
                                <p:cTn id="11" presetID="3"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4000" dirty="0">
                <a:latin typeface="Bookman Old Style" charset="0"/>
                <a:ea typeface="ＭＳ Ｐゴシック" charset="0"/>
              </a:rPr>
              <a:t>Engineering Estimates</a:t>
            </a:r>
          </a:p>
        </p:txBody>
      </p:sp>
      <p:sp>
        <p:nvSpPr>
          <p:cNvPr id="3" name="Rectangle 2">
            <a:extLst>
              <a:ext uri="{FF2B5EF4-FFF2-40B4-BE49-F238E27FC236}">
                <a16:creationId xmlns:a16="http://schemas.microsoft.com/office/drawing/2014/main" xmlns="" id="{9077E0BD-48B9-42C3-81EA-97DBFE65284B}"/>
              </a:ext>
            </a:extLst>
          </p:cNvPr>
          <p:cNvSpPr/>
          <p:nvPr/>
        </p:nvSpPr>
        <p:spPr>
          <a:xfrm>
            <a:off x="1463675" y="1463675"/>
            <a:ext cx="62166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5-2</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Estimate costs using engineering estimates.</a:t>
            </a:r>
          </a:p>
        </p:txBody>
      </p:sp>
      <p:sp>
        <p:nvSpPr>
          <p:cNvPr id="4" name="Text Box 3">
            <a:extLst>
              <a:ext uri="{FF2B5EF4-FFF2-40B4-BE49-F238E27FC236}">
                <a16:creationId xmlns:a16="http://schemas.microsoft.com/office/drawing/2014/main" xmlns="" id="{213C65FA-5E39-440A-AF5E-D952E903ACF1}"/>
              </a:ext>
            </a:extLst>
          </p:cNvPr>
          <p:cNvSpPr txBox="1">
            <a:spLocks noChangeArrowheads="1"/>
          </p:cNvSpPr>
          <p:nvPr/>
        </p:nvSpPr>
        <p:spPr bwMode="auto">
          <a:xfrm>
            <a:off x="1408113" y="2362200"/>
            <a:ext cx="6310312" cy="82391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Cost estimates are based on measuring and</a:t>
            </a:r>
          </a:p>
          <a:p>
            <a:pPr defTabSz="274320">
              <a:buSzPct val="100000"/>
              <a:defRPr/>
            </a:pPr>
            <a:r>
              <a:rPr lang="en-US" sz="2400" dirty="0">
                <a:solidFill>
                  <a:schemeClr val="tx1"/>
                </a:solidFill>
                <a:latin typeface="Gill Sans"/>
                <a:cs typeface="Gill Sans"/>
              </a:rPr>
              <a:t>then pricing the work involved in a task.</a:t>
            </a:r>
          </a:p>
        </p:txBody>
      </p:sp>
      <p:sp>
        <p:nvSpPr>
          <p:cNvPr id="5" name="Text Box 3">
            <a:extLst>
              <a:ext uri="{FF2B5EF4-FFF2-40B4-BE49-F238E27FC236}">
                <a16:creationId xmlns:a16="http://schemas.microsoft.com/office/drawing/2014/main" xmlns="" id="{8F401C23-5126-48BF-AE48-4D8F7605E2F4}"/>
              </a:ext>
            </a:extLst>
          </p:cNvPr>
          <p:cNvSpPr txBox="1">
            <a:spLocks noChangeArrowheads="1"/>
          </p:cNvSpPr>
          <p:nvPr/>
        </p:nvSpPr>
        <p:spPr bwMode="auto">
          <a:xfrm>
            <a:off x="1414463" y="3521075"/>
            <a:ext cx="6310312" cy="146208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a:latin typeface="Gill Sans"/>
                <a:cs typeface="Gill Sans"/>
              </a:rPr>
              <a:t>Identify the activities involved:</a:t>
            </a:r>
          </a:p>
          <a:p>
            <a:pPr>
              <a:buSzPct val="100000"/>
            </a:pPr>
            <a:r>
              <a:rPr lang="en-US" sz="2400">
                <a:latin typeface="Gill Sans"/>
                <a:cs typeface="Gill Sans"/>
              </a:rPr>
              <a:t>	– Labor</a:t>
            </a:r>
          </a:p>
          <a:p>
            <a:pPr>
              <a:buSzPct val="100000"/>
            </a:pPr>
            <a:r>
              <a:rPr lang="en-US" sz="2400">
                <a:latin typeface="Gill Sans"/>
                <a:cs typeface="Gill Sans"/>
              </a:rPr>
              <a:t>	– Rent</a:t>
            </a:r>
          </a:p>
          <a:p>
            <a:pPr>
              <a:buSzPct val="100000"/>
            </a:pPr>
            <a:r>
              <a:rPr lang="en-US" sz="2400">
                <a:latin typeface="Gill Sans"/>
                <a:cs typeface="Gill Sans"/>
              </a:rPr>
              <a:t>	– Insurance</a:t>
            </a:r>
          </a:p>
        </p:txBody>
      </p:sp>
      <p:sp>
        <p:nvSpPr>
          <p:cNvPr id="6" name="Text Box 3">
            <a:extLst>
              <a:ext uri="{FF2B5EF4-FFF2-40B4-BE49-F238E27FC236}">
                <a16:creationId xmlns:a16="http://schemas.microsoft.com/office/drawing/2014/main" xmlns="" id="{FD2B238F-3416-4B1E-BBB0-C53E8CBF0C61}"/>
              </a:ext>
            </a:extLst>
          </p:cNvPr>
          <p:cNvSpPr txBox="1">
            <a:spLocks noChangeArrowheads="1"/>
          </p:cNvSpPr>
          <p:nvPr/>
        </p:nvSpPr>
        <p:spPr bwMode="auto">
          <a:xfrm>
            <a:off x="1408113" y="5319713"/>
            <a:ext cx="6310312" cy="54768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Estimate the time and cost for each activity.</a:t>
            </a:r>
          </a:p>
        </p:txBody>
      </p:sp>
      <p:sp>
        <p:nvSpPr>
          <p:cNvPr id="9" name="Rectangle 8">
            <a:extLst>
              <a:ext uri="{FF2B5EF4-FFF2-40B4-BE49-F238E27FC236}">
                <a16:creationId xmlns:a16="http://schemas.microsoft.com/office/drawing/2014/main" xmlns="" id="{D8B80A95-BBA4-45B1-8391-E447DD4D92D3}"/>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5-2</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3500"/>
                            </p:stCondLst>
                            <p:childTnLst>
                              <p:par>
                                <p:cTn id="13" presetID="22" presetClass="entr" presetSubtype="8" fill="hold" grpId="0"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a:latin typeface="Bookman Old Style" charset="0"/>
                <a:ea typeface="ＭＳ Ｐゴシック" charset="0"/>
              </a:rPr>
              <a:t>Engineering </a:t>
            </a:r>
            <a:r>
              <a:rPr lang="en-US" sz="4000" dirty="0" smtClean="0">
                <a:latin typeface="Bookman Old Style" charset="0"/>
                <a:ea typeface="ＭＳ Ｐゴシック" charset="0"/>
              </a:rPr>
              <a:t>Estimates (2)</a:t>
            </a:r>
            <a:endParaRPr lang="en-US" sz="4000" dirty="0">
              <a:latin typeface="Bookman Old Style" charset="0"/>
              <a:ea typeface="ＭＳ Ｐゴシック" charset="0"/>
            </a:endParaRPr>
          </a:p>
        </p:txBody>
      </p:sp>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044" y="1447800"/>
            <a:ext cx="2959100" cy="66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xmlns="" id="{D45BB653-D894-4213-A156-8DCD692903DE}"/>
              </a:ext>
            </a:extLst>
          </p:cNvPr>
          <p:cNvSpPr txBox="1">
            <a:spLocks noChangeArrowheads="1"/>
          </p:cNvSpPr>
          <p:nvPr/>
        </p:nvSpPr>
        <p:spPr bwMode="auto">
          <a:xfrm>
            <a:off x="335757" y="2103438"/>
            <a:ext cx="8321675"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Details each step required to perform an operation.</a:t>
            </a:r>
          </a:p>
        </p:txBody>
      </p:sp>
      <p:sp>
        <p:nvSpPr>
          <p:cNvPr id="6" name="Text Box 3">
            <a:extLst>
              <a:ext uri="{FF2B5EF4-FFF2-40B4-BE49-F238E27FC236}">
                <a16:creationId xmlns:a16="http://schemas.microsoft.com/office/drawing/2014/main" xmlns="" id="{A8480A1F-B825-4159-9E9F-AC4B1249071F}"/>
              </a:ext>
            </a:extLst>
          </p:cNvPr>
          <p:cNvSpPr txBox="1">
            <a:spLocks noChangeArrowheads="1"/>
          </p:cNvSpPr>
          <p:nvPr/>
        </p:nvSpPr>
        <p:spPr bwMode="auto">
          <a:xfrm>
            <a:off x="335757" y="2651125"/>
            <a:ext cx="8321675"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Permits comparison of other centers with similar operations.</a:t>
            </a:r>
          </a:p>
        </p:txBody>
      </p:sp>
      <p:sp>
        <p:nvSpPr>
          <p:cNvPr id="7" name="Text Box 3">
            <a:extLst>
              <a:ext uri="{FF2B5EF4-FFF2-40B4-BE49-F238E27FC236}">
                <a16:creationId xmlns:a16="http://schemas.microsoft.com/office/drawing/2014/main" xmlns="" id="{C92ACC86-C3C1-42F3-8136-4AD560DF26B9}"/>
              </a:ext>
            </a:extLst>
          </p:cNvPr>
          <p:cNvSpPr txBox="1">
            <a:spLocks noChangeArrowheads="1"/>
          </p:cNvSpPr>
          <p:nvPr/>
        </p:nvSpPr>
        <p:spPr bwMode="auto">
          <a:xfrm>
            <a:off x="335757" y="3200400"/>
            <a:ext cx="83216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Costs for totally new activities can be estimated without</a:t>
            </a:r>
          </a:p>
          <a:p>
            <a:pPr defTabSz="274320">
              <a:buSzPct val="100000"/>
              <a:defRPr/>
            </a:pPr>
            <a:r>
              <a:rPr lang="en-US" sz="2400" dirty="0">
                <a:solidFill>
                  <a:schemeClr val="tx1"/>
                </a:solidFill>
                <a:latin typeface="Gill Sans"/>
                <a:cs typeface="Gill Sans"/>
              </a:rPr>
              <a:t>prior activity data.</a:t>
            </a:r>
          </a:p>
        </p:txBody>
      </p:sp>
      <p:pic>
        <p:nvPicPr>
          <p:cNvPr id="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194" y="4445000"/>
            <a:ext cx="3606800" cy="66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2301875" y="5091113"/>
            <a:ext cx="4389438" cy="457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nchor="ctr"/>
          <a:lstStyle/>
          <a:p>
            <a:pPr defTabSz="274320">
              <a:buSzPct val="100000"/>
              <a:defRPr/>
            </a:pPr>
            <a:r>
              <a:rPr lang="en-US" sz="2400" dirty="0">
                <a:latin typeface="Gill Sans"/>
                <a:ea typeface="+mn-ea"/>
                <a:cs typeface="Gill Sans"/>
              </a:rPr>
              <a:t>Can be quite expensive to use.</a:t>
            </a:r>
          </a:p>
        </p:txBody>
      </p:sp>
      <p:sp>
        <p:nvSpPr>
          <p:cNvPr id="11" name="Text Box 3"/>
          <p:cNvSpPr txBox="1">
            <a:spLocks noChangeArrowheads="1"/>
          </p:cNvSpPr>
          <p:nvPr/>
        </p:nvSpPr>
        <p:spPr bwMode="auto">
          <a:xfrm>
            <a:off x="2301875" y="5638800"/>
            <a:ext cx="4389438" cy="457200"/>
          </a:xfrm>
          <a:prstGeom prst="rect">
            <a:avLst/>
          </a:prstGeom>
          <a:gradFill rotWithShape="1">
            <a:gsLst>
              <a:gs pos="0">
                <a:srgbClr val="F4BBBB"/>
              </a:gs>
              <a:gs pos="30000">
                <a:srgbClr val="F19C9B"/>
              </a:gs>
              <a:gs pos="45000">
                <a:srgbClr val="F1918F"/>
              </a:gs>
              <a:gs pos="55000">
                <a:srgbClr val="F1918F"/>
              </a:gs>
              <a:gs pos="73000">
                <a:srgbClr val="F19C9B"/>
              </a:gs>
              <a:gs pos="100000">
                <a:srgbClr val="F4BBBB"/>
              </a:gs>
            </a:gsLst>
            <a:lin ang="900000" scaled="1"/>
          </a:gradFill>
          <a:ln w="9525">
            <a:solidFill>
              <a:schemeClr val="accent2"/>
            </a:solidFill>
            <a:miter lim="800000"/>
            <a:headEnd/>
            <a:tailEnd/>
          </a:ln>
          <a:effectLst>
            <a:outerShdw blurRad="38100" dist="26940" dir="5400000" rotWithShape="0">
              <a:srgbClr val="000000">
                <a:alpha val="39998"/>
              </a:srgbClr>
            </a:outerShdw>
          </a:effectLst>
        </p:spPr>
        <p:txBody>
          <a:bodyPr wrap="none" anchor="ctr"/>
          <a:lstStyle/>
          <a:p>
            <a:pPr defTabSz="274320">
              <a:buSzPct val="100000"/>
              <a:defRPr/>
            </a:pPr>
            <a:r>
              <a:rPr lang="en-US" sz="2400" dirty="0">
                <a:latin typeface="Gill Sans"/>
                <a:ea typeface="+mn-ea"/>
                <a:cs typeface="Gill Sans"/>
              </a:rPr>
              <a:t>Based on optimal conditions.</a:t>
            </a:r>
          </a:p>
        </p:txBody>
      </p:sp>
      <p:sp>
        <p:nvSpPr>
          <p:cNvPr id="13" name="Rectangle 12">
            <a:extLst>
              <a:ext uri="{FF2B5EF4-FFF2-40B4-BE49-F238E27FC236}">
                <a16:creationId xmlns:a16="http://schemas.microsoft.com/office/drawing/2014/main" xmlns="" id="{364C9269-A8A6-4DA2-8253-6DB7DD69B24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5-2</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nodeType="afterGroup">
                            <p:stCondLst>
                              <p:cond delay="4000"/>
                            </p:stCondLst>
                            <p:childTnLst>
                              <p:par>
                                <p:cTn id="13" presetID="53"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nodeType="afterGroup">
                            <p:stCondLst>
                              <p:cond delay="6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4000">
                <a:latin typeface="Bookman Old Style" charset="0"/>
                <a:ea typeface="ＭＳ Ｐゴシック" charset="0"/>
              </a:rPr>
              <a:t>Account Analysis Method</a:t>
            </a:r>
          </a:p>
        </p:txBody>
      </p:sp>
      <p:sp>
        <p:nvSpPr>
          <p:cNvPr id="3" name="Rectangle 2">
            <a:extLst>
              <a:ext uri="{FF2B5EF4-FFF2-40B4-BE49-F238E27FC236}">
                <a16:creationId xmlns:a16="http://schemas.microsoft.com/office/drawing/2014/main" xmlns="" id="{486FFB41-C581-4B2E-BE66-AF753BA14C03}"/>
              </a:ext>
            </a:extLst>
          </p:cNvPr>
          <p:cNvSpPr/>
          <p:nvPr/>
        </p:nvSpPr>
        <p:spPr>
          <a:xfrm>
            <a:off x="1736725" y="1463675"/>
            <a:ext cx="56705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5-3</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Estimate costs using account analysis.</a:t>
            </a:r>
          </a:p>
        </p:txBody>
      </p:sp>
      <p:sp>
        <p:nvSpPr>
          <p:cNvPr id="4" name="Text Box 3">
            <a:extLst>
              <a:ext uri="{FF2B5EF4-FFF2-40B4-BE49-F238E27FC236}">
                <a16:creationId xmlns:a16="http://schemas.microsoft.com/office/drawing/2014/main" xmlns="" id="{9F0BD7AB-8027-45FF-8AED-F96F6410D7EA}"/>
              </a:ext>
            </a:extLst>
          </p:cNvPr>
          <p:cNvSpPr txBox="1">
            <a:spLocks noChangeArrowheads="1"/>
          </p:cNvSpPr>
          <p:nvPr/>
        </p:nvSpPr>
        <p:spPr bwMode="auto">
          <a:xfrm>
            <a:off x="1371600" y="2209800"/>
            <a:ext cx="6400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dirty="0">
                <a:solidFill>
                  <a:srgbClr val="000000"/>
                </a:solidFill>
                <a:latin typeface="Gill Sans"/>
                <a:cs typeface="Gill Sans"/>
              </a:rPr>
              <a:t>Review each account comprising the total</a:t>
            </a:r>
            <a:br>
              <a:rPr lang="en-US" altLang="en-US" sz="2400" dirty="0">
                <a:solidFill>
                  <a:srgbClr val="000000"/>
                </a:solidFill>
                <a:latin typeface="Gill Sans"/>
                <a:cs typeface="Gill Sans"/>
              </a:rPr>
            </a:br>
            <a:r>
              <a:rPr lang="en-US" altLang="en-US" sz="2400" dirty="0">
                <a:solidFill>
                  <a:srgbClr val="000000"/>
                </a:solidFill>
                <a:latin typeface="Gill Sans"/>
                <a:cs typeface="Gill Sans"/>
              </a:rPr>
              <a:t>cost being analyzed.</a:t>
            </a:r>
            <a:endParaRPr lang="en-US" altLang="en-US" sz="2400" dirty="0">
              <a:latin typeface="Gill Sans"/>
              <a:cs typeface="Gill Sans"/>
            </a:endParaRPr>
          </a:p>
        </p:txBody>
      </p:sp>
      <p:sp>
        <p:nvSpPr>
          <p:cNvPr id="5" name="Text Box 3">
            <a:extLst>
              <a:ext uri="{FF2B5EF4-FFF2-40B4-BE49-F238E27FC236}">
                <a16:creationId xmlns:a16="http://schemas.microsoft.com/office/drawing/2014/main" xmlns="" id="{70BCA22B-E686-441E-9788-5BC53C3FE879}"/>
              </a:ext>
            </a:extLst>
          </p:cNvPr>
          <p:cNvSpPr txBox="1">
            <a:spLocks noChangeArrowheads="1"/>
          </p:cNvSpPr>
          <p:nvPr/>
        </p:nvSpPr>
        <p:spPr bwMode="auto">
          <a:xfrm>
            <a:off x="1371600" y="3276600"/>
            <a:ext cx="64008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latin typeface="Gill Sans"/>
                <a:cs typeface="Gill Sans"/>
              </a:rPr>
              <a:t>Identify each cost as either fixed or variable.</a:t>
            </a:r>
          </a:p>
        </p:txBody>
      </p:sp>
      <p:grpSp>
        <p:nvGrpSpPr>
          <p:cNvPr id="2" name="Group 10"/>
          <p:cNvGrpSpPr>
            <a:grpSpLocks/>
          </p:cNvGrpSpPr>
          <p:nvPr/>
        </p:nvGrpSpPr>
        <p:grpSpPr bwMode="auto">
          <a:xfrm>
            <a:off x="1189038" y="4240213"/>
            <a:ext cx="3475037" cy="2160587"/>
            <a:chOff x="1188720" y="3749040"/>
            <a:chExt cx="3474720" cy="2160836"/>
          </a:xfrm>
        </p:grpSpPr>
        <p:graphicFrame>
          <p:nvGraphicFramePr>
            <p:cNvPr id="22538" name="Object 3"/>
            <p:cNvGraphicFramePr>
              <a:graphicFrameLocks noChangeAspect="1"/>
            </p:cNvGraphicFramePr>
            <p:nvPr/>
          </p:nvGraphicFramePr>
          <p:xfrm>
            <a:off x="1188720" y="3931920"/>
            <a:ext cx="3474720" cy="1977956"/>
          </p:xfrm>
          <a:graphic>
            <a:graphicData uri="http://schemas.openxmlformats.org/presentationml/2006/ole">
              <mc:AlternateContent xmlns:mc="http://schemas.openxmlformats.org/markup-compatibility/2006">
                <mc:Choice xmlns:v="urn:schemas-microsoft-com:vml" Requires="v">
                  <p:oleObj spid="_x0000_s22612" r:id="rId4" imgW="3475021" imgH="1975275" progId="Excel.Sheet.8">
                    <p:embed/>
                  </p:oleObj>
                </mc:Choice>
                <mc:Fallback>
                  <p:oleObj r:id="rId4" imgW="3475021" imgH="197527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720" y="3931920"/>
                          <a:ext cx="3474720" cy="197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9" name="TextBox 8"/>
            <p:cNvSpPr txBox="1">
              <a:spLocks noChangeArrowheads="1"/>
            </p:cNvSpPr>
            <p:nvPr/>
          </p:nvSpPr>
          <p:spPr bwMode="auto">
            <a:xfrm>
              <a:off x="2039112" y="3749040"/>
              <a:ext cx="9144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Fixed</a:t>
              </a:r>
            </a:p>
          </p:txBody>
        </p:sp>
      </p:grpSp>
      <p:grpSp>
        <p:nvGrpSpPr>
          <p:cNvPr id="6" name="Group 11"/>
          <p:cNvGrpSpPr>
            <a:grpSpLocks/>
          </p:cNvGrpSpPr>
          <p:nvPr/>
        </p:nvGrpSpPr>
        <p:grpSpPr bwMode="auto">
          <a:xfrm>
            <a:off x="5303838" y="4240213"/>
            <a:ext cx="3475037" cy="2160587"/>
            <a:chOff x="5303520" y="3749040"/>
            <a:chExt cx="3474720" cy="2160834"/>
          </a:xfrm>
        </p:grpSpPr>
        <p:graphicFrame>
          <p:nvGraphicFramePr>
            <p:cNvPr id="22536" name="Object 2"/>
            <p:cNvGraphicFramePr>
              <a:graphicFrameLocks noChangeAspect="1"/>
            </p:cNvGraphicFramePr>
            <p:nvPr/>
          </p:nvGraphicFramePr>
          <p:xfrm>
            <a:off x="5303520" y="3931920"/>
            <a:ext cx="3474720" cy="1977954"/>
          </p:xfrm>
          <a:graphic>
            <a:graphicData uri="http://schemas.openxmlformats.org/presentationml/2006/ole">
              <mc:AlternateContent xmlns:mc="http://schemas.openxmlformats.org/markup-compatibility/2006">
                <mc:Choice xmlns:v="urn:schemas-microsoft-com:vml" Requires="v">
                  <p:oleObj spid="_x0000_s22613" r:id="rId6" imgW="3475021" imgH="1975275" progId="Excel.Sheet.8">
                    <p:embed/>
                  </p:oleObj>
                </mc:Choice>
                <mc:Fallback>
                  <p:oleObj r:id="rId6" imgW="3475021" imgH="1975275"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3931920"/>
                          <a:ext cx="3474720" cy="197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7" name="TextBox 9"/>
            <p:cNvSpPr txBox="1">
              <a:spLocks noChangeArrowheads="1"/>
            </p:cNvSpPr>
            <p:nvPr/>
          </p:nvSpPr>
          <p:spPr bwMode="auto">
            <a:xfrm>
              <a:off x="6025896" y="3749040"/>
              <a:ext cx="11887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rPr>
                <a:t>Variable</a:t>
              </a:r>
            </a:p>
          </p:txBody>
        </p:sp>
      </p:grpSp>
      <p:sp>
        <p:nvSpPr>
          <p:cNvPr id="13" name="Rectangle 12">
            <a:extLst>
              <a:ext uri="{FF2B5EF4-FFF2-40B4-BE49-F238E27FC236}">
                <a16:creationId xmlns:a16="http://schemas.microsoft.com/office/drawing/2014/main" xmlns="" id="{940E65F4-D3C4-441E-8B02-C0CC3E56EBF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5-3</a:t>
            </a:r>
          </a:p>
        </p:txBody>
      </p:sp>
    </p:spTree>
  </p:cSld>
  <p:clrMapOvr>
    <a:masterClrMapping/>
  </p:clrMapOvr>
  <p:transition xmlns:p14="http://schemas.microsoft.com/office/powerpoint/2010/main">
    <p:circl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3500"/>
                            </p:stCondLst>
                            <p:childTnLst>
                              <p:par>
                                <p:cTn id="13" presetID="22" presetClass="entr" presetSubtype="8"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5000"/>
                            </p:stCondLst>
                            <p:childTnLst>
                              <p:par>
                                <p:cTn id="17" presetID="22" presetClass="entr" presetSubtype="8"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403</TotalTime>
  <Words>4647</Words>
  <Application>Microsoft Macintosh PowerPoint</Application>
  <PresentationFormat>On-screen Show (4:3)</PresentationFormat>
  <Paragraphs>505</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Origin</vt:lpstr>
      <vt:lpstr>Excel.Sheet.8</vt:lpstr>
      <vt:lpstr>PowerPoint Presentation</vt:lpstr>
      <vt:lpstr>Cost Estimation</vt:lpstr>
      <vt:lpstr>Learning Objectives</vt:lpstr>
      <vt:lpstr>Why Estimate Costs?</vt:lpstr>
      <vt:lpstr>Basic Cost Behavior Patterns</vt:lpstr>
      <vt:lpstr>What Methods Are Used to Estimate Cost Behavior?</vt:lpstr>
      <vt:lpstr>Engineering Estimates</vt:lpstr>
      <vt:lpstr>Engineering Estimates (2)</vt:lpstr>
      <vt:lpstr>Account Analysis Method</vt:lpstr>
      <vt:lpstr>Account Analysis Method (2)</vt:lpstr>
      <vt:lpstr>Account Analysis Method (3)</vt:lpstr>
      <vt:lpstr>Account Analysis Method (4)</vt:lpstr>
      <vt:lpstr>Statistical Cost Estimation</vt:lpstr>
      <vt:lpstr>Overhead Cost Estimation for JK Renovations</vt:lpstr>
      <vt:lpstr>Scattergraph</vt:lpstr>
      <vt:lpstr>Scattergraph (2)</vt:lpstr>
      <vt:lpstr>High-Low Cost Estimation</vt:lpstr>
      <vt:lpstr>High-Low Cost Estimation (2)</vt:lpstr>
      <vt:lpstr>High-Low Cost Estimation (3)</vt:lpstr>
      <vt:lpstr>High-Low Cost Estimation (4)</vt:lpstr>
      <vt:lpstr>Regression Analysis</vt:lpstr>
      <vt:lpstr>Regression Analysis (2)</vt:lpstr>
      <vt:lpstr>Regression Analysis (3)</vt:lpstr>
      <vt:lpstr>Interpreting Regression</vt:lpstr>
      <vt:lpstr>Interpreting Regression (2)</vt:lpstr>
      <vt:lpstr>Interpreting Regression (3)</vt:lpstr>
      <vt:lpstr>Interpreting Regression (4)</vt:lpstr>
      <vt:lpstr>Interpreting Regression (5)</vt:lpstr>
      <vt:lpstr>Multiple Regression</vt:lpstr>
      <vt:lpstr>Multiple Regression Output</vt:lpstr>
      <vt:lpstr>Multiple Regression Output (2)</vt:lpstr>
      <vt:lpstr>Practical Implementation Problems</vt:lpstr>
      <vt:lpstr>Practical Implementation Problems (2)</vt:lpstr>
      <vt:lpstr>Practical Implementation Problems (3)</vt:lpstr>
      <vt:lpstr>Practical Implementation Problems (4)</vt:lpstr>
      <vt:lpstr>Practical Implementation Problems (5)</vt:lpstr>
      <vt:lpstr>Practical Implementation Problems (6)</vt:lpstr>
      <vt:lpstr>Practical Implementation Problems (7)</vt:lpstr>
      <vt:lpstr>Learning Phenomenon</vt:lpstr>
      <vt:lpstr>How an Estimation Method is Chosen</vt:lpstr>
      <vt:lpstr>Data Problems</vt:lpstr>
      <vt:lpstr>Effect of Different Methods on Cost Estimates</vt:lpstr>
      <vt:lpstr>Appendix A: Regression Analysis Using Microsoft Excel </vt:lpstr>
      <vt:lpstr>Appendix B: Learning Curves</vt:lpstr>
      <vt:lpstr>Appendix B: Learning Curves (2)</vt:lpstr>
      <vt:lpstr>End of Chapter 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58</cp:revision>
  <cp:lastPrinted>2018-09-11T11:53:59Z</cp:lastPrinted>
  <dcterms:created xsi:type="dcterms:W3CDTF">2016-01-18T22:12:40Z</dcterms:created>
  <dcterms:modified xsi:type="dcterms:W3CDTF">2018-12-19T15:59:48Z</dcterms:modified>
</cp:coreProperties>
</file>