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330" r:id="rId2"/>
    <p:sldId id="25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6" r:id="rId22"/>
    <p:sldId id="317" r:id="rId23"/>
    <p:sldId id="315"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291" r:id="rId37"/>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4C8"/>
    <a:srgbClr val="339933"/>
    <a:srgbClr val="008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30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extBox 5">
            <a:extLst>
              <a:ext uri="{FF2B5EF4-FFF2-40B4-BE49-F238E27FC236}"/>
            </a:extLst>
          </p:cNvPr>
          <p:cNvSpPr txBox="1">
            <a:spLocks noChangeArrowheads="1"/>
          </p:cNvSpPr>
          <p:nvPr/>
        </p:nvSpPr>
        <p:spPr bwMode="auto">
          <a:xfrm>
            <a:off x="5818188" y="0"/>
            <a:ext cx="1258887" cy="252413"/>
          </a:xfrm>
          <a:prstGeom prst="rect">
            <a:avLst/>
          </a:prstGeom>
          <a:noFill/>
          <a:ln>
            <a:noFill/>
          </a:ln>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2-</a:t>
            </a:r>
            <a:fld id="{C4C31777-A310-A94B-B229-0753DE9ED0D8}"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318737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a:extLst>
              <a:ext uri="{FF2B5EF4-FFF2-40B4-BE49-F238E27FC236}"/>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0" name="TextBox 7">
            <a:extLst>
              <a:ext uri="{FF2B5EF4-FFF2-40B4-BE49-F238E27FC236}"/>
            </a:extLst>
          </p:cNvPr>
          <p:cNvSpPr txBox="1">
            <a:spLocks noChangeArrowheads="1"/>
          </p:cNvSpPr>
          <p:nvPr/>
        </p:nvSpPr>
        <p:spPr bwMode="auto">
          <a:xfrm>
            <a:off x="5818188" y="0"/>
            <a:ext cx="1258887" cy="252413"/>
          </a:xfrm>
          <a:prstGeom prst="rect">
            <a:avLst/>
          </a:prstGeom>
          <a:noFill/>
          <a:ln>
            <a:noFill/>
          </a:ln>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2-</a:t>
            </a:r>
            <a:fld id="{DD399A37-081B-3A4F-9727-FD1CFC8A1361}"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3575387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Fundamentals of Cost Accounting, 6</a:t>
            </a:r>
            <a:r>
              <a:rPr lang="en-US" baseline="30000">
                <a:latin typeface="Calibri" charset="0"/>
                <a:ea typeface="ＭＳ Ｐゴシック" charset="0"/>
              </a:rPr>
              <a:t>th</a:t>
            </a:r>
            <a:r>
              <a:rPr lang="en-US">
                <a:latin typeface="Calibri" charset="0"/>
                <a:ea typeface="ＭＳ Ｐゴシック" charset="0"/>
              </a:rPr>
              <a:t> edition</a:t>
            </a:r>
          </a:p>
          <a:p>
            <a:endParaRPr lang="en-US">
              <a:latin typeface="Calibri" charset="0"/>
              <a:ea typeface="ＭＳ Ｐゴシック" charset="0"/>
            </a:endParaRPr>
          </a:p>
          <a:p>
            <a:r>
              <a:rPr lang="en-US">
                <a:latin typeface="Calibri" charset="0"/>
                <a:ea typeface="ＭＳ Ｐゴシック"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Product costs are recognized as expenses on the income statement as Cost of Goods Sold when the product is sold. Period costs are recognized as expense when incurred.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Let’s look at product costs more closely. Remember, product costs are manufacturing costs that are recognized as assets in inventory when the costs are incurred and as expenses when the products are sold. These costs are also referred to as manufacturing costs or inventory costs. Our product costs consist of both direct costs and indirect costs. Costs are either direct or indirect with reference to a cost object. Direct product costs are those costs that can be directly traced to the product. Make this connection, direct cost can be directly traced to the product. The direct costs are direct materials and direct labor.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Indirect costs are costs that cannot be directly traced to the product. These costs are called manufacturing overhead. Manufacturing overhead is comprised of all the production costs except direct materials and direct labor. These costs include indirect materials, indirect labor, and all other indirect costs.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It is useful in managing costs for a manufacturing company to look at product costs as either prime costs or conversion costs. Prime costs are direct materials and direct labor. Prime costs are the primary costs of the product. Once again, make this connection. Prime costs are the primary costs of the product. Direct materials and direct labor can be directly traced to the product and are the primary costs of the product. Conversion costs are the costs necessary to convert materials into a product. Again make the connection. Conversion costs convert materials into a product. What costs are necessary to convert material into a product? Direct labor and manufacturing overhead.  So direct labor and manufacturing overhead are the conversion costs.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Identifying period costs is not quite as complicated. Period costs are costs necessary to sell the product and operate the business. These costs are recognized as expenses when the costs are incurred. Marketing or selling costs are costs necessary to sell the products. Marketing costs consist of advertising, sales commissions, and shipping costs. Administrative costs are those costs necessary to operate the business. Administrative costs consist of such things as executive salaries, data processing, and legal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Because indirect costs cannot be traced directly to a cost object, they need to be allocated to the cost object. Let’s look at the process of cost allocation. The process of assigning indirect costs to a cost object consists of three steps: defining the cost pool, determining the cost allocation rule, and finally, assigning the costs to the cost object. The cost pool is a collection of all the indirect costs to be assigned to the cost object. The cost allocation rule is the method used to assign the costs in the cost pool to the cost object. The cost object is the end to which the cost is to be assigned. For example, indirect costs might need to be assigned to various products or product lines for costing purposes. In other cases, management may want to assign costs to departments or customers.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Cost allocation is the process of assigning indirect costs to products, services, people, business units,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As an example, let’s look at Rockford Corporation. Rockford Corp. has $1 million in corporate information systems cost. The corporate information systems cost is the cost pool that needs to be allocated. The cost objects are the divisions: the East Coast division and the West Coast division. We will use percent of revenue as the cost allocation rule. Suppose Rockford Corp. has total revenues of $100 million of which $80 million are generated by the East Coast division and $20 million are generated by the West Coast division. If the cost allocation rule is a percent of revenue, how much is allocated to each division?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We allocate the $1 million in information systems cost 80%, or $800,000, to the East Coast division and 20%, or $200,000, to the West Coast division. </a:t>
            </a:r>
          </a:p>
          <a:p>
            <a:endParaRPr lang="en-US">
              <a:latin typeface="Calibri"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How do manufacturing costs get added to a product? Remember product costs are recorded in inventory when the costs are incurred.</a:t>
            </a:r>
          </a:p>
          <a:p>
            <a:r>
              <a:rPr lang="en-US">
                <a:latin typeface="Calibri" charset="0"/>
                <a:ea typeface="ＭＳ Ｐゴシック" charset="0"/>
              </a:rPr>
              <a:t>A manufacturing company has three inventory accounts: raw materials, work-in-process, and finished goods. Raw materials inventory is comprised of materials purchased to make the product. Work-in-process inventory includes products in the production process that are not yet complete. Finished goods inventory contains products that are fully completed but are not yet sold.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Chapter 2: Cost Concepts and Behavior</a:t>
            </a:r>
          </a:p>
          <a:p>
            <a:endParaRPr lang="en-US">
              <a:latin typeface="Calibri" charset="0"/>
              <a:ea typeface="ＭＳ Ｐゴシック" charset="0"/>
            </a:endParaRPr>
          </a:p>
          <a:p>
            <a:r>
              <a:rPr lang="en-US">
                <a:latin typeface="Calibri" charset="0"/>
                <a:ea typeface="ＭＳ Ｐゴシック" charset="0"/>
              </a:rPr>
              <a:t>Chapter 2 covers cost concepts and behavior. You want to be certain that you have a thorough understanding of these concepts before going forward. Understanding of the concepts in Chapter 2 is critical for success in this course.</a:t>
            </a:r>
          </a:p>
          <a:p>
            <a:pPr eaLnBrk="1" hangingPunct="1"/>
            <a:endParaRPr lang="en-US">
              <a:latin typeface="Calibri"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Inventory accounts are assets on the balance sheet. Product costs go into inventory when the costs are incurred. Look at the three inventory accounts. To the raw materials beginning balance, we add purchases to calculate raw materials available for production. Purchasing material is a cost that goes into inventory when the cost is incurred. Subtract ending raw material inventory from raw materials available for production to obtain the raw materials that are transferred to work-in-process and you have your ending raw material inventory. When raw materials are transferred to work-in-process, the cost of those materials is transferred from one inventory to another inventory account. To beginning work-in-process inventory, we add our product costs: direct materials, direct labor, and manufacturing overhead. From this total, our total manufacturing cost, we subtract the ending work-in-process inventory to obtain cost of goods completed and transferred to finished goods. The cost of goods completed and transferred to finished goods is also called the cost of goods manufactured. Again, note, product costs are transferred from one inventory account, work-in-process, to another inventory account, finished goods. Finally, beginning finished goods inventory plus the cost of goods manufactured equals the goods available for sale. Subtracting ending finished goods inventory from the goods available for sale gives us the cost of goods sold. Remember, product costs become expenses when the goods are sold. Note, the cost of goods sold, or the transfers out of finished goods, go to the income statement. At this time the product costs become an expense.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You are now able to do a cost of goods manufactured statement. Let’s prepare the Cost of Goods Manufactured Statement for the year ending December 31, Year 2 for Three Rivers Fabrication. Beginning work-in-process inventory at January 1 equaled $540,000. Manufacturing costs added to work-in-process during the year included direct materials, direct labor, and manufacturing overhead. Direct materials had a beginning inventory at January 1 of $190,000. Purchases for the year totaled $11,254,000. Adding the beginning inventory and the purchases, gives us direct materials available of $11,444,000. Subtract the $144,000 ending inventory at December 31 and we have direct materials put into production of $11,300,000. Direct labor costs equaled $2,440,000 and manufacturing overhead equaled $13,560,000. Total manufacturing costs incurred this period equal $27,300,000. Beginning work-in-process plus total manufacturing costs incurred totals $27,840,000. Subtract ending work-in-process inventory at December 31 of $620,000 and we have cost of goods manufactured of $27,220,000.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Now let’s look at the Cost of Goods Sold Statement for Three Rivers Fabrication for the year ending December 31, Year 2 (this includes the Cost of Goods Manufactured calculation from the previous slide). Beginning finished goods inventory at January 1 equaled $840,000. The cost of goods manufactured, from the cost of goods manufactured statement that we just prepared, equaled $27,220,000. Therefore, finished goods available for sale equaled $28,060,000. Subtracting ending finished goods inventory at December 31 of $1,860,000 results in cost of goods sold of $26,200,000.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Going forward from the Cost of Goods Sold Statement, we can prepare Three Rivers Fabrication Income Statement for the year ending December 31, Year 2. Sales of $40,900,000 less cost of goods sold of $26,200,000 equals a gross margin of $14,700,000. Gross margin minus marketing and administrative expenses of $7,700,000 results in an operating profit of $7,000,000.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Now let’s talk about cost behavior. Cost behavior refers to how costs respond to a change in activity level within the relevant range. What is the relevant range? The relevant range is the range of activity where the total fixed costs or unit variable costs remain unchanged. Let’s clarify this. It is how costs respond to changes in activity within the relevant range that determine if a cost is variable or fixed.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Fixed costs are costs that are unchanged in total as volume changes within the relevant range of activity. On a per-unit basis, fixed costs vary inversely as activity changes.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Variable costs, on the other hand, are costs that change in total in direct proportion with a change in volume within the relevant range of activity. Variable costs vary in total as activity changes. On a per unit basis the cost stays the same as activity changes. If there is no activity, then there are no variable costs.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relevant range is the activity levels within which a given total fixed cost or unit variable cost will be unchanged.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Costs that have both fixed and variable components are referred to as semivariable or mixed costs. The fixed component is fixed in total as activity changes and the variable component varies in total as activity changes.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Step costs are costs that increase with volume in steps. These costs are also called semifixed costs. For example, if one clerk can process 450 work orders a week the cost of processing work orders is fixed from zero to 450 work orders. However, after 450 work orders we need to hire a second clerk and so on. The cost of the clerks represents a step cost.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Each objective covers critical information for success in a cost accounting course. Successful understanding of the seven learning objectives will provide a solid foundation for you to build on the rest of the semester. First, you must be able to explain the basic concept of “cost.”  Second, explain how costs are presented in financial statements. Third, explain the process of cost allocation. Fourth, understand how material, labor, and overhead costs are added to a product at each stage of the production process. Fifth, define basic cost behaviors including fixed, variable, semivariable, and step costs. Sixth, identify the components of a product’s costs. And finally, understand the distinction between financial and contribution margin income statements.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We have looked at various cost concepts. Some of these concepts make cost information more useful for managerial decision making. Others were determined by financial accounting rules. Now let’s identify components of a product’s cost and look at those components from a managerial decision-making perspective and from financial reporting rules. Full cost refers to all costs of manufacturing and selling a unit of product. Full absorption cost is the sum of all variable and fixed costs of manufacturing a unit of product. Variable cost is the sum of all variable costs of manufacturing and selling a unit of product. Let’s look at what this means.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atin typeface="Calibri" charset="0"/>
                <a:ea typeface="ＭＳ Ｐゴシック" charset="0"/>
              </a:rPr>
              <a:t>Here is an example. If the per unit costs of a product consists of direct materials of $8, direct labor of $7, variable manufacturing overhead of $8, fixed manufacturing overhead of $6, variable marketing and administrative cost of $4, and fixed marketing and administrative cost of $7, what is the full cost per unit? The full absorption cost per unit? And the variable cost per unit?</a:t>
            </a:r>
          </a:p>
          <a:p>
            <a:pPr>
              <a:lnSpc>
                <a:spcPct val="90000"/>
              </a:lnSpc>
            </a:pPr>
            <a:endParaRPr lang="en-US">
              <a:latin typeface="Calibri" charset="0"/>
              <a:ea typeface="ＭＳ Ｐゴシック" charset="0"/>
            </a:endParaRPr>
          </a:p>
          <a:p>
            <a:pPr>
              <a:lnSpc>
                <a:spcPct val="90000"/>
              </a:lnSpc>
            </a:pPr>
            <a:r>
              <a:rPr lang="en-US">
                <a:latin typeface="Calibri" charset="0"/>
                <a:ea typeface="ＭＳ Ｐゴシック" charset="0"/>
              </a:rPr>
              <a:t>Start with the full cost per unit. The full cost per unit is all costs of manufacturing and selling a unit of product. Full cost includes direct materials, direct labor, variable manufacturing overhead, fixed manufacturing overhead, variable marketing and administrative, and fixed marketing and administrative cost. The full cost per unit in our example is $40.</a:t>
            </a:r>
          </a:p>
          <a:p>
            <a:pPr>
              <a:lnSpc>
                <a:spcPct val="90000"/>
              </a:lnSpc>
            </a:pPr>
            <a:endParaRPr lang="en-US">
              <a:latin typeface="Calibri" charset="0"/>
              <a:ea typeface="ＭＳ Ｐゴシック" charset="0"/>
            </a:endParaRPr>
          </a:p>
          <a:p>
            <a:pPr>
              <a:lnSpc>
                <a:spcPct val="90000"/>
              </a:lnSpc>
            </a:pPr>
            <a:r>
              <a:rPr lang="en-US">
                <a:latin typeface="Calibri" charset="0"/>
                <a:ea typeface="ＭＳ Ｐゴシック" charset="0"/>
              </a:rPr>
              <a:t>What is the full absorption cost per unit? The full absorption cost per unit includes all variable and fixed costs of manufacturing a unit of the product. In this example the variable and fixed costs of manufacturing a unit of product includes direct materials, direct labor, variable manufacturing overhead, and fixed manufacturing overhead. The full absorption cost per unit is $29.</a:t>
            </a:r>
          </a:p>
          <a:p>
            <a:pPr>
              <a:lnSpc>
                <a:spcPct val="90000"/>
              </a:lnSpc>
            </a:pPr>
            <a:endParaRPr lang="en-US">
              <a:latin typeface="Calibri" charset="0"/>
              <a:ea typeface="ＭＳ Ｐゴシック" charset="0"/>
            </a:endParaRPr>
          </a:p>
          <a:p>
            <a:pPr>
              <a:lnSpc>
                <a:spcPct val="90000"/>
              </a:lnSpc>
            </a:pPr>
            <a:r>
              <a:rPr lang="en-US">
                <a:latin typeface="Calibri" charset="0"/>
                <a:ea typeface="ＭＳ Ｐゴシック" charset="0"/>
              </a:rPr>
              <a:t>What is the variable cost per unit? The variable cost per unit is all variable costs of manufacturing and selling a unit of product. In this example, variable costs include direct materials, direct labor, variable manufacturing overhead, and variable marketing and administrative costs. The variable cost per unit in this example is $27.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In preparing income statements for financial purposes and external reporting, Generally Accepted Accounting Principles (GAAP) require the use of full absorption costing. On the other hand, for managerial purposes and internal decision making, variable costing is used. A financial income statement, using full absorption costing, has sales revenue minus cost of goods sold equals gross margin. A contribution margin income statement, using variable costing, has sales revenue minus variable costs equals contribution margin. We will see in Chapter 3 how valuable the contribution margin is for decision making. Remember, when we are talking about variable costs, we are talking about those costs that remain the same on a per unit basis as long as we are in the relevant range.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Remember, full absorption costing uses the full absorption cost of a product. The full absorption cost of a product is all the costs necessary to manufacture the product and includes direct materials, direct labor, variable manufacturing overhead, and fixed manufacturing overhead. The contribution margin income statement uses variable costing. Variable costs, remember, include direct materials, direct labor, variable manufacturing overhead, and variable marketing and administrative costs.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Back to the income statements. Full absorption costing subtracts the cost of goods sold from sales revenue to determine the gross margin.  The cost of goods sold is the full absorption cost of a product. The full absorption cost is the variable and fixed manufacturing cost necessary to make the product. The full absorption cost includes direct materials, direct labor, variable manufacturing overhead, and fixed manufacturing overhead as product costs. Marketing and administrative costs are period costs and subtracted from gross margin to arrive at operating profit.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variable costing income statement has a contribution margin, rather than a gross margin. Sales revenues minus all variable costs equals the contribution margin. Variable costs include the product costs, direct materials, direct labor, and variable manufacturing overhead and the period costs, variable marketing and administrative costs. Fixed costs, including fixed manufacturing overhead, and fixed marketing and administrative costs, are subtracted from the contribution margin to determine operating profit.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End of Chapter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Let’s start with the basic concept of cost. A cost is a sacrifice of resources. When we buy one thing, we give up (sacrifice) the ability to use these resources, for example cash, to buy something else.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cost can be an outlay cost, that is, a past, present, or future outflow of cash, or it can be an opportunity cost. An opportunity cost does not require an outlay of cash, but rather represents the foregone benefit from the best alternative course of action. Because an outlay cost represents an outflow of cash, it will ultimately end up on your financial statements. On the other hand, an opportunity cost will never show up on your financial statements. Are cost and expense the same thing? No. A cost is a sacrifice of resources. An expense, on the other hand, is a cost that is charged against revenue in a accounting period. Can you identify a cost that is never an expense? Remember, an expense shows up on your income statement. An outlay cost, an outflow of cash, that is never an expense, is the purchase of land.</a:t>
            </a:r>
          </a:p>
          <a:p>
            <a:endParaRPr lang="en-US">
              <a:latin typeface="Calibri"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Now let’s look at recording costs in financial statements. Cost accounting focuses on operating profit, the excess of operating revenues over the operating costs incurred to generate those revenues. Operating profit is not the same as net income. Net income is operating profit adjusted for interest, income taxes, and other adjustments required to comply with GAAP or other regulations. The basic income statement is the same for a service company and a merchandise company. For both a service company and a merchandise company, revenue minus cost of goods or services sold equals gross margin and gross margin minus marketing and administrative costs equal operating profit. A service company generates service revenue. A service company’s cost of services sold is the cost of billable hours.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When you buy food, clothes, or a book, you are buying from a retail (or maybe a wholesale) firm. Retail and wholesale firms sell but do not make a tangible product. The income statement for these companies includes revenue and cost items as does that for service companies, but for retailers and wholesalers, it has an added category of cost information (called </a:t>
            </a:r>
            <a:r>
              <a:rPr lang="en-US" i="1">
                <a:latin typeface="Calibri" charset="0"/>
                <a:ea typeface="ＭＳ Ｐゴシック" charset="0"/>
              </a:rPr>
              <a:t>cost of goods sold</a:t>
            </a:r>
            <a:r>
              <a:rPr lang="en-US">
                <a:latin typeface="Calibri" charset="0"/>
                <a:ea typeface="ＭＳ Ｐゴシック" charset="0"/>
              </a:rPr>
              <a:t>) to track the cost of the tangible goods they buy and sell. Southwest Office Products is a retail company that sells office supplies, such as paper products and computer accessories. The company’s income statement and cost of goods sold statement are shown on this slide. The cost of goods sold statement shows how the cost of goods sold was computed. The term cost of goods sold includes only the actual costs of the goods that were sold. It does not include the costs required to sell them, such as the salaries of salespeople, which are marketing costs, or the salaries of top executives, which are administrative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manufacturing company is a little more complicated than a service company or merchandise company because a manufacturing company makes the product it sells. Financial reporting distinguishes costs in a manufacturing firm based on when the costs are recognized as expenses on the financial statements. Product costs are those costs incurred to manufacture a product. A product cost is recorded as an asset in inventory when the cost is incurred and recognized as an expense on the income statement when the product is sold. Let’s explore in more detail the financial statements for a manufacturing company.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product cost is also referred to as a manufacturing cost or as an inventoried cost. A period cost is a nonmanufacturing cost. It is a cost that is incurred to sell a product and to operate the business. A period cost is recognized as an expense when the cost is incurred.</a:t>
            </a:r>
          </a:p>
          <a:p>
            <a:endParaRPr lang="en-US">
              <a:latin typeface="Calibri"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Isosceles Triangle 9">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1"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2"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2-</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259881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60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7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Tree>
    <p:extLst>
      <p:ext uri="{BB962C8B-B14F-4D97-AF65-F5344CB8AC3E}">
        <p14:creationId xmlns:p14="http://schemas.microsoft.com/office/powerpoint/2010/main" val="228777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9624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2-</a:t>
            </a:r>
            <a:fld id="{BDF6C68E-90B1-6C4D-8E9A-2CA22C1BC093}"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8"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4075" r:id="rId1"/>
    <p:sldLayoutId id="2147484072" r:id="rId2"/>
    <p:sldLayoutId id="2147484073" r:id="rId3"/>
    <p:sldLayoutId id="2147484074" r:id="rId4"/>
    <p:sldLayoutId id="2147484076"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pitchFamily="34" charset="-128"/>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pitchFamily="34" charset="-128"/>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1.xls"/><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2.xls"/><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3.xls"/><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Microsoft_Excel_97_-_2004_Worksheet4.xls"/><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xcel_97_-_2004_Worksheet5.xls"/><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2" name="TextBox 1">
            <a:extLst>
              <a:ext uri="{FF2B5EF4-FFF2-40B4-BE49-F238E27FC236}"/>
            </a:extLst>
          </p:cNvPr>
          <p:cNvSpPr txBox="1"/>
          <p:nvPr/>
        </p:nvSpPr>
        <p:spPr>
          <a:xfrm>
            <a:off x="1066800" y="6400800"/>
            <a:ext cx="6781800" cy="338138"/>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pic>
        <p:nvPicPr>
          <p:cNvPr id="6147"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Bookman Old Style" charset="0"/>
                <a:ea typeface="ＭＳ Ｐゴシック" charset="0"/>
              </a:rPr>
              <a:t>Product versus Period Costs (2)</a:t>
            </a:r>
          </a:p>
        </p:txBody>
      </p:sp>
      <p:sp>
        <p:nvSpPr>
          <p:cNvPr id="3" name="TextBox 2">
            <a:extLst>
              <a:ext uri="{FF2B5EF4-FFF2-40B4-BE49-F238E27FC236}"/>
            </a:extLst>
          </p:cNvPr>
          <p:cNvSpPr txBox="1"/>
          <p:nvPr/>
        </p:nvSpPr>
        <p:spPr>
          <a:xfrm>
            <a:off x="2378075" y="1646238"/>
            <a:ext cx="4387850" cy="1919287"/>
          </a:xfrm>
          <a:prstGeom prst="rect">
            <a:avLst/>
          </a:prstGeom>
          <a:solidFill>
            <a:schemeClr val="accent6"/>
          </a:solidFill>
          <a:ln w="12700">
            <a:solidFill>
              <a:schemeClr val="tx1"/>
            </a:solidFill>
          </a:ln>
        </p:spPr>
        <p:txBody>
          <a:bodyPr wrap="none"/>
          <a:lstStyle/>
          <a:p>
            <a:pPr algn="ctr" defTabSz="274320">
              <a:defRPr/>
            </a:pPr>
            <a:r>
              <a:rPr lang="en-US" sz="2400" b="1" u="sng" dirty="0">
                <a:latin typeface="Gill Sans"/>
                <a:ea typeface="ＭＳ Ｐゴシック" panose="020B0600070205080204" pitchFamily="34" charset="-128"/>
                <a:cs typeface="Gill Sans"/>
              </a:rPr>
              <a:t>Product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that are recorded</a:t>
            </a:r>
          </a:p>
          <a:p>
            <a:pPr algn="ctr" defTabSz="274320">
              <a:defRPr/>
            </a:pPr>
            <a:r>
              <a:rPr lang="en-US" sz="2400" dirty="0">
                <a:latin typeface="Gill Sans"/>
                <a:ea typeface="ＭＳ Ｐゴシック" panose="020B0600070205080204" pitchFamily="34" charset="-128"/>
                <a:cs typeface="Gill Sans"/>
              </a:rPr>
              <a:t>as an asset in inventory when</a:t>
            </a:r>
          </a:p>
          <a:p>
            <a:pPr algn="ctr" defTabSz="274320">
              <a:defRPr/>
            </a:pPr>
            <a:r>
              <a:rPr lang="en-US" sz="2400" dirty="0">
                <a:latin typeface="Gill Sans"/>
                <a:ea typeface="ＭＳ Ｐゴシック" panose="020B0600070205080204" pitchFamily="34" charset="-128"/>
                <a:cs typeface="Gill Sans"/>
              </a:rPr>
              <a:t>incurred and expensed as</a:t>
            </a:r>
          </a:p>
          <a:p>
            <a:pPr algn="ctr" defTabSz="274320">
              <a:defRPr/>
            </a:pPr>
            <a:r>
              <a:rPr lang="en-US" sz="2400" dirty="0">
                <a:latin typeface="Gill Sans"/>
                <a:ea typeface="ＭＳ Ｐゴシック" panose="020B0600070205080204" pitchFamily="34" charset="-128"/>
                <a:cs typeface="Gill Sans"/>
              </a:rPr>
              <a:t>Cost of Goods Sold when sold</a:t>
            </a:r>
          </a:p>
        </p:txBody>
      </p:sp>
      <p:sp>
        <p:nvSpPr>
          <p:cNvPr id="4" name="TextBox 3">
            <a:extLst>
              <a:ext uri="{FF2B5EF4-FFF2-40B4-BE49-F238E27FC236}"/>
            </a:extLst>
          </p:cNvPr>
          <p:cNvSpPr txBox="1"/>
          <p:nvPr/>
        </p:nvSpPr>
        <p:spPr>
          <a:xfrm>
            <a:off x="2378075" y="3932238"/>
            <a:ext cx="4387850" cy="1279525"/>
          </a:xfrm>
          <a:prstGeom prst="rect">
            <a:avLst/>
          </a:prstGeom>
          <a:solidFill>
            <a:schemeClr val="accent6"/>
          </a:solidFill>
          <a:ln w="12700">
            <a:solidFill>
              <a:schemeClr val="tx1"/>
            </a:solidFill>
          </a:ln>
        </p:spPr>
        <p:txBody>
          <a:bodyPr wrap="none"/>
          <a:lstStyle/>
          <a:p>
            <a:pPr algn="ctr" defTabSz="274320">
              <a:defRPr/>
            </a:pPr>
            <a:r>
              <a:rPr lang="en-US" sz="2400" b="1" u="sng" dirty="0">
                <a:latin typeface="Gill Sans"/>
                <a:ea typeface="ＭＳ Ｐゴシック" panose="020B0600070205080204" pitchFamily="34" charset="-128"/>
                <a:cs typeface="Gill Sans"/>
              </a:rPr>
              <a:t>Period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recognized for financial</a:t>
            </a:r>
          </a:p>
          <a:p>
            <a:pPr algn="ctr" defTabSz="274320">
              <a:defRPr/>
            </a:pPr>
            <a:r>
              <a:rPr lang="en-US" sz="2400" dirty="0">
                <a:latin typeface="Gill Sans"/>
                <a:ea typeface="ＭＳ Ｐゴシック" panose="020B0600070205080204" pitchFamily="34" charset="-128"/>
                <a:cs typeface="Gill Sans"/>
              </a:rPr>
              <a:t>reporting when incurred</a:t>
            </a:r>
          </a:p>
        </p:txBody>
      </p:sp>
      <p:sp>
        <p:nvSpPr>
          <p:cNvPr id="6" name="Rectangle 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Bookman Old Style" charset="0"/>
                <a:ea typeface="ＭＳ Ｐゴシック" charset="0"/>
              </a:rPr>
              <a:t>Direct and Indirect</a:t>
            </a:r>
            <a:br>
              <a:rPr lang="en-US">
                <a:latin typeface="Bookman Old Style" charset="0"/>
                <a:ea typeface="ＭＳ Ｐゴシック" charset="0"/>
              </a:rPr>
            </a:br>
            <a:r>
              <a:rPr lang="en-US">
                <a:latin typeface="Bookman Old Style" charset="0"/>
                <a:ea typeface="ＭＳ Ｐゴシック" charset="0"/>
              </a:rPr>
              <a:t>Manufacturing Costs</a:t>
            </a:r>
          </a:p>
        </p:txBody>
      </p:sp>
      <p:sp>
        <p:nvSpPr>
          <p:cNvPr id="5" name="TextBox 4">
            <a:extLst>
              <a:ext uri="{FF2B5EF4-FFF2-40B4-BE49-F238E27FC236}"/>
            </a:extLst>
          </p:cNvPr>
          <p:cNvSpPr txBox="1"/>
          <p:nvPr/>
        </p:nvSpPr>
        <p:spPr>
          <a:xfrm>
            <a:off x="1828800" y="1828800"/>
            <a:ext cx="5486400" cy="1189038"/>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Direct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osts</a:t>
            </a:r>
            <a:r>
              <a:rPr lang="en-US" sz="2400" dirty="0">
                <a:latin typeface="Gill Sans"/>
                <a:ea typeface="ＭＳ Ｐゴシック" panose="020B0600070205080204" pitchFamily="34" charset="-128"/>
                <a:cs typeface="Gill Sans"/>
              </a:rPr>
              <a:t>	</a:t>
            </a:r>
          </a:p>
          <a:p>
            <a:pPr algn="ctr" defTabSz="274320">
              <a:defRPr/>
            </a:pPr>
            <a:r>
              <a:rPr lang="en-US" sz="2400" dirty="0">
                <a:latin typeface="Gill Sans"/>
                <a:ea typeface="ＭＳ Ｐゴシック" panose="020B0600070205080204" pitchFamily="34" charset="-128"/>
                <a:cs typeface="Gill Sans"/>
              </a:rPr>
              <a:t>Costs that, for a reasonable cost, can</a:t>
            </a:r>
          </a:p>
          <a:p>
            <a:pPr algn="ctr" defTabSz="274320">
              <a:defRPr/>
            </a:pPr>
            <a:r>
              <a:rPr lang="en-US" sz="2400" dirty="0">
                <a:latin typeface="Gill Sans"/>
                <a:ea typeface="ＭＳ Ｐゴシック" panose="020B0600070205080204" pitchFamily="34" charset="-128"/>
                <a:cs typeface="Gill Sans"/>
              </a:rPr>
              <a:t>be directly traced to the </a:t>
            </a:r>
            <a:r>
              <a:rPr lang="en-US" sz="2400" dirty="0" smtClean="0">
                <a:latin typeface="Gill Sans"/>
                <a:ea typeface="ＭＳ Ｐゴシック" panose="020B0600070205080204" pitchFamily="34" charset="-128"/>
                <a:cs typeface="Gill Sans"/>
              </a:rPr>
              <a:t>product</a:t>
            </a:r>
            <a:endParaRPr lang="en-US" sz="2400" dirty="0">
              <a:latin typeface="Gill Sans"/>
              <a:ea typeface="ＭＳ Ｐゴシック" panose="020B0600070205080204" pitchFamily="34" charset="-128"/>
              <a:cs typeface="Gill Sans"/>
            </a:endParaRPr>
          </a:p>
        </p:txBody>
      </p:sp>
      <p:grpSp>
        <p:nvGrpSpPr>
          <p:cNvPr id="2" name="Group 9"/>
          <p:cNvGrpSpPr>
            <a:grpSpLocks/>
          </p:cNvGrpSpPr>
          <p:nvPr/>
        </p:nvGrpSpPr>
        <p:grpSpPr bwMode="auto">
          <a:xfrm>
            <a:off x="549275" y="3017838"/>
            <a:ext cx="4022725" cy="2468562"/>
            <a:chOff x="548640" y="3017520"/>
            <a:chExt cx="4023360" cy="2468880"/>
          </a:xfrm>
        </p:grpSpPr>
        <p:sp>
          <p:nvSpPr>
            <p:cNvPr id="6" name="TextBox 5">
              <a:extLst>
                <a:ext uri="{FF2B5EF4-FFF2-40B4-BE49-F238E27FC236}"/>
              </a:extLst>
            </p:cNvPr>
            <p:cNvSpPr txBox="1"/>
            <p:nvPr/>
          </p:nvSpPr>
          <p:spPr>
            <a:xfrm>
              <a:off x="548640" y="3839951"/>
              <a:ext cx="3748680" cy="1646449"/>
            </a:xfrm>
            <a:prstGeom prst="rect">
              <a:avLst/>
            </a:prstGeom>
            <a:solidFill>
              <a:schemeClr val="accent6"/>
            </a:solidFill>
            <a:ln w="12700">
              <a:solidFill>
                <a:schemeClr val="tx1"/>
              </a:solidFill>
            </a:ln>
          </p:spPr>
          <p:txBody>
            <a:bodyPr wrap="none"/>
            <a:lstStyle/>
            <a:p>
              <a:pPr algn="ctr" defTabSz="274320">
                <a:defRPr/>
              </a:pPr>
              <a:r>
                <a:rPr lang="en-US" sz="2400" b="1" u="sng" dirty="0">
                  <a:latin typeface="Gill Sans"/>
                  <a:ea typeface="ＭＳ Ｐゴシック" panose="020B0600070205080204" pitchFamily="34" charset="-128"/>
                  <a:cs typeface="Gill Sans"/>
                </a:rPr>
                <a:t>Direct </a:t>
              </a:r>
              <a:r>
                <a:rPr lang="en-US" sz="2400" b="1" u="sng" dirty="0">
                  <a:latin typeface="Gill Sans"/>
                  <a:ea typeface="ＭＳ Ｐゴシック" panose="020B0600070205080204" pitchFamily="34" charset="-128"/>
                  <a:cs typeface="Gill Sans"/>
                </a:rPr>
                <a:t>M</a:t>
              </a:r>
              <a:r>
                <a:rPr lang="en-US" sz="2400" b="1" u="sng" dirty="0" smtClean="0">
                  <a:latin typeface="Gill Sans"/>
                  <a:ea typeface="ＭＳ Ｐゴシック" panose="020B0600070205080204" pitchFamily="34" charset="-128"/>
                  <a:cs typeface="Gill Sans"/>
                </a:rPr>
                <a:t>aterials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Materials directly</a:t>
              </a:r>
            </a:p>
            <a:p>
              <a:pPr algn="ctr" defTabSz="274320">
                <a:defRPr/>
              </a:pPr>
              <a:r>
                <a:rPr lang="en-US" sz="2400" dirty="0">
                  <a:latin typeface="Gill Sans"/>
                  <a:ea typeface="ＭＳ Ｐゴシック" panose="020B0600070205080204" pitchFamily="34" charset="-128"/>
                  <a:cs typeface="Gill Sans"/>
                </a:rPr>
                <a:t>traceable to the product</a:t>
              </a:r>
            </a:p>
          </p:txBody>
        </p:sp>
        <p:cxnSp>
          <p:nvCxnSpPr>
            <p:cNvPr id="9" name="Shape 8">
              <a:extLst>
                <a:ext uri="{FF2B5EF4-FFF2-40B4-BE49-F238E27FC236}"/>
              </a:extLst>
            </p:cNvPr>
            <p:cNvCxnSpPr>
              <a:stCxn id="5" idx="2"/>
              <a:endCxn id="6" idx="0"/>
            </p:cNvCxnSpPr>
            <p:nvPr/>
          </p:nvCxnSpPr>
          <p:spPr>
            <a:xfrm rot="5400000">
              <a:off x="3086672" y="2354622"/>
              <a:ext cx="822431" cy="2148226"/>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10"/>
          <p:cNvGrpSpPr>
            <a:grpSpLocks/>
          </p:cNvGrpSpPr>
          <p:nvPr/>
        </p:nvGrpSpPr>
        <p:grpSpPr bwMode="auto">
          <a:xfrm>
            <a:off x="4572000" y="3017838"/>
            <a:ext cx="4022725" cy="2468562"/>
            <a:chOff x="4572000" y="3017520"/>
            <a:chExt cx="4023360" cy="2468880"/>
          </a:xfrm>
        </p:grpSpPr>
        <p:sp>
          <p:nvSpPr>
            <p:cNvPr id="7" name="TextBox 6">
              <a:extLst>
                <a:ext uri="{FF2B5EF4-FFF2-40B4-BE49-F238E27FC236}"/>
              </a:extLst>
            </p:cNvPr>
            <p:cNvSpPr txBox="1"/>
            <p:nvPr/>
          </p:nvSpPr>
          <p:spPr>
            <a:xfrm>
              <a:off x="4846681" y="3839951"/>
              <a:ext cx="3748679" cy="1646449"/>
            </a:xfrm>
            <a:prstGeom prst="rect">
              <a:avLst/>
            </a:prstGeom>
            <a:solidFill>
              <a:schemeClr val="accent6"/>
            </a:solidFill>
            <a:ln w="12700">
              <a:solidFill>
                <a:schemeClr val="tx1"/>
              </a:solidFill>
            </a:ln>
          </p:spPr>
          <p:txBody>
            <a:bodyPr wrap="none"/>
            <a:lstStyle/>
            <a:p>
              <a:pPr algn="ctr" defTabSz="274320">
                <a:defRPr/>
              </a:pPr>
              <a:r>
                <a:rPr lang="en-US" sz="2400" b="1" u="sng" dirty="0">
                  <a:latin typeface="Gill Sans"/>
                  <a:ea typeface="ＭＳ Ｐゴシック" panose="020B0600070205080204" pitchFamily="34" charset="-128"/>
                  <a:cs typeface="Gill Sans"/>
                </a:rPr>
                <a:t>Direct </a:t>
              </a:r>
              <a:r>
                <a:rPr lang="en-US" sz="2400" b="1" u="sng" dirty="0" smtClean="0">
                  <a:latin typeface="Gill Sans"/>
                  <a:ea typeface="ＭＳ Ｐゴシック" panose="020B0600070205080204" pitchFamily="34" charset="-128"/>
                  <a:cs typeface="Gill Sans"/>
                </a:rPr>
                <a:t>Labor</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Work directly traceable to</a:t>
              </a:r>
            </a:p>
            <a:p>
              <a:pPr algn="ctr" defTabSz="274320">
                <a:defRPr/>
              </a:pPr>
              <a:r>
                <a:rPr lang="en-US" sz="2400" dirty="0">
                  <a:latin typeface="Gill Sans"/>
                  <a:ea typeface="ＭＳ Ｐゴシック" panose="020B0600070205080204" pitchFamily="34" charset="-128"/>
                  <a:cs typeface="Gill Sans"/>
                </a:rPr>
                <a:t>transforming materials</a:t>
              </a:r>
            </a:p>
            <a:p>
              <a:pPr algn="ctr" defTabSz="274320">
                <a:defRPr/>
              </a:pPr>
              <a:r>
                <a:rPr lang="en-US" sz="2400" dirty="0">
                  <a:latin typeface="Gill Sans"/>
                  <a:ea typeface="ＭＳ Ｐゴシック" panose="020B0600070205080204" pitchFamily="34" charset="-128"/>
                  <a:cs typeface="Gill Sans"/>
                </a:rPr>
                <a:t>into the finished product</a:t>
              </a:r>
            </a:p>
          </p:txBody>
        </p:sp>
        <p:cxnSp>
          <p:nvCxnSpPr>
            <p:cNvPr id="12" name="Elbow Connector 11">
              <a:extLst>
                <a:ext uri="{FF2B5EF4-FFF2-40B4-BE49-F238E27FC236}"/>
              </a:extLst>
            </p:cNvPr>
            <p:cNvCxnSpPr>
              <a:stCxn id="5" idx="2"/>
              <a:endCxn id="7" idx="0"/>
            </p:cNvCxnSpPr>
            <p:nvPr/>
          </p:nvCxnSpPr>
          <p:spPr>
            <a:xfrm rot="16200000" flipH="1">
              <a:off x="5234898" y="2354622"/>
              <a:ext cx="822431" cy="214822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Bookman Old Style" charset="0"/>
                <a:ea typeface="ＭＳ Ｐゴシック" charset="0"/>
              </a:rPr>
              <a:t>Direct and Indirect </a:t>
            </a:r>
            <a:br>
              <a:rPr lang="en-US">
                <a:latin typeface="Bookman Old Style" charset="0"/>
                <a:ea typeface="ＭＳ Ｐゴシック" charset="0"/>
              </a:rPr>
            </a:br>
            <a:r>
              <a:rPr lang="en-US">
                <a:latin typeface="Bookman Old Style" charset="0"/>
                <a:ea typeface="ＭＳ Ｐゴシック" charset="0"/>
              </a:rPr>
              <a:t>Manufacturing Costs (2)</a:t>
            </a:r>
          </a:p>
        </p:txBody>
      </p:sp>
      <p:sp>
        <p:nvSpPr>
          <p:cNvPr id="5" name="TextBox 4">
            <a:extLst>
              <a:ext uri="{FF2B5EF4-FFF2-40B4-BE49-F238E27FC236}"/>
            </a:extLst>
          </p:cNvPr>
          <p:cNvSpPr txBox="1"/>
          <p:nvPr/>
        </p:nvSpPr>
        <p:spPr>
          <a:xfrm>
            <a:off x="1828800" y="1828800"/>
            <a:ext cx="5486400" cy="1189038"/>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Indirect </a:t>
            </a:r>
            <a:r>
              <a:rPr lang="en-US" sz="2400" b="1" u="sng" dirty="0" smtClean="0">
                <a:latin typeface="Gill Sans"/>
                <a:ea typeface="ＭＳ Ｐゴシック" panose="020B0600070205080204" pitchFamily="34" charset="-128"/>
                <a:cs typeface="Gill Sans"/>
              </a:rPr>
              <a:t>Costs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that cannot reasonably</a:t>
            </a:r>
          </a:p>
          <a:p>
            <a:pPr algn="ctr" defTabSz="274320">
              <a:defRPr/>
            </a:pPr>
            <a:r>
              <a:rPr lang="en-US" sz="2400" dirty="0">
                <a:latin typeface="Gill Sans"/>
                <a:ea typeface="ＭＳ Ｐゴシック" panose="020B0600070205080204" pitchFamily="34" charset="-128"/>
                <a:cs typeface="Gill Sans"/>
              </a:rPr>
              <a:t>be directly traced to the </a:t>
            </a:r>
            <a:r>
              <a:rPr lang="en-US" sz="2400" dirty="0" smtClean="0">
                <a:latin typeface="Gill Sans"/>
                <a:ea typeface="ＭＳ Ｐゴシック" panose="020B0600070205080204" pitchFamily="34" charset="-128"/>
                <a:cs typeface="Gill Sans"/>
              </a:rPr>
              <a:t>product</a:t>
            </a:r>
            <a:endParaRPr lang="en-US" sz="2400" dirty="0">
              <a:latin typeface="Gill Sans"/>
              <a:ea typeface="ＭＳ Ｐゴシック" panose="020B0600070205080204" pitchFamily="34" charset="-128"/>
              <a:cs typeface="Gill Sans"/>
            </a:endParaRPr>
          </a:p>
        </p:txBody>
      </p:sp>
      <p:grpSp>
        <p:nvGrpSpPr>
          <p:cNvPr id="28675" name="Group 13"/>
          <p:cNvGrpSpPr>
            <a:grpSpLocks/>
          </p:cNvGrpSpPr>
          <p:nvPr/>
        </p:nvGrpSpPr>
        <p:grpSpPr bwMode="auto">
          <a:xfrm>
            <a:off x="1828800" y="3017838"/>
            <a:ext cx="5486400" cy="1736725"/>
            <a:chOff x="1828800" y="3018314"/>
            <a:chExt cx="5486400" cy="1736566"/>
          </a:xfrm>
        </p:grpSpPr>
        <p:sp>
          <p:nvSpPr>
            <p:cNvPr id="6" name="TextBox 5">
              <a:extLst>
                <a:ext uri="{FF2B5EF4-FFF2-40B4-BE49-F238E27FC236}"/>
              </a:extLst>
            </p:cNvPr>
            <p:cNvSpPr txBox="1"/>
            <p:nvPr/>
          </p:nvSpPr>
          <p:spPr>
            <a:xfrm>
              <a:off x="1828800" y="3565951"/>
              <a:ext cx="5486400" cy="1188929"/>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Manufacturing </a:t>
              </a:r>
              <a:r>
                <a:rPr lang="en-US" sz="2400" b="1" u="sng" dirty="0" smtClean="0">
                  <a:latin typeface="Gill Sans"/>
                  <a:ea typeface="ＭＳ Ｐゴシック" panose="020B0600070205080204" pitchFamily="34" charset="-128"/>
                  <a:cs typeface="Gill Sans"/>
                </a:rPr>
                <a:t>Overhead</a:t>
              </a:r>
            </a:p>
            <a:p>
              <a:pPr algn="ctr" defTabSz="274320">
                <a:defRPr/>
              </a:pPr>
              <a:r>
                <a:rPr lang="en-US" sz="2400" dirty="0" smtClean="0">
                  <a:latin typeface="Gill Sans"/>
                  <a:ea typeface="ＭＳ Ｐゴシック" panose="020B0600070205080204" pitchFamily="34" charset="-128"/>
                  <a:cs typeface="Gill Sans"/>
                </a:rPr>
                <a:t>All </a:t>
              </a:r>
              <a:r>
                <a:rPr lang="en-US" sz="2400" dirty="0">
                  <a:latin typeface="Gill Sans"/>
                  <a:ea typeface="ＭＳ Ｐゴシック" panose="020B0600070205080204" pitchFamily="34" charset="-128"/>
                  <a:cs typeface="Gill Sans"/>
                </a:rPr>
                <a:t>production costs except</a:t>
              </a:r>
            </a:p>
            <a:p>
              <a:pPr algn="ctr" defTabSz="274320">
                <a:defRPr/>
              </a:pPr>
              <a:r>
                <a:rPr lang="en-US" sz="2400" dirty="0">
                  <a:latin typeface="Gill Sans"/>
                  <a:ea typeface="ＭＳ Ｐゴシック" panose="020B0600070205080204" pitchFamily="34" charset="-128"/>
                  <a:cs typeface="Gill Sans"/>
                </a:rPr>
                <a:t>direct materials and direct </a:t>
              </a:r>
              <a:r>
                <a:rPr lang="en-US" sz="2400" dirty="0" smtClean="0">
                  <a:latin typeface="Gill Sans"/>
                  <a:ea typeface="ＭＳ Ｐゴシック" panose="020B0600070205080204" pitchFamily="34" charset="-128"/>
                  <a:cs typeface="Gill Sans"/>
                </a:rPr>
                <a:t>labor</a:t>
              </a:r>
              <a:endParaRPr lang="en-US" sz="2400" dirty="0">
                <a:latin typeface="Gill Sans"/>
                <a:ea typeface="ＭＳ Ｐゴシック" panose="020B0600070205080204" pitchFamily="34" charset="-128"/>
                <a:cs typeface="Gill Sans"/>
              </a:endParaRPr>
            </a:p>
          </p:txBody>
        </p:sp>
        <p:cxnSp>
          <p:nvCxnSpPr>
            <p:cNvPr id="13" name="Straight Arrow Connector 12">
              <a:extLst>
                <a:ext uri="{FF2B5EF4-FFF2-40B4-BE49-F238E27FC236}"/>
              </a:extLst>
            </p:cNvPr>
            <p:cNvCxnSpPr>
              <a:stCxn id="5" idx="2"/>
              <a:endCxn id="6" idx="0"/>
            </p:cNvCxnSpPr>
            <p:nvPr/>
          </p:nvCxnSpPr>
          <p:spPr>
            <a:xfrm rot="5400000">
              <a:off x="4297388" y="3291339"/>
              <a:ext cx="549225" cy="3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15"/>
          <p:cNvGrpSpPr>
            <a:grpSpLocks/>
          </p:cNvGrpSpPr>
          <p:nvPr/>
        </p:nvGrpSpPr>
        <p:grpSpPr bwMode="auto">
          <a:xfrm>
            <a:off x="182563" y="4754563"/>
            <a:ext cx="4389437" cy="1011237"/>
            <a:chOff x="182880" y="4754880"/>
            <a:chExt cx="4389120" cy="1010305"/>
          </a:xfrm>
        </p:grpSpPr>
        <p:sp>
          <p:nvSpPr>
            <p:cNvPr id="7" name="TextBox 6">
              <a:extLst>
                <a:ext uri="{FF2B5EF4-FFF2-40B4-BE49-F238E27FC236}"/>
              </a:extLst>
            </p:cNvPr>
            <p:cNvSpPr txBox="1"/>
            <p:nvPr/>
          </p:nvSpPr>
          <p:spPr>
            <a:xfrm>
              <a:off x="182880" y="5303649"/>
              <a:ext cx="2835070" cy="461536"/>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Indirect materials</a:t>
              </a:r>
            </a:p>
          </p:txBody>
        </p:sp>
        <p:cxnSp>
          <p:nvCxnSpPr>
            <p:cNvPr id="15" name="Elbow Connector 14">
              <a:extLst>
                <a:ext uri="{FF2B5EF4-FFF2-40B4-BE49-F238E27FC236}"/>
              </a:extLst>
            </p:cNvPr>
            <p:cNvCxnSpPr>
              <a:stCxn id="6" idx="2"/>
              <a:endCxn id="7" idx="0"/>
            </p:cNvCxnSpPr>
            <p:nvPr/>
          </p:nvCxnSpPr>
          <p:spPr>
            <a:xfrm rot="5400000">
              <a:off x="2811822" y="3543472"/>
              <a:ext cx="548769" cy="297158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19"/>
          <p:cNvGrpSpPr>
            <a:grpSpLocks/>
          </p:cNvGrpSpPr>
          <p:nvPr/>
        </p:nvGrpSpPr>
        <p:grpSpPr bwMode="auto">
          <a:xfrm>
            <a:off x="4572000" y="4754563"/>
            <a:ext cx="4391025" cy="1011237"/>
            <a:chOff x="4571999" y="4754880"/>
            <a:chExt cx="4390514" cy="1010305"/>
          </a:xfrm>
        </p:grpSpPr>
        <p:sp>
          <p:nvSpPr>
            <p:cNvPr id="9" name="TextBox 8">
              <a:extLst>
                <a:ext uri="{FF2B5EF4-FFF2-40B4-BE49-F238E27FC236}"/>
              </a:extLst>
            </p:cNvPr>
            <p:cNvSpPr txBox="1"/>
            <p:nvPr/>
          </p:nvSpPr>
          <p:spPr>
            <a:xfrm>
              <a:off x="6125981" y="5303649"/>
              <a:ext cx="2836532" cy="461536"/>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Other indirect costs</a:t>
              </a:r>
            </a:p>
          </p:txBody>
        </p:sp>
        <p:cxnSp>
          <p:nvCxnSpPr>
            <p:cNvPr id="17" name="Elbow Connector 16">
              <a:extLst>
                <a:ext uri="{FF2B5EF4-FFF2-40B4-BE49-F238E27FC236}"/>
              </a:extLst>
            </p:cNvPr>
            <p:cNvCxnSpPr>
              <a:stCxn id="6" idx="2"/>
              <a:endCxn id="9" idx="0"/>
            </p:cNvCxnSpPr>
            <p:nvPr/>
          </p:nvCxnSpPr>
          <p:spPr>
            <a:xfrm rot="16200000" flipH="1">
              <a:off x="5784135" y="3542744"/>
              <a:ext cx="548769" cy="2973042"/>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17"/>
          <p:cNvGrpSpPr>
            <a:grpSpLocks/>
          </p:cNvGrpSpPr>
          <p:nvPr/>
        </p:nvGrpSpPr>
        <p:grpSpPr bwMode="auto">
          <a:xfrm>
            <a:off x="3154363" y="4756150"/>
            <a:ext cx="2835275" cy="1009650"/>
            <a:chOff x="3154680" y="4755674"/>
            <a:chExt cx="2834640" cy="1009511"/>
          </a:xfrm>
        </p:grpSpPr>
        <p:sp>
          <p:nvSpPr>
            <p:cNvPr id="4" name="TextBox 7">
              <a:extLst>
                <a:ext uri="{FF2B5EF4-FFF2-40B4-BE49-F238E27FC236}"/>
              </a:extLst>
            </p:cNvPr>
            <p:cNvSpPr txBox="1"/>
            <p:nvPr/>
          </p:nvSpPr>
          <p:spPr>
            <a:xfrm>
              <a:off x="3154680" y="5303287"/>
              <a:ext cx="2834640" cy="461898"/>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Indirect labor</a:t>
              </a:r>
            </a:p>
          </p:txBody>
        </p:sp>
        <p:cxnSp>
          <p:nvCxnSpPr>
            <p:cNvPr id="19" name="Straight Arrow Connector 18">
              <a:extLst>
                <a:ext uri="{FF2B5EF4-FFF2-40B4-BE49-F238E27FC236}"/>
              </a:extLst>
            </p:cNvPr>
            <p:cNvCxnSpPr>
              <a:stCxn id="6" idx="2"/>
            </p:cNvCxnSpPr>
            <p:nvPr/>
          </p:nvCxnSpPr>
          <p:spPr>
            <a:xfrm rot="5400000">
              <a:off x="4297400" y="5028687"/>
              <a:ext cx="549199" cy="317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Bookman Old Style" charset="0"/>
                <a:ea typeface="ＭＳ Ｐゴシック" charset="0"/>
              </a:rPr>
              <a:t>Prime Costs and Conversion Costs</a:t>
            </a:r>
          </a:p>
        </p:txBody>
      </p:sp>
      <p:sp>
        <p:nvSpPr>
          <p:cNvPr id="5" name="TextBox 4">
            <a:extLst>
              <a:ext uri="{FF2B5EF4-FFF2-40B4-BE49-F238E27FC236}"/>
            </a:extLst>
          </p:cNvPr>
          <p:cNvSpPr txBox="1"/>
          <p:nvPr/>
        </p:nvSpPr>
        <p:spPr>
          <a:xfrm>
            <a:off x="549275" y="2011363"/>
            <a:ext cx="3840163" cy="1828800"/>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u="sng" dirty="0" smtClean="0">
                <a:latin typeface="Gill Sans"/>
                <a:cs typeface="Gill Sans"/>
              </a:rPr>
              <a:t>Prime </a:t>
            </a:r>
            <a:r>
              <a:rPr lang="en-US" sz="2400" b="1" u="sng" dirty="0">
                <a:latin typeface="Gill Sans"/>
                <a:cs typeface="Gill Sans"/>
              </a:rPr>
              <a:t>C</a:t>
            </a:r>
            <a:r>
              <a:rPr lang="en-US" sz="2400" b="1" u="sng" dirty="0" smtClean="0">
                <a:latin typeface="Gill Sans"/>
                <a:cs typeface="Gill Sans"/>
              </a:rPr>
              <a:t>osts</a:t>
            </a:r>
            <a:endParaRPr lang="en-US" sz="2400" b="1" u="sng" dirty="0" smtClean="0">
              <a:latin typeface="Gill Sans"/>
              <a:cs typeface="Gill Sans"/>
            </a:endParaRPr>
          </a:p>
          <a:p>
            <a:pPr algn="ctr">
              <a:defRPr/>
            </a:pPr>
            <a:r>
              <a:rPr lang="en-US" sz="2400" dirty="0" smtClean="0">
                <a:latin typeface="Gill Sans"/>
                <a:cs typeface="Gill Sans"/>
              </a:rPr>
              <a:t>The </a:t>
            </a:r>
            <a:r>
              <a:rPr lang="en-US" sz="2400" dirty="0" smtClean="0">
                <a:latin typeface="Gill Sans"/>
                <a:cs typeface="Gill Sans"/>
              </a:rPr>
              <a:t>“</a:t>
            </a:r>
            <a:r>
              <a:rPr lang="en-US" sz="2400" dirty="0" smtClean="0">
                <a:latin typeface="Gill Sans"/>
                <a:cs typeface="Gill Sans"/>
              </a:rPr>
              <a:t>primary” </a:t>
            </a:r>
            <a:r>
              <a:rPr lang="en-US" sz="2400" dirty="0" smtClean="0">
                <a:latin typeface="Gill Sans"/>
                <a:cs typeface="Gill Sans"/>
              </a:rPr>
              <a:t>costs</a:t>
            </a:r>
          </a:p>
          <a:p>
            <a:pPr algn="ctr">
              <a:defRPr/>
            </a:pPr>
            <a:r>
              <a:rPr lang="en-US" sz="2400" dirty="0" smtClean="0">
                <a:latin typeface="Gill Sans"/>
                <a:cs typeface="Gill Sans"/>
              </a:rPr>
              <a:t>of the product</a:t>
            </a:r>
          </a:p>
        </p:txBody>
      </p:sp>
      <p:sp>
        <p:nvSpPr>
          <p:cNvPr id="6" name="TextBox 5">
            <a:extLst>
              <a:ext uri="{FF2B5EF4-FFF2-40B4-BE49-F238E27FC236}"/>
            </a:extLst>
          </p:cNvPr>
          <p:cNvSpPr txBox="1"/>
          <p:nvPr/>
        </p:nvSpPr>
        <p:spPr>
          <a:xfrm>
            <a:off x="549275" y="4022725"/>
            <a:ext cx="3840163" cy="1828800"/>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u="sng" dirty="0" smtClean="0">
                <a:latin typeface="Gill Sans"/>
                <a:cs typeface="Gill Sans"/>
              </a:rPr>
              <a:t>Conversion </a:t>
            </a:r>
            <a:r>
              <a:rPr lang="en-US" sz="2400" b="1" u="sng" dirty="0" smtClean="0">
                <a:latin typeface="Gill Sans"/>
                <a:cs typeface="Gill Sans"/>
              </a:rPr>
              <a:t>C</a:t>
            </a:r>
            <a:r>
              <a:rPr lang="en-US" sz="2400" b="1" u="sng" dirty="0" smtClean="0">
                <a:latin typeface="Gill Sans"/>
                <a:cs typeface="Gill Sans"/>
              </a:rPr>
              <a:t>osts</a:t>
            </a:r>
            <a:endParaRPr lang="en-US" sz="2400" b="1" u="sng" dirty="0" smtClean="0">
              <a:latin typeface="Gill Sans"/>
              <a:cs typeface="Gill Sans"/>
            </a:endParaRPr>
          </a:p>
          <a:p>
            <a:pPr algn="ctr">
              <a:defRPr/>
            </a:pPr>
            <a:r>
              <a:rPr lang="en-US" sz="2400" dirty="0" smtClean="0">
                <a:latin typeface="Gill Sans"/>
                <a:cs typeface="Gill Sans"/>
              </a:rPr>
              <a:t>Costs necessary to</a:t>
            </a:r>
          </a:p>
          <a:p>
            <a:pPr algn="ctr">
              <a:defRPr/>
            </a:pPr>
            <a:r>
              <a:rPr lang="en-US" sz="2400" dirty="0" smtClean="0">
                <a:latin typeface="Gill Sans"/>
                <a:cs typeface="Gill Sans"/>
              </a:rPr>
              <a:t>“</a:t>
            </a:r>
            <a:r>
              <a:rPr lang="en-US" sz="2400" dirty="0" smtClean="0">
                <a:latin typeface="Gill Sans"/>
                <a:cs typeface="Gill Sans"/>
              </a:rPr>
              <a:t>convert</a:t>
            </a:r>
            <a:r>
              <a:rPr lang="en-US" sz="2400" dirty="0" smtClean="0">
                <a:latin typeface="Gill Sans"/>
                <a:cs typeface="Gill Sans"/>
              </a:rPr>
              <a:t>”</a:t>
            </a:r>
            <a:r>
              <a:rPr lang="en-US" sz="2400" dirty="0" smtClean="0">
                <a:latin typeface="Gill Sans"/>
                <a:cs typeface="Gill Sans"/>
              </a:rPr>
              <a:t> </a:t>
            </a:r>
            <a:r>
              <a:rPr lang="en-US" sz="2400" dirty="0" smtClean="0">
                <a:latin typeface="Gill Sans"/>
                <a:cs typeface="Gill Sans"/>
              </a:rPr>
              <a:t>materials</a:t>
            </a:r>
          </a:p>
          <a:p>
            <a:pPr algn="ctr">
              <a:defRPr/>
            </a:pPr>
            <a:r>
              <a:rPr lang="en-US" sz="2400" dirty="0" smtClean="0">
                <a:latin typeface="Gill Sans"/>
                <a:cs typeface="Gill Sans"/>
              </a:rPr>
              <a:t>into a product</a:t>
            </a:r>
          </a:p>
        </p:txBody>
      </p:sp>
      <p:grpSp>
        <p:nvGrpSpPr>
          <p:cNvPr id="30724" name="Group 14"/>
          <p:cNvGrpSpPr>
            <a:grpSpLocks/>
          </p:cNvGrpSpPr>
          <p:nvPr/>
        </p:nvGrpSpPr>
        <p:grpSpPr bwMode="auto">
          <a:xfrm>
            <a:off x="4389438" y="2011363"/>
            <a:ext cx="4205287" cy="1828800"/>
            <a:chOff x="4389120" y="2377440"/>
            <a:chExt cx="4206240" cy="1828800"/>
          </a:xfrm>
        </p:grpSpPr>
        <p:sp>
          <p:nvSpPr>
            <p:cNvPr id="11" name="TextBox 10">
              <a:extLst>
                <a:ext uri="{FF2B5EF4-FFF2-40B4-BE49-F238E27FC236}"/>
              </a:extLst>
            </p:cNvPr>
            <p:cNvSpPr txBox="1"/>
            <p:nvPr/>
          </p:nvSpPr>
          <p:spPr>
            <a:xfrm>
              <a:off x="6400938" y="2377440"/>
              <a:ext cx="2194422" cy="82232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Direct</a:t>
              </a:r>
            </a:p>
            <a:p>
              <a:pPr algn="ctr" defTabSz="274320">
                <a:defRPr/>
              </a:pPr>
              <a:r>
                <a:rPr lang="en-US" sz="2400" dirty="0">
                  <a:latin typeface="Gill Sans"/>
                  <a:ea typeface="ＭＳ Ｐゴシック" panose="020B0600070205080204" pitchFamily="34" charset="-128"/>
                  <a:cs typeface="Gill Sans"/>
                </a:rPr>
                <a:t>materials</a:t>
              </a:r>
            </a:p>
          </p:txBody>
        </p:sp>
        <p:sp>
          <p:nvSpPr>
            <p:cNvPr id="12" name="TextBox 11">
              <a:extLst>
                <a:ext uri="{FF2B5EF4-FFF2-40B4-BE49-F238E27FC236}"/>
              </a:extLst>
            </p:cNvPr>
            <p:cNvSpPr txBox="1"/>
            <p:nvPr/>
          </p:nvSpPr>
          <p:spPr>
            <a:xfrm>
              <a:off x="6400938" y="3383915"/>
              <a:ext cx="2194422" cy="82232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Direct</a:t>
              </a:r>
            </a:p>
            <a:p>
              <a:pPr algn="ctr" defTabSz="274320">
                <a:defRPr/>
              </a:pPr>
              <a:r>
                <a:rPr lang="en-US" sz="2400" dirty="0">
                  <a:latin typeface="Gill Sans"/>
                  <a:ea typeface="ＭＳ Ｐゴシック" panose="020B0600070205080204" pitchFamily="34" charset="-128"/>
                  <a:cs typeface="Gill Sans"/>
                </a:rPr>
                <a:t>labor</a:t>
              </a:r>
            </a:p>
          </p:txBody>
        </p:sp>
        <p:cxnSp>
          <p:nvCxnSpPr>
            <p:cNvPr id="16" name="Elbow Connector 15">
              <a:extLst>
                <a:ext uri="{FF2B5EF4-FFF2-40B4-BE49-F238E27FC236}"/>
              </a:extLst>
            </p:cNvPr>
            <p:cNvCxnSpPr>
              <a:stCxn id="5" idx="3"/>
              <a:endCxn id="11" idx="1"/>
            </p:cNvCxnSpPr>
            <p:nvPr/>
          </p:nvCxnSpPr>
          <p:spPr>
            <a:xfrm flipV="1">
              <a:off x="4389120" y="2788602"/>
              <a:ext cx="2011818" cy="50323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extLst>
            </p:cNvPr>
            <p:cNvCxnSpPr>
              <a:stCxn id="5" idx="3"/>
              <a:endCxn id="12" idx="1"/>
            </p:cNvCxnSpPr>
            <p:nvPr/>
          </p:nvCxnSpPr>
          <p:spPr>
            <a:xfrm>
              <a:off x="4389120" y="3291840"/>
              <a:ext cx="2011818" cy="50323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725" name="Group 16"/>
          <p:cNvGrpSpPr>
            <a:grpSpLocks/>
          </p:cNvGrpSpPr>
          <p:nvPr/>
        </p:nvGrpSpPr>
        <p:grpSpPr bwMode="auto">
          <a:xfrm>
            <a:off x="4389438" y="4021138"/>
            <a:ext cx="4205287" cy="1830387"/>
            <a:chOff x="4389120" y="4386579"/>
            <a:chExt cx="4206240" cy="1831341"/>
          </a:xfrm>
        </p:grpSpPr>
        <p:sp>
          <p:nvSpPr>
            <p:cNvPr id="13" name="TextBox 12">
              <a:extLst>
                <a:ext uri="{FF2B5EF4-FFF2-40B4-BE49-F238E27FC236}"/>
              </a:extLst>
            </p:cNvPr>
            <p:cNvSpPr txBox="1"/>
            <p:nvPr/>
          </p:nvSpPr>
          <p:spPr>
            <a:xfrm>
              <a:off x="6400938" y="4386579"/>
              <a:ext cx="2194422" cy="822754"/>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Direct</a:t>
              </a:r>
            </a:p>
            <a:p>
              <a:pPr algn="ctr" defTabSz="274320">
                <a:defRPr/>
              </a:pPr>
              <a:r>
                <a:rPr lang="en-US" sz="2400" dirty="0">
                  <a:latin typeface="Gill Sans"/>
                  <a:ea typeface="ＭＳ Ｐゴシック" panose="020B0600070205080204" pitchFamily="34" charset="-128"/>
                  <a:cs typeface="Gill Sans"/>
                </a:rPr>
                <a:t>labor</a:t>
              </a:r>
            </a:p>
          </p:txBody>
        </p:sp>
        <p:sp>
          <p:nvSpPr>
            <p:cNvPr id="14" name="TextBox 13">
              <a:extLst>
                <a:ext uri="{FF2B5EF4-FFF2-40B4-BE49-F238E27FC236}"/>
              </a:extLst>
            </p:cNvPr>
            <p:cNvSpPr txBox="1"/>
            <p:nvPr/>
          </p:nvSpPr>
          <p:spPr>
            <a:xfrm>
              <a:off x="6400938" y="5395166"/>
              <a:ext cx="2194422" cy="822754"/>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Manufacturing</a:t>
              </a:r>
            </a:p>
            <a:p>
              <a:pPr algn="ctr" defTabSz="274320">
                <a:defRPr/>
              </a:pPr>
              <a:r>
                <a:rPr lang="en-US" sz="2400" dirty="0">
                  <a:latin typeface="Gill Sans"/>
                  <a:ea typeface="ＭＳ Ｐゴシック" panose="020B0600070205080204" pitchFamily="34" charset="-128"/>
                  <a:cs typeface="Gill Sans"/>
                </a:rPr>
                <a:t>overhead</a:t>
              </a:r>
            </a:p>
          </p:txBody>
        </p:sp>
        <p:cxnSp>
          <p:nvCxnSpPr>
            <p:cNvPr id="24" name="Elbow Connector 23">
              <a:extLst>
                <a:ext uri="{FF2B5EF4-FFF2-40B4-BE49-F238E27FC236}"/>
              </a:extLst>
            </p:cNvPr>
            <p:cNvCxnSpPr>
              <a:stCxn id="6" idx="3"/>
              <a:endCxn id="13" idx="1"/>
            </p:cNvCxnSpPr>
            <p:nvPr/>
          </p:nvCxnSpPr>
          <p:spPr>
            <a:xfrm flipV="1">
              <a:off x="4389120" y="4797955"/>
              <a:ext cx="2011818" cy="50508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extLst>
            </p:cNvPr>
            <p:cNvCxnSpPr>
              <a:stCxn id="6" idx="3"/>
              <a:endCxn id="14" idx="1"/>
            </p:cNvCxnSpPr>
            <p:nvPr/>
          </p:nvCxnSpPr>
          <p:spPr>
            <a:xfrm>
              <a:off x="4389120" y="5303043"/>
              <a:ext cx="2011818" cy="50350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Bookman Old Style" charset="0"/>
                <a:ea typeface="ＭＳ Ｐゴシック" charset="0"/>
              </a:rPr>
              <a:t>Nonmanufacturing (Period) Costs</a:t>
            </a:r>
          </a:p>
        </p:txBody>
      </p:sp>
      <p:sp>
        <p:nvSpPr>
          <p:cNvPr id="32770" name="Text Box 3"/>
          <p:cNvSpPr txBox="1">
            <a:spLocks noChangeArrowheads="1"/>
          </p:cNvSpPr>
          <p:nvPr/>
        </p:nvSpPr>
        <p:spPr bwMode="auto">
          <a:xfrm>
            <a:off x="731838" y="1463675"/>
            <a:ext cx="768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Recognized as expenses when the costs are incurred</a:t>
            </a:r>
          </a:p>
        </p:txBody>
      </p:sp>
      <p:sp>
        <p:nvSpPr>
          <p:cNvPr id="5" name="TextBox 4">
            <a:extLst>
              <a:ext uri="{FF2B5EF4-FFF2-40B4-BE49-F238E27FC236}"/>
            </a:extLst>
          </p:cNvPr>
          <p:cNvSpPr txBox="1"/>
          <p:nvPr/>
        </p:nvSpPr>
        <p:spPr>
          <a:xfrm>
            <a:off x="549275" y="2378075"/>
            <a:ext cx="3840163" cy="1828800"/>
          </a:xfrm>
          <a:prstGeom prst="rect">
            <a:avLst/>
          </a:prstGeom>
          <a:solidFill>
            <a:schemeClr val="accent6"/>
          </a:solidFill>
          <a:ln w="12700">
            <a:solidFill>
              <a:schemeClr val="tx1"/>
            </a:solidFill>
          </a:ln>
        </p:spPr>
        <p:txBody>
          <a:bodyPr wrap="none" anchor="ctr"/>
          <a:lstStyle/>
          <a:p>
            <a:pPr algn="ctr" defTabSz="274320">
              <a:defRPr/>
            </a:pPr>
            <a:r>
              <a:rPr lang="en-US" sz="2400" b="1" u="sng" dirty="0" smtClean="0">
                <a:latin typeface="Gill Sans"/>
                <a:ea typeface="ＭＳ Ｐゴシック" panose="020B0600070205080204" pitchFamily="34" charset="-128"/>
                <a:cs typeface="Gill Sans"/>
              </a:rPr>
              <a:t>Marketing</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necessary to</a:t>
            </a:r>
          </a:p>
          <a:p>
            <a:pPr algn="ctr" defTabSz="274320">
              <a:defRPr/>
            </a:pPr>
            <a:r>
              <a:rPr lang="en-US" sz="2400" dirty="0">
                <a:latin typeface="Gill Sans"/>
                <a:ea typeface="ＭＳ Ｐゴシック" panose="020B0600070205080204" pitchFamily="34" charset="-128"/>
                <a:cs typeface="Gill Sans"/>
              </a:rPr>
              <a:t>sell the products</a:t>
            </a:r>
          </a:p>
        </p:txBody>
      </p:sp>
      <p:sp>
        <p:nvSpPr>
          <p:cNvPr id="6" name="TextBox 5">
            <a:extLst>
              <a:ext uri="{FF2B5EF4-FFF2-40B4-BE49-F238E27FC236}"/>
            </a:extLst>
          </p:cNvPr>
          <p:cNvSpPr txBox="1"/>
          <p:nvPr/>
        </p:nvSpPr>
        <p:spPr>
          <a:xfrm>
            <a:off x="549275" y="4389438"/>
            <a:ext cx="3840163" cy="1828800"/>
          </a:xfrm>
          <a:prstGeom prst="rect">
            <a:avLst/>
          </a:prstGeom>
          <a:solidFill>
            <a:schemeClr val="accent6"/>
          </a:solidFill>
          <a:ln w="12700">
            <a:solidFill>
              <a:schemeClr val="tx1"/>
            </a:solidFill>
          </a:ln>
        </p:spPr>
        <p:txBody>
          <a:bodyPr wrap="none" anchor="ctr"/>
          <a:lstStyle/>
          <a:p>
            <a:pPr algn="ctr" defTabSz="274320">
              <a:defRPr/>
            </a:pPr>
            <a:r>
              <a:rPr lang="en-US" sz="2400" b="1" u="sng" dirty="0" smtClean="0">
                <a:latin typeface="Gill Sans"/>
                <a:ea typeface="ＭＳ Ｐゴシック" panose="020B0600070205080204" pitchFamily="34" charset="-128"/>
                <a:cs typeface="Gill Sans"/>
              </a:rPr>
              <a:t>Administrative</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necessary to</a:t>
            </a:r>
          </a:p>
          <a:p>
            <a:pPr algn="ctr" defTabSz="274320">
              <a:defRPr/>
            </a:pPr>
            <a:r>
              <a:rPr lang="en-US" sz="2400" dirty="0">
                <a:latin typeface="Gill Sans"/>
                <a:ea typeface="ＭＳ Ｐゴシック" panose="020B0600070205080204" pitchFamily="34" charset="-128"/>
                <a:cs typeface="Gill Sans"/>
              </a:rPr>
              <a:t>operate the business</a:t>
            </a:r>
          </a:p>
        </p:txBody>
      </p:sp>
      <p:grpSp>
        <p:nvGrpSpPr>
          <p:cNvPr id="32773" name="Group 18"/>
          <p:cNvGrpSpPr>
            <a:grpSpLocks/>
          </p:cNvGrpSpPr>
          <p:nvPr/>
        </p:nvGrpSpPr>
        <p:grpSpPr bwMode="auto">
          <a:xfrm>
            <a:off x="4389438" y="2378075"/>
            <a:ext cx="4205287" cy="1828800"/>
            <a:chOff x="4389120" y="2377439"/>
            <a:chExt cx="4206240" cy="1828801"/>
          </a:xfrm>
        </p:grpSpPr>
        <p:sp>
          <p:nvSpPr>
            <p:cNvPr id="7" name="TextBox 6">
              <a:extLst>
                <a:ext uri="{FF2B5EF4-FFF2-40B4-BE49-F238E27FC236}"/>
              </a:extLst>
            </p:cNvPr>
            <p:cNvSpPr txBox="1"/>
            <p:nvPr/>
          </p:nvSpPr>
          <p:spPr>
            <a:xfrm>
              <a:off x="5761031" y="2377439"/>
              <a:ext cx="2834329" cy="54927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Advertising</a:t>
              </a:r>
            </a:p>
          </p:txBody>
        </p:sp>
        <p:sp>
          <p:nvSpPr>
            <p:cNvPr id="2" name="TextBox 7">
              <a:extLst>
                <a:ext uri="{FF2B5EF4-FFF2-40B4-BE49-F238E27FC236}"/>
              </a:extLst>
            </p:cNvPr>
            <p:cNvSpPr txBox="1"/>
            <p:nvPr/>
          </p:nvSpPr>
          <p:spPr>
            <a:xfrm>
              <a:off x="5761031" y="3017202"/>
              <a:ext cx="2834329" cy="54927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Sales commissions</a:t>
              </a:r>
            </a:p>
          </p:txBody>
        </p:sp>
        <p:sp>
          <p:nvSpPr>
            <p:cNvPr id="11" name="TextBox 10">
              <a:extLst>
                <a:ext uri="{FF2B5EF4-FFF2-40B4-BE49-F238E27FC236}"/>
              </a:extLst>
            </p:cNvPr>
            <p:cNvSpPr txBox="1"/>
            <p:nvPr/>
          </p:nvSpPr>
          <p:spPr>
            <a:xfrm>
              <a:off x="5761031" y="3656965"/>
              <a:ext cx="2834329" cy="54927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Shipping costs</a:t>
              </a:r>
            </a:p>
          </p:txBody>
        </p:sp>
        <p:cxnSp>
          <p:nvCxnSpPr>
            <p:cNvPr id="14" name="Elbow Connector 13">
              <a:extLst>
                <a:ext uri="{FF2B5EF4-FFF2-40B4-BE49-F238E27FC236}"/>
              </a:extLst>
            </p:cNvPr>
            <p:cNvCxnSpPr>
              <a:stCxn id="5" idx="3"/>
              <a:endCxn id="7" idx="1"/>
            </p:cNvCxnSpPr>
            <p:nvPr/>
          </p:nvCxnSpPr>
          <p:spPr>
            <a:xfrm flipV="1">
              <a:off x="4389120" y="2652077"/>
              <a:ext cx="1371911" cy="639762"/>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extLst>
            </p:cNvPr>
            <p:cNvCxnSpPr>
              <a:stCxn id="5" idx="3"/>
            </p:cNvCxnSpPr>
            <p:nvPr/>
          </p:nvCxnSpPr>
          <p:spPr>
            <a:xfrm>
              <a:off x="4389120" y="3291840"/>
              <a:ext cx="1371911" cy="158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extLst>
            </p:cNvPr>
            <p:cNvCxnSpPr>
              <a:stCxn id="5" idx="3"/>
              <a:endCxn id="11" idx="1"/>
            </p:cNvCxnSpPr>
            <p:nvPr/>
          </p:nvCxnSpPr>
          <p:spPr>
            <a:xfrm>
              <a:off x="4389120" y="3291840"/>
              <a:ext cx="1371911" cy="639763"/>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2774" name="Group 19"/>
          <p:cNvGrpSpPr>
            <a:grpSpLocks/>
          </p:cNvGrpSpPr>
          <p:nvPr/>
        </p:nvGrpSpPr>
        <p:grpSpPr bwMode="auto">
          <a:xfrm>
            <a:off x="4389438" y="4386263"/>
            <a:ext cx="4205287" cy="1831975"/>
            <a:chOff x="4389120" y="4386578"/>
            <a:chExt cx="4206240" cy="1831342"/>
          </a:xfrm>
        </p:grpSpPr>
        <p:sp>
          <p:nvSpPr>
            <p:cNvPr id="9" name="TextBox 8">
              <a:extLst>
                <a:ext uri="{FF2B5EF4-FFF2-40B4-BE49-F238E27FC236}"/>
              </a:extLst>
            </p:cNvPr>
            <p:cNvSpPr txBox="1"/>
            <p:nvPr/>
          </p:nvSpPr>
          <p:spPr>
            <a:xfrm>
              <a:off x="5761031" y="4386578"/>
              <a:ext cx="2834329" cy="54908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Executive salaries</a:t>
              </a:r>
            </a:p>
          </p:txBody>
        </p:sp>
        <p:sp>
          <p:nvSpPr>
            <p:cNvPr id="10" name="TextBox 9">
              <a:extLst>
                <a:ext uri="{FF2B5EF4-FFF2-40B4-BE49-F238E27FC236}"/>
              </a:extLst>
            </p:cNvPr>
            <p:cNvSpPr txBox="1"/>
            <p:nvPr/>
          </p:nvSpPr>
          <p:spPr>
            <a:xfrm>
              <a:off x="5761031" y="5029293"/>
              <a:ext cx="2834329" cy="54908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Data processing</a:t>
              </a:r>
            </a:p>
          </p:txBody>
        </p:sp>
        <p:sp>
          <p:nvSpPr>
            <p:cNvPr id="12" name="TextBox 11">
              <a:extLst>
                <a:ext uri="{FF2B5EF4-FFF2-40B4-BE49-F238E27FC236}"/>
              </a:extLst>
            </p:cNvPr>
            <p:cNvSpPr txBox="1"/>
            <p:nvPr/>
          </p:nvSpPr>
          <p:spPr>
            <a:xfrm>
              <a:off x="5761031" y="5668835"/>
              <a:ext cx="2834329" cy="549085"/>
            </a:xfrm>
            <a:prstGeom prst="rect">
              <a:avLst/>
            </a:prstGeom>
            <a:solidFill>
              <a:schemeClr val="accent6"/>
            </a:solidFill>
            <a:ln w="12700">
              <a:solidFill>
                <a:schemeClr val="tx1"/>
              </a:solidFill>
            </a:ln>
          </p:spPr>
          <p:txBody>
            <a:bodyPr wrap="none" anchor="ctr"/>
            <a:lstStyle/>
            <a:p>
              <a:pPr algn="ctr" defTabSz="274320">
                <a:defRPr/>
              </a:pPr>
              <a:r>
                <a:rPr lang="en-US" sz="2400" dirty="0">
                  <a:latin typeface="Gill Sans"/>
                  <a:ea typeface="ＭＳ Ｐゴシック" panose="020B0600070205080204" pitchFamily="34" charset="-128"/>
                  <a:cs typeface="Gill Sans"/>
                </a:rPr>
                <a:t>Legal costs</a:t>
              </a:r>
            </a:p>
          </p:txBody>
        </p:sp>
        <p:cxnSp>
          <p:nvCxnSpPr>
            <p:cNvPr id="23" name="Elbow Connector 22">
              <a:extLst>
                <a:ext uri="{FF2B5EF4-FFF2-40B4-BE49-F238E27FC236}"/>
              </a:extLst>
            </p:cNvPr>
            <p:cNvCxnSpPr>
              <a:stCxn id="6" idx="3"/>
              <a:endCxn id="9" idx="1"/>
            </p:cNvCxnSpPr>
            <p:nvPr/>
          </p:nvCxnSpPr>
          <p:spPr>
            <a:xfrm flipV="1">
              <a:off x="4389120" y="4661120"/>
              <a:ext cx="1371911" cy="642716"/>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extLst>
            </p:cNvPr>
            <p:cNvCxnSpPr>
              <a:stCxn id="6" idx="3"/>
              <a:endCxn id="10" idx="1"/>
            </p:cNvCxnSpPr>
            <p:nvPr/>
          </p:nvCxnSpPr>
          <p:spPr>
            <a:xfrm>
              <a:off x="4389120" y="5303836"/>
              <a:ext cx="1371911" cy="1586"/>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extLst>
            </p:cNvPr>
            <p:cNvCxnSpPr>
              <a:stCxn id="6" idx="3"/>
              <a:endCxn id="12" idx="1"/>
            </p:cNvCxnSpPr>
            <p:nvPr/>
          </p:nvCxnSpPr>
          <p:spPr>
            <a:xfrm>
              <a:off x="4389120" y="5303836"/>
              <a:ext cx="1371911" cy="639541"/>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Bookman Old Style" charset="0"/>
                <a:ea typeface="ＭＳ Ｐゴシック" charset="0"/>
              </a:rPr>
              <a:t>Cost Allocation</a:t>
            </a:r>
          </a:p>
        </p:txBody>
      </p:sp>
      <p:sp>
        <p:nvSpPr>
          <p:cNvPr id="3" name="Rectangle 2">
            <a:extLst>
              <a:ext uri="{FF2B5EF4-FFF2-40B4-BE49-F238E27FC236}"/>
            </a:extLst>
          </p:cNvPr>
          <p:cNvSpPr/>
          <p:nvPr/>
        </p:nvSpPr>
        <p:spPr>
          <a:xfrm>
            <a:off x="1736725" y="1646238"/>
            <a:ext cx="5670550" cy="457200"/>
          </a:xfrm>
          <a:prstGeom prst="rect">
            <a:avLst/>
          </a:prstGeom>
          <a:solidFill>
            <a:schemeClr val="tx2">
              <a:lumMod val="20000"/>
              <a:lumOff val="80000"/>
            </a:schemeClr>
          </a:solidFill>
          <a:ln w="12700">
            <a:solidFill>
              <a:schemeClr val="tx1"/>
            </a:solidFill>
          </a:ln>
        </p:spPr>
        <p:txBody>
          <a:bodyPr wrap="none" anchor="ctr"/>
          <a:lstStyle/>
          <a:p>
            <a:pPr defTabSz="365760">
              <a:defRPr/>
            </a:pPr>
            <a:r>
              <a:rPr lang="en-US" sz="2400" dirty="0">
                <a:solidFill>
                  <a:srgbClr val="0000CC"/>
                </a:solidFill>
                <a:ea typeface="ＭＳ Ｐゴシック" panose="020B0600070205080204" pitchFamily="34" charset="-128"/>
                <a:cs typeface="+mn-cs"/>
              </a:rPr>
              <a:t>LO 2-3	</a:t>
            </a:r>
            <a:r>
              <a:rPr lang="en-US" sz="2000" dirty="0">
                <a:ea typeface="ＭＳ Ｐゴシック" panose="020B0600070205080204" pitchFamily="34" charset="-128"/>
                <a:cs typeface="+mn-cs"/>
              </a:rPr>
              <a:t>Explain the process of cost allocation.</a:t>
            </a:r>
          </a:p>
        </p:txBody>
      </p:sp>
      <p:sp>
        <p:nvSpPr>
          <p:cNvPr id="34819" name="TextBox 3"/>
          <p:cNvSpPr txBox="1">
            <a:spLocks noChangeArrowheads="1"/>
          </p:cNvSpPr>
          <p:nvPr/>
        </p:nvSpPr>
        <p:spPr bwMode="auto">
          <a:xfrm>
            <a:off x="1257300" y="2468563"/>
            <a:ext cx="6629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It is the process of assigning indirect costs to products, services, people, business units, etc.</a:t>
            </a:r>
          </a:p>
        </p:txBody>
      </p:sp>
      <p:sp>
        <p:nvSpPr>
          <p:cNvPr id="8" name="Rectangle 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2-3</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Bookman Old Style" charset="0"/>
                <a:ea typeface="ＭＳ Ｐゴシック" charset="0"/>
              </a:rPr>
              <a:t>Cost Allocation (2)</a:t>
            </a:r>
          </a:p>
        </p:txBody>
      </p:sp>
      <p:sp>
        <p:nvSpPr>
          <p:cNvPr id="4" name="TextBox 3">
            <a:extLst>
              <a:ext uri="{FF2B5EF4-FFF2-40B4-BE49-F238E27FC236}"/>
            </a:extLst>
          </p:cNvPr>
          <p:cNvSpPr txBox="1">
            <a:spLocks noChangeArrowheads="1"/>
          </p:cNvSpPr>
          <p:nvPr/>
        </p:nvSpPr>
        <p:spPr bwMode="auto">
          <a:xfrm>
            <a:off x="639763" y="1828800"/>
            <a:ext cx="7864475" cy="822325"/>
          </a:xfrm>
          <a:prstGeom prst="rect">
            <a:avLst/>
          </a:prstGeom>
          <a:solidFill>
            <a:schemeClr val="bg2">
              <a:lumMod val="90000"/>
            </a:schemeClr>
          </a:solidFill>
          <a:ln w="9525">
            <a:solidFill>
              <a:schemeClr val="accent6">
                <a:lumMod val="75000"/>
              </a:schemeClr>
            </a:solidFill>
            <a:miter lim="800000"/>
            <a:headEnd/>
            <a:tailEnd/>
          </a:ln>
        </p:spPr>
        <p:txBody>
          <a:bodyPr wrap="none"/>
          <a:lstStyle/>
          <a:p>
            <a:pPr defTabSz="365125">
              <a:defRPr/>
            </a:pPr>
            <a:r>
              <a:rPr lang="en-US" sz="2400" dirty="0">
                <a:latin typeface="Gill Sans"/>
                <a:ea typeface="ＭＳ Ｐゴシック" panose="020B0600070205080204" pitchFamily="34" charset="-128"/>
                <a:cs typeface="Gill Sans"/>
              </a:rPr>
              <a:t>1.	Define the cost pool:</a:t>
            </a:r>
          </a:p>
          <a:p>
            <a:pPr defTabSz="365125">
              <a:defRPr/>
            </a:pPr>
            <a:r>
              <a:rPr lang="en-US" sz="2400" dirty="0">
                <a:latin typeface="Gill Sans"/>
                <a:ea typeface="ＭＳ Ｐゴシック" panose="020B0600070205080204" pitchFamily="34" charset="-128"/>
                <a:cs typeface="Gill Sans"/>
              </a:rPr>
              <a:t>	The collection of costs to be assigned to cost objects</a:t>
            </a:r>
          </a:p>
          <a:p>
            <a:pPr defTabSz="365125">
              <a:defRPr/>
            </a:pPr>
            <a:endParaRPr lang="en-US" sz="2400" dirty="0">
              <a:latin typeface="Gill Sans"/>
              <a:ea typeface="ＭＳ Ｐゴシック" panose="020B0600070205080204" pitchFamily="34" charset="-128"/>
              <a:cs typeface="Gill Sans"/>
            </a:endParaRPr>
          </a:p>
        </p:txBody>
      </p:sp>
      <p:sp>
        <p:nvSpPr>
          <p:cNvPr id="5" name="TextBox 4">
            <a:extLst>
              <a:ext uri="{FF2B5EF4-FFF2-40B4-BE49-F238E27FC236}"/>
            </a:extLst>
          </p:cNvPr>
          <p:cNvSpPr txBox="1">
            <a:spLocks noChangeArrowheads="1"/>
          </p:cNvSpPr>
          <p:nvPr/>
        </p:nvSpPr>
        <p:spPr bwMode="auto">
          <a:xfrm>
            <a:off x="639763" y="2743200"/>
            <a:ext cx="7864475" cy="1189038"/>
          </a:xfrm>
          <a:prstGeom prst="rect">
            <a:avLst/>
          </a:prstGeom>
          <a:solidFill>
            <a:schemeClr val="bg2">
              <a:lumMod val="90000"/>
            </a:schemeClr>
          </a:solidFill>
          <a:ln w="9525">
            <a:solidFill>
              <a:schemeClr val="accent6">
                <a:lumMod val="75000"/>
              </a:schemeClr>
            </a:solidFill>
            <a:miter lim="800000"/>
            <a:headEnd/>
            <a:tailEnd/>
          </a:ln>
        </p:spPr>
        <p:txBody>
          <a:bodyPr wrap="none"/>
          <a:lstStyle/>
          <a:p>
            <a:pPr defTabSz="365125">
              <a:defRPr/>
            </a:pPr>
            <a:r>
              <a:rPr lang="en-US" sz="2400" dirty="0">
                <a:latin typeface="Gill Sans"/>
                <a:ea typeface="ＭＳ Ｐゴシック" panose="020B0600070205080204" pitchFamily="34" charset="-128"/>
                <a:cs typeface="Gill Sans"/>
              </a:rPr>
              <a:t>2.	Determine the cost allocation rule:</a:t>
            </a:r>
          </a:p>
          <a:p>
            <a:pPr defTabSz="365125">
              <a:defRPr/>
            </a:pPr>
            <a:r>
              <a:rPr lang="en-US" sz="2400" dirty="0">
                <a:latin typeface="Gill Sans"/>
                <a:ea typeface="ＭＳ Ｐゴシック" panose="020B0600070205080204" pitchFamily="34" charset="-128"/>
                <a:cs typeface="Gill Sans"/>
              </a:rPr>
              <a:t>	The method used to assign costs in the cost pool </a:t>
            </a:r>
          </a:p>
          <a:p>
            <a:pPr defTabSz="365125">
              <a:defRPr/>
            </a:pPr>
            <a:r>
              <a:rPr lang="en-US" sz="2400" dirty="0">
                <a:latin typeface="Gill Sans"/>
                <a:ea typeface="ＭＳ Ｐゴシック" panose="020B0600070205080204" pitchFamily="34" charset="-128"/>
                <a:cs typeface="Gill Sans"/>
              </a:rPr>
              <a:t>	to cost objects</a:t>
            </a:r>
          </a:p>
        </p:txBody>
      </p:sp>
      <p:sp>
        <p:nvSpPr>
          <p:cNvPr id="6" name="TextBox 5">
            <a:extLst>
              <a:ext uri="{FF2B5EF4-FFF2-40B4-BE49-F238E27FC236}"/>
            </a:extLst>
          </p:cNvPr>
          <p:cNvSpPr txBox="1">
            <a:spLocks noChangeArrowheads="1"/>
          </p:cNvSpPr>
          <p:nvPr/>
        </p:nvSpPr>
        <p:spPr bwMode="auto">
          <a:xfrm>
            <a:off x="639763" y="4022725"/>
            <a:ext cx="7864475" cy="1189038"/>
          </a:xfrm>
          <a:prstGeom prst="rect">
            <a:avLst/>
          </a:prstGeom>
          <a:solidFill>
            <a:schemeClr val="bg2">
              <a:lumMod val="90000"/>
            </a:schemeClr>
          </a:solidFill>
          <a:ln w="9525">
            <a:solidFill>
              <a:schemeClr val="accent6">
                <a:lumMod val="75000"/>
              </a:schemeClr>
            </a:solidFill>
            <a:miter lim="800000"/>
            <a:headEnd/>
            <a:tailEnd/>
          </a:ln>
        </p:spPr>
        <p:txBody>
          <a:bodyPr wrap="none"/>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dirty="0" smtClean="0">
                <a:latin typeface="Gill Sans"/>
                <a:cs typeface="Gill Sans"/>
              </a:rPr>
              <a:t>3.	Assign the costs in the cost pool to the cost object:</a:t>
            </a:r>
          </a:p>
          <a:p>
            <a:pPr>
              <a:defRPr/>
            </a:pPr>
            <a:r>
              <a:rPr lang="en-US" sz="2400" dirty="0" smtClean="0">
                <a:latin typeface="Gill Sans"/>
                <a:cs typeface="Gill Sans"/>
              </a:rPr>
              <a:t>	Any end to which a cost is assigned—product,</a:t>
            </a:r>
          </a:p>
          <a:p>
            <a:pPr>
              <a:defRPr/>
            </a:pPr>
            <a:r>
              <a:rPr lang="en-US" sz="2400" dirty="0" smtClean="0">
                <a:latin typeface="Gill Sans"/>
                <a:cs typeface="Gill Sans"/>
              </a:rPr>
              <a:t>	product line, department, customer, etc.</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Bookman Old Style" charset="0"/>
                <a:ea typeface="ＭＳ Ｐゴシック" charset="0"/>
              </a:rPr>
              <a:t>Cost Allocation: Example</a:t>
            </a:r>
          </a:p>
        </p:txBody>
      </p:sp>
      <p:sp>
        <p:nvSpPr>
          <p:cNvPr id="38914" name="TextBox 2"/>
          <p:cNvSpPr txBox="1">
            <a:spLocks noChangeArrowheads="1"/>
          </p:cNvSpPr>
          <p:nvPr/>
        </p:nvSpPr>
        <p:spPr bwMode="auto">
          <a:xfrm>
            <a:off x="1096963" y="1463675"/>
            <a:ext cx="695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Rockford Corporation has two divisions: East Coast and West Coast. Both divisions are supported by the IS Group.</a:t>
            </a:r>
          </a:p>
        </p:txBody>
      </p:sp>
      <p:graphicFrame>
        <p:nvGraphicFramePr>
          <p:cNvPr id="4" name="Table 3">
            <a:extLst>
              <a:ext uri="{FF2B5EF4-FFF2-40B4-BE49-F238E27FC236}"/>
            </a:extLst>
          </p:cNvPr>
          <p:cNvGraphicFramePr>
            <a:graphicFrameLocks noGrp="1"/>
          </p:cNvGraphicFramePr>
          <p:nvPr/>
        </p:nvGraphicFramePr>
        <p:xfrm>
          <a:off x="1282700" y="2298700"/>
          <a:ext cx="6583363" cy="914400"/>
        </p:xfrm>
        <a:graphic>
          <a:graphicData uri="http://schemas.openxmlformats.org/drawingml/2006/table">
            <a:tbl>
              <a:tblPr/>
              <a:tblGrid>
                <a:gridCol w="1646238">
                  <a:extLst>
                    <a:ext uri="{9D8B030D-6E8A-4147-A177-3AD203B41FA5}"/>
                  </a:extLst>
                </a:gridCol>
                <a:gridCol w="1646237">
                  <a:extLst>
                    <a:ext uri="{9D8B030D-6E8A-4147-A177-3AD203B41FA5}"/>
                  </a:extLst>
                </a:gridCol>
                <a:gridCol w="1644650">
                  <a:extLst>
                    <a:ext uri="{9D8B030D-6E8A-4147-A177-3AD203B41FA5}"/>
                  </a:extLst>
                </a:gridCol>
                <a:gridCol w="1646238">
                  <a:extLst>
                    <a:ext uri="{9D8B030D-6E8A-4147-A177-3AD203B41FA5}"/>
                  </a:extLst>
                </a:gridCol>
              </a:tblGrid>
              <a:tr h="457200">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East Coast</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West Coast</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Total</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extLst>
              </a:tr>
              <a:tr h="457200">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Revenues</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$80 million</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$20 million</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600"/>
                        </a:spcBef>
                        <a:buClr>
                          <a:schemeClr val="accent1"/>
                        </a:buClr>
                        <a:buSzPct val="76000"/>
                        <a:buFont typeface="Wingdings 3" charset="2"/>
                        <a:defRPr sz="2200">
                          <a:solidFill>
                            <a:schemeClr val="tx1"/>
                          </a:solidFill>
                          <a:latin typeface="Gill Sans MT" charset="0"/>
                          <a:ea typeface="ＭＳ Ｐゴシック" charset="-128"/>
                        </a:defRPr>
                      </a:lvl1pPr>
                      <a:lvl2pPr marL="742950" indent="-285750">
                        <a:spcBef>
                          <a:spcPts val="500"/>
                        </a:spcBef>
                        <a:buClr>
                          <a:schemeClr val="accent2"/>
                        </a:buClr>
                        <a:buSzPct val="76000"/>
                        <a:buFont typeface="Wingdings 3" charset="2"/>
                        <a:defRPr sz="2100">
                          <a:solidFill>
                            <a:schemeClr val="tx2"/>
                          </a:solidFill>
                          <a:latin typeface="Gill Sans MT" charset="0"/>
                          <a:ea typeface="ＭＳ Ｐゴシック" charset="-128"/>
                        </a:defRPr>
                      </a:lvl2pPr>
                      <a:lvl3pPr marL="1143000" indent="-228600">
                        <a:spcBef>
                          <a:spcPts val="500"/>
                        </a:spcBef>
                        <a:buClr>
                          <a:srgbClr val="BCBCBC"/>
                        </a:buClr>
                        <a:buSzPct val="76000"/>
                        <a:buFont typeface="Wingdings 3" charset="2"/>
                        <a:defRPr>
                          <a:solidFill>
                            <a:schemeClr val="tx1"/>
                          </a:solidFill>
                          <a:latin typeface="Gill Sans MT" charset="0"/>
                          <a:ea typeface="ＭＳ Ｐゴシック" charset="-128"/>
                        </a:defRPr>
                      </a:lvl3pPr>
                      <a:lvl4pPr marL="1600200" indent="-228600">
                        <a:spcBef>
                          <a:spcPts val="400"/>
                        </a:spcBef>
                        <a:buClr>
                          <a:srgbClr val="8BA2B4"/>
                        </a:buClr>
                        <a:buSzPct val="70000"/>
                        <a:buFont typeface="Wingdings" charset="2"/>
                        <a:defRPr>
                          <a:solidFill>
                            <a:schemeClr val="tx1"/>
                          </a:solidFill>
                          <a:latin typeface="Gill Sans MT" charset="0"/>
                          <a:ea typeface="ＭＳ Ｐゴシック" charset="-128"/>
                        </a:defRPr>
                      </a:lvl4pPr>
                      <a:lvl5pPr marL="2057400" indent="-228600">
                        <a:spcBef>
                          <a:spcPts val="300"/>
                        </a:spcBef>
                        <a:buClr>
                          <a:schemeClr val="accent2"/>
                        </a:buClr>
                        <a:buSzPct val="70000"/>
                        <a:buFont typeface="Wingdings" charset="2"/>
                        <a:defRPr sz="1400">
                          <a:solidFill>
                            <a:schemeClr val="tx1"/>
                          </a:solidFill>
                          <a:latin typeface="Gill Sans MT"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charset="2"/>
                        <a:defRPr sz="1400">
                          <a:solidFill>
                            <a:schemeClr val="tx1"/>
                          </a:solidFill>
                          <a:latin typeface="Gill Sans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$100 million</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extLst>
              </a:tr>
            </a:tbl>
          </a:graphicData>
        </a:graphic>
      </p:graphicFrame>
      <p:sp>
        <p:nvSpPr>
          <p:cNvPr id="38932" name="TextBox 4"/>
          <p:cNvSpPr txBox="1">
            <a:spLocks noChangeArrowheads="1"/>
          </p:cNvSpPr>
          <p:nvPr/>
        </p:nvSpPr>
        <p:spPr bwMode="auto">
          <a:xfrm>
            <a:off x="365125" y="36576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1.  Define the cost pool:</a:t>
            </a:r>
          </a:p>
        </p:txBody>
      </p:sp>
      <p:sp>
        <p:nvSpPr>
          <p:cNvPr id="38933" name="Text Box 23"/>
          <p:cNvSpPr txBox="1">
            <a:spLocks noChangeArrowheads="1"/>
          </p:cNvSpPr>
          <p:nvPr/>
        </p:nvSpPr>
        <p:spPr bwMode="auto">
          <a:xfrm>
            <a:off x="3108325" y="3657600"/>
            <a:ext cx="420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IS department’s costs of $1,000,000</a:t>
            </a:r>
          </a:p>
        </p:txBody>
      </p:sp>
      <p:sp>
        <p:nvSpPr>
          <p:cNvPr id="38934" name="TextBox 6"/>
          <p:cNvSpPr txBox="1">
            <a:spLocks noChangeArrowheads="1"/>
          </p:cNvSpPr>
          <p:nvPr/>
        </p:nvSpPr>
        <p:spPr bwMode="auto">
          <a:xfrm>
            <a:off x="365125" y="4206875"/>
            <a:ext cx="4389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2.  Determine the cost allocation rule:</a:t>
            </a:r>
          </a:p>
        </p:txBody>
      </p:sp>
      <p:sp>
        <p:nvSpPr>
          <p:cNvPr id="38935" name="Text Box 23"/>
          <p:cNvSpPr txBox="1">
            <a:spLocks noChangeArrowheads="1"/>
          </p:cNvSpPr>
          <p:nvPr/>
        </p:nvSpPr>
        <p:spPr bwMode="auto">
          <a:xfrm>
            <a:off x="4619625" y="4206875"/>
            <a:ext cx="4022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IS costs are allocated based on</a:t>
            </a:r>
          </a:p>
          <a:p>
            <a:r>
              <a:rPr lang="en-US" sz="2000"/>
              <a:t>divisional revenue. (% of revenue)</a:t>
            </a:r>
          </a:p>
        </p:txBody>
      </p:sp>
      <p:sp>
        <p:nvSpPr>
          <p:cNvPr id="38936" name="TextBox 8"/>
          <p:cNvSpPr txBox="1">
            <a:spLocks noChangeArrowheads="1"/>
          </p:cNvSpPr>
          <p:nvPr/>
        </p:nvSpPr>
        <p:spPr bwMode="auto">
          <a:xfrm>
            <a:off x="365125" y="5121275"/>
            <a:ext cx="3109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3.  Assign to the cost object:</a:t>
            </a:r>
          </a:p>
        </p:txBody>
      </p:sp>
      <p:sp>
        <p:nvSpPr>
          <p:cNvPr id="38937" name="Text Box 23"/>
          <p:cNvSpPr txBox="1">
            <a:spLocks noChangeArrowheads="1"/>
          </p:cNvSpPr>
          <p:nvPr/>
        </p:nvSpPr>
        <p:spPr bwMode="auto">
          <a:xfrm>
            <a:off x="3589338" y="5121275"/>
            <a:ext cx="43894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East Coast: 80% of cost</a:t>
            </a:r>
          </a:p>
          <a:p>
            <a:r>
              <a:rPr lang="en-US" sz="2000"/>
              <a:t>West Coast: 20% of cost</a:t>
            </a:r>
          </a:p>
        </p:txBody>
      </p:sp>
      <p:sp>
        <p:nvSpPr>
          <p:cNvPr id="12" name="Rectangle 1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Bookman Old Style" charset="0"/>
                <a:ea typeface="ＭＳ Ｐゴシック" charset="0"/>
              </a:rPr>
              <a:t>Cost Flow Diagram</a:t>
            </a:r>
          </a:p>
        </p:txBody>
      </p:sp>
      <p:sp>
        <p:nvSpPr>
          <p:cNvPr id="13" name="Rectangle 12">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2-3</a:t>
            </a:r>
          </a:p>
        </p:txBody>
      </p:sp>
      <p:pic>
        <p:nvPicPr>
          <p:cNvPr id="4096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76388"/>
            <a:ext cx="8027988"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
          <p:cNvSpPr txBox="1">
            <a:spLocks noChangeArrowheads="1"/>
          </p:cNvSpPr>
          <p:nvPr/>
        </p:nvSpPr>
        <p:spPr bwMode="auto">
          <a:xfrm>
            <a:off x="0" y="59436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aseline="30000"/>
              <a:t>a</a:t>
            </a:r>
            <a:r>
              <a:rPr lang="en-US" sz="1800"/>
              <a:t> </a:t>
            </a:r>
            <a:r>
              <a:rPr lang="en-US" sz="1200"/>
              <a:t>80% = $80 million revenue ÷ ($80 million + $20 million)        </a:t>
            </a:r>
            <a:r>
              <a:rPr lang="en-US" sz="1800" baseline="30000"/>
              <a:t>b</a:t>
            </a:r>
            <a:r>
              <a:rPr lang="en-US" sz="1800"/>
              <a:t> </a:t>
            </a:r>
            <a:r>
              <a:rPr lang="en-US" sz="1200"/>
              <a:t>20% = $20 million revenue ÷ ($80 million + $20 million)</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Bookman Old Style" charset="0"/>
                <a:ea typeface="ＭＳ Ｐゴシック" charset="0"/>
              </a:rPr>
              <a:t>Details of Manufacturing Cost Flows</a:t>
            </a:r>
          </a:p>
        </p:txBody>
      </p:sp>
      <p:sp>
        <p:nvSpPr>
          <p:cNvPr id="3" name="Rectangle 2">
            <a:extLst>
              <a:ext uri="{FF2B5EF4-FFF2-40B4-BE49-F238E27FC236}"/>
            </a:extLst>
          </p:cNvPr>
          <p:cNvSpPr/>
          <p:nvPr/>
        </p:nvSpPr>
        <p:spPr>
          <a:xfrm>
            <a:off x="593725" y="1646238"/>
            <a:ext cx="7956550" cy="731837"/>
          </a:xfrm>
          <a:prstGeom prst="rect">
            <a:avLst/>
          </a:prstGeom>
          <a:solidFill>
            <a:schemeClr val="tx2">
              <a:lumMod val="20000"/>
              <a:lumOff val="80000"/>
            </a:schemeClr>
          </a:solidFill>
          <a:ln w="12700">
            <a:noFill/>
          </a:ln>
        </p:spPr>
        <p:txBody>
          <a:bodyPr wrap="none" anchor="ctr"/>
          <a:lstStyle/>
          <a:p>
            <a:pPr defTabSz="365760">
              <a:defRPr/>
            </a:pPr>
            <a:r>
              <a:rPr lang="en-US" sz="2400" dirty="0">
                <a:solidFill>
                  <a:srgbClr val="0000CC"/>
                </a:solidFill>
                <a:ea typeface="ＭＳ Ｐゴシック" panose="020B0600070205080204" pitchFamily="34" charset="-128"/>
                <a:cs typeface="+mn-cs"/>
              </a:rPr>
              <a:t>LO 2-4	</a:t>
            </a:r>
            <a:r>
              <a:rPr lang="en-US" sz="2000" dirty="0">
                <a:latin typeface="Arial" panose="020B0604020202020204" pitchFamily="34" charset="0"/>
                <a:ea typeface="ＭＳ Ｐゴシック" panose="020B0600070205080204" pitchFamily="34" charset="-128"/>
                <a:cs typeface="Arial" pitchFamily="34" charset="0"/>
              </a:rPr>
              <a:t>Understand how material, labor, and overhead costs are</a:t>
            </a:r>
          </a:p>
          <a:p>
            <a:pPr defTabSz="365760">
              <a:defRPr/>
            </a:pPr>
            <a:r>
              <a:rPr lang="en-US" sz="2000" dirty="0">
                <a:latin typeface="Arial" panose="020B0604020202020204" pitchFamily="34" charset="0"/>
                <a:ea typeface="ＭＳ Ｐゴシック" panose="020B0600070205080204" pitchFamily="34" charset="-128"/>
                <a:cs typeface="Arial" pitchFamily="34" charset="0"/>
              </a:rPr>
              <a:t>			added to a product at each stage of the production process.</a:t>
            </a:r>
          </a:p>
        </p:txBody>
      </p:sp>
      <p:sp>
        <p:nvSpPr>
          <p:cNvPr id="4" name="Text Box 3">
            <a:extLst>
              <a:ext uri="{FF2B5EF4-FFF2-40B4-BE49-F238E27FC236}"/>
            </a:extLst>
          </p:cNvPr>
          <p:cNvSpPr txBox="1">
            <a:spLocks noChangeArrowheads="1"/>
          </p:cNvSpPr>
          <p:nvPr/>
        </p:nvSpPr>
        <p:spPr bwMode="auto">
          <a:xfrm>
            <a:off x="46038" y="2500313"/>
            <a:ext cx="9051925" cy="457200"/>
          </a:xfrm>
          <a:prstGeom prst="rect">
            <a:avLst/>
          </a:prstGeom>
          <a:solidFill>
            <a:schemeClr val="bg2">
              <a:lumMod val="90000"/>
            </a:schemeClr>
          </a:solidFill>
          <a:ln w="9525">
            <a:solidFill>
              <a:schemeClr val="accent6">
                <a:lumMod val="75000"/>
              </a:schemeClr>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Product costs are recorded in inventory when costs are incurred.</a:t>
            </a:r>
          </a:p>
        </p:txBody>
      </p:sp>
      <p:sp>
        <p:nvSpPr>
          <p:cNvPr id="43012" name="Text Box 3"/>
          <p:cNvSpPr txBox="1">
            <a:spLocks noChangeArrowheads="1"/>
          </p:cNvSpPr>
          <p:nvPr/>
        </p:nvSpPr>
        <p:spPr bwMode="auto">
          <a:xfrm>
            <a:off x="46038" y="3013075"/>
            <a:ext cx="905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a:t>A manufacturing company has three inventory accounts:</a:t>
            </a:r>
          </a:p>
        </p:txBody>
      </p:sp>
      <p:sp>
        <p:nvSpPr>
          <p:cNvPr id="43013" name="TextBox 5"/>
          <p:cNvSpPr txBox="1">
            <a:spLocks noChangeArrowheads="1"/>
          </p:cNvSpPr>
          <p:nvPr/>
        </p:nvSpPr>
        <p:spPr bwMode="auto">
          <a:xfrm>
            <a:off x="1006475" y="3524250"/>
            <a:ext cx="7131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r>
              <a:rPr lang="en-US"/>
              <a:t>1.	Raw Materials Inventory:</a:t>
            </a:r>
          </a:p>
          <a:p>
            <a:r>
              <a:rPr lang="en-US"/>
              <a:t>	Materials purchased to make a product</a:t>
            </a:r>
          </a:p>
        </p:txBody>
      </p:sp>
      <p:sp>
        <p:nvSpPr>
          <p:cNvPr id="43014" name="TextBox 6"/>
          <p:cNvSpPr txBox="1">
            <a:spLocks noChangeArrowheads="1"/>
          </p:cNvSpPr>
          <p:nvPr/>
        </p:nvSpPr>
        <p:spPr bwMode="auto">
          <a:xfrm>
            <a:off x="1006475" y="4402138"/>
            <a:ext cx="71310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r>
              <a:rPr lang="en-US"/>
              <a:t>2.	Work-in-Process Inventory:</a:t>
            </a:r>
          </a:p>
          <a:p>
            <a:r>
              <a:rPr lang="en-US"/>
              <a:t>	Products currently in the production process,</a:t>
            </a:r>
          </a:p>
          <a:p>
            <a:r>
              <a:rPr lang="en-US"/>
              <a:t>	but not yet completed</a:t>
            </a:r>
          </a:p>
        </p:txBody>
      </p:sp>
      <p:sp>
        <p:nvSpPr>
          <p:cNvPr id="43015" name="TextBox 7"/>
          <p:cNvSpPr txBox="1">
            <a:spLocks noChangeArrowheads="1"/>
          </p:cNvSpPr>
          <p:nvPr/>
        </p:nvSpPr>
        <p:spPr bwMode="auto">
          <a:xfrm>
            <a:off x="1006475" y="5646738"/>
            <a:ext cx="713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r>
              <a:rPr lang="en-US"/>
              <a:t>3. Finished Goods Inventory:</a:t>
            </a:r>
          </a:p>
          <a:p>
            <a:r>
              <a:rPr lang="en-US"/>
              <a:t>	Completed products that have not yet been sold</a:t>
            </a:r>
          </a:p>
        </p:txBody>
      </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2-4</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p:txBody>
          <a:bodyPr>
            <a:normAutofit/>
          </a:bodyPr>
          <a:lstStyle/>
          <a:p>
            <a:pPr eaLnBrk="1" fontAlgn="auto" hangingPunct="1">
              <a:spcAft>
                <a:spcPts val="0"/>
              </a:spcAft>
              <a:defRPr/>
            </a:pPr>
            <a:r>
              <a:rPr lang="en-US" dirty="0">
                <a:ea typeface="+mj-ea"/>
                <a:cs typeface="+mj-cs"/>
              </a:rPr>
              <a:t>Cost Concepts and Behavior</a:t>
            </a:r>
          </a:p>
        </p:txBody>
      </p:sp>
      <p:sp>
        <p:nvSpPr>
          <p:cNvPr id="3" name="Subtitle 2">
            <a:extLst>
              <a:ext uri="{FF2B5EF4-FFF2-40B4-BE49-F238E27FC236}"/>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2</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atin typeface="Bookman Old Style" charset="0"/>
                <a:ea typeface="ＭＳ Ｐゴシック" charset="0"/>
              </a:rPr>
              <a:t>Inventory Accounts – The Balance Sheet</a:t>
            </a:r>
          </a:p>
        </p:txBody>
      </p:sp>
      <p:grpSp>
        <p:nvGrpSpPr>
          <p:cNvPr id="2" name="Group 29"/>
          <p:cNvGrpSpPr>
            <a:grpSpLocks/>
          </p:cNvGrpSpPr>
          <p:nvPr/>
        </p:nvGrpSpPr>
        <p:grpSpPr bwMode="auto">
          <a:xfrm>
            <a:off x="92075" y="1646238"/>
            <a:ext cx="2559050" cy="3290887"/>
            <a:chOff x="91440" y="1645920"/>
            <a:chExt cx="2560320" cy="3291840"/>
          </a:xfrm>
        </p:grpSpPr>
        <p:sp>
          <p:nvSpPr>
            <p:cNvPr id="5" name="TextBox 4">
              <a:extLst>
                <a:ext uri="{FF2B5EF4-FFF2-40B4-BE49-F238E27FC236}"/>
              </a:extLst>
            </p:cNvPr>
            <p:cNvSpPr txBox="1"/>
            <p:nvPr/>
          </p:nvSpPr>
          <p:spPr>
            <a:xfrm>
              <a:off x="91440" y="2377969"/>
              <a:ext cx="2560320" cy="365231"/>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Beg. RM inventory</a:t>
              </a:r>
            </a:p>
          </p:txBody>
        </p:sp>
        <p:sp>
          <p:nvSpPr>
            <p:cNvPr id="6" name="TextBox 5">
              <a:extLst>
                <a:ext uri="{FF2B5EF4-FFF2-40B4-BE49-F238E27FC236}"/>
              </a:extLst>
            </p:cNvPr>
            <p:cNvSpPr txBox="1"/>
            <p:nvPr/>
          </p:nvSpPr>
          <p:spPr>
            <a:xfrm>
              <a:off x="91440" y="2743200"/>
              <a:ext cx="2560320" cy="365231"/>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Purchases</a:t>
              </a:r>
            </a:p>
          </p:txBody>
        </p:sp>
        <p:sp>
          <p:nvSpPr>
            <p:cNvPr id="7" name="TextBox 6">
              <a:extLst>
                <a:ext uri="{FF2B5EF4-FFF2-40B4-BE49-F238E27FC236}"/>
              </a:extLst>
            </p:cNvPr>
            <p:cNvSpPr txBox="1"/>
            <p:nvPr/>
          </p:nvSpPr>
          <p:spPr>
            <a:xfrm>
              <a:off x="91440" y="3108430"/>
              <a:ext cx="2560320" cy="824152"/>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Raw materials</a:t>
              </a:r>
            </a:p>
            <a:p>
              <a:pPr defTabSz="274320">
                <a:defRPr/>
              </a:pPr>
              <a:r>
                <a:rPr lang="en-US" sz="1600" dirty="0">
                  <a:ea typeface="ＭＳ Ｐゴシック" panose="020B0600070205080204" pitchFamily="34" charset="-128"/>
                  <a:cs typeface="+mn-cs"/>
                </a:rPr>
                <a:t>	available for</a:t>
              </a:r>
            </a:p>
            <a:p>
              <a:pPr defTabSz="274320">
                <a:defRPr/>
              </a:pPr>
              <a:r>
                <a:rPr lang="en-US" sz="1600" dirty="0">
                  <a:ea typeface="ＭＳ Ｐゴシック" panose="020B0600070205080204" pitchFamily="34" charset="-128"/>
                  <a:cs typeface="+mn-cs"/>
                </a:rPr>
                <a:t>	production</a:t>
              </a:r>
            </a:p>
          </p:txBody>
        </p:sp>
        <p:sp>
          <p:nvSpPr>
            <p:cNvPr id="3" name="TextBox 7">
              <a:extLst>
                <a:ext uri="{FF2B5EF4-FFF2-40B4-BE49-F238E27FC236}"/>
              </a:extLst>
            </p:cNvPr>
            <p:cNvSpPr txBox="1"/>
            <p:nvPr/>
          </p:nvSpPr>
          <p:spPr>
            <a:xfrm>
              <a:off x="91440" y="3932582"/>
              <a:ext cx="2560320" cy="365231"/>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1600" smtClean="0"/>
                <a:t>–	 Ending RM inventory</a:t>
              </a:r>
            </a:p>
          </p:txBody>
        </p:sp>
        <p:sp>
          <p:nvSpPr>
            <p:cNvPr id="9" name="TextBox 8">
              <a:extLst>
                <a:ext uri="{FF2B5EF4-FFF2-40B4-BE49-F238E27FC236}"/>
              </a:extLst>
            </p:cNvPr>
            <p:cNvSpPr txBox="1"/>
            <p:nvPr/>
          </p:nvSpPr>
          <p:spPr>
            <a:xfrm>
              <a:off x="91440" y="4297813"/>
              <a:ext cx="2560320" cy="639947"/>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Raw materials</a:t>
              </a:r>
            </a:p>
            <a:p>
              <a:pPr defTabSz="274320">
                <a:defRPr/>
              </a:pPr>
              <a:r>
                <a:rPr lang="en-US" sz="1600" dirty="0">
                  <a:ea typeface="ＭＳ Ｐゴシック" panose="020B0600070205080204" pitchFamily="34" charset="-128"/>
                  <a:cs typeface="+mn-cs"/>
                </a:rPr>
                <a:t>	transferred to WIP</a:t>
              </a:r>
            </a:p>
          </p:txBody>
        </p:sp>
        <p:sp>
          <p:nvSpPr>
            <p:cNvPr id="45086" name="TextBox 21"/>
            <p:cNvSpPr txBox="1">
              <a:spLocks noChangeArrowheads="1"/>
            </p:cNvSpPr>
            <p:nvPr/>
          </p:nvSpPr>
          <p:spPr bwMode="auto">
            <a:xfrm>
              <a:off x="91440" y="1645920"/>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Direct Materials</a:t>
              </a:r>
            </a:p>
            <a:p>
              <a:pPr algn="ctr"/>
              <a:r>
                <a:rPr lang="en-US" sz="2000"/>
                <a:t>Inventory</a:t>
              </a:r>
            </a:p>
          </p:txBody>
        </p:sp>
      </p:grpSp>
      <p:grpSp>
        <p:nvGrpSpPr>
          <p:cNvPr id="4" name="Group 31"/>
          <p:cNvGrpSpPr>
            <a:grpSpLocks/>
          </p:cNvGrpSpPr>
          <p:nvPr/>
        </p:nvGrpSpPr>
        <p:grpSpPr bwMode="auto">
          <a:xfrm>
            <a:off x="3063875" y="1646238"/>
            <a:ext cx="3016250" cy="4479925"/>
            <a:chOff x="3063240" y="1645920"/>
            <a:chExt cx="3017520" cy="4480560"/>
          </a:xfrm>
        </p:grpSpPr>
        <p:sp>
          <p:nvSpPr>
            <p:cNvPr id="10" name="TextBox 9">
              <a:extLst>
                <a:ext uri="{FF2B5EF4-FFF2-40B4-BE49-F238E27FC236}"/>
              </a:extLst>
            </p:cNvPr>
            <p:cNvSpPr txBox="1"/>
            <p:nvPr/>
          </p:nvSpPr>
          <p:spPr>
            <a:xfrm>
              <a:off x="3063240" y="2377861"/>
              <a:ext cx="3017520" cy="365177"/>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Beg. WIP inventory</a:t>
              </a:r>
            </a:p>
          </p:txBody>
        </p:sp>
        <p:sp>
          <p:nvSpPr>
            <p:cNvPr id="11" name="TextBox 10">
              <a:extLst>
                <a:ext uri="{FF2B5EF4-FFF2-40B4-BE49-F238E27FC236}"/>
              </a:extLst>
            </p:cNvPr>
            <p:cNvSpPr txBox="1"/>
            <p:nvPr/>
          </p:nvSpPr>
          <p:spPr>
            <a:xfrm>
              <a:off x="3063240" y="2743037"/>
              <a:ext cx="3017520" cy="822442"/>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Direct materials</a:t>
              </a:r>
            </a:p>
            <a:p>
              <a:pPr defTabSz="274320">
                <a:defRPr/>
              </a:pPr>
              <a:r>
                <a:rPr lang="en-US" sz="1600" dirty="0">
                  <a:ea typeface="ＭＳ Ｐゴシック" panose="020B0600070205080204" pitchFamily="34" charset="-128"/>
                  <a:cs typeface="+mn-cs"/>
                </a:rPr>
                <a:t>	transferred from</a:t>
              </a:r>
            </a:p>
            <a:p>
              <a:pPr defTabSz="274320">
                <a:defRPr/>
              </a:pPr>
              <a:r>
                <a:rPr lang="en-US" sz="1600" dirty="0">
                  <a:ea typeface="ＭＳ Ｐゴシック" panose="020B0600070205080204" pitchFamily="34" charset="-128"/>
                  <a:cs typeface="+mn-cs"/>
                </a:rPr>
                <a:t>	raw materials</a:t>
              </a:r>
            </a:p>
          </p:txBody>
        </p:sp>
        <p:sp>
          <p:nvSpPr>
            <p:cNvPr id="12" name="TextBox 11">
              <a:extLst>
                <a:ext uri="{FF2B5EF4-FFF2-40B4-BE49-F238E27FC236}"/>
              </a:extLst>
            </p:cNvPr>
            <p:cNvSpPr txBox="1"/>
            <p:nvPr/>
          </p:nvSpPr>
          <p:spPr>
            <a:xfrm>
              <a:off x="3063240" y="3565479"/>
              <a:ext cx="3017520" cy="366765"/>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Direct labor</a:t>
              </a:r>
            </a:p>
          </p:txBody>
        </p:sp>
        <p:sp>
          <p:nvSpPr>
            <p:cNvPr id="13" name="TextBox 12">
              <a:extLst>
                <a:ext uri="{FF2B5EF4-FFF2-40B4-BE49-F238E27FC236}"/>
              </a:extLst>
            </p:cNvPr>
            <p:cNvSpPr txBox="1"/>
            <p:nvPr/>
          </p:nvSpPr>
          <p:spPr>
            <a:xfrm>
              <a:off x="3064829" y="4297421"/>
              <a:ext cx="3014344" cy="366764"/>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Total manufacturing costs</a:t>
              </a:r>
            </a:p>
          </p:txBody>
        </p:sp>
        <p:sp>
          <p:nvSpPr>
            <p:cNvPr id="14" name="TextBox 13">
              <a:extLst>
                <a:ext uri="{FF2B5EF4-FFF2-40B4-BE49-F238E27FC236}"/>
              </a:extLst>
            </p:cNvPr>
            <p:cNvSpPr txBox="1"/>
            <p:nvPr/>
          </p:nvSpPr>
          <p:spPr>
            <a:xfrm>
              <a:off x="3063240" y="5029362"/>
              <a:ext cx="3017520" cy="1097118"/>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1600" smtClean="0"/>
                <a:t>–	Costs of goods completed</a:t>
              </a:r>
            </a:p>
            <a:p>
              <a:pPr>
                <a:defRPr/>
              </a:pPr>
              <a:r>
                <a:rPr lang="en-US" sz="1600" smtClean="0"/>
                <a:t>	and transferred to</a:t>
              </a:r>
            </a:p>
            <a:p>
              <a:pPr>
                <a:defRPr/>
              </a:pPr>
              <a:r>
                <a:rPr lang="en-US" sz="1600" smtClean="0"/>
                <a:t>	finished goods (or cost of</a:t>
              </a:r>
            </a:p>
            <a:p>
              <a:pPr>
                <a:defRPr/>
              </a:pPr>
              <a:r>
                <a:rPr lang="en-US" sz="1600" smtClean="0"/>
                <a:t>	goods manufactured)</a:t>
              </a:r>
            </a:p>
          </p:txBody>
        </p:sp>
        <p:sp>
          <p:nvSpPr>
            <p:cNvPr id="15" name="TextBox 14">
              <a:extLst>
                <a:ext uri="{FF2B5EF4-FFF2-40B4-BE49-F238E27FC236}"/>
              </a:extLst>
            </p:cNvPr>
            <p:cNvSpPr txBox="1"/>
            <p:nvPr/>
          </p:nvSpPr>
          <p:spPr>
            <a:xfrm>
              <a:off x="3063240" y="3932244"/>
              <a:ext cx="3017520" cy="365177"/>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Manufacturing overhead</a:t>
              </a:r>
            </a:p>
          </p:txBody>
        </p:sp>
        <p:sp>
          <p:nvSpPr>
            <p:cNvPr id="16" name="TextBox 15">
              <a:extLst>
                <a:ext uri="{FF2B5EF4-FFF2-40B4-BE49-F238E27FC236}"/>
              </a:extLst>
            </p:cNvPr>
            <p:cNvSpPr txBox="1"/>
            <p:nvPr/>
          </p:nvSpPr>
          <p:spPr>
            <a:xfrm>
              <a:off x="3063240" y="4664185"/>
              <a:ext cx="3017520" cy="365177"/>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Ending WIP inventory</a:t>
              </a:r>
            </a:p>
          </p:txBody>
        </p:sp>
        <p:sp>
          <p:nvSpPr>
            <p:cNvPr id="45080" name="TextBox 22"/>
            <p:cNvSpPr txBox="1">
              <a:spLocks noChangeArrowheads="1"/>
            </p:cNvSpPr>
            <p:nvPr/>
          </p:nvSpPr>
          <p:spPr bwMode="auto">
            <a:xfrm>
              <a:off x="3063240" y="1645920"/>
              <a:ext cx="3017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Work-in-Process</a:t>
              </a:r>
            </a:p>
            <a:p>
              <a:pPr algn="ctr"/>
              <a:r>
                <a:rPr lang="en-US" sz="2000"/>
                <a:t>Inventory</a:t>
              </a:r>
            </a:p>
          </p:txBody>
        </p:sp>
      </p:grpSp>
      <p:grpSp>
        <p:nvGrpSpPr>
          <p:cNvPr id="8" name="Group 32"/>
          <p:cNvGrpSpPr>
            <a:grpSpLocks/>
          </p:cNvGrpSpPr>
          <p:nvPr/>
        </p:nvGrpSpPr>
        <p:grpSpPr bwMode="auto">
          <a:xfrm>
            <a:off x="6492875" y="1646238"/>
            <a:ext cx="2559050" cy="3290887"/>
            <a:chOff x="6492240" y="1645920"/>
            <a:chExt cx="2560320" cy="3291840"/>
          </a:xfrm>
        </p:grpSpPr>
        <p:sp>
          <p:nvSpPr>
            <p:cNvPr id="17" name="TextBox 16">
              <a:extLst>
                <a:ext uri="{FF2B5EF4-FFF2-40B4-BE49-F238E27FC236}"/>
              </a:extLst>
            </p:cNvPr>
            <p:cNvSpPr txBox="1"/>
            <p:nvPr/>
          </p:nvSpPr>
          <p:spPr>
            <a:xfrm>
              <a:off x="6492240" y="2377969"/>
              <a:ext cx="2560320" cy="365231"/>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Beg. FG inventory</a:t>
              </a:r>
            </a:p>
          </p:txBody>
        </p:sp>
        <p:sp>
          <p:nvSpPr>
            <p:cNvPr id="18" name="TextBox 17">
              <a:extLst>
                <a:ext uri="{FF2B5EF4-FFF2-40B4-BE49-F238E27FC236}"/>
              </a:extLst>
            </p:cNvPr>
            <p:cNvSpPr txBox="1"/>
            <p:nvPr/>
          </p:nvSpPr>
          <p:spPr>
            <a:xfrm>
              <a:off x="6492240" y="2746376"/>
              <a:ext cx="2560320" cy="822563"/>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Cost of goods</a:t>
              </a:r>
            </a:p>
            <a:p>
              <a:pPr defTabSz="274320">
                <a:defRPr/>
              </a:pPr>
              <a:r>
                <a:rPr lang="en-US" sz="1600" dirty="0">
                  <a:ea typeface="ＭＳ Ｐゴシック" panose="020B0600070205080204" pitchFamily="34" charset="-128"/>
                  <a:cs typeface="+mn-cs"/>
                </a:rPr>
                <a:t>	completed and</a:t>
              </a:r>
            </a:p>
            <a:p>
              <a:pPr defTabSz="274320">
                <a:defRPr/>
              </a:pPr>
              <a:r>
                <a:rPr lang="en-US" sz="1600" dirty="0">
                  <a:ea typeface="ＭＳ Ｐゴシック" panose="020B0600070205080204" pitchFamily="34" charset="-128"/>
                  <a:cs typeface="+mn-cs"/>
                </a:rPr>
                <a:t>	transferred from WIP</a:t>
              </a:r>
            </a:p>
          </p:txBody>
        </p:sp>
        <p:sp>
          <p:nvSpPr>
            <p:cNvPr id="19" name="TextBox 18">
              <a:extLst>
                <a:ext uri="{FF2B5EF4-FFF2-40B4-BE49-F238E27FC236}"/>
              </a:extLst>
            </p:cNvPr>
            <p:cNvSpPr txBox="1"/>
            <p:nvPr/>
          </p:nvSpPr>
          <p:spPr>
            <a:xfrm>
              <a:off x="6492240" y="3565763"/>
              <a:ext cx="2560320" cy="639948"/>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Goods available</a:t>
              </a:r>
            </a:p>
            <a:p>
              <a:pPr defTabSz="274320">
                <a:defRPr/>
              </a:pPr>
              <a:r>
                <a:rPr lang="en-US" sz="1600" dirty="0">
                  <a:ea typeface="ＭＳ Ｐゴシック" panose="020B0600070205080204" pitchFamily="34" charset="-128"/>
                  <a:cs typeface="+mn-cs"/>
                </a:rPr>
                <a:t>	for sale</a:t>
              </a:r>
            </a:p>
          </p:txBody>
        </p:sp>
        <p:sp>
          <p:nvSpPr>
            <p:cNvPr id="20" name="TextBox 19">
              <a:extLst>
                <a:ext uri="{FF2B5EF4-FFF2-40B4-BE49-F238E27FC236}"/>
              </a:extLst>
            </p:cNvPr>
            <p:cNvSpPr txBox="1"/>
            <p:nvPr/>
          </p:nvSpPr>
          <p:spPr>
            <a:xfrm>
              <a:off x="6492240" y="4572529"/>
              <a:ext cx="2560320" cy="365231"/>
            </a:xfrm>
            <a:prstGeom prst="rect">
              <a:avLst/>
            </a:prstGeom>
            <a:solidFill>
              <a:schemeClr val="accent6"/>
            </a:solidFill>
            <a:ln w="12700">
              <a:solidFill>
                <a:schemeClr val="tx1"/>
              </a:solidFill>
            </a:ln>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1600" smtClean="0"/>
                <a:t>–	Cost of goods sold</a:t>
              </a:r>
            </a:p>
          </p:txBody>
        </p:sp>
        <p:sp>
          <p:nvSpPr>
            <p:cNvPr id="21" name="TextBox 20">
              <a:extLst>
                <a:ext uri="{FF2B5EF4-FFF2-40B4-BE49-F238E27FC236}"/>
              </a:extLst>
            </p:cNvPr>
            <p:cNvSpPr txBox="1"/>
            <p:nvPr/>
          </p:nvSpPr>
          <p:spPr>
            <a:xfrm>
              <a:off x="6492240" y="4205711"/>
              <a:ext cx="2560320" cy="366818"/>
            </a:xfrm>
            <a:prstGeom prst="rect">
              <a:avLst/>
            </a:prstGeom>
            <a:solidFill>
              <a:schemeClr val="accent6"/>
            </a:solidFill>
            <a:ln w="12700">
              <a:solidFill>
                <a:schemeClr val="tx1"/>
              </a:solidFill>
            </a:ln>
          </p:spPr>
          <p:txBody>
            <a:bodyPr wrap="none" anchor="ctr"/>
            <a:lstStyle/>
            <a:p>
              <a:pPr defTabSz="274320">
                <a:defRPr/>
              </a:pPr>
              <a:r>
                <a:rPr lang="en-US" sz="1600" dirty="0">
                  <a:ea typeface="ＭＳ Ｐゴシック" panose="020B0600070205080204" pitchFamily="34" charset="-128"/>
                  <a:cs typeface="+mn-cs"/>
                </a:rPr>
                <a:t>=	Ending FG inventory</a:t>
              </a:r>
            </a:p>
          </p:txBody>
        </p:sp>
        <p:sp>
          <p:nvSpPr>
            <p:cNvPr id="45072" name="TextBox 23"/>
            <p:cNvSpPr txBox="1">
              <a:spLocks noChangeArrowheads="1"/>
            </p:cNvSpPr>
            <p:nvPr/>
          </p:nvSpPr>
          <p:spPr bwMode="auto">
            <a:xfrm>
              <a:off x="6492240" y="1645920"/>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Finished Goods</a:t>
              </a:r>
            </a:p>
            <a:p>
              <a:pPr algn="ctr"/>
              <a:r>
                <a:rPr lang="en-US" sz="2000"/>
                <a:t>Inventory</a:t>
              </a:r>
            </a:p>
          </p:txBody>
        </p:sp>
      </p:grpSp>
      <p:cxnSp>
        <p:nvCxnSpPr>
          <p:cNvPr id="26" name="Elbow Connector 25">
            <a:extLst>
              <a:ext uri="{FF2B5EF4-FFF2-40B4-BE49-F238E27FC236}"/>
            </a:extLst>
          </p:cNvPr>
          <p:cNvCxnSpPr>
            <a:stCxn id="9" idx="3"/>
            <a:endCxn id="11" idx="1"/>
          </p:cNvCxnSpPr>
          <p:nvPr/>
        </p:nvCxnSpPr>
        <p:spPr>
          <a:xfrm flipV="1">
            <a:off x="2651125" y="3154363"/>
            <a:ext cx="412750" cy="14636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extLst>
          </p:cNvPr>
          <p:cNvCxnSpPr>
            <a:stCxn id="14" idx="3"/>
            <a:endCxn id="18" idx="1"/>
          </p:cNvCxnSpPr>
          <p:nvPr/>
        </p:nvCxnSpPr>
        <p:spPr>
          <a:xfrm flipV="1">
            <a:off x="6080125" y="3157538"/>
            <a:ext cx="412750" cy="242093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33"/>
          <p:cNvGrpSpPr>
            <a:grpSpLocks/>
          </p:cNvGrpSpPr>
          <p:nvPr/>
        </p:nvGrpSpPr>
        <p:grpSpPr bwMode="auto">
          <a:xfrm>
            <a:off x="6492875" y="4938713"/>
            <a:ext cx="2559050" cy="1255712"/>
            <a:chOff x="6492240" y="4938554"/>
            <a:chExt cx="2560320" cy="1255732"/>
          </a:xfrm>
        </p:grpSpPr>
        <p:sp>
          <p:nvSpPr>
            <p:cNvPr id="45065" name="Text Box 62"/>
            <p:cNvSpPr txBox="1">
              <a:spLocks noChangeArrowheads="1"/>
            </p:cNvSpPr>
            <p:nvPr/>
          </p:nvSpPr>
          <p:spPr bwMode="auto">
            <a:xfrm>
              <a:off x="6492240" y="5486400"/>
              <a:ext cx="256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To the Income</a:t>
              </a:r>
            </a:p>
            <a:p>
              <a:pPr algn="ctr"/>
              <a:r>
                <a:rPr lang="en-US" sz="2000"/>
                <a:t>Statement</a:t>
              </a:r>
            </a:p>
          </p:txBody>
        </p:sp>
        <p:cxnSp>
          <p:nvCxnSpPr>
            <p:cNvPr id="31" name="Elbow Connector 30">
              <a:extLst>
                <a:ext uri="{FF2B5EF4-FFF2-40B4-BE49-F238E27FC236}"/>
              </a:extLst>
            </p:cNvPr>
            <p:cNvCxnSpPr>
              <a:stCxn id="20" idx="2"/>
              <a:endCxn id="45065" idx="0"/>
            </p:cNvCxnSpPr>
            <p:nvPr/>
          </p:nvCxnSpPr>
          <p:spPr>
            <a:xfrm rot="5400000">
              <a:off x="7497758" y="5213196"/>
              <a:ext cx="549284" cy="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trips(upRight)">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18" presetClass="entr" presetSubtype="3"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trips(upRight)">
                                      <p:cBhvr>
                                        <p:cTn id="25" dur="500"/>
                                        <p:tgtEl>
                                          <p:spTgt spid="28"/>
                                        </p:tgtEl>
                                      </p:cBhvr>
                                    </p:animEffect>
                                  </p:childTnLst>
                                </p:cTn>
                              </p:par>
                            </p:childTnLst>
                          </p:cTn>
                        </p:par>
                        <p:par>
                          <p:cTn id="26" fill="hold" nodeType="afterGroup">
                            <p:stCondLst>
                              <p:cond delay="1000"/>
                            </p:stCondLst>
                            <p:childTnLst>
                              <p:par>
                                <p:cTn id="27" presetID="17"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ppt_h/2"/>
                                          </p:val>
                                        </p:tav>
                                        <p:tav tm="100000">
                                          <p:val>
                                            <p:strVal val="#ppt_y"/>
                                          </p:val>
                                        </p:tav>
                                      </p:tavLst>
                                    </p:anim>
                                    <p:anim calcmode="lin" valueType="num">
                                      <p:cBhvr>
                                        <p:cTn id="31" dur="500" fill="hold"/>
                                        <p:tgtEl>
                                          <p:spTgt spid="22"/>
                                        </p:tgtEl>
                                        <p:attrNameLst>
                                          <p:attrName>ppt_w</p:attrName>
                                        </p:attrNameLst>
                                      </p:cBhvr>
                                      <p:tavLst>
                                        <p:tav tm="0">
                                          <p:val>
                                            <p:strVal val="#ppt_w"/>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Bookman Old Style" charset="0"/>
                <a:ea typeface="ＭＳ Ｐゴシック" charset="0"/>
              </a:rPr>
              <a:t>How Costs Flow through the Statements</a:t>
            </a:r>
          </a:p>
        </p:txBody>
      </p:sp>
      <p:sp>
        <p:nvSpPr>
          <p:cNvPr id="6" name="Rectangle 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2-4</a:t>
            </a:r>
          </a:p>
        </p:txBody>
      </p:sp>
      <p:sp>
        <p:nvSpPr>
          <p:cNvPr id="2" name="Rectangle 1">
            <a:extLst>
              <a:ext uri="{FF2B5EF4-FFF2-40B4-BE49-F238E27FC236}"/>
            </a:extLst>
          </p:cNvPr>
          <p:cNvSpPr/>
          <p:nvPr/>
        </p:nvSpPr>
        <p:spPr>
          <a:xfrm>
            <a:off x="647700" y="5257800"/>
            <a:ext cx="7848600"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latin typeface="Arial" charset="0"/>
                <a:ea typeface="Arial" charset="0"/>
                <a:cs typeface="Arial" charset="0"/>
              </a:rPr>
              <a:t>Next, determine the cost of goods sold.</a:t>
            </a:r>
          </a:p>
        </p:txBody>
      </p:sp>
      <p:pic>
        <p:nvPicPr>
          <p:cNvPr id="47108" name="Picture 2"/>
          <p:cNvPicPr>
            <a:picLocks noChangeAspect="1"/>
          </p:cNvPicPr>
          <p:nvPr/>
        </p:nvPicPr>
        <p:blipFill>
          <a:blip r:embed="rId3">
            <a:extLst>
              <a:ext uri="{28A0092B-C50C-407E-A947-70E740481C1C}">
                <a14:useLocalDpi xmlns:a14="http://schemas.microsoft.com/office/drawing/2010/main" val="0"/>
              </a:ext>
            </a:extLst>
          </a:blip>
          <a:srcRect b="22617"/>
          <a:stretch>
            <a:fillRect/>
          </a:stretch>
        </p:blipFill>
        <p:spPr bwMode="auto">
          <a:xfrm>
            <a:off x="1371600" y="1371600"/>
            <a:ext cx="6400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Bookman Old Style" charset="0"/>
                <a:ea typeface="ＭＳ Ｐゴシック" charset="0"/>
              </a:rPr>
              <a:t>How Costs Flow through the Statements (2)</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2-4</a:t>
            </a:r>
          </a:p>
        </p:txBody>
      </p:sp>
      <p:pic>
        <p:nvPicPr>
          <p:cNvPr id="49155" name="Picture 4"/>
          <p:cNvPicPr>
            <a:picLocks noChangeAspect="1"/>
          </p:cNvPicPr>
          <p:nvPr/>
        </p:nvPicPr>
        <p:blipFill>
          <a:blip r:embed="rId3">
            <a:extLst>
              <a:ext uri="{28A0092B-C50C-407E-A947-70E740481C1C}">
                <a14:useLocalDpi xmlns:a14="http://schemas.microsoft.com/office/drawing/2010/main" val="0"/>
              </a:ext>
            </a:extLst>
          </a:blip>
          <a:srcRect t="-2" b="-493"/>
          <a:stretch>
            <a:fillRect/>
          </a:stretch>
        </p:blipFill>
        <p:spPr bwMode="auto">
          <a:xfrm>
            <a:off x="1371600" y="1371600"/>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atin typeface="Bookman Old Style" charset="0"/>
                <a:ea typeface="ＭＳ Ｐゴシック" charset="0"/>
              </a:rPr>
              <a:t>How Costs Flow through the Statements (3)</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2-4</a:t>
            </a:r>
          </a:p>
        </p:txBody>
      </p:sp>
      <p:pic>
        <p:nvPicPr>
          <p:cNvPr id="512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803400"/>
            <a:ext cx="86106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Bookman Old Style" charset="0"/>
                <a:ea typeface="ＭＳ Ｐゴシック" charset="0"/>
              </a:rPr>
              <a:t>Cost Behavior</a:t>
            </a:r>
          </a:p>
        </p:txBody>
      </p:sp>
      <p:sp>
        <p:nvSpPr>
          <p:cNvPr id="3" name="Rectangle 2">
            <a:extLst>
              <a:ext uri="{FF2B5EF4-FFF2-40B4-BE49-F238E27FC236}"/>
            </a:extLst>
          </p:cNvPr>
          <p:cNvSpPr/>
          <p:nvPr/>
        </p:nvSpPr>
        <p:spPr>
          <a:xfrm>
            <a:off x="1417638" y="1646238"/>
            <a:ext cx="6308725" cy="731837"/>
          </a:xfrm>
          <a:prstGeom prst="rect">
            <a:avLst/>
          </a:prstGeom>
          <a:solidFill>
            <a:schemeClr val="tx2">
              <a:lumMod val="20000"/>
              <a:lumOff val="80000"/>
            </a:schemeClr>
          </a:solidFill>
          <a:ln w="12700">
            <a:noFill/>
          </a:ln>
        </p:spPr>
        <p:txBody>
          <a:bodyPr wrap="none" anchor="ctr"/>
          <a:lstStyle/>
          <a:p>
            <a:pPr defTabSz="365760">
              <a:defRPr/>
            </a:pPr>
            <a:r>
              <a:rPr lang="en-US" sz="2400" dirty="0">
                <a:solidFill>
                  <a:srgbClr val="0000CC"/>
                </a:solidFill>
                <a:ea typeface="ＭＳ Ｐゴシック" panose="020B0600070205080204" pitchFamily="34" charset="-128"/>
                <a:cs typeface="+mn-cs"/>
              </a:rPr>
              <a:t>LO 2-5	</a:t>
            </a:r>
            <a:r>
              <a:rPr lang="en-US" sz="2000" dirty="0">
                <a:latin typeface="Arial" panose="020B0604020202020204" pitchFamily="34" charset="0"/>
                <a:ea typeface="ＭＳ Ｐゴシック" panose="020B0600070205080204" pitchFamily="34" charset="-128"/>
                <a:cs typeface="Arial" pitchFamily="34" charset="0"/>
              </a:rPr>
              <a:t>Define basic cost behaviors, including fixed,</a:t>
            </a:r>
          </a:p>
          <a:p>
            <a:pPr defTabSz="365760">
              <a:defRPr/>
            </a:pPr>
            <a:r>
              <a:rPr lang="en-US" sz="2000" dirty="0">
                <a:latin typeface="Arial" panose="020B0604020202020204" pitchFamily="34" charset="0"/>
                <a:ea typeface="ＭＳ Ｐゴシック" panose="020B0600070205080204" pitchFamily="34" charset="-128"/>
                <a:cs typeface="Arial" pitchFamily="34" charset="0"/>
              </a:rPr>
              <a:t>			variable, semivariable, and step costs.</a:t>
            </a:r>
          </a:p>
        </p:txBody>
      </p:sp>
      <p:sp>
        <p:nvSpPr>
          <p:cNvPr id="4" name="TextBox 3">
            <a:extLst>
              <a:ext uri="{FF2B5EF4-FFF2-40B4-BE49-F238E27FC236}"/>
            </a:extLst>
          </p:cNvPr>
          <p:cNvSpPr txBox="1"/>
          <p:nvPr/>
        </p:nvSpPr>
        <p:spPr>
          <a:xfrm>
            <a:off x="1143000" y="2743200"/>
            <a:ext cx="6858000" cy="1279525"/>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Cost </a:t>
            </a:r>
            <a:r>
              <a:rPr lang="en-US" sz="2400" b="1" u="sng" dirty="0" smtClean="0">
                <a:latin typeface="Gill Sans"/>
                <a:ea typeface="ＭＳ Ｐゴシック" panose="020B0600070205080204" pitchFamily="34" charset="-128"/>
                <a:cs typeface="Gill Sans"/>
              </a:rPr>
              <a:t>Behavior</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How costs respond to a change in</a:t>
            </a:r>
          </a:p>
          <a:p>
            <a:pPr algn="ctr" defTabSz="274320">
              <a:defRPr/>
            </a:pPr>
            <a:r>
              <a:rPr lang="en-US" sz="2400" dirty="0">
                <a:latin typeface="Gill Sans"/>
                <a:ea typeface="ＭＳ Ｐゴシック" panose="020B0600070205080204" pitchFamily="34" charset="-128"/>
                <a:cs typeface="Gill Sans"/>
              </a:rPr>
              <a:t>activity level within the relevant range</a:t>
            </a:r>
          </a:p>
        </p:txBody>
      </p:sp>
      <p:sp>
        <p:nvSpPr>
          <p:cNvPr id="5" name="TextBox 4">
            <a:extLst>
              <a:ext uri="{FF2B5EF4-FFF2-40B4-BE49-F238E27FC236}"/>
            </a:extLst>
          </p:cNvPr>
          <p:cNvSpPr txBox="1"/>
          <p:nvPr/>
        </p:nvSpPr>
        <p:spPr>
          <a:xfrm>
            <a:off x="1143000" y="4389438"/>
            <a:ext cx="6858000" cy="1279525"/>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Relevant </a:t>
            </a:r>
            <a:r>
              <a:rPr lang="en-US" sz="2400" b="1" u="sng" dirty="0">
                <a:latin typeface="Gill Sans"/>
                <a:ea typeface="ＭＳ Ｐゴシック" panose="020B0600070205080204" pitchFamily="34" charset="-128"/>
                <a:cs typeface="Gill Sans"/>
              </a:rPr>
              <a:t>R</a:t>
            </a:r>
            <a:r>
              <a:rPr lang="en-US" sz="2400" b="1" u="sng" dirty="0" smtClean="0">
                <a:latin typeface="Gill Sans"/>
                <a:ea typeface="ＭＳ Ｐゴシック" panose="020B0600070205080204" pitchFamily="34" charset="-128"/>
                <a:cs typeface="Gill Sans"/>
              </a:rPr>
              <a:t>ange</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Activity levels within which a given total fixed</a:t>
            </a:r>
          </a:p>
          <a:p>
            <a:pPr algn="ctr" defTabSz="274320">
              <a:defRPr/>
            </a:pPr>
            <a:r>
              <a:rPr lang="en-US" sz="2400" dirty="0">
                <a:latin typeface="Gill Sans"/>
                <a:ea typeface="ＭＳ Ｐゴシック" panose="020B0600070205080204" pitchFamily="34" charset="-128"/>
                <a:cs typeface="Gill Sans"/>
              </a:rPr>
              <a:t>cost or unit variable cost will be unchanged</a:t>
            </a:r>
          </a:p>
        </p:txBody>
      </p:sp>
      <p:sp>
        <p:nvSpPr>
          <p:cNvPr id="8" name="Rectangle 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atin typeface="Bookman Old Style" charset="0"/>
                <a:ea typeface="ＭＳ Ｐゴシック" charset="0"/>
              </a:rPr>
              <a:t>Fixed Costs</a:t>
            </a:r>
          </a:p>
        </p:txBody>
      </p:sp>
      <p:grpSp>
        <p:nvGrpSpPr>
          <p:cNvPr id="55298" name="Group 9"/>
          <p:cNvGrpSpPr>
            <a:grpSpLocks/>
          </p:cNvGrpSpPr>
          <p:nvPr/>
        </p:nvGrpSpPr>
        <p:grpSpPr bwMode="auto">
          <a:xfrm>
            <a:off x="1355725" y="3475038"/>
            <a:ext cx="6432550" cy="3132137"/>
            <a:chOff x="1356360" y="3474720"/>
            <a:chExt cx="6431280" cy="3132455"/>
          </a:xfrm>
        </p:grpSpPr>
        <p:graphicFrame>
          <p:nvGraphicFramePr>
            <p:cNvPr id="55303" name="Object 2"/>
            <p:cNvGraphicFramePr>
              <a:graphicFrameLocks noChangeAspect="1"/>
            </p:cNvGraphicFramePr>
            <p:nvPr/>
          </p:nvGraphicFramePr>
          <p:xfrm>
            <a:off x="2606040" y="3657600"/>
            <a:ext cx="5181600" cy="2949575"/>
          </p:xfrm>
          <a:graphic>
            <a:graphicData uri="http://schemas.openxmlformats.org/presentationml/2006/ole">
              <mc:AlternateContent xmlns:mc="http://schemas.openxmlformats.org/markup-compatibility/2006">
                <mc:Choice xmlns:v="urn:schemas-microsoft-com:vml" Requires="v">
                  <p:oleObj spid="_x0000_s55322" r:id="rId4" imgW="5182049" imgH="2950720" progId="Excel.Chart.8">
                    <p:embed/>
                  </p:oleObj>
                </mc:Choice>
                <mc:Fallback>
                  <p:oleObj r:id="rId4" imgW="5182049" imgH="295072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3657600"/>
                          <a:ext cx="5181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4" name="Text Box 7"/>
            <p:cNvSpPr txBox="1">
              <a:spLocks noChangeArrowheads="1"/>
            </p:cNvSpPr>
            <p:nvPr/>
          </p:nvSpPr>
          <p:spPr bwMode="auto">
            <a:xfrm>
              <a:off x="2453640" y="3474720"/>
              <a:ext cx="82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30609"/>
                  </a:solidFill>
                </a:rPr>
                <a:t>Cost ($)</a:t>
              </a:r>
            </a:p>
          </p:txBody>
        </p:sp>
        <p:sp>
          <p:nvSpPr>
            <p:cNvPr id="55305" name="Text Box 8"/>
            <p:cNvSpPr txBox="1">
              <a:spLocks noChangeArrowheads="1"/>
            </p:cNvSpPr>
            <p:nvPr/>
          </p:nvSpPr>
          <p:spPr bwMode="auto">
            <a:xfrm>
              <a:off x="1356360" y="622300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solidFill>
                    <a:srgbClr val="030609"/>
                  </a:solidFill>
                </a:rPr>
                <a:t>Activity Level</a:t>
              </a:r>
            </a:p>
          </p:txBody>
        </p:sp>
      </p:grpSp>
      <p:sp>
        <p:nvSpPr>
          <p:cNvPr id="6" name="TextBox 5">
            <a:extLst>
              <a:ext uri="{FF2B5EF4-FFF2-40B4-BE49-F238E27FC236}"/>
            </a:extLst>
          </p:cNvPr>
          <p:cNvSpPr txBox="1">
            <a:spLocks noChangeArrowheads="1"/>
          </p:cNvSpPr>
          <p:nvPr/>
        </p:nvSpPr>
        <p:spPr bwMode="auto">
          <a:xfrm>
            <a:off x="1006475" y="1279525"/>
            <a:ext cx="7299325" cy="823913"/>
          </a:xfrm>
          <a:prstGeom prst="rect">
            <a:avLst/>
          </a:prstGeom>
          <a:solidFill>
            <a:schemeClr val="bg2">
              <a:lumMod val="90000"/>
            </a:schemeClr>
          </a:solidFill>
          <a:ln w="9525">
            <a:solidFill>
              <a:schemeClr val="accent6">
                <a:lumMod val="75000"/>
              </a:schemeClr>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Fixed costs in total remain unchanged as volume changes within the relevant range.</a:t>
            </a:r>
          </a:p>
        </p:txBody>
      </p:sp>
      <p:sp>
        <p:nvSpPr>
          <p:cNvPr id="7" name="TextBox 6">
            <a:extLst>
              <a:ext uri="{FF2B5EF4-FFF2-40B4-BE49-F238E27FC236}"/>
            </a:extLst>
          </p:cNvPr>
          <p:cNvSpPr txBox="1">
            <a:spLocks noChangeArrowheads="1"/>
          </p:cNvSpPr>
          <p:nvPr/>
        </p:nvSpPr>
        <p:spPr bwMode="auto">
          <a:xfrm>
            <a:off x="1006475" y="2103438"/>
            <a:ext cx="7299325" cy="822325"/>
          </a:xfrm>
          <a:prstGeom prst="rect">
            <a:avLst/>
          </a:prstGeom>
          <a:solidFill>
            <a:schemeClr val="bg2">
              <a:lumMod val="90000"/>
            </a:schemeClr>
          </a:solidFill>
          <a:ln w="9525">
            <a:solidFill>
              <a:schemeClr val="accent6">
                <a:lumMod val="75000"/>
              </a:schemeClr>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Fixed costs per unit varies inversely to a change in activity.</a:t>
            </a:r>
          </a:p>
        </p:txBody>
      </p:sp>
      <p:sp>
        <p:nvSpPr>
          <p:cNvPr id="8" name="TextBox 7">
            <a:extLst>
              <a:ext uri="{FF2B5EF4-FFF2-40B4-BE49-F238E27FC236}"/>
            </a:extLst>
          </p:cNvPr>
          <p:cNvSpPr txBox="1">
            <a:spLocks noChangeArrowheads="1"/>
          </p:cNvSpPr>
          <p:nvPr/>
        </p:nvSpPr>
        <p:spPr bwMode="auto">
          <a:xfrm>
            <a:off x="1006475" y="2925763"/>
            <a:ext cx="7299325" cy="457200"/>
          </a:xfrm>
          <a:prstGeom prst="rect">
            <a:avLst/>
          </a:prstGeom>
          <a:solidFill>
            <a:schemeClr val="bg2">
              <a:lumMod val="90000"/>
            </a:schemeClr>
          </a:solidFill>
          <a:ln w="9525">
            <a:solidFill>
              <a:schemeClr val="accent6">
                <a:lumMod val="75000"/>
              </a:schemeClr>
            </a:solidFill>
            <a:miter lim="800000"/>
            <a:headEnd/>
            <a:tailEnd/>
          </a:ln>
        </p:spPr>
        <p:txBody>
          <a:bodyPr wrap="none"/>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dirty="0" smtClean="0">
                <a:latin typeface="Gill Sans"/>
                <a:cs typeface="Gill Sans"/>
              </a:rPr>
              <a:t>Fixed costs are </a:t>
            </a:r>
            <a:r>
              <a:rPr lang="en-US" sz="2400" dirty="0" smtClean="0">
                <a:latin typeface="Gill Sans"/>
                <a:cs typeface="Gill Sans"/>
              </a:rPr>
              <a:t>“</a:t>
            </a:r>
            <a:r>
              <a:rPr lang="en-US" sz="2400" dirty="0" smtClean="0">
                <a:latin typeface="Gill Sans"/>
                <a:cs typeface="Gill Sans"/>
              </a:rPr>
              <a:t>fixed</a:t>
            </a:r>
            <a:r>
              <a:rPr lang="en-US" sz="2400" dirty="0" smtClean="0">
                <a:latin typeface="Gill Sans"/>
                <a:cs typeface="Gill Sans"/>
              </a:rPr>
              <a:t>”</a:t>
            </a:r>
            <a:r>
              <a:rPr lang="en-US" sz="2400" dirty="0" smtClean="0">
                <a:latin typeface="Gill Sans"/>
                <a:cs typeface="Gill Sans"/>
              </a:rPr>
              <a:t> </a:t>
            </a:r>
            <a:r>
              <a:rPr lang="en-US" sz="2400" dirty="0" smtClean="0">
                <a:latin typeface="Gill Sans"/>
                <a:cs typeface="Gill Sans"/>
              </a:rPr>
              <a:t>in </a:t>
            </a:r>
            <a:r>
              <a:rPr lang="en-US" sz="2400" dirty="0" smtClean="0">
                <a:latin typeface="Gill Sans"/>
                <a:cs typeface="Gill Sans"/>
              </a:rPr>
              <a:t>“</a:t>
            </a:r>
            <a:r>
              <a:rPr lang="en-US" sz="2400" dirty="0" smtClean="0">
                <a:latin typeface="Gill Sans"/>
                <a:cs typeface="Gill Sans"/>
              </a:rPr>
              <a:t>total</a:t>
            </a:r>
            <a:r>
              <a:rPr lang="en-US" sz="2400" dirty="0" smtClean="0">
                <a:latin typeface="Gill Sans"/>
                <a:cs typeface="Gill Sans"/>
              </a:rPr>
              <a:t>”</a:t>
            </a:r>
            <a:r>
              <a:rPr lang="en-US" sz="2400" dirty="0" smtClean="0">
                <a:latin typeface="Gill Sans"/>
                <a:cs typeface="Gill Sans"/>
              </a:rPr>
              <a:t> </a:t>
            </a:r>
            <a:r>
              <a:rPr lang="en-US" sz="2400" dirty="0" smtClean="0">
                <a:latin typeface="Gill Sans"/>
                <a:cs typeface="Gill Sans"/>
              </a:rPr>
              <a:t>as activity changes.</a:t>
            </a:r>
          </a:p>
        </p:txBody>
      </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atin typeface="Bookman Old Style" charset="0"/>
                <a:ea typeface="ＭＳ Ｐゴシック" charset="0"/>
              </a:rPr>
              <a:t>Variable Costs</a:t>
            </a:r>
          </a:p>
        </p:txBody>
      </p:sp>
      <p:sp>
        <p:nvSpPr>
          <p:cNvPr id="3" name="TextBox 2">
            <a:extLst>
              <a:ext uri="{FF2B5EF4-FFF2-40B4-BE49-F238E27FC236}"/>
            </a:extLst>
          </p:cNvPr>
          <p:cNvSpPr txBox="1">
            <a:spLocks noChangeArrowheads="1"/>
          </p:cNvSpPr>
          <p:nvPr/>
        </p:nvSpPr>
        <p:spPr bwMode="auto">
          <a:xfrm>
            <a:off x="1006475" y="1279525"/>
            <a:ext cx="7299325" cy="823913"/>
          </a:xfrm>
          <a:prstGeom prst="rect">
            <a:avLst/>
          </a:prstGeom>
          <a:solidFill>
            <a:schemeClr val="bg2">
              <a:lumMod val="90000"/>
            </a:schemeClr>
          </a:solidFill>
          <a:ln w="9525">
            <a:solidFill>
              <a:schemeClr val="accent6">
                <a:lumMod val="75000"/>
              </a:schemeClr>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Costs that change in direct proportion with a change in the volume within the relevant range</a:t>
            </a:r>
          </a:p>
        </p:txBody>
      </p:sp>
      <p:sp>
        <p:nvSpPr>
          <p:cNvPr id="4" name="TextBox 3">
            <a:extLst>
              <a:ext uri="{FF2B5EF4-FFF2-40B4-BE49-F238E27FC236}"/>
            </a:extLst>
          </p:cNvPr>
          <p:cNvSpPr txBox="1">
            <a:spLocks noChangeArrowheads="1"/>
          </p:cNvSpPr>
          <p:nvPr/>
        </p:nvSpPr>
        <p:spPr bwMode="auto">
          <a:xfrm>
            <a:off x="1006475" y="2103438"/>
            <a:ext cx="7299325" cy="457200"/>
          </a:xfrm>
          <a:prstGeom prst="rect">
            <a:avLst/>
          </a:prstGeom>
          <a:solidFill>
            <a:schemeClr val="bg2">
              <a:lumMod val="90000"/>
            </a:schemeClr>
          </a:solidFill>
          <a:ln w="9525">
            <a:solidFill>
              <a:schemeClr val="accent6">
                <a:lumMod val="75000"/>
              </a:schemeClr>
            </a:solidFill>
            <a:miter lim="800000"/>
            <a:headEnd/>
            <a:tailEnd/>
          </a:ln>
        </p:spPr>
        <p:txBody>
          <a:bodyPr wrap="none"/>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400" dirty="0" smtClean="0">
                <a:latin typeface="Gill Sans"/>
                <a:cs typeface="Gill Sans"/>
              </a:rPr>
              <a:t>Variable costs </a:t>
            </a:r>
            <a:r>
              <a:rPr lang="en-US" sz="2400" dirty="0" smtClean="0">
                <a:latin typeface="Gill Sans"/>
                <a:cs typeface="Gill Sans"/>
              </a:rPr>
              <a:t>“</a:t>
            </a:r>
            <a:r>
              <a:rPr lang="en-US" sz="2400" dirty="0" smtClean="0">
                <a:latin typeface="Gill Sans"/>
                <a:cs typeface="Gill Sans"/>
              </a:rPr>
              <a:t>vary</a:t>
            </a:r>
            <a:r>
              <a:rPr lang="en-US" sz="2400" dirty="0" smtClean="0">
                <a:latin typeface="Gill Sans"/>
                <a:cs typeface="Gill Sans"/>
              </a:rPr>
              <a:t>”</a:t>
            </a:r>
            <a:r>
              <a:rPr lang="en-US" sz="2400" dirty="0" smtClean="0">
                <a:latin typeface="Gill Sans"/>
                <a:cs typeface="Gill Sans"/>
              </a:rPr>
              <a:t> </a:t>
            </a:r>
            <a:r>
              <a:rPr lang="en-US" sz="2400" dirty="0" smtClean="0">
                <a:latin typeface="Gill Sans"/>
                <a:cs typeface="Gill Sans"/>
              </a:rPr>
              <a:t>in </a:t>
            </a:r>
            <a:r>
              <a:rPr lang="en-US" sz="2400" dirty="0" smtClean="0">
                <a:latin typeface="Gill Sans"/>
                <a:cs typeface="Gill Sans"/>
              </a:rPr>
              <a:t>“</a:t>
            </a:r>
            <a:r>
              <a:rPr lang="en-US" sz="2400" dirty="0" smtClean="0">
                <a:latin typeface="Gill Sans"/>
                <a:cs typeface="Gill Sans"/>
              </a:rPr>
              <a:t>total</a:t>
            </a:r>
            <a:r>
              <a:rPr lang="en-US" sz="2400" dirty="0" smtClean="0">
                <a:latin typeface="Gill Sans"/>
                <a:cs typeface="Gill Sans"/>
              </a:rPr>
              <a:t>”</a:t>
            </a:r>
            <a:r>
              <a:rPr lang="en-US" sz="2400" dirty="0" smtClean="0">
                <a:latin typeface="Gill Sans"/>
                <a:cs typeface="Gill Sans"/>
              </a:rPr>
              <a:t> </a:t>
            </a:r>
            <a:r>
              <a:rPr lang="en-US" sz="2400" dirty="0" smtClean="0">
                <a:latin typeface="Gill Sans"/>
                <a:cs typeface="Gill Sans"/>
              </a:rPr>
              <a:t>as activity changes.</a:t>
            </a:r>
          </a:p>
        </p:txBody>
      </p:sp>
      <p:sp>
        <p:nvSpPr>
          <p:cNvPr id="5" name="TextBox 4">
            <a:extLst>
              <a:ext uri="{FF2B5EF4-FFF2-40B4-BE49-F238E27FC236}"/>
            </a:extLst>
          </p:cNvPr>
          <p:cNvSpPr txBox="1">
            <a:spLocks noChangeArrowheads="1"/>
          </p:cNvSpPr>
          <p:nvPr/>
        </p:nvSpPr>
        <p:spPr bwMode="auto">
          <a:xfrm>
            <a:off x="1006475" y="2560638"/>
            <a:ext cx="7299325" cy="822325"/>
          </a:xfrm>
          <a:prstGeom prst="rect">
            <a:avLst/>
          </a:prstGeom>
          <a:solidFill>
            <a:schemeClr val="bg2">
              <a:lumMod val="90000"/>
            </a:schemeClr>
          </a:solidFill>
          <a:ln w="9525">
            <a:solidFill>
              <a:schemeClr val="accent6">
                <a:lumMod val="75000"/>
              </a:schemeClr>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Variable cost per unit stays constant when activity changes within the relevant range.</a:t>
            </a:r>
          </a:p>
        </p:txBody>
      </p:sp>
      <p:grpSp>
        <p:nvGrpSpPr>
          <p:cNvPr id="57349" name="Group 10"/>
          <p:cNvGrpSpPr>
            <a:grpSpLocks/>
          </p:cNvGrpSpPr>
          <p:nvPr/>
        </p:nvGrpSpPr>
        <p:grpSpPr bwMode="auto">
          <a:xfrm>
            <a:off x="1355725" y="3475038"/>
            <a:ext cx="6432550" cy="3132137"/>
            <a:chOff x="1356360" y="3474720"/>
            <a:chExt cx="6431280" cy="3132455"/>
          </a:xfrm>
        </p:grpSpPr>
        <p:graphicFrame>
          <p:nvGraphicFramePr>
            <p:cNvPr id="57351" name="Object 2"/>
            <p:cNvGraphicFramePr>
              <a:graphicFrameLocks noChangeAspect="1"/>
            </p:cNvGraphicFramePr>
            <p:nvPr/>
          </p:nvGraphicFramePr>
          <p:xfrm>
            <a:off x="2606040" y="3657600"/>
            <a:ext cx="5181600" cy="2949575"/>
          </p:xfrm>
          <a:graphic>
            <a:graphicData uri="http://schemas.openxmlformats.org/presentationml/2006/ole">
              <mc:AlternateContent xmlns:mc="http://schemas.openxmlformats.org/markup-compatibility/2006">
                <mc:Choice xmlns:v="urn:schemas-microsoft-com:vml" Requires="v">
                  <p:oleObj spid="_x0000_s57370" r:id="rId4" imgW="5182049" imgH="2950720" progId="Excel.Chart.8">
                    <p:embed/>
                  </p:oleObj>
                </mc:Choice>
                <mc:Fallback>
                  <p:oleObj r:id="rId4" imgW="5182049" imgH="295072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3657600"/>
                          <a:ext cx="5181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Text Box 7"/>
            <p:cNvSpPr txBox="1">
              <a:spLocks noChangeArrowheads="1"/>
            </p:cNvSpPr>
            <p:nvPr/>
          </p:nvSpPr>
          <p:spPr bwMode="auto">
            <a:xfrm>
              <a:off x="2453640" y="3474720"/>
              <a:ext cx="82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30609"/>
                  </a:solidFill>
                </a:rPr>
                <a:t>Cost ($)</a:t>
              </a:r>
            </a:p>
          </p:txBody>
        </p:sp>
        <p:sp>
          <p:nvSpPr>
            <p:cNvPr id="57353" name="Text Box 8"/>
            <p:cNvSpPr txBox="1">
              <a:spLocks noChangeArrowheads="1"/>
            </p:cNvSpPr>
            <p:nvPr/>
          </p:nvSpPr>
          <p:spPr bwMode="auto">
            <a:xfrm>
              <a:off x="1356360" y="622300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solidFill>
                    <a:srgbClr val="030609"/>
                  </a:solidFill>
                </a:rPr>
                <a:t>Activity Level</a:t>
              </a:r>
            </a:p>
          </p:txBody>
        </p:sp>
      </p:gr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en-US">
                <a:latin typeface="Bookman Old Style" charset="0"/>
                <a:ea typeface="ＭＳ Ｐゴシック" charset="0"/>
              </a:rPr>
              <a:t>Relevant Range </a:t>
            </a:r>
          </a:p>
        </p:txBody>
      </p:sp>
      <p:graphicFrame>
        <p:nvGraphicFramePr>
          <p:cNvPr id="59394" name="Object 2"/>
          <p:cNvGraphicFramePr>
            <a:graphicFrameLocks noChangeAspect="1"/>
          </p:cNvGraphicFramePr>
          <p:nvPr/>
        </p:nvGraphicFramePr>
        <p:xfrm>
          <a:off x="304800" y="1493838"/>
          <a:ext cx="8513763" cy="4510087"/>
        </p:xfrm>
        <a:graphic>
          <a:graphicData uri="http://schemas.openxmlformats.org/presentationml/2006/ole">
            <mc:AlternateContent xmlns:mc="http://schemas.openxmlformats.org/markup-compatibility/2006">
              <mc:Choice xmlns:v="urn:schemas-microsoft-com:vml" Requires="v">
                <p:oleObj spid="_x0000_s59413" r:id="rId4" imgW="8516850" imgH="4511431" progId="Excel.Chart.8">
                  <p:embed/>
                </p:oleObj>
              </mc:Choice>
              <mc:Fallback>
                <p:oleObj r:id="rId4" imgW="8516850" imgH="451143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93838"/>
                        <a:ext cx="85137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8836" name="Rectangle 4" descr="Wide upward diagonal">
            <a:extLst>
              <a:ext uri="{FF2B5EF4-FFF2-40B4-BE49-F238E27FC236}"/>
            </a:extLst>
          </p:cNvPr>
          <p:cNvSpPr>
            <a:spLocks noChangeArrowheads="1"/>
          </p:cNvSpPr>
          <p:nvPr/>
        </p:nvSpPr>
        <p:spPr bwMode="auto">
          <a:xfrm>
            <a:off x="3263900" y="2411413"/>
            <a:ext cx="3959225" cy="2103437"/>
          </a:xfrm>
          <a:prstGeom prst="rect">
            <a:avLst/>
          </a:prstGeom>
          <a:solidFill>
            <a:schemeClr val="accent6"/>
          </a:solidFill>
          <a:ln w="28575">
            <a:solidFill>
              <a:schemeClr val="tx1"/>
            </a:solidFill>
            <a:miter lim="800000"/>
            <a:headEnd/>
            <a:tailEnd/>
          </a:ln>
          <a:effectLst/>
        </p:spPr>
        <p:txBody>
          <a:bodyPr wrap="none" anchor="ctr"/>
          <a:lstStyle/>
          <a:p>
            <a:pPr>
              <a:defRPr/>
            </a:pPr>
            <a:endParaRPr lang="en-US" dirty="0">
              <a:ea typeface="ＭＳ Ｐゴシック" panose="020B0600070205080204" pitchFamily="34" charset="-128"/>
              <a:cs typeface="+mn-cs"/>
            </a:endParaRP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8836"/>
                                        </p:tgtEl>
                                        <p:attrNameLst>
                                          <p:attrName>style.visibility</p:attrName>
                                        </p:attrNameLst>
                                      </p:cBhvr>
                                      <p:to>
                                        <p:strVal val="visible"/>
                                      </p:to>
                                    </p:set>
                                    <p:anim calcmode="lin" valueType="num">
                                      <p:cBhvr>
                                        <p:cTn id="7" dur="500" fill="hold"/>
                                        <p:tgtEl>
                                          <p:spTgt spid="248836"/>
                                        </p:tgtEl>
                                        <p:attrNameLst>
                                          <p:attrName>ppt_w</p:attrName>
                                        </p:attrNameLst>
                                      </p:cBhvr>
                                      <p:tavLst>
                                        <p:tav tm="0">
                                          <p:val>
                                            <p:fltVal val="0"/>
                                          </p:val>
                                        </p:tav>
                                        <p:tav tm="100000">
                                          <p:val>
                                            <p:strVal val="#ppt_w"/>
                                          </p:val>
                                        </p:tav>
                                      </p:tavLst>
                                    </p:anim>
                                    <p:anim calcmode="lin" valueType="num">
                                      <p:cBhvr>
                                        <p:cTn id="8" dur="500" fill="hold"/>
                                        <p:tgtEl>
                                          <p:spTgt spid="2488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atin typeface="Bookman Old Style" charset="0"/>
                <a:ea typeface="ＭＳ Ｐゴシック" charset="0"/>
              </a:rPr>
              <a:t>Semivariable Costs</a:t>
            </a:r>
          </a:p>
        </p:txBody>
      </p:sp>
      <p:grpSp>
        <p:nvGrpSpPr>
          <p:cNvPr id="61442" name="Group 7"/>
          <p:cNvGrpSpPr>
            <a:grpSpLocks/>
          </p:cNvGrpSpPr>
          <p:nvPr/>
        </p:nvGrpSpPr>
        <p:grpSpPr bwMode="auto">
          <a:xfrm>
            <a:off x="1355725" y="2743200"/>
            <a:ext cx="6432550" cy="3132138"/>
            <a:chOff x="1356360" y="3474720"/>
            <a:chExt cx="6431280" cy="3132455"/>
          </a:xfrm>
        </p:grpSpPr>
        <p:graphicFrame>
          <p:nvGraphicFramePr>
            <p:cNvPr id="61446" name="Object 2"/>
            <p:cNvGraphicFramePr>
              <a:graphicFrameLocks noChangeAspect="1"/>
            </p:cNvGraphicFramePr>
            <p:nvPr/>
          </p:nvGraphicFramePr>
          <p:xfrm>
            <a:off x="2606040" y="3657600"/>
            <a:ext cx="5181600" cy="2949575"/>
          </p:xfrm>
          <a:graphic>
            <a:graphicData uri="http://schemas.openxmlformats.org/presentationml/2006/ole">
              <mc:AlternateContent xmlns:mc="http://schemas.openxmlformats.org/markup-compatibility/2006">
                <mc:Choice xmlns:v="urn:schemas-microsoft-com:vml" Requires="v">
                  <p:oleObj spid="_x0000_s61465" r:id="rId4" imgW="5182049" imgH="2950720" progId="Excel.Chart.8">
                    <p:embed/>
                  </p:oleObj>
                </mc:Choice>
                <mc:Fallback>
                  <p:oleObj r:id="rId4" imgW="5182049" imgH="295072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3657600"/>
                          <a:ext cx="5181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7" name="Text Box 7"/>
            <p:cNvSpPr txBox="1">
              <a:spLocks noChangeArrowheads="1"/>
            </p:cNvSpPr>
            <p:nvPr/>
          </p:nvSpPr>
          <p:spPr bwMode="auto">
            <a:xfrm>
              <a:off x="2453640" y="3474720"/>
              <a:ext cx="82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30609"/>
                  </a:solidFill>
                </a:rPr>
                <a:t>Cost ($)</a:t>
              </a:r>
            </a:p>
          </p:txBody>
        </p:sp>
        <p:sp>
          <p:nvSpPr>
            <p:cNvPr id="61448" name="Text Box 8"/>
            <p:cNvSpPr txBox="1">
              <a:spLocks noChangeArrowheads="1"/>
            </p:cNvSpPr>
            <p:nvPr/>
          </p:nvSpPr>
          <p:spPr bwMode="auto">
            <a:xfrm>
              <a:off x="1356360" y="622300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solidFill>
                    <a:srgbClr val="030609"/>
                  </a:solidFill>
                </a:rPr>
                <a:t>Activity Level</a:t>
              </a:r>
            </a:p>
          </p:txBody>
        </p:sp>
      </p:grpSp>
      <p:sp>
        <p:nvSpPr>
          <p:cNvPr id="6" name="TextBox 5">
            <a:extLst>
              <a:ext uri="{FF2B5EF4-FFF2-40B4-BE49-F238E27FC236}"/>
            </a:extLst>
          </p:cNvPr>
          <p:cNvSpPr txBox="1">
            <a:spLocks noChangeArrowheads="1"/>
          </p:cNvSpPr>
          <p:nvPr/>
        </p:nvSpPr>
        <p:spPr bwMode="auto">
          <a:xfrm>
            <a:off x="2468563" y="1279525"/>
            <a:ext cx="4206875" cy="823913"/>
          </a:xfrm>
          <a:prstGeom prst="rect">
            <a:avLst/>
          </a:prstGeom>
          <a:solidFill>
            <a:schemeClr val="bg2">
              <a:lumMod val="90000"/>
            </a:schemeClr>
          </a:solidFill>
          <a:ln w="9525">
            <a:solidFill>
              <a:schemeClr val="accent6">
                <a:lumMod val="75000"/>
              </a:schemeClr>
            </a:solidFill>
            <a:miter lim="800000"/>
            <a:headEnd/>
            <a:tailEnd/>
          </a:ln>
        </p:spPr>
        <p:txBody>
          <a:bodyPr/>
          <a:lstStyle/>
          <a:p>
            <a:pPr defTabSz="273050">
              <a:defRPr/>
            </a:pPr>
            <a:r>
              <a:rPr lang="en-US" sz="2400" dirty="0">
                <a:latin typeface="Gill Sans"/>
                <a:ea typeface="ＭＳ Ｐゴシック" panose="020B0600070205080204" pitchFamily="34" charset="-128"/>
                <a:cs typeface="Gill Sans"/>
              </a:rPr>
              <a:t>Costs that have both fixed and variable components</a:t>
            </a:r>
          </a:p>
        </p:txBody>
      </p:sp>
      <p:sp>
        <p:nvSpPr>
          <p:cNvPr id="7" name="TextBox 6">
            <a:extLst>
              <a:ext uri="{FF2B5EF4-FFF2-40B4-BE49-F238E27FC236}"/>
            </a:extLst>
          </p:cNvPr>
          <p:cNvSpPr txBox="1">
            <a:spLocks noChangeArrowheads="1"/>
          </p:cNvSpPr>
          <p:nvPr/>
        </p:nvSpPr>
        <p:spPr bwMode="auto">
          <a:xfrm>
            <a:off x="2468563" y="2103438"/>
            <a:ext cx="4206875" cy="457200"/>
          </a:xfrm>
          <a:prstGeom prst="rect">
            <a:avLst/>
          </a:prstGeom>
          <a:solidFill>
            <a:schemeClr val="bg2">
              <a:lumMod val="90000"/>
            </a:schemeClr>
          </a:solidFill>
          <a:ln w="9525">
            <a:solidFill>
              <a:schemeClr val="accent6">
                <a:lumMod val="75000"/>
              </a:schemeClr>
            </a:solidFill>
            <a:miter lim="800000"/>
            <a:headEnd/>
            <a:tailEnd/>
          </a:ln>
        </p:spPr>
        <p:txBody>
          <a:bodyPr wrap="none"/>
          <a:lstStyle/>
          <a:p>
            <a:pPr defTabSz="273050">
              <a:defRPr/>
            </a:pPr>
            <a:r>
              <a:rPr lang="en-US" sz="2400" dirty="0">
                <a:latin typeface="Gill Sans"/>
                <a:ea typeface="ＭＳ Ｐゴシック" panose="020B0600070205080204" pitchFamily="34" charset="-128"/>
                <a:cs typeface="Gill Sans"/>
              </a:rPr>
              <a:t>Also known as mixed costs</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atin typeface="Bookman Old Style" charset="0"/>
                <a:ea typeface="ＭＳ Ｐゴシック" charset="0"/>
              </a:rPr>
              <a:t>Step Costs</a:t>
            </a:r>
          </a:p>
        </p:txBody>
      </p:sp>
      <p:sp>
        <p:nvSpPr>
          <p:cNvPr id="10" name="TextBox 9">
            <a:extLst>
              <a:ext uri="{FF2B5EF4-FFF2-40B4-BE49-F238E27FC236}"/>
            </a:extLst>
          </p:cNvPr>
          <p:cNvSpPr txBox="1">
            <a:spLocks noChangeArrowheads="1"/>
          </p:cNvSpPr>
          <p:nvPr/>
        </p:nvSpPr>
        <p:spPr bwMode="auto">
          <a:xfrm>
            <a:off x="1189038" y="1279525"/>
            <a:ext cx="6765925" cy="823913"/>
          </a:xfrm>
          <a:prstGeom prst="rect">
            <a:avLst/>
          </a:prstGeom>
          <a:solidFill>
            <a:schemeClr val="bg2">
              <a:lumMod val="90000"/>
            </a:schemeClr>
          </a:solidFill>
          <a:ln w="9525">
            <a:solidFill>
              <a:schemeClr val="accent6">
                <a:lumMod val="75000"/>
              </a:schemeClr>
            </a:solidFill>
            <a:miter lim="800000"/>
            <a:headEnd/>
            <a:tailEnd/>
          </a:ln>
        </p:spPr>
        <p:txBody>
          <a:bodyPr/>
          <a:lstStyle/>
          <a:p>
            <a:pPr algn="ctr" defTabSz="273050">
              <a:defRPr/>
            </a:pPr>
            <a:r>
              <a:rPr lang="en-US" sz="2400" dirty="0">
                <a:latin typeface="Gill Sans"/>
                <a:ea typeface="ＭＳ Ｐゴシック" panose="020B0600070205080204" pitchFamily="34" charset="-128"/>
                <a:cs typeface="Gill Sans"/>
              </a:rPr>
              <a:t>Costs that increase in total with steps when the volume changes to a particular level.</a:t>
            </a:r>
          </a:p>
        </p:txBody>
      </p:sp>
      <p:sp>
        <p:nvSpPr>
          <p:cNvPr id="11" name="TextBox 10">
            <a:extLst>
              <a:ext uri="{FF2B5EF4-FFF2-40B4-BE49-F238E27FC236}"/>
            </a:extLst>
          </p:cNvPr>
          <p:cNvSpPr txBox="1">
            <a:spLocks noChangeArrowheads="1"/>
          </p:cNvSpPr>
          <p:nvPr/>
        </p:nvSpPr>
        <p:spPr bwMode="auto">
          <a:xfrm>
            <a:off x="1189038" y="2103438"/>
            <a:ext cx="6765925" cy="457200"/>
          </a:xfrm>
          <a:prstGeom prst="rect">
            <a:avLst/>
          </a:prstGeom>
          <a:solidFill>
            <a:schemeClr val="bg2">
              <a:lumMod val="90000"/>
            </a:schemeClr>
          </a:solidFill>
          <a:ln w="9525">
            <a:solidFill>
              <a:schemeClr val="accent6">
                <a:lumMod val="75000"/>
              </a:schemeClr>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Also known as semifixed costs.</a:t>
            </a:r>
          </a:p>
        </p:txBody>
      </p:sp>
      <p:grpSp>
        <p:nvGrpSpPr>
          <p:cNvPr id="63492" name="Group 18"/>
          <p:cNvGrpSpPr>
            <a:grpSpLocks/>
          </p:cNvGrpSpPr>
          <p:nvPr/>
        </p:nvGrpSpPr>
        <p:grpSpPr bwMode="auto">
          <a:xfrm>
            <a:off x="1355725" y="2743200"/>
            <a:ext cx="6432550" cy="3132138"/>
            <a:chOff x="1356360" y="2743200"/>
            <a:chExt cx="6431280" cy="3132455"/>
          </a:xfrm>
        </p:grpSpPr>
        <p:graphicFrame>
          <p:nvGraphicFramePr>
            <p:cNvPr id="63494" name="Object 2"/>
            <p:cNvGraphicFramePr>
              <a:graphicFrameLocks noChangeAspect="1"/>
            </p:cNvGraphicFramePr>
            <p:nvPr/>
          </p:nvGraphicFramePr>
          <p:xfrm>
            <a:off x="2606040" y="2926080"/>
            <a:ext cx="5181600" cy="2949575"/>
          </p:xfrm>
          <a:graphic>
            <a:graphicData uri="http://schemas.openxmlformats.org/presentationml/2006/ole">
              <mc:AlternateContent xmlns:mc="http://schemas.openxmlformats.org/markup-compatibility/2006">
                <mc:Choice xmlns:v="urn:schemas-microsoft-com:vml" Requires="v">
                  <p:oleObj spid="_x0000_s63517" r:id="rId4" imgW="5182049" imgH="2950720" progId="Excel.Chart.8">
                    <p:embed/>
                  </p:oleObj>
                </mc:Choice>
                <mc:Fallback>
                  <p:oleObj r:id="rId4" imgW="5182049" imgH="295072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2926080"/>
                          <a:ext cx="5181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5" name="Text Box 7"/>
            <p:cNvSpPr txBox="1">
              <a:spLocks noChangeArrowheads="1"/>
            </p:cNvSpPr>
            <p:nvPr/>
          </p:nvSpPr>
          <p:spPr bwMode="auto">
            <a:xfrm>
              <a:off x="2453640" y="2743200"/>
              <a:ext cx="82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30609"/>
                  </a:solidFill>
                </a:rPr>
                <a:t>Cost ($)</a:t>
              </a:r>
            </a:p>
          </p:txBody>
        </p:sp>
        <p:sp>
          <p:nvSpPr>
            <p:cNvPr id="63496" name="Text Box 8"/>
            <p:cNvSpPr txBox="1">
              <a:spLocks noChangeArrowheads="1"/>
            </p:cNvSpPr>
            <p:nvPr/>
          </p:nvSpPr>
          <p:spPr bwMode="auto">
            <a:xfrm>
              <a:off x="1356360" y="549148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a:solidFill>
                    <a:srgbClr val="030609"/>
                  </a:solidFill>
                </a:rPr>
                <a:t>Activity Level</a:t>
              </a:r>
            </a:p>
          </p:txBody>
        </p:sp>
        <p:sp>
          <p:nvSpPr>
            <p:cNvPr id="13" name="Rectangle 12">
              <a:extLst>
                <a:ext uri="{FF2B5EF4-FFF2-40B4-BE49-F238E27FC236}"/>
              </a:extLst>
            </p:cNvPr>
            <p:cNvSpPr/>
            <p:nvPr/>
          </p:nvSpPr>
          <p:spPr>
            <a:xfrm>
              <a:off x="3073696" y="4762704"/>
              <a:ext cx="741217" cy="639828"/>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extLst>
            </p:cNvPr>
            <p:cNvSpPr/>
            <p:nvPr/>
          </p:nvSpPr>
          <p:spPr>
            <a:xfrm>
              <a:off x="3810150" y="4434059"/>
              <a:ext cx="777721" cy="97006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extLst>
            </p:cNvPr>
            <p:cNvSpPr/>
            <p:nvPr/>
          </p:nvSpPr>
          <p:spPr>
            <a:xfrm>
              <a:off x="4584697" y="4113352"/>
              <a:ext cx="731694" cy="128918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extLst>
            </p:cNvPr>
            <p:cNvSpPr/>
            <p:nvPr/>
          </p:nvSpPr>
          <p:spPr>
            <a:xfrm>
              <a:off x="5313217" y="3795820"/>
              <a:ext cx="768198" cy="1609888"/>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p:txBody>
          <a:bodyPr/>
          <a:lstStyle/>
          <a:p>
            <a:pPr eaLnBrk="1" hangingPunct="1"/>
            <a:r>
              <a:rPr lang="en-US">
                <a:latin typeface="Bookman Old Style" charset="0"/>
                <a:ea typeface="ＭＳ Ｐゴシック" charset="0"/>
              </a:rPr>
              <a:t>Learning Objectives</a:t>
            </a:r>
          </a:p>
        </p:txBody>
      </p:sp>
      <p:sp>
        <p:nvSpPr>
          <p:cNvPr id="6" name="Rectangle 5">
            <a:extLst>
              <a:ext uri="{FF2B5EF4-FFF2-40B4-BE49-F238E27FC236}"/>
            </a:extLst>
          </p:cNvPr>
          <p:cNvSpPr/>
          <p:nvPr/>
        </p:nvSpPr>
        <p:spPr>
          <a:xfrm>
            <a:off x="549275" y="1354138"/>
            <a:ext cx="8045450" cy="4937125"/>
          </a:xfrm>
          <a:prstGeom prst="rect">
            <a:avLst/>
          </a:prstGeom>
          <a:solidFill>
            <a:schemeClr val="tx2">
              <a:lumMod val="20000"/>
              <a:lumOff val="80000"/>
            </a:schemeClr>
          </a:solidFill>
        </p:spPr>
        <p:txBody>
          <a:bodyPr wrap="none"/>
          <a:lstStyle/>
          <a:p>
            <a:pPr defTabSz="365125">
              <a:lnSpc>
                <a:spcPct val="150000"/>
              </a:lnSpc>
              <a:defRPr/>
            </a:pPr>
            <a:r>
              <a:rPr lang="en-US" sz="2400" dirty="0">
                <a:solidFill>
                  <a:srgbClr val="0000CC"/>
                </a:solidFill>
                <a:cs typeface="Arial" charset="0"/>
              </a:rPr>
              <a:t>LO 2-1</a:t>
            </a:r>
            <a:r>
              <a:rPr lang="en-US" sz="2400" dirty="0">
                <a:cs typeface="Arial" charset="0"/>
              </a:rPr>
              <a:t>	</a:t>
            </a:r>
            <a:r>
              <a:rPr lang="en-US" sz="2000" dirty="0">
                <a:cs typeface="Arial" charset="0"/>
              </a:rPr>
              <a:t>Explain the basic concept of “cost.”</a:t>
            </a:r>
          </a:p>
          <a:p>
            <a:pPr defTabSz="365125">
              <a:lnSpc>
                <a:spcPct val="150000"/>
              </a:lnSpc>
              <a:defRPr/>
            </a:pPr>
            <a:r>
              <a:rPr lang="en-US" sz="2400" dirty="0">
                <a:solidFill>
                  <a:srgbClr val="0000CC"/>
                </a:solidFill>
                <a:cs typeface="Arial" charset="0"/>
              </a:rPr>
              <a:t>LO 2-2	</a:t>
            </a:r>
            <a:r>
              <a:rPr lang="en-US" sz="2000" dirty="0">
                <a:cs typeface="Arial" charset="0"/>
              </a:rPr>
              <a:t>Explain how costs are presented in financial statements.</a:t>
            </a:r>
          </a:p>
          <a:p>
            <a:pPr defTabSz="365125">
              <a:lnSpc>
                <a:spcPct val="150000"/>
              </a:lnSpc>
              <a:defRPr/>
            </a:pPr>
            <a:r>
              <a:rPr lang="en-US" sz="2400" dirty="0">
                <a:solidFill>
                  <a:srgbClr val="0000CC"/>
                </a:solidFill>
                <a:cs typeface="Arial" charset="0"/>
              </a:rPr>
              <a:t>LO 2-3	</a:t>
            </a:r>
            <a:r>
              <a:rPr lang="en-US" sz="2000" dirty="0">
                <a:cs typeface="Arial" charset="0"/>
              </a:rPr>
              <a:t>Explain the process of cost allocation.</a:t>
            </a:r>
          </a:p>
          <a:p>
            <a:pPr defTabSz="365125">
              <a:lnSpc>
                <a:spcPct val="150000"/>
              </a:lnSpc>
              <a:defRPr/>
            </a:pPr>
            <a:r>
              <a:rPr lang="en-US" sz="2400" dirty="0">
                <a:solidFill>
                  <a:srgbClr val="0000CC"/>
                </a:solidFill>
                <a:cs typeface="Arial" charset="0"/>
              </a:rPr>
              <a:t>LO 2-4	</a:t>
            </a:r>
            <a:r>
              <a:rPr lang="en-US" sz="2000" dirty="0">
                <a:cs typeface="Arial" charset="0"/>
              </a:rPr>
              <a:t>Understand how material, labor, and overhead costs are</a:t>
            </a:r>
          </a:p>
          <a:p>
            <a:pPr defTabSz="365125">
              <a:defRPr/>
            </a:pPr>
            <a:r>
              <a:rPr lang="en-US" sz="2000" dirty="0">
                <a:cs typeface="Arial" charset="0"/>
              </a:rPr>
              <a:t>			added to a product at each stage of the production process.</a:t>
            </a:r>
          </a:p>
          <a:p>
            <a:pPr defTabSz="365125">
              <a:lnSpc>
                <a:spcPct val="150000"/>
              </a:lnSpc>
              <a:defRPr/>
            </a:pPr>
            <a:r>
              <a:rPr lang="en-US" sz="2400" dirty="0">
                <a:solidFill>
                  <a:srgbClr val="0000CC"/>
                </a:solidFill>
                <a:cs typeface="Arial" charset="0"/>
              </a:rPr>
              <a:t>LO 2-5</a:t>
            </a:r>
            <a:r>
              <a:rPr lang="en-US" sz="2000" dirty="0">
                <a:solidFill>
                  <a:srgbClr val="0000CC"/>
                </a:solidFill>
                <a:cs typeface="Arial" charset="0"/>
              </a:rPr>
              <a:t>	</a:t>
            </a:r>
            <a:r>
              <a:rPr lang="en-US" sz="2000" dirty="0">
                <a:cs typeface="Arial" charset="0"/>
              </a:rPr>
              <a:t>Define basic cost behaviors, including fixed, variable,</a:t>
            </a:r>
          </a:p>
          <a:p>
            <a:pPr defTabSz="365125">
              <a:defRPr/>
            </a:pPr>
            <a:r>
              <a:rPr lang="en-US" sz="2000" dirty="0">
                <a:cs typeface="Arial" charset="0"/>
              </a:rPr>
              <a:t>			</a:t>
            </a:r>
            <a:r>
              <a:rPr lang="en-US" sz="2000" dirty="0" err="1">
                <a:cs typeface="Arial" charset="0"/>
              </a:rPr>
              <a:t>semivariable</a:t>
            </a:r>
            <a:r>
              <a:rPr lang="en-US" sz="2000" dirty="0">
                <a:cs typeface="Arial" charset="0"/>
              </a:rPr>
              <a:t>, and step costs.</a:t>
            </a:r>
          </a:p>
          <a:p>
            <a:pPr defTabSz="365125">
              <a:lnSpc>
                <a:spcPct val="150000"/>
              </a:lnSpc>
              <a:defRPr/>
            </a:pPr>
            <a:r>
              <a:rPr lang="en-US" sz="2400" dirty="0">
                <a:solidFill>
                  <a:srgbClr val="0000CC"/>
                </a:solidFill>
                <a:cs typeface="Arial" charset="0"/>
              </a:rPr>
              <a:t>LO 2-6	</a:t>
            </a:r>
            <a:r>
              <a:rPr lang="en-US" sz="2000" dirty="0">
                <a:cs typeface="Arial" charset="0"/>
              </a:rPr>
              <a:t>Identify the components of a product’s costs.</a:t>
            </a:r>
          </a:p>
          <a:p>
            <a:pPr defTabSz="365125">
              <a:lnSpc>
                <a:spcPct val="150000"/>
              </a:lnSpc>
              <a:defRPr/>
            </a:pPr>
            <a:r>
              <a:rPr lang="en-US" sz="2400" dirty="0">
                <a:solidFill>
                  <a:srgbClr val="0000CC"/>
                </a:solidFill>
                <a:cs typeface="Arial" charset="0"/>
              </a:rPr>
              <a:t>LO 2-7	</a:t>
            </a:r>
            <a:r>
              <a:rPr lang="en-US" sz="2000" dirty="0">
                <a:cs typeface="Arial" charset="0"/>
              </a:rPr>
              <a:t>Understand the distinction between financial and</a:t>
            </a:r>
          </a:p>
          <a:p>
            <a:pPr defTabSz="365125">
              <a:defRPr/>
            </a:pPr>
            <a:r>
              <a:rPr lang="en-US" sz="2000" dirty="0">
                <a:cs typeface="Arial" charset="0"/>
              </a:rPr>
              <a:t>			contribution margin income statements.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atin typeface="Bookman Old Style" charset="0"/>
                <a:ea typeface="ＭＳ Ｐゴシック" charset="0"/>
              </a:rPr>
              <a:t>Components of Product Costs</a:t>
            </a:r>
          </a:p>
        </p:txBody>
      </p:sp>
      <p:sp>
        <p:nvSpPr>
          <p:cNvPr id="3" name="Rectangle 2">
            <a:extLst>
              <a:ext uri="{FF2B5EF4-FFF2-40B4-BE49-F238E27FC236}"/>
            </a:extLst>
          </p:cNvPr>
          <p:cNvSpPr/>
          <p:nvPr/>
        </p:nvSpPr>
        <p:spPr>
          <a:xfrm>
            <a:off x="1371600" y="1646238"/>
            <a:ext cx="6400800" cy="457200"/>
          </a:xfrm>
          <a:prstGeom prst="rect">
            <a:avLst/>
          </a:prstGeom>
          <a:solidFill>
            <a:schemeClr val="tx2">
              <a:lumMod val="20000"/>
              <a:lumOff val="80000"/>
            </a:schemeClr>
          </a:solidFill>
          <a:ln w="12700">
            <a:noFill/>
          </a:ln>
        </p:spPr>
        <p:txBody>
          <a:bodyPr wrap="none" anchor="ctr"/>
          <a:lstStyle/>
          <a:p>
            <a:pPr defTabSz="365125">
              <a:defRPr/>
            </a:pPr>
            <a:r>
              <a:rPr lang="en-US" sz="2400">
                <a:solidFill>
                  <a:srgbClr val="0000CC"/>
                </a:solidFill>
              </a:rPr>
              <a:t>LO 2-6	</a:t>
            </a:r>
            <a:r>
              <a:rPr lang="en-US" sz="2000">
                <a:cs typeface="Arial" charset="0"/>
              </a:rPr>
              <a:t>Identify the components of a product</a:t>
            </a:r>
            <a:r>
              <a:rPr lang="ja-JP" altLang="en-US" sz="2000">
                <a:cs typeface="Arial" charset="0"/>
              </a:rPr>
              <a:t>’</a:t>
            </a:r>
            <a:r>
              <a:rPr lang="en-US" sz="2000">
                <a:cs typeface="Arial" charset="0"/>
              </a:rPr>
              <a:t>s costs.</a:t>
            </a:r>
          </a:p>
        </p:txBody>
      </p:sp>
      <p:sp>
        <p:nvSpPr>
          <p:cNvPr id="4" name="TextBox 3">
            <a:extLst>
              <a:ext uri="{FF2B5EF4-FFF2-40B4-BE49-F238E27FC236}"/>
            </a:extLst>
          </p:cNvPr>
          <p:cNvSpPr txBox="1">
            <a:spLocks noChangeArrowheads="1"/>
          </p:cNvSpPr>
          <p:nvPr/>
        </p:nvSpPr>
        <p:spPr bwMode="auto">
          <a:xfrm>
            <a:off x="1371600" y="2286000"/>
            <a:ext cx="6400800" cy="1189038"/>
          </a:xfrm>
          <a:prstGeom prst="rect">
            <a:avLst/>
          </a:prstGeom>
          <a:solidFill>
            <a:schemeClr val="accent6">
              <a:lumMod val="60000"/>
              <a:lumOff val="40000"/>
            </a:schemeClr>
          </a:solidFill>
          <a:ln w="9525">
            <a:solidFill>
              <a:schemeClr val="tx1"/>
            </a:solidFill>
            <a:miter lim="800000"/>
            <a:headEnd/>
            <a:tailEnd/>
          </a:ln>
        </p:spPr>
        <p:txBody>
          <a:bodyPr wrap="none"/>
          <a:lstStyle/>
          <a:p>
            <a:pPr algn="ctr" defTabSz="365125">
              <a:defRPr/>
            </a:pPr>
            <a:r>
              <a:rPr lang="en-US" sz="2400" b="1" u="sng" dirty="0">
                <a:latin typeface="Gill Sans"/>
                <a:ea typeface="ＭＳ Ｐゴシック" panose="020B0600070205080204" pitchFamily="34" charset="-128"/>
                <a:cs typeface="Gill Sans"/>
              </a:rPr>
              <a:t>Full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a:t>
            </a:r>
            <a:endParaRPr lang="en-US" sz="2400" b="1" u="sng" dirty="0">
              <a:latin typeface="Gill Sans"/>
              <a:ea typeface="ＭＳ Ｐゴシック" panose="020B0600070205080204" pitchFamily="34" charset="-128"/>
              <a:cs typeface="Gill Sans"/>
            </a:endParaRPr>
          </a:p>
          <a:p>
            <a:pPr algn="ctr" defTabSz="365125">
              <a:defRPr/>
            </a:pPr>
            <a:r>
              <a:rPr lang="en-US" sz="2400" dirty="0">
                <a:latin typeface="Gill Sans"/>
                <a:ea typeface="ＭＳ Ｐゴシック" panose="020B0600070205080204" pitchFamily="34" charset="-128"/>
                <a:cs typeface="Gill Sans"/>
              </a:rPr>
              <a:t>The sum of all costs of manufacturing</a:t>
            </a:r>
          </a:p>
          <a:p>
            <a:pPr algn="ctr" defTabSz="365125">
              <a:defRPr/>
            </a:pPr>
            <a:r>
              <a:rPr lang="en-US" sz="2400" dirty="0">
                <a:latin typeface="Gill Sans"/>
                <a:ea typeface="ＭＳ Ｐゴシック" panose="020B0600070205080204" pitchFamily="34" charset="-128"/>
                <a:cs typeface="Gill Sans"/>
              </a:rPr>
              <a:t>and selling a unit of the product</a:t>
            </a:r>
          </a:p>
        </p:txBody>
      </p:sp>
      <p:sp>
        <p:nvSpPr>
          <p:cNvPr id="5" name="TextBox 4">
            <a:extLst>
              <a:ext uri="{FF2B5EF4-FFF2-40B4-BE49-F238E27FC236}"/>
            </a:extLst>
          </p:cNvPr>
          <p:cNvSpPr txBox="1">
            <a:spLocks noChangeArrowheads="1"/>
          </p:cNvSpPr>
          <p:nvPr/>
        </p:nvSpPr>
        <p:spPr bwMode="auto">
          <a:xfrm>
            <a:off x="1371600" y="3657600"/>
            <a:ext cx="6400800" cy="1189038"/>
          </a:xfrm>
          <a:prstGeom prst="rect">
            <a:avLst/>
          </a:prstGeom>
          <a:solidFill>
            <a:schemeClr val="accent6">
              <a:lumMod val="60000"/>
              <a:lumOff val="40000"/>
            </a:schemeClr>
          </a:solidFill>
          <a:ln w="9525">
            <a:solidFill>
              <a:schemeClr val="tx1"/>
            </a:solidFill>
            <a:miter lim="800000"/>
            <a:headEnd/>
            <a:tailEnd/>
          </a:ln>
        </p:spPr>
        <p:txBody>
          <a:bodyPr wrap="none"/>
          <a:lstStyle/>
          <a:p>
            <a:pPr algn="ctr" defTabSz="365125">
              <a:defRPr/>
            </a:pPr>
            <a:r>
              <a:rPr lang="en-US" sz="2400" b="1" u="sng" dirty="0">
                <a:latin typeface="Gill Sans"/>
                <a:ea typeface="ＭＳ Ｐゴシック" panose="020B0600070205080204" pitchFamily="34" charset="-128"/>
                <a:cs typeface="Gill Sans"/>
              </a:rPr>
              <a:t>Full </a:t>
            </a:r>
            <a:r>
              <a:rPr lang="en-US" sz="2400" b="1" u="sng" dirty="0">
                <a:latin typeface="Gill Sans"/>
                <a:ea typeface="ＭＳ Ｐゴシック" panose="020B0600070205080204" pitchFamily="34" charset="-128"/>
                <a:cs typeface="Gill Sans"/>
              </a:rPr>
              <a:t>A</a:t>
            </a:r>
            <a:r>
              <a:rPr lang="en-US" sz="2400" b="1" u="sng" dirty="0" smtClean="0">
                <a:latin typeface="Gill Sans"/>
                <a:ea typeface="ＭＳ Ｐゴシック" panose="020B0600070205080204" pitchFamily="34" charset="-128"/>
                <a:cs typeface="Gill Sans"/>
              </a:rPr>
              <a:t>bsorption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a:t>
            </a:r>
            <a:endParaRPr lang="en-US" sz="2400" b="1" u="sng" dirty="0">
              <a:latin typeface="Gill Sans"/>
              <a:ea typeface="ＭＳ Ｐゴシック" panose="020B0600070205080204" pitchFamily="34" charset="-128"/>
              <a:cs typeface="Gill Sans"/>
            </a:endParaRPr>
          </a:p>
          <a:p>
            <a:pPr algn="ctr" defTabSz="365125">
              <a:defRPr/>
            </a:pPr>
            <a:r>
              <a:rPr lang="en-US" sz="2400" dirty="0">
                <a:latin typeface="Gill Sans"/>
                <a:ea typeface="ＭＳ Ｐゴシック" panose="020B0600070205080204" pitchFamily="34" charset="-128"/>
                <a:cs typeface="Gill Sans"/>
              </a:rPr>
              <a:t>The sum of all variable and fixed costs</a:t>
            </a:r>
          </a:p>
          <a:p>
            <a:pPr algn="ctr" defTabSz="365125">
              <a:defRPr/>
            </a:pPr>
            <a:r>
              <a:rPr lang="en-US" sz="2400" dirty="0">
                <a:latin typeface="Gill Sans"/>
                <a:ea typeface="ＭＳ Ｐゴシック" panose="020B0600070205080204" pitchFamily="34" charset="-128"/>
                <a:cs typeface="Gill Sans"/>
              </a:rPr>
              <a:t>of manufacturing a unit of the product</a:t>
            </a:r>
          </a:p>
        </p:txBody>
      </p:sp>
      <p:sp>
        <p:nvSpPr>
          <p:cNvPr id="6" name="TextBox 5">
            <a:extLst>
              <a:ext uri="{FF2B5EF4-FFF2-40B4-BE49-F238E27FC236}"/>
            </a:extLst>
          </p:cNvPr>
          <p:cNvSpPr txBox="1">
            <a:spLocks noChangeArrowheads="1"/>
          </p:cNvSpPr>
          <p:nvPr/>
        </p:nvSpPr>
        <p:spPr bwMode="auto">
          <a:xfrm>
            <a:off x="1371600" y="5029200"/>
            <a:ext cx="6400800" cy="1189038"/>
          </a:xfrm>
          <a:prstGeom prst="rect">
            <a:avLst/>
          </a:prstGeom>
          <a:solidFill>
            <a:schemeClr val="accent6">
              <a:lumMod val="60000"/>
              <a:lumOff val="40000"/>
            </a:schemeClr>
          </a:solidFill>
          <a:ln w="9525">
            <a:solidFill>
              <a:schemeClr val="tx1"/>
            </a:solidFill>
            <a:miter lim="800000"/>
            <a:headEnd/>
            <a:tailEnd/>
          </a:ln>
        </p:spPr>
        <p:txBody>
          <a:bodyPr wrap="none"/>
          <a:lstStyle/>
          <a:p>
            <a:pPr algn="ctr" defTabSz="365125">
              <a:defRPr/>
            </a:pPr>
            <a:r>
              <a:rPr lang="en-US" sz="2400" b="1" u="sng" dirty="0">
                <a:solidFill>
                  <a:srgbClr val="030609"/>
                </a:solidFill>
                <a:latin typeface="Gill Sans"/>
                <a:ea typeface="ＭＳ Ｐゴシック" panose="020B0600070205080204" pitchFamily="34" charset="-128"/>
                <a:cs typeface="Gill Sans"/>
              </a:rPr>
              <a:t>Variable </a:t>
            </a:r>
            <a:r>
              <a:rPr lang="en-US" sz="2400" b="1" u="sng" dirty="0" smtClean="0">
                <a:solidFill>
                  <a:srgbClr val="030609"/>
                </a:solidFill>
                <a:latin typeface="Gill Sans"/>
                <a:ea typeface="ＭＳ Ｐゴシック" panose="020B0600070205080204" pitchFamily="34" charset="-128"/>
                <a:cs typeface="Gill Sans"/>
              </a:rPr>
              <a:t>Cost</a:t>
            </a:r>
            <a:endParaRPr lang="en-US" sz="2400" b="1" u="sng" dirty="0">
              <a:solidFill>
                <a:srgbClr val="030609"/>
              </a:solidFill>
              <a:latin typeface="Gill Sans"/>
              <a:ea typeface="ＭＳ Ｐゴシック" panose="020B0600070205080204" pitchFamily="34" charset="-128"/>
              <a:cs typeface="Gill Sans"/>
            </a:endParaRPr>
          </a:p>
          <a:p>
            <a:pPr algn="ctr" defTabSz="365125">
              <a:defRPr/>
            </a:pPr>
            <a:r>
              <a:rPr lang="en-US" sz="2400" dirty="0">
                <a:solidFill>
                  <a:srgbClr val="030609"/>
                </a:solidFill>
                <a:latin typeface="Gill Sans"/>
                <a:ea typeface="ＭＳ Ｐゴシック" panose="020B0600070205080204" pitchFamily="34" charset="-128"/>
                <a:cs typeface="Gill Sans"/>
              </a:rPr>
              <a:t>The sum of all variable costs of manufacturing</a:t>
            </a:r>
          </a:p>
          <a:p>
            <a:pPr algn="ctr" defTabSz="365125">
              <a:defRPr/>
            </a:pPr>
            <a:r>
              <a:rPr lang="en-US" sz="2400" dirty="0">
                <a:solidFill>
                  <a:srgbClr val="030609"/>
                </a:solidFill>
                <a:latin typeface="Gill Sans"/>
                <a:ea typeface="ＭＳ Ｐゴシック" panose="020B0600070205080204" pitchFamily="34" charset="-128"/>
                <a:cs typeface="Gill Sans"/>
              </a:rPr>
              <a:t>and selling a unit of the product</a:t>
            </a:r>
            <a:endParaRPr lang="en-US" sz="2400" dirty="0">
              <a:latin typeface="Gill Sans"/>
              <a:ea typeface="ＭＳ Ｐゴシック" panose="020B0600070205080204" pitchFamily="34" charset="-128"/>
              <a:cs typeface="Gill Sans"/>
            </a:endParaRPr>
          </a:p>
        </p:txBody>
      </p:sp>
      <p:sp>
        <p:nvSpPr>
          <p:cNvPr id="8" name="Rectangle 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2-6</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extLst>
          </p:cNvPr>
          <p:cNvSpPr/>
          <p:nvPr/>
        </p:nvSpPr>
        <p:spPr>
          <a:xfrm>
            <a:off x="7772400" y="3292475"/>
            <a:ext cx="114300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extLst>
          </p:cNvPr>
          <p:cNvSpPr/>
          <p:nvPr/>
        </p:nvSpPr>
        <p:spPr>
          <a:xfrm>
            <a:off x="1668463" y="1470025"/>
            <a:ext cx="1287462" cy="311626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Rectangle 1">
            <a:extLst>
              <a:ext uri="{FF2B5EF4-FFF2-40B4-BE49-F238E27FC236}"/>
            </a:extLst>
          </p:cNvPr>
          <p:cNvSpPr/>
          <p:nvPr/>
        </p:nvSpPr>
        <p:spPr>
          <a:xfrm>
            <a:off x="366713" y="1463675"/>
            <a:ext cx="995362" cy="47418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588" name="Title 1"/>
          <p:cNvSpPr>
            <a:spLocks noGrp="1"/>
          </p:cNvSpPr>
          <p:nvPr>
            <p:ph type="title"/>
          </p:nvPr>
        </p:nvSpPr>
        <p:spPr/>
        <p:txBody>
          <a:bodyPr/>
          <a:lstStyle/>
          <a:p>
            <a:pPr eaLnBrk="1" hangingPunct="1"/>
            <a:r>
              <a:rPr lang="en-US">
                <a:latin typeface="Bookman Old Style" charset="0"/>
                <a:ea typeface="ＭＳ Ｐゴシック" charset="0"/>
              </a:rPr>
              <a:t>Components of Product Costs (2)</a:t>
            </a:r>
          </a:p>
        </p:txBody>
      </p:sp>
      <p:sp>
        <p:nvSpPr>
          <p:cNvPr id="3" name="TextBox 2">
            <a:extLst>
              <a:ext uri="{FF2B5EF4-FFF2-40B4-BE49-F238E27FC236}"/>
            </a:extLst>
          </p:cNvPr>
          <p:cNvSpPr txBox="1"/>
          <p:nvPr/>
        </p:nvSpPr>
        <p:spPr>
          <a:xfrm>
            <a:off x="3200400" y="1463675"/>
            <a:ext cx="2743200" cy="639763"/>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Direct materials = $8</a:t>
            </a:r>
          </a:p>
        </p:txBody>
      </p:sp>
      <p:sp>
        <p:nvSpPr>
          <p:cNvPr id="4" name="TextBox 3">
            <a:extLst>
              <a:ext uri="{FF2B5EF4-FFF2-40B4-BE49-F238E27FC236}"/>
            </a:extLst>
          </p:cNvPr>
          <p:cNvSpPr txBox="1"/>
          <p:nvPr/>
        </p:nvSpPr>
        <p:spPr>
          <a:xfrm>
            <a:off x="3200400" y="2286000"/>
            <a:ext cx="2743200" cy="639763"/>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Direct labor = $7</a:t>
            </a:r>
          </a:p>
        </p:txBody>
      </p:sp>
      <p:sp>
        <p:nvSpPr>
          <p:cNvPr id="5" name="TextBox 4">
            <a:extLst>
              <a:ext uri="{FF2B5EF4-FFF2-40B4-BE49-F238E27FC236}"/>
            </a:extLst>
          </p:cNvPr>
          <p:cNvSpPr txBox="1"/>
          <p:nvPr/>
        </p:nvSpPr>
        <p:spPr>
          <a:xfrm>
            <a:off x="3200400" y="3108325"/>
            <a:ext cx="2743200" cy="641350"/>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Variable manufacturing</a:t>
            </a:r>
          </a:p>
          <a:p>
            <a:pPr algn="ctr">
              <a:defRPr/>
            </a:pPr>
            <a:r>
              <a:rPr lang="en-US" dirty="0">
                <a:ea typeface="ＭＳ Ｐゴシック" panose="020B0600070205080204" pitchFamily="34" charset="-128"/>
                <a:cs typeface="+mn-cs"/>
              </a:rPr>
              <a:t>overhead = $8</a:t>
            </a:r>
          </a:p>
        </p:txBody>
      </p:sp>
      <p:sp>
        <p:nvSpPr>
          <p:cNvPr id="6" name="TextBox 5">
            <a:extLst>
              <a:ext uri="{FF2B5EF4-FFF2-40B4-BE49-F238E27FC236}"/>
            </a:extLst>
          </p:cNvPr>
          <p:cNvSpPr txBox="1"/>
          <p:nvPr/>
        </p:nvSpPr>
        <p:spPr>
          <a:xfrm>
            <a:off x="3200400" y="3932238"/>
            <a:ext cx="2743200" cy="639762"/>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Fixed manufacturing</a:t>
            </a:r>
          </a:p>
          <a:p>
            <a:pPr algn="ctr">
              <a:defRPr/>
            </a:pPr>
            <a:r>
              <a:rPr lang="en-US" dirty="0">
                <a:ea typeface="ＭＳ Ｐゴシック" panose="020B0600070205080204" pitchFamily="34" charset="-128"/>
                <a:cs typeface="+mn-cs"/>
              </a:rPr>
              <a:t>overhead = $6</a:t>
            </a:r>
          </a:p>
        </p:txBody>
      </p:sp>
      <p:sp>
        <p:nvSpPr>
          <p:cNvPr id="7" name="TextBox 6">
            <a:extLst>
              <a:ext uri="{FF2B5EF4-FFF2-40B4-BE49-F238E27FC236}"/>
            </a:extLst>
          </p:cNvPr>
          <p:cNvSpPr txBox="1"/>
          <p:nvPr/>
        </p:nvSpPr>
        <p:spPr>
          <a:xfrm>
            <a:off x="3200400" y="4754563"/>
            <a:ext cx="2743200" cy="639762"/>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Variable marketing and</a:t>
            </a:r>
          </a:p>
          <a:p>
            <a:pPr algn="ctr">
              <a:defRPr/>
            </a:pPr>
            <a:r>
              <a:rPr lang="en-US" dirty="0">
                <a:ea typeface="ＭＳ Ｐゴシック" panose="020B0600070205080204" pitchFamily="34" charset="-128"/>
                <a:cs typeface="+mn-cs"/>
              </a:rPr>
              <a:t>administrative costs = $4</a:t>
            </a:r>
          </a:p>
        </p:txBody>
      </p:sp>
      <p:sp>
        <p:nvSpPr>
          <p:cNvPr id="8" name="TextBox 7">
            <a:extLst>
              <a:ext uri="{FF2B5EF4-FFF2-40B4-BE49-F238E27FC236}"/>
            </a:extLst>
          </p:cNvPr>
          <p:cNvSpPr txBox="1"/>
          <p:nvPr/>
        </p:nvSpPr>
        <p:spPr>
          <a:xfrm>
            <a:off x="3200400" y="5578475"/>
            <a:ext cx="2743200" cy="639763"/>
          </a:xfrm>
          <a:prstGeom prst="rect">
            <a:avLst/>
          </a:prstGeom>
          <a:solidFill>
            <a:schemeClr val="accent6"/>
          </a:solidFill>
          <a:ln w="12700">
            <a:solidFill>
              <a:schemeClr val="tx1"/>
            </a:solidFill>
          </a:ln>
        </p:spPr>
        <p:txBody>
          <a:bodyPr wrap="none" anchor="ctr"/>
          <a:lstStyle/>
          <a:p>
            <a:pPr algn="ctr">
              <a:defRPr/>
            </a:pPr>
            <a:r>
              <a:rPr lang="en-US" dirty="0">
                <a:ea typeface="ＭＳ Ｐゴシック" panose="020B0600070205080204" pitchFamily="34" charset="-128"/>
                <a:cs typeface="+mn-cs"/>
              </a:rPr>
              <a:t>Fixed marketing and</a:t>
            </a:r>
          </a:p>
          <a:p>
            <a:pPr algn="ctr">
              <a:defRPr/>
            </a:pPr>
            <a:r>
              <a:rPr lang="en-US" dirty="0">
                <a:ea typeface="ＭＳ Ｐゴシック" panose="020B0600070205080204" pitchFamily="34" charset="-128"/>
                <a:cs typeface="+mn-cs"/>
              </a:rPr>
              <a:t>administrative costs = $7</a:t>
            </a:r>
          </a:p>
        </p:txBody>
      </p:sp>
      <p:cxnSp>
        <p:nvCxnSpPr>
          <p:cNvPr id="12" name="Straight Connector 11">
            <a:extLst>
              <a:ext uri="{FF2B5EF4-FFF2-40B4-BE49-F238E27FC236}"/>
            </a:extLst>
          </p:cNvPr>
          <p:cNvCxnSpPr/>
          <p:nvPr/>
        </p:nvCxnSpPr>
        <p:spPr>
          <a:xfrm flipV="1">
            <a:off x="366713" y="1465263"/>
            <a:ext cx="2651125" cy="1111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p:nvPr/>
        </p:nvCxnSpPr>
        <p:spPr>
          <a:xfrm>
            <a:off x="366713" y="6218238"/>
            <a:ext cx="2651125"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597" name="TextBox 14"/>
          <p:cNvSpPr txBox="1">
            <a:spLocks noChangeArrowheads="1"/>
          </p:cNvSpPr>
          <p:nvPr/>
        </p:nvSpPr>
        <p:spPr bwMode="auto">
          <a:xfrm>
            <a:off x="304800" y="3382963"/>
            <a:ext cx="109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Full cost</a:t>
            </a:r>
          </a:p>
          <a:p>
            <a:pPr algn="ctr"/>
            <a:r>
              <a:rPr lang="en-US" sz="1800"/>
              <a:t>per unit</a:t>
            </a:r>
          </a:p>
          <a:p>
            <a:pPr algn="ctr"/>
            <a:r>
              <a:rPr lang="en-US" sz="1800"/>
              <a:t>= $40</a:t>
            </a:r>
          </a:p>
        </p:txBody>
      </p:sp>
      <p:cxnSp>
        <p:nvCxnSpPr>
          <p:cNvPr id="16" name="Straight Connector 15">
            <a:extLst>
              <a:ext uri="{FF2B5EF4-FFF2-40B4-BE49-F238E27FC236}"/>
            </a:extLst>
          </p:cNvPr>
          <p:cNvCxnSpPr/>
          <p:nvPr/>
        </p:nvCxnSpPr>
        <p:spPr>
          <a:xfrm>
            <a:off x="1657350" y="4572000"/>
            <a:ext cx="13255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599" name="TextBox 16"/>
          <p:cNvSpPr txBox="1">
            <a:spLocks noChangeArrowheads="1"/>
          </p:cNvSpPr>
          <p:nvPr/>
        </p:nvSpPr>
        <p:spPr bwMode="auto">
          <a:xfrm>
            <a:off x="1477963" y="2378075"/>
            <a:ext cx="1646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Full </a:t>
            </a:r>
          </a:p>
          <a:p>
            <a:pPr algn="ctr"/>
            <a:r>
              <a:rPr lang="en-US" sz="1800"/>
              <a:t>absorption</a:t>
            </a:r>
          </a:p>
          <a:p>
            <a:pPr algn="ctr"/>
            <a:r>
              <a:rPr lang="en-US" sz="1800"/>
              <a:t>cost per unit</a:t>
            </a:r>
          </a:p>
          <a:p>
            <a:pPr algn="ctr"/>
            <a:r>
              <a:rPr lang="en-US" sz="1800"/>
              <a:t>= $29</a:t>
            </a:r>
          </a:p>
        </p:txBody>
      </p:sp>
      <p:sp>
        <p:nvSpPr>
          <p:cNvPr id="67600" name="TextBox 17"/>
          <p:cNvSpPr txBox="1">
            <a:spLocks noChangeArrowheads="1"/>
          </p:cNvSpPr>
          <p:nvPr/>
        </p:nvSpPr>
        <p:spPr bwMode="auto">
          <a:xfrm>
            <a:off x="6218238" y="2149475"/>
            <a:ext cx="1646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Variable</a:t>
            </a:r>
          </a:p>
          <a:p>
            <a:pPr algn="ctr"/>
            <a:r>
              <a:rPr lang="en-US" sz="1800"/>
              <a:t>manufacturing</a:t>
            </a:r>
          </a:p>
          <a:p>
            <a:pPr algn="ctr"/>
            <a:r>
              <a:rPr lang="en-US" sz="1800"/>
              <a:t>cost = $23</a:t>
            </a:r>
          </a:p>
        </p:txBody>
      </p:sp>
      <p:sp>
        <p:nvSpPr>
          <p:cNvPr id="67601" name="TextBox 18"/>
          <p:cNvSpPr txBox="1">
            <a:spLocks noChangeArrowheads="1"/>
          </p:cNvSpPr>
          <p:nvPr/>
        </p:nvSpPr>
        <p:spPr bwMode="auto">
          <a:xfrm>
            <a:off x="7710488" y="3292475"/>
            <a:ext cx="1281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Unit</a:t>
            </a:r>
          </a:p>
          <a:p>
            <a:pPr algn="ctr"/>
            <a:r>
              <a:rPr lang="en-US" sz="1800"/>
              <a:t>variable</a:t>
            </a:r>
          </a:p>
          <a:p>
            <a:pPr algn="ctr"/>
            <a:r>
              <a:rPr lang="en-US" sz="1800"/>
              <a:t>cost = $27</a:t>
            </a:r>
          </a:p>
        </p:txBody>
      </p:sp>
      <p:sp>
        <p:nvSpPr>
          <p:cNvPr id="67602" name="TextBox 19"/>
          <p:cNvSpPr txBox="1">
            <a:spLocks noChangeArrowheads="1"/>
          </p:cNvSpPr>
          <p:nvPr/>
        </p:nvSpPr>
        <p:spPr bwMode="auto">
          <a:xfrm>
            <a:off x="6218238" y="4479925"/>
            <a:ext cx="16462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Variable</a:t>
            </a:r>
          </a:p>
          <a:p>
            <a:pPr algn="ctr"/>
            <a:r>
              <a:rPr lang="en-US" sz="1800"/>
              <a:t>marketing and</a:t>
            </a:r>
          </a:p>
          <a:p>
            <a:pPr algn="ctr"/>
            <a:r>
              <a:rPr lang="en-US" sz="1800"/>
              <a:t>administrative</a:t>
            </a:r>
          </a:p>
          <a:p>
            <a:pPr algn="ctr"/>
            <a:r>
              <a:rPr lang="en-US" sz="1800"/>
              <a:t>costs = $4</a:t>
            </a:r>
          </a:p>
        </p:txBody>
      </p:sp>
      <p:cxnSp>
        <p:nvCxnSpPr>
          <p:cNvPr id="23" name="Straight Arrow Connector 22">
            <a:extLst>
              <a:ext uri="{FF2B5EF4-FFF2-40B4-BE49-F238E27FC236}"/>
            </a:extLst>
          </p:cNvPr>
          <p:cNvCxnSpPr/>
          <p:nvPr/>
        </p:nvCxnSpPr>
        <p:spPr>
          <a:xfrm rot="5400000">
            <a:off x="-107156" y="2436019"/>
            <a:ext cx="1920875" cy="158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extLst>
          </p:cNvPr>
          <p:cNvCxnSpPr/>
          <p:nvPr/>
        </p:nvCxnSpPr>
        <p:spPr>
          <a:xfrm rot="5400000">
            <a:off x="-137319" y="5250657"/>
            <a:ext cx="192087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extLst>
          </p:cNvPr>
          <p:cNvCxnSpPr/>
          <p:nvPr/>
        </p:nvCxnSpPr>
        <p:spPr>
          <a:xfrm rot="5400000" flipH="1" flipV="1">
            <a:off x="1843882" y="1920081"/>
            <a:ext cx="914400"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extLst>
          </p:cNvPr>
          <p:cNvCxnSpPr/>
          <p:nvPr/>
        </p:nvCxnSpPr>
        <p:spPr>
          <a:xfrm>
            <a:off x="2300288" y="3581400"/>
            <a:ext cx="0" cy="9921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hape 31">
            <a:extLst>
              <a:ext uri="{FF2B5EF4-FFF2-40B4-BE49-F238E27FC236}"/>
            </a:extLst>
          </p:cNvPr>
          <p:cNvCxnSpPr>
            <a:stCxn id="3" idx="3"/>
            <a:endCxn id="67600" idx="0"/>
          </p:cNvCxnSpPr>
          <p:nvPr/>
        </p:nvCxnSpPr>
        <p:spPr>
          <a:xfrm>
            <a:off x="5943600" y="1782763"/>
            <a:ext cx="1096963" cy="366712"/>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extLst>
          </p:cNvPr>
          <p:cNvCxnSpPr>
            <a:stCxn id="4" idx="3"/>
            <a:endCxn id="67600" idx="1"/>
          </p:cNvCxnSpPr>
          <p:nvPr/>
        </p:nvCxnSpPr>
        <p:spPr>
          <a:xfrm>
            <a:off x="5943600" y="2606675"/>
            <a:ext cx="274638"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extLst>
          </p:cNvPr>
          <p:cNvCxnSpPr>
            <a:stCxn id="5" idx="3"/>
            <a:endCxn id="67600" idx="2"/>
          </p:cNvCxnSpPr>
          <p:nvPr/>
        </p:nvCxnSpPr>
        <p:spPr>
          <a:xfrm flipV="1">
            <a:off x="5943600" y="3063875"/>
            <a:ext cx="1096963" cy="36512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hape 39">
            <a:extLst>
              <a:ext uri="{FF2B5EF4-FFF2-40B4-BE49-F238E27FC236}"/>
            </a:extLst>
          </p:cNvPr>
          <p:cNvCxnSpPr>
            <a:stCxn id="67600" idx="3"/>
            <a:endCxn id="67601" idx="0"/>
          </p:cNvCxnSpPr>
          <p:nvPr/>
        </p:nvCxnSpPr>
        <p:spPr>
          <a:xfrm>
            <a:off x="7864475" y="2606675"/>
            <a:ext cx="487363" cy="685800"/>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hape 41">
            <a:extLst>
              <a:ext uri="{FF2B5EF4-FFF2-40B4-BE49-F238E27FC236}"/>
            </a:extLst>
          </p:cNvPr>
          <p:cNvCxnSpPr>
            <a:stCxn id="67602" idx="3"/>
            <a:endCxn id="67601" idx="2"/>
          </p:cNvCxnSpPr>
          <p:nvPr/>
        </p:nvCxnSpPr>
        <p:spPr>
          <a:xfrm flipV="1">
            <a:off x="7864475" y="4206875"/>
            <a:ext cx="487363" cy="86836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extLst>
          </p:cNvPr>
          <p:cNvCxnSpPr>
            <a:stCxn id="7" idx="3"/>
            <a:endCxn id="67602" idx="1"/>
          </p:cNvCxnSpPr>
          <p:nvPr/>
        </p:nvCxnSpPr>
        <p:spPr>
          <a:xfrm>
            <a:off x="5943600" y="5075238"/>
            <a:ext cx="274638"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2-6</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atin typeface="Bookman Old Style" charset="0"/>
                <a:ea typeface="ＭＳ Ｐゴシック" charset="0"/>
              </a:rPr>
              <a:t>Making Cost Information Useful</a:t>
            </a:r>
          </a:p>
        </p:txBody>
      </p:sp>
      <p:sp>
        <p:nvSpPr>
          <p:cNvPr id="3" name="Rectangle 2">
            <a:extLst>
              <a:ext uri="{FF2B5EF4-FFF2-40B4-BE49-F238E27FC236}"/>
            </a:extLst>
          </p:cNvPr>
          <p:cNvSpPr/>
          <p:nvPr/>
        </p:nvSpPr>
        <p:spPr>
          <a:xfrm>
            <a:off x="1371600" y="1463675"/>
            <a:ext cx="6400800" cy="730250"/>
          </a:xfrm>
          <a:prstGeom prst="rect">
            <a:avLst/>
          </a:prstGeom>
          <a:solidFill>
            <a:schemeClr val="tx2">
              <a:lumMod val="20000"/>
              <a:lumOff val="80000"/>
            </a:schemeClr>
          </a:solidFill>
          <a:ln w="12700">
            <a:noFill/>
          </a:ln>
        </p:spPr>
        <p:txBody>
          <a:bodyPr wrap="none" anchor="ctr"/>
          <a:lstStyle/>
          <a:p>
            <a:pPr defTabSz="365760">
              <a:defRPr/>
            </a:pPr>
            <a:r>
              <a:rPr lang="en-US" sz="2400" dirty="0">
                <a:solidFill>
                  <a:srgbClr val="0000CC"/>
                </a:solidFill>
                <a:ea typeface="ＭＳ Ｐゴシック" panose="020B0600070205080204" pitchFamily="34" charset="-128"/>
                <a:cs typeface="+mn-cs"/>
              </a:rPr>
              <a:t>LO 2-7	</a:t>
            </a:r>
            <a:r>
              <a:rPr lang="en-US" sz="2000" dirty="0">
                <a:latin typeface="Arial" panose="020B0604020202020204" pitchFamily="34" charset="0"/>
                <a:ea typeface="ＭＳ Ｐゴシック" panose="020B0600070205080204" pitchFamily="34" charset="-128"/>
                <a:cs typeface="Arial" pitchFamily="34" charset="0"/>
              </a:rPr>
              <a:t>Understand the distinction between financial</a:t>
            </a:r>
          </a:p>
          <a:p>
            <a:pPr defTabSz="365760">
              <a:defRPr/>
            </a:pPr>
            <a:r>
              <a:rPr lang="en-US" sz="2000" dirty="0">
                <a:latin typeface="Arial" panose="020B0604020202020204" pitchFamily="34" charset="0"/>
                <a:ea typeface="ＭＳ Ｐゴシック" panose="020B0600070205080204" pitchFamily="34" charset="-128"/>
                <a:cs typeface="Arial" pitchFamily="34" charset="0"/>
              </a:rPr>
              <a:t>			and contribution margin income statements.</a:t>
            </a:r>
          </a:p>
        </p:txBody>
      </p:sp>
      <p:sp>
        <p:nvSpPr>
          <p:cNvPr id="69635" name="TextBox 3"/>
          <p:cNvSpPr txBox="1">
            <a:spLocks noChangeArrowheads="1"/>
          </p:cNvSpPr>
          <p:nvPr/>
        </p:nvSpPr>
        <p:spPr bwMode="auto">
          <a:xfrm>
            <a:off x="914400" y="2468563"/>
            <a:ext cx="32004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u="sng"/>
              <a:t>Full absorption costing:</a:t>
            </a:r>
          </a:p>
          <a:p>
            <a:pPr>
              <a:buFont typeface="Arial" charset="0"/>
              <a:buChar char="•"/>
            </a:pPr>
            <a:r>
              <a:rPr lang="en-US"/>
              <a:t> 	Required by GAAP</a:t>
            </a:r>
          </a:p>
          <a:p>
            <a:pPr>
              <a:buFont typeface="Arial" charset="0"/>
              <a:buChar char="•"/>
            </a:pPr>
            <a:r>
              <a:rPr lang="en-US"/>
              <a:t> 	Used for:</a:t>
            </a:r>
          </a:p>
          <a:p>
            <a:r>
              <a:rPr lang="en-US"/>
              <a:t>	– Financial purposes</a:t>
            </a:r>
          </a:p>
          <a:p>
            <a:r>
              <a:rPr lang="en-US"/>
              <a:t>	– External reporting</a:t>
            </a:r>
          </a:p>
        </p:txBody>
      </p:sp>
      <p:sp>
        <p:nvSpPr>
          <p:cNvPr id="69636" name="TextBox 4"/>
          <p:cNvSpPr txBox="1">
            <a:spLocks noChangeArrowheads="1"/>
          </p:cNvSpPr>
          <p:nvPr/>
        </p:nvSpPr>
        <p:spPr bwMode="auto">
          <a:xfrm>
            <a:off x="5029200" y="2468563"/>
            <a:ext cx="34750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r>
              <a:rPr lang="en-US" u="sng"/>
              <a:t>Variable costing:</a:t>
            </a:r>
          </a:p>
          <a:p>
            <a:pPr>
              <a:buFont typeface="Arial" charset="0"/>
              <a:buChar char="•"/>
            </a:pPr>
            <a:r>
              <a:rPr lang="en-US"/>
              <a:t> 	Used for:</a:t>
            </a:r>
          </a:p>
          <a:p>
            <a:r>
              <a:rPr lang="en-US"/>
              <a:t>	– Managerial purposes</a:t>
            </a:r>
          </a:p>
          <a:p>
            <a:r>
              <a:rPr lang="en-US"/>
              <a:t>	– Internal decision</a:t>
            </a:r>
          </a:p>
          <a:p>
            <a:r>
              <a:rPr lang="en-US"/>
              <a:t>		making</a:t>
            </a:r>
          </a:p>
        </p:txBody>
      </p:sp>
      <p:grpSp>
        <p:nvGrpSpPr>
          <p:cNvPr id="2" name="Group 13">
            <a:extLst>
              <a:ext uri="{FF2B5EF4-FFF2-40B4-BE49-F238E27FC236}"/>
            </a:extLst>
          </p:cNvPr>
          <p:cNvGrpSpPr/>
          <p:nvPr/>
        </p:nvGrpSpPr>
        <p:grpSpPr>
          <a:xfrm>
            <a:off x="914400" y="4663440"/>
            <a:ext cx="3200400" cy="1371600"/>
            <a:chOff x="914400" y="4663440"/>
            <a:chExt cx="3200400" cy="1371600"/>
          </a:xfrm>
          <a:solidFill>
            <a:schemeClr val="accent6"/>
          </a:solidFill>
        </p:grpSpPr>
        <p:sp>
          <p:nvSpPr>
            <p:cNvPr id="8" name="TextBox 7">
              <a:extLst>
                <a:ext uri="{FF2B5EF4-FFF2-40B4-BE49-F238E27FC236}"/>
              </a:extLst>
            </p:cNvPr>
            <p:cNvSpPr txBox="1"/>
            <p:nvPr/>
          </p:nvSpPr>
          <p:spPr>
            <a:xfrm>
              <a:off x="914400" y="46634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revenue</a:t>
              </a:r>
            </a:p>
          </p:txBody>
        </p:sp>
        <p:sp>
          <p:nvSpPr>
            <p:cNvPr id="9" name="TextBox 8">
              <a:extLst>
                <a:ext uri="{FF2B5EF4-FFF2-40B4-BE49-F238E27FC236}"/>
              </a:extLst>
            </p:cNvPr>
            <p:cNvSpPr txBox="1"/>
            <p:nvPr/>
          </p:nvSpPr>
          <p:spPr>
            <a:xfrm>
              <a:off x="914400" y="51206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Cost of goods sold</a:t>
              </a:r>
            </a:p>
          </p:txBody>
        </p:sp>
        <p:sp>
          <p:nvSpPr>
            <p:cNvPr id="10" name="TextBox 9">
              <a:extLst>
                <a:ext uri="{FF2B5EF4-FFF2-40B4-BE49-F238E27FC236}"/>
              </a:extLst>
            </p:cNvPr>
            <p:cNvSpPr txBox="1"/>
            <p:nvPr/>
          </p:nvSpPr>
          <p:spPr>
            <a:xfrm>
              <a:off x="914400" y="55778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Gross margin</a:t>
              </a:r>
            </a:p>
          </p:txBody>
        </p:sp>
      </p:grpSp>
      <p:grpSp>
        <p:nvGrpSpPr>
          <p:cNvPr id="4" name="Group 14">
            <a:extLst>
              <a:ext uri="{FF2B5EF4-FFF2-40B4-BE49-F238E27FC236}"/>
            </a:extLst>
          </p:cNvPr>
          <p:cNvGrpSpPr/>
          <p:nvPr/>
        </p:nvGrpSpPr>
        <p:grpSpPr>
          <a:xfrm>
            <a:off x="5029200" y="4663440"/>
            <a:ext cx="3200400" cy="1371600"/>
            <a:chOff x="5029200" y="4663440"/>
            <a:chExt cx="3200400" cy="1371600"/>
          </a:xfrm>
          <a:solidFill>
            <a:schemeClr val="accent6"/>
          </a:solidFill>
        </p:grpSpPr>
        <p:sp>
          <p:nvSpPr>
            <p:cNvPr id="11" name="TextBox 10">
              <a:extLst>
                <a:ext uri="{FF2B5EF4-FFF2-40B4-BE49-F238E27FC236}"/>
              </a:extLst>
            </p:cNvPr>
            <p:cNvSpPr txBox="1"/>
            <p:nvPr/>
          </p:nvSpPr>
          <p:spPr>
            <a:xfrm>
              <a:off x="5029200" y="46634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revenue</a:t>
              </a:r>
            </a:p>
          </p:txBody>
        </p:sp>
        <p:sp>
          <p:nvSpPr>
            <p:cNvPr id="12" name="TextBox 11">
              <a:extLst>
                <a:ext uri="{FF2B5EF4-FFF2-40B4-BE49-F238E27FC236}"/>
              </a:extLst>
            </p:cNvPr>
            <p:cNvSpPr txBox="1"/>
            <p:nvPr/>
          </p:nvSpPr>
          <p:spPr>
            <a:xfrm>
              <a:off x="5029200" y="51206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Variable costs</a:t>
              </a:r>
            </a:p>
          </p:txBody>
        </p:sp>
        <p:sp>
          <p:nvSpPr>
            <p:cNvPr id="13" name="TextBox 12">
              <a:extLst>
                <a:ext uri="{FF2B5EF4-FFF2-40B4-BE49-F238E27FC236}"/>
              </a:extLst>
            </p:cNvPr>
            <p:cNvSpPr txBox="1"/>
            <p:nvPr/>
          </p:nvSpPr>
          <p:spPr>
            <a:xfrm>
              <a:off x="5029200" y="55778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Contribution margin</a:t>
              </a:r>
            </a:p>
          </p:txBody>
        </p:sp>
      </p:gr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2-7</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atin typeface="Bookman Old Style" charset="0"/>
                <a:ea typeface="ＭＳ Ｐゴシック" charset="0"/>
              </a:rPr>
              <a:t>Making Cost Information Useful (2)</a:t>
            </a:r>
          </a:p>
        </p:txBody>
      </p:sp>
      <p:grpSp>
        <p:nvGrpSpPr>
          <p:cNvPr id="2" name="Group 25">
            <a:extLst>
              <a:ext uri="{FF2B5EF4-FFF2-40B4-BE49-F238E27FC236}"/>
            </a:extLst>
          </p:cNvPr>
          <p:cNvGrpSpPr/>
          <p:nvPr/>
        </p:nvGrpSpPr>
        <p:grpSpPr>
          <a:xfrm>
            <a:off x="914400" y="1828800"/>
            <a:ext cx="3200400" cy="4114800"/>
            <a:chOff x="914400" y="1828800"/>
            <a:chExt cx="3200400" cy="4114800"/>
          </a:xfrm>
          <a:solidFill>
            <a:schemeClr val="accent6"/>
          </a:solidFill>
        </p:grpSpPr>
        <p:sp>
          <p:nvSpPr>
            <p:cNvPr id="4" name="Text Box 3">
              <a:extLst>
                <a:ext uri="{FF2B5EF4-FFF2-40B4-BE49-F238E27FC236}"/>
              </a:extLst>
            </p:cNvPr>
            <p:cNvSpPr txBox="1">
              <a:spLocks noChangeArrowheads="1"/>
            </p:cNvSpPr>
            <p:nvPr/>
          </p:nvSpPr>
          <p:spPr bwMode="auto">
            <a:xfrm>
              <a:off x="914400" y="1828800"/>
              <a:ext cx="3200400" cy="914400"/>
            </a:xfrm>
            <a:prstGeom prst="rect">
              <a:avLst/>
            </a:prstGeom>
            <a:grpFill/>
            <a:ln w="12700">
              <a:solidFill>
                <a:schemeClr val="tx1"/>
              </a:solidFill>
              <a:miter lim="800000"/>
              <a:headEnd/>
              <a:tailEnd/>
            </a:ln>
            <a:effectLst/>
          </p:spPr>
          <p:txBody>
            <a:bodyPr wrap="none" anchor="ctr"/>
            <a:lstStyle/>
            <a:p>
              <a:pPr algn="ctr">
                <a:defRPr/>
              </a:pPr>
              <a:r>
                <a:rPr lang="en-US" sz="2400" dirty="0">
                  <a:ea typeface="ＭＳ Ｐゴシック" panose="020B0600070205080204" pitchFamily="34" charset="-128"/>
                  <a:cs typeface="+mn-cs"/>
                </a:rPr>
                <a:t>Financial income</a:t>
              </a:r>
            </a:p>
            <a:p>
              <a:pPr algn="ctr">
                <a:defRPr/>
              </a:pPr>
              <a:r>
                <a:rPr lang="en-US" sz="2400" dirty="0">
                  <a:ea typeface="ＭＳ Ｐゴシック" panose="020B0600070205080204" pitchFamily="34" charset="-128"/>
                  <a:cs typeface="+mn-cs"/>
                </a:rPr>
                <a:t>statement</a:t>
              </a:r>
            </a:p>
          </p:txBody>
        </p:sp>
        <p:sp>
          <p:nvSpPr>
            <p:cNvPr id="5" name="Text Box 4">
              <a:extLst>
                <a:ext uri="{FF2B5EF4-FFF2-40B4-BE49-F238E27FC236}"/>
              </a:extLst>
            </p:cNvPr>
            <p:cNvSpPr txBox="1">
              <a:spLocks noChangeArrowheads="1"/>
            </p:cNvSpPr>
            <p:nvPr/>
          </p:nvSpPr>
          <p:spPr bwMode="auto">
            <a:xfrm>
              <a:off x="914400" y="3200400"/>
              <a:ext cx="3200400" cy="914400"/>
            </a:xfrm>
            <a:prstGeom prst="rect">
              <a:avLst/>
            </a:prstGeom>
            <a:grpFill/>
            <a:ln w="12700">
              <a:solidFill>
                <a:schemeClr val="tx1"/>
              </a:solidFill>
              <a:miter lim="800000"/>
              <a:headEnd/>
              <a:tailEnd/>
            </a:ln>
            <a:effectLst/>
          </p:spPr>
          <p:txBody>
            <a:bodyPr wrap="none" anchor="ctr"/>
            <a:lstStyle/>
            <a:p>
              <a:pPr algn="ctr">
                <a:defRPr/>
              </a:pPr>
              <a:r>
                <a:rPr lang="en-US" sz="2400" dirty="0">
                  <a:ea typeface="ＭＳ Ｐゴシック" panose="020B0600070205080204" pitchFamily="34" charset="-128"/>
                  <a:cs typeface="+mn-cs"/>
                </a:rPr>
                <a:t>Full absorption</a:t>
              </a:r>
            </a:p>
            <a:p>
              <a:pPr algn="ctr">
                <a:defRPr/>
              </a:pPr>
              <a:r>
                <a:rPr lang="en-US" sz="2400" dirty="0">
                  <a:ea typeface="ＭＳ Ｐゴシック" panose="020B0600070205080204" pitchFamily="34" charset="-128"/>
                  <a:cs typeface="+mn-cs"/>
                </a:rPr>
                <a:t>costing</a:t>
              </a:r>
            </a:p>
          </p:txBody>
        </p:sp>
        <p:grpSp>
          <p:nvGrpSpPr>
            <p:cNvPr id="3" name="Group 9">
              <a:extLst>
                <a:ext uri="{FF2B5EF4-FFF2-40B4-BE49-F238E27FC236}"/>
              </a:extLst>
            </p:cNvPr>
            <p:cNvGrpSpPr/>
            <p:nvPr/>
          </p:nvGrpSpPr>
          <p:grpSpPr>
            <a:xfrm>
              <a:off x="914400" y="4572000"/>
              <a:ext cx="3200400" cy="1371600"/>
              <a:chOff x="914400" y="4663440"/>
              <a:chExt cx="3200400" cy="1371600"/>
            </a:xfrm>
            <a:grpFill/>
          </p:grpSpPr>
          <p:sp>
            <p:nvSpPr>
              <p:cNvPr id="11" name="TextBox 10">
                <a:extLst>
                  <a:ext uri="{FF2B5EF4-FFF2-40B4-BE49-F238E27FC236}"/>
                </a:extLst>
              </p:cNvPr>
              <p:cNvSpPr txBox="1"/>
              <p:nvPr/>
            </p:nvSpPr>
            <p:spPr>
              <a:xfrm>
                <a:off x="914400" y="46634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price</a:t>
                </a:r>
              </a:p>
            </p:txBody>
          </p:sp>
          <p:sp>
            <p:nvSpPr>
              <p:cNvPr id="12" name="TextBox 11">
                <a:extLst>
                  <a:ext uri="{FF2B5EF4-FFF2-40B4-BE49-F238E27FC236}"/>
                </a:extLst>
              </p:cNvPr>
              <p:cNvSpPr txBox="1"/>
              <p:nvPr/>
            </p:nvSpPr>
            <p:spPr>
              <a:xfrm>
                <a:off x="914400" y="51206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Full absorption cost</a:t>
                </a:r>
              </a:p>
            </p:txBody>
          </p:sp>
          <p:sp>
            <p:nvSpPr>
              <p:cNvPr id="13" name="TextBox 12">
                <a:extLst>
                  <a:ext uri="{FF2B5EF4-FFF2-40B4-BE49-F238E27FC236}"/>
                </a:extLst>
              </p:cNvPr>
              <p:cNvSpPr txBox="1"/>
              <p:nvPr/>
            </p:nvSpPr>
            <p:spPr>
              <a:xfrm>
                <a:off x="914400" y="55778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Gross margin</a:t>
                </a:r>
              </a:p>
            </p:txBody>
          </p:sp>
        </p:grpSp>
        <p:cxnSp>
          <p:nvCxnSpPr>
            <p:cNvPr id="19" name="Straight Arrow Connector 18">
              <a:extLst>
                <a:ext uri="{FF2B5EF4-FFF2-40B4-BE49-F238E27FC236}"/>
              </a:extLst>
            </p:cNvPr>
            <p:cNvCxnSpPr>
              <a:stCxn id="4" idx="2"/>
              <a:endCxn id="5" idx="0"/>
            </p:cNvCxnSpPr>
            <p:nvPr/>
          </p:nvCxnSpPr>
          <p:spPr>
            <a:xfrm rot="5400000">
              <a:off x="2286000" y="2971800"/>
              <a:ext cx="457200" cy="1588"/>
            </a:xfrm>
            <a:prstGeom prst="straightConnector1">
              <a:avLst/>
            </a:prstGeom>
            <a:grpFill/>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extLst>
            </p:cNvPr>
            <p:cNvCxnSpPr>
              <a:stCxn id="5" idx="2"/>
              <a:endCxn id="11" idx="0"/>
            </p:cNvCxnSpPr>
            <p:nvPr/>
          </p:nvCxnSpPr>
          <p:spPr>
            <a:xfrm rot="5400000">
              <a:off x="2286000" y="4343400"/>
              <a:ext cx="457200" cy="1588"/>
            </a:xfrm>
            <a:prstGeom prst="straightConnector1">
              <a:avLst/>
            </a:prstGeom>
            <a:grpFill/>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26">
            <a:extLst>
              <a:ext uri="{FF2B5EF4-FFF2-40B4-BE49-F238E27FC236}"/>
            </a:extLst>
          </p:cNvPr>
          <p:cNvGrpSpPr/>
          <p:nvPr/>
        </p:nvGrpSpPr>
        <p:grpSpPr>
          <a:xfrm>
            <a:off x="5029200" y="1828800"/>
            <a:ext cx="3200400" cy="4114800"/>
            <a:chOff x="5029200" y="1828800"/>
            <a:chExt cx="3200400" cy="4114800"/>
          </a:xfrm>
          <a:solidFill>
            <a:schemeClr val="accent6"/>
          </a:solidFill>
        </p:grpSpPr>
        <p:sp>
          <p:nvSpPr>
            <p:cNvPr id="6" name="Text Box 27">
              <a:extLst>
                <a:ext uri="{FF2B5EF4-FFF2-40B4-BE49-F238E27FC236}"/>
              </a:extLst>
            </p:cNvPr>
            <p:cNvSpPr txBox="1">
              <a:spLocks noChangeArrowheads="1"/>
            </p:cNvSpPr>
            <p:nvPr/>
          </p:nvSpPr>
          <p:spPr bwMode="auto">
            <a:xfrm>
              <a:off x="5029200" y="3200400"/>
              <a:ext cx="3200400" cy="914400"/>
            </a:xfrm>
            <a:prstGeom prst="rect">
              <a:avLst/>
            </a:prstGeom>
            <a:grpFill/>
            <a:ln w="12700">
              <a:solidFill>
                <a:schemeClr val="tx1"/>
              </a:solidFill>
              <a:miter lim="800000"/>
              <a:headEnd/>
              <a:tailEnd/>
            </a:ln>
            <a:effectLst/>
          </p:spPr>
          <p:txBody>
            <a:bodyPr wrap="none" anchor="ctr"/>
            <a:lstStyle/>
            <a:p>
              <a:pPr algn="ctr">
                <a:defRPr/>
              </a:pPr>
              <a:r>
                <a:rPr lang="en-US" sz="2400" dirty="0">
                  <a:ea typeface="ＭＳ Ｐゴシック" panose="020B0600070205080204" pitchFamily="34" charset="-128"/>
                  <a:cs typeface="+mn-cs"/>
                </a:rPr>
                <a:t>Variable</a:t>
              </a:r>
            </a:p>
            <a:p>
              <a:pPr algn="ctr">
                <a:defRPr/>
              </a:pPr>
              <a:r>
                <a:rPr lang="en-US" sz="2400" dirty="0">
                  <a:ea typeface="ＭＳ Ｐゴシック" panose="020B0600070205080204" pitchFamily="34" charset="-128"/>
                  <a:cs typeface="+mn-cs"/>
                </a:rPr>
                <a:t>costing</a:t>
              </a:r>
            </a:p>
          </p:txBody>
        </p:sp>
        <p:sp>
          <p:nvSpPr>
            <p:cNvPr id="7" name="Text Box 28">
              <a:extLst>
                <a:ext uri="{FF2B5EF4-FFF2-40B4-BE49-F238E27FC236}"/>
              </a:extLst>
            </p:cNvPr>
            <p:cNvSpPr txBox="1">
              <a:spLocks noChangeArrowheads="1"/>
            </p:cNvSpPr>
            <p:nvPr/>
          </p:nvSpPr>
          <p:spPr bwMode="auto">
            <a:xfrm>
              <a:off x="5029200" y="1828800"/>
              <a:ext cx="3200400" cy="914400"/>
            </a:xfrm>
            <a:prstGeom prst="rect">
              <a:avLst/>
            </a:prstGeom>
            <a:grpFill/>
            <a:ln w="12700">
              <a:solidFill>
                <a:schemeClr val="tx1"/>
              </a:solidFill>
              <a:miter lim="800000"/>
              <a:headEnd/>
              <a:tailEnd/>
            </a:ln>
            <a:effectLst/>
          </p:spPr>
          <p:txBody>
            <a:bodyPr wrap="none" anchor="ctr"/>
            <a:lstStyle/>
            <a:p>
              <a:pPr algn="ctr">
                <a:defRPr/>
              </a:pPr>
              <a:r>
                <a:rPr lang="en-US" sz="2400" dirty="0">
                  <a:ea typeface="ＭＳ Ｐゴシック" panose="020B0600070205080204" pitchFamily="34" charset="-128"/>
                  <a:cs typeface="+mn-cs"/>
                </a:rPr>
                <a:t>Contribution margin</a:t>
              </a:r>
            </a:p>
            <a:p>
              <a:pPr algn="ctr">
                <a:defRPr/>
              </a:pPr>
              <a:r>
                <a:rPr lang="en-US" sz="2400" dirty="0">
                  <a:ea typeface="ＭＳ Ｐゴシック" panose="020B0600070205080204" pitchFamily="34" charset="-128"/>
                  <a:cs typeface="+mn-cs"/>
                </a:rPr>
                <a:t>income statement</a:t>
              </a:r>
            </a:p>
          </p:txBody>
        </p:sp>
        <p:grpSp>
          <p:nvGrpSpPr>
            <p:cNvPr id="9" name="Group 13">
              <a:extLst>
                <a:ext uri="{FF2B5EF4-FFF2-40B4-BE49-F238E27FC236}"/>
              </a:extLst>
            </p:cNvPr>
            <p:cNvGrpSpPr/>
            <p:nvPr/>
          </p:nvGrpSpPr>
          <p:grpSpPr>
            <a:xfrm>
              <a:off x="5029200" y="4572000"/>
              <a:ext cx="3200400" cy="1371600"/>
              <a:chOff x="5029200" y="4663440"/>
              <a:chExt cx="3200400" cy="1371600"/>
            </a:xfrm>
            <a:grpFill/>
          </p:grpSpPr>
          <p:sp>
            <p:nvSpPr>
              <p:cNvPr id="15" name="TextBox 14">
                <a:extLst>
                  <a:ext uri="{FF2B5EF4-FFF2-40B4-BE49-F238E27FC236}"/>
                </a:extLst>
              </p:cNvPr>
              <p:cNvSpPr txBox="1"/>
              <p:nvPr/>
            </p:nvSpPr>
            <p:spPr>
              <a:xfrm>
                <a:off x="5029200" y="46634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price</a:t>
                </a:r>
              </a:p>
            </p:txBody>
          </p:sp>
          <p:sp>
            <p:nvSpPr>
              <p:cNvPr id="16" name="TextBox 15">
                <a:extLst>
                  <a:ext uri="{FF2B5EF4-FFF2-40B4-BE49-F238E27FC236}"/>
                </a:extLst>
              </p:cNvPr>
              <p:cNvSpPr txBox="1"/>
              <p:nvPr/>
            </p:nvSpPr>
            <p:spPr>
              <a:xfrm>
                <a:off x="5029200" y="51206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Variable costs</a:t>
                </a:r>
              </a:p>
            </p:txBody>
          </p:sp>
          <p:sp>
            <p:nvSpPr>
              <p:cNvPr id="17" name="TextBox 16">
                <a:extLst>
                  <a:ext uri="{FF2B5EF4-FFF2-40B4-BE49-F238E27FC236}"/>
                </a:extLst>
              </p:cNvPr>
              <p:cNvSpPr txBox="1"/>
              <p:nvPr/>
            </p:nvSpPr>
            <p:spPr>
              <a:xfrm>
                <a:off x="5029200" y="5577840"/>
                <a:ext cx="3200400" cy="45720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Contribution margin</a:t>
                </a:r>
              </a:p>
            </p:txBody>
          </p:sp>
        </p:grpSp>
        <p:cxnSp>
          <p:nvCxnSpPr>
            <p:cNvPr id="23" name="Straight Arrow Connector 22">
              <a:extLst>
                <a:ext uri="{FF2B5EF4-FFF2-40B4-BE49-F238E27FC236}"/>
              </a:extLst>
            </p:cNvPr>
            <p:cNvCxnSpPr>
              <a:stCxn id="7" idx="2"/>
              <a:endCxn id="6" idx="0"/>
            </p:cNvCxnSpPr>
            <p:nvPr/>
          </p:nvCxnSpPr>
          <p:spPr>
            <a:xfrm rot="5400000">
              <a:off x="6400800" y="2971800"/>
              <a:ext cx="457200" cy="1588"/>
            </a:xfrm>
            <a:prstGeom prst="straightConnector1">
              <a:avLst/>
            </a:prstGeom>
            <a:grpFill/>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extLst>
            </p:cNvPr>
            <p:cNvCxnSpPr>
              <a:stCxn id="6" idx="2"/>
              <a:endCxn id="15" idx="0"/>
            </p:cNvCxnSpPr>
            <p:nvPr/>
          </p:nvCxnSpPr>
          <p:spPr>
            <a:xfrm rot="5400000">
              <a:off x="6400800" y="4343400"/>
              <a:ext cx="457200" cy="1588"/>
            </a:xfrm>
            <a:prstGeom prst="straightConnector1">
              <a:avLst/>
            </a:prstGeom>
            <a:grpFill/>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2-7</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atin typeface="Bookman Old Style" charset="0"/>
                <a:ea typeface="ＭＳ Ｐゴシック" charset="0"/>
              </a:rPr>
              <a:t>Income Statement:  </a:t>
            </a:r>
            <a:br>
              <a:rPr lang="en-US">
                <a:latin typeface="Bookman Old Style" charset="0"/>
                <a:ea typeface="ＭＳ Ｐゴシック" charset="0"/>
              </a:rPr>
            </a:br>
            <a:r>
              <a:rPr lang="en-US">
                <a:latin typeface="Bookman Old Style" charset="0"/>
                <a:ea typeface="ＭＳ Ｐゴシック" charset="0"/>
              </a:rPr>
              <a:t>Full Absorption Costing</a:t>
            </a:r>
          </a:p>
        </p:txBody>
      </p:sp>
      <p:grpSp>
        <p:nvGrpSpPr>
          <p:cNvPr id="2" name="Group 23">
            <a:extLst>
              <a:ext uri="{FF2B5EF4-FFF2-40B4-BE49-F238E27FC236}"/>
            </a:extLst>
          </p:cNvPr>
          <p:cNvGrpSpPr/>
          <p:nvPr/>
        </p:nvGrpSpPr>
        <p:grpSpPr>
          <a:xfrm>
            <a:off x="640080" y="1828800"/>
            <a:ext cx="3200400" cy="4114800"/>
            <a:chOff x="640080" y="1828800"/>
            <a:chExt cx="3200400" cy="4114800"/>
          </a:xfrm>
          <a:solidFill>
            <a:schemeClr val="accent6"/>
          </a:solidFill>
        </p:grpSpPr>
        <p:sp>
          <p:nvSpPr>
            <p:cNvPr id="5" name="TextBox 4">
              <a:extLst>
                <a:ext uri="{FF2B5EF4-FFF2-40B4-BE49-F238E27FC236}"/>
              </a:extLst>
            </p:cNvPr>
            <p:cNvSpPr txBox="1"/>
            <p:nvPr/>
          </p:nvSpPr>
          <p:spPr>
            <a:xfrm>
              <a:off x="640080" y="182880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revenue</a:t>
              </a:r>
            </a:p>
          </p:txBody>
        </p:sp>
        <p:sp>
          <p:nvSpPr>
            <p:cNvPr id="6" name="TextBox 5">
              <a:extLst>
                <a:ext uri="{FF2B5EF4-FFF2-40B4-BE49-F238E27FC236}"/>
              </a:extLst>
            </p:cNvPr>
            <p:cNvSpPr txBox="1"/>
            <p:nvPr/>
          </p:nvSpPr>
          <p:spPr>
            <a:xfrm>
              <a:off x="640080" y="265176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Cost of goods sold</a:t>
              </a:r>
            </a:p>
          </p:txBody>
        </p:sp>
        <p:sp>
          <p:nvSpPr>
            <p:cNvPr id="7" name="TextBox 6">
              <a:extLst>
                <a:ext uri="{FF2B5EF4-FFF2-40B4-BE49-F238E27FC236}"/>
              </a:extLst>
            </p:cNvPr>
            <p:cNvSpPr txBox="1"/>
            <p:nvPr/>
          </p:nvSpPr>
          <p:spPr>
            <a:xfrm>
              <a:off x="640080" y="347472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Gross margin</a:t>
              </a:r>
            </a:p>
          </p:txBody>
        </p:sp>
        <p:sp>
          <p:nvSpPr>
            <p:cNvPr id="8" name="TextBox 7">
              <a:extLst>
                <a:ext uri="{FF2B5EF4-FFF2-40B4-BE49-F238E27FC236}"/>
              </a:extLst>
            </p:cNvPr>
            <p:cNvSpPr txBox="1"/>
            <p:nvPr/>
          </p:nvSpPr>
          <p:spPr>
            <a:xfrm>
              <a:off x="640080" y="429768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Marketing and</a:t>
              </a:r>
            </a:p>
            <a:p>
              <a:pPr defTabSz="274320">
                <a:defRPr/>
              </a:pPr>
              <a:r>
                <a:rPr lang="en-US" sz="2400" dirty="0">
                  <a:ea typeface="ＭＳ Ｐゴシック" panose="020B0600070205080204" pitchFamily="34" charset="-128"/>
                  <a:cs typeface="+mn-cs"/>
                </a:rPr>
                <a:t>	administrative costs</a:t>
              </a:r>
            </a:p>
          </p:txBody>
        </p:sp>
        <p:sp>
          <p:nvSpPr>
            <p:cNvPr id="9" name="TextBox 8">
              <a:extLst>
                <a:ext uri="{FF2B5EF4-FFF2-40B4-BE49-F238E27FC236}"/>
              </a:extLst>
            </p:cNvPr>
            <p:cNvSpPr txBox="1"/>
            <p:nvPr/>
          </p:nvSpPr>
          <p:spPr>
            <a:xfrm>
              <a:off x="640080" y="512064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Operating profit</a:t>
              </a:r>
            </a:p>
          </p:txBody>
        </p:sp>
      </p:grpSp>
      <p:grpSp>
        <p:nvGrpSpPr>
          <p:cNvPr id="73731" name="Group 24"/>
          <p:cNvGrpSpPr>
            <a:grpSpLocks/>
          </p:cNvGrpSpPr>
          <p:nvPr/>
        </p:nvGrpSpPr>
        <p:grpSpPr bwMode="auto">
          <a:xfrm>
            <a:off x="3840163" y="1828800"/>
            <a:ext cx="4664075" cy="1235075"/>
            <a:chOff x="3840480" y="1828800"/>
            <a:chExt cx="4663440" cy="1234440"/>
          </a:xfrm>
        </p:grpSpPr>
        <p:sp>
          <p:nvSpPr>
            <p:cNvPr id="10" name="Text Box 17">
              <a:extLst>
                <a:ext uri="{FF2B5EF4-FFF2-40B4-BE49-F238E27FC236}"/>
              </a:extLst>
            </p:cNvPr>
            <p:cNvSpPr txBox="1">
              <a:spLocks noChangeArrowheads="1"/>
            </p:cNvSpPr>
            <p:nvPr/>
          </p:nvSpPr>
          <p:spPr bwMode="auto">
            <a:xfrm>
              <a:off x="5303956" y="1828800"/>
              <a:ext cx="3199964" cy="456965"/>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Full absorption</a:t>
              </a:r>
            </a:p>
          </p:txBody>
        </p:sp>
        <p:cxnSp>
          <p:nvCxnSpPr>
            <p:cNvPr id="17" name="Elbow Connector 16">
              <a:extLst>
                <a:ext uri="{FF2B5EF4-FFF2-40B4-BE49-F238E27FC236}"/>
              </a:extLst>
            </p:cNvPr>
            <p:cNvCxnSpPr>
              <a:stCxn id="6" idx="3"/>
              <a:endCxn id="10" idx="1"/>
            </p:cNvCxnSpPr>
            <p:nvPr/>
          </p:nvCxnSpPr>
          <p:spPr>
            <a:xfrm flipV="1">
              <a:off x="3840480" y="2057282"/>
              <a:ext cx="1463476" cy="100595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3732" name="Group 25"/>
          <p:cNvGrpSpPr>
            <a:grpSpLocks/>
          </p:cNvGrpSpPr>
          <p:nvPr/>
        </p:nvGrpSpPr>
        <p:grpSpPr bwMode="auto">
          <a:xfrm>
            <a:off x="5303838" y="2287588"/>
            <a:ext cx="3200400" cy="1214437"/>
            <a:chOff x="5303520" y="2286794"/>
            <a:chExt cx="3200400" cy="1215358"/>
          </a:xfrm>
        </p:grpSpPr>
        <p:sp>
          <p:nvSpPr>
            <p:cNvPr id="11" name="Text Box 18">
              <a:extLst>
                <a:ext uri="{FF2B5EF4-FFF2-40B4-BE49-F238E27FC236}"/>
              </a:extLst>
            </p:cNvPr>
            <p:cNvSpPr txBox="1">
              <a:spLocks noChangeArrowheads="1"/>
            </p:cNvSpPr>
            <p:nvPr/>
          </p:nvSpPr>
          <p:spPr bwMode="auto">
            <a:xfrm>
              <a:off x="5303520" y="2679203"/>
              <a:ext cx="3200400" cy="822949"/>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Variable and fixed</a:t>
              </a:r>
            </a:p>
            <a:p>
              <a:pPr algn="ctr">
                <a:defRPr/>
              </a:pPr>
              <a:r>
                <a:rPr lang="en-US" sz="2400" dirty="0">
                  <a:ea typeface="ＭＳ Ｐゴシック" panose="020B0600070205080204" pitchFamily="34" charset="-128"/>
                  <a:cs typeface="+mn-cs"/>
                </a:rPr>
                <a:t>manufacturing costs</a:t>
              </a:r>
            </a:p>
          </p:txBody>
        </p:sp>
        <p:cxnSp>
          <p:nvCxnSpPr>
            <p:cNvPr id="19" name="Straight Arrow Connector 18">
              <a:extLst>
                <a:ext uri="{FF2B5EF4-FFF2-40B4-BE49-F238E27FC236}"/>
              </a:extLst>
            </p:cNvPr>
            <p:cNvCxnSpPr>
              <a:stCxn id="10" idx="2"/>
              <a:endCxn id="11" idx="0"/>
            </p:cNvCxnSpPr>
            <p:nvPr/>
          </p:nvCxnSpPr>
          <p:spPr>
            <a:xfrm rot="5400000">
              <a:off x="6707515" y="2481411"/>
              <a:ext cx="392409" cy="3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3733" name="Group 26"/>
          <p:cNvGrpSpPr>
            <a:grpSpLocks/>
          </p:cNvGrpSpPr>
          <p:nvPr/>
        </p:nvGrpSpPr>
        <p:grpSpPr bwMode="auto">
          <a:xfrm>
            <a:off x="3840163" y="3895725"/>
            <a:ext cx="4664075" cy="812800"/>
            <a:chOff x="3840480" y="3895344"/>
            <a:chExt cx="4663440" cy="813816"/>
          </a:xfrm>
        </p:grpSpPr>
        <p:sp>
          <p:nvSpPr>
            <p:cNvPr id="13" name="Text Box 21">
              <a:extLst>
                <a:ext uri="{FF2B5EF4-FFF2-40B4-BE49-F238E27FC236}"/>
              </a:extLst>
            </p:cNvPr>
            <p:cNvSpPr txBox="1">
              <a:spLocks noChangeArrowheads="1"/>
            </p:cNvSpPr>
            <p:nvPr/>
          </p:nvSpPr>
          <p:spPr bwMode="auto">
            <a:xfrm>
              <a:off x="5303956" y="3895344"/>
              <a:ext cx="3199964" cy="457772"/>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Period costs</a:t>
              </a:r>
            </a:p>
          </p:txBody>
        </p:sp>
        <p:cxnSp>
          <p:nvCxnSpPr>
            <p:cNvPr id="21" name="Elbow Connector 20">
              <a:extLst>
                <a:ext uri="{FF2B5EF4-FFF2-40B4-BE49-F238E27FC236}"/>
              </a:extLst>
            </p:cNvPr>
            <p:cNvCxnSpPr>
              <a:stCxn id="8" idx="3"/>
              <a:endCxn id="13" idx="1"/>
            </p:cNvCxnSpPr>
            <p:nvPr/>
          </p:nvCxnSpPr>
          <p:spPr>
            <a:xfrm flipV="1">
              <a:off x="3840480" y="4124230"/>
              <a:ext cx="1463476" cy="58493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3734" name="Group 27"/>
          <p:cNvGrpSpPr>
            <a:grpSpLocks/>
          </p:cNvGrpSpPr>
          <p:nvPr/>
        </p:nvGrpSpPr>
        <p:grpSpPr bwMode="auto">
          <a:xfrm>
            <a:off x="5303838" y="4352925"/>
            <a:ext cx="3200400" cy="1590675"/>
            <a:chOff x="5303520" y="4353338"/>
            <a:chExt cx="3200400" cy="1590262"/>
          </a:xfrm>
        </p:grpSpPr>
        <p:sp>
          <p:nvSpPr>
            <p:cNvPr id="14" name="Text Box 22">
              <a:extLst>
                <a:ext uri="{FF2B5EF4-FFF2-40B4-BE49-F238E27FC236}"/>
              </a:extLst>
            </p:cNvPr>
            <p:cNvSpPr txBox="1">
              <a:spLocks noChangeArrowheads="1"/>
            </p:cNvSpPr>
            <p:nvPr/>
          </p:nvSpPr>
          <p:spPr bwMode="auto">
            <a:xfrm>
              <a:off x="5303520" y="4754872"/>
              <a:ext cx="3200400" cy="1188728"/>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Variable and fixed</a:t>
              </a:r>
            </a:p>
            <a:p>
              <a:pPr algn="ctr">
                <a:defRPr/>
              </a:pPr>
              <a:r>
                <a:rPr lang="en-US" sz="2400" dirty="0">
                  <a:ea typeface="ＭＳ Ｐゴシック" panose="020B0600070205080204" pitchFamily="34" charset="-128"/>
                  <a:cs typeface="+mn-cs"/>
                </a:rPr>
                <a:t>marketing and</a:t>
              </a:r>
            </a:p>
            <a:p>
              <a:pPr algn="ctr">
                <a:defRPr/>
              </a:pPr>
              <a:r>
                <a:rPr lang="en-US" sz="2400" dirty="0">
                  <a:ea typeface="ＭＳ Ｐゴシック" panose="020B0600070205080204" pitchFamily="34" charset="-128"/>
                  <a:cs typeface="+mn-cs"/>
                </a:rPr>
                <a:t>administrative costs</a:t>
              </a:r>
            </a:p>
          </p:txBody>
        </p:sp>
        <p:cxnSp>
          <p:nvCxnSpPr>
            <p:cNvPr id="23" name="Straight Arrow Connector 22">
              <a:extLst>
                <a:ext uri="{FF2B5EF4-FFF2-40B4-BE49-F238E27FC236}"/>
              </a:extLst>
            </p:cNvPr>
            <p:cNvCxnSpPr>
              <a:stCxn id="13" idx="2"/>
              <a:endCxn id="14" idx="0"/>
            </p:cNvCxnSpPr>
            <p:nvPr/>
          </p:nvCxnSpPr>
          <p:spPr>
            <a:xfrm rot="5400000">
              <a:off x="6702159" y="4553311"/>
              <a:ext cx="403120" cy="3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2-7</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a:latin typeface="Bookman Old Style" charset="0"/>
                <a:ea typeface="ＭＳ Ｐゴシック" charset="0"/>
              </a:rPr>
              <a:t>Income Statement:  </a:t>
            </a:r>
            <a:br>
              <a:rPr lang="en-US">
                <a:latin typeface="Bookman Old Style" charset="0"/>
                <a:ea typeface="ＭＳ Ｐゴシック" charset="0"/>
              </a:rPr>
            </a:br>
            <a:r>
              <a:rPr lang="en-US">
                <a:latin typeface="Bookman Old Style" charset="0"/>
                <a:ea typeface="ＭＳ Ｐゴシック" charset="0"/>
              </a:rPr>
              <a:t>Variable Costing</a:t>
            </a:r>
          </a:p>
        </p:txBody>
      </p:sp>
      <p:grpSp>
        <p:nvGrpSpPr>
          <p:cNvPr id="2" name="Group 19">
            <a:extLst>
              <a:ext uri="{FF2B5EF4-FFF2-40B4-BE49-F238E27FC236}"/>
            </a:extLst>
          </p:cNvPr>
          <p:cNvGrpSpPr/>
          <p:nvPr/>
        </p:nvGrpSpPr>
        <p:grpSpPr>
          <a:xfrm>
            <a:off x="274320" y="1828800"/>
            <a:ext cx="3200400" cy="4114800"/>
            <a:chOff x="274320" y="1828800"/>
            <a:chExt cx="3200400" cy="4114800"/>
          </a:xfrm>
          <a:solidFill>
            <a:schemeClr val="accent6"/>
          </a:solidFill>
        </p:grpSpPr>
        <p:sp>
          <p:nvSpPr>
            <p:cNvPr id="5" name="TextBox 4">
              <a:extLst>
                <a:ext uri="{FF2B5EF4-FFF2-40B4-BE49-F238E27FC236}"/>
              </a:extLst>
            </p:cNvPr>
            <p:cNvSpPr txBox="1"/>
            <p:nvPr/>
          </p:nvSpPr>
          <p:spPr>
            <a:xfrm>
              <a:off x="274320" y="182880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Sales revenue</a:t>
              </a:r>
            </a:p>
          </p:txBody>
        </p:sp>
        <p:sp>
          <p:nvSpPr>
            <p:cNvPr id="6" name="TextBox 5">
              <a:extLst>
                <a:ext uri="{FF2B5EF4-FFF2-40B4-BE49-F238E27FC236}"/>
              </a:extLst>
            </p:cNvPr>
            <p:cNvSpPr txBox="1"/>
            <p:nvPr/>
          </p:nvSpPr>
          <p:spPr>
            <a:xfrm>
              <a:off x="274320" y="265176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Variable costs</a:t>
              </a:r>
            </a:p>
          </p:txBody>
        </p:sp>
        <p:sp>
          <p:nvSpPr>
            <p:cNvPr id="7" name="TextBox 6">
              <a:extLst>
                <a:ext uri="{FF2B5EF4-FFF2-40B4-BE49-F238E27FC236}"/>
              </a:extLst>
            </p:cNvPr>
            <p:cNvSpPr txBox="1"/>
            <p:nvPr/>
          </p:nvSpPr>
          <p:spPr>
            <a:xfrm>
              <a:off x="274320" y="347472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Contribution margin</a:t>
              </a:r>
            </a:p>
          </p:txBody>
        </p:sp>
        <p:sp>
          <p:nvSpPr>
            <p:cNvPr id="8" name="TextBox 7">
              <a:extLst>
                <a:ext uri="{FF2B5EF4-FFF2-40B4-BE49-F238E27FC236}"/>
              </a:extLst>
            </p:cNvPr>
            <p:cNvSpPr txBox="1"/>
            <p:nvPr/>
          </p:nvSpPr>
          <p:spPr>
            <a:xfrm>
              <a:off x="274320" y="429768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Fixed costs</a:t>
              </a:r>
            </a:p>
          </p:txBody>
        </p:sp>
        <p:sp>
          <p:nvSpPr>
            <p:cNvPr id="9" name="TextBox 8">
              <a:extLst>
                <a:ext uri="{FF2B5EF4-FFF2-40B4-BE49-F238E27FC236}"/>
              </a:extLst>
            </p:cNvPr>
            <p:cNvSpPr txBox="1"/>
            <p:nvPr/>
          </p:nvSpPr>
          <p:spPr>
            <a:xfrm>
              <a:off x="274320" y="5120640"/>
              <a:ext cx="3200400" cy="822960"/>
            </a:xfrm>
            <a:prstGeom prst="rect">
              <a:avLst/>
            </a:prstGeom>
            <a:grp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	Operating profit</a:t>
              </a:r>
            </a:p>
          </p:txBody>
        </p:sp>
      </p:grpSp>
      <p:grpSp>
        <p:nvGrpSpPr>
          <p:cNvPr id="75779" name="Group 21"/>
          <p:cNvGrpSpPr>
            <a:grpSpLocks/>
          </p:cNvGrpSpPr>
          <p:nvPr/>
        </p:nvGrpSpPr>
        <p:grpSpPr bwMode="auto">
          <a:xfrm>
            <a:off x="3475038" y="1828800"/>
            <a:ext cx="5394325" cy="1235075"/>
            <a:chOff x="3474720" y="1828800"/>
            <a:chExt cx="5394960" cy="1234440"/>
          </a:xfrm>
        </p:grpSpPr>
        <p:sp>
          <p:nvSpPr>
            <p:cNvPr id="10" name="Text Box 17">
              <a:extLst>
                <a:ext uri="{FF2B5EF4-FFF2-40B4-BE49-F238E27FC236}"/>
              </a:extLst>
            </p:cNvPr>
            <p:cNvSpPr txBox="1">
              <a:spLocks noChangeArrowheads="1"/>
            </p:cNvSpPr>
            <p:nvPr/>
          </p:nvSpPr>
          <p:spPr bwMode="auto">
            <a:xfrm>
              <a:off x="4846481" y="1828800"/>
              <a:ext cx="4023199" cy="1188427"/>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Variable manufacturing costs</a:t>
              </a:r>
            </a:p>
            <a:p>
              <a:pPr algn="ctr">
                <a:defRPr/>
              </a:pPr>
              <a:r>
                <a:rPr lang="en-US" sz="2400" dirty="0">
                  <a:ea typeface="ＭＳ Ｐゴシック" panose="020B0600070205080204" pitchFamily="34" charset="-128"/>
                  <a:cs typeface="+mn-cs"/>
                </a:rPr>
                <a:t>and variable marketing</a:t>
              </a:r>
            </a:p>
            <a:p>
              <a:pPr algn="ctr">
                <a:defRPr/>
              </a:pPr>
              <a:r>
                <a:rPr lang="en-US" sz="2400" dirty="0">
                  <a:ea typeface="ＭＳ Ｐゴシック" panose="020B0600070205080204" pitchFamily="34" charset="-128"/>
                  <a:cs typeface="+mn-cs"/>
                </a:rPr>
                <a:t>and administrative costs</a:t>
              </a:r>
            </a:p>
            <a:p>
              <a:pPr algn="ctr">
                <a:defRPr/>
              </a:pPr>
              <a:endParaRPr lang="en-US" sz="2400" dirty="0">
                <a:ea typeface="ＭＳ Ｐゴシック" panose="020B0600070205080204" pitchFamily="34" charset="-128"/>
                <a:cs typeface="+mn-cs"/>
              </a:endParaRPr>
            </a:p>
          </p:txBody>
        </p:sp>
        <p:cxnSp>
          <p:nvCxnSpPr>
            <p:cNvPr id="17" name="Elbow Connector 16">
              <a:extLst>
                <a:ext uri="{FF2B5EF4-FFF2-40B4-BE49-F238E27FC236}"/>
              </a:extLst>
            </p:cNvPr>
            <p:cNvCxnSpPr>
              <a:stCxn id="6" idx="3"/>
              <a:endCxn id="10" idx="1"/>
            </p:cNvCxnSpPr>
            <p:nvPr/>
          </p:nvCxnSpPr>
          <p:spPr>
            <a:xfrm flipV="1">
              <a:off x="3474720" y="2423807"/>
              <a:ext cx="1371761" cy="639433"/>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5780" name="Group 23"/>
          <p:cNvGrpSpPr>
            <a:grpSpLocks/>
          </p:cNvGrpSpPr>
          <p:nvPr/>
        </p:nvGrpSpPr>
        <p:grpSpPr bwMode="auto">
          <a:xfrm>
            <a:off x="3475038" y="4708525"/>
            <a:ext cx="5394325" cy="1235075"/>
            <a:chOff x="3474720" y="4709160"/>
            <a:chExt cx="5394960" cy="1234440"/>
          </a:xfrm>
        </p:grpSpPr>
        <p:sp>
          <p:nvSpPr>
            <p:cNvPr id="14" name="Text Box 22">
              <a:extLst>
                <a:ext uri="{FF2B5EF4-FFF2-40B4-BE49-F238E27FC236}"/>
              </a:extLst>
            </p:cNvPr>
            <p:cNvSpPr txBox="1">
              <a:spLocks noChangeArrowheads="1"/>
            </p:cNvSpPr>
            <p:nvPr/>
          </p:nvSpPr>
          <p:spPr bwMode="auto">
            <a:xfrm>
              <a:off x="4846481" y="4755174"/>
              <a:ext cx="4023199" cy="1188426"/>
            </a:xfrm>
            <a:prstGeom prst="rect">
              <a:avLst/>
            </a:prstGeom>
            <a:solidFill>
              <a:schemeClr val="accent6"/>
            </a:solidFill>
            <a:ln w="12700">
              <a:solidFill>
                <a:schemeClr val="tx1"/>
              </a:solidFill>
              <a:miter lim="800000"/>
              <a:headEnd/>
              <a:tailEnd/>
            </a:ln>
            <a:effectLst/>
          </p:spPr>
          <p:txBody>
            <a:bodyPr wrap="none"/>
            <a:lstStyle/>
            <a:p>
              <a:pPr algn="ctr">
                <a:defRPr/>
              </a:pPr>
              <a:r>
                <a:rPr lang="en-US" sz="2400" dirty="0">
                  <a:ea typeface="ＭＳ Ｐゴシック" panose="020B0600070205080204" pitchFamily="34" charset="-128"/>
                  <a:cs typeface="+mn-cs"/>
                </a:rPr>
                <a:t>Fixed manufacturing costs</a:t>
              </a:r>
            </a:p>
            <a:p>
              <a:pPr algn="ctr">
                <a:defRPr/>
              </a:pPr>
              <a:r>
                <a:rPr lang="en-US" sz="2400" dirty="0">
                  <a:ea typeface="ＭＳ Ｐゴシック" panose="020B0600070205080204" pitchFamily="34" charset="-128"/>
                  <a:cs typeface="+mn-cs"/>
                </a:rPr>
                <a:t>and fixed marketing and</a:t>
              </a:r>
            </a:p>
            <a:p>
              <a:pPr algn="ctr">
                <a:defRPr/>
              </a:pPr>
              <a:r>
                <a:rPr lang="en-US" sz="2400" dirty="0">
                  <a:ea typeface="ＭＳ Ｐゴシック" panose="020B0600070205080204" pitchFamily="34" charset="-128"/>
                  <a:cs typeface="+mn-cs"/>
                </a:rPr>
                <a:t>administrative costs</a:t>
              </a:r>
            </a:p>
          </p:txBody>
        </p:sp>
        <p:cxnSp>
          <p:nvCxnSpPr>
            <p:cNvPr id="21" name="Elbow Connector 20">
              <a:extLst>
                <a:ext uri="{FF2B5EF4-FFF2-40B4-BE49-F238E27FC236}"/>
              </a:extLst>
            </p:cNvPr>
            <p:cNvCxnSpPr>
              <a:stCxn id="8" idx="3"/>
              <a:endCxn id="14" idx="1"/>
            </p:cNvCxnSpPr>
            <p:nvPr/>
          </p:nvCxnSpPr>
          <p:spPr>
            <a:xfrm>
              <a:off x="3474720" y="4709160"/>
              <a:ext cx="1371761" cy="639434"/>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2-7</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atin typeface="Bookman Old Style" charset="0"/>
                <a:ea typeface="ＭＳ Ｐゴシック" charset="0"/>
              </a:rPr>
              <a:t>End of Chapter 2</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a:latin typeface="Bookman Old Style" charset="0"/>
                <a:ea typeface="ＭＳ Ｐゴシック" charset="0"/>
              </a:rPr>
              <a:t>What is a Cost?</a:t>
            </a:r>
          </a:p>
        </p:txBody>
      </p:sp>
      <p:sp>
        <p:nvSpPr>
          <p:cNvPr id="12290" name="TextBox 13"/>
          <p:cNvSpPr txBox="1">
            <a:spLocks noChangeArrowheads="1"/>
          </p:cNvSpPr>
          <p:nvPr/>
        </p:nvSpPr>
        <p:spPr bwMode="auto">
          <a:xfrm>
            <a:off x="2011363" y="3048000"/>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400">
                <a:solidFill>
                  <a:schemeClr val="tx1"/>
                </a:solidFill>
                <a:latin typeface="Arial" charset="0"/>
                <a:ea typeface="ＭＳ Ｐゴシック" charset="0"/>
                <a:cs typeface="ＭＳ Ｐゴシック" charset="0"/>
              </a:defRPr>
            </a:lvl1pPr>
            <a:lvl2pPr marL="742950" indent="-285750" defTabSz="273050">
              <a:defRPr sz="2400">
                <a:solidFill>
                  <a:schemeClr val="tx1"/>
                </a:solidFill>
                <a:latin typeface="Arial" charset="0"/>
                <a:ea typeface="ＭＳ Ｐゴシック" charset="0"/>
              </a:defRPr>
            </a:lvl2pPr>
            <a:lvl3pPr marL="1143000" indent="-228600" defTabSz="273050">
              <a:defRPr sz="2400">
                <a:solidFill>
                  <a:schemeClr val="tx1"/>
                </a:solidFill>
                <a:latin typeface="Arial" charset="0"/>
                <a:ea typeface="ＭＳ Ｐゴシック" charset="0"/>
              </a:defRPr>
            </a:lvl3pPr>
            <a:lvl4pPr marL="1600200" indent="-228600" defTabSz="273050">
              <a:defRPr sz="2400">
                <a:solidFill>
                  <a:schemeClr val="tx1"/>
                </a:solidFill>
                <a:latin typeface="Arial" charset="0"/>
                <a:ea typeface="ＭＳ Ｐゴシック" charset="0"/>
              </a:defRPr>
            </a:lvl4pPr>
            <a:lvl5pPr marL="2057400" indent="-228600" defTabSz="273050">
              <a:defRPr sz="2400">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a:t>Cost is a sacrifice of resources.</a:t>
            </a:r>
          </a:p>
        </p:txBody>
      </p:sp>
      <p:sp>
        <p:nvSpPr>
          <p:cNvPr id="5" name="Rectangle 4">
            <a:extLst>
              <a:ext uri="{FF2B5EF4-FFF2-40B4-BE49-F238E27FC236}"/>
            </a:extLst>
          </p:cNvPr>
          <p:cNvSpPr/>
          <p:nvPr/>
        </p:nvSpPr>
        <p:spPr>
          <a:xfrm>
            <a:off x="1920875" y="1463675"/>
            <a:ext cx="5302250" cy="457200"/>
          </a:xfrm>
          <a:prstGeom prst="rect">
            <a:avLst/>
          </a:prstGeom>
          <a:solidFill>
            <a:schemeClr val="tx2">
              <a:lumMod val="20000"/>
              <a:lumOff val="80000"/>
            </a:schemeClr>
          </a:solidFill>
          <a:ln>
            <a:noFill/>
          </a:ln>
        </p:spPr>
        <p:txBody>
          <a:bodyPr wrap="none"/>
          <a:lstStyle/>
          <a:p>
            <a:pPr defTabSz="365125">
              <a:defRPr/>
            </a:pPr>
            <a:r>
              <a:rPr lang="en-US" sz="2400" dirty="0">
                <a:solidFill>
                  <a:srgbClr val="0000CC"/>
                </a:solidFill>
                <a:cs typeface="Arial" charset="0"/>
              </a:rPr>
              <a:t>LO 2-1</a:t>
            </a:r>
            <a:r>
              <a:rPr lang="en-US" sz="2400" dirty="0">
                <a:solidFill>
                  <a:srgbClr val="000000"/>
                </a:solidFill>
                <a:cs typeface="Arial" charset="0"/>
              </a:rPr>
              <a:t>	</a:t>
            </a:r>
            <a:r>
              <a:rPr lang="en-US" sz="2000" dirty="0">
                <a:solidFill>
                  <a:srgbClr val="000000"/>
                </a:solidFill>
                <a:cs typeface="Arial" charset="0"/>
              </a:rPr>
              <a:t>Explain the basic concept of “cost.”</a:t>
            </a:r>
            <a:endParaRPr lang="en-US" sz="2000" dirty="0"/>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2-1</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Bookman Old Style" charset="0"/>
                <a:ea typeface="ＭＳ Ｐゴシック" charset="0"/>
              </a:rPr>
              <a:t>Cost versus Expenses</a:t>
            </a:r>
          </a:p>
        </p:txBody>
      </p:sp>
      <p:sp>
        <p:nvSpPr>
          <p:cNvPr id="3" name="Rectangle 2">
            <a:extLst>
              <a:ext uri="{FF2B5EF4-FFF2-40B4-BE49-F238E27FC236}"/>
            </a:extLst>
          </p:cNvPr>
          <p:cNvSpPr/>
          <p:nvPr/>
        </p:nvSpPr>
        <p:spPr>
          <a:xfrm>
            <a:off x="3657600" y="1463675"/>
            <a:ext cx="1828800" cy="73025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dirty="0">
                <a:solidFill>
                  <a:schemeClr val="tx1"/>
                </a:solidFill>
                <a:latin typeface="Arial" pitchFamily="34" charset="0"/>
                <a:cs typeface="Arial" pitchFamily="34" charset="0"/>
              </a:rPr>
              <a:t>Cost</a:t>
            </a:r>
          </a:p>
        </p:txBody>
      </p:sp>
      <p:grpSp>
        <p:nvGrpSpPr>
          <p:cNvPr id="7" name="Group 10"/>
          <p:cNvGrpSpPr>
            <a:grpSpLocks/>
          </p:cNvGrpSpPr>
          <p:nvPr/>
        </p:nvGrpSpPr>
        <p:grpSpPr bwMode="auto">
          <a:xfrm>
            <a:off x="457200" y="1828800"/>
            <a:ext cx="3200400" cy="2378075"/>
            <a:chOff x="457200" y="1828798"/>
            <a:chExt cx="3200400" cy="2377442"/>
          </a:xfrm>
        </p:grpSpPr>
        <p:sp>
          <p:nvSpPr>
            <p:cNvPr id="4" name="Rectangle 3">
              <a:extLst>
                <a:ext uri="{FF2B5EF4-FFF2-40B4-BE49-F238E27FC236}"/>
              </a:extLst>
            </p:cNvPr>
            <p:cNvSpPr/>
            <p:nvPr/>
          </p:nvSpPr>
          <p:spPr>
            <a:xfrm>
              <a:off x="457200" y="2560441"/>
              <a:ext cx="3108325" cy="1645799"/>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u="sng" dirty="0">
                  <a:solidFill>
                    <a:schemeClr val="tx1"/>
                  </a:solidFill>
                  <a:latin typeface="Arial" pitchFamily="34" charset="0"/>
                  <a:cs typeface="Arial" pitchFamily="34" charset="0"/>
                </a:rPr>
                <a:t>Outlay Costs</a:t>
              </a:r>
            </a:p>
            <a:p>
              <a:pPr algn="ctr">
                <a:defRPr/>
              </a:pPr>
              <a:r>
                <a:rPr lang="en-US" sz="2400" dirty="0">
                  <a:solidFill>
                    <a:schemeClr val="tx1"/>
                  </a:solidFill>
                  <a:latin typeface="Arial" pitchFamily="34" charset="0"/>
                  <a:cs typeface="Arial" pitchFamily="34" charset="0"/>
                </a:rPr>
                <a:t>Past, present,</a:t>
              </a:r>
            </a:p>
            <a:p>
              <a:pPr algn="ctr">
                <a:defRPr/>
              </a:pPr>
              <a:r>
                <a:rPr lang="en-US" sz="2400" dirty="0">
                  <a:solidFill>
                    <a:schemeClr val="tx1"/>
                  </a:solidFill>
                  <a:latin typeface="Arial" pitchFamily="34" charset="0"/>
                  <a:cs typeface="Arial" pitchFamily="34" charset="0"/>
                </a:rPr>
                <a:t>or future cash</a:t>
              </a:r>
            </a:p>
            <a:p>
              <a:pPr algn="ctr">
                <a:defRPr/>
              </a:pPr>
              <a:r>
                <a:rPr lang="en-US" sz="2400" dirty="0">
                  <a:solidFill>
                    <a:schemeClr val="tx1"/>
                  </a:solidFill>
                  <a:latin typeface="Arial" pitchFamily="34" charset="0"/>
                  <a:cs typeface="Arial" pitchFamily="34" charset="0"/>
                </a:rPr>
                <a:t>outflow</a:t>
              </a:r>
            </a:p>
          </p:txBody>
        </p:sp>
        <p:cxnSp>
          <p:nvCxnSpPr>
            <p:cNvPr id="2" name="Shape 7">
              <a:extLst>
                <a:ext uri="{FF2B5EF4-FFF2-40B4-BE49-F238E27FC236}"/>
              </a:extLst>
            </p:cNvPr>
            <p:cNvCxnSpPr>
              <a:stCxn id="3" idx="1"/>
              <a:endCxn id="4" idx="0"/>
            </p:cNvCxnSpPr>
            <p:nvPr/>
          </p:nvCxnSpPr>
          <p:spPr>
            <a:xfrm rot="10800000" flipV="1">
              <a:off x="2011363" y="1828798"/>
              <a:ext cx="1646237" cy="73164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12">
            <a:extLst>
              <a:ext uri="{FF2B5EF4-FFF2-40B4-BE49-F238E27FC236}"/>
            </a:extLst>
          </p:cNvPr>
          <p:cNvGrpSpPr/>
          <p:nvPr/>
        </p:nvGrpSpPr>
        <p:grpSpPr>
          <a:xfrm>
            <a:off x="5486400" y="1828799"/>
            <a:ext cx="3200400" cy="2377441"/>
            <a:chOff x="5486400" y="1828799"/>
            <a:chExt cx="3200400" cy="2377441"/>
          </a:xfrm>
          <a:solidFill>
            <a:schemeClr val="accent6"/>
          </a:solidFill>
        </p:grpSpPr>
        <p:sp>
          <p:nvSpPr>
            <p:cNvPr id="6" name="Rectangle 5">
              <a:extLst>
                <a:ext uri="{FF2B5EF4-FFF2-40B4-BE49-F238E27FC236}"/>
              </a:extLst>
            </p:cNvPr>
            <p:cNvSpPr/>
            <p:nvPr/>
          </p:nvSpPr>
          <p:spPr>
            <a:xfrm>
              <a:off x="5577840" y="2560320"/>
              <a:ext cx="3108960" cy="164592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u="sng" dirty="0">
                  <a:solidFill>
                    <a:schemeClr val="tx1"/>
                  </a:solidFill>
                  <a:latin typeface="Arial" pitchFamily="34" charset="0"/>
                  <a:cs typeface="Arial" pitchFamily="34" charset="0"/>
                </a:rPr>
                <a:t>Opportunity Costs</a:t>
              </a:r>
            </a:p>
            <a:p>
              <a:pPr algn="ctr">
                <a:defRPr/>
              </a:pPr>
              <a:r>
                <a:rPr lang="en-US" sz="2400" dirty="0">
                  <a:solidFill>
                    <a:schemeClr val="tx1"/>
                  </a:solidFill>
                  <a:latin typeface="Arial" pitchFamily="34" charset="0"/>
                  <a:cs typeface="Arial" pitchFamily="34" charset="0"/>
                </a:rPr>
                <a:t>Forgone benefit from</a:t>
              </a:r>
            </a:p>
            <a:p>
              <a:pPr algn="ctr">
                <a:defRPr/>
              </a:pPr>
              <a:r>
                <a:rPr lang="en-US" sz="2400" dirty="0">
                  <a:solidFill>
                    <a:schemeClr val="tx1"/>
                  </a:solidFill>
                  <a:latin typeface="Arial" pitchFamily="34" charset="0"/>
                  <a:cs typeface="Arial" pitchFamily="34" charset="0"/>
                </a:rPr>
                <a:t>the best alternative</a:t>
              </a:r>
            </a:p>
            <a:p>
              <a:pPr algn="ctr">
                <a:defRPr/>
              </a:pPr>
              <a:r>
                <a:rPr lang="en-US" sz="2400" dirty="0">
                  <a:solidFill>
                    <a:schemeClr val="tx1"/>
                  </a:solidFill>
                  <a:latin typeface="Arial" pitchFamily="34" charset="0"/>
                  <a:cs typeface="Arial" pitchFamily="34" charset="0"/>
                </a:rPr>
                <a:t>course of action</a:t>
              </a:r>
            </a:p>
          </p:txBody>
        </p:sp>
        <p:cxnSp>
          <p:nvCxnSpPr>
            <p:cNvPr id="10" name="Shape 9">
              <a:extLst>
                <a:ext uri="{FF2B5EF4-FFF2-40B4-BE49-F238E27FC236}"/>
              </a:extLst>
            </p:cNvPr>
            <p:cNvCxnSpPr>
              <a:stCxn id="3" idx="3"/>
              <a:endCxn id="6" idx="0"/>
            </p:cNvCxnSpPr>
            <p:nvPr/>
          </p:nvCxnSpPr>
          <p:spPr>
            <a:xfrm>
              <a:off x="5486400" y="1828799"/>
              <a:ext cx="1645920" cy="731521"/>
            </a:xfrm>
            <a:prstGeom prst="bentConnector2">
              <a:avLst/>
            </a:prstGeom>
            <a:grpFill/>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Group 13"/>
          <p:cNvGrpSpPr>
            <a:grpSpLocks/>
          </p:cNvGrpSpPr>
          <p:nvPr/>
        </p:nvGrpSpPr>
        <p:grpSpPr bwMode="auto">
          <a:xfrm>
            <a:off x="3017838" y="2195513"/>
            <a:ext cx="3108325" cy="4022725"/>
            <a:chOff x="3017520" y="2195352"/>
            <a:chExt cx="3108960" cy="4022568"/>
          </a:xfrm>
        </p:grpSpPr>
        <p:sp>
          <p:nvSpPr>
            <p:cNvPr id="5" name="Rectangle 4">
              <a:extLst>
                <a:ext uri="{FF2B5EF4-FFF2-40B4-BE49-F238E27FC236}"/>
              </a:extLst>
            </p:cNvPr>
            <p:cNvSpPr/>
            <p:nvPr/>
          </p:nvSpPr>
          <p:spPr>
            <a:xfrm>
              <a:off x="3017520" y="4571746"/>
              <a:ext cx="3108960" cy="1646174"/>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u="sng" dirty="0">
                  <a:solidFill>
                    <a:schemeClr val="tx1"/>
                  </a:solidFill>
                  <a:latin typeface="Arial" pitchFamily="34" charset="0"/>
                  <a:cs typeface="Arial" pitchFamily="34" charset="0"/>
                </a:rPr>
                <a:t>Expense</a:t>
              </a:r>
            </a:p>
            <a:p>
              <a:pPr algn="ctr">
                <a:defRPr/>
              </a:pPr>
              <a:r>
                <a:rPr lang="en-US" sz="2400" dirty="0">
                  <a:solidFill>
                    <a:schemeClr val="tx1"/>
                  </a:solidFill>
                  <a:latin typeface="Arial" pitchFamily="34" charset="0"/>
                  <a:cs typeface="Arial" pitchFamily="34" charset="0"/>
                </a:rPr>
                <a:t>Cost charged against</a:t>
              </a:r>
            </a:p>
            <a:p>
              <a:pPr algn="ctr">
                <a:defRPr/>
              </a:pPr>
              <a:r>
                <a:rPr lang="en-US" sz="2400" dirty="0">
                  <a:solidFill>
                    <a:schemeClr val="tx1"/>
                  </a:solidFill>
                  <a:latin typeface="Arial" pitchFamily="34" charset="0"/>
                  <a:cs typeface="Arial" pitchFamily="34" charset="0"/>
                </a:rPr>
                <a:t>revenue in an</a:t>
              </a:r>
            </a:p>
            <a:p>
              <a:pPr algn="ctr">
                <a:defRPr/>
              </a:pPr>
              <a:r>
                <a:rPr lang="en-US" sz="2400" dirty="0">
                  <a:solidFill>
                    <a:schemeClr val="tx1"/>
                  </a:solidFill>
                  <a:latin typeface="Arial" pitchFamily="34" charset="0"/>
                  <a:cs typeface="Arial" pitchFamily="34" charset="0"/>
                </a:rPr>
                <a:t>accounting period</a:t>
              </a:r>
            </a:p>
          </p:txBody>
        </p:sp>
        <p:cxnSp>
          <p:nvCxnSpPr>
            <p:cNvPr id="12" name="Straight Arrow Connector 11">
              <a:extLst>
                <a:ext uri="{FF2B5EF4-FFF2-40B4-BE49-F238E27FC236}"/>
              </a:extLst>
            </p:cNvPr>
            <p:cNvCxnSpPr>
              <a:stCxn id="3" idx="2"/>
              <a:endCxn id="5" idx="0"/>
            </p:cNvCxnSpPr>
            <p:nvPr/>
          </p:nvCxnSpPr>
          <p:spPr>
            <a:xfrm rot="5400000">
              <a:off x="3383802" y="3383549"/>
              <a:ext cx="2377982"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7"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ppt_h/2"/>
                                          </p:val>
                                        </p:tav>
                                        <p:tav tm="100000">
                                          <p:val>
                                            <p:strVal val="#ppt_y"/>
                                          </p:val>
                                        </p:tav>
                                      </p:tavLst>
                                    </p:anim>
                                    <p:anim calcmode="lin" valueType="num">
                                      <p:cBhvr>
                                        <p:cTn id="20" dur="500" fill="hold"/>
                                        <p:tgtEl>
                                          <p:spTgt spid="8"/>
                                        </p:tgtEl>
                                        <p:attrNameLst>
                                          <p:attrName>ppt_w</p:attrName>
                                        </p:attrNameLst>
                                      </p:cBhvr>
                                      <p:tavLst>
                                        <p:tav tm="0">
                                          <p:val>
                                            <p:strVal val="#ppt_w"/>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90788"/>
            <a:ext cx="6646863"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p:txBody>
          <a:bodyPr/>
          <a:lstStyle/>
          <a:p>
            <a:pPr eaLnBrk="1" hangingPunct="1"/>
            <a:r>
              <a:rPr lang="en-US">
                <a:latin typeface="Bookman Old Style" charset="0"/>
                <a:ea typeface="ＭＳ Ｐゴシック" charset="0"/>
              </a:rPr>
              <a:t>Presentation of Costs</a:t>
            </a:r>
            <a:br>
              <a:rPr lang="en-US">
                <a:latin typeface="Bookman Old Style" charset="0"/>
                <a:ea typeface="ＭＳ Ｐゴシック" charset="0"/>
              </a:rPr>
            </a:br>
            <a:r>
              <a:rPr lang="en-US">
                <a:latin typeface="Bookman Old Style" charset="0"/>
                <a:ea typeface="ＭＳ Ｐゴシック" charset="0"/>
              </a:rPr>
              <a:t>in Financial Statements</a:t>
            </a:r>
          </a:p>
        </p:txBody>
      </p:sp>
      <p:sp>
        <p:nvSpPr>
          <p:cNvPr id="3" name="Rectangle 2">
            <a:extLst>
              <a:ext uri="{FF2B5EF4-FFF2-40B4-BE49-F238E27FC236}"/>
            </a:extLst>
          </p:cNvPr>
          <p:cNvSpPr/>
          <p:nvPr/>
        </p:nvSpPr>
        <p:spPr>
          <a:xfrm>
            <a:off x="731838" y="1371600"/>
            <a:ext cx="7680325" cy="457200"/>
          </a:xfrm>
          <a:prstGeom prst="rect">
            <a:avLst/>
          </a:prstGeom>
          <a:solidFill>
            <a:schemeClr val="tx2">
              <a:lumMod val="20000"/>
              <a:lumOff val="80000"/>
            </a:schemeClr>
          </a:solidFill>
          <a:ln w="12700">
            <a:noFill/>
          </a:ln>
        </p:spPr>
        <p:txBody>
          <a:bodyPr wrap="none" anchor="ctr"/>
          <a:lstStyle/>
          <a:p>
            <a:pPr defTabSz="365760">
              <a:defRPr/>
            </a:pPr>
            <a:r>
              <a:rPr lang="en-US" sz="2400" dirty="0">
                <a:solidFill>
                  <a:srgbClr val="0000CC"/>
                </a:solidFill>
                <a:ea typeface="ＭＳ Ｐゴシック" panose="020B0600070205080204" pitchFamily="34" charset="-128"/>
                <a:cs typeface="+mn-cs"/>
              </a:rPr>
              <a:t>LO 2-2	</a:t>
            </a:r>
            <a:r>
              <a:rPr lang="en-US" sz="2000" dirty="0">
                <a:ea typeface="ＭＳ Ｐゴシック" panose="020B0600070205080204" pitchFamily="34" charset="-128"/>
                <a:cs typeface="+mn-cs"/>
              </a:rPr>
              <a:t>Explain how costs are presented in financial statements.</a:t>
            </a:r>
            <a:endParaRPr lang="en-US" sz="2000" dirty="0">
              <a:latin typeface="Arial" panose="020B0604020202020204" pitchFamily="34" charset="0"/>
              <a:ea typeface="ＭＳ Ｐゴシック" panose="020B0600070205080204" pitchFamily="34" charset="-128"/>
              <a:cs typeface="Arial" pitchFamily="34" charset="0"/>
            </a:endParaRPr>
          </a:p>
        </p:txBody>
      </p:sp>
      <p:grpSp>
        <p:nvGrpSpPr>
          <p:cNvPr id="2" name="Group 12"/>
          <p:cNvGrpSpPr>
            <a:grpSpLocks/>
          </p:cNvGrpSpPr>
          <p:nvPr/>
        </p:nvGrpSpPr>
        <p:grpSpPr bwMode="auto">
          <a:xfrm>
            <a:off x="2362200" y="4953000"/>
            <a:ext cx="5181600" cy="960438"/>
            <a:chOff x="2393607" y="4953000"/>
            <a:chExt cx="5640782" cy="960120"/>
          </a:xfrm>
        </p:grpSpPr>
        <p:sp>
          <p:nvSpPr>
            <p:cNvPr id="16393" name="Text Box 49"/>
            <p:cNvSpPr txBox="1">
              <a:spLocks noChangeArrowheads="1"/>
            </p:cNvSpPr>
            <p:nvPr/>
          </p:nvSpPr>
          <p:spPr bwMode="auto">
            <a:xfrm>
              <a:off x="2393607" y="5181600"/>
              <a:ext cx="555783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The excess of operating revenue over costs</a:t>
              </a:r>
            </a:p>
            <a:p>
              <a:pPr algn="ctr"/>
              <a:r>
                <a:rPr lang="en-US" sz="2000" b="1"/>
                <a:t>necessary to generate those revenues</a:t>
              </a:r>
            </a:p>
          </p:txBody>
        </p:sp>
        <p:cxnSp>
          <p:nvCxnSpPr>
            <p:cNvPr id="27" name="Elbow Connector 26">
              <a:extLst>
                <a:ext uri="{FF2B5EF4-FFF2-40B4-BE49-F238E27FC236}"/>
              </a:extLst>
            </p:cNvPr>
            <p:cNvCxnSpPr/>
            <p:nvPr/>
          </p:nvCxnSpPr>
          <p:spPr>
            <a:xfrm flipH="1" flipV="1">
              <a:off x="7303369" y="4953000"/>
              <a:ext cx="731020" cy="595116"/>
            </a:xfrm>
            <a:prstGeom prst="bentConnector3">
              <a:avLst>
                <a:gd name="adj1" fmla="val -2915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11"/>
          <p:cNvGrpSpPr>
            <a:grpSpLocks/>
          </p:cNvGrpSpPr>
          <p:nvPr/>
        </p:nvGrpSpPr>
        <p:grpSpPr bwMode="auto">
          <a:xfrm>
            <a:off x="6889750" y="3368675"/>
            <a:ext cx="2101850" cy="1279525"/>
            <a:chOff x="6383850" y="3086100"/>
            <a:chExt cx="2100848" cy="1280160"/>
          </a:xfrm>
        </p:grpSpPr>
        <p:sp>
          <p:nvSpPr>
            <p:cNvPr id="16391" name="Text Box 47"/>
            <p:cNvSpPr txBox="1">
              <a:spLocks noChangeArrowheads="1"/>
            </p:cNvSpPr>
            <p:nvPr/>
          </p:nvSpPr>
          <p:spPr bwMode="auto">
            <a:xfrm>
              <a:off x="7387418" y="3086100"/>
              <a:ext cx="109728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Cost of</a:t>
              </a:r>
            </a:p>
            <a:p>
              <a:pPr algn="ctr"/>
              <a:r>
                <a:rPr lang="en-US" sz="2000" b="1"/>
                <a:t>billable</a:t>
              </a:r>
            </a:p>
            <a:p>
              <a:pPr algn="ctr"/>
              <a:r>
                <a:rPr lang="en-US" sz="2000" b="1"/>
                <a:t>hours</a:t>
              </a:r>
            </a:p>
          </p:txBody>
        </p:sp>
        <p:cxnSp>
          <p:nvCxnSpPr>
            <p:cNvPr id="30" name="Straight Arrow Connector 29">
              <a:extLst>
                <a:ext uri="{FF2B5EF4-FFF2-40B4-BE49-F238E27FC236}"/>
              </a:extLst>
            </p:cNvPr>
            <p:cNvCxnSpPr/>
            <p:nvPr/>
          </p:nvCxnSpPr>
          <p:spPr>
            <a:xfrm flipH="1" flipV="1">
              <a:off x="6383850" y="3756357"/>
              <a:ext cx="103455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2-1</a:t>
            </a:r>
          </a:p>
        </p:txBody>
      </p:sp>
    </p:spTree>
  </p:cSld>
  <p:clrMapOvr>
    <a:masterClrMapping/>
  </p:clrMapOvr>
  <p:transition xmlns:p14="http://schemas.microsoft.com/office/powerpoint/2010/main" advClick="0">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7"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ppt_x"/>
                                          </p:val>
                                        </p:tav>
                                        <p:tav tm="100000">
                                          <p:val>
                                            <p:strVal val="#ppt_x"/>
                                          </p:val>
                                        </p:tav>
                                      </p:tavLst>
                                    </p:anim>
                                    <p:anim calcmode="lin" valueType="num">
                                      <p:cBhvr>
                                        <p:cTn id="11" dur="500" fill="hold"/>
                                        <p:tgtEl>
                                          <p:spTgt spid="2"/>
                                        </p:tgtEl>
                                        <p:attrNameLst>
                                          <p:attrName>ppt_y</p:attrName>
                                        </p:attrNameLst>
                                      </p:cBhvr>
                                      <p:tavLst>
                                        <p:tav tm="0">
                                          <p:val>
                                            <p:strVal val="#ppt_y+#ppt_h/2"/>
                                          </p:val>
                                        </p:tav>
                                        <p:tav tm="100000">
                                          <p:val>
                                            <p:strVal val="#ppt_y"/>
                                          </p:val>
                                        </p:tav>
                                      </p:tavLst>
                                    </p:anim>
                                    <p:anim calcmode="lin" valueType="num">
                                      <p:cBhvr>
                                        <p:cTn id="12" dur="500" fill="hold"/>
                                        <p:tgtEl>
                                          <p:spTgt spid="2"/>
                                        </p:tgtEl>
                                        <p:attrNameLst>
                                          <p:attrName>ppt_w</p:attrName>
                                        </p:attrNameLst>
                                      </p:cBhvr>
                                      <p:tavLst>
                                        <p:tav tm="0">
                                          <p:val>
                                            <p:strVal val="#ppt_w"/>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68580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pPr eaLnBrk="1" hangingPunct="1"/>
            <a:r>
              <a:rPr lang="en-US">
                <a:latin typeface="Bookman Old Style" charset="0"/>
                <a:ea typeface="ＭＳ Ｐゴシック" charset="0"/>
              </a:rPr>
              <a:t>Presentation of Costs </a:t>
            </a:r>
            <a:br>
              <a:rPr lang="en-US">
                <a:latin typeface="Bookman Old Style" charset="0"/>
                <a:ea typeface="ＭＳ Ｐゴシック" charset="0"/>
              </a:rPr>
            </a:br>
            <a:r>
              <a:rPr lang="en-US">
                <a:latin typeface="Bookman Old Style" charset="0"/>
                <a:ea typeface="ＭＳ Ｐゴシック" charset="0"/>
              </a:rPr>
              <a:t>in Financial Statements (2)</a:t>
            </a:r>
          </a:p>
        </p:txBody>
      </p:sp>
      <p:sp>
        <p:nvSpPr>
          <p:cNvPr id="18435" name="Text Box 49"/>
          <p:cNvSpPr txBox="1">
            <a:spLocks noChangeArrowheads="1"/>
          </p:cNvSpPr>
          <p:nvPr/>
        </p:nvSpPr>
        <p:spPr bwMode="auto">
          <a:xfrm flipH="1">
            <a:off x="6934200" y="2819400"/>
            <a:ext cx="20574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The excess of operating revenue over costs</a:t>
            </a:r>
          </a:p>
          <a:p>
            <a:pPr algn="ctr"/>
            <a:r>
              <a:rPr lang="en-US" sz="2000" b="1"/>
              <a:t>necessary to generate those revenues</a:t>
            </a:r>
          </a:p>
        </p:txBody>
      </p:sp>
      <p:sp>
        <p:nvSpPr>
          <p:cNvPr id="18436" name="Text Box 47"/>
          <p:cNvSpPr txBox="1">
            <a:spLocks noChangeArrowheads="1"/>
          </p:cNvSpPr>
          <p:nvPr/>
        </p:nvSpPr>
        <p:spPr bwMode="auto">
          <a:xfrm>
            <a:off x="6858000" y="1235075"/>
            <a:ext cx="1955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Expense assigned</a:t>
            </a:r>
          </a:p>
          <a:p>
            <a:pPr algn="ctr"/>
            <a:r>
              <a:rPr lang="en-US" sz="2000" b="1"/>
              <a:t>to products sold</a:t>
            </a:r>
          </a:p>
          <a:p>
            <a:pPr algn="ctr"/>
            <a:r>
              <a:rPr lang="en-US" sz="2000" b="1"/>
              <a:t>during a period</a:t>
            </a:r>
          </a:p>
        </p:txBody>
      </p:sp>
      <p:sp>
        <p:nvSpPr>
          <p:cNvPr id="13" name="Rectangle 12">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cxnSp>
        <p:nvCxnSpPr>
          <p:cNvPr id="18" name="Straight Arrow Connector 17">
            <a:extLst>
              <a:ext uri="{FF2B5EF4-FFF2-40B4-BE49-F238E27FC236}"/>
            </a:extLst>
          </p:cNvPr>
          <p:cNvCxnSpPr>
            <a:stCxn id="18436" idx="2"/>
          </p:cNvCxnSpPr>
          <p:nvPr/>
        </p:nvCxnSpPr>
        <p:spPr>
          <a:xfrm flipH="1">
            <a:off x="6858000" y="2286000"/>
            <a:ext cx="9779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extLst>
          </p:cNvPr>
          <p:cNvCxnSpPr/>
          <p:nvPr/>
        </p:nvCxnSpPr>
        <p:spPr>
          <a:xfrm flipH="1" flipV="1">
            <a:off x="6629400" y="3429000"/>
            <a:ext cx="685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Bookman Old Style" charset="0"/>
                <a:ea typeface="ＭＳ Ｐゴシック" charset="0"/>
              </a:rPr>
              <a:t>Presentation of Costs</a:t>
            </a:r>
            <a:br>
              <a:rPr lang="en-US">
                <a:latin typeface="Bookman Old Style" charset="0"/>
                <a:ea typeface="ＭＳ Ｐゴシック" charset="0"/>
              </a:rPr>
            </a:br>
            <a:r>
              <a:rPr lang="en-US">
                <a:latin typeface="Bookman Old Style" charset="0"/>
                <a:ea typeface="ＭＳ Ｐゴシック" charset="0"/>
              </a:rPr>
              <a:t>in Financial Statements (3)</a:t>
            </a:r>
          </a:p>
        </p:txBody>
      </p:sp>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l="128"/>
          <a:stretch>
            <a:fillRect/>
          </a:stretch>
        </p:blipFill>
        <p:spPr bwMode="auto">
          <a:xfrm>
            <a:off x="450850" y="2819400"/>
            <a:ext cx="86169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5">
            <a:extLst>
              <a:ext uri="{FF2B5EF4-FFF2-40B4-BE49-F238E27FC236}"/>
            </a:extLst>
          </p:cNvPr>
          <p:cNvSpPr txBox="1">
            <a:spLocks noChangeArrowheads="1"/>
          </p:cNvSpPr>
          <p:nvPr/>
        </p:nvSpPr>
        <p:spPr bwMode="auto">
          <a:xfrm>
            <a:off x="92075" y="1295400"/>
            <a:ext cx="3108325" cy="547688"/>
          </a:xfrm>
          <a:prstGeom prst="rect">
            <a:avLst/>
          </a:prstGeom>
          <a:solidFill>
            <a:schemeClr val="accent6"/>
          </a:solidFill>
          <a:ln w="12700">
            <a:solidFill>
              <a:schemeClr val="tx1"/>
            </a:solidFill>
            <a:miter lim="800000"/>
            <a:headEnd/>
            <a:tailEnd/>
          </a:ln>
          <a:effectLst/>
        </p:spPr>
        <p:txBody>
          <a:bodyPr wrap="none" anchor="ctr"/>
          <a:lstStyle/>
          <a:p>
            <a:pPr algn="ctr">
              <a:defRPr/>
            </a:pPr>
            <a:r>
              <a:rPr lang="en-US" sz="1600" dirty="0">
                <a:ea typeface="ＭＳ Ｐゴシック" panose="020B0600070205080204" pitchFamily="34" charset="-128"/>
                <a:cs typeface="+mn-cs"/>
              </a:rPr>
              <a:t>Cost incurred to manufacture</a:t>
            </a:r>
          </a:p>
          <a:p>
            <a:pPr algn="ctr">
              <a:defRPr/>
            </a:pPr>
            <a:r>
              <a:rPr lang="en-US" sz="1600" dirty="0">
                <a:ea typeface="ＭＳ Ｐゴシック" panose="020B0600070205080204" pitchFamily="34" charset="-128"/>
                <a:cs typeface="+mn-cs"/>
              </a:rPr>
              <a:t>the product sold</a:t>
            </a:r>
          </a:p>
        </p:txBody>
      </p:sp>
      <p:cxnSp>
        <p:nvCxnSpPr>
          <p:cNvPr id="10" name="Straight Arrow Connector 9">
            <a:extLst>
              <a:ext uri="{FF2B5EF4-FFF2-40B4-BE49-F238E27FC236}"/>
            </a:extLst>
          </p:cNvPr>
          <p:cNvCxnSpPr>
            <a:stCxn id="4" idx="2"/>
            <a:endCxn id="23" idx="0"/>
          </p:cNvCxnSpPr>
          <p:nvPr/>
        </p:nvCxnSpPr>
        <p:spPr bwMode="auto">
          <a:xfrm flipH="1">
            <a:off x="1630363" y="1843088"/>
            <a:ext cx="15875" cy="82391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
        <p:nvSpPr>
          <p:cNvPr id="23" name="Text Box 45">
            <a:extLst>
              <a:ext uri="{FF2B5EF4-FFF2-40B4-BE49-F238E27FC236}"/>
            </a:extLst>
          </p:cNvPr>
          <p:cNvSpPr txBox="1">
            <a:spLocks noChangeArrowheads="1"/>
          </p:cNvSpPr>
          <p:nvPr/>
        </p:nvSpPr>
        <p:spPr bwMode="auto">
          <a:xfrm>
            <a:off x="76200" y="2667000"/>
            <a:ext cx="3108325" cy="547688"/>
          </a:xfrm>
          <a:prstGeom prst="rect">
            <a:avLst/>
          </a:prstGeom>
          <a:solidFill>
            <a:schemeClr val="accent6"/>
          </a:solidFill>
          <a:ln w="12700">
            <a:solidFill>
              <a:schemeClr val="tx1"/>
            </a:solidFill>
            <a:miter lim="800000"/>
            <a:headEnd/>
            <a:tailEnd/>
          </a:ln>
          <a:effectLst/>
        </p:spPr>
        <p:txBody>
          <a:bodyPr wrap="none" anchor="ctr"/>
          <a:lstStyle/>
          <a:p>
            <a:pPr algn="ctr" defTabSz="274320">
              <a:defRPr/>
            </a:pPr>
            <a:r>
              <a:rPr lang="en-US" sz="1600" dirty="0">
                <a:ea typeface="ＭＳ Ｐゴシック" panose="020B0600070205080204" pitchFamily="34" charset="-128"/>
                <a:cs typeface="+mn-cs"/>
              </a:rPr>
              <a:t>Expense when sold</a:t>
            </a:r>
          </a:p>
        </p:txBody>
      </p:sp>
      <p:sp>
        <p:nvSpPr>
          <p:cNvPr id="5" name="Text Box 45">
            <a:extLst>
              <a:ext uri="{FF2B5EF4-FFF2-40B4-BE49-F238E27FC236}"/>
            </a:extLst>
          </p:cNvPr>
          <p:cNvSpPr txBox="1">
            <a:spLocks noChangeArrowheads="1"/>
          </p:cNvSpPr>
          <p:nvPr/>
        </p:nvSpPr>
        <p:spPr bwMode="auto">
          <a:xfrm>
            <a:off x="92075" y="1981200"/>
            <a:ext cx="3108325" cy="547688"/>
          </a:xfrm>
          <a:prstGeom prst="rect">
            <a:avLst/>
          </a:prstGeom>
          <a:solidFill>
            <a:schemeClr val="accent6"/>
          </a:solidFill>
          <a:ln w="12700">
            <a:solidFill>
              <a:schemeClr val="tx1"/>
            </a:solidFill>
            <a:miter lim="800000"/>
            <a:headEnd/>
            <a:tailEnd/>
          </a:ln>
          <a:effectLst/>
        </p:spPr>
        <p:txBody>
          <a:bodyPr wrap="none" anchor="ct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dirty="0" smtClean="0"/>
              <a:t>Product costs recorded as</a:t>
            </a:r>
          </a:p>
          <a:p>
            <a:pPr algn="ctr">
              <a:defRPr/>
            </a:pPr>
            <a:r>
              <a:rPr lang="ja-JP" altLang="en-US" sz="1600" dirty="0" smtClean="0"/>
              <a:t>“</a:t>
            </a:r>
            <a:r>
              <a:rPr lang="en-US" sz="1600" dirty="0" smtClean="0"/>
              <a:t>inventory</a:t>
            </a:r>
            <a:r>
              <a:rPr lang="ja-JP" altLang="en-US" sz="1600" dirty="0" smtClean="0"/>
              <a:t>”</a:t>
            </a:r>
            <a:r>
              <a:rPr lang="en-US" sz="1600" dirty="0" smtClean="0"/>
              <a:t> when cost is incurred</a:t>
            </a:r>
          </a:p>
        </p:txBody>
      </p:sp>
      <p:sp>
        <p:nvSpPr>
          <p:cNvPr id="7" name="Text Box 45">
            <a:extLst>
              <a:ext uri="{FF2B5EF4-FFF2-40B4-BE49-F238E27FC236}"/>
            </a:extLst>
          </p:cNvPr>
          <p:cNvSpPr txBox="1">
            <a:spLocks noChangeArrowheads="1"/>
          </p:cNvSpPr>
          <p:nvPr/>
        </p:nvSpPr>
        <p:spPr bwMode="auto">
          <a:xfrm>
            <a:off x="4735513" y="5583238"/>
            <a:ext cx="3170237" cy="823912"/>
          </a:xfrm>
          <a:prstGeom prst="rect">
            <a:avLst/>
          </a:prstGeom>
          <a:solidFill>
            <a:schemeClr val="accent6"/>
          </a:solidFill>
          <a:ln w="9525">
            <a:solidFill>
              <a:schemeClr val="tx1"/>
            </a:solidFill>
            <a:miter lim="800000"/>
            <a:headEnd/>
            <a:tailEnd/>
          </a:ln>
          <a:effectLst/>
        </p:spPr>
        <p:txBody>
          <a:bodyPr wrap="none" anchor="ctr"/>
          <a:lstStyle/>
          <a:p>
            <a:pPr algn="ctr" defTabSz="274320">
              <a:defRPr/>
            </a:pPr>
            <a:r>
              <a:rPr lang="en-US" sz="1600" dirty="0">
                <a:ea typeface="ＭＳ Ｐゴシック" panose="020B0600070205080204" pitchFamily="34" charset="-128"/>
                <a:cs typeface="+mn-cs"/>
              </a:rPr>
              <a:t>Period costs recorded as</a:t>
            </a:r>
          </a:p>
          <a:p>
            <a:pPr algn="ctr" defTabSz="274320">
              <a:defRPr/>
            </a:pPr>
            <a:r>
              <a:rPr lang="en-US" sz="1600" dirty="0">
                <a:ea typeface="ＭＳ Ｐゴシック" panose="020B0600070205080204" pitchFamily="34" charset="-128"/>
                <a:cs typeface="+mn-cs"/>
              </a:rPr>
              <a:t>an expense in the period</a:t>
            </a:r>
          </a:p>
          <a:p>
            <a:pPr algn="ctr" defTabSz="274320">
              <a:defRPr/>
            </a:pPr>
            <a:r>
              <a:rPr lang="en-US" sz="1600" dirty="0">
                <a:ea typeface="ＭＳ Ｐゴシック" panose="020B0600070205080204" pitchFamily="34" charset="-128"/>
                <a:cs typeface="+mn-cs"/>
              </a:rPr>
              <a:t>the cost is incurred</a:t>
            </a:r>
          </a:p>
        </p:txBody>
      </p:sp>
      <p:cxnSp>
        <p:nvCxnSpPr>
          <p:cNvPr id="28" name="Straight Arrow Connector 27">
            <a:extLst>
              <a:ext uri="{FF2B5EF4-FFF2-40B4-BE49-F238E27FC236}"/>
            </a:extLst>
          </p:cNvPr>
          <p:cNvCxnSpPr>
            <a:stCxn id="7" idx="1"/>
          </p:cNvCxnSpPr>
          <p:nvPr/>
        </p:nvCxnSpPr>
        <p:spPr>
          <a:xfrm flipH="1" flipV="1">
            <a:off x="4267200" y="5227638"/>
            <a:ext cx="468313" cy="766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extLst>
          </p:cNvPr>
          <p:cNvCxnSpPr>
            <a:stCxn id="23" idx="2"/>
          </p:cNvCxnSpPr>
          <p:nvPr/>
        </p:nvCxnSpPr>
        <p:spPr>
          <a:xfrm>
            <a:off x="1630363" y="3214688"/>
            <a:ext cx="655637" cy="12049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Bookman Old Style" charset="0"/>
                <a:ea typeface="ＭＳ Ｐゴシック" charset="0"/>
              </a:rPr>
              <a:t>Product versus Period Costs</a:t>
            </a:r>
          </a:p>
        </p:txBody>
      </p:sp>
      <p:sp>
        <p:nvSpPr>
          <p:cNvPr id="22530" name="TextBox 3"/>
          <p:cNvSpPr txBox="1">
            <a:spLocks noChangeArrowheads="1"/>
          </p:cNvSpPr>
          <p:nvPr/>
        </p:nvSpPr>
        <p:spPr bwMode="auto">
          <a:xfrm>
            <a:off x="2011363" y="1463675"/>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400">
                <a:solidFill>
                  <a:schemeClr val="tx1"/>
                </a:solidFill>
                <a:latin typeface="Arial" charset="0"/>
                <a:ea typeface="ＭＳ Ｐゴシック" charset="0"/>
                <a:cs typeface="ＭＳ Ｐゴシック" charset="0"/>
              </a:defRPr>
            </a:lvl1pPr>
            <a:lvl2pPr marL="742950" indent="-285750" defTabSz="365125">
              <a:defRPr sz="2400">
                <a:solidFill>
                  <a:schemeClr val="tx1"/>
                </a:solidFill>
                <a:latin typeface="Arial" charset="0"/>
                <a:ea typeface="ＭＳ Ｐゴシック" charset="0"/>
              </a:defRPr>
            </a:lvl2pPr>
            <a:lvl3pPr marL="1143000" indent="-228600" defTabSz="365125">
              <a:defRPr sz="2400">
                <a:solidFill>
                  <a:schemeClr val="tx1"/>
                </a:solidFill>
                <a:latin typeface="Arial" charset="0"/>
                <a:ea typeface="ＭＳ Ｐゴシック" charset="0"/>
              </a:defRPr>
            </a:lvl3pPr>
            <a:lvl4pPr marL="1600200" indent="-228600" defTabSz="365125">
              <a:defRPr sz="2400">
                <a:solidFill>
                  <a:schemeClr val="tx1"/>
                </a:solidFill>
                <a:latin typeface="Arial" charset="0"/>
                <a:ea typeface="ＭＳ Ｐゴシック" charset="0"/>
              </a:defRPr>
            </a:lvl4pPr>
            <a:lvl5pPr marL="2057400" indent="-228600" defTabSz="365125">
              <a:defRPr sz="2400">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Two types of manufacturing costs:</a:t>
            </a:r>
          </a:p>
        </p:txBody>
      </p:sp>
      <p:sp>
        <p:nvSpPr>
          <p:cNvPr id="5" name="TextBox 4">
            <a:extLst>
              <a:ext uri="{FF2B5EF4-FFF2-40B4-BE49-F238E27FC236}"/>
            </a:extLst>
          </p:cNvPr>
          <p:cNvSpPr txBox="1"/>
          <p:nvPr/>
        </p:nvSpPr>
        <p:spPr>
          <a:xfrm>
            <a:off x="549275" y="2011363"/>
            <a:ext cx="3748088" cy="1189037"/>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Product </a:t>
            </a:r>
            <a:r>
              <a:rPr lang="en-US" sz="2400" b="1" u="sng" dirty="0">
                <a:latin typeface="Gill Sans"/>
                <a:ea typeface="ＭＳ Ｐゴシック" panose="020B0600070205080204" pitchFamily="34" charset="-128"/>
                <a:cs typeface="Gill Sans"/>
              </a:rPr>
              <a:t>C</a:t>
            </a:r>
            <a:r>
              <a:rPr lang="en-US" sz="2400" b="1" u="sng" dirty="0" smtClean="0">
                <a:latin typeface="Gill Sans"/>
                <a:ea typeface="ＭＳ Ｐゴシック" panose="020B0600070205080204" pitchFamily="34" charset="-128"/>
                <a:cs typeface="Gill Sans"/>
              </a:rPr>
              <a:t>osts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Costs related to</a:t>
            </a:r>
          </a:p>
          <a:p>
            <a:pPr algn="ctr" defTabSz="274320">
              <a:defRPr/>
            </a:pPr>
            <a:r>
              <a:rPr lang="en-US" sz="2400" dirty="0">
                <a:latin typeface="Gill Sans"/>
                <a:ea typeface="ＭＳ Ｐゴシック" panose="020B0600070205080204" pitchFamily="34" charset="-128"/>
                <a:cs typeface="Gill Sans"/>
              </a:rPr>
              <a:t>inventory</a:t>
            </a:r>
          </a:p>
        </p:txBody>
      </p:sp>
      <p:sp>
        <p:nvSpPr>
          <p:cNvPr id="6" name="TextBox 5">
            <a:extLst>
              <a:ext uri="{FF2B5EF4-FFF2-40B4-BE49-F238E27FC236}"/>
            </a:extLst>
          </p:cNvPr>
          <p:cNvSpPr txBox="1"/>
          <p:nvPr/>
        </p:nvSpPr>
        <p:spPr>
          <a:xfrm>
            <a:off x="4846638" y="2011363"/>
            <a:ext cx="3748087" cy="1189037"/>
          </a:xfrm>
          <a:prstGeom prst="rect">
            <a:avLst/>
          </a:prstGeom>
          <a:solidFill>
            <a:schemeClr val="accent6"/>
          </a:solidFill>
          <a:ln w="12700">
            <a:solidFill>
              <a:schemeClr val="tx1"/>
            </a:solidFill>
          </a:ln>
        </p:spPr>
        <p:txBody>
          <a:bodyPr wrap="none" anchor="ctr"/>
          <a:lstStyle/>
          <a:p>
            <a:pPr algn="ctr" defTabSz="274320">
              <a:defRPr/>
            </a:pPr>
            <a:r>
              <a:rPr lang="en-US" sz="2400" b="1" u="sng" dirty="0">
                <a:latin typeface="Gill Sans"/>
                <a:ea typeface="ＭＳ Ｐゴシック" panose="020B0600070205080204" pitchFamily="34" charset="-128"/>
                <a:cs typeface="Gill Sans"/>
              </a:rPr>
              <a:t>Period </a:t>
            </a:r>
            <a:r>
              <a:rPr lang="en-US" sz="2400" b="1" u="sng" dirty="0" smtClean="0">
                <a:latin typeface="Gill Sans"/>
                <a:ea typeface="ＭＳ Ｐゴシック" panose="020B0600070205080204" pitchFamily="34" charset="-128"/>
                <a:cs typeface="Gill Sans"/>
              </a:rPr>
              <a:t>Costs</a:t>
            </a:r>
            <a:endParaRPr lang="en-US" sz="2400" b="1" u="sng" dirty="0">
              <a:latin typeface="Gill Sans"/>
              <a:ea typeface="ＭＳ Ｐゴシック" panose="020B0600070205080204" pitchFamily="34" charset="-128"/>
              <a:cs typeface="Gill Sans"/>
            </a:endParaRPr>
          </a:p>
          <a:p>
            <a:pPr algn="ctr" defTabSz="274320">
              <a:defRPr/>
            </a:pPr>
            <a:r>
              <a:rPr lang="en-US" sz="2400" dirty="0">
                <a:latin typeface="Gill Sans"/>
                <a:ea typeface="ＭＳ Ｐゴシック" panose="020B0600070205080204" pitchFamily="34" charset="-128"/>
                <a:cs typeface="Gill Sans"/>
              </a:rPr>
              <a:t>Nonmanufacturing</a:t>
            </a:r>
          </a:p>
          <a:p>
            <a:pPr algn="ctr" defTabSz="274320">
              <a:defRPr/>
            </a:pPr>
            <a:r>
              <a:rPr lang="en-US" sz="2400" dirty="0">
                <a:latin typeface="Gill Sans"/>
                <a:ea typeface="ＭＳ Ｐゴシック" panose="020B0600070205080204" pitchFamily="34" charset="-128"/>
                <a:cs typeface="Gill Sans"/>
              </a:rPr>
              <a:t>costs related to the firm</a:t>
            </a: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2-2</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348</TotalTime>
  <Words>4559</Words>
  <Application>Microsoft Macintosh PowerPoint</Application>
  <PresentationFormat>On-screen Show (4:3)</PresentationFormat>
  <Paragraphs>416</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Origin</vt:lpstr>
      <vt:lpstr>Excel.Chart.8</vt:lpstr>
      <vt:lpstr>PowerPoint Presentation</vt:lpstr>
      <vt:lpstr>Cost Concepts and Behavior</vt:lpstr>
      <vt:lpstr>Learning Objectives</vt:lpstr>
      <vt:lpstr>What is a Cost?</vt:lpstr>
      <vt:lpstr>Cost versus Expenses</vt:lpstr>
      <vt:lpstr>Presentation of Costs in Financial Statements</vt:lpstr>
      <vt:lpstr>Presentation of Costs  in Financial Statements (2)</vt:lpstr>
      <vt:lpstr>Presentation of Costs in Financial Statements (3)</vt:lpstr>
      <vt:lpstr>Product versus Period Costs</vt:lpstr>
      <vt:lpstr>Product versus Period Costs (2)</vt:lpstr>
      <vt:lpstr>Direct and Indirect Manufacturing Costs</vt:lpstr>
      <vt:lpstr>Direct and Indirect  Manufacturing Costs (2)</vt:lpstr>
      <vt:lpstr>Prime Costs and Conversion Costs</vt:lpstr>
      <vt:lpstr>Nonmanufacturing (Period) Costs</vt:lpstr>
      <vt:lpstr>Cost Allocation</vt:lpstr>
      <vt:lpstr>Cost Allocation (2)</vt:lpstr>
      <vt:lpstr>Cost Allocation: Example</vt:lpstr>
      <vt:lpstr>Cost Flow Diagram</vt:lpstr>
      <vt:lpstr>Details of Manufacturing Cost Flows</vt:lpstr>
      <vt:lpstr>Inventory Accounts – The Balance Sheet</vt:lpstr>
      <vt:lpstr>How Costs Flow through the Statements</vt:lpstr>
      <vt:lpstr>How Costs Flow through the Statements (2)</vt:lpstr>
      <vt:lpstr>How Costs Flow through the Statements (3)</vt:lpstr>
      <vt:lpstr>Cost Behavior</vt:lpstr>
      <vt:lpstr>Fixed Costs</vt:lpstr>
      <vt:lpstr>Variable Costs</vt:lpstr>
      <vt:lpstr>Relevant Range </vt:lpstr>
      <vt:lpstr>Semivariable Costs</vt:lpstr>
      <vt:lpstr>Step Costs</vt:lpstr>
      <vt:lpstr>Components of Product Costs</vt:lpstr>
      <vt:lpstr>Components of Product Costs (2)</vt:lpstr>
      <vt:lpstr>Making Cost Information Useful</vt:lpstr>
      <vt:lpstr>Making Cost Information Useful (2)</vt:lpstr>
      <vt:lpstr>Income Statement:   Full Absorption Costing</vt:lpstr>
      <vt:lpstr>Income Statement:   Variable Costing</vt:lpstr>
      <vt:lpstr>End of Chapter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61</cp:revision>
  <cp:lastPrinted>2018-08-28T23:07:31Z</cp:lastPrinted>
  <dcterms:created xsi:type="dcterms:W3CDTF">2016-01-18T21:43:15Z</dcterms:created>
  <dcterms:modified xsi:type="dcterms:W3CDTF">2018-12-19T16:21:55Z</dcterms:modified>
</cp:coreProperties>
</file>