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29" r:id="rId2"/>
    <p:sldMasterId id="2147484141" r:id="rId3"/>
    <p:sldMasterId id="2147484217" r:id="rId4"/>
    <p:sldMasterId id="2147484229" r:id="rId5"/>
    <p:sldMasterId id="2147484241" r:id="rId6"/>
  </p:sldMasterIdLst>
  <p:notesMasterIdLst>
    <p:notesMasterId r:id="rId58"/>
  </p:notesMasterIdLst>
  <p:handoutMasterIdLst>
    <p:handoutMasterId r:id="rId59"/>
  </p:handoutMasterIdLst>
  <p:sldIdLst>
    <p:sldId id="417" r:id="rId7"/>
    <p:sldId id="447" r:id="rId8"/>
    <p:sldId id="427" r:id="rId9"/>
    <p:sldId id="375" r:id="rId10"/>
    <p:sldId id="376" r:id="rId11"/>
    <p:sldId id="416" r:id="rId12"/>
    <p:sldId id="379" r:id="rId13"/>
    <p:sldId id="380" r:id="rId14"/>
    <p:sldId id="381" r:id="rId15"/>
    <p:sldId id="382" r:id="rId16"/>
    <p:sldId id="448" r:id="rId17"/>
    <p:sldId id="429" r:id="rId18"/>
    <p:sldId id="383" r:id="rId19"/>
    <p:sldId id="451" r:id="rId20"/>
    <p:sldId id="384" r:id="rId21"/>
    <p:sldId id="449" r:id="rId22"/>
    <p:sldId id="450" r:id="rId23"/>
    <p:sldId id="385" r:id="rId24"/>
    <p:sldId id="452" r:id="rId25"/>
    <p:sldId id="431" r:id="rId26"/>
    <p:sldId id="386" r:id="rId27"/>
    <p:sldId id="387" r:id="rId28"/>
    <p:sldId id="388" r:id="rId29"/>
    <p:sldId id="389" r:id="rId30"/>
    <p:sldId id="391" r:id="rId31"/>
    <p:sldId id="392" r:id="rId32"/>
    <p:sldId id="393" r:id="rId33"/>
    <p:sldId id="419" r:id="rId34"/>
    <p:sldId id="394" r:id="rId35"/>
    <p:sldId id="395" r:id="rId36"/>
    <p:sldId id="453" r:id="rId37"/>
    <p:sldId id="433" r:id="rId38"/>
    <p:sldId id="397" r:id="rId39"/>
    <p:sldId id="455" r:id="rId40"/>
    <p:sldId id="454" r:id="rId41"/>
    <p:sldId id="398" r:id="rId42"/>
    <p:sldId id="435" r:id="rId43"/>
    <p:sldId id="400" r:id="rId44"/>
    <p:sldId id="401" r:id="rId45"/>
    <p:sldId id="402" r:id="rId46"/>
    <p:sldId id="403" r:id="rId47"/>
    <p:sldId id="404" r:id="rId48"/>
    <p:sldId id="437" r:id="rId49"/>
    <p:sldId id="405" r:id="rId50"/>
    <p:sldId id="407" r:id="rId51"/>
    <p:sldId id="408" r:id="rId52"/>
    <p:sldId id="439" r:id="rId53"/>
    <p:sldId id="410" r:id="rId54"/>
    <p:sldId id="411" r:id="rId55"/>
    <p:sldId id="412" r:id="rId56"/>
    <p:sldId id="258" r:id="rId57"/>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4" clrIdx="0"/>
  <p:cmAuthor id="7" name="Helen Roybark" initials="HR" lastIdx="32" clrIdx="7">
    <p:extLst/>
  </p:cmAuthor>
  <p:cmAuthor id="1" name="Reviewer" initials="R" lastIdx="21" clrIdx="1"/>
  <p:cmAuthor id="2" name="Jean Inabinett" initials="JI" lastIdx="28" clrIdx="2"/>
  <p:cmAuthor id="3" name="Mohr, April L (Jefferson)" initials="MAL(" lastIdx="31" clrIdx="3"/>
  <p:cmAuthor id="4" name="April Mohr" initials="AM" lastIdx="5" clrIdx="4"/>
  <p:cmAuthor id="5" name="Wanda Wong" initials="WW" lastIdx="10" clrIdx="5"/>
  <p:cmAuthor id="6" name="jeaninemetzler@outlook.com" initials="j" lastIdx="17"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CC"/>
    <a:srgbClr val="66CCFF"/>
    <a:srgbClr val="FFFF99"/>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0633" autoAdjust="0"/>
  </p:normalViewPr>
  <p:slideViewPr>
    <p:cSldViewPr>
      <p:cViewPr>
        <p:scale>
          <a:sx n="87" d="100"/>
          <a:sy n="87" d="100"/>
        </p:scale>
        <p:origin x="-126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376"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11-</a:t>
            </a:r>
            <a:fld id="{B2C71D05-9DD3-4D06-8528-16224236E7EA}" type="slidenum">
              <a:rPr lang="en-US" smtClean="0"/>
              <a:pPr>
                <a:defRPr/>
              </a:pPr>
              <a:t>‹#›</a:t>
            </a:fld>
            <a:endParaRPr lang="en-US" dirty="0"/>
          </a:p>
        </p:txBody>
      </p:sp>
    </p:spTree>
    <p:extLst>
      <p:ext uri="{BB962C8B-B14F-4D97-AF65-F5344CB8AC3E}">
        <p14:creationId xmlns:p14="http://schemas.microsoft.com/office/powerpoint/2010/main" val="22566173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 </a:t>
            </a:r>
            <a:fld id="{FF4CB321-6ACB-4949-92CE-42C23B05255C}"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31815537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2941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lnSpcReduction="10000"/>
          </a:bodyPr>
          <a:lstStyle/>
          <a:p>
            <a:r>
              <a:rPr lang="en-US" altLang="en-US" b="1" dirty="0"/>
              <a:t>Par value stock </a:t>
            </a:r>
            <a:r>
              <a:rPr lang="en-US" altLang="en-US" dirty="0"/>
              <a:t>is stock that is assigned a </a:t>
            </a:r>
            <a:r>
              <a:rPr lang="en-US" altLang="en-US" b="1" dirty="0"/>
              <a:t>par value, </a:t>
            </a:r>
            <a:r>
              <a:rPr lang="en-US" altLang="en-US" dirty="0"/>
              <a:t>which is an amount assigned per share by the corporation in its charter. There is no restriction on the assigned par value. In many states, the par value of a stock establishes </a:t>
            </a:r>
            <a:r>
              <a:rPr lang="en-US" altLang="en-US" b="1" dirty="0"/>
              <a:t>minimum legal capital, </a:t>
            </a:r>
            <a:r>
              <a:rPr lang="en-US" altLang="en-US" dirty="0"/>
              <a:t>which refers to the least amount that the buyers of stock must contribute to the corporation or be at risk to pay creditors at a future date. For example, if a corporation issues 1,000 shares of $10 par value stock, the corporation’s minimum legal capital in these states would be $10,000. </a:t>
            </a:r>
          </a:p>
          <a:p>
            <a:endParaRPr lang="en-US" altLang="en-US" dirty="0"/>
          </a:p>
          <a:p>
            <a:r>
              <a:rPr lang="en-US" altLang="en-US" b="1" dirty="0"/>
              <a:t>Market value per share </a:t>
            </a:r>
            <a:r>
              <a:rPr lang="en-US" altLang="en-US" dirty="0"/>
              <a:t>is the price at which a stock is bought and sold. Expected future earnings, dividends, growth, and other company and economic factors influence market value. Traded stocks’ market values are available daily in newspapers such as </a:t>
            </a:r>
            <a:r>
              <a:rPr lang="en-US" altLang="en-US" i="1" dirty="0"/>
              <a:t>The Wall Street Journal </a:t>
            </a:r>
            <a:r>
              <a:rPr lang="en-US" altLang="en-US" dirty="0"/>
              <a:t>and online. The current market value of previously issued shares (for example, the price of stock in trades between investors) does not impact the issuing corporation’s stockholders’ equity.</a:t>
            </a:r>
          </a:p>
          <a:p>
            <a:endParaRPr lang="en-US" altLang="en-US" dirty="0"/>
          </a:p>
          <a:p>
            <a:r>
              <a:rPr lang="en-US" altLang="en-US" b="1" dirty="0"/>
              <a:t>No-par value stock, </a:t>
            </a:r>
            <a:r>
              <a:rPr lang="en-US" altLang="en-US" dirty="0"/>
              <a:t>or simply </a:t>
            </a:r>
            <a:r>
              <a:rPr lang="en-US" altLang="en-US" i="1" dirty="0"/>
              <a:t>no-par stock, </a:t>
            </a:r>
            <a:r>
              <a:rPr lang="en-US" altLang="en-US" dirty="0"/>
              <a:t>is stock </a:t>
            </a:r>
            <a:r>
              <a:rPr lang="en-US" altLang="en-US" i="1" dirty="0"/>
              <a:t>not </a:t>
            </a:r>
            <a:r>
              <a:rPr lang="en-US" altLang="en-US" dirty="0"/>
              <a:t>assigned a value per share by the corporate charter. There is no minimum legal capital with no-par stock.</a:t>
            </a:r>
          </a:p>
          <a:p>
            <a:endParaRPr lang="en-US" altLang="en-US" dirty="0"/>
          </a:p>
          <a:p>
            <a:r>
              <a:rPr lang="en-US" altLang="en-US" b="1" dirty="0"/>
              <a:t>Stated value stock </a:t>
            </a:r>
            <a:r>
              <a:rPr lang="en-US" altLang="en-US" dirty="0"/>
              <a:t>is no-par stock to which the directors assign a “stated” value per share. Stated value per share becomes the minimum legal capital per share in this case.</a:t>
            </a:r>
          </a:p>
        </p:txBody>
      </p:sp>
    </p:spTree>
    <p:extLst>
      <p:ext uri="{BB962C8B-B14F-4D97-AF65-F5344CB8AC3E}">
        <p14:creationId xmlns:p14="http://schemas.microsoft.com/office/powerpoint/2010/main" val="7208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a:bodyPr>
          <a:lstStyle/>
          <a:p>
            <a:pPr>
              <a:lnSpc>
                <a:spcPct val="150000"/>
              </a:lnSpc>
            </a:pPr>
            <a:r>
              <a:rPr lang="en-US" altLang="en-US" sz="1200" b="0" dirty="0"/>
              <a:t>Corporations’ equity also known as stockholders’ equity or shareholders’ equity consists of:</a:t>
            </a:r>
          </a:p>
          <a:p>
            <a:pPr>
              <a:lnSpc>
                <a:spcPct val="150000"/>
              </a:lnSpc>
              <a:buFont typeface="Wingdings" pitchFamily="2" charset="2"/>
              <a:buChar char="§"/>
            </a:pPr>
            <a:r>
              <a:rPr lang="en-US" altLang="en-US" sz="1200" b="0" dirty="0"/>
              <a:t> paid-in (contributed) capital – cash and other assets the corporation receives in exchange for stock</a:t>
            </a:r>
          </a:p>
          <a:p>
            <a:pPr>
              <a:lnSpc>
                <a:spcPct val="150000"/>
              </a:lnSpc>
              <a:buFont typeface="Wingdings" pitchFamily="2" charset="2"/>
              <a:buChar char="§"/>
            </a:pPr>
            <a:r>
              <a:rPr lang="en-US" altLang="en-US" sz="1200" b="0" dirty="0"/>
              <a:t> retained earnings – cumulative net income (loss) not distributed as dividends.</a:t>
            </a:r>
          </a:p>
          <a:p>
            <a:endParaRPr lang="en-US" altLang="en-US" dirty="0"/>
          </a:p>
        </p:txBody>
      </p:sp>
    </p:spTree>
    <p:extLst>
      <p:ext uri="{BB962C8B-B14F-4D97-AF65-F5344CB8AC3E}">
        <p14:creationId xmlns:p14="http://schemas.microsoft.com/office/powerpoint/2010/main" val="229184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20074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1075"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Par value stock can be issued at par, at a premium (above par), or at a discount (below par). In each case, stock can be exchanged for either cash or noncash assets.</a:t>
            </a:r>
          </a:p>
          <a:p>
            <a:endParaRPr lang="en-US" altLang="en-US" dirty="0"/>
          </a:p>
          <a:p>
            <a:r>
              <a:rPr lang="en-US" altLang="en-US" dirty="0"/>
              <a:t>When common stock is issued at par value, we record both</a:t>
            </a:r>
            <a:r>
              <a:rPr lang="en-US" altLang="en-US" baseline="0" dirty="0"/>
              <a:t> the assets received and the par value stock issued. The entry to record Dillon’s issuance of 30,000 shares of $10 par value for $300,000 cash on June 5 is shown.</a:t>
            </a:r>
            <a:endParaRPr lang="en-US" altLang="en-US" dirty="0"/>
          </a:p>
          <a:p>
            <a:endParaRPr lang="en-US" altLang="en-US" dirty="0"/>
          </a:p>
        </p:txBody>
      </p:sp>
    </p:spTree>
    <p:extLst>
      <p:ext uri="{BB962C8B-B14F-4D97-AF65-F5344CB8AC3E}">
        <p14:creationId xmlns:p14="http://schemas.microsoft.com/office/powerpoint/2010/main" val="225379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1075" name="Rectangle 4"/>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A </a:t>
            </a:r>
            <a:r>
              <a:rPr lang="en-US" altLang="en-US" b="1" dirty="0"/>
              <a:t>premium on stock </a:t>
            </a:r>
            <a:r>
              <a:rPr lang="en-US" altLang="en-US" dirty="0"/>
              <a:t>occurs when a corporation sells its stock for more than par (or stated) value. To illustrate, if Dillon issues its $10 par value common stock at $12 per share, its stock is sold at a $2 per share premium. The premium, known as </a:t>
            </a:r>
            <a:r>
              <a:rPr lang="en-US" altLang="en-US" b="1" dirty="0"/>
              <a:t>paid-in capital in excess of par value, </a:t>
            </a:r>
            <a:r>
              <a:rPr lang="en-US" altLang="en-US" dirty="0"/>
              <a:t>is reported as part of equity; it is not revenue and is not listed on the income statement. The entry to record Dillon’s issuance of 30,000 shares of $10 par value stock for $12 per share on June 5, is shown.</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1493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The Paid-In Capital in Excess of Par Value account is added to the par value of the stock in the equity section of the balance sheet as shown in this slide.</a:t>
            </a:r>
          </a:p>
          <a:p>
            <a:endParaRPr lang="en-US" altLang="en-US" dirty="0"/>
          </a:p>
          <a:p>
            <a:endParaRPr lang="en-US" altLang="en-US" dirty="0"/>
          </a:p>
        </p:txBody>
      </p:sp>
    </p:spTree>
    <p:extLst>
      <p:ext uri="{BB962C8B-B14F-4D97-AF65-F5344CB8AC3E}">
        <p14:creationId xmlns:p14="http://schemas.microsoft.com/office/powerpoint/2010/main" val="242986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1075" name="Rectangle 4"/>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No-par value stock can be issued. With no-par value stock, there would not be an entry</a:t>
            </a:r>
            <a:r>
              <a:rPr lang="en-US" altLang="en-US" baseline="0" dirty="0"/>
              <a:t> to the Paid in capital in excess of par account. The total amount debited to Cash is the same amount that is credited to the Common Stock, no-par value account.</a:t>
            </a:r>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23225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1075" name="Rectangle 4"/>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Stated value stock can be issued. With stated value stock, the difference between the stated value and the selling price is credited </a:t>
            </a:r>
            <a:r>
              <a:rPr lang="en-US" altLang="en-US" baseline="0" dirty="0"/>
              <a:t>to the Paid in capital in excess of stated value. </a:t>
            </a:r>
          </a:p>
          <a:p>
            <a:endParaRPr lang="en-US" altLang="en-US" baseline="0" dirty="0"/>
          </a:p>
          <a:p>
            <a:r>
              <a:rPr lang="en-US" altLang="en-US" baseline="0" dirty="0"/>
              <a:t>If 1,000 shares of $40 stated value stock is issued for $50 per share, Cash is debited for $50 times 1,000, or $50,000, Common Stock, $40 stated value is credited for 1,000 times $40, or $40,000 and Paid in capital in Excess of Stated Value is credited for $10,000.</a:t>
            </a:r>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003986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753578" y="4447461"/>
            <a:ext cx="5566644" cy="4213384"/>
          </a:xfrm>
          <a:solidFill>
            <a:srgbClr val="FFFFFF"/>
          </a:solidFill>
        </p:spPr>
        <p:txBody>
          <a:bodyPr wrap="square" numCol="1" anchor="t" anchorCtr="0" compatLnSpc="1">
            <a:prstTxWarp prst="textNoShape">
              <a:avLst/>
            </a:prstTxWarp>
          </a:bodyPr>
          <a:lstStyle/>
          <a:p>
            <a:r>
              <a:rPr lang="en-US" altLang="en-US" dirty="0"/>
              <a:t>A corporation can receive assets other than cash in exchange for its stock. (It can also assume liabilities on the assets received such as a mortgage on property received.) The corporation records the assets received at their market values as of the date of the transaction. The stock given in exchange is recorded at its par (or stated) value with any excess recorded in the Paid-In Capital in Excess of Par (or Stated) Value account. (If no-par stock is issued, the stock is recorded at the assets’ market value.) To illustrate, the entry to record receipt of land valued at $105,000 in return for issuance of 4,000 shares of $20 par value common stock on June 10 is shown in this slide.</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19196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753578" y="4447461"/>
            <a:ext cx="5566644" cy="4213384"/>
          </a:xfrm>
          <a:solidFill>
            <a:srgbClr val="FFFFFF"/>
          </a:solidFill>
        </p:spPr>
        <p:txBody>
          <a:bodyPr wrap="square" numCol="1" anchor="t" anchorCtr="0" compatLnSpc="1">
            <a:prstTxWarp prst="textNoShape">
              <a:avLst/>
            </a:prstTxWarp>
          </a:bodyPr>
          <a:lstStyle/>
          <a:p>
            <a:r>
              <a:rPr lang="en-US" altLang="en-US" dirty="0"/>
              <a:t>A corporation</a:t>
            </a:r>
            <a:r>
              <a:rPr lang="en-US" altLang="en-US" baseline="0" dirty="0"/>
              <a:t> sometimes gives shares of its stock to promoters in exchange for their work in organizing the corporation, which it records as organization expenses. The entry to issue 600 shares of $15 par value stock for $12,000 of organizing work is shown.</a:t>
            </a:r>
            <a:endParaRPr lang="en-US" altLang="en-US" dirty="0"/>
          </a:p>
        </p:txBody>
      </p:sp>
    </p:spTree>
    <p:extLst>
      <p:ext uri="{BB962C8B-B14F-4D97-AF65-F5344CB8AC3E}">
        <p14:creationId xmlns:p14="http://schemas.microsoft.com/office/powerpoint/2010/main" val="45675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916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800496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The decision to pay </a:t>
            </a:r>
            <a:r>
              <a:rPr lang="en-US" altLang="en-US" b="1" dirty="0"/>
              <a:t>cash dividends </a:t>
            </a:r>
            <a:r>
              <a:rPr lang="en-US" altLang="en-US" dirty="0"/>
              <a:t>rests with the board of directors and involves more than evaluating the amounts of retained earnings and cash. The directors, for instance, may decide to keep the cash to invest in the corporation’s growth, to meet emergencies, to take advantage of unexpected opportunities, or to pay off debt. Alternatively, many corporations pay cash dividends to their stockholders at regular dates. These cash flows provide a return to investors and almost always affect the stock’s market value.</a:t>
            </a:r>
          </a:p>
          <a:p>
            <a:endParaRPr lang="en-US" altLang="en-US" dirty="0"/>
          </a:p>
          <a:p>
            <a:endParaRPr lang="en-US" altLang="en-US" dirty="0"/>
          </a:p>
        </p:txBody>
      </p:sp>
    </p:spTree>
    <p:extLst>
      <p:ext uri="{BB962C8B-B14F-4D97-AF65-F5344CB8AC3E}">
        <p14:creationId xmlns:p14="http://schemas.microsoft.com/office/powerpoint/2010/main" val="136476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Dividend payment involves three important dates: declaration, record, and payment. </a:t>
            </a:r>
            <a:r>
              <a:rPr lang="en-US" altLang="en-US" b="1" dirty="0"/>
              <a:t>Date of declaration </a:t>
            </a:r>
            <a:r>
              <a:rPr lang="en-US" altLang="en-US" dirty="0"/>
              <a:t>is the date the directors vote to declare and pay a dividend. This creates a legal liability of the corporation to its stockholders. </a:t>
            </a:r>
            <a:r>
              <a:rPr lang="en-US" altLang="en-US" b="1" dirty="0"/>
              <a:t>Date of record </a:t>
            </a:r>
            <a:r>
              <a:rPr lang="en-US" altLang="en-US" dirty="0"/>
              <a:t>is the date for identifying those stockholders listed in the corporation’s records to receive dividends. Persons who own stock on the date of record receive dividends. </a:t>
            </a:r>
            <a:r>
              <a:rPr lang="en-US" altLang="en-US" b="1" dirty="0"/>
              <a:t>Date of payment </a:t>
            </a:r>
            <a:r>
              <a:rPr lang="en-US" altLang="en-US" dirty="0"/>
              <a:t>is the date when the corporation makes payment.</a:t>
            </a:r>
          </a:p>
          <a:p>
            <a:endParaRPr lang="en-US" altLang="en-US" dirty="0"/>
          </a:p>
          <a:p>
            <a:endParaRPr lang="en-US" altLang="en-US" dirty="0"/>
          </a:p>
          <a:p>
            <a:pPr>
              <a:buFont typeface="Wingdings" pitchFamily="2" charset="2"/>
              <a:buNone/>
            </a:pPr>
            <a:endParaRPr lang="en-US" altLang="en-US" dirty="0"/>
          </a:p>
        </p:txBody>
      </p:sp>
    </p:spTree>
    <p:extLst>
      <p:ext uri="{BB962C8B-B14F-4D97-AF65-F5344CB8AC3E}">
        <p14:creationId xmlns:p14="http://schemas.microsoft.com/office/powerpoint/2010/main" val="381728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To illustrate, the entry to record a January 9 declaration of a $1 per share cash dividend by the directors of Z-Tech, Inc., with 5,000 outstanding shares is shown above.</a:t>
            </a:r>
          </a:p>
          <a:p>
            <a:endParaRPr lang="en-US" altLang="en-US" dirty="0"/>
          </a:p>
          <a:p>
            <a:r>
              <a:rPr lang="en-US" altLang="en-US" dirty="0"/>
              <a:t>Common Dividend Payable is a current liability. The date of record for the Z-Tech dividend is January 22. </a:t>
            </a:r>
          </a:p>
          <a:p>
            <a:endParaRPr lang="en-US" altLang="en-US" dirty="0"/>
          </a:p>
        </p:txBody>
      </p:sp>
    </p:spTree>
    <p:extLst>
      <p:ext uri="{BB962C8B-B14F-4D97-AF65-F5344CB8AC3E}">
        <p14:creationId xmlns:p14="http://schemas.microsoft.com/office/powerpoint/2010/main" val="246193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i="1" dirty="0"/>
              <a:t>No formal journal entry is needed on the date of record</a:t>
            </a:r>
            <a:r>
              <a:rPr lang="en-US" altLang="en-US" dirty="0"/>
              <a:t>. The February 1 date of payment requires an entry to record both the settlement of the liability and the reduction of the cash balance, as shown.</a:t>
            </a:r>
          </a:p>
          <a:p>
            <a:endParaRPr lang="en-US" altLang="en-US" dirty="0"/>
          </a:p>
          <a:p>
            <a:endParaRPr lang="en-US" altLang="en-US" dirty="0"/>
          </a:p>
        </p:txBody>
      </p:sp>
    </p:spTree>
    <p:extLst>
      <p:ext uri="{BB962C8B-B14F-4D97-AF65-F5344CB8AC3E}">
        <p14:creationId xmlns:p14="http://schemas.microsoft.com/office/powerpoint/2010/main" val="2016547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altLang="en-US" dirty="0"/>
              <a:t>A </a:t>
            </a:r>
            <a:r>
              <a:rPr lang="en-US" altLang="en-US" b="1" dirty="0"/>
              <a:t>stock dividend, </a:t>
            </a:r>
            <a:r>
              <a:rPr lang="en-US" altLang="en-US" dirty="0"/>
              <a:t>declared by a corporation’s directors, is a distribution of additional shares of the corporation’s own stock to its stockholders without the receipt of any payment in return. Stock dividends and cash dividends are different. A stock dividend does not reduce assets and equity but instead transfers a portion of equity from retained earnings to contributed capital.</a:t>
            </a:r>
          </a:p>
          <a:p>
            <a:endParaRPr lang="en-US" altLang="en-US" dirty="0"/>
          </a:p>
          <a:p>
            <a:r>
              <a:rPr lang="en-US" altLang="en-US" dirty="0"/>
              <a:t>Stock dividends exist for at least two reasons. First, directors use stock dividends to keep the market price of the stock affordable. When a corporation has a stock dividend, it increases the number of outstanding shares and lowers the per share stock price. Another reason for a stock dividend is to show management’s confidence that the company is doing well and will continue to do well.</a:t>
            </a:r>
          </a:p>
          <a:p>
            <a:endParaRPr lang="en-US" altLang="en-US" dirty="0"/>
          </a:p>
          <a:p>
            <a:r>
              <a:rPr lang="en-US" altLang="en-US" dirty="0"/>
              <a:t>A stock dividend transfers part of retained earnings to contributed capital accounts, sometimes described as </a:t>
            </a:r>
            <a:r>
              <a:rPr lang="en-US" altLang="en-US" i="1" dirty="0"/>
              <a:t>capitalizing </a:t>
            </a:r>
            <a:r>
              <a:rPr lang="en-US" altLang="en-US" dirty="0"/>
              <a:t>retained earnings. Accounting for a stock dividend depends on whether it is a small or large stock dividend. A </a:t>
            </a:r>
            <a:r>
              <a:rPr lang="en-US" altLang="en-US" b="1" dirty="0"/>
              <a:t>small stock dividend </a:t>
            </a:r>
            <a:r>
              <a:rPr lang="en-US" altLang="en-US" dirty="0"/>
              <a:t>is a distribution of 25% or less of previously outstanding shares. It is recorded by capitalizing retained earnings for an amount equal to the market value of the shares to be distributed. A </a:t>
            </a:r>
            <a:r>
              <a:rPr lang="en-US" altLang="en-US" b="1" dirty="0"/>
              <a:t>large stock dividend </a:t>
            </a:r>
            <a:r>
              <a:rPr lang="en-US" altLang="en-US" dirty="0"/>
              <a:t>is a distribution of more than 25% of previously outstanding shares. A large stock dividend is recorded by capitalizing retained earnings for the minimum amount required by state law governing the corporation. Most states require capitalizing retained earnings equal to the par or stated value of the stock.</a:t>
            </a:r>
          </a:p>
          <a:p>
            <a:endParaRPr lang="en-US" altLang="en-US" dirty="0"/>
          </a:p>
        </p:txBody>
      </p:sp>
    </p:spTree>
    <p:extLst>
      <p:ext uri="{BB962C8B-B14F-4D97-AF65-F5344CB8AC3E}">
        <p14:creationId xmlns:p14="http://schemas.microsoft.com/office/powerpoint/2010/main" val="471619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Assume that Quest’s directors declare a 10% stock dividend on December 31. This stock dividend of 1,000 shares, computed as 10% of its 10,000 outstanding shares, is to be distributed on January 20 to the stockholders of record on January 15. Since the market price of Quest’s stock on December 31 is $15 per share, this small stock dividend declaration is recorded as shown.</a:t>
            </a:r>
          </a:p>
          <a:p>
            <a:endParaRPr lang="en-US" altLang="en-US" dirty="0"/>
          </a:p>
          <a:p>
            <a:r>
              <a:rPr lang="en-US" altLang="en-US" dirty="0"/>
              <a:t>The $10,000 credit in the declaration entry equals the par value of the shares and is recorded in </a:t>
            </a:r>
            <a:r>
              <a:rPr lang="en-US" altLang="en-US" i="1" dirty="0"/>
              <a:t>Common Stock Dividend Distributable, </a:t>
            </a:r>
            <a:r>
              <a:rPr lang="en-US" altLang="en-US" dirty="0"/>
              <a:t>an equity account. Its balance exists only until the shares are issued. The $5,000 credit equals the amount by which market value exceeds par value. This amount increases the Paid-In Capital in Excess of Par Value account in anticipation of the issuance of shares.</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186994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The balance sheet changes in three ways when a small stock dividend is declared.</a:t>
            </a:r>
          </a:p>
          <a:p>
            <a:pPr marL="171450" indent="-171450">
              <a:buFont typeface="Arial" panose="020B0604020202020204" pitchFamily="34" charset="0"/>
              <a:buChar char="•"/>
            </a:pPr>
            <a:r>
              <a:rPr lang="en-US" altLang="en-US" dirty="0"/>
              <a:t>Common Stock Dividend Distributable, an equity account that exists only until the shares are distributed, increases by $10,000. Unlike a cash dividend, a stock dividend is never a liability because it never reduces assets.</a:t>
            </a:r>
          </a:p>
          <a:p>
            <a:pPr marL="171450" indent="-171450">
              <a:buFont typeface="Arial" panose="020B0604020202020204" pitchFamily="34" charset="0"/>
              <a:buChar char="•"/>
            </a:pPr>
            <a:r>
              <a:rPr lang="en-US" altLang="en-US" dirty="0"/>
              <a:t>Paid-In Capital in Excess of Par increases by $5,000, which is the amount in excess of par or stated value.</a:t>
            </a:r>
          </a:p>
          <a:p>
            <a:pPr marL="171450" indent="-171450">
              <a:buFont typeface="Arial" panose="020B0604020202020204" pitchFamily="34" charset="0"/>
              <a:buChar char="•"/>
            </a:pPr>
            <a:r>
              <a:rPr lang="en-US" altLang="en-US" dirty="0"/>
              <a:t>Retained Earnings decreases by $15,000, reflecting the increase in both common stock and paid-in capital in excess of par.</a:t>
            </a:r>
          </a:p>
          <a:p>
            <a:endParaRPr lang="en-US" altLang="en-US" dirty="0"/>
          </a:p>
          <a:p>
            <a:r>
              <a:rPr lang="en-US" altLang="en-US" dirty="0"/>
              <a:t>The impacts on stockholders’ equity from the 10% stock dividend are in Exhibit 13.6. Total equity is not affected by the stock dividend</a:t>
            </a:r>
          </a:p>
        </p:txBody>
      </p:sp>
    </p:spTree>
    <p:extLst>
      <p:ext uri="{BB962C8B-B14F-4D97-AF65-F5344CB8AC3E}">
        <p14:creationId xmlns:p14="http://schemas.microsoft.com/office/powerpoint/2010/main" val="4038425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No entry is made on the date of record for a stock dividend. On January 20, the date of payment, Quest distributes the new shares to stockholders and records this entry shown (this entry is reflected in the “issuance” column of the prior slide).</a:t>
            </a:r>
          </a:p>
          <a:p>
            <a:endParaRPr lang="en-US" altLang="en-US" dirty="0"/>
          </a:p>
        </p:txBody>
      </p:sp>
    </p:spTree>
    <p:extLst>
      <p:ext uri="{BB962C8B-B14F-4D97-AF65-F5344CB8AC3E}">
        <p14:creationId xmlns:p14="http://schemas.microsoft.com/office/powerpoint/2010/main" val="384733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 corporation capitalizes retained earnings equal to the minimum amount required by state law for a large stock dividend. For most states, this amount is the par or stated value of the newly issued shares. To illustrate, suppose Quest’s board declares a stock dividend of 30% instead of 10% on December 31. Since this dividend is more than 25%, it is treated as a large stock dividend. Thus, the par value of the 3,000 (computed as 10,000 outstanding shares × 30%) dividend shares is capitalized at the date of declaration with this entry shown. This transaction decreases retained earnings and increases contributed capital by $30,000. On the date of payment the company debits Common Stock Dividend Distributable and credits Common Stock for $30,000. The effects from a large stock dividend on balance sheet accounts are similar to those for a small stock dividend except for the absence of any effect on paid-in capital in excess of par.</a:t>
            </a:r>
          </a:p>
          <a:p>
            <a:endParaRPr lang="en-US" altLang="en-US" dirty="0"/>
          </a:p>
        </p:txBody>
      </p:sp>
    </p:spTree>
    <p:extLst>
      <p:ext uri="{BB962C8B-B14F-4D97-AF65-F5344CB8AC3E}">
        <p14:creationId xmlns:p14="http://schemas.microsoft.com/office/powerpoint/2010/main" val="218874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3752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a:bodyPr>
          <a:lstStyle/>
          <a:p>
            <a:r>
              <a:rPr lang="en-US" dirty="0"/>
              <a:t>A </a:t>
            </a:r>
            <a:r>
              <a:rPr lang="en-US" b="1" dirty="0"/>
              <a:t>stock split </a:t>
            </a:r>
            <a:r>
              <a:rPr lang="en-US" dirty="0"/>
              <a:t>is the distribution of additional shares to stockholders according to their percent ownership. When a stock split occurs, the corporation “calls in” its outstanding shares and issues more than one new share in exchange for each old share. Splits can be done in any ratio. </a:t>
            </a:r>
          </a:p>
          <a:p>
            <a:endParaRPr lang="en-US" dirty="0"/>
          </a:p>
          <a:p>
            <a:r>
              <a:rPr lang="en-US" dirty="0"/>
              <a:t>To illustrate, CTI has 100,000 outstanding shares of $20 par value common stock with a current market value of $88 per share. A 2-for-1 stock split cuts par value in half as it replaces 100,000 shares of $20 par value stock with 200,000 shares of $10 par value stock. Market value is reduced from $88 per share to about $44 per share. The split does not affect any equity amounts reported on the balance sheet or any individual stockholder’s percent ownership. Both the Paid-In Capital and Retained Earnings accounts are unchanged by a split, and </a:t>
            </a:r>
            <a:r>
              <a:rPr lang="en-US" i="1" dirty="0"/>
              <a:t>no journal entry is made</a:t>
            </a:r>
            <a:r>
              <a:rPr lang="en-US" dirty="0"/>
              <a:t>. The only effect on the accounts is a change in the stock account description. CTI’s 2-for-1 split on its $20 par value stock means that after the split, it changes its stock account title to </a:t>
            </a:r>
            <a:r>
              <a:rPr lang="en-US" i="1" dirty="0"/>
              <a:t>Common Stock, $10 Par Value</a:t>
            </a:r>
            <a:r>
              <a:rPr lang="en-US" dirty="0"/>
              <a:t>. This stock’s description on the balance sheet also changes to reflect the additional authorized, issued, and outstanding shares and the new par value.</a:t>
            </a:r>
          </a:p>
          <a:p>
            <a:endParaRPr lang="en-US" altLang="en-US" dirty="0"/>
          </a:p>
          <a:p>
            <a:r>
              <a:rPr lang="en-US" altLang="en-US" dirty="0"/>
              <a:t>An accounting entry is not required, and that Retained Earnings is not reduced. </a:t>
            </a:r>
          </a:p>
        </p:txBody>
      </p:sp>
    </p:spTree>
    <p:extLst>
      <p:ext uri="{BB962C8B-B14F-4D97-AF65-F5344CB8AC3E}">
        <p14:creationId xmlns:p14="http://schemas.microsoft.com/office/powerpoint/2010/main" val="2492985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cash dividend will decrease total assets (cash), and decrease Total Stockholders’ equity (where Retained earnings is decreased)</a:t>
            </a:r>
          </a:p>
          <a:p>
            <a:endParaRPr lang="en-US" dirty="0"/>
          </a:p>
          <a:p>
            <a:r>
              <a:rPr lang="en-US" dirty="0"/>
              <a:t>A small stock dividend will increase both common</a:t>
            </a:r>
            <a:r>
              <a:rPr lang="en-US" baseline="0" dirty="0"/>
              <a:t> stock and Paid-in capital in excess of par accounts where Retained Earnings will be decreased.</a:t>
            </a:r>
          </a:p>
          <a:p>
            <a:endParaRPr lang="en-US" baseline="0" dirty="0"/>
          </a:p>
          <a:p>
            <a:r>
              <a:rPr lang="en-US" baseline="0" dirty="0"/>
              <a:t>A large stock dividend will increase common stock and decrease Retained Earnings.</a:t>
            </a:r>
          </a:p>
          <a:p>
            <a:r>
              <a:rPr lang="en-US" baseline="0" dirty="0"/>
              <a:t/>
            </a:r>
            <a:br>
              <a:rPr lang="en-US" baseline="0" dirty="0"/>
            </a:br>
            <a:r>
              <a:rPr lang="en-US" baseline="0" dirty="0"/>
              <a:t>A stock split leaves all of the accounts unchanged, thus no journal entry is required.</a:t>
            </a:r>
            <a:endParaRPr lang="en-US" dirty="0"/>
          </a:p>
        </p:txBody>
      </p:sp>
    </p:spTree>
    <p:extLst>
      <p:ext uri="{BB962C8B-B14F-4D97-AF65-F5344CB8AC3E}">
        <p14:creationId xmlns:p14="http://schemas.microsoft.com/office/powerpoint/2010/main" val="4213322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047952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Preferred stock </a:t>
            </a:r>
            <a:r>
              <a:rPr lang="en-US" dirty="0"/>
              <a:t>has special rights that give it priority (or senior status) over common stock in one or more areas. Special rights typically include a preference for receiving dividends and in liquidation of assets. Preferred stock has the rights of common stock unless the corporate charter nullifies them. Most preferred stock, for instance, does not confer the right to vote.</a:t>
            </a:r>
          </a:p>
          <a:p>
            <a:endParaRPr lang="en-US" dirty="0"/>
          </a:p>
          <a:p>
            <a:r>
              <a:rPr lang="en-US" dirty="0"/>
              <a:t>Preferred stock usually carries a preference for dividends, meaning that preferred stockholders are allocated their dividends before any dividends are allocated to common stockholders. The dividends allocated to preferred stockholders are usually expressed as a dollar amount per share or a percent applied to par value. A preference for dividends does </a:t>
            </a:r>
            <a:r>
              <a:rPr lang="en-US" i="1" dirty="0"/>
              <a:t>not </a:t>
            </a:r>
            <a:r>
              <a:rPr lang="en-US" dirty="0"/>
              <a:t>ensure dividends. If the directors do not declare a dividend, neither the preferred nor the common stockholders receive one.</a:t>
            </a:r>
          </a:p>
          <a:p>
            <a:endParaRPr lang="en-US" altLang="en-US" dirty="0"/>
          </a:p>
          <a:p>
            <a:r>
              <a:rPr lang="en-US" altLang="en-US" dirty="0"/>
              <a:t>If Dillon issues 50 shares of $100 par value preferred stock for $6,000 cash, the journal entry will debit cash for $6,000; credit Preferred Stock, $100 Par Value for $5,000 and credit Paid-in Capital in Excess of Par Value, Preferred Stock for $1,000.</a:t>
            </a:r>
          </a:p>
        </p:txBody>
      </p:sp>
    </p:spTree>
    <p:extLst>
      <p:ext uri="{BB962C8B-B14F-4D97-AF65-F5344CB8AC3E}">
        <p14:creationId xmlns:p14="http://schemas.microsoft.com/office/powerpoint/2010/main" val="2173235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dirty="0"/>
              <a:t>Preferred stock is issued for several reasons including:</a:t>
            </a:r>
          </a:p>
          <a:p>
            <a:pPr marL="171450" indent="-171450">
              <a:buFont typeface="Arial" panose="020B0604020202020204" pitchFamily="34" charset="0"/>
              <a:buChar char="•"/>
            </a:pPr>
            <a:r>
              <a:rPr lang="en-US" dirty="0"/>
              <a:t>Raise money without giving up control.</a:t>
            </a:r>
          </a:p>
          <a:p>
            <a:pPr marL="171450" indent="-171450">
              <a:buFont typeface="Arial" panose="020B0604020202020204" pitchFamily="34" charset="0"/>
              <a:buChar char="•"/>
            </a:pPr>
            <a:r>
              <a:rPr lang="en-US" dirty="0"/>
              <a:t>Boost the return earned by common stockholders.</a:t>
            </a:r>
          </a:p>
          <a:p>
            <a:pPr marL="171450" indent="-171450">
              <a:buFont typeface="Arial" panose="020B0604020202020204" pitchFamily="34" charset="0"/>
              <a:buChar char="•"/>
            </a:pPr>
            <a:r>
              <a:rPr lang="en-US" dirty="0"/>
              <a:t>Appeal to some investors who believe that the corporation’s common stock is too risky or that the expected return on common stock is too low.</a:t>
            </a:r>
          </a:p>
          <a:p>
            <a:endParaRPr lang="en-US" dirty="0"/>
          </a:p>
          <a:p>
            <a:r>
              <a:rPr lang="en-US" dirty="0"/>
              <a:t/>
            </a:r>
            <a:br>
              <a:rPr lang="en-US" dirty="0"/>
            </a:br>
            <a:endParaRPr lang="en-US" altLang="en-US" dirty="0"/>
          </a:p>
        </p:txBody>
      </p:sp>
    </p:spTree>
    <p:extLst>
      <p:ext uri="{BB962C8B-B14F-4D97-AF65-F5344CB8AC3E}">
        <p14:creationId xmlns:p14="http://schemas.microsoft.com/office/powerpoint/2010/main" val="3118906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a:bodyPr>
          <a:lstStyle/>
          <a:p>
            <a:r>
              <a:rPr lang="en-US" dirty="0"/>
              <a:t>Most preferred stocks carry a cumulative dividend right. </a:t>
            </a:r>
            <a:r>
              <a:rPr lang="en-US" b="1" dirty="0"/>
              <a:t>Cumulative preferred stock </a:t>
            </a:r>
            <a:r>
              <a:rPr lang="en-US" dirty="0"/>
              <a:t>gives its owners a right to be paid both the current and all prior periods’ unpaid dividends before any dividend is paid to common stockholders. When preferred stock is cumulative and the directors either do not declare a dividend to preferred stockholders or declare one that does not cover the total amount of cumulative dividend, the unpaid dividend amount is called </a:t>
            </a:r>
            <a:r>
              <a:rPr lang="en-US" b="1" dirty="0"/>
              <a:t>dividend in arrears. </a:t>
            </a:r>
            <a:r>
              <a:rPr lang="en-US" dirty="0"/>
              <a:t>Accumulation of dividends in arrears on cumulative preferred stock does not guarantee they will be paid. </a:t>
            </a:r>
            <a:r>
              <a:rPr lang="en-US" b="1" dirty="0"/>
              <a:t>Noncumulative preferred stock </a:t>
            </a:r>
            <a:r>
              <a:rPr lang="en-US" dirty="0"/>
              <a:t>offers no right to prior periods’ unpaid dividends if they were not declared in those prior periods.</a:t>
            </a:r>
          </a:p>
          <a:p>
            <a:endParaRPr lang="en-US" dirty="0"/>
          </a:p>
          <a:p>
            <a:endParaRPr lang="en-US" altLang="en-US" dirty="0"/>
          </a:p>
        </p:txBody>
      </p:sp>
    </p:spTree>
    <p:extLst>
      <p:ext uri="{BB962C8B-B14F-4D97-AF65-F5344CB8AC3E}">
        <p14:creationId xmlns:p14="http://schemas.microsoft.com/office/powerpoint/2010/main" val="2880261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753578" y="4447461"/>
            <a:ext cx="5566644" cy="4213384"/>
          </a:xfrm>
          <a:solidFill>
            <a:srgbClr val="FFFFFF"/>
          </a:solidFill>
        </p:spPr>
        <p:txBody>
          <a:bodyPr wrap="square" numCol="1" anchor="t" anchorCtr="0" compatLnSpc="1">
            <a:prstTxWarp prst="textNoShape">
              <a:avLst/>
            </a:prstTxWarp>
            <a:normAutofit fontScale="92500" lnSpcReduction="20000"/>
          </a:bodyPr>
          <a:lstStyle/>
          <a:p>
            <a:r>
              <a:rPr lang="en-US" dirty="0"/>
              <a:t>This slide shows the allocation of dividends for these two years. Allocation of Year 2 dividends depends on whether the preferred stock is noncumulative or cumulative. With noncumulative preferred, the preferred stockholders never receive the $4,000 skipped in Year 1. If the preferred stock is cumulative, the $4,000 in arrears is paid in Year 2 before any other dividends are paid.</a:t>
            </a:r>
          </a:p>
          <a:p>
            <a:r>
              <a:rPr lang="en-US" dirty="0"/>
              <a:t/>
            </a:r>
            <a:br>
              <a:rPr lang="en-US" dirty="0"/>
            </a:br>
            <a:r>
              <a:rPr lang="en-US" dirty="0"/>
              <a:t>A liability for a dividend does not exist until the directors declare a dividend. If a preferred dividend date passes and the corporation’s board fails to declare the dividend on its cumulative preferred stock, the dividend in arrears is not a liability. The </a:t>
            </a:r>
            <a:r>
              <a:rPr lang="en-US" i="1" dirty="0"/>
              <a:t>full disclosure principle </a:t>
            </a:r>
            <a:r>
              <a:rPr lang="en-US" dirty="0"/>
              <a:t>requires a corporation to report (usually in a note) the amount of preferred dividends in arrears as of the balance sheet date.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illustrate the difference between cumulative and noncumulative preferred stock, assume that a corporation’s outstanding stock includes (1) 1,000 shares of $100 par, 9% preferred stock— yielding $9,000 per year (1,000 shares × $100 par × 9%) in potential dividends, and (2) 4,000 shares of $50 par value common stock. During Year 1, the first year of operations, the directors declare cash dividends of $5,000. In Year 2, they declare cash dividends of $42,000.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Year 2, under the cumulative method, preferred will receive $4,000 for dividends in arrears (from Year 1), plus the current year’s dividends of $9,000, for a total of $13,000. Common will receive $29,000. Total dividend for Year 2 is $42,000: $13,000 preferred, plus $29,000 for common.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Year 2, under the noncumulative method, preferred will receive $0 for Year 1 since there are no dividends in arrears. They will receive the normal $9,000 dividend in Year 2. Common, then, will receive the remainder, $42,000 – 9,000 = $33,000.</a:t>
            </a:r>
            <a:endParaRPr lang="en-US" altLang="en-US" dirty="0"/>
          </a:p>
        </p:txBody>
      </p:sp>
    </p:spTree>
    <p:extLst>
      <p:ext uri="{BB962C8B-B14F-4D97-AF65-F5344CB8AC3E}">
        <p14:creationId xmlns:p14="http://schemas.microsoft.com/office/powerpoint/2010/main" val="3443005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2525834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Corporations buy back shares of their own stock for several reasons: (1) to use their shares to acquire another corporation, (2) to avoid a takeover of the company, (3) to give them to employees as compensation, and (4) to maintain a strong market for their stock or to show management confidence in the current price.</a:t>
            </a:r>
          </a:p>
          <a:p>
            <a:endParaRPr lang="en-US" dirty="0"/>
          </a:p>
          <a:p>
            <a:r>
              <a:rPr lang="en-US" dirty="0"/>
              <a:t>A corporation’s reacquired shares are called </a:t>
            </a:r>
            <a:r>
              <a:rPr lang="en-US" b="1" dirty="0"/>
              <a:t>treasury stock, </a:t>
            </a:r>
            <a:r>
              <a:rPr lang="en-US" dirty="0"/>
              <a:t>which is similar to unissued stock in several ways: (1) neither treasury stock nor unissued stock is an asset, (2) neither receives cash dividends or stock dividends, and (3) neither allows the exercise of voting rights. </a:t>
            </a:r>
          </a:p>
          <a:p>
            <a:endParaRPr lang="en-US" dirty="0"/>
          </a:p>
          <a:p>
            <a:r>
              <a:rPr lang="en-US" altLang="en-US" dirty="0"/>
              <a:t>As this graph indicates, the majority of corporations have some treasury stock.</a:t>
            </a:r>
          </a:p>
          <a:p>
            <a:endParaRPr lang="en-US" altLang="en-US" dirty="0"/>
          </a:p>
        </p:txBody>
      </p:sp>
    </p:spTree>
    <p:extLst>
      <p:ext uri="{BB962C8B-B14F-4D97-AF65-F5344CB8AC3E}">
        <p14:creationId xmlns:p14="http://schemas.microsoft.com/office/powerpoint/2010/main" val="2146808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Cyber purchases 1,000 of its own shares for $11,500 on May 1, which is recorded as shown.</a:t>
            </a:r>
          </a:p>
          <a:p>
            <a:endParaRPr lang="en-US" altLang="en-US" dirty="0"/>
          </a:p>
          <a:p>
            <a:r>
              <a:rPr lang="en-US" dirty="0"/>
              <a:t>This entry reduces equity through the debit to the Treasury Stock account, which is a contra equity account. </a:t>
            </a:r>
            <a:endParaRPr lang="en-US" altLang="en-US" dirty="0"/>
          </a:p>
          <a:p>
            <a:endParaRPr lang="en-US" altLang="en-US" dirty="0"/>
          </a:p>
        </p:txBody>
      </p:sp>
    </p:spTree>
    <p:extLst>
      <p:ext uri="{BB962C8B-B14F-4D97-AF65-F5344CB8AC3E}">
        <p14:creationId xmlns:p14="http://schemas.microsoft.com/office/powerpoint/2010/main" val="226255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A </a:t>
            </a:r>
            <a:r>
              <a:rPr lang="en-US" altLang="en-US" b="1" dirty="0"/>
              <a:t>corporation </a:t>
            </a:r>
            <a:r>
              <a:rPr lang="en-US" altLang="en-US" dirty="0"/>
              <a:t>is an entity created by law that is separate from its owners. It has many of the same rights and privileges as a person. Owners of corporations are called </a:t>
            </a:r>
            <a:r>
              <a:rPr lang="en-US" altLang="en-US" i="1" dirty="0"/>
              <a:t>stockholders </a:t>
            </a:r>
            <a:r>
              <a:rPr lang="en-US" altLang="en-US" dirty="0"/>
              <a:t>or </a:t>
            </a:r>
            <a:r>
              <a:rPr lang="en-US" altLang="en-US" i="1" dirty="0"/>
              <a:t>shareholders. </a:t>
            </a:r>
            <a:r>
              <a:rPr lang="en-US" altLang="en-US" dirty="0"/>
              <a:t>Corporations can be separated into two types. A </a:t>
            </a:r>
            <a:r>
              <a:rPr lang="en-US" altLang="en-US" i="1" dirty="0"/>
              <a:t>privately held </a:t>
            </a:r>
            <a:r>
              <a:rPr lang="en-US" altLang="en-US" dirty="0"/>
              <a:t>(or </a:t>
            </a:r>
            <a:r>
              <a:rPr lang="en-US" altLang="en-US" i="1" dirty="0"/>
              <a:t>closely held</a:t>
            </a:r>
            <a:r>
              <a:rPr lang="en-US" altLang="en-US" dirty="0"/>
              <a:t>) corporation does not offer its stock for public sale and usually has few stockholders. A </a:t>
            </a:r>
            <a:r>
              <a:rPr lang="en-US" altLang="en-US" i="1" dirty="0"/>
              <a:t>publicly held </a:t>
            </a:r>
            <a:r>
              <a:rPr lang="en-US" altLang="en-US" dirty="0"/>
              <a:t>corporation offers its stock for public sale and can have thousands of stockholders. </a:t>
            </a:r>
            <a:r>
              <a:rPr lang="en-US" altLang="en-US" i="1" dirty="0"/>
              <a:t>Public sale </a:t>
            </a:r>
            <a:r>
              <a:rPr lang="en-US" altLang="en-US" dirty="0"/>
              <a:t>usually refers to issuance of stock and trading on an organized stock market.</a:t>
            </a:r>
          </a:p>
          <a:p>
            <a:endParaRPr lang="en-US" altLang="en-US" dirty="0"/>
          </a:p>
        </p:txBody>
      </p:sp>
    </p:spTree>
    <p:extLst>
      <p:ext uri="{BB962C8B-B14F-4D97-AF65-F5344CB8AC3E}">
        <p14:creationId xmlns:p14="http://schemas.microsoft.com/office/powerpoint/2010/main" val="641796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treasury stock is reissued at cost, the entry is the reverse of the one made to record the purchase. For instance, if on May 21 Cyber reissues 100 of the treasury shares purchased on May 1 at the same $11.50 per share cost, the entry is shown above.</a:t>
            </a:r>
          </a:p>
        </p:txBody>
      </p:sp>
    </p:spTree>
    <p:extLst>
      <p:ext uri="{BB962C8B-B14F-4D97-AF65-F5344CB8AC3E}">
        <p14:creationId xmlns:p14="http://schemas.microsoft.com/office/powerpoint/2010/main" val="1151920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treasury stock is sold for more than cost, the amount received in excess of cost is credited to the Paid-In Capital, Treasury Stock account. This account is reported as a separate item in the stockholders’ equity section. No gain is ever reported from the sale of treasury stock. To illustrate, if Cyber receives $12 cash per share for 400 treasury shares costing $11.50 per share on June 3, the entry is shown.</a:t>
            </a:r>
          </a:p>
          <a:p>
            <a:endParaRPr lang="en-US" altLang="en-US" dirty="0"/>
          </a:p>
        </p:txBody>
      </p:sp>
    </p:spTree>
    <p:extLst>
      <p:ext uri="{BB962C8B-B14F-4D97-AF65-F5344CB8AC3E}">
        <p14:creationId xmlns:p14="http://schemas.microsoft.com/office/powerpoint/2010/main" val="2708757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When treasury stock is sold below cost, the Paid-In Capital, Treasury Stock account is debited for the excess of the cost over the selling price but not to exceed the balance in this account. When the credit balance in this paid-in capital account is eliminated, any remaining difference between the cost and selling price is debited to Retained Earnings. To illustrate, if Cyber sells its remaining 500 shares of treasury stock at $11.20 per share on July 10, equity is reduced by $150 (500 shares × $0.30 per share excess of cost over selling price), as shown in this entry. This entry reduces the credit balance in the Paid-In Capital account created on June 3.</a:t>
            </a:r>
          </a:p>
          <a:p>
            <a:endParaRPr lang="en-US" dirty="0"/>
          </a:p>
          <a:p>
            <a:r>
              <a:rPr lang="en-US" dirty="0"/>
              <a:t/>
            </a:r>
            <a:br>
              <a:rPr lang="en-US" dirty="0"/>
            </a:br>
            <a:endParaRPr lang="en-US" dirty="0"/>
          </a:p>
          <a:p>
            <a:endParaRPr lang="en-US" altLang="en-US" dirty="0"/>
          </a:p>
        </p:txBody>
      </p:sp>
    </p:spTree>
    <p:extLst>
      <p:ext uri="{BB962C8B-B14F-4D97-AF65-F5344CB8AC3E}">
        <p14:creationId xmlns:p14="http://schemas.microsoft.com/office/powerpoint/2010/main" val="115543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3465278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Retained earnings generally consist of cumulative net income minus any net losses and dividends declared. Retained earnings does </a:t>
            </a:r>
            <a:r>
              <a:rPr lang="en-US" i="1" dirty="0"/>
              <a:t>not </a:t>
            </a:r>
            <a:r>
              <a:rPr lang="en-US" dirty="0"/>
              <a:t>imply that a certain amount of cash or other assets is available to pay stockholders.</a:t>
            </a:r>
          </a:p>
          <a:p>
            <a:endParaRPr lang="en-US" altLang="en-US" dirty="0"/>
          </a:p>
          <a:p>
            <a:r>
              <a:rPr lang="en-US" dirty="0"/>
              <a:t>The term </a:t>
            </a:r>
            <a:r>
              <a:rPr lang="en-US" b="1" dirty="0"/>
              <a:t>restricted retained earnings </a:t>
            </a:r>
            <a:r>
              <a:rPr lang="en-US" dirty="0"/>
              <a:t>refers to both statutory and contractual restrictions. A common </a:t>
            </a:r>
            <a:r>
              <a:rPr lang="en-US" i="1" dirty="0"/>
              <a:t>statutory </a:t>
            </a:r>
            <a:r>
              <a:rPr lang="en-US" dirty="0"/>
              <a:t>(or </a:t>
            </a:r>
            <a:r>
              <a:rPr lang="en-US" i="1" dirty="0"/>
              <a:t>legal</a:t>
            </a:r>
            <a:r>
              <a:rPr lang="en-US" dirty="0"/>
              <a:t>) </a:t>
            </a:r>
            <a:r>
              <a:rPr lang="en-US" i="1" dirty="0"/>
              <a:t>restriction </a:t>
            </a:r>
            <a:r>
              <a:rPr lang="en-US" dirty="0"/>
              <a:t>is to limit treasury stock purchases to the amount of retained earnings. A common </a:t>
            </a:r>
            <a:r>
              <a:rPr lang="en-US" i="1" dirty="0"/>
              <a:t>contractual restriction </a:t>
            </a:r>
            <a:r>
              <a:rPr lang="en-US" dirty="0"/>
              <a:t>involves loan agreements that restrict paying dividends beyond a specified amount or percent of retained earnings. Restrictions are usually described in the notes. The term </a:t>
            </a:r>
            <a:r>
              <a:rPr lang="en-US" b="1" dirty="0"/>
              <a:t>appropriated retained earnings </a:t>
            </a:r>
            <a:r>
              <a:rPr lang="en-US" dirty="0"/>
              <a:t>refers to a voluntary transfer of amounts from the Retained Earnings account to the Appropriated Retained Earnings account to inform users of special activities that require funds.</a:t>
            </a:r>
          </a:p>
        </p:txBody>
      </p:sp>
    </p:spTree>
    <p:extLst>
      <p:ext uri="{BB962C8B-B14F-4D97-AF65-F5344CB8AC3E}">
        <p14:creationId xmlns:p14="http://schemas.microsoft.com/office/powerpoint/2010/main" val="2156087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a:t>Prior period adjustments </a:t>
            </a:r>
            <a:r>
              <a:rPr lang="en-US" dirty="0"/>
              <a:t>are corrections of material errors in prior period financial statements. These errors include math mistakes, improper accounting, and missed facts. Prior period adjustments are reported in the </a:t>
            </a:r>
            <a:r>
              <a:rPr lang="en-US" i="1" dirty="0"/>
              <a:t>statement of retained earnings </a:t>
            </a:r>
            <a:r>
              <a:rPr lang="en-US" dirty="0"/>
              <a:t>net of any income tax effects. Prior period adjustments result in changing the beginning balance of retained earnings for events occurring prior to the earliest period reported in the current set of financial statements. To illustrate, assume that ComUS made an error two years ago in a journal entry for the purchase of land by incorrectly debiting an expense account. When this is discovered in the current year, the statement of retained earnings includes a prior period adjustment, as shown in this slide. This exhibit also shows the usual format of the statement of retained earnings.</a:t>
            </a:r>
          </a:p>
          <a:p>
            <a:endParaRPr lang="en-US" altLang="en-US" dirty="0"/>
          </a:p>
        </p:txBody>
      </p:sp>
    </p:spTree>
    <p:extLst>
      <p:ext uri="{BB962C8B-B14F-4D97-AF65-F5344CB8AC3E}">
        <p14:creationId xmlns:p14="http://schemas.microsoft.com/office/powerpoint/2010/main" val="3389712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 </a:t>
            </a:r>
            <a:r>
              <a:rPr lang="en-US" b="1" dirty="0"/>
              <a:t>statement of stockholders’ equity </a:t>
            </a:r>
            <a:r>
              <a:rPr lang="en-US" dirty="0"/>
              <a:t>lists the beginning and ending balances of key equity accounts and describes the changes that occur during the period. The usual format is to provide a column for each component of equity and use the rows to describe events occurring in the period. This slide shows a condensed statement for </a:t>
            </a:r>
            <a:r>
              <a:rPr lang="en-US" b="1" dirty="0"/>
              <a:t>MAC INC.</a:t>
            </a:r>
          </a:p>
          <a:p>
            <a:endParaRPr lang="en-US" altLang="en-US" b="1" dirty="0"/>
          </a:p>
          <a:p>
            <a:endParaRPr lang="en-US" altLang="en-US" dirty="0"/>
          </a:p>
        </p:txBody>
      </p:sp>
    </p:spTree>
    <p:extLst>
      <p:ext uri="{BB962C8B-B14F-4D97-AF65-F5344CB8AC3E}">
        <p14:creationId xmlns:p14="http://schemas.microsoft.com/office/powerpoint/2010/main" val="954038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751359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The income statement reports </a:t>
            </a:r>
            <a:r>
              <a:rPr lang="en-US" b="1" dirty="0"/>
              <a:t>earnings per share, </a:t>
            </a:r>
            <a:r>
              <a:rPr lang="en-US" dirty="0"/>
              <a:t>also called </a:t>
            </a:r>
            <a:r>
              <a:rPr lang="en-US" i="1" dirty="0"/>
              <a:t>EPS </a:t>
            </a:r>
            <a:r>
              <a:rPr lang="en-US" dirty="0"/>
              <a:t>or </a:t>
            </a:r>
            <a:r>
              <a:rPr lang="en-US" i="1" dirty="0"/>
              <a:t>net income per share, </a:t>
            </a:r>
            <a:r>
              <a:rPr lang="en-US" dirty="0"/>
              <a:t>which is the amount of income earned per share of a company’s outstanding common stock. The </a:t>
            </a:r>
            <a:r>
              <a:rPr lang="en-US" b="1" dirty="0"/>
              <a:t>basic earnings per share </a:t>
            </a:r>
            <a:r>
              <a:rPr lang="en-US" dirty="0"/>
              <a:t>formula is shown. When a company has no preferred stock, then preferred dividends are zero. The weighted-average common shares outstanding is measured over the income reporting period; its computation is explained in advanced courses.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745452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 comparison of a company’s EPS and its market value per share reveals information about market expectations. This comparison is traditionally made using a </a:t>
            </a:r>
            <a:r>
              <a:rPr lang="en-US" b="1" dirty="0"/>
              <a:t>price-earnings (</a:t>
            </a:r>
            <a:r>
              <a:rPr lang="en-US" dirty="0"/>
              <a:t>or </a:t>
            </a:r>
            <a:r>
              <a:rPr lang="en-US" b="1" dirty="0"/>
              <a:t>PE) ratio, </a:t>
            </a:r>
            <a:r>
              <a:rPr lang="en-US" dirty="0"/>
              <a:t>expressed also as </a:t>
            </a:r>
            <a:r>
              <a:rPr lang="en-US" i="1" dirty="0"/>
              <a:t>price earnings, price to earnings, </a:t>
            </a:r>
            <a:r>
              <a:rPr lang="en-US" dirty="0"/>
              <a:t>or </a:t>
            </a:r>
            <a:r>
              <a:rPr lang="en-US" i="1" dirty="0"/>
              <a:t>PE</a:t>
            </a:r>
            <a:r>
              <a:rPr lang="en-US" dirty="0"/>
              <a:t>. Some analysts interpret this ratio as what price the market is willing to pay for a company’s current earnings stream. Price-earnings ratios can differ across companies that have similar earnings because of either higher or lower expectations of future earnings. The price-earnings ratio is defined in this slide.</a:t>
            </a:r>
          </a:p>
          <a:p>
            <a:endParaRPr lang="en-US" altLang="en-US" dirty="0"/>
          </a:p>
        </p:txBody>
      </p:sp>
    </p:spTree>
    <p:extLst>
      <p:ext uri="{BB962C8B-B14F-4D97-AF65-F5344CB8AC3E}">
        <p14:creationId xmlns:p14="http://schemas.microsoft.com/office/powerpoint/2010/main" val="32944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normAutofit fontScale="92500" lnSpcReduction="20000"/>
          </a:bodyPr>
          <a:lstStyle/>
          <a:p>
            <a:r>
              <a:rPr lang="en-US" altLang="en-US" dirty="0"/>
              <a:t>Corporations represent an important type of organization. Their unique characteristics offer advantages and disadvantages.</a:t>
            </a:r>
          </a:p>
          <a:p>
            <a:r>
              <a:rPr lang="en-US" altLang="en-US" b="1" dirty="0"/>
              <a:t>Advantages:</a:t>
            </a:r>
            <a:endParaRPr lang="en-US" altLang="en-US" dirty="0"/>
          </a:p>
          <a:p>
            <a:r>
              <a:rPr lang="en-US" altLang="en-US" b="1" dirty="0"/>
              <a:t>Separate legal entity: </a:t>
            </a:r>
            <a:r>
              <a:rPr lang="en-US" altLang="en-US" dirty="0"/>
              <a:t>A corporation operates with the same rights, duties, and responsibilities of a person. It takes actions through its agents, who are its officers and managers. </a:t>
            </a:r>
          </a:p>
          <a:p>
            <a:r>
              <a:rPr lang="en-US" altLang="en-US" b="1" dirty="0"/>
              <a:t>Limited liability: </a:t>
            </a:r>
            <a:r>
              <a:rPr lang="en-US" altLang="en-US" dirty="0"/>
              <a:t>Stockholders are not liable for corporate acts or debt.</a:t>
            </a:r>
          </a:p>
          <a:p>
            <a:r>
              <a:rPr lang="en-US" altLang="en-US" b="1" dirty="0"/>
              <a:t>Transferable ownership rights: </a:t>
            </a:r>
            <a:r>
              <a:rPr lang="en-US" altLang="en-US" dirty="0"/>
              <a:t>The transfer of shares from one stockholder to another usually has no direct effect on operations except when this causes a change in the directors who control or manage the corporation.</a:t>
            </a:r>
          </a:p>
          <a:p>
            <a:r>
              <a:rPr lang="en-US" altLang="en-US" b="1" dirty="0"/>
              <a:t>Continuous life: </a:t>
            </a:r>
            <a:r>
              <a:rPr lang="en-US" altLang="en-US" dirty="0"/>
              <a:t>A corporation’s life is indefinite because it is not tied to the physical lives of its owners.</a:t>
            </a:r>
          </a:p>
          <a:p>
            <a:r>
              <a:rPr lang="en-US" altLang="en-US" b="1" dirty="0"/>
              <a:t>No mutual agency for stockholders: </a:t>
            </a:r>
            <a:r>
              <a:rPr lang="en-US" altLang="en-US" dirty="0"/>
              <a:t>Stockholders, who are not its officers and managers, do not have the power to bind the corporation to contracts—referred to as </a:t>
            </a:r>
            <a:r>
              <a:rPr lang="en-US" altLang="en-US" i="1" dirty="0"/>
              <a:t>lack of mutual agency.</a:t>
            </a:r>
            <a:endParaRPr lang="en-US" altLang="en-US" dirty="0"/>
          </a:p>
          <a:p>
            <a:r>
              <a:rPr lang="en-US" altLang="en-US" b="1" dirty="0"/>
              <a:t>Easier capital accumulation: </a:t>
            </a:r>
            <a:r>
              <a:rPr lang="en-US" altLang="en-US" dirty="0"/>
              <a:t>Buying stock is attractive to investors because of the above advantages, which helps corporations to accumulate large amounts of money.</a:t>
            </a:r>
          </a:p>
          <a:p>
            <a:endParaRPr lang="en-US" altLang="en-US" dirty="0"/>
          </a:p>
          <a:p>
            <a:r>
              <a:rPr lang="en-US" altLang="en-US" b="1" dirty="0"/>
              <a:t>Disadvantages:</a:t>
            </a:r>
            <a:endParaRPr lang="en-US" altLang="en-US" dirty="0"/>
          </a:p>
          <a:p>
            <a:r>
              <a:rPr lang="en-US" altLang="en-US" b="1" dirty="0"/>
              <a:t>Government regulation: </a:t>
            </a:r>
            <a:r>
              <a:rPr lang="en-US" altLang="en-US" dirty="0"/>
              <a:t>A corporation must meet requirements of a state’s incorporation laws. Proprietorships and partnerships avoid many of these.</a:t>
            </a:r>
          </a:p>
          <a:p>
            <a:r>
              <a:rPr lang="en-US" altLang="en-US" b="1" dirty="0"/>
              <a:t>Corporate taxation: </a:t>
            </a:r>
            <a:r>
              <a:rPr lang="en-US" altLang="en-US" dirty="0"/>
              <a:t>Corporations are subject to the same property and payroll taxes as proprietorships and partnerships plus </a:t>
            </a:r>
            <a:r>
              <a:rPr lang="en-US" altLang="en-US" i="1" dirty="0"/>
              <a:t>additional </a:t>
            </a:r>
            <a:r>
              <a:rPr lang="en-US" altLang="en-US" dirty="0"/>
              <a:t>taxes. The most burdensome are federal and state income taxes that together can take 21% or more of pretax income. Moreover, corporate income is usually taxed a second time as part of stockholders’ personal income when they receive cash dividends. This is called </a:t>
            </a:r>
            <a:r>
              <a:rPr lang="en-US" altLang="en-US" i="1" dirty="0"/>
              <a:t>double taxation. </a:t>
            </a:r>
            <a:endParaRPr lang="en-US" altLang="en-US" dirty="0"/>
          </a:p>
        </p:txBody>
      </p:sp>
    </p:spTree>
    <p:extLst>
      <p:ext uri="{BB962C8B-B14F-4D97-AF65-F5344CB8AC3E}">
        <p14:creationId xmlns:p14="http://schemas.microsoft.com/office/powerpoint/2010/main" val="2298911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Investors buy shares of a company’s stock in anticipation of receiving a return from either or both cash dividends and stock price increases. Stocks that pay large dividends on a regular basis, called </a:t>
            </a:r>
            <a:r>
              <a:rPr lang="en-US" i="1" dirty="0"/>
              <a:t>income stocks, </a:t>
            </a:r>
            <a:r>
              <a:rPr lang="en-US" dirty="0"/>
              <a:t>are attractive to investors who want recurring cash flows from their investments. In contrast, some stocks pay little or no dividends but are still attractive to investors because of their expected stock price increases. One way to help identify whether a stock is an income stock or a growth stock is to analyze its dividend yield. </a:t>
            </a:r>
            <a:r>
              <a:rPr lang="en-US" b="1" dirty="0"/>
              <a:t>Dividend yield, </a:t>
            </a:r>
            <a:r>
              <a:rPr lang="en-US" dirty="0"/>
              <a:t>defined in this slide, shows the annual amount of cash dividends distributed to common shares relative to their market value.</a:t>
            </a:r>
          </a:p>
          <a:p>
            <a:endParaRPr lang="en-US" altLang="en-US" dirty="0"/>
          </a:p>
          <a:p>
            <a:endParaRPr lang="en-US" altLang="en-US" dirty="0"/>
          </a:p>
        </p:txBody>
      </p:sp>
    </p:spTree>
    <p:extLst>
      <p:ext uri="{BB962C8B-B14F-4D97-AF65-F5344CB8AC3E}">
        <p14:creationId xmlns:p14="http://schemas.microsoft.com/office/powerpoint/2010/main" val="116488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6558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A corporation is created by obtaining a charter from a state. Organization expenses are the costs to organize a corporation; they include legal fees, promoters’ fees, and amounts paid to obtain the corporate charter. Ultimate control of a corporation rests with the stockholders who elect the board of directors. In turn, the members of the board of directors hire the executive officers of the corporation. Finally, officers of the corporation empower others to hire needed employees. Employees, officers, and members of the board of directors may also be owners of the corporation.</a:t>
            </a:r>
          </a:p>
          <a:p>
            <a:endParaRPr lang="en-US" altLang="en-US" dirty="0"/>
          </a:p>
        </p:txBody>
      </p:sp>
    </p:spTree>
    <p:extLst>
      <p:ext uri="{BB962C8B-B14F-4D97-AF65-F5344CB8AC3E}">
        <p14:creationId xmlns:p14="http://schemas.microsoft.com/office/powerpoint/2010/main" val="225213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latin typeface="+mn-lt"/>
              </a:rPr>
              <a:t>Stockholders have </a:t>
            </a:r>
            <a:r>
              <a:rPr lang="en-US" altLang="en-US" i="1" dirty="0">
                <a:latin typeface="+mn-lt"/>
              </a:rPr>
              <a:t>specific rights </a:t>
            </a:r>
            <a:r>
              <a:rPr lang="en-US" altLang="en-US" dirty="0">
                <a:latin typeface="+mn-lt"/>
              </a:rPr>
              <a:t>under the corporation’s charter and </a:t>
            </a:r>
            <a:r>
              <a:rPr lang="en-US" altLang="en-US" i="1" dirty="0">
                <a:latin typeface="+mn-lt"/>
              </a:rPr>
              <a:t>general </a:t>
            </a:r>
            <a:r>
              <a:rPr lang="en-US" altLang="en-US" dirty="0">
                <a:latin typeface="+mn-lt"/>
              </a:rPr>
              <a:t>rights under state law. When a corporation has only one </a:t>
            </a:r>
            <a:r>
              <a:rPr lang="en-US" altLang="en-US" dirty="0">
                <a:solidFill>
                  <a:srgbClr val="231F20"/>
                </a:solidFill>
                <a:latin typeface="+mn-lt"/>
                <a:cs typeface="Times New Roman" pitchFamily="18" charset="0"/>
              </a:rPr>
              <a:t>class of stock, it is identified as </a:t>
            </a:r>
            <a:r>
              <a:rPr lang="en-US" altLang="en-US" b="1" dirty="0">
                <a:solidFill>
                  <a:srgbClr val="231F20"/>
                </a:solidFill>
                <a:latin typeface="+mn-lt"/>
                <a:cs typeface="Times New Roman" pitchFamily="18" charset="0"/>
              </a:rPr>
              <a:t>common stock. </a:t>
            </a:r>
            <a:r>
              <a:rPr lang="en-US" altLang="en-US" dirty="0">
                <a:solidFill>
                  <a:srgbClr val="231F20"/>
                </a:solidFill>
                <a:latin typeface="+mn-lt"/>
                <a:cs typeface="Times New Roman" pitchFamily="18" charset="0"/>
              </a:rPr>
              <a:t>State laws vary, but common stockholders usually have the general right to:</a:t>
            </a:r>
            <a:endParaRPr lang="en-US" altLang="en-US" dirty="0">
              <a:latin typeface="+mn-lt"/>
              <a:cs typeface="Times New Roman" pitchFamily="18" charset="0"/>
            </a:endParaRPr>
          </a:p>
          <a:p>
            <a:pPr>
              <a:spcBef>
                <a:spcPts val="604"/>
              </a:spcBef>
              <a:buClr>
                <a:srgbClr val="231F20"/>
              </a:buClr>
              <a:buSzPts val="1100"/>
              <a:buFont typeface="Times New Roman" pitchFamily="18" charset="0"/>
              <a:buAutoNum type="arabicPeriod"/>
            </a:pPr>
            <a:r>
              <a:rPr lang="en-US" altLang="en-US" dirty="0">
                <a:solidFill>
                  <a:srgbClr val="231F20"/>
                </a:solidFill>
                <a:latin typeface="+mn-lt"/>
                <a:cs typeface="Times New Roman" pitchFamily="18" charset="0"/>
              </a:rPr>
              <a:t> Vote at stockholders’ meetings (or register proxy votes).</a:t>
            </a:r>
            <a:endParaRPr lang="en-US" altLang="en-US" sz="1400" dirty="0">
              <a:latin typeface="+mn-lt"/>
              <a:cs typeface="Times New Roman" pitchFamily="18" charset="0"/>
            </a:endParaRPr>
          </a:p>
          <a:p>
            <a:pPr>
              <a:spcBef>
                <a:spcPts val="193"/>
              </a:spcBef>
              <a:buClr>
                <a:srgbClr val="231F20"/>
              </a:buClr>
              <a:buSzPts val="1100"/>
              <a:buFont typeface="Times New Roman" pitchFamily="18" charset="0"/>
              <a:buAutoNum type="arabicPeriod"/>
            </a:pPr>
            <a:r>
              <a:rPr lang="en-US" altLang="en-US" dirty="0">
                <a:solidFill>
                  <a:srgbClr val="231F20"/>
                </a:solidFill>
                <a:latin typeface="+mn-lt"/>
                <a:cs typeface="Times New Roman" pitchFamily="18" charset="0"/>
              </a:rPr>
              <a:t> Sell or otherwise dispose of their stock.</a:t>
            </a:r>
            <a:endParaRPr lang="en-US" altLang="en-US" sz="1400" dirty="0">
              <a:latin typeface="+mn-lt"/>
              <a:cs typeface="Times New Roman" pitchFamily="18" charset="0"/>
            </a:endParaRPr>
          </a:p>
          <a:p>
            <a:pPr algn="l">
              <a:spcBef>
                <a:spcPts val="193"/>
              </a:spcBef>
              <a:buClr>
                <a:srgbClr val="231F20"/>
              </a:buClr>
              <a:buSzPts val="1100"/>
              <a:buFont typeface="Times New Roman" pitchFamily="18" charset="0"/>
              <a:buAutoNum type="arabicPeriod"/>
            </a:pPr>
            <a:r>
              <a:rPr lang="en-US" altLang="en-US" baseline="0" dirty="0">
                <a:solidFill>
                  <a:srgbClr val="231F20"/>
                </a:solidFill>
                <a:latin typeface="+mn-lt"/>
                <a:cs typeface="Times New Roman" pitchFamily="18" charset="0"/>
              </a:rPr>
              <a:t> </a:t>
            </a:r>
            <a:r>
              <a:rPr lang="en-US" altLang="en-US" dirty="0">
                <a:solidFill>
                  <a:srgbClr val="231F20"/>
                </a:solidFill>
                <a:latin typeface="+mn-lt"/>
                <a:cs typeface="Times New Roman" pitchFamily="18" charset="0"/>
              </a:rPr>
              <a:t>Purchase their proportional share of any common stock later issued by the corporation. This </a:t>
            </a:r>
            <a:r>
              <a:rPr lang="en-US" altLang="en-US" b="1" dirty="0">
                <a:solidFill>
                  <a:srgbClr val="231F20"/>
                </a:solidFill>
                <a:latin typeface="+mn-lt"/>
                <a:cs typeface="Times New Roman" pitchFamily="18" charset="0"/>
              </a:rPr>
              <a:t>preemptive right </a:t>
            </a:r>
            <a:r>
              <a:rPr lang="en-US" altLang="en-US" dirty="0">
                <a:solidFill>
                  <a:srgbClr val="231F20"/>
                </a:solidFill>
                <a:latin typeface="+mn-lt"/>
                <a:cs typeface="Times New Roman" pitchFamily="18" charset="0"/>
              </a:rPr>
              <a:t>protects stockholders’ proportionate interest in the corporation. For example, a stockholder who owns 25% of a corporation’s common stock has the first opportunity to buy 25% of any new common stock issued.</a:t>
            </a:r>
            <a:endParaRPr lang="en-US" altLang="en-US" sz="1400" dirty="0">
              <a:latin typeface="+mn-lt"/>
              <a:cs typeface="Times New Roman" pitchFamily="18" charset="0"/>
            </a:endParaRPr>
          </a:p>
          <a:p>
            <a:pPr>
              <a:spcBef>
                <a:spcPts val="193"/>
              </a:spcBef>
              <a:buClr>
                <a:srgbClr val="231F20"/>
              </a:buClr>
              <a:buSzPts val="1100"/>
              <a:buFont typeface="Times New Roman" pitchFamily="18" charset="0"/>
              <a:buAutoNum type="arabicPeriod"/>
            </a:pPr>
            <a:r>
              <a:rPr lang="en-US" altLang="en-US" dirty="0">
                <a:solidFill>
                  <a:srgbClr val="231F20"/>
                </a:solidFill>
                <a:latin typeface="+mn-lt"/>
                <a:cs typeface="Times New Roman" pitchFamily="18" charset="0"/>
              </a:rPr>
              <a:t> Receive the same dividend, if any, on each common share of the corporation.</a:t>
            </a:r>
            <a:endParaRPr lang="en-US" altLang="en-US" sz="1400" dirty="0">
              <a:latin typeface="+mn-lt"/>
              <a:cs typeface="Times New Roman" pitchFamily="18" charset="0"/>
            </a:endParaRPr>
          </a:p>
          <a:p>
            <a:pPr>
              <a:spcBef>
                <a:spcPts val="193"/>
              </a:spcBef>
              <a:buClr>
                <a:srgbClr val="231F20"/>
              </a:buClr>
              <a:buSzPts val="1100"/>
              <a:buFont typeface="Times New Roman" pitchFamily="18" charset="0"/>
              <a:buAutoNum type="arabicPeriod"/>
            </a:pPr>
            <a:r>
              <a:rPr lang="en-US" altLang="en-US" dirty="0">
                <a:solidFill>
                  <a:srgbClr val="231F20"/>
                </a:solidFill>
                <a:latin typeface="+mn-lt"/>
                <a:cs typeface="Times New Roman" pitchFamily="18" charset="0"/>
              </a:rPr>
              <a:t> Share in any assets remaining after creditors and preferred stockholders are paid when, and if, the corporation is liquidated. Each common share receives the same amount.</a:t>
            </a:r>
            <a:endParaRPr lang="en-US" altLang="en-US" dirty="0">
              <a:latin typeface="+mn-lt"/>
            </a:endParaRPr>
          </a:p>
        </p:txBody>
      </p:sp>
    </p:spTree>
    <p:extLst>
      <p:ext uri="{BB962C8B-B14F-4D97-AF65-F5344CB8AC3E}">
        <p14:creationId xmlns:p14="http://schemas.microsoft.com/office/powerpoint/2010/main" val="275325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dirty="0"/>
              <a:t>Investors who buy a corporation’s stock sometimes receive a </a:t>
            </a:r>
            <a:r>
              <a:rPr lang="en-US" altLang="en-US" i="1" dirty="0"/>
              <a:t>stock certificate </a:t>
            </a:r>
            <a:r>
              <a:rPr lang="en-US" altLang="en-US" dirty="0"/>
              <a:t>as proof of share ownership. Many corporations issue only one certificate for each block of stock purchased. A certificate can be for any number of shares. This slide shows a stock certificate of the </a:t>
            </a:r>
            <a:r>
              <a:rPr lang="en-US" altLang="en-US" b="1" dirty="0"/>
              <a:t>Green Bay Packers</a:t>
            </a:r>
            <a:r>
              <a:rPr lang="en-US" altLang="en-US" dirty="0"/>
              <a:t>. A certificate shows the company name, stockholder name, number of shares, and other crucial information. Issuance of certificates is becoming less common. </a:t>
            </a:r>
          </a:p>
        </p:txBody>
      </p:sp>
    </p:spTree>
    <p:extLst>
      <p:ext uri="{BB962C8B-B14F-4D97-AF65-F5344CB8AC3E}">
        <p14:creationId xmlns:p14="http://schemas.microsoft.com/office/powerpoint/2010/main" val="1276758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206500" y="708025"/>
            <a:ext cx="4665663" cy="3498850"/>
          </a:xfr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r>
              <a:rPr lang="en-US" altLang="en-US" b="1" dirty="0"/>
              <a:t>Capital stock </a:t>
            </a:r>
            <a:r>
              <a:rPr lang="en-US" altLang="en-US" dirty="0"/>
              <a:t>is a phrase for any shares issued to obtain capital (owner financing). This section introduces terminology and accounting for capital stock.</a:t>
            </a:r>
          </a:p>
          <a:p>
            <a:r>
              <a:rPr lang="en-US" altLang="en-US" dirty="0"/>
              <a:t> </a:t>
            </a:r>
          </a:p>
          <a:p>
            <a:r>
              <a:rPr lang="en-US" altLang="en-US" b="1" dirty="0"/>
              <a:t>Authorized stock </a:t>
            </a:r>
            <a:r>
              <a:rPr lang="en-US" altLang="en-US" dirty="0"/>
              <a:t>is the number of shares that a corporation’s charter allows it to sell. The number of authorized shares usually exceeds the number of shares issued (and outstanding), often by a large amount. </a:t>
            </a:r>
          </a:p>
          <a:p>
            <a:endParaRPr lang="en-US" altLang="en-US" b="1" dirty="0"/>
          </a:p>
          <a:p>
            <a:r>
              <a:rPr lang="en-US" altLang="en-US" b="1" dirty="0"/>
              <a:t>Selling (Issuing) stock – </a:t>
            </a:r>
            <a:r>
              <a:rPr lang="en-US" altLang="en-US" b="0" dirty="0"/>
              <a:t>The corporation can sell stock directly or indirectly. Issued stock is the total amount which has been sold to stockholders.</a:t>
            </a:r>
            <a:endParaRPr lang="en-US" altLang="en-US" b="1" dirty="0"/>
          </a:p>
          <a:p>
            <a:endParaRPr lang="en-US" altLang="en-US" dirty="0"/>
          </a:p>
          <a:p>
            <a:r>
              <a:rPr lang="en-US" altLang="en-US" sz="1200" b="1" kern="1200" dirty="0">
                <a:solidFill>
                  <a:schemeClr val="tx1"/>
                </a:solidFill>
                <a:latin typeface="+mn-lt"/>
                <a:ea typeface="+mn-ea"/>
                <a:cs typeface="+mn-cs"/>
              </a:rPr>
              <a:t>Outstanding stock </a:t>
            </a:r>
            <a:r>
              <a:rPr lang="en-US" altLang="en-US" sz="1200" b="0" kern="1200" dirty="0">
                <a:solidFill>
                  <a:schemeClr val="tx1"/>
                </a:solidFill>
                <a:latin typeface="+mn-lt"/>
                <a:ea typeface="+mn-ea"/>
                <a:cs typeface="+mn-cs"/>
              </a:rPr>
              <a:t>refers</a:t>
            </a:r>
            <a:r>
              <a:rPr lang="en-US" altLang="en-US" sz="1200" b="1" kern="1200" dirty="0">
                <a:solidFill>
                  <a:schemeClr val="tx1"/>
                </a:solidFill>
                <a:latin typeface="+mn-lt"/>
                <a:ea typeface="+mn-ea"/>
                <a:cs typeface="+mn-cs"/>
              </a:rPr>
              <a:t> </a:t>
            </a:r>
            <a:r>
              <a:rPr lang="en-US" altLang="en-US" dirty="0"/>
              <a:t>to issued stock held by stockholders. No formal journal entry is required for stock authorization. A corporation discloses the number of shares authorized in the equity section of its balance sheet or notes.</a:t>
            </a:r>
          </a:p>
          <a:p>
            <a:endParaRPr lang="en-US" altLang="en-US" dirty="0"/>
          </a:p>
        </p:txBody>
      </p:sp>
    </p:spTree>
    <p:extLst>
      <p:ext uri="{BB962C8B-B14F-4D97-AF65-F5344CB8AC3E}">
        <p14:creationId xmlns:p14="http://schemas.microsoft.com/office/powerpoint/2010/main" val="55504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85752EB1-B2AC-40A9-86E1-B122AAC3AF26}"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8825C4B7-AC25-438E-B356-7D36C1F947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2A0834-E462-4F1F-8779-EA1B8478676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9C7BED4-F6A6-4C6D-87DE-EA5F62160D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B34368-392C-4015-AB42-4F25B96A758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526D1B2A-9438-4F61-9D52-DB97B9EABC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8333344-FF64-478E-BAB7-DA63A13DE8D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619B10FC-B416-4867-9208-B0E13DA74465}"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3FB3A5-6EA5-410A-BBB5-9324D1AB33B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152ABCD4-A948-45C4-8DAE-5C45738971EC}"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7DFA6F3-FB20-4085-AD59-DD5E0AFC4A5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2447CBD-1201-4C31-ABF1-15CDB1ED3FE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6212CDE9-EAA6-47C0-82F9-84BC2600BB35}"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a:defRPr/>
            </a:lvl1pPr>
          </a:lstStyle>
          <a:p>
            <a:pPr>
              <a:defRPr/>
            </a:pPr>
            <a:fld id="{4F15CFEA-F671-406B-8C37-D9C4C57162A1}"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EAB8FD67-562F-45E9-958A-AEC0B24311D6}"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a:defRPr/>
            </a:lvl1pPr>
          </a:lstStyle>
          <a:p>
            <a:pPr>
              <a:defRPr/>
            </a:pPr>
            <a:fld id="{1AC2E3D5-C074-497B-B9DE-F931DC1EBAC9}"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4DF0DBD-3429-43E0-BD4D-2A8DD1EADCBF}"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a:defRPr/>
            </a:lvl1pPr>
          </a:lstStyle>
          <a:p>
            <a:pPr>
              <a:defRPr/>
            </a:pPr>
            <a:fld id="{12896AC7-D154-4CB0-940C-64684C080873}"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0C45FC9-68F6-41BD-82A6-782E107BF986}"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a:defRPr/>
            </a:lvl1pPr>
          </a:lstStyle>
          <a:p>
            <a:pPr>
              <a:defRPr/>
            </a:pPr>
            <a:fld id="{13DBB4EF-5324-43FD-8F6A-4723A84B8D32}"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F1B7D7-21EA-4204-AE1A-D466EA3E95D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91DBA833-4D79-457C-9AC1-717700496ED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6539190-7B8E-4E05-B312-545C1A196D6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a:defRPr/>
            </a:lvl1pPr>
          </a:lstStyle>
          <a:p>
            <a:pPr>
              <a:defRPr/>
            </a:pPr>
            <a:fld id="{2C940B0C-1EEC-4B95-82D3-6926629B412A}"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4E8676F-B56A-418F-8A3E-95BAC3E7552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a:defRPr/>
            </a:lvl1pPr>
          </a:lstStyle>
          <a:p>
            <a:pPr>
              <a:defRPr/>
            </a:pPr>
            <a:fld id="{431BC632-9310-44B3-A9B7-04197223BCF4}"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B5342D-B95F-4D95-B535-50272BD99B0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F7B81E-1E05-4486-BA33-702B55AAC73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5FAE0E-74F7-4398-93F4-47C1D1043D7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4A5BA350-4B16-47FF-9E70-DD8B395A5D5F}"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9DA6F46-36FA-44A0-B735-5C8C5C82FD2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628CA07-E2B0-4B27-8EF0-7F4015C7FE60}"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58792E-B416-4790-97B0-66E0322820D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C60936-A9C5-437C-9CE8-B59FF24BFAEF}"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8B41D8-D7C8-49A7-A9B7-D5A9F599027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68846EB-A9EC-4439-BB0A-67FC5BC5B7A8}"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AFD194-C7A1-496D-AC4E-2BA6CE98714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78D744E-891C-4511-ACA1-595C6E2E898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7EAEDCB-55C6-4CA4-9975-5DA3DEBFA8BA}"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7A90C8B-8E7C-43AE-BA38-69E8461F4B7A}"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E871EB-A9A4-4F20-99CD-E6311B178B79}"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C2F02C-930E-422E-9B19-1618EE687B52}"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CC5BBF8-DDF3-438B-BDB3-67EF7CA0A47B}"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660A68-86E6-4109-9F88-8166A5E34B9B}"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99921AE-D15C-4EE3-87AA-CB67E34CF9CE}"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0C482C-6E8C-4267-ABB3-1385063E9C7A}"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C270DC-917A-40DB-BFB4-B9408E2909E9}"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8A0EC7-9555-4F50-B934-1E2D449CAB98}"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F6D0A4-BF1F-4D5E-A2A9-E656E43E39C6}"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669CC5-7130-49E0-8EE8-F4173D66CF7D}"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11ADA0D-DEAF-4CB3-B469-01F5FA57250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1CBC77-0691-44F6-A60D-D182EDBF1899}"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1A233B2-DAA4-4549-8C98-16482EF7F8E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B633ED-C05A-4F0C-9DD7-7941D5A39110}"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B91DE76-D4FB-4FE0-BEF3-0A9335D28A4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995E96-BDCC-4B73-BC4D-04F7994662ED}"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59FBD8-7EE6-476F-8998-BB133A53D77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228996E-3C26-413C-A614-6ED758699690}"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A009BA0-3EE5-4980-BC54-4B57292A20C3}"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002B473-4733-4CCF-9A91-A2833390F06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957145-5981-4C76-94A9-476432B5381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D94B77-CFED-4F01-BEF4-E1DC822FC4B0}"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369D688-18AE-409B-AD21-4C0F2AC34B3E}"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1BFFF9-503A-4D5C-83E7-9B46B235FC0E}"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2EFEF9C-4C04-4BF9-858F-33D1E5CCFF1D}"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A611B35-6997-41BB-9D58-7B987A5043F4}"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9B16C0-297B-4054-BABD-496755004B2A}"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6FFD1D-BA2F-4E4C-A8F5-147F825FA987}"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C87B39-8E5E-49EF-BFFF-A9C6AACB3090}"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58B064-26E6-479A-806C-7C5A7106D1F1}"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1AFF09-E371-402D-BED2-3BC91D7B83A0}"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B519A5-1C80-44C0-B64E-10168C4CEDFA}"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935438-F09A-40F4-B40D-D6013DCB1719}"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BC23DB8-4CC3-492C-A2E2-8334910273BE}"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24F571-C1F5-4009-BED9-2AE7A513804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F82A76-4901-407B-8122-1E25D92B7092}"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B1E88D9-1B5D-4F2F-8DFE-8E6FFDDB851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D931A3C-B12C-4595-B85B-19FD58369860}"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7505D6-8247-4725-92D7-1CA3D9B1578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13296B-D0E6-41A9-810F-055DE4B8938A}"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4DC3109-0A37-43D1-9AD6-2548E8752772}"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546652AC-B025-4228-B24A-799B52A6499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C22ED4-834F-42F5-8775-D39FA0C9383C}"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61251D-474C-42B6-984C-B27E05659C16}"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2AD1615-6E6F-4F69-B453-F9C288F034B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51DC65C-E9D7-4C60-BB39-7FA4971B1BCB}"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F695C2-B843-4477-890D-30DBD919AA2A}"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6DCBCF6-7AAB-4143-B023-1EB7386B930F}"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C4D86A-F65F-4395-908F-DAB47E73B387}"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9346B0-F0A9-4E2B-9ACD-95700F04D68D}"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C1A3E4B-269C-47BE-8468-EE5C185D2757}"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A291A8C-B51A-43FA-B878-68D01402DC75}"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F0825E1-6576-4EAE-BD34-A461B9336ED1}"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5077D7E-B85E-473D-9032-51A8C6C37CA8}"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19C5204-3C98-40C6-A1EA-88EF1B89575A}"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434F12-95F8-4358-B152-FEE155ADFFAB}"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DD1E1C4-C3D7-4877-A1A0-49E51BB80490}"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32F64D0-F5D7-4D3C-BED5-C6604E66D5FE}"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5B5277-98EA-450A-8E65-43CF0161BED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07DA6C-FBA9-4D71-BF7F-BC60750EE075}"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548D88F-234F-4448-8B4B-30FC609CE9C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B761767-EBD3-4871-950F-55983F206C52}"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A66AACA-E153-4672-B95F-924A0A371BA2}"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1A5A71D3-A0CD-4B00-AE32-74591D9E59F1}"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A0A5891-FD2B-4864-AC6F-A26CF9663E9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42A6B55-3499-41AC-B200-2133536126E2}"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14E29A0-5825-42FA-86ED-D200522A8C2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30D58B5-AB27-42E8-B6E9-F19EBAFDD9E2}"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CD9927A-EF24-4CEE-9180-3592765979FC}"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952AE86-BA9A-4590-8155-F7A7E9BD67CF}"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D6AF37-5F7A-459E-A387-666E6F777176}"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D849E6B-F16F-404A-9E09-0425AEA193F9}"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E71DA36-FE81-49CB-83D6-A21CB9057531}"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C4958A-7D23-4089-9EF9-F33B1F085189}"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6D7C0A9-AFD0-4572-8081-B2E3ED03343B}"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FEDF63-111E-4987-BE9C-61127C00609F}"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0CFE4E9-BCE1-446E-9D01-B9ACFCEFDF24}"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CC41FF-F67B-4397-B7DB-837EA0A1A829}"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E2EB5A4-A6DD-436E-8BD8-D732F00A022D}"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BFEDD3-5253-4D5E-ACA2-A547C3AF60C6}"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CC7291-CA7F-44DF-81E2-01269AEFF90D}"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D91BD12-DF49-43F4-AF46-F77C2E98CB73}"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A93A3D9-D249-41D0-9996-0768A807FFB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C43B10-8E54-4743-BE81-2F85E9CD493D}"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C41A45-BC91-419E-94C0-4C6B2B0C20B7}"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13999508-9DE6-43E5-89DE-0D5A72B2EEED}"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B65A86-54E7-4523-9FCD-068B0554B85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F09C87-303E-4D1D-B3F8-215F06BFC164}"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6D2FA5-9AFB-4317-8AB8-7A6D3D5A1F90}"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EF9B45C-7AA7-4D02-A017-BC2CB0ADCA8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526BE9-BF70-4316-B086-26F229429518}"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CFF6938E-B77F-406D-8A66-4D998A60F2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D9CC2227-BC96-46FB-8A6F-E8A350DDF703}"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DCD6D3AB-BA6A-4A92-AE38-3C8CA3DB5CB9}" type="slidenum">
              <a:rPr lang="en-US"/>
              <a:pPr>
                <a:defRPr/>
              </a:pPr>
              <a:t>‹#›</a:t>
            </a:fld>
            <a:endParaRPr 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13 - </a:t>
            </a:r>
            <a:fld id="{BD974784-2AA9-427B-9CAD-F7DB90D4AD82}"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23"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245C2CF-C0A4-4A53-93C3-D98F24F980EA}"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C56F8A-87B6-4CFF-80DE-E66ACA4A2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5B05CC0-BCC6-4D1D-B8DC-FAE341A9BFA8}"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2863C2F-93BE-4D91-B4A7-491A9ED7BD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C6FC563-C7B0-4780-A13A-F2F3EC7226C9}"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E25035E-7F4B-4AD9-B3E2-B5B1906609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7B142AC-3FA9-4900-9A4C-4D3D5885E080}"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F787594A-DB99-4B6F-8E2E-5F30B9E672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87946F8-13E6-48BF-B1DD-53724FEAD459}"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E1D3307-8225-45FD-A593-7E0B93460F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ctrTitle"/>
          </p:nvPr>
        </p:nvSpPr>
        <p:spPr>
          <a:xfrm>
            <a:off x="867507" y="640310"/>
            <a:ext cx="7772400" cy="1524000"/>
          </a:xfrm>
        </p:spPr>
        <p:txBody>
          <a:bodyPr/>
          <a:lstStyle/>
          <a:p>
            <a:pPr algn="l" eaLnBrk="1" hangingPunct="1"/>
            <a:r>
              <a:rPr lang="en-US" altLang="en-US" b="1" dirty="0"/>
              <a:t>Corporate Reporting and Analysis</a:t>
            </a:r>
          </a:p>
        </p:txBody>
      </p:sp>
      <p:sp>
        <p:nvSpPr>
          <p:cNvPr id="68611" name="Subtitle 2"/>
          <p:cNvSpPr>
            <a:spLocks noGrp="1"/>
          </p:cNvSpPr>
          <p:nvPr>
            <p:ph type="subTitle" idx="1"/>
          </p:nvPr>
        </p:nvSpPr>
        <p:spPr>
          <a:xfrm>
            <a:off x="880207" y="2220420"/>
            <a:ext cx="3276600" cy="838200"/>
          </a:xfrm>
        </p:spPr>
        <p:txBody>
          <a:bodyPr/>
          <a:lstStyle/>
          <a:p>
            <a:pPr algn="l" eaLnBrk="1" hangingPunct="1">
              <a:buFont typeface="Wingdings" pitchFamily="2" charset="2"/>
              <a:buNone/>
            </a:pPr>
            <a:r>
              <a:rPr lang="en-US" altLang="en-US" dirty="0">
                <a:solidFill>
                  <a:srgbClr val="898989"/>
                </a:solidFill>
              </a:rPr>
              <a:t>Chapter 11</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3"/>
          <p:cNvSpPr txBox="1">
            <a:spLocks noChangeArrowheads="1"/>
          </p:cNvSpPr>
          <p:nvPr/>
        </p:nvSpPr>
        <p:spPr bwMode="auto">
          <a:xfrm>
            <a:off x="762000" y="3928147"/>
            <a:ext cx="7391400"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t>
            </a:r>
            <a:r>
              <a:rPr lang="en-US" sz="2800" b="1">
                <a:solidFill>
                  <a:srgbClr val="002060"/>
                </a:solidFill>
                <a:latin typeface="Calibri" panose="020F0502020204030204" pitchFamily="34" charset="0"/>
                <a:ea typeface="ＭＳ Ｐゴシック" pitchFamily="34" charset="-128"/>
              </a:rPr>
              <a:t>and </a:t>
            </a:r>
            <a:r>
              <a:rPr lang="en-US" sz="2800" b="1" smtClean="0">
                <a:solidFill>
                  <a:srgbClr val="002060"/>
                </a:solidFill>
                <a:latin typeface="Calibri" panose="020F0502020204030204" pitchFamily="34" charset="0"/>
                <a:ea typeface="ＭＳ Ｐゴシック" pitchFamily="34" charset="-128"/>
              </a:rPr>
              <a:t>Managerial </a:t>
            </a:r>
            <a:r>
              <a:rPr lang="en-US" sz="2800" b="1" dirty="0">
                <a:solidFill>
                  <a:srgbClr val="002060"/>
                </a:solidFill>
                <a:latin typeface="Calibri" panose="020F0502020204030204" pitchFamily="34" charset="0"/>
                <a:ea typeface="ＭＳ Ｐゴシック" pitchFamily="34" charset="-128"/>
              </a:rPr>
              <a:t>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8513E8AC-9B2B-0347-B63D-B11DB5B40D46}"/>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364331" y="1898296"/>
            <a:ext cx="3503612" cy="2022475"/>
          </a:xfrm>
          <a:prstGeom prst="rect">
            <a:avLst/>
          </a:prstGeom>
          <a:solidFill>
            <a:srgbClr val="CCECFF"/>
          </a:solidFill>
          <a:ln w="19050">
            <a:solidFill>
              <a:schemeClr val="tx1"/>
            </a:solidFill>
            <a:miter lim="800000"/>
            <a:headEnd/>
            <a:tailEnd/>
          </a:ln>
        </p:spPr>
        <p:txBody>
          <a:bodyPr lIns="90488" tIns="44450" rIns="90488" bIns="44450">
            <a:spAutoFit/>
          </a:bodyPr>
          <a:lstStyle/>
          <a:p>
            <a:pPr algn="ctr">
              <a:lnSpc>
                <a:spcPct val="90000"/>
              </a:lnSpc>
              <a:spcBef>
                <a:spcPct val="50000"/>
              </a:spcBef>
            </a:pPr>
            <a:r>
              <a:rPr lang="en-US" altLang="en-US" sz="2800" dirty="0">
                <a:solidFill>
                  <a:srgbClr val="FF0000"/>
                </a:solidFill>
              </a:rPr>
              <a:t>Par value</a:t>
            </a:r>
            <a:r>
              <a:rPr lang="en-US" altLang="en-US" sz="2800" dirty="0">
                <a:solidFill>
                  <a:srgbClr val="CCFFCC"/>
                </a:solidFill>
              </a:rPr>
              <a:t> </a:t>
            </a:r>
            <a:r>
              <a:rPr lang="en-US" altLang="en-US" sz="2800" dirty="0"/>
              <a:t>is an arbitrary amount assigned to each share of stock when it is authorized.</a:t>
            </a:r>
          </a:p>
        </p:txBody>
      </p:sp>
      <p:sp>
        <p:nvSpPr>
          <p:cNvPr id="76803" name="Rectangle 4"/>
          <p:cNvSpPr>
            <a:spLocks noChangeArrowheads="1"/>
          </p:cNvSpPr>
          <p:nvPr/>
        </p:nvSpPr>
        <p:spPr bwMode="auto">
          <a:xfrm>
            <a:off x="5392736" y="1872960"/>
            <a:ext cx="3234532" cy="2071849"/>
          </a:xfrm>
          <a:prstGeom prst="rect">
            <a:avLst/>
          </a:prstGeom>
          <a:solidFill>
            <a:srgbClr val="C8FEC8"/>
          </a:solidFill>
          <a:ln w="19050">
            <a:solidFill>
              <a:srgbClr val="414141"/>
            </a:solidFill>
            <a:miter lim="800000"/>
            <a:headEnd/>
            <a:tailEnd/>
          </a:ln>
        </p:spPr>
        <p:txBody>
          <a:bodyPr wrap="square" lIns="90488" tIns="44450" rIns="90488" bIns="44450">
            <a:spAutoFit/>
          </a:bodyPr>
          <a:lstStyle/>
          <a:p>
            <a:pPr algn="ctr">
              <a:lnSpc>
                <a:spcPct val="90000"/>
              </a:lnSpc>
              <a:spcBef>
                <a:spcPct val="50000"/>
              </a:spcBef>
            </a:pPr>
            <a:r>
              <a:rPr lang="en-US" altLang="en-US" sz="2800" dirty="0">
                <a:solidFill>
                  <a:srgbClr val="FF0000"/>
                </a:solidFill>
              </a:rPr>
              <a:t>Market price</a:t>
            </a:r>
            <a:r>
              <a:rPr lang="en-US" altLang="en-US" sz="2800" dirty="0">
                <a:solidFill>
                  <a:srgbClr val="006600"/>
                </a:solidFill>
              </a:rPr>
              <a:t> </a:t>
            </a:r>
            <a:r>
              <a:rPr lang="en-US" altLang="en-US" sz="2800" dirty="0"/>
              <a:t>is the amount that each share of stock will sell for in </a:t>
            </a:r>
          </a:p>
          <a:p>
            <a:pPr algn="ctr">
              <a:spcBef>
                <a:spcPts val="0"/>
              </a:spcBef>
            </a:pPr>
            <a:r>
              <a:rPr lang="en-US" altLang="en-US" sz="2800" dirty="0"/>
              <a:t>the market.</a:t>
            </a:r>
          </a:p>
        </p:txBody>
      </p:sp>
      <p:sp>
        <p:nvSpPr>
          <p:cNvPr id="76804" name="Text Box 6"/>
          <p:cNvSpPr txBox="1">
            <a:spLocks noChangeArrowheads="1"/>
          </p:cNvSpPr>
          <p:nvPr/>
        </p:nvSpPr>
        <p:spPr bwMode="auto">
          <a:xfrm>
            <a:off x="3124200" y="1752600"/>
            <a:ext cx="2971800" cy="2277547"/>
          </a:xfrm>
          <a:prstGeom prst="rect">
            <a:avLst/>
          </a:prstGeom>
          <a:noFill/>
          <a:ln w="12700">
            <a:noFill/>
            <a:miter lim="800000"/>
            <a:headEnd/>
            <a:tailEnd/>
          </a:ln>
        </p:spPr>
        <p:txBody>
          <a:bodyPr wrap="square">
            <a:spAutoFit/>
          </a:bodyPr>
          <a:lstStyle/>
          <a:p>
            <a:pPr algn="ctr">
              <a:spcBef>
                <a:spcPct val="50000"/>
              </a:spcBef>
            </a:pPr>
            <a:r>
              <a:rPr lang="en-US" altLang="en-US" sz="14200" dirty="0">
                <a:solidFill>
                  <a:srgbClr val="FF0000"/>
                </a:solidFill>
                <a:latin typeface="Times New Roman" pitchFamily="18" charset="0"/>
                <a:sym typeface="Symbol" pitchFamily="18" charset="2"/>
              </a:rPr>
              <a:t></a:t>
            </a:r>
            <a:endParaRPr lang="en-US" altLang="en-US" sz="14200" dirty="0">
              <a:solidFill>
                <a:srgbClr val="FF0000"/>
              </a:solidFill>
              <a:latin typeface="Times New Roman" pitchFamily="18" charset="0"/>
            </a:endParaRPr>
          </a:p>
        </p:txBody>
      </p:sp>
      <p:sp>
        <p:nvSpPr>
          <p:cNvPr id="76805" name="Rectangle 4"/>
          <p:cNvSpPr>
            <a:spLocks noGrp="1" noChangeArrowheads="1"/>
          </p:cNvSpPr>
          <p:nvPr>
            <p:ph type="title"/>
          </p:nvPr>
        </p:nvSpPr>
        <p:spPr>
          <a:xfrm>
            <a:off x="304800" y="786000"/>
            <a:ext cx="8534400" cy="685800"/>
          </a:xfrm>
        </p:spPr>
        <p:txBody>
          <a:bodyPr/>
          <a:lstStyle/>
          <a:p>
            <a:r>
              <a:rPr lang="en-US" altLang="en-US" b="1" dirty="0"/>
              <a:t>Basics of Capital Stock: </a:t>
            </a:r>
            <a:br>
              <a:rPr lang="en-US" altLang="en-US" b="1" dirty="0"/>
            </a:br>
            <a:r>
              <a:rPr lang="en-US" altLang="en-US" b="1" dirty="0"/>
              <a:t>Par Value vs. Market Price</a:t>
            </a:r>
          </a:p>
        </p:txBody>
      </p:sp>
      <p:grpSp>
        <p:nvGrpSpPr>
          <p:cNvPr id="76806" name="Group 13"/>
          <p:cNvGrpSpPr>
            <a:grpSpLocks/>
          </p:cNvGrpSpPr>
          <p:nvPr/>
        </p:nvGrpSpPr>
        <p:grpSpPr bwMode="auto">
          <a:xfrm>
            <a:off x="364331" y="4047938"/>
            <a:ext cx="8262937" cy="2286000"/>
            <a:chOff x="304800" y="3429001"/>
            <a:chExt cx="8458200" cy="2344615"/>
          </a:xfrm>
        </p:grpSpPr>
        <p:sp>
          <p:nvSpPr>
            <p:cNvPr id="12" name="Rectangle 11"/>
            <p:cNvSpPr/>
            <p:nvPr/>
          </p:nvSpPr>
          <p:spPr>
            <a:xfrm>
              <a:off x="304800" y="3429001"/>
              <a:ext cx="8458200" cy="2344615"/>
            </a:xfrm>
            <a:prstGeom prst="rect">
              <a:avLst/>
            </a:prstGeom>
            <a:solidFill>
              <a:schemeClr val="accent4">
                <a:lumMod val="40000"/>
                <a:lumOff val="6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6809" name="Rectangle 2"/>
            <p:cNvSpPr>
              <a:spLocks noChangeArrowheads="1"/>
            </p:cNvSpPr>
            <p:nvPr/>
          </p:nvSpPr>
          <p:spPr bwMode="auto">
            <a:xfrm>
              <a:off x="1142999" y="3507155"/>
              <a:ext cx="4267200" cy="2110154"/>
            </a:xfrm>
            <a:prstGeom prst="rect">
              <a:avLst/>
            </a:prstGeom>
            <a:noFill/>
            <a:ln w="12700">
              <a:noFill/>
              <a:miter lim="800000"/>
              <a:headEnd/>
              <a:tailEnd/>
            </a:ln>
          </p:spPr>
          <p:txBody>
            <a:bodyPr lIns="90488" tIns="44450" rIns="90488" bIns="44450" anchor="ctr"/>
            <a:lstStyle/>
            <a:p>
              <a:pPr>
                <a:lnSpc>
                  <a:spcPct val="150000"/>
                </a:lnSpc>
              </a:pPr>
              <a:r>
                <a:rPr lang="en-US" altLang="en-US" sz="2400" b="1" u="sng" dirty="0"/>
                <a:t>Classes of Stock</a:t>
              </a:r>
            </a:p>
            <a:p>
              <a:pPr>
                <a:lnSpc>
                  <a:spcPct val="150000"/>
                </a:lnSpc>
                <a:buFont typeface="Wingdings" pitchFamily="2" charset="2"/>
                <a:buChar char="§"/>
              </a:pPr>
              <a:r>
                <a:rPr lang="en-US" altLang="en-US" sz="2400" b="1" dirty="0"/>
                <a:t> Par Value</a:t>
              </a:r>
            </a:p>
            <a:p>
              <a:pPr>
                <a:lnSpc>
                  <a:spcPct val="150000"/>
                </a:lnSpc>
                <a:buFont typeface="Wingdings" pitchFamily="2" charset="2"/>
                <a:buChar char="§"/>
              </a:pPr>
              <a:r>
                <a:rPr lang="en-US" altLang="en-US" sz="2400" b="1" dirty="0"/>
                <a:t> No-Par Value</a:t>
              </a:r>
            </a:p>
            <a:p>
              <a:pPr>
                <a:lnSpc>
                  <a:spcPct val="150000"/>
                </a:lnSpc>
                <a:buFont typeface="Wingdings" pitchFamily="2" charset="2"/>
                <a:buChar char="§"/>
              </a:pPr>
              <a:r>
                <a:rPr lang="en-US" altLang="en-US" sz="2400" b="1" dirty="0"/>
                <a:t> Stated Value</a:t>
              </a:r>
            </a:p>
          </p:txBody>
        </p:sp>
      </p:gr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15" name="Rectangle 14">
            <a:extLst>
              <a:ext uri="{FF2B5EF4-FFF2-40B4-BE49-F238E27FC236}">
                <a16:creationId xmlns:a16="http://schemas.microsoft.com/office/drawing/2014/main" xmlns="" id="{D61D8D43-3E20-584E-BAB6-F66EE922B929}"/>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326B8DD1-F39D-B441-8498-47C1FDB52A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4"/>
          <p:cNvSpPr>
            <a:spLocks noGrp="1" noChangeArrowheads="1"/>
          </p:cNvSpPr>
          <p:nvPr>
            <p:ph type="title"/>
          </p:nvPr>
        </p:nvSpPr>
        <p:spPr>
          <a:xfrm>
            <a:off x="293688" y="609600"/>
            <a:ext cx="8534400" cy="685800"/>
          </a:xfrm>
        </p:spPr>
        <p:txBody>
          <a:bodyPr/>
          <a:lstStyle/>
          <a:p>
            <a:r>
              <a:rPr lang="en-US" altLang="en-US" b="1" dirty="0"/>
              <a:t>Stockholders’ Equity</a:t>
            </a:r>
          </a:p>
        </p:txBody>
      </p:sp>
      <p:grpSp>
        <p:nvGrpSpPr>
          <p:cNvPr id="76806" name="Group 13"/>
          <p:cNvGrpSpPr>
            <a:grpSpLocks/>
          </p:cNvGrpSpPr>
          <p:nvPr/>
        </p:nvGrpSpPr>
        <p:grpSpPr bwMode="auto">
          <a:xfrm>
            <a:off x="537370" y="1860470"/>
            <a:ext cx="4571999" cy="3647295"/>
            <a:chOff x="304800" y="3853890"/>
            <a:chExt cx="8458200" cy="1891894"/>
          </a:xfrm>
        </p:grpSpPr>
        <p:sp>
          <p:nvSpPr>
            <p:cNvPr id="12" name="Rectangle 11"/>
            <p:cNvSpPr/>
            <p:nvPr/>
          </p:nvSpPr>
          <p:spPr>
            <a:xfrm>
              <a:off x="304800" y="3853890"/>
              <a:ext cx="8458200" cy="1891894"/>
            </a:xfrm>
            <a:prstGeom prst="rect">
              <a:avLst/>
            </a:prstGeom>
            <a:solidFill>
              <a:schemeClr val="accent4">
                <a:lumMod val="40000"/>
                <a:lumOff val="60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6809" name="Rectangle 2"/>
            <p:cNvSpPr>
              <a:spLocks noChangeArrowheads="1"/>
            </p:cNvSpPr>
            <p:nvPr/>
          </p:nvSpPr>
          <p:spPr bwMode="auto">
            <a:xfrm>
              <a:off x="496651" y="3981110"/>
              <a:ext cx="8125379" cy="1395122"/>
            </a:xfrm>
            <a:prstGeom prst="rect">
              <a:avLst/>
            </a:prstGeom>
            <a:noFill/>
            <a:ln w="12700">
              <a:noFill/>
              <a:miter lim="800000"/>
              <a:headEnd/>
              <a:tailEnd/>
            </a:ln>
          </p:spPr>
          <p:txBody>
            <a:bodyPr lIns="90488" tIns="44450" rIns="90488" bIns="44450" anchor="ctr"/>
            <a:lstStyle/>
            <a:p>
              <a:r>
                <a:rPr lang="en-US" altLang="en-US" b="1" dirty="0">
                  <a:latin typeface="+mn-lt"/>
                </a:rPr>
                <a:t>Stockholders’ equity (or shareholders’ equity or corporate equity) consists of:</a:t>
              </a:r>
            </a:p>
            <a:p>
              <a:pPr marL="457200" indent="-457200">
                <a:spcBef>
                  <a:spcPts val="2400"/>
                </a:spcBef>
                <a:buFont typeface="Arial" panose="020B0604020202020204" pitchFamily="34" charset="0"/>
                <a:buChar char="•"/>
              </a:pPr>
              <a:r>
                <a:rPr lang="en-US" altLang="en-US" b="1" dirty="0">
                  <a:latin typeface="+mn-lt"/>
                </a:rPr>
                <a:t>Paid-in (contributed) capital – cash and other assets received in exchange for stock</a:t>
              </a:r>
            </a:p>
            <a:p>
              <a:pPr marL="457200" indent="-457200">
                <a:spcBef>
                  <a:spcPts val="2400"/>
                </a:spcBef>
                <a:buFont typeface="Arial" panose="020B0604020202020204" pitchFamily="34" charset="0"/>
                <a:buChar char="•"/>
              </a:pPr>
              <a:r>
                <a:rPr lang="en-US" altLang="en-US" b="1" dirty="0">
                  <a:latin typeface="+mn-lt"/>
                </a:rPr>
                <a:t>Retained earnings – cumulative net income (loss) not distributed as dividends.</a:t>
              </a:r>
            </a:p>
          </p:txBody>
        </p:sp>
      </p:gr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14" name="Rectangle 13">
            <a:extLst>
              <a:ext uri="{FF2B5EF4-FFF2-40B4-BE49-F238E27FC236}">
                <a16:creationId xmlns:a16="http://schemas.microsoft.com/office/drawing/2014/main" xmlns="" id="{615DAC81-70DB-7D46-A7BD-507CB5167406}"/>
              </a:ext>
            </a:extLst>
          </p:cNvPr>
          <p:cNvSpPr>
            <a:spLocks noGrp="1" noChangeArrowheads="1"/>
          </p:cNvSpPr>
          <p:nvPr/>
        </p:nvSpPr>
        <p:spPr bwMode="auto">
          <a:xfrm>
            <a:off x="629972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04255D31-B6A4-8A4D-9E74-3DDE2E7EDCB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6D62958-6958-487A-8873-0FDC0F4A8207}"/>
              </a:ext>
            </a:extLst>
          </p:cNvPr>
          <p:cNvPicPr>
            <a:picLocks noChangeAspect="1"/>
          </p:cNvPicPr>
          <p:nvPr/>
        </p:nvPicPr>
        <p:blipFill>
          <a:blip r:embed="rId3"/>
          <a:stretch>
            <a:fillRect/>
          </a:stretch>
        </p:blipFill>
        <p:spPr>
          <a:xfrm>
            <a:off x="5638800" y="2110997"/>
            <a:ext cx="2693988" cy="3396768"/>
          </a:xfrm>
          <a:prstGeom prst="rect">
            <a:avLst/>
          </a:prstGeom>
        </p:spPr>
      </p:pic>
      <p:sp>
        <p:nvSpPr>
          <p:cNvPr id="11" name="TextBox 10">
            <a:extLst>
              <a:ext uri="{FF2B5EF4-FFF2-40B4-BE49-F238E27FC236}">
                <a16:creationId xmlns:a16="http://schemas.microsoft.com/office/drawing/2014/main" xmlns="" id="{ADF6B47F-251D-41B4-B721-504178766146}"/>
              </a:ext>
            </a:extLst>
          </p:cNvPr>
          <p:cNvSpPr txBox="1"/>
          <p:nvPr/>
        </p:nvSpPr>
        <p:spPr>
          <a:xfrm>
            <a:off x="6248400" y="140995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11.3</a:t>
            </a:r>
          </a:p>
        </p:txBody>
      </p:sp>
    </p:spTree>
    <p:extLst>
      <p:ext uri="{BB962C8B-B14F-4D97-AF65-F5344CB8AC3E}">
        <p14:creationId xmlns:p14="http://schemas.microsoft.com/office/powerpoint/2010/main" val="86764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Record the issuance of corporate stock.</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133600" y="937358"/>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3281237B-5F70-E44B-9EA5-C7D808C58464}"/>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5A65AC0-6AD4-CE41-8A8F-6C0D90AC09C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23864" y="1501775"/>
            <a:ext cx="8339136" cy="1813317"/>
          </a:xfrm>
          <a:prstGeom prst="rect">
            <a:avLst/>
          </a:prstGeom>
          <a:solidFill>
            <a:srgbClr val="C8FEC8"/>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t>Par Value Stock</a:t>
            </a:r>
          </a:p>
          <a:p>
            <a:pPr algn="ctr">
              <a:spcBef>
                <a:spcPct val="50000"/>
              </a:spcBef>
            </a:pPr>
            <a:r>
              <a:rPr lang="en-US" altLang="en-US" sz="2400" b="1" dirty="0"/>
              <a:t>On June 5, Dillon Snowboards, Inc. issued 30,000 shares of $10 par value stock for $300,000. </a:t>
            </a:r>
          </a:p>
          <a:p>
            <a:pPr algn="ctr">
              <a:spcBef>
                <a:spcPts val="0"/>
              </a:spcBef>
            </a:pPr>
            <a:r>
              <a:rPr lang="en-US" altLang="en-US" sz="2400" b="1" dirty="0"/>
              <a:t>Let’s record this transaction. </a:t>
            </a:r>
          </a:p>
        </p:txBody>
      </p:sp>
      <p:sp>
        <p:nvSpPr>
          <p:cNvPr id="77827" name="Rectangle 4"/>
          <p:cNvSpPr>
            <a:spLocks noGrp="1" noChangeArrowheads="1"/>
          </p:cNvSpPr>
          <p:nvPr>
            <p:ph type="title"/>
          </p:nvPr>
        </p:nvSpPr>
        <p:spPr>
          <a:xfrm>
            <a:off x="0" y="613568"/>
            <a:ext cx="9144000" cy="808038"/>
          </a:xfrm>
        </p:spPr>
        <p:txBody>
          <a:bodyPr/>
          <a:lstStyle/>
          <a:p>
            <a:r>
              <a:rPr lang="en-US" altLang="en-US" b="1" dirty="0"/>
              <a:t>Issuing Par Value Stock at Par</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4" y="6629400"/>
            <a:ext cx="3976686" cy="1497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
        <p:nvSpPr>
          <p:cNvPr id="10" name="Rectangle 9">
            <a:extLst>
              <a:ext uri="{FF2B5EF4-FFF2-40B4-BE49-F238E27FC236}">
                <a16:creationId xmlns:a16="http://schemas.microsoft.com/office/drawing/2014/main" xmlns="" id="{3666BB68-9222-3649-934F-6B2309638CDA}"/>
              </a:ext>
            </a:extLst>
          </p:cNvPr>
          <p:cNvSpPr>
            <a:spLocks noGrp="1" noChangeArrowheads="1"/>
          </p:cNvSpPr>
          <p:nvPr/>
        </p:nvSpPr>
        <p:spPr bwMode="auto">
          <a:xfrm>
            <a:off x="6248400" y="639597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F7755A0-5B8D-1F4F-AF48-F96CA323332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8D0B402-3537-461C-8540-190DA9C7363A}"/>
              </a:ext>
            </a:extLst>
          </p:cNvPr>
          <p:cNvPicPr>
            <a:picLocks noChangeAspect="1"/>
          </p:cNvPicPr>
          <p:nvPr/>
        </p:nvPicPr>
        <p:blipFill>
          <a:blip r:embed="rId3"/>
          <a:stretch>
            <a:fillRect/>
          </a:stretch>
        </p:blipFill>
        <p:spPr>
          <a:xfrm>
            <a:off x="519781" y="3733800"/>
            <a:ext cx="8135389" cy="121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23864" y="1501775"/>
            <a:ext cx="8339136" cy="1812925"/>
          </a:xfrm>
          <a:prstGeom prst="rect">
            <a:avLst/>
          </a:prstGeom>
          <a:solidFill>
            <a:srgbClr val="C8FEC8"/>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t>Par Value Stock</a:t>
            </a:r>
          </a:p>
          <a:p>
            <a:pPr algn="ctr">
              <a:spcBef>
                <a:spcPct val="50000"/>
              </a:spcBef>
            </a:pPr>
            <a:r>
              <a:rPr lang="en-US" altLang="en-US" sz="2400" b="1" dirty="0"/>
              <a:t>On June 5, Dillon, Inc. issued 30,000 shares of $10 par value stock for $12 per share. Let’s record this transaction. </a:t>
            </a:r>
          </a:p>
        </p:txBody>
      </p:sp>
      <p:sp>
        <p:nvSpPr>
          <p:cNvPr id="77827" name="Rectangle 4"/>
          <p:cNvSpPr>
            <a:spLocks noGrp="1" noChangeArrowheads="1"/>
          </p:cNvSpPr>
          <p:nvPr>
            <p:ph type="title"/>
          </p:nvPr>
        </p:nvSpPr>
        <p:spPr>
          <a:xfrm>
            <a:off x="0" y="613568"/>
            <a:ext cx="9144000" cy="808038"/>
          </a:xfrm>
        </p:spPr>
        <p:txBody>
          <a:bodyPr/>
          <a:lstStyle/>
          <a:p>
            <a:r>
              <a:rPr lang="en-US" altLang="en-US" b="1" dirty="0"/>
              <a:t>Issuing Par Value Stock at a Premium</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4" y="6629400"/>
            <a:ext cx="3976686" cy="1497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
        <p:nvSpPr>
          <p:cNvPr id="10" name="Rectangle 9">
            <a:extLst>
              <a:ext uri="{FF2B5EF4-FFF2-40B4-BE49-F238E27FC236}">
                <a16:creationId xmlns:a16="http://schemas.microsoft.com/office/drawing/2014/main" xmlns="" id="{1F3AA7C8-FB0F-624A-A7ED-391DF2C0B66A}"/>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7F1A2F7B-EAD1-3247-BCFE-C0FAADBAD97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937EDDA-78A3-4E65-80E9-D33E7DFA4461}"/>
              </a:ext>
            </a:extLst>
          </p:cNvPr>
          <p:cNvPicPr>
            <a:picLocks noChangeAspect="1"/>
          </p:cNvPicPr>
          <p:nvPr/>
        </p:nvPicPr>
        <p:blipFill>
          <a:blip r:embed="rId3"/>
          <a:stretch>
            <a:fillRect/>
          </a:stretch>
        </p:blipFill>
        <p:spPr>
          <a:xfrm>
            <a:off x="651131" y="3572753"/>
            <a:ext cx="7841737" cy="1639538"/>
          </a:xfrm>
          <a:prstGeom prst="rect">
            <a:avLst/>
          </a:prstGeom>
        </p:spPr>
      </p:pic>
    </p:spTree>
    <p:extLst>
      <p:ext uri="{BB962C8B-B14F-4D97-AF65-F5344CB8AC3E}">
        <p14:creationId xmlns:p14="http://schemas.microsoft.com/office/powerpoint/2010/main" val="18757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a:xfrm>
            <a:off x="293688" y="685800"/>
            <a:ext cx="8534400" cy="731838"/>
          </a:xfrm>
        </p:spPr>
        <p:txBody>
          <a:bodyPr/>
          <a:lstStyle/>
          <a:p>
            <a:r>
              <a:rPr lang="en-US" altLang="en-US" b="1" dirty="0"/>
              <a:t>Issuing Par Value Stock</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4" y="6553201"/>
            <a:ext cx="3976686" cy="1801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
        <p:nvSpPr>
          <p:cNvPr id="9" name="Rectangle 8">
            <a:extLst>
              <a:ext uri="{FF2B5EF4-FFF2-40B4-BE49-F238E27FC236}">
                <a16:creationId xmlns:a16="http://schemas.microsoft.com/office/drawing/2014/main" xmlns="" id="{D733D468-05F1-2A4F-8076-117F896541D6}"/>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AD2FC9CD-7CB7-DB40-8BC2-CF4121602B7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E66450D-F653-467D-A617-12A0A62D6DB3}"/>
              </a:ext>
            </a:extLst>
          </p:cNvPr>
          <p:cNvPicPr>
            <a:picLocks noChangeAspect="1"/>
          </p:cNvPicPr>
          <p:nvPr/>
        </p:nvPicPr>
        <p:blipFill>
          <a:blip r:embed="rId3"/>
          <a:stretch>
            <a:fillRect/>
          </a:stretch>
        </p:blipFill>
        <p:spPr>
          <a:xfrm>
            <a:off x="138114" y="2579347"/>
            <a:ext cx="8734985" cy="1863951"/>
          </a:xfrm>
          <a:prstGeom prst="rect">
            <a:avLst/>
          </a:prstGeom>
        </p:spPr>
      </p:pic>
      <p:sp>
        <p:nvSpPr>
          <p:cNvPr id="11" name="TextBox 10">
            <a:extLst>
              <a:ext uri="{FF2B5EF4-FFF2-40B4-BE49-F238E27FC236}">
                <a16:creationId xmlns:a16="http://schemas.microsoft.com/office/drawing/2014/main" xmlns="" id="{B0CE520A-64C5-4A23-ACE5-D03CF3789F87}"/>
              </a:ext>
            </a:extLst>
          </p:cNvPr>
          <p:cNvSpPr txBox="1"/>
          <p:nvPr/>
        </p:nvSpPr>
        <p:spPr>
          <a:xfrm>
            <a:off x="6908373" y="18046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1501775"/>
            <a:ext cx="8193088" cy="1812925"/>
          </a:xfrm>
          <a:prstGeom prst="rect">
            <a:avLst/>
          </a:prstGeom>
          <a:solidFill>
            <a:srgbClr val="C8FEC8"/>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t>No-Par Value Stock</a:t>
            </a:r>
          </a:p>
          <a:p>
            <a:pPr algn="ctr">
              <a:spcBef>
                <a:spcPct val="50000"/>
              </a:spcBef>
            </a:pPr>
            <a:r>
              <a:rPr lang="en-US" altLang="en-US" sz="2400" b="1" dirty="0"/>
              <a:t>On October 20, Dillon issued 1,000 shares of no-par value stock for $40 per share. Let’s record this transaction. </a:t>
            </a:r>
          </a:p>
        </p:txBody>
      </p:sp>
      <p:sp>
        <p:nvSpPr>
          <p:cNvPr id="77827" name="Rectangle 4"/>
          <p:cNvSpPr>
            <a:spLocks noGrp="1" noChangeArrowheads="1"/>
          </p:cNvSpPr>
          <p:nvPr>
            <p:ph type="title"/>
          </p:nvPr>
        </p:nvSpPr>
        <p:spPr>
          <a:xfrm>
            <a:off x="293688" y="609600"/>
            <a:ext cx="8534400" cy="808038"/>
          </a:xfrm>
        </p:spPr>
        <p:txBody>
          <a:bodyPr/>
          <a:lstStyle/>
          <a:p>
            <a:r>
              <a:rPr lang="en-US" altLang="en-US" b="1" dirty="0"/>
              <a:t>Issuing No-Par Value Stock</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4" y="6629400"/>
            <a:ext cx="3976686" cy="1497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
        <p:nvSpPr>
          <p:cNvPr id="10" name="Rectangle 9">
            <a:extLst>
              <a:ext uri="{FF2B5EF4-FFF2-40B4-BE49-F238E27FC236}">
                <a16:creationId xmlns:a16="http://schemas.microsoft.com/office/drawing/2014/main" xmlns="" id="{ED441E4D-5B3E-7D45-9F9E-C68F48A1D7A8}"/>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7419CEA6-75FB-F84A-BE05-4EA2C9DF3E5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280A0120-0DAC-42B4-B4E9-95E9B7432F7D}"/>
              </a:ext>
            </a:extLst>
          </p:cNvPr>
          <p:cNvPicPr>
            <a:picLocks noChangeAspect="1"/>
          </p:cNvPicPr>
          <p:nvPr/>
        </p:nvPicPr>
        <p:blipFill>
          <a:blip r:embed="rId3"/>
          <a:stretch>
            <a:fillRect/>
          </a:stretch>
        </p:blipFill>
        <p:spPr>
          <a:xfrm>
            <a:off x="413048" y="3657600"/>
            <a:ext cx="8317903" cy="1219200"/>
          </a:xfrm>
          <a:prstGeom prst="rect">
            <a:avLst/>
          </a:prstGeom>
        </p:spPr>
      </p:pic>
    </p:spTree>
    <p:extLst>
      <p:ext uri="{BB962C8B-B14F-4D97-AF65-F5344CB8AC3E}">
        <p14:creationId xmlns:p14="http://schemas.microsoft.com/office/powerpoint/2010/main" val="76291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1501775"/>
            <a:ext cx="8229600" cy="1812925"/>
          </a:xfrm>
          <a:prstGeom prst="rect">
            <a:avLst/>
          </a:prstGeom>
          <a:solidFill>
            <a:srgbClr val="C8FEC8"/>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t>Stated Value Stock</a:t>
            </a:r>
          </a:p>
          <a:p>
            <a:pPr algn="ctr">
              <a:spcBef>
                <a:spcPct val="50000"/>
              </a:spcBef>
            </a:pPr>
            <a:r>
              <a:rPr lang="en-US" altLang="en-US" sz="2400" b="1" dirty="0"/>
              <a:t>On October 20, Dillon issued 1,000 shares of $40 stated value stock for $50 per share. Let’s record this transaction. </a:t>
            </a:r>
          </a:p>
        </p:txBody>
      </p:sp>
      <p:sp>
        <p:nvSpPr>
          <p:cNvPr id="77827" name="Rectangle 4"/>
          <p:cNvSpPr>
            <a:spLocks noGrp="1" noChangeArrowheads="1"/>
          </p:cNvSpPr>
          <p:nvPr>
            <p:ph type="title"/>
          </p:nvPr>
        </p:nvSpPr>
        <p:spPr>
          <a:xfrm>
            <a:off x="293688" y="609600"/>
            <a:ext cx="8534400" cy="808038"/>
          </a:xfrm>
        </p:spPr>
        <p:txBody>
          <a:bodyPr/>
          <a:lstStyle/>
          <a:p>
            <a:r>
              <a:rPr lang="en-US" altLang="en-US" b="1" dirty="0"/>
              <a:t>Issuing Stated Value Stock</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4" y="6629400"/>
            <a:ext cx="3976686" cy="149716"/>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
        <p:nvSpPr>
          <p:cNvPr id="11" name="Rectangle 10">
            <a:extLst>
              <a:ext uri="{FF2B5EF4-FFF2-40B4-BE49-F238E27FC236}">
                <a16:creationId xmlns:a16="http://schemas.microsoft.com/office/drawing/2014/main" xmlns="" id="{481A09CD-8AA6-154D-97CA-8D9F184EDB39}"/>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F59108F-0C48-E047-9DDF-F6FF5DFFC9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B0AF6C84-5726-4580-8DC4-1BC731D26D55}"/>
              </a:ext>
            </a:extLst>
          </p:cNvPr>
          <p:cNvPicPr>
            <a:picLocks noChangeAspect="1"/>
          </p:cNvPicPr>
          <p:nvPr/>
        </p:nvPicPr>
        <p:blipFill>
          <a:blip r:embed="rId3"/>
          <a:stretch>
            <a:fillRect/>
          </a:stretch>
        </p:blipFill>
        <p:spPr>
          <a:xfrm>
            <a:off x="423643" y="3603022"/>
            <a:ext cx="8213763" cy="1636029"/>
          </a:xfrm>
          <a:prstGeom prst="rect">
            <a:avLst/>
          </a:prstGeom>
        </p:spPr>
      </p:pic>
    </p:spTree>
    <p:extLst>
      <p:ext uri="{BB962C8B-B14F-4D97-AF65-F5344CB8AC3E}">
        <p14:creationId xmlns:p14="http://schemas.microsoft.com/office/powerpoint/2010/main" val="29720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title"/>
          </p:nvPr>
        </p:nvSpPr>
        <p:spPr>
          <a:xfrm>
            <a:off x="293688" y="609600"/>
            <a:ext cx="8534400" cy="808038"/>
          </a:xfrm>
        </p:spPr>
        <p:txBody>
          <a:bodyPr/>
          <a:lstStyle/>
          <a:p>
            <a:r>
              <a:rPr lang="en-US" altLang="en-US" b="1" dirty="0"/>
              <a:t>Issuing Stock for Noncash Assets</a:t>
            </a:r>
          </a:p>
        </p:txBody>
      </p:sp>
      <p:sp>
        <p:nvSpPr>
          <p:cNvPr id="79875" name="Rectangle 5"/>
          <p:cNvSpPr>
            <a:spLocks noChangeArrowheads="1"/>
          </p:cNvSpPr>
          <p:nvPr/>
        </p:nvSpPr>
        <p:spPr bwMode="auto">
          <a:xfrm>
            <a:off x="369888" y="1680215"/>
            <a:ext cx="8458200" cy="1443985"/>
          </a:xfrm>
          <a:prstGeom prst="rect">
            <a:avLst/>
          </a:prstGeom>
          <a:solidFill>
            <a:srgbClr val="C8FEC8"/>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t>Par Value Stock</a:t>
            </a:r>
          </a:p>
          <a:p>
            <a:pPr algn="ctr">
              <a:spcBef>
                <a:spcPct val="50000"/>
              </a:spcBef>
            </a:pPr>
            <a:r>
              <a:rPr lang="en-US" altLang="en-US" sz="2400" b="1" dirty="0"/>
              <a:t>On June 10, 4,000 shares of $20 par value stock is given for land valued at $105,000. Let’s record this transaction.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4" y="6553201"/>
            <a:ext cx="3976686" cy="1801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
        <p:nvSpPr>
          <p:cNvPr id="10" name="Rectangle 9">
            <a:extLst>
              <a:ext uri="{FF2B5EF4-FFF2-40B4-BE49-F238E27FC236}">
                <a16:creationId xmlns:a16="http://schemas.microsoft.com/office/drawing/2014/main" xmlns="" id="{8ADF5729-BE6B-0147-93E2-0F4BBDA06B19}"/>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5542FEA-CA20-9341-84A7-B65D2007265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BDE4093F-045B-4026-BF15-5EFE341D16D5}"/>
              </a:ext>
            </a:extLst>
          </p:cNvPr>
          <p:cNvPicPr>
            <a:picLocks noChangeAspect="1"/>
          </p:cNvPicPr>
          <p:nvPr/>
        </p:nvPicPr>
        <p:blipFill>
          <a:blip r:embed="rId3"/>
          <a:stretch>
            <a:fillRect/>
          </a:stretch>
        </p:blipFill>
        <p:spPr>
          <a:xfrm>
            <a:off x="431444" y="3429000"/>
            <a:ext cx="8497454"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title"/>
          </p:nvPr>
        </p:nvSpPr>
        <p:spPr>
          <a:xfrm>
            <a:off x="293688" y="609599"/>
            <a:ext cx="8534400" cy="934090"/>
          </a:xfrm>
        </p:spPr>
        <p:txBody>
          <a:bodyPr/>
          <a:lstStyle/>
          <a:p>
            <a:r>
              <a:rPr lang="en-US" altLang="en-US" sz="4000" b="1" dirty="0"/>
              <a:t>Issuing Stock for Noncash Assets </a:t>
            </a:r>
            <a:r>
              <a:rPr lang="en-US" altLang="en-US" sz="3600" b="1" dirty="0"/>
              <a:t>(continued)</a:t>
            </a:r>
            <a:endParaRPr lang="en-US" altLang="en-US" sz="4000" b="1" dirty="0"/>
          </a:p>
        </p:txBody>
      </p:sp>
      <p:sp>
        <p:nvSpPr>
          <p:cNvPr id="79875" name="Rectangle 5"/>
          <p:cNvSpPr>
            <a:spLocks noChangeArrowheads="1"/>
          </p:cNvSpPr>
          <p:nvPr/>
        </p:nvSpPr>
        <p:spPr bwMode="auto">
          <a:xfrm>
            <a:off x="369888" y="1680215"/>
            <a:ext cx="8458200" cy="1443985"/>
          </a:xfrm>
          <a:prstGeom prst="rect">
            <a:avLst/>
          </a:prstGeom>
          <a:solidFill>
            <a:srgbClr val="C8FEC8"/>
          </a:solidFill>
          <a:ln w="12700">
            <a:solidFill>
              <a:schemeClr val="tx1"/>
            </a:solidFill>
            <a:miter lim="800000"/>
            <a:headEnd/>
            <a:tailEnd/>
          </a:ln>
        </p:spPr>
        <p:txBody>
          <a:bodyPr wrap="square" lIns="90488" tIns="44450" rIns="90488" bIns="44450">
            <a:spAutoFit/>
          </a:bodyPr>
          <a:lstStyle/>
          <a:p>
            <a:pPr algn="ctr">
              <a:spcBef>
                <a:spcPct val="50000"/>
              </a:spcBef>
            </a:pPr>
            <a:r>
              <a:rPr lang="en-US" altLang="en-US" sz="2800" b="1" dirty="0"/>
              <a:t>Par Value Stock</a:t>
            </a:r>
          </a:p>
          <a:p>
            <a:pPr algn="ctr">
              <a:spcBef>
                <a:spcPct val="50000"/>
              </a:spcBef>
            </a:pPr>
            <a:r>
              <a:rPr lang="en-US" altLang="en-US" sz="2400" b="1" dirty="0"/>
              <a:t>On June 5, 600 shares of $15 par value stock</a:t>
            </a:r>
          </a:p>
          <a:p>
            <a:pPr algn="ctr">
              <a:spcBef>
                <a:spcPts val="0"/>
              </a:spcBef>
            </a:pPr>
            <a:r>
              <a:rPr lang="en-US" altLang="en-US" sz="2400" b="1" dirty="0"/>
              <a:t>is issued for $12,000 of organizing work.</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4" y="6553201"/>
            <a:ext cx="3976686" cy="1801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Record the issuance of corporate stock.</a:t>
            </a:r>
          </a:p>
        </p:txBody>
      </p:sp>
      <p:sp>
        <p:nvSpPr>
          <p:cNvPr id="10" name="Rectangle 9">
            <a:extLst>
              <a:ext uri="{FF2B5EF4-FFF2-40B4-BE49-F238E27FC236}">
                <a16:creationId xmlns:a16="http://schemas.microsoft.com/office/drawing/2014/main" xmlns="" id="{D9EA9652-E9A2-9B4E-B80A-662636FAD277}"/>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41164C6-B71C-C849-BC0A-60776420076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83BD69C-E921-4AB3-95F4-D1B42C255A2E}"/>
              </a:ext>
            </a:extLst>
          </p:cNvPr>
          <p:cNvPicPr>
            <a:picLocks noChangeAspect="1"/>
          </p:cNvPicPr>
          <p:nvPr/>
        </p:nvPicPr>
        <p:blipFill>
          <a:blip r:embed="rId3"/>
          <a:stretch>
            <a:fillRect/>
          </a:stretch>
        </p:blipFill>
        <p:spPr>
          <a:xfrm>
            <a:off x="404932" y="3452374"/>
            <a:ext cx="8260522" cy="1672585"/>
          </a:xfrm>
          <a:prstGeom prst="rect">
            <a:avLst/>
          </a:prstGeom>
        </p:spPr>
      </p:pic>
    </p:spTree>
    <p:extLst>
      <p:ext uri="{BB962C8B-B14F-4D97-AF65-F5344CB8AC3E}">
        <p14:creationId xmlns:p14="http://schemas.microsoft.com/office/powerpoint/2010/main" val="166437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5008" y="764282"/>
            <a:ext cx="8229600" cy="729112"/>
          </a:xfrm>
        </p:spPr>
        <p:txBody>
          <a:bodyPr/>
          <a:lstStyle/>
          <a:p>
            <a:r>
              <a:rPr lang="en-US" altLang="en-US" b="1" dirty="0"/>
              <a:t>Chapter 11 Learning Objectives</a:t>
            </a:r>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Rectangle 6"/>
          <p:cNvSpPr/>
          <p:nvPr/>
        </p:nvSpPr>
        <p:spPr>
          <a:xfrm>
            <a:off x="685800" y="1964722"/>
            <a:ext cx="8153400" cy="3046988"/>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Identify characteristics of corporations and their organization.</a:t>
            </a:r>
          </a:p>
          <a:p>
            <a:r>
              <a:rPr lang="en-US" sz="1600" b="1" dirty="0">
                <a:latin typeface="+mn-lt"/>
              </a:rPr>
              <a:t>C2  </a:t>
            </a:r>
            <a:r>
              <a:rPr lang="en-US" sz="1600" dirty="0">
                <a:latin typeface="+mn-lt"/>
              </a:rPr>
              <a:t>Explain characteristics of, and distribute dividends between, common and preferred stock.</a:t>
            </a:r>
          </a:p>
          <a:p>
            <a:r>
              <a:rPr lang="en-US" sz="1600" b="1" dirty="0">
                <a:latin typeface="+mn-lt"/>
              </a:rPr>
              <a:t>C3</a:t>
            </a:r>
            <a:r>
              <a:rPr lang="en-US" sz="1600" dirty="0">
                <a:latin typeface="+mn-lt"/>
              </a:rPr>
              <a:t>  Explain the items reported in retained earnings.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Analyze earnings per share, price-earnings ratio, and dividend yield.</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Record the issuance of corporate stock.</a:t>
            </a:r>
          </a:p>
          <a:p>
            <a:r>
              <a:rPr lang="en-US" sz="1600" b="1" dirty="0">
                <a:latin typeface="+mn-lt"/>
              </a:rPr>
              <a:t>P2  </a:t>
            </a:r>
            <a:r>
              <a:rPr lang="en-US" sz="1600" dirty="0">
                <a:latin typeface="+mn-lt"/>
              </a:rPr>
              <a:t>Record transactions involving cash dividends, stock dividends, and stock splits. </a:t>
            </a:r>
          </a:p>
          <a:p>
            <a:r>
              <a:rPr lang="en-US" sz="1600" b="1" dirty="0">
                <a:latin typeface="+mn-lt"/>
              </a:rPr>
              <a:t>P3  </a:t>
            </a:r>
            <a:r>
              <a:rPr lang="en-US" sz="1600" dirty="0">
                <a:latin typeface="+mn-lt"/>
              </a:rPr>
              <a:t>Record purchases and sales of treasury stock.</a:t>
            </a:r>
          </a:p>
        </p:txBody>
      </p:sp>
      <p:sp>
        <p:nvSpPr>
          <p:cNvPr id="10" name="Rectangle 9">
            <a:extLst>
              <a:ext uri="{FF2B5EF4-FFF2-40B4-BE49-F238E27FC236}">
                <a16:creationId xmlns:a16="http://schemas.microsoft.com/office/drawing/2014/main" xmlns="" id="{87E26553-422A-FC4B-BB71-1D5D1B2B241A}"/>
              </a:ext>
            </a:extLst>
          </p:cNvPr>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5866A3F-71A8-2D48-87EE-50B3644F007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2915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Record transactions involving cash dividends, stock dividends, and stock splits.</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5610"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2468" y="4778375"/>
            <a:ext cx="7315200" cy="87313"/>
          </a:xfrm>
          <a:prstGeom prst="rect">
            <a:avLst/>
          </a:prstGeom>
          <a:noFill/>
          <a:ln w="9525">
            <a:noFill/>
            <a:miter lim="800000"/>
            <a:headEnd/>
            <a:tailEnd/>
          </a:ln>
        </p:spPr>
      </p:pic>
      <p:sp>
        <p:nvSpPr>
          <p:cNvPr id="8" name="TextBox 7"/>
          <p:cNvSpPr txBox="1"/>
          <p:nvPr/>
        </p:nvSpPr>
        <p:spPr>
          <a:xfrm>
            <a:off x="2057400" y="958600"/>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59E0BF26-2704-7841-B361-A251F5DA9CE0}"/>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52888DA-0E26-D647-AD15-3E0D5093DF2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11"/>
          <p:cNvSpPr>
            <a:spLocks noGrp="1" noChangeArrowheads="1"/>
          </p:cNvSpPr>
          <p:nvPr>
            <p:ph type="title"/>
          </p:nvPr>
        </p:nvSpPr>
        <p:spPr>
          <a:xfrm>
            <a:off x="293688" y="274638"/>
            <a:ext cx="8534400" cy="1143000"/>
          </a:xfrm>
        </p:spPr>
        <p:txBody>
          <a:bodyPr/>
          <a:lstStyle/>
          <a:p>
            <a:r>
              <a:rPr lang="en-US" altLang="en-US" b="1" dirty="0"/>
              <a:t>Cash Dividends</a:t>
            </a:r>
          </a:p>
        </p:txBody>
      </p:sp>
      <p:sp>
        <p:nvSpPr>
          <p:cNvPr id="22" name="Rectangle 2"/>
          <p:cNvSpPr txBox="1">
            <a:spLocks noChangeArrowheads="1"/>
          </p:cNvSpPr>
          <p:nvPr/>
        </p:nvSpPr>
        <p:spPr bwMode="auto">
          <a:xfrm>
            <a:off x="1066800" y="2599733"/>
            <a:ext cx="6781800" cy="2284271"/>
          </a:xfrm>
          <a:prstGeom prst="rect">
            <a:avLst/>
          </a:prstGeom>
          <a:solidFill>
            <a:srgbClr val="CCFFFF"/>
          </a:solidFill>
          <a:ln w="12700">
            <a:solidFill>
              <a:schemeClr val="tx1"/>
            </a:solidFill>
            <a:miter lim="800000"/>
            <a:headEnd/>
            <a:tailEnd/>
          </a:ln>
        </p:spPr>
        <p:txBody>
          <a:bodyPr lIns="90488" tIns="44450" rIns="90488" bIns="44450"/>
          <a:lstStyle/>
          <a:p>
            <a:pPr marL="495300" indent="-495300" eaLnBrk="0" hangingPunct="0">
              <a:lnSpc>
                <a:spcPct val="90000"/>
              </a:lnSpc>
              <a:spcBef>
                <a:spcPts val="600"/>
              </a:spcBef>
              <a:buClr>
                <a:schemeClr val="accent1"/>
              </a:buClr>
              <a:buSzPct val="70000"/>
              <a:buFont typeface="Wingdings" pitchFamily="2" charset="2"/>
              <a:buNone/>
            </a:pPr>
            <a:r>
              <a:rPr lang="en-US" altLang="en-US" sz="2800" b="1" dirty="0">
                <a:solidFill>
                  <a:srgbClr val="800080"/>
                </a:solidFill>
                <a:latin typeface="+mn-lt"/>
              </a:rPr>
              <a:t>To pay a cash dividend, the corporation must have:</a:t>
            </a:r>
          </a:p>
          <a:p>
            <a:pPr marL="862013" lvl="1" indent="-495300" eaLnBrk="0" hangingPunct="0">
              <a:lnSpc>
                <a:spcPct val="90000"/>
              </a:lnSpc>
              <a:spcBef>
                <a:spcPct val="20000"/>
              </a:spcBef>
              <a:buClr>
                <a:schemeClr val="tx1"/>
              </a:buClr>
              <a:buFont typeface="Wingdings" pitchFamily="2" charset="2"/>
              <a:buAutoNum type="arabicPeriod"/>
            </a:pPr>
            <a:r>
              <a:rPr lang="en-US" altLang="en-US" sz="2800" dirty="0">
                <a:latin typeface="+mn-lt"/>
              </a:rPr>
              <a:t>A sufficient balance in retained earnings; and </a:t>
            </a:r>
          </a:p>
          <a:p>
            <a:pPr marL="862013" lvl="1" indent="-495300" eaLnBrk="0" hangingPunct="0">
              <a:lnSpc>
                <a:spcPct val="90000"/>
              </a:lnSpc>
              <a:spcBef>
                <a:spcPct val="20000"/>
              </a:spcBef>
              <a:buClr>
                <a:schemeClr val="tx1"/>
              </a:buClr>
              <a:buFont typeface="Wingdings" pitchFamily="2" charset="2"/>
              <a:buAutoNum type="arabicPeriod"/>
            </a:pPr>
            <a:r>
              <a:rPr lang="en-US" altLang="en-US" sz="2800" dirty="0">
                <a:latin typeface="+mn-lt"/>
              </a:rPr>
              <a:t>The cash necessary to pay the dividend.</a:t>
            </a:r>
          </a:p>
        </p:txBody>
      </p:sp>
      <p:sp>
        <p:nvSpPr>
          <p:cNvPr id="81930" name="TextBox 18"/>
          <p:cNvSpPr txBox="1">
            <a:spLocks noChangeArrowheads="1"/>
          </p:cNvSpPr>
          <p:nvPr/>
        </p:nvSpPr>
        <p:spPr bwMode="auto">
          <a:xfrm>
            <a:off x="304800" y="1143000"/>
            <a:ext cx="8458200" cy="830997"/>
          </a:xfrm>
          <a:prstGeom prst="rect">
            <a:avLst/>
          </a:prstGeom>
          <a:noFill/>
          <a:ln w="9525">
            <a:noFill/>
            <a:miter lim="800000"/>
            <a:headEnd/>
            <a:tailEnd/>
          </a:ln>
        </p:spPr>
        <p:txBody>
          <a:bodyPr wrap="square">
            <a:spAutoFit/>
          </a:bodyPr>
          <a:lstStyle/>
          <a:p>
            <a:pPr algn="ctr"/>
            <a:r>
              <a:rPr lang="en-US" altLang="en-US" sz="2400" b="1" dirty="0"/>
              <a:t>Cash dividends provide a return to investors and almost always affect the stock’s market value.</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0" name="Rectangle 9">
            <a:extLst>
              <a:ext uri="{FF2B5EF4-FFF2-40B4-BE49-F238E27FC236}">
                <a16:creationId xmlns:a16="http://schemas.microsoft.com/office/drawing/2014/main" xmlns="" id="{3E3EE6B8-E3B4-6141-971E-4F8279176C58}"/>
              </a:ext>
            </a:extLst>
          </p:cNvPr>
          <p:cNvSpPr>
            <a:spLocks noGrp="1" noChangeArrowheads="1"/>
          </p:cNvSpPr>
          <p:nvPr/>
        </p:nvSpPr>
        <p:spPr bwMode="auto">
          <a:xfrm>
            <a:off x="6521570" y="639107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86DED14-0BBB-FF4A-A786-8CB8648E0307}"/>
              </a:ext>
            </a:extLst>
          </p:cNvPr>
          <p:cNvSpPr txBox="1">
            <a:spLocks/>
          </p:cNvSpPr>
          <p:nvPr/>
        </p:nvSpPr>
        <p:spPr>
          <a:xfrm>
            <a:off x="6521570" y="6384322"/>
            <a:ext cx="23938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1500"/>
                                  </p:stCondLst>
                                  <p:childTnLst>
                                    <p:set>
                                      <p:cBhvr>
                                        <p:cTn id="6" dur="1" fill="hold">
                                          <p:stCondLst>
                                            <p:cond delay="0"/>
                                          </p:stCondLst>
                                        </p:cTn>
                                        <p:tgtEl>
                                          <p:spTgt spid="22"/>
                                        </p:tgtEl>
                                        <p:attrNameLst>
                                          <p:attrName>style.visibility</p:attrName>
                                        </p:attrNameLst>
                                      </p:cBhvr>
                                      <p:to>
                                        <p:strVal val="visible"/>
                                      </p:to>
                                    </p:set>
                                    <p:animEffect transition="in" filter="slide(from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title"/>
          </p:nvPr>
        </p:nvSpPr>
        <p:spPr>
          <a:xfrm>
            <a:off x="293688" y="533400"/>
            <a:ext cx="8534400" cy="990600"/>
          </a:xfrm>
        </p:spPr>
        <p:txBody>
          <a:bodyPr/>
          <a:lstStyle/>
          <a:p>
            <a:r>
              <a:rPr lang="en-US" altLang="en-US" b="1" dirty="0"/>
              <a:t>Cash Dividend Dates</a:t>
            </a:r>
          </a:p>
        </p:txBody>
      </p:sp>
      <p:sp>
        <p:nvSpPr>
          <p:cNvPr id="55298" name="Rectangle 2"/>
          <p:cNvSpPr>
            <a:spLocks noGrp="1" noChangeArrowheads="1"/>
          </p:cNvSpPr>
          <p:nvPr>
            <p:ph type="body" idx="4294967295"/>
          </p:nvPr>
        </p:nvSpPr>
        <p:spPr>
          <a:xfrm>
            <a:off x="0" y="1828800"/>
            <a:ext cx="8458200" cy="762000"/>
          </a:xfrm>
        </p:spPr>
        <p:txBody>
          <a:bodyPr lIns="90488" tIns="44450" rIns="90488" bIns="44450"/>
          <a:lstStyle/>
          <a:p>
            <a:pPr algn="ctr">
              <a:buFont typeface="Wingdings" pitchFamily="2" charset="2"/>
              <a:buNone/>
              <a:defRPr/>
            </a:pPr>
            <a:r>
              <a:rPr lang="en-US" sz="4000" dirty="0">
                <a:effectLst>
                  <a:outerShdw blurRad="38100" dist="38100" dir="2700000" algn="tl">
                    <a:srgbClr val="C0C0C0"/>
                  </a:outerShdw>
                </a:effectLst>
              </a:rPr>
              <a:t>Three Important Dates</a:t>
            </a:r>
          </a:p>
        </p:txBody>
      </p:sp>
      <p:sp>
        <p:nvSpPr>
          <p:cNvPr id="82948" name="Rectangle 3"/>
          <p:cNvSpPr>
            <a:spLocks noChangeArrowheads="1"/>
          </p:cNvSpPr>
          <p:nvPr/>
        </p:nvSpPr>
        <p:spPr bwMode="auto">
          <a:xfrm>
            <a:off x="555625" y="2895600"/>
            <a:ext cx="2263775" cy="363538"/>
          </a:xfrm>
          <a:prstGeom prst="rect">
            <a:avLst/>
          </a:prstGeom>
          <a:noFill/>
          <a:ln w="12700">
            <a:noFill/>
            <a:miter lim="800000"/>
            <a:headEnd/>
            <a:tailEnd/>
          </a:ln>
        </p:spPr>
        <p:txBody>
          <a:bodyPr wrap="none" lIns="90488" tIns="44450" rIns="90488" bIns="44450">
            <a:spAutoFit/>
          </a:bodyPr>
          <a:lstStyle/>
          <a:p>
            <a:r>
              <a:rPr lang="en-US" altLang="en-US" b="1" dirty="0"/>
              <a:t>Date of Declaration</a:t>
            </a:r>
          </a:p>
        </p:txBody>
      </p:sp>
      <p:sp>
        <p:nvSpPr>
          <p:cNvPr id="82949" name="Rectangle 4"/>
          <p:cNvSpPr>
            <a:spLocks noChangeArrowheads="1"/>
          </p:cNvSpPr>
          <p:nvPr/>
        </p:nvSpPr>
        <p:spPr bwMode="auto">
          <a:xfrm>
            <a:off x="661988" y="3429000"/>
            <a:ext cx="2011362" cy="711200"/>
          </a:xfrm>
          <a:prstGeom prst="rect">
            <a:avLst/>
          </a:prstGeom>
          <a:solidFill>
            <a:srgbClr val="FFFFCC"/>
          </a:solidFill>
          <a:ln w="12700">
            <a:solidFill>
              <a:srgbClr val="9A2F6F"/>
            </a:solidFill>
            <a:miter lim="800000"/>
            <a:headEnd/>
            <a:tailEnd/>
          </a:ln>
        </p:spPr>
        <p:txBody>
          <a:bodyPr wrap="none" lIns="90488" tIns="44450" rIns="90488" bIns="44450">
            <a:spAutoFit/>
          </a:bodyPr>
          <a:lstStyle/>
          <a:p>
            <a:pPr algn="ctr"/>
            <a:r>
              <a:rPr lang="en-US" altLang="en-US" sz="2000" b="1" dirty="0">
                <a:solidFill>
                  <a:srgbClr val="9A2F6F"/>
                </a:solidFill>
              </a:rPr>
              <a:t>Record liability</a:t>
            </a:r>
          </a:p>
          <a:p>
            <a:pPr algn="ctr"/>
            <a:r>
              <a:rPr lang="en-US" altLang="en-US" sz="2000" b="1" dirty="0">
                <a:solidFill>
                  <a:srgbClr val="9A2F6F"/>
                </a:solidFill>
              </a:rPr>
              <a:t>for dividend.</a:t>
            </a:r>
          </a:p>
        </p:txBody>
      </p:sp>
      <p:sp>
        <p:nvSpPr>
          <p:cNvPr id="82950" name="Rectangle 7"/>
          <p:cNvSpPr>
            <a:spLocks noChangeArrowheads="1"/>
          </p:cNvSpPr>
          <p:nvPr/>
        </p:nvSpPr>
        <p:spPr bwMode="auto">
          <a:xfrm>
            <a:off x="3276600" y="2914650"/>
            <a:ext cx="1806575" cy="363538"/>
          </a:xfrm>
          <a:prstGeom prst="rect">
            <a:avLst/>
          </a:prstGeom>
          <a:noFill/>
          <a:ln w="12700">
            <a:noFill/>
            <a:miter lim="800000"/>
            <a:headEnd/>
            <a:tailEnd/>
          </a:ln>
        </p:spPr>
        <p:txBody>
          <a:bodyPr wrap="none" lIns="90488" tIns="44450" rIns="90488" bIns="44450">
            <a:spAutoFit/>
          </a:bodyPr>
          <a:lstStyle/>
          <a:p>
            <a:r>
              <a:rPr lang="en-US" altLang="en-US" b="1" dirty="0"/>
              <a:t>Date of Record</a:t>
            </a:r>
          </a:p>
        </p:txBody>
      </p:sp>
      <p:sp>
        <p:nvSpPr>
          <p:cNvPr id="82951" name="Rectangle 8"/>
          <p:cNvSpPr>
            <a:spLocks noChangeArrowheads="1"/>
          </p:cNvSpPr>
          <p:nvPr/>
        </p:nvSpPr>
        <p:spPr bwMode="auto">
          <a:xfrm>
            <a:off x="3540125" y="3429000"/>
            <a:ext cx="1279525" cy="711200"/>
          </a:xfrm>
          <a:prstGeom prst="rect">
            <a:avLst/>
          </a:prstGeom>
          <a:solidFill>
            <a:srgbClr val="FFFFCC"/>
          </a:solidFill>
          <a:ln w="12700">
            <a:solidFill>
              <a:srgbClr val="9A2F6F"/>
            </a:solidFill>
            <a:miter lim="800000"/>
            <a:headEnd/>
            <a:tailEnd/>
          </a:ln>
        </p:spPr>
        <p:txBody>
          <a:bodyPr wrap="none" lIns="90488" tIns="44450" rIns="90488" bIns="44450">
            <a:spAutoFit/>
          </a:bodyPr>
          <a:lstStyle/>
          <a:p>
            <a:pPr algn="ctr"/>
            <a:r>
              <a:rPr lang="en-US" altLang="en-US" sz="2000" b="1" dirty="0">
                <a:solidFill>
                  <a:srgbClr val="9A2F6F"/>
                </a:solidFill>
              </a:rPr>
              <a:t>No entry</a:t>
            </a:r>
          </a:p>
          <a:p>
            <a:pPr algn="ctr"/>
            <a:r>
              <a:rPr lang="en-US" altLang="en-US" sz="2000" b="1" dirty="0">
                <a:solidFill>
                  <a:srgbClr val="9A2F6F"/>
                </a:solidFill>
              </a:rPr>
              <a:t>required.</a:t>
            </a:r>
          </a:p>
        </p:txBody>
      </p:sp>
      <p:sp>
        <p:nvSpPr>
          <p:cNvPr id="82952" name="Rectangle 10"/>
          <p:cNvSpPr>
            <a:spLocks noChangeArrowheads="1"/>
          </p:cNvSpPr>
          <p:nvPr/>
        </p:nvSpPr>
        <p:spPr bwMode="auto">
          <a:xfrm>
            <a:off x="6130924" y="2948807"/>
            <a:ext cx="1971675" cy="363538"/>
          </a:xfrm>
          <a:prstGeom prst="rect">
            <a:avLst/>
          </a:prstGeom>
          <a:noFill/>
          <a:ln w="12700">
            <a:noFill/>
            <a:miter lim="800000"/>
            <a:headEnd/>
            <a:tailEnd/>
          </a:ln>
        </p:spPr>
        <p:txBody>
          <a:bodyPr wrap="none" lIns="90488" tIns="44450" rIns="90488" bIns="44450">
            <a:spAutoFit/>
          </a:bodyPr>
          <a:lstStyle/>
          <a:p>
            <a:r>
              <a:rPr lang="en-US" altLang="en-US" b="1" dirty="0"/>
              <a:t>Date of Payment</a:t>
            </a:r>
          </a:p>
        </p:txBody>
      </p:sp>
      <p:sp>
        <p:nvSpPr>
          <p:cNvPr id="82953" name="Rectangle 11"/>
          <p:cNvSpPr>
            <a:spLocks noChangeArrowheads="1"/>
          </p:cNvSpPr>
          <p:nvPr/>
        </p:nvSpPr>
        <p:spPr bwMode="auto">
          <a:xfrm>
            <a:off x="5715000" y="3429000"/>
            <a:ext cx="2803525" cy="711200"/>
          </a:xfrm>
          <a:prstGeom prst="rect">
            <a:avLst/>
          </a:prstGeom>
          <a:solidFill>
            <a:srgbClr val="FFFFCC"/>
          </a:solidFill>
          <a:ln w="12700">
            <a:solidFill>
              <a:srgbClr val="9A2F6F"/>
            </a:solidFill>
            <a:miter lim="800000"/>
            <a:headEnd/>
            <a:tailEnd/>
          </a:ln>
        </p:spPr>
        <p:txBody>
          <a:bodyPr wrap="none" lIns="90488" tIns="44450" rIns="90488" bIns="44450">
            <a:spAutoFit/>
          </a:bodyPr>
          <a:lstStyle/>
          <a:p>
            <a:pPr algn="ctr"/>
            <a:r>
              <a:rPr lang="en-US" altLang="en-US" sz="2000" b="1" dirty="0">
                <a:solidFill>
                  <a:srgbClr val="9A2F6F"/>
                </a:solidFill>
              </a:rPr>
              <a:t>Record payment of</a:t>
            </a:r>
          </a:p>
          <a:p>
            <a:pPr algn="ctr"/>
            <a:r>
              <a:rPr lang="en-US" altLang="en-US" sz="2000" b="1" dirty="0">
                <a:solidFill>
                  <a:srgbClr val="9A2F6F"/>
                </a:solidFill>
              </a:rPr>
              <a:t>cash to stockholders.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5" name="Rectangle 14">
            <a:extLst>
              <a:ext uri="{FF2B5EF4-FFF2-40B4-BE49-F238E27FC236}">
                <a16:creationId xmlns:a16="http://schemas.microsoft.com/office/drawing/2014/main" xmlns="" id="{975AF486-E1AA-7540-BE5D-9318A1146BC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0A72182B-B2BA-774B-B47E-CA42FAC46042}"/>
              </a:ext>
            </a:extLst>
          </p:cNvPr>
          <p:cNvSpPr txBox="1">
            <a:spLocks/>
          </p:cNvSpPr>
          <p:nvPr/>
        </p:nvSpPr>
        <p:spPr>
          <a:xfrm>
            <a:off x="6608882" y="6384322"/>
            <a:ext cx="2306518"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9D511939-CB21-4BC5-83A0-52F9A56B6C2D}"/>
              </a:ext>
            </a:extLst>
          </p:cNvPr>
          <p:cNvPicPr>
            <a:picLocks noChangeAspect="1"/>
          </p:cNvPicPr>
          <p:nvPr/>
        </p:nvPicPr>
        <p:blipFill>
          <a:blip r:embed="rId3"/>
          <a:stretch>
            <a:fillRect/>
          </a:stretch>
        </p:blipFill>
        <p:spPr>
          <a:xfrm>
            <a:off x="904835" y="4956308"/>
            <a:ext cx="7477165" cy="1215892"/>
          </a:xfrm>
          <a:prstGeom prst="rect">
            <a:avLst/>
          </a:prstGeom>
        </p:spPr>
      </p:pic>
      <p:sp>
        <p:nvSpPr>
          <p:cNvPr id="3" name="TextBox 2">
            <a:extLst>
              <a:ext uri="{FF2B5EF4-FFF2-40B4-BE49-F238E27FC236}">
                <a16:creationId xmlns:a16="http://schemas.microsoft.com/office/drawing/2014/main" xmlns="" id="{F3933587-A05D-47EB-A0EB-98B270F44392}"/>
              </a:ext>
            </a:extLst>
          </p:cNvPr>
          <p:cNvSpPr txBox="1"/>
          <p:nvPr/>
        </p:nvSpPr>
        <p:spPr>
          <a:xfrm>
            <a:off x="7467600" y="4382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Rectangle 3"/>
          <p:cNvSpPr>
            <a:spLocks noChangeArrowheads="1"/>
          </p:cNvSpPr>
          <p:nvPr/>
        </p:nvSpPr>
        <p:spPr bwMode="auto">
          <a:xfrm>
            <a:off x="457200" y="3794985"/>
            <a:ext cx="8229600" cy="459100"/>
          </a:xfrm>
          <a:prstGeom prst="rect">
            <a:avLst/>
          </a:prstGeom>
          <a:solidFill>
            <a:srgbClr val="FFFFCC"/>
          </a:solidFill>
          <a:ln w="12700">
            <a:solidFill>
              <a:srgbClr val="9A2F6F"/>
            </a:solidFill>
            <a:miter lim="800000"/>
            <a:headEnd/>
            <a:tailEnd/>
          </a:ln>
        </p:spPr>
        <p:txBody>
          <a:bodyPr wrap="square" lIns="90488" tIns="44450" rIns="90488" bIns="44450">
            <a:spAutoFit/>
          </a:bodyPr>
          <a:lstStyle/>
          <a:p>
            <a:pPr algn="ctr"/>
            <a:r>
              <a:rPr lang="en-US" altLang="en-US" sz="2400" b="1" dirty="0">
                <a:solidFill>
                  <a:srgbClr val="9A2F6F"/>
                </a:solidFill>
              </a:rPr>
              <a:t>Record liability for dividend.</a:t>
            </a:r>
          </a:p>
        </p:txBody>
      </p:sp>
      <p:sp>
        <p:nvSpPr>
          <p:cNvPr id="83971" name="Rectangle 11"/>
          <p:cNvSpPr>
            <a:spLocks noGrp="1" noChangeArrowheads="1"/>
          </p:cNvSpPr>
          <p:nvPr>
            <p:ph type="title"/>
          </p:nvPr>
        </p:nvSpPr>
        <p:spPr>
          <a:xfrm>
            <a:off x="308928" y="533400"/>
            <a:ext cx="8534400" cy="1143000"/>
          </a:xfrm>
        </p:spPr>
        <p:txBody>
          <a:bodyPr/>
          <a:lstStyle/>
          <a:p>
            <a:r>
              <a:rPr lang="en-US" altLang="en-US" b="1" dirty="0"/>
              <a:t>Accounting for Cash Dividends: Date of Declaration</a:t>
            </a:r>
          </a:p>
        </p:txBody>
      </p:sp>
      <p:sp>
        <p:nvSpPr>
          <p:cNvPr id="83972" name="TextBox 8"/>
          <p:cNvSpPr txBox="1">
            <a:spLocks noChangeArrowheads="1"/>
          </p:cNvSpPr>
          <p:nvPr/>
        </p:nvSpPr>
        <p:spPr bwMode="auto">
          <a:xfrm>
            <a:off x="457201" y="1859542"/>
            <a:ext cx="8229600" cy="1569660"/>
          </a:xfrm>
          <a:prstGeom prst="rect">
            <a:avLst/>
          </a:prstGeom>
          <a:solidFill>
            <a:schemeClr val="bg2"/>
          </a:solidFill>
          <a:ln w="9525">
            <a:solidFill>
              <a:schemeClr val="tx1"/>
            </a:solidFill>
            <a:miter lim="800000"/>
            <a:headEnd/>
            <a:tailEnd/>
          </a:ln>
        </p:spPr>
        <p:txBody>
          <a:bodyPr wrap="square">
            <a:spAutoFit/>
          </a:bodyPr>
          <a:lstStyle/>
          <a:p>
            <a:pPr algn="ctr"/>
            <a:r>
              <a:rPr lang="en-US" altLang="en-US" sz="2400" dirty="0"/>
              <a:t>On January 9, a $1 per share cash dividend is declared</a:t>
            </a:r>
            <a:br>
              <a:rPr lang="en-US" altLang="en-US" sz="2400" dirty="0"/>
            </a:br>
            <a:r>
              <a:rPr lang="en-US" altLang="en-US" sz="2400" dirty="0"/>
              <a:t>on Z-Tech, Inc.’s 5,000 common shares outstanding. The</a:t>
            </a:r>
            <a:br>
              <a:rPr lang="en-US" altLang="en-US" sz="2400" dirty="0"/>
            </a:br>
            <a:r>
              <a:rPr lang="en-US" altLang="en-US" sz="2400" dirty="0"/>
              <a:t>dividend will be paid on February 1 to stockholders of</a:t>
            </a:r>
            <a:br>
              <a:rPr lang="en-US" altLang="en-US" sz="2400" dirty="0"/>
            </a:br>
            <a:r>
              <a:rPr lang="en-US" altLang="en-US" sz="2400" dirty="0"/>
              <a:t>record on January 22.</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3" name="Rectangle 12">
            <a:extLst>
              <a:ext uri="{FF2B5EF4-FFF2-40B4-BE49-F238E27FC236}">
                <a16:creationId xmlns:a16="http://schemas.microsoft.com/office/drawing/2014/main" xmlns="" id="{05BE8011-9665-BE44-8A69-C86E639D0EA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5ABA73F5-102C-444A-B656-6A8CE9F66A7F}"/>
              </a:ext>
            </a:extLst>
          </p:cNvPr>
          <p:cNvSpPr txBox="1">
            <a:spLocks/>
          </p:cNvSpPr>
          <p:nvPr/>
        </p:nvSpPr>
        <p:spPr>
          <a:xfrm>
            <a:off x="6521570" y="6384322"/>
            <a:ext cx="2321758"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9DB4745-3650-4EA2-9619-74799668BB60}"/>
              </a:ext>
            </a:extLst>
          </p:cNvPr>
          <p:cNvPicPr>
            <a:picLocks noChangeAspect="1"/>
          </p:cNvPicPr>
          <p:nvPr/>
        </p:nvPicPr>
        <p:blipFill>
          <a:blip r:embed="rId3"/>
          <a:stretch>
            <a:fillRect/>
          </a:stretch>
        </p:blipFill>
        <p:spPr>
          <a:xfrm>
            <a:off x="990600" y="4419600"/>
            <a:ext cx="6961905" cy="1733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7"/>
          <p:cNvSpPr txBox="1">
            <a:spLocks noChangeArrowheads="1"/>
          </p:cNvSpPr>
          <p:nvPr/>
        </p:nvSpPr>
        <p:spPr bwMode="auto">
          <a:xfrm>
            <a:off x="406399" y="3653135"/>
            <a:ext cx="8356599" cy="461665"/>
          </a:xfrm>
          <a:prstGeom prst="rect">
            <a:avLst/>
          </a:prstGeom>
          <a:noFill/>
          <a:ln w="12700">
            <a:noFill/>
            <a:miter lim="800000"/>
            <a:headEnd/>
            <a:tailEnd/>
          </a:ln>
        </p:spPr>
        <p:txBody>
          <a:bodyPr wrap="square">
            <a:spAutoFit/>
          </a:bodyPr>
          <a:lstStyle/>
          <a:p>
            <a:pPr algn="ctr">
              <a:spcBef>
                <a:spcPct val="50000"/>
              </a:spcBef>
            </a:pPr>
            <a:r>
              <a:rPr lang="en-US" altLang="en-US" sz="2400" b="1" dirty="0">
                <a:solidFill>
                  <a:srgbClr val="0033CC"/>
                </a:solidFill>
              </a:rPr>
              <a:t>No entry required on January 22, the date of record.</a:t>
            </a:r>
          </a:p>
        </p:txBody>
      </p:sp>
      <p:sp>
        <p:nvSpPr>
          <p:cNvPr id="84996" name="Rectangle 11"/>
          <p:cNvSpPr>
            <a:spLocks noGrp="1" noChangeArrowheads="1"/>
          </p:cNvSpPr>
          <p:nvPr>
            <p:ph type="title"/>
          </p:nvPr>
        </p:nvSpPr>
        <p:spPr>
          <a:xfrm>
            <a:off x="330200" y="614840"/>
            <a:ext cx="8534400" cy="1143000"/>
          </a:xfrm>
        </p:spPr>
        <p:txBody>
          <a:bodyPr/>
          <a:lstStyle/>
          <a:p>
            <a:r>
              <a:rPr lang="en-US" altLang="en-US" b="1" dirty="0"/>
              <a:t>Accounting for Cash Dividends: Date of Payment</a:t>
            </a:r>
          </a:p>
        </p:txBody>
      </p:sp>
      <p:sp>
        <p:nvSpPr>
          <p:cNvPr id="84997" name="TextBox 8"/>
          <p:cNvSpPr txBox="1">
            <a:spLocks noChangeArrowheads="1"/>
          </p:cNvSpPr>
          <p:nvPr/>
        </p:nvSpPr>
        <p:spPr bwMode="auto">
          <a:xfrm>
            <a:off x="406400" y="1893947"/>
            <a:ext cx="8356599" cy="1569660"/>
          </a:xfrm>
          <a:prstGeom prst="rect">
            <a:avLst/>
          </a:prstGeom>
          <a:solidFill>
            <a:schemeClr val="bg2"/>
          </a:solidFill>
          <a:ln w="9525">
            <a:solidFill>
              <a:schemeClr val="tx1"/>
            </a:solidFill>
            <a:miter lim="800000"/>
            <a:headEnd/>
            <a:tailEnd/>
          </a:ln>
        </p:spPr>
        <p:txBody>
          <a:bodyPr wrap="square">
            <a:spAutoFit/>
          </a:bodyPr>
          <a:lstStyle/>
          <a:p>
            <a:pPr algn="ctr"/>
            <a:r>
              <a:rPr lang="en-US" altLang="en-US" sz="2400" dirty="0"/>
              <a:t>On January 9, a $1 per share cash dividend is declared</a:t>
            </a:r>
            <a:br>
              <a:rPr lang="en-US" altLang="en-US" sz="2400" dirty="0"/>
            </a:br>
            <a:r>
              <a:rPr lang="en-US" altLang="en-US" sz="2400" dirty="0"/>
              <a:t>on Z-Tech, Inc.’s 5,000 common shares outstanding. The</a:t>
            </a:r>
            <a:br>
              <a:rPr lang="en-US" altLang="en-US" sz="2400" dirty="0"/>
            </a:br>
            <a:r>
              <a:rPr lang="en-US" altLang="en-US" sz="2400" dirty="0"/>
              <a:t>dividend will be paid on February 1 to stockholders of</a:t>
            </a:r>
            <a:br>
              <a:rPr lang="en-US" altLang="en-US" sz="2400" dirty="0"/>
            </a:br>
            <a:r>
              <a:rPr lang="en-US" altLang="en-US" sz="2400" dirty="0"/>
              <a:t>record on January 22.</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4" name="Rectangle 13">
            <a:extLst>
              <a:ext uri="{FF2B5EF4-FFF2-40B4-BE49-F238E27FC236}">
                <a16:creationId xmlns:a16="http://schemas.microsoft.com/office/drawing/2014/main" xmlns="" id="{2F801B64-8557-9C48-82DF-35D911EE661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932D4F99-59CE-514B-9A34-96AAB81A0B99}"/>
              </a:ext>
            </a:extLst>
          </p:cNvPr>
          <p:cNvSpPr txBox="1">
            <a:spLocks/>
          </p:cNvSpPr>
          <p:nvPr/>
        </p:nvSpPr>
        <p:spPr>
          <a:xfrm>
            <a:off x="6521570" y="6384322"/>
            <a:ext cx="23430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291179C7-49C6-4DBF-AB46-6F913B6B5E7D}"/>
              </a:ext>
            </a:extLst>
          </p:cNvPr>
          <p:cNvPicPr>
            <a:picLocks noChangeAspect="1"/>
          </p:cNvPicPr>
          <p:nvPr/>
        </p:nvPicPr>
        <p:blipFill>
          <a:blip r:embed="rId3"/>
          <a:stretch>
            <a:fillRect/>
          </a:stretch>
        </p:blipFill>
        <p:spPr>
          <a:xfrm>
            <a:off x="588641" y="4348961"/>
            <a:ext cx="8132441" cy="10612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title"/>
          </p:nvPr>
        </p:nvSpPr>
        <p:spPr>
          <a:xfrm>
            <a:off x="304800" y="433981"/>
            <a:ext cx="8534400" cy="1143000"/>
          </a:xfrm>
        </p:spPr>
        <p:txBody>
          <a:bodyPr/>
          <a:lstStyle/>
          <a:p>
            <a:r>
              <a:rPr lang="en-US" altLang="en-US" b="1" dirty="0"/>
              <a:t>Stock Dividends</a:t>
            </a:r>
          </a:p>
        </p:txBody>
      </p:sp>
      <p:sp>
        <p:nvSpPr>
          <p:cNvPr id="60424" name="Rectangle 8"/>
          <p:cNvSpPr>
            <a:spLocks noChangeArrowheads="1"/>
          </p:cNvSpPr>
          <p:nvPr/>
        </p:nvSpPr>
        <p:spPr bwMode="auto">
          <a:xfrm>
            <a:off x="228600" y="2573518"/>
            <a:ext cx="8686800" cy="1447800"/>
          </a:xfrm>
          <a:prstGeom prst="rect">
            <a:avLst/>
          </a:prstGeom>
          <a:solidFill>
            <a:schemeClr val="accent4">
              <a:lumMod val="20000"/>
              <a:lumOff val="80000"/>
            </a:schemeClr>
          </a:solidFill>
          <a:ln w="12700">
            <a:solidFill>
              <a:schemeClr val="tx1"/>
            </a:solidFill>
            <a:miter lim="800000"/>
            <a:headEnd/>
            <a:tailEnd/>
          </a:ln>
          <a:effectLst/>
        </p:spPr>
        <p:txBody>
          <a:bodyPr wrap="none" lIns="90488" tIns="44450" rIns="90488" bIns="44450" anchor="ctr"/>
          <a:lstStyle/>
          <a:p>
            <a:pPr algn="ctr">
              <a:defRPr/>
            </a:pPr>
            <a:r>
              <a:rPr lang="en-US" sz="2400" b="1" u="sng" dirty="0">
                <a:solidFill>
                  <a:srgbClr val="3333CC"/>
                </a:solidFill>
                <a:cs typeface="Arial" pitchFamily="34" charset="0"/>
              </a:rPr>
              <a:t>Why a stock dividend?</a:t>
            </a:r>
          </a:p>
          <a:p>
            <a:pPr>
              <a:buFont typeface="Wingdings" pitchFamily="2" charset="2"/>
              <a:buChar char="§"/>
              <a:defRPr/>
            </a:pPr>
            <a:r>
              <a:rPr lang="en-US" sz="2200" b="1" dirty="0">
                <a:solidFill>
                  <a:srgbClr val="3333CC"/>
                </a:solidFill>
                <a:cs typeface="Arial" pitchFamily="34" charset="0"/>
              </a:rPr>
              <a:t> Used to keep the market price on the stock affordable.</a:t>
            </a:r>
          </a:p>
          <a:p>
            <a:pPr>
              <a:buFont typeface="Wingdings" pitchFamily="2" charset="2"/>
              <a:buChar char="§"/>
              <a:defRPr/>
            </a:pPr>
            <a:r>
              <a:rPr lang="en-US" sz="2200" b="1" dirty="0">
                <a:solidFill>
                  <a:srgbClr val="3333CC"/>
                </a:solidFill>
                <a:cs typeface="Arial" pitchFamily="34" charset="0"/>
              </a:rPr>
              <a:t> Show management’s confidence that company is doing well.</a:t>
            </a:r>
          </a:p>
        </p:txBody>
      </p:sp>
      <p:sp>
        <p:nvSpPr>
          <p:cNvPr id="12" name="TextBox 11"/>
          <p:cNvSpPr txBox="1"/>
          <p:nvPr/>
        </p:nvSpPr>
        <p:spPr>
          <a:xfrm>
            <a:off x="228600" y="1811518"/>
            <a:ext cx="8686800" cy="769938"/>
          </a:xfrm>
          <a:prstGeom prst="rect">
            <a:avLst/>
          </a:prstGeom>
          <a:solidFill>
            <a:schemeClr val="bg2">
              <a:lumMod val="90000"/>
            </a:schemeClr>
          </a:solidFill>
          <a:ln>
            <a:solidFill>
              <a:schemeClr val="tx1"/>
            </a:solidFill>
          </a:ln>
        </p:spPr>
        <p:txBody>
          <a:bodyPr anchor="ctr">
            <a:spAutoFit/>
          </a:bodyPr>
          <a:lstStyle/>
          <a:p>
            <a:pPr algn="ctr">
              <a:defRPr/>
            </a:pPr>
            <a:r>
              <a:rPr lang="en-US" sz="2200" b="1" dirty="0">
                <a:cs typeface="Arial" pitchFamily="34" charset="0"/>
              </a:rPr>
              <a:t>A distribution of a corporation’s own shares to its stockholders without receiving any payment in return.</a:t>
            </a:r>
            <a:endParaRPr lang="en-US" sz="2200" dirty="0">
              <a:cs typeface="Arial" pitchFamily="34" charset="0"/>
            </a:endParaRPr>
          </a:p>
        </p:txBody>
      </p:sp>
      <p:sp>
        <p:nvSpPr>
          <p:cNvPr id="13" name="Rectangle 2"/>
          <p:cNvSpPr txBox="1">
            <a:spLocks noChangeArrowheads="1"/>
          </p:cNvSpPr>
          <p:nvPr/>
        </p:nvSpPr>
        <p:spPr bwMode="auto">
          <a:xfrm>
            <a:off x="228600" y="4040368"/>
            <a:ext cx="8686800" cy="822325"/>
          </a:xfrm>
          <a:prstGeom prst="rect">
            <a:avLst/>
          </a:prstGeom>
          <a:solidFill>
            <a:schemeClr val="accent3">
              <a:lumMod val="20000"/>
              <a:lumOff val="80000"/>
            </a:schemeClr>
          </a:solidFill>
          <a:ln w="19050" cap="flat">
            <a:solidFill>
              <a:schemeClr val="tx1"/>
            </a:solidFill>
            <a:miter lim="800000"/>
            <a:headEnd/>
            <a:tailEnd/>
          </a:ln>
          <a:effectLst/>
        </p:spPr>
        <p:txBody>
          <a:bodyPr lIns="90488" tIns="44450" rIns="90488" bIns="44450" anchor="ctr"/>
          <a:lstStyle/>
          <a:p>
            <a:pPr marL="273050" indent="-273050" algn="ctr" eaLnBrk="0" hangingPunct="0">
              <a:lnSpc>
                <a:spcPct val="90000"/>
              </a:lnSpc>
              <a:spcBef>
                <a:spcPts val="600"/>
              </a:spcBef>
              <a:buClr>
                <a:schemeClr val="accent1"/>
              </a:buClr>
              <a:buSzPct val="75000"/>
              <a:buFont typeface="Wingdings" pitchFamily="2" charset="2"/>
              <a:buNone/>
              <a:defRPr/>
            </a:pPr>
            <a:r>
              <a:rPr lang="en-US" sz="2400" b="1" u="sng" dirty="0">
                <a:latin typeface="Arial" pitchFamily="34" charset="0"/>
                <a:cs typeface="Arial" pitchFamily="34" charset="0"/>
              </a:rPr>
              <a:t>Small Stock Dividend</a:t>
            </a:r>
            <a:endParaRPr lang="en-US" sz="2400" b="1" dirty="0">
              <a:latin typeface="Arial" pitchFamily="34" charset="0"/>
              <a:cs typeface="Arial" pitchFamily="34" charset="0"/>
            </a:endParaRPr>
          </a:p>
          <a:p>
            <a:pPr marL="273050" indent="-273050" algn="ctr" eaLnBrk="0" hangingPunct="0">
              <a:lnSpc>
                <a:spcPct val="90000"/>
              </a:lnSpc>
              <a:spcBef>
                <a:spcPts val="600"/>
              </a:spcBef>
              <a:buSzPct val="100000"/>
              <a:defRPr/>
            </a:pPr>
            <a:r>
              <a:rPr lang="en-US" sz="2200" b="1" dirty="0">
                <a:latin typeface="Arial" pitchFamily="34" charset="0"/>
                <a:cs typeface="Arial" pitchFamily="34" charset="0"/>
              </a:rPr>
              <a:t>Distribution is </a:t>
            </a:r>
            <a:r>
              <a:rPr lang="en-US" sz="2200" b="1" dirty="0">
                <a:latin typeface="Symbol" pitchFamily="18" charset="2"/>
                <a:cs typeface="Arial" pitchFamily="34" charset="0"/>
              </a:rPr>
              <a:t>£</a:t>
            </a:r>
            <a:r>
              <a:rPr lang="en-US" sz="2200" b="1" dirty="0">
                <a:latin typeface="Arial" pitchFamily="34" charset="0"/>
                <a:cs typeface="Arial" pitchFamily="34" charset="0"/>
              </a:rPr>
              <a:t> 25% of the previously outstanding shares.</a:t>
            </a:r>
          </a:p>
        </p:txBody>
      </p:sp>
      <p:sp>
        <p:nvSpPr>
          <p:cNvPr id="14" name="Rectangle 4"/>
          <p:cNvSpPr>
            <a:spLocks noChangeArrowheads="1"/>
          </p:cNvSpPr>
          <p:nvPr/>
        </p:nvSpPr>
        <p:spPr bwMode="auto">
          <a:xfrm>
            <a:off x="228600" y="4859518"/>
            <a:ext cx="8686800" cy="822325"/>
          </a:xfrm>
          <a:prstGeom prst="rect">
            <a:avLst/>
          </a:prstGeom>
          <a:solidFill>
            <a:schemeClr val="accent2">
              <a:lumMod val="20000"/>
              <a:lumOff val="80000"/>
            </a:schemeClr>
          </a:solidFill>
          <a:ln w="19050">
            <a:solidFill>
              <a:schemeClr val="tx1"/>
            </a:solidFill>
            <a:miter lim="800000"/>
            <a:headEnd/>
            <a:tailEnd/>
          </a:ln>
          <a:effectLst/>
        </p:spPr>
        <p:txBody>
          <a:bodyPr lIns="90488" tIns="44450" rIns="90488" bIns="44450" anchor="ctr"/>
          <a:lstStyle/>
          <a:p>
            <a:pPr marL="342900" indent="-342900" algn="ctr">
              <a:lnSpc>
                <a:spcPct val="90000"/>
              </a:lnSpc>
              <a:spcBef>
                <a:spcPct val="20000"/>
              </a:spcBef>
              <a:buClr>
                <a:srgbClr val="9900CC"/>
              </a:buClr>
              <a:buSzPct val="75000"/>
              <a:buFont typeface="Wingdings" pitchFamily="2" charset="2"/>
              <a:buNone/>
              <a:defRPr/>
            </a:pPr>
            <a:r>
              <a:rPr lang="en-US" sz="2400" b="1" u="sng" dirty="0">
                <a:solidFill>
                  <a:srgbClr val="3333CC"/>
                </a:solidFill>
                <a:cs typeface="Arial" pitchFamily="34" charset="0"/>
              </a:rPr>
              <a:t>Large Stock Dividend</a:t>
            </a:r>
            <a:endParaRPr lang="en-US" sz="2400" b="1" dirty="0">
              <a:solidFill>
                <a:srgbClr val="3333CC"/>
              </a:solidFill>
              <a:cs typeface="Arial" pitchFamily="34" charset="0"/>
            </a:endParaRPr>
          </a:p>
          <a:p>
            <a:pPr marL="285750" indent="-285750" algn="ctr">
              <a:lnSpc>
                <a:spcPct val="90000"/>
              </a:lnSpc>
              <a:spcBef>
                <a:spcPct val="20000"/>
              </a:spcBef>
              <a:buClr>
                <a:srgbClr val="3333CC"/>
              </a:buClr>
              <a:buSzPct val="100000"/>
              <a:defRPr/>
            </a:pPr>
            <a:r>
              <a:rPr lang="en-US" sz="2200" b="1" dirty="0">
                <a:solidFill>
                  <a:srgbClr val="3333CC"/>
                </a:solidFill>
                <a:cs typeface="Arial" pitchFamily="34" charset="0"/>
              </a:rPr>
              <a:t>Distribution is &gt; 25% of the previously outstanding shares.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5" name="Rectangle 14">
            <a:extLst>
              <a:ext uri="{FF2B5EF4-FFF2-40B4-BE49-F238E27FC236}">
                <a16:creationId xmlns:a16="http://schemas.microsoft.com/office/drawing/2014/main" xmlns="" id="{1F37CC50-8197-3A46-8EC2-9A93C5E9AF9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2EBF9C0A-5DE8-AA41-AA19-7E0D935C969A}"/>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1000"/>
                                        <p:tgtEl>
                                          <p:spTgt spid="13"/>
                                        </p:tgtEl>
                                      </p:cBhvr>
                                    </p:animEffect>
                                  </p:childTnLst>
                                </p:cTn>
                              </p:par>
                            </p:childTnLst>
                          </p:cTn>
                        </p:par>
                        <p:par>
                          <p:cTn id="8" fill="hold" nodeType="afterGroup">
                            <p:stCondLst>
                              <p:cond delay="2500"/>
                            </p:stCondLst>
                            <p:childTnLst>
                              <p:par>
                                <p:cTn id="9" presetID="1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7F41727-B204-4C03-AA59-C79E752E5DE1}"/>
              </a:ext>
            </a:extLst>
          </p:cNvPr>
          <p:cNvPicPr>
            <a:picLocks noChangeAspect="1"/>
          </p:cNvPicPr>
          <p:nvPr/>
        </p:nvPicPr>
        <p:blipFill>
          <a:blip r:embed="rId3"/>
          <a:stretch>
            <a:fillRect/>
          </a:stretch>
        </p:blipFill>
        <p:spPr>
          <a:xfrm>
            <a:off x="1315317" y="4552406"/>
            <a:ext cx="6933333" cy="1361905"/>
          </a:xfrm>
          <a:prstGeom prst="rect">
            <a:avLst/>
          </a:prstGeom>
        </p:spPr>
      </p:pic>
      <p:sp>
        <p:nvSpPr>
          <p:cNvPr id="88066" name="Rectangle 3"/>
          <p:cNvSpPr>
            <a:spLocks noGrp="1" noChangeArrowheads="1"/>
          </p:cNvSpPr>
          <p:nvPr>
            <p:ph type="title"/>
          </p:nvPr>
        </p:nvSpPr>
        <p:spPr>
          <a:xfrm>
            <a:off x="342987" y="472906"/>
            <a:ext cx="8562888" cy="792162"/>
          </a:xfrm>
        </p:spPr>
        <p:txBody>
          <a:bodyPr/>
          <a:lstStyle/>
          <a:p>
            <a:r>
              <a:rPr lang="en-US" altLang="en-US" b="1" dirty="0"/>
              <a:t>Recording a Small Stock Dividend</a:t>
            </a:r>
          </a:p>
        </p:txBody>
      </p:sp>
      <p:sp>
        <p:nvSpPr>
          <p:cNvPr id="13" name="TextBox 12"/>
          <p:cNvSpPr txBox="1"/>
          <p:nvPr/>
        </p:nvSpPr>
        <p:spPr>
          <a:xfrm>
            <a:off x="342987" y="1262063"/>
            <a:ext cx="8515621" cy="1323975"/>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000" dirty="0">
                <a:cs typeface="Arial" pitchFamily="34" charset="0"/>
              </a:rPr>
              <a:t>Quest has 10,000 shares of $1 par value stock outstanding. On December 31, Quest declared a 10% stock dividend, when the stock was selling for $15 per share. The stock will be distributed to stockholders on January 20. Let’s prepare the December 31 entry.</a:t>
            </a:r>
          </a:p>
        </p:txBody>
      </p:sp>
      <p:grpSp>
        <p:nvGrpSpPr>
          <p:cNvPr id="2" name="Group 10"/>
          <p:cNvGrpSpPr>
            <a:grpSpLocks/>
          </p:cNvGrpSpPr>
          <p:nvPr/>
        </p:nvGrpSpPr>
        <p:grpSpPr bwMode="auto">
          <a:xfrm>
            <a:off x="342988" y="2854403"/>
            <a:ext cx="8575587" cy="1994494"/>
            <a:chOff x="52757" y="3038486"/>
            <a:chExt cx="8865221" cy="2044465"/>
          </a:xfrm>
        </p:grpSpPr>
        <p:cxnSp>
          <p:nvCxnSpPr>
            <p:cNvPr id="17" name="Straight Arrow Connector 16"/>
            <p:cNvCxnSpPr>
              <a:cxnSpLocks/>
            </p:cNvCxnSpPr>
            <p:nvPr/>
          </p:nvCxnSpPr>
          <p:spPr>
            <a:xfrm>
              <a:off x="7314778" y="4096133"/>
              <a:ext cx="502867" cy="9868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072" name="Rectangle 4"/>
            <p:cNvSpPr>
              <a:spLocks noChangeArrowheads="1"/>
            </p:cNvSpPr>
            <p:nvPr/>
          </p:nvSpPr>
          <p:spPr bwMode="auto">
            <a:xfrm>
              <a:off x="6717314" y="3705587"/>
              <a:ext cx="2200664" cy="428345"/>
            </a:xfrm>
            <a:prstGeom prst="rect">
              <a:avLst/>
            </a:prstGeom>
            <a:solidFill>
              <a:srgbClr val="FDC0E5"/>
            </a:solidFill>
            <a:ln w="19050">
              <a:solidFill>
                <a:schemeClr val="tx1"/>
              </a:solidFill>
              <a:miter lim="800000"/>
              <a:headEnd/>
              <a:tailEnd/>
            </a:ln>
          </p:spPr>
          <p:txBody>
            <a:bodyPr wrap="none" lIns="90488" tIns="44450" rIns="90488" bIns="44450">
              <a:spAutoFit/>
            </a:bodyPr>
            <a:lstStyle/>
            <a:p>
              <a:pPr algn="ctr"/>
              <a:r>
                <a:rPr lang="en-US" altLang="en-US" sz="2200" b="1" dirty="0"/>
                <a:t>1,000 × $10 par</a:t>
              </a:r>
            </a:p>
          </p:txBody>
        </p:sp>
        <p:cxnSp>
          <p:nvCxnSpPr>
            <p:cNvPr id="20" name="Straight Arrow Connector 19"/>
            <p:cNvCxnSpPr>
              <a:cxnSpLocks/>
            </p:cNvCxnSpPr>
            <p:nvPr/>
          </p:nvCxnSpPr>
          <p:spPr>
            <a:xfrm>
              <a:off x="5638561" y="3810051"/>
              <a:ext cx="920335" cy="11724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2757" y="3038486"/>
              <a:ext cx="6195339" cy="1135756"/>
            </a:xfrm>
            <a:prstGeom prst="rect">
              <a:avLst/>
            </a:prstGeom>
            <a:solidFill>
              <a:schemeClr val="bg2">
                <a:lumMod val="90000"/>
              </a:schemeClr>
            </a:solidFill>
            <a:ln w="19050">
              <a:solidFill>
                <a:schemeClr val="tx1"/>
              </a:solidFill>
            </a:ln>
          </p:spPr>
          <p:txBody>
            <a:bodyPr wrap="square">
              <a:spAutoFit/>
            </a:bodyPr>
            <a:lstStyle/>
            <a:p>
              <a:pPr algn="ctr">
                <a:defRPr/>
              </a:pPr>
              <a:r>
                <a:rPr lang="en-US" sz="2200" b="1" dirty="0">
                  <a:solidFill>
                    <a:prstClr val="black"/>
                  </a:solidFill>
                  <a:latin typeface="Arial" pitchFamily="34" charset="0"/>
                  <a:cs typeface="Arial" pitchFamily="34" charset="0"/>
                </a:rPr>
                <a:t>Capitalize retained earnings for the market value of the shares to be distributed.</a:t>
              </a:r>
              <a:r>
                <a:rPr lang="en-US" sz="2200" b="1" dirty="0">
                  <a:solidFill>
                    <a:prstClr val="black"/>
                  </a:solidFill>
                  <a:cs typeface="Arial" pitchFamily="34" charset="0"/>
                </a:rPr>
                <a:t> (10,000 × 10% = 1,000 × $15 = $15,000)</a:t>
              </a:r>
              <a:endParaRPr lang="en-US" dirty="0">
                <a:solidFill>
                  <a:prstClr val="black"/>
                </a:solidFill>
                <a:cs typeface="Arial" pitchFamily="34" charset="0"/>
              </a:endParaRPr>
            </a:p>
          </p:txBody>
        </p:sp>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6" name="Rectangle 15">
            <a:extLst>
              <a:ext uri="{FF2B5EF4-FFF2-40B4-BE49-F238E27FC236}">
                <a16:creationId xmlns:a16="http://schemas.microsoft.com/office/drawing/2014/main" xmlns="" id="{FD34E853-9424-FC4C-A23A-116611C25B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B0C393CC-FC4A-5740-B921-2ABFC4E95B0A}"/>
              </a:ext>
            </a:extLst>
          </p:cNvPr>
          <p:cNvSpPr txBox="1">
            <a:spLocks/>
          </p:cNvSpPr>
          <p:nvPr/>
        </p:nvSpPr>
        <p:spPr>
          <a:xfrm>
            <a:off x="6521570" y="6384322"/>
            <a:ext cx="2337038"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 name="Title 2"/>
          <p:cNvSpPr>
            <a:spLocks noGrp="1"/>
          </p:cNvSpPr>
          <p:nvPr>
            <p:ph type="title"/>
          </p:nvPr>
        </p:nvSpPr>
        <p:spPr>
          <a:xfrm>
            <a:off x="0" y="1083120"/>
            <a:ext cx="9144000" cy="990600"/>
          </a:xfrm>
        </p:spPr>
        <p:txBody>
          <a:bodyPr/>
          <a:lstStyle/>
          <a:p>
            <a:r>
              <a:rPr lang="en-US" altLang="en-US" sz="4200" b="1" dirty="0"/>
              <a:t>Recording a Small Stock Dividend: Stockholders’ Equity</a:t>
            </a:r>
            <a:endParaRPr lang="en-US" sz="4200" dirty="0"/>
          </a:p>
        </p:txBody>
      </p:sp>
      <p:sp>
        <p:nvSpPr>
          <p:cNvPr id="11" name="Rounded Rectangle 10"/>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2" name="Rectangle 11">
            <a:extLst>
              <a:ext uri="{FF2B5EF4-FFF2-40B4-BE49-F238E27FC236}">
                <a16:creationId xmlns:a16="http://schemas.microsoft.com/office/drawing/2014/main" xmlns="" id="{26262748-9002-524A-955F-6DBE2D441A6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E6A6F808-DEE4-3347-AB52-8E79451CDC27}"/>
              </a:ext>
            </a:extLst>
          </p:cNvPr>
          <p:cNvSpPr txBox="1">
            <a:spLocks/>
          </p:cNvSpPr>
          <p:nvPr/>
        </p:nvSpPr>
        <p:spPr>
          <a:xfrm>
            <a:off x="6521570" y="6384322"/>
            <a:ext cx="23938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D9F722E5-4DDB-433F-A293-0B74982A8557}"/>
              </a:ext>
            </a:extLst>
          </p:cNvPr>
          <p:cNvPicPr>
            <a:picLocks noChangeAspect="1"/>
          </p:cNvPicPr>
          <p:nvPr/>
        </p:nvPicPr>
        <p:blipFill>
          <a:blip r:embed="rId3"/>
          <a:stretch>
            <a:fillRect/>
          </a:stretch>
        </p:blipFill>
        <p:spPr>
          <a:xfrm>
            <a:off x="1105333" y="2361868"/>
            <a:ext cx="6933333" cy="1361905"/>
          </a:xfrm>
          <a:prstGeom prst="rect">
            <a:avLst/>
          </a:prstGeom>
        </p:spPr>
      </p:pic>
      <p:pic>
        <p:nvPicPr>
          <p:cNvPr id="5" name="Picture 4">
            <a:extLst>
              <a:ext uri="{FF2B5EF4-FFF2-40B4-BE49-F238E27FC236}">
                <a16:creationId xmlns:a16="http://schemas.microsoft.com/office/drawing/2014/main" xmlns="" id="{2EF535C0-1489-49E1-A34C-9B9786948DCF}"/>
              </a:ext>
            </a:extLst>
          </p:cNvPr>
          <p:cNvPicPr>
            <a:picLocks noChangeAspect="1"/>
          </p:cNvPicPr>
          <p:nvPr/>
        </p:nvPicPr>
        <p:blipFill>
          <a:blip r:embed="rId4"/>
          <a:stretch>
            <a:fillRect/>
          </a:stretch>
        </p:blipFill>
        <p:spPr>
          <a:xfrm>
            <a:off x="910094" y="4077857"/>
            <a:ext cx="7323809" cy="1952381"/>
          </a:xfrm>
          <a:prstGeom prst="rect">
            <a:avLst/>
          </a:prstGeom>
        </p:spPr>
      </p:pic>
      <p:sp>
        <p:nvSpPr>
          <p:cNvPr id="10" name="TextBox 9">
            <a:extLst>
              <a:ext uri="{FF2B5EF4-FFF2-40B4-BE49-F238E27FC236}">
                <a16:creationId xmlns:a16="http://schemas.microsoft.com/office/drawing/2014/main" xmlns="" id="{B263C310-EE95-4C0E-B4AA-A3776C1FC837}"/>
              </a:ext>
            </a:extLst>
          </p:cNvPr>
          <p:cNvSpPr txBox="1"/>
          <p:nvPr/>
        </p:nvSpPr>
        <p:spPr>
          <a:xfrm>
            <a:off x="7848600" y="340185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title"/>
          </p:nvPr>
        </p:nvSpPr>
        <p:spPr>
          <a:xfrm>
            <a:off x="294155" y="982243"/>
            <a:ext cx="8534400" cy="808038"/>
          </a:xfrm>
        </p:spPr>
        <p:txBody>
          <a:bodyPr/>
          <a:lstStyle/>
          <a:p>
            <a:r>
              <a:rPr lang="en-US" altLang="en-US" b="1" dirty="0"/>
              <a:t>Recording a Small Stock Dividend:</a:t>
            </a:r>
            <a:br>
              <a:rPr lang="en-US" altLang="en-US" b="1" dirty="0"/>
            </a:br>
            <a:r>
              <a:rPr lang="en-US" altLang="en-US" b="1" dirty="0"/>
              <a:t>Date of Payment</a:t>
            </a:r>
          </a:p>
        </p:txBody>
      </p:sp>
      <p:sp>
        <p:nvSpPr>
          <p:cNvPr id="13" name="TextBox 12"/>
          <p:cNvSpPr txBox="1"/>
          <p:nvPr/>
        </p:nvSpPr>
        <p:spPr>
          <a:xfrm>
            <a:off x="533400" y="2514600"/>
            <a:ext cx="8153400" cy="1323439"/>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000" dirty="0">
                <a:solidFill>
                  <a:prstClr val="black"/>
                </a:solidFill>
                <a:cs typeface="Arial" pitchFamily="34" charset="0"/>
              </a:rPr>
              <a:t>Quest has 10,000 shares of $1 par value stock outstanding. On December 31, Quest declared a 10% stock dividend, when the stock was selling for $15 per share. The stock will be distributed to stockholders on January 20. Let’s prepare the January 20 entry.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0" name="Rectangle 9">
            <a:extLst>
              <a:ext uri="{FF2B5EF4-FFF2-40B4-BE49-F238E27FC236}">
                <a16:creationId xmlns:a16="http://schemas.microsoft.com/office/drawing/2014/main" xmlns="" id="{2C69AC66-C80B-5544-8234-93AF2A218E8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A1FF685-68E1-5740-9D7D-FBCD95D04DB4}"/>
              </a:ext>
            </a:extLst>
          </p:cNvPr>
          <p:cNvSpPr txBox="1">
            <a:spLocks/>
          </p:cNvSpPr>
          <p:nvPr/>
        </p:nvSpPr>
        <p:spPr>
          <a:xfrm>
            <a:off x="6521569" y="6384322"/>
            <a:ext cx="2393831"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1C9641A-6077-45E9-B07D-41D4B8876E18}"/>
              </a:ext>
            </a:extLst>
          </p:cNvPr>
          <p:cNvPicPr>
            <a:picLocks noChangeAspect="1"/>
          </p:cNvPicPr>
          <p:nvPr/>
        </p:nvPicPr>
        <p:blipFill>
          <a:blip r:embed="rId3"/>
          <a:stretch>
            <a:fillRect/>
          </a:stretch>
        </p:blipFill>
        <p:spPr>
          <a:xfrm>
            <a:off x="762000" y="4256179"/>
            <a:ext cx="7736281" cy="936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a:xfrm>
            <a:off x="293688" y="381000"/>
            <a:ext cx="8534400" cy="1036638"/>
          </a:xfrm>
        </p:spPr>
        <p:txBody>
          <a:bodyPr/>
          <a:lstStyle/>
          <a:p>
            <a:r>
              <a:rPr lang="en-US" altLang="en-US" b="1" dirty="0"/>
              <a:t>Recording a Large Stock Dividend</a:t>
            </a:r>
          </a:p>
        </p:txBody>
      </p:sp>
      <p:grpSp>
        <p:nvGrpSpPr>
          <p:cNvPr id="2" name="Group 10"/>
          <p:cNvGrpSpPr>
            <a:grpSpLocks/>
          </p:cNvGrpSpPr>
          <p:nvPr/>
        </p:nvGrpSpPr>
        <p:grpSpPr bwMode="auto">
          <a:xfrm>
            <a:off x="293688" y="3048000"/>
            <a:ext cx="8612187" cy="1639282"/>
            <a:chOff x="152679" y="3505200"/>
            <a:chExt cx="8837633" cy="1564752"/>
          </a:xfrm>
        </p:grpSpPr>
        <p:cxnSp>
          <p:nvCxnSpPr>
            <p:cNvPr id="8" name="Straight Arrow Connector 7"/>
            <p:cNvCxnSpPr>
              <a:cxnSpLocks/>
            </p:cNvCxnSpPr>
            <p:nvPr/>
          </p:nvCxnSpPr>
          <p:spPr>
            <a:xfrm>
              <a:off x="5714292" y="4495641"/>
              <a:ext cx="829299" cy="5743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679" y="3505200"/>
              <a:ext cx="8837633" cy="1057621"/>
            </a:xfrm>
            <a:prstGeom prst="rect">
              <a:avLst/>
            </a:prstGeom>
            <a:solidFill>
              <a:schemeClr val="bg2">
                <a:lumMod val="90000"/>
              </a:schemeClr>
            </a:solidFill>
            <a:ln w="19050">
              <a:solidFill>
                <a:schemeClr val="tx1"/>
              </a:solidFill>
            </a:ln>
          </p:spPr>
          <p:txBody>
            <a:bodyPr wrap="square">
              <a:spAutoFit/>
            </a:bodyPr>
            <a:lstStyle/>
            <a:p>
              <a:pPr algn="ctr">
                <a:defRPr/>
              </a:pPr>
              <a:r>
                <a:rPr lang="en-US" sz="2200" b="1" dirty="0">
                  <a:solidFill>
                    <a:srgbClr val="0033CC"/>
                  </a:solidFill>
                  <a:cs typeface="Arial" pitchFamily="34" charset="0"/>
                </a:rPr>
                <a:t>Capitalize retained earnings for the minimum amount required by state law, usually par or stated value of the shares.</a:t>
              </a:r>
              <a:br>
                <a:rPr lang="en-US" sz="2200" b="1" dirty="0">
                  <a:solidFill>
                    <a:srgbClr val="0033CC"/>
                  </a:solidFill>
                  <a:cs typeface="Arial" pitchFamily="34" charset="0"/>
                </a:rPr>
              </a:br>
              <a:r>
                <a:rPr lang="en-US" sz="2200" b="1" dirty="0">
                  <a:solidFill>
                    <a:srgbClr val="0033CC"/>
                  </a:solidFill>
                  <a:cs typeface="Arial" pitchFamily="34" charset="0"/>
                </a:rPr>
                <a:t>(10,000 × 30% = 3,000 shares × $10 par value = $30,000)</a:t>
              </a:r>
            </a:p>
          </p:txBody>
        </p:sp>
      </p:grpSp>
      <p:sp>
        <p:nvSpPr>
          <p:cNvPr id="10" name="TextBox 9"/>
          <p:cNvSpPr txBox="1"/>
          <p:nvPr/>
        </p:nvSpPr>
        <p:spPr>
          <a:xfrm>
            <a:off x="293687" y="1295400"/>
            <a:ext cx="8612187" cy="1570038"/>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400" dirty="0">
                <a:solidFill>
                  <a:srgbClr val="0033CC"/>
                </a:solidFill>
                <a:cs typeface="Arial" pitchFamily="34" charset="0"/>
              </a:rPr>
              <a:t>Quest, Inc. has 10,000 shares of $1 par value stock outstanding. On December 31, Quest declared a 30% stock dividend. The stock will be distributed to stockholders on January 20, 2021. Let’s prepare the December 31 entry.</a:t>
            </a:r>
            <a:endParaRPr lang="en-US" sz="2400" dirty="0">
              <a:cs typeface="Arial" pitchFamily="34" charset="0"/>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15" name="Rectangle 14">
            <a:extLst>
              <a:ext uri="{FF2B5EF4-FFF2-40B4-BE49-F238E27FC236}">
                <a16:creationId xmlns:a16="http://schemas.microsoft.com/office/drawing/2014/main" xmlns="" id="{E41C6EE6-D753-6A40-BB87-B0F72A098F2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993FD1F5-BDB3-D74F-B519-E7AB3EB0A425}"/>
              </a:ext>
            </a:extLst>
          </p:cNvPr>
          <p:cNvSpPr txBox="1">
            <a:spLocks/>
          </p:cNvSpPr>
          <p:nvPr/>
        </p:nvSpPr>
        <p:spPr>
          <a:xfrm>
            <a:off x="6521570" y="6384322"/>
            <a:ext cx="2306518"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962A52E-CA31-43BA-9886-E356AE67EAD0}"/>
              </a:ext>
            </a:extLst>
          </p:cNvPr>
          <p:cNvPicPr>
            <a:picLocks noChangeAspect="1"/>
          </p:cNvPicPr>
          <p:nvPr/>
        </p:nvPicPr>
        <p:blipFill>
          <a:blip r:embed="rId3"/>
          <a:stretch>
            <a:fillRect/>
          </a:stretch>
        </p:blipFill>
        <p:spPr>
          <a:xfrm>
            <a:off x="990600" y="4747285"/>
            <a:ext cx="6914286" cy="10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dirty="0"/>
              <a:t>Identify characteristics of corporations and their organization.</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48965" y="195317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4220" y="4805611"/>
            <a:ext cx="7315200" cy="87313"/>
          </a:xfrm>
          <a:prstGeom prst="rect">
            <a:avLst/>
          </a:prstGeom>
          <a:noFill/>
          <a:ln w="9525">
            <a:noFill/>
            <a:miter lim="800000"/>
            <a:headEnd/>
            <a:tailEnd/>
          </a:ln>
        </p:spPr>
      </p:pic>
      <p:sp>
        <p:nvSpPr>
          <p:cNvPr id="8" name="TextBox 7"/>
          <p:cNvSpPr txBox="1"/>
          <p:nvPr/>
        </p:nvSpPr>
        <p:spPr>
          <a:xfrm>
            <a:off x="1977665" y="981075"/>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105FA278-90F8-B242-B7A2-3E503BAD3585}"/>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F693D4F-5377-1A46-BB62-188C6413518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687388" y="2695575"/>
            <a:ext cx="2959100" cy="1435100"/>
          </a:xfrm>
          <a:prstGeom prst="rect">
            <a:avLst/>
          </a:prstGeom>
          <a:solidFill>
            <a:srgbClr val="FFFFCC"/>
          </a:solidFill>
          <a:ln w="12700">
            <a:solidFill>
              <a:schemeClr val="tx1"/>
            </a:solidFill>
            <a:miter lim="800000"/>
            <a:headEnd/>
            <a:tailEnd/>
          </a:ln>
        </p:spPr>
        <p:txBody>
          <a:bodyPr wrap="none" anchor="ctr"/>
          <a:lstStyle/>
          <a:p>
            <a:endParaRPr lang="en-US" altLang="en-US" dirty="0"/>
          </a:p>
        </p:txBody>
      </p:sp>
      <p:sp>
        <p:nvSpPr>
          <p:cNvPr id="92164" name="Rectangle 4"/>
          <p:cNvSpPr>
            <a:spLocks noChangeArrowheads="1"/>
          </p:cNvSpPr>
          <p:nvPr/>
        </p:nvSpPr>
        <p:spPr bwMode="auto">
          <a:xfrm>
            <a:off x="1123950" y="3208338"/>
            <a:ext cx="2265363" cy="454025"/>
          </a:xfrm>
          <a:prstGeom prst="rect">
            <a:avLst/>
          </a:prstGeom>
          <a:noFill/>
          <a:ln w="12700">
            <a:noFill/>
            <a:miter lim="800000"/>
            <a:headEnd/>
            <a:tailEnd/>
          </a:ln>
        </p:spPr>
        <p:txBody>
          <a:bodyPr wrap="none" lIns="90488" tIns="44450" rIns="90488" bIns="44450">
            <a:spAutoFit/>
          </a:bodyPr>
          <a:lstStyle/>
          <a:p>
            <a:r>
              <a:rPr lang="en-US" altLang="en-US" sz="2400" dirty="0">
                <a:solidFill>
                  <a:srgbClr val="0033CC"/>
                </a:solidFill>
              </a:rPr>
              <a:t>Common Stock</a:t>
            </a:r>
          </a:p>
        </p:txBody>
      </p:sp>
      <p:sp>
        <p:nvSpPr>
          <p:cNvPr id="92165" name="Rectangle 5"/>
          <p:cNvSpPr>
            <a:spLocks noChangeArrowheads="1"/>
          </p:cNvSpPr>
          <p:nvPr/>
        </p:nvSpPr>
        <p:spPr bwMode="auto">
          <a:xfrm>
            <a:off x="638175" y="2667000"/>
            <a:ext cx="1644650" cy="366713"/>
          </a:xfrm>
          <a:prstGeom prst="rect">
            <a:avLst/>
          </a:prstGeom>
          <a:noFill/>
          <a:ln w="12700">
            <a:noFill/>
            <a:miter lim="800000"/>
            <a:headEnd/>
            <a:tailEnd/>
          </a:ln>
        </p:spPr>
        <p:txBody>
          <a:bodyPr wrap="none" lIns="90488" tIns="44450" rIns="90488" bIns="44450">
            <a:spAutoFit/>
          </a:bodyPr>
          <a:lstStyle/>
          <a:p>
            <a:r>
              <a:rPr lang="en-US" altLang="en-US" b="1" dirty="0">
                <a:solidFill>
                  <a:srgbClr val="0033CC"/>
                </a:solidFill>
              </a:rPr>
              <a:t>$20 par value</a:t>
            </a:r>
          </a:p>
        </p:txBody>
      </p:sp>
      <p:sp>
        <p:nvSpPr>
          <p:cNvPr id="92166" name="Rectangle 6"/>
          <p:cNvSpPr>
            <a:spLocks noChangeArrowheads="1"/>
          </p:cNvSpPr>
          <p:nvPr/>
        </p:nvSpPr>
        <p:spPr bwMode="auto">
          <a:xfrm>
            <a:off x="1822450" y="3763963"/>
            <a:ext cx="1824038" cy="366712"/>
          </a:xfrm>
          <a:prstGeom prst="rect">
            <a:avLst/>
          </a:prstGeom>
          <a:noFill/>
          <a:ln w="12700">
            <a:noFill/>
            <a:miter lim="800000"/>
            <a:headEnd/>
            <a:tailEnd/>
          </a:ln>
        </p:spPr>
        <p:txBody>
          <a:bodyPr wrap="none" lIns="90488" tIns="44450" rIns="90488" bIns="44450">
            <a:spAutoFit/>
          </a:bodyPr>
          <a:lstStyle/>
          <a:p>
            <a:r>
              <a:rPr lang="en-US" altLang="en-US" b="1" dirty="0">
                <a:solidFill>
                  <a:srgbClr val="0033CC"/>
                </a:solidFill>
              </a:rPr>
              <a:t>100,000 shares</a:t>
            </a:r>
          </a:p>
        </p:txBody>
      </p:sp>
      <p:sp>
        <p:nvSpPr>
          <p:cNvPr id="92183" name="Line 10"/>
          <p:cNvSpPr>
            <a:spLocks noChangeShapeType="1"/>
          </p:cNvSpPr>
          <p:nvPr/>
        </p:nvSpPr>
        <p:spPr bwMode="auto">
          <a:xfrm flipH="1">
            <a:off x="3733800" y="3452813"/>
            <a:ext cx="2209800" cy="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92170" name="Rectangle 12"/>
          <p:cNvSpPr>
            <a:spLocks noChangeArrowheads="1"/>
          </p:cNvSpPr>
          <p:nvPr/>
        </p:nvSpPr>
        <p:spPr bwMode="auto">
          <a:xfrm>
            <a:off x="4405313" y="3057525"/>
            <a:ext cx="1147762" cy="819150"/>
          </a:xfrm>
          <a:prstGeom prst="rect">
            <a:avLst/>
          </a:prstGeom>
          <a:noFill/>
          <a:ln w="12700">
            <a:noFill/>
            <a:miter lim="800000"/>
            <a:headEnd/>
            <a:tailEnd/>
          </a:ln>
        </p:spPr>
        <p:txBody>
          <a:bodyPr wrap="none" lIns="90488" tIns="44450" rIns="90488" bIns="44450">
            <a:spAutoFit/>
          </a:bodyPr>
          <a:lstStyle/>
          <a:p>
            <a:pPr algn="ctr"/>
            <a:r>
              <a:rPr lang="en-US" altLang="en-US" sz="2400" dirty="0"/>
              <a:t>Old</a:t>
            </a:r>
          </a:p>
          <a:p>
            <a:pPr algn="ctr"/>
            <a:r>
              <a:rPr lang="en-US" altLang="en-US" sz="2400" dirty="0"/>
              <a:t>Shares</a:t>
            </a:r>
          </a:p>
        </p:txBody>
      </p:sp>
      <p:sp>
        <p:nvSpPr>
          <p:cNvPr id="92171" name="Line 15"/>
          <p:cNvSpPr>
            <a:spLocks noChangeShapeType="1"/>
          </p:cNvSpPr>
          <p:nvPr/>
        </p:nvSpPr>
        <p:spPr bwMode="auto">
          <a:xfrm>
            <a:off x="3494016" y="5112694"/>
            <a:ext cx="2193925" cy="0"/>
          </a:xfrm>
          <a:prstGeom prst="line">
            <a:avLst/>
          </a:prstGeom>
          <a:noFill/>
          <a:ln w="508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92172" name="Rectangle 16"/>
          <p:cNvSpPr>
            <a:spLocks noChangeArrowheads="1"/>
          </p:cNvSpPr>
          <p:nvPr/>
        </p:nvSpPr>
        <p:spPr bwMode="auto">
          <a:xfrm>
            <a:off x="4046466" y="4701531"/>
            <a:ext cx="1158875" cy="828675"/>
          </a:xfrm>
          <a:prstGeom prst="rect">
            <a:avLst/>
          </a:prstGeom>
          <a:noFill/>
          <a:ln w="12700">
            <a:noFill/>
            <a:miter lim="800000"/>
            <a:headEnd/>
            <a:tailEnd/>
          </a:ln>
        </p:spPr>
        <p:txBody>
          <a:bodyPr wrap="none" lIns="90488" tIns="44450" rIns="90488" bIns="44450">
            <a:spAutoFit/>
          </a:bodyPr>
          <a:lstStyle/>
          <a:p>
            <a:pPr algn="ctr"/>
            <a:r>
              <a:rPr lang="en-US" altLang="en-US" sz="2400" dirty="0"/>
              <a:t>New</a:t>
            </a:r>
          </a:p>
          <a:p>
            <a:pPr algn="ctr"/>
            <a:r>
              <a:rPr lang="en-US" altLang="en-US" sz="2400" dirty="0"/>
              <a:t>Shares</a:t>
            </a:r>
          </a:p>
        </p:txBody>
      </p:sp>
      <p:sp>
        <p:nvSpPr>
          <p:cNvPr id="92173" name="Rectangle 17"/>
          <p:cNvSpPr>
            <a:spLocks noChangeArrowheads="1"/>
          </p:cNvSpPr>
          <p:nvPr/>
        </p:nvSpPr>
        <p:spPr bwMode="auto">
          <a:xfrm>
            <a:off x="5747422" y="4293421"/>
            <a:ext cx="2959100" cy="1435100"/>
          </a:xfrm>
          <a:prstGeom prst="rect">
            <a:avLst/>
          </a:prstGeom>
          <a:solidFill>
            <a:srgbClr val="CCECFF"/>
          </a:solidFill>
          <a:ln w="12700">
            <a:solidFill>
              <a:srgbClr val="9A2F6F"/>
            </a:solidFill>
            <a:miter lim="800000"/>
            <a:headEnd/>
            <a:tailEnd/>
          </a:ln>
        </p:spPr>
        <p:txBody>
          <a:bodyPr wrap="none" anchor="ctr"/>
          <a:lstStyle/>
          <a:p>
            <a:pPr algn="ctr"/>
            <a:endParaRPr lang="en-US" altLang="en-US" sz="2600" dirty="0">
              <a:solidFill>
                <a:schemeClr val="folHlink"/>
              </a:solidFill>
              <a:latin typeface="Times New Roman" pitchFamily="18" charset="0"/>
            </a:endParaRPr>
          </a:p>
        </p:txBody>
      </p:sp>
      <p:sp>
        <p:nvSpPr>
          <p:cNvPr id="92174" name="Rectangle 18"/>
          <p:cNvSpPr>
            <a:spLocks noChangeArrowheads="1"/>
          </p:cNvSpPr>
          <p:nvPr/>
        </p:nvSpPr>
        <p:spPr bwMode="auto">
          <a:xfrm>
            <a:off x="6172128" y="4776755"/>
            <a:ext cx="2265363" cy="454025"/>
          </a:xfrm>
          <a:prstGeom prst="rect">
            <a:avLst/>
          </a:prstGeom>
          <a:noFill/>
          <a:ln w="12700">
            <a:noFill/>
            <a:miter lim="800000"/>
            <a:headEnd/>
            <a:tailEnd/>
          </a:ln>
        </p:spPr>
        <p:txBody>
          <a:bodyPr wrap="none" lIns="90488" tIns="44450" rIns="90488" bIns="44450">
            <a:spAutoFit/>
          </a:bodyPr>
          <a:lstStyle/>
          <a:p>
            <a:r>
              <a:rPr lang="en-US" altLang="en-US" sz="2400" dirty="0">
                <a:solidFill>
                  <a:srgbClr val="9900CC"/>
                </a:solidFill>
              </a:rPr>
              <a:t>Common Stock</a:t>
            </a:r>
          </a:p>
        </p:txBody>
      </p:sp>
      <p:sp>
        <p:nvSpPr>
          <p:cNvPr id="92175" name="Rectangle 19"/>
          <p:cNvSpPr>
            <a:spLocks noChangeArrowheads="1"/>
          </p:cNvSpPr>
          <p:nvPr/>
        </p:nvSpPr>
        <p:spPr bwMode="auto">
          <a:xfrm>
            <a:off x="5689528" y="4434831"/>
            <a:ext cx="1644650" cy="366713"/>
          </a:xfrm>
          <a:prstGeom prst="rect">
            <a:avLst/>
          </a:prstGeom>
          <a:noFill/>
          <a:ln w="12700">
            <a:noFill/>
            <a:miter lim="800000"/>
            <a:headEnd/>
            <a:tailEnd/>
          </a:ln>
        </p:spPr>
        <p:txBody>
          <a:bodyPr wrap="none" lIns="90488" tIns="44450" rIns="90488" bIns="44450">
            <a:spAutoFit/>
          </a:bodyPr>
          <a:lstStyle/>
          <a:p>
            <a:r>
              <a:rPr lang="en-US" altLang="en-US" b="1" dirty="0">
                <a:solidFill>
                  <a:srgbClr val="9900CC"/>
                </a:solidFill>
              </a:rPr>
              <a:t>$10 par value</a:t>
            </a:r>
          </a:p>
        </p:txBody>
      </p:sp>
      <p:sp>
        <p:nvSpPr>
          <p:cNvPr id="92176" name="Rectangle 20"/>
          <p:cNvSpPr>
            <a:spLocks noChangeArrowheads="1"/>
          </p:cNvSpPr>
          <p:nvPr/>
        </p:nvSpPr>
        <p:spPr bwMode="auto">
          <a:xfrm>
            <a:off x="6511853" y="5279063"/>
            <a:ext cx="1824037" cy="366713"/>
          </a:xfrm>
          <a:prstGeom prst="rect">
            <a:avLst/>
          </a:prstGeom>
          <a:noFill/>
          <a:ln w="12700">
            <a:noFill/>
            <a:miter lim="800000"/>
            <a:headEnd/>
            <a:tailEnd/>
          </a:ln>
        </p:spPr>
        <p:txBody>
          <a:bodyPr wrap="none" lIns="90488" tIns="44450" rIns="90488" bIns="44450">
            <a:spAutoFit/>
          </a:bodyPr>
          <a:lstStyle/>
          <a:p>
            <a:r>
              <a:rPr lang="en-US" altLang="en-US" b="1" dirty="0">
                <a:solidFill>
                  <a:srgbClr val="9900CC"/>
                </a:solidFill>
              </a:rPr>
              <a:t>200,000 shares</a:t>
            </a:r>
          </a:p>
        </p:txBody>
      </p:sp>
      <p:sp>
        <p:nvSpPr>
          <p:cNvPr id="92179" name="Rectangle 23"/>
          <p:cNvSpPr>
            <a:spLocks noGrp="1" noChangeArrowheads="1"/>
          </p:cNvSpPr>
          <p:nvPr>
            <p:ph type="title"/>
          </p:nvPr>
        </p:nvSpPr>
        <p:spPr>
          <a:xfrm>
            <a:off x="293688" y="533400"/>
            <a:ext cx="8534400" cy="884238"/>
          </a:xfrm>
        </p:spPr>
        <p:txBody>
          <a:bodyPr/>
          <a:lstStyle/>
          <a:p>
            <a:r>
              <a:rPr lang="en-US" altLang="en-US" b="1" dirty="0"/>
              <a:t>Stock Splits</a:t>
            </a:r>
          </a:p>
        </p:txBody>
      </p:sp>
      <p:sp>
        <p:nvSpPr>
          <p:cNvPr id="92180" name="TextBox 24"/>
          <p:cNvSpPr txBox="1">
            <a:spLocks noChangeArrowheads="1"/>
          </p:cNvSpPr>
          <p:nvPr/>
        </p:nvSpPr>
        <p:spPr bwMode="auto">
          <a:xfrm>
            <a:off x="304800" y="1524000"/>
            <a:ext cx="8382000" cy="830997"/>
          </a:xfrm>
          <a:prstGeom prst="rect">
            <a:avLst/>
          </a:prstGeom>
          <a:solidFill>
            <a:schemeClr val="bg2"/>
          </a:solidFill>
          <a:ln w="19050">
            <a:solidFill>
              <a:schemeClr val="tx1"/>
            </a:solidFill>
            <a:miter lim="800000"/>
            <a:headEnd/>
            <a:tailEnd/>
          </a:ln>
        </p:spPr>
        <p:txBody>
          <a:bodyPr wrap="square">
            <a:spAutoFit/>
          </a:bodyPr>
          <a:lstStyle/>
          <a:p>
            <a:pPr algn="ctr"/>
            <a:r>
              <a:rPr lang="en-US" altLang="en-US" sz="2400" b="1" dirty="0">
                <a:solidFill>
                  <a:srgbClr val="9900CC"/>
                </a:solidFill>
              </a:rPr>
              <a:t>A distribution of additional shares of stock to stockholders according to their percent ownership.</a:t>
            </a:r>
            <a:endParaRPr lang="en-US" altLang="en-US" sz="2400" dirty="0"/>
          </a:p>
        </p:txBody>
      </p:sp>
      <p:sp>
        <p:nvSpPr>
          <p:cNvPr id="24" name="Rectangle 2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6" name="Rounded Rectangle 25"/>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20" name="Rectangle 19">
            <a:extLst>
              <a:ext uri="{FF2B5EF4-FFF2-40B4-BE49-F238E27FC236}">
                <a16:creationId xmlns:a16="http://schemas.microsoft.com/office/drawing/2014/main" xmlns="" id="{B8758A3A-A374-8648-BBB5-D981CA103CC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0E29F843-C452-9049-AF5C-054ADE083101}"/>
              </a:ext>
            </a:extLst>
          </p:cNvPr>
          <p:cNvSpPr txBox="1">
            <a:spLocks/>
          </p:cNvSpPr>
          <p:nvPr/>
        </p:nvSpPr>
        <p:spPr>
          <a:xfrm>
            <a:off x="6521570" y="6384322"/>
            <a:ext cx="2306518"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24"/>
          <p:cNvSpPr txBox="1">
            <a:spLocks/>
          </p:cNvSpPr>
          <p:nvPr/>
        </p:nvSpPr>
        <p:spPr>
          <a:xfrm>
            <a:off x="6553199" y="6356350"/>
            <a:ext cx="2271915" cy="50165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6" name="Rounded Rectangle 5"/>
          <p:cNvSpPr/>
          <p:nvPr/>
        </p:nvSpPr>
        <p:spPr>
          <a:xfrm>
            <a:off x="138113" y="6569129"/>
            <a:ext cx="6399211" cy="20998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transactions involving cash dividends, stock dividends, and stock splits. </a:t>
            </a:r>
          </a:p>
        </p:txBody>
      </p:sp>
      <p:sp>
        <p:nvSpPr>
          <p:cNvPr id="9" name="Rectangle 23"/>
          <p:cNvSpPr>
            <a:spLocks noGrp="1" noChangeArrowheads="1"/>
          </p:cNvSpPr>
          <p:nvPr>
            <p:ph type="title"/>
          </p:nvPr>
        </p:nvSpPr>
        <p:spPr>
          <a:xfrm>
            <a:off x="290714" y="914400"/>
            <a:ext cx="8534400" cy="884238"/>
          </a:xfrm>
        </p:spPr>
        <p:txBody>
          <a:bodyPr/>
          <a:lstStyle/>
          <a:p>
            <a:r>
              <a:rPr lang="en-US" altLang="en-US" b="1" dirty="0"/>
              <a:t>Financial Statement Effects of</a:t>
            </a:r>
            <a:br>
              <a:rPr lang="en-US" altLang="en-US" b="1" dirty="0"/>
            </a:br>
            <a:r>
              <a:rPr lang="en-US" altLang="en-US" b="1" dirty="0"/>
              <a:t>Dividends and Splits</a:t>
            </a:r>
          </a:p>
        </p:txBody>
      </p:sp>
      <p:pic>
        <p:nvPicPr>
          <p:cNvPr id="10" name="Picture 9"/>
          <p:cNvPicPr>
            <a:picLocks noChangeAspect="1"/>
          </p:cNvPicPr>
          <p:nvPr/>
        </p:nvPicPr>
        <p:blipFill>
          <a:blip r:embed="rId3"/>
          <a:stretch>
            <a:fillRect/>
          </a:stretch>
        </p:blipFill>
        <p:spPr>
          <a:xfrm>
            <a:off x="359744" y="2438400"/>
            <a:ext cx="8327056" cy="2362200"/>
          </a:xfrm>
          <a:prstGeom prst="rect">
            <a:avLst/>
          </a:prstGeom>
        </p:spPr>
      </p:pic>
      <p:sp>
        <p:nvSpPr>
          <p:cNvPr id="11" name="Rectangle 10">
            <a:extLst>
              <a:ext uri="{FF2B5EF4-FFF2-40B4-BE49-F238E27FC236}">
                <a16:creationId xmlns:a16="http://schemas.microsoft.com/office/drawing/2014/main" xmlns="" id="{FF25454A-4925-7E43-A028-FE330FF0F11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1CD6B3A-F9F2-E148-95AF-934F82D6CFC1}"/>
              </a:ext>
            </a:extLst>
          </p:cNvPr>
          <p:cNvSpPr txBox="1">
            <a:spLocks/>
          </p:cNvSpPr>
          <p:nvPr/>
        </p:nvSpPr>
        <p:spPr>
          <a:xfrm>
            <a:off x="6521570" y="6384322"/>
            <a:ext cx="23938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78892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dirty="0"/>
              <a:t>Explain characteristics of, and distribute dividends between, common and preferred stock.</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6872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5105400"/>
            <a:ext cx="7315200" cy="87313"/>
          </a:xfrm>
          <a:prstGeom prst="rect">
            <a:avLst/>
          </a:prstGeom>
          <a:noFill/>
          <a:ln w="9525">
            <a:noFill/>
            <a:miter lim="800000"/>
            <a:headEnd/>
            <a:tailEnd/>
          </a:ln>
        </p:spPr>
      </p:pic>
      <p:sp>
        <p:nvSpPr>
          <p:cNvPr id="8" name="TextBox 7"/>
          <p:cNvSpPr txBox="1"/>
          <p:nvPr/>
        </p:nvSpPr>
        <p:spPr>
          <a:xfrm>
            <a:off x="1943100" y="902186"/>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A1D79CCE-B9C3-4A49-81C5-34C8B90F655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A8B8C02-FC11-F64E-B62E-F991A2F8D273}"/>
              </a:ext>
            </a:extLst>
          </p:cNvPr>
          <p:cNvSpPr txBox="1">
            <a:spLocks/>
          </p:cNvSpPr>
          <p:nvPr/>
        </p:nvSpPr>
        <p:spPr>
          <a:xfrm>
            <a:off x="6521570" y="6384322"/>
            <a:ext cx="23938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5"/>
          <p:cNvSpPr>
            <a:spLocks noGrp="1" noChangeArrowheads="1"/>
          </p:cNvSpPr>
          <p:nvPr>
            <p:ph type="title"/>
          </p:nvPr>
        </p:nvSpPr>
        <p:spPr>
          <a:xfrm>
            <a:off x="320993" y="390223"/>
            <a:ext cx="8534400" cy="970796"/>
          </a:xfrm>
        </p:spPr>
        <p:txBody>
          <a:bodyPr/>
          <a:lstStyle/>
          <a:p>
            <a:r>
              <a:rPr lang="en-US" altLang="en-US" b="1" dirty="0"/>
              <a:t>Issuance of Preferred Stock</a:t>
            </a:r>
          </a:p>
        </p:txBody>
      </p:sp>
      <p:sp>
        <p:nvSpPr>
          <p:cNvPr id="16" name="Rectangle 15"/>
          <p:cNvSpPr/>
          <p:nvPr/>
        </p:nvSpPr>
        <p:spPr>
          <a:xfrm>
            <a:off x="0" y="0"/>
            <a:ext cx="9144000" cy="53938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138113" y="6464440"/>
            <a:ext cx="6110287" cy="3146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
        <p:nvSpPr>
          <p:cNvPr id="20" name="Rectangle 19">
            <a:extLst>
              <a:ext uri="{FF2B5EF4-FFF2-40B4-BE49-F238E27FC236}">
                <a16:creationId xmlns:a16="http://schemas.microsoft.com/office/drawing/2014/main" xmlns="" id="{36AE491B-5817-5A4C-8D36-52C2F8FAE7D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A9CE4DEE-B0C9-0C41-ADC4-27E9E6E61BC3}"/>
              </a:ext>
            </a:extLst>
          </p:cNvPr>
          <p:cNvSpPr txBox="1">
            <a:spLocks/>
          </p:cNvSpPr>
          <p:nvPr/>
        </p:nvSpPr>
        <p:spPr>
          <a:xfrm>
            <a:off x="6521569" y="6384322"/>
            <a:ext cx="2333823"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F8D36E0-B741-4CA1-AAE7-F32AB27A8B1E}"/>
              </a:ext>
            </a:extLst>
          </p:cNvPr>
          <p:cNvPicPr>
            <a:picLocks noChangeAspect="1"/>
          </p:cNvPicPr>
          <p:nvPr/>
        </p:nvPicPr>
        <p:blipFill>
          <a:blip r:embed="rId3"/>
          <a:stretch>
            <a:fillRect/>
          </a:stretch>
        </p:blipFill>
        <p:spPr>
          <a:xfrm>
            <a:off x="608098" y="4527805"/>
            <a:ext cx="7927804" cy="1652901"/>
          </a:xfrm>
          <a:prstGeom prst="rect">
            <a:avLst/>
          </a:prstGeom>
        </p:spPr>
      </p:pic>
      <p:pic>
        <p:nvPicPr>
          <p:cNvPr id="3" name="Picture 2">
            <a:extLst>
              <a:ext uri="{FF2B5EF4-FFF2-40B4-BE49-F238E27FC236}">
                <a16:creationId xmlns:a16="http://schemas.microsoft.com/office/drawing/2014/main" xmlns="" id="{AFDE9DD7-88C5-411A-A529-53F0CBC7282B}"/>
              </a:ext>
            </a:extLst>
          </p:cNvPr>
          <p:cNvPicPr>
            <a:picLocks noChangeAspect="1"/>
          </p:cNvPicPr>
          <p:nvPr/>
        </p:nvPicPr>
        <p:blipFill>
          <a:blip r:embed="rId4"/>
          <a:stretch>
            <a:fillRect/>
          </a:stretch>
        </p:blipFill>
        <p:spPr>
          <a:xfrm>
            <a:off x="639261" y="2253810"/>
            <a:ext cx="7896641" cy="1492790"/>
          </a:xfrm>
          <a:prstGeom prst="rect">
            <a:avLst/>
          </a:prstGeom>
        </p:spPr>
      </p:pic>
      <p:sp>
        <p:nvSpPr>
          <p:cNvPr id="19" name="Rectangle 3">
            <a:extLst>
              <a:ext uri="{FF2B5EF4-FFF2-40B4-BE49-F238E27FC236}">
                <a16:creationId xmlns:a16="http://schemas.microsoft.com/office/drawing/2014/main" xmlns="" id="{D85A22DE-7F7E-4D3C-B200-122D4A9767D0}"/>
              </a:ext>
            </a:extLst>
          </p:cNvPr>
          <p:cNvSpPr>
            <a:spLocks noChangeArrowheads="1"/>
          </p:cNvSpPr>
          <p:nvPr/>
        </p:nvSpPr>
        <p:spPr bwMode="auto">
          <a:xfrm>
            <a:off x="244792" y="1476065"/>
            <a:ext cx="8686800" cy="705321"/>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000" dirty="0"/>
              <a:t>If Dillon issues 50 shares of $100 par value preferred stock for $6,000 cash, the entry is:</a:t>
            </a:r>
          </a:p>
        </p:txBody>
      </p:sp>
      <p:sp>
        <p:nvSpPr>
          <p:cNvPr id="22" name="Rectangle 3">
            <a:extLst>
              <a:ext uri="{FF2B5EF4-FFF2-40B4-BE49-F238E27FC236}">
                <a16:creationId xmlns:a16="http://schemas.microsoft.com/office/drawing/2014/main" xmlns="" id="{F9BF108C-7FBA-43B5-A5B5-F92BE8E70188}"/>
              </a:ext>
            </a:extLst>
          </p:cNvPr>
          <p:cNvSpPr>
            <a:spLocks noChangeArrowheads="1"/>
          </p:cNvSpPr>
          <p:nvPr/>
        </p:nvSpPr>
        <p:spPr bwMode="auto">
          <a:xfrm>
            <a:off x="76200" y="4022055"/>
            <a:ext cx="8686800" cy="397545"/>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000" dirty="0"/>
              <a:t>Equity section of year-end balance sheet for Dillon is:</a:t>
            </a:r>
          </a:p>
        </p:txBody>
      </p:sp>
      <p:sp>
        <p:nvSpPr>
          <p:cNvPr id="4" name="TextBox 3">
            <a:extLst>
              <a:ext uri="{FF2B5EF4-FFF2-40B4-BE49-F238E27FC236}">
                <a16:creationId xmlns:a16="http://schemas.microsoft.com/office/drawing/2014/main" xmlns="" id="{942840D3-19DF-4F7F-BA0E-598A04B0D22F}"/>
              </a:ext>
            </a:extLst>
          </p:cNvPr>
          <p:cNvSpPr txBox="1"/>
          <p:nvPr/>
        </p:nvSpPr>
        <p:spPr>
          <a:xfrm>
            <a:off x="7848600" y="3657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5"/>
          <p:cNvSpPr>
            <a:spLocks noGrp="1" noChangeArrowheads="1"/>
          </p:cNvSpPr>
          <p:nvPr>
            <p:ph type="title"/>
          </p:nvPr>
        </p:nvSpPr>
        <p:spPr>
          <a:xfrm>
            <a:off x="292099" y="493750"/>
            <a:ext cx="8534400" cy="1143000"/>
          </a:xfrm>
        </p:spPr>
        <p:txBody>
          <a:bodyPr/>
          <a:lstStyle/>
          <a:p>
            <a:r>
              <a:rPr lang="en-US" altLang="en-US" b="1" dirty="0"/>
              <a:t>Reasons for Issuing Preferred Stock</a:t>
            </a:r>
          </a:p>
        </p:txBody>
      </p:sp>
      <p:sp>
        <p:nvSpPr>
          <p:cNvPr id="99332" name="Rectangle 3"/>
          <p:cNvSpPr txBox="1">
            <a:spLocks noChangeArrowheads="1"/>
          </p:cNvSpPr>
          <p:nvPr/>
        </p:nvSpPr>
        <p:spPr bwMode="auto">
          <a:xfrm>
            <a:off x="493332" y="1794797"/>
            <a:ext cx="8202612" cy="2293122"/>
          </a:xfrm>
          <a:prstGeom prst="rect">
            <a:avLst/>
          </a:prstGeom>
          <a:solidFill>
            <a:srgbClr val="FFFFCC"/>
          </a:solidFill>
          <a:ln w="9525">
            <a:solidFill>
              <a:srgbClr val="9900CC"/>
            </a:solidFill>
            <a:miter lim="800000"/>
            <a:headEnd/>
            <a:tailEnd/>
          </a:ln>
        </p:spPr>
        <p:txBody>
          <a:bodyPr/>
          <a:lstStyle/>
          <a:p>
            <a:pPr marL="273050" indent="-273050" eaLnBrk="0" hangingPunct="0">
              <a:lnSpc>
                <a:spcPct val="90000"/>
              </a:lnSpc>
              <a:spcBef>
                <a:spcPct val="50000"/>
              </a:spcBef>
              <a:buClr>
                <a:schemeClr val="tx1"/>
              </a:buClr>
            </a:pPr>
            <a:r>
              <a:rPr lang="en-US" altLang="en-US" sz="2000" b="1" u="sng" dirty="0"/>
              <a:t>Reasons for Issuing Preferred Stock</a:t>
            </a:r>
          </a:p>
          <a:p>
            <a:pPr marL="273050" indent="-273050" eaLnBrk="0" hangingPunct="0">
              <a:lnSpc>
                <a:spcPct val="90000"/>
              </a:lnSpc>
              <a:spcBef>
                <a:spcPct val="50000"/>
              </a:spcBef>
              <a:buClr>
                <a:schemeClr val="tx1"/>
              </a:buClr>
              <a:buFont typeface="Wingdings" pitchFamily="2" charset="2"/>
              <a:buChar char="§"/>
            </a:pPr>
            <a:r>
              <a:rPr lang="en-US" altLang="en-US" sz="2000" b="1" dirty="0"/>
              <a:t>To raise money without sacrificing control</a:t>
            </a:r>
          </a:p>
          <a:p>
            <a:pPr marL="273050" indent="-273050" eaLnBrk="0" hangingPunct="0">
              <a:lnSpc>
                <a:spcPct val="90000"/>
              </a:lnSpc>
              <a:spcBef>
                <a:spcPts val="600"/>
              </a:spcBef>
              <a:buClr>
                <a:schemeClr val="tx1"/>
              </a:buClr>
              <a:buFont typeface="Wingdings" pitchFamily="2" charset="2"/>
              <a:buChar char="§"/>
            </a:pPr>
            <a:r>
              <a:rPr lang="en-US" altLang="en-US" sz="2000" b="1" dirty="0"/>
              <a:t>To boost the return earned by common stockholders through </a:t>
            </a:r>
            <a:r>
              <a:rPr lang="en-US" altLang="en-US" sz="2000" b="1" dirty="0">
                <a:solidFill>
                  <a:srgbClr val="FF0000"/>
                </a:solidFill>
              </a:rPr>
              <a:t>financial leverage</a:t>
            </a:r>
          </a:p>
          <a:p>
            <a:pPr marL="273050" indent="-273050" eaLnBrk="0" hangingPunct="0">
              <a:lnSpc>
                <a:spcPct val="90000"/>
              </a:lnSpc>
              <a:spcBef>
                <a:spcPts val="600"/>
              </a:spcBef>
              <a:buClr>
                <a:schemeClr val="tx1"/>
              </a:buClr>
              <a:buFont typeface="Wingdings" pitchFamily="2" charset="2"/>
              <a:buChar char="§"/>
            </a:pPr>
            <a:r>
              <a:rPr lang="en-US" altLang="en-US" sz="2000" b="1" dirty="0"/>
              <a:t>To appeal to investors who may believe the common stock is too risky or that the expected return on common stock is too low</a:t>
            </a:r>
            <a:endParaRPr lang="en-US" altLang="en-US" sz="2000"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138113" y="6452666"/>
            <a:ext cx="6110287" cy="3264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
        <p:nvSpPr>
          <p:cNvPr id="18" name="Rectangle 17">
            <a:extLst>
              <a:ext uri="{FF2B5EF4-FFF2-40B4-BE49-F238E27FC236}">
                <a16:creationId xmlns:a16="http://schemas.microsoft.com/office/drawing/2014/main" xmlns="" id="{8917321B-CD6A-814B-97CD-B393919A58D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1DC45BC3-F1A7-C847-A54D-4E4F4FB30DD7}"/>
              </a:ext>
            </a:extLst>
          </p:cNvPr>
          <p:cNvSpPr txBox="1">
            <a:spLocks/>
          </p:cNvSpPr>
          <p:nvPr/>
        </p:nvSpPr>
        <p:spPr>
          <a:xfrm>
            <a:off x="6655041" y="6397514"/>
            <a:ext cx="2304929"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5701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16"/>
          <p:cNvGrpSpPr>
            <a:grpSpLocks/>
          </p:cNvGrpSpPr>
          <p:nvPr/>
        </p:nvGrpSpPr>
        <p:grpSpPr bwMode="auto">
          <a:xfrm>
            <a:off x="355283" y="2209800"/>
            <a:ext cx="8534400" cy="2058616"/>
            <a:chOff x="381000" y="849894"/>
            <a:chExt cx="8534400" cy="2438461"/>
          </a:xfrm>
        </p:grpSpPr>
        <p:sp>
          <p:nvSpPr>
            <p:cNvPr id="12" name="Rectangle 11"/>
            <p:cNvSpPr/>
            <p:nvPr/>
          </p:nvSpPr>
          <p:spPr>
            <a:xfrm>
              <a:off x="381000" y="849894"/>
              <a:ext cx="8534400" cy="655405"/>
            </a:xfrm>
            <a:prstGeom prst="rect">
              <a:avLst/>
            </a:prstGeom>
            <a:solidFill>
              <a:schemeClr val="tx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7289" name="Group 2"/>
            <p:cNvGrpSpPr>
              <a:grpSpLocks/>
            </p:cNvGrpSpPr>
            <p:nvPr/>
          </p:nvGrpSpPr>
          <p:grpSpPr bwMode="auto">
            <a:xfrm>
              <a:off x="663575" y="1006476"/>
              <a:ext cx="7693025" cy="581026"/>
              <a:chOff x="481" y="1163"/>
              <a:chExt cx="4846" cy="366"/>
            </a:xfrm>
          </p:grpSpPr>
          <p:sp>
            <p:nvSpPr>
              <p:cNvPr id="97292" name="Rectangle 3"/>
              <p:cNvSpPr>
                <a:spLocks noChangeArrowheads="1"/>
              </p:cNvSpPr>
              <p:nvPr/>
            </p:nvSpPr>
            <p:spPr bwMode="auto">
              <a:xfrm>
                <a:off x="2647" y="1163"/>
                <a:ext cx="718" cy="30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b="1" dirty="0"/>
                  <a:t>vs.</a:t>
                </a:r>
              </a:p>
            </p:txBody>
          </p:sp>
          <p:grpSp>
            <p:nvGrpSpPr>
              <p:cNvPr id="97293" name="Group 4"/>
              <p:cNvGrpSpPr>
                <a:grpSpLocks/>
              </p:cNvGrpSpPr>
              <p:nvPr/>
            </p:nvGrpSpPr>
            <p:grpSpPr bwMode="auto">
              <a:xfrm>
                <a:off x="481" y="1163"/>
                <a:ext cx="4846" cy="366"/>
                <a:chOff x="481" y="1163"/>
                <a:chExt cx="4846" cy="366"/>
              </a:xfrm>
            </p:grpSpPr>
            <p:sp>
              <p:nvSpPr>
                <p:cNvPr id="97294" name="Rectangle 5"/>
                <p:cNvSpPr>
                  <a:spLocks noChangeArrowheads="1"/>
                </p:cNvSpPr>
                <p:nvPr/>
              </p:nvSpPr>
              <p:spPr bwMode="auto">
                <a:xfrm>
                  <a:off x="3265" y="1163"/>
                  <a:ext cx="2062" cy="366"/>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b="1" dirty="0"/>
                    <a:t>       Noncumulative</a:t>
                  </a:r>
                </a:p>
              </p:txBody>
            </p:sp>
            <p:sp>
              <p:nvSpPr>
                <p:cNvPr id="97295" name="Rectangle 6"/>
                <p:cNvSpPr>
                  <a:spLocks noChangeArrowheads="1"/>
                </p:cNvSpPr>
                <p:nvPr/>
              </p:nvSpPr>
              <p:spPr bwMode="auto">
                <a:xfrm>
                  <a:off x="481" y="1163"/>
                  <a:ext cx="2062" cy="30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b="1" dirty="0"/>
                    <a:t>Cumulative</a:t>
                  </a:r>
                </a:p>
              </p:txBody>
            </p:sp>
          </p:grpSp>
        </p:grpSp>
        <p:sp>
          <p:nvSpPr>
            <p:cNvPr id="97290" name="Rectangle 7"/>
            <p:cNvSpPr>
              <a:spLocks noChangeArrowheads="1"/>
            </p:cNvSpPr>
            <p:nvPr/>
          </p:nvSpPr>
          <p:spPr bwMode="auto">
            <a:xfrm>
              <a:off x="381000" y="1698240"/>
              <a:ext cx="3713641" cy="1550010"/>
            </a:xfrm>
            <a:prstGeom prst="rect">
              <a:avLst/>
            </a:prstGeom>
            <a:solidFill>
              <a:srgbClr val="C8FEC8"/>
            </a:solidFill>
            <a:ln w="19050">
              <a:solidFill>
                <a:srgbClr val="414141"/>
              </a:solidFill>
              <a:miter lim="800000"/>
              <a:headEnd/>
              <a:tailEnd/>
            </a:ln>
          </p:spPr>
          <p:txBody>
            <a:bodyPr wrap="square" lIns="90488" tIns="44450" rIns="90488" bIns="44450">
              <a:spAutoFit/>
            </a:bodyPr>
            <a:lstStyle/>
            <a:p>
              <a:pPr algn="ctr">
                <a:lnSpc>
                  <a:spcPct val="90000"/>
                </a:lnSpc>
                <a:spcBef>
                  <a:spcPct val="30000"/>
                </a:spcBef>
              </a:pPr>
              <a:r>
                <a:rPr lang="en-US" altLang="en-US" sz="2200" dirty="0">
                  <a:solidFill>
                    <a:srgbClr val="FF0000"/>
                  </a:solidFill>
                </a:rPr>
                <a:t>Dividends in arrears</a:t>
              </a:r>
              <a:r>
                <a:rPr lang="en-US" altLang="en-US" sz="2200" dirty="0">
                  <a:solidFill>
                    <a:srgbClr val="006600"/>
                  </a:solidFill>
                </a:rPr>
                <a:t> must be paid before dividends may be paid on common stock. (Normal case).</a:t>
              </a:r>
            </a:p>
          </p:txBody>
        </p:sp>
        <p:sp>
          <p:nvSpPr>
            <p:cNvPr id="97291" name="Rectangle 8"/>
            <p:cNvSpPr>
              <a:spLocks noChangeArrowheads="1"/>
            </p:cNvSpPr>
            <p:nvPr/>
          </p:nvSpPr>
          <p:spPr bwMode="auto">
            <a:xfrm>
              <a:off x="5191126" y="1698240"/>
              <a:ext cx="3724274" cy="1590115"/>
            </a:xfrm>
            <a:prstGeom prst="rect">
              <a:avLst/>
            </a:prstGeom>
            <a:solidFill>
              <a:srgbClr val="C0FEF9"/>
            </a:solidFill>
            <a:ln w="19050">
              <a:solidFill>
                <a:srgbClr val="414141"/>
              </a:solidFill>
              <a:miter lim="800000"/>
              <a:headEnd/>
              <a:tailEnd/>
            </a:ln>
          </p:spPr>
          <p:txBody>
            <a:bodyPr wrap="square" lIns="90488" tIns="44450" rIns="90488" bIns="44450">
              <a:spAutoFit/>
            </a:bodyPr>
            <a:lstStyle/>
            <a:p>
              <a:pPr algn="ctr">
                <a:lnSpc>
                  <a:spcPct val="90000"/>
                </a:lnSpc>
                <a:spcBef>
                  <a:spcPct val="30000"/>
                </a:spcBef>
              </a:pPr>
              <a:r>
                <a:rPr lang="en-US" altLang="en-US" sz="2200" dirty="0">
                  <a:solidFill>
                    <a:srgbClr val="0000CC"/>
                  </a:solidFill>
                </a:rPr>
                <a:t>Undeclared dividends from current and prior years do not have to be paid in </a:t>
              </a:r>
            </a:p>
            <a:p>
              <a:pPr algn="ctr">
                <a:spcBef>
                  <a:spcPts val="0"/>
                </a:spcBef>
              </a:pPr>
              <a:r>
                <a:rPr lang="en-US" altLang="en-US" sz="2200" dirty="0">
                  <a:solidFill>
                    <a:srgbClr val="0000CC"/>
                  </a:solidFill>
                </a:rPr>
                <a:t>future years.</a:t>
              </a:r>
            </a:p>
          </p:txBody>
        </p:sp>
      </p:grpSp>
      <p:sp>
        <p:nvSpPr>
          <p:cNvPr id="97283" name="Rectangle 5"/>
          <p:cNvSpPr>
            <a:spLocks noGrp="1" noChangeArrowheads="1"/>
          </p:cNvSpPr>
          <p:nvPr>
            <p:ph type="title"/>
          </p:nvPr>
        </p:nvSpPr>
        <p:spPr>
          <a:xfrm>
            <a:off x="389573" y="933850"/>
            <a:ext cx="8534400" cy="970796"/>
          </a:xfrm>
        </p:spPr>
        <p:txBody>
          <a:bodyPr/>
          <a:lstStyle/>
          <a:p>
            <a:r>
              <a:rPr lang="en-US" altLang="en-US" b="1" dirty="0"/>
              <a:t>Dividend Preference of </a:t>
            </a:r>
            <a:br>
              <a:rPr lang="en-US" altLang="en-US" b="1" dirty="0"/>
            </a:br>
            <a:r>
              <a:rPr lang="en-US" altLang="en-US" b="1" dirty="0"/>
              <a:t>Preferred Stock</a:t>
            </a:r>
          </a:p>
        </p:txBody>
      </p:sp>
      <p:sp>
        <p:nvSpPr>
          <p:cNvPr id="16" name="Rectangle 15"/>
          <p:cNvSpPr/>
          <p:nvPr/>
        </p:nvSpPr>
        <p:spPr>
          <a:xfrm>
            <a:off x="0" y="0"/>
            <a:ext cx="9144000" cy="53938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138113" y="6464440"/>
            <a:ext cx="6110287" cy="3146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
        <p:nvSpPr>
          <p:cNvPr id="20" name="Rectangle 19">
            <a:extLst>
              <a:ext uri="{FF2B5EF4-FFF2-40B4-BE49-F238E27FC236}">
                <a16:creationId xmlns:a16="http://schemas.microsoft.com/office/drawing/2014/main" xmlns="" id="{36AE491B-5817-5A4C-8D36-52C2F8FAE7D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xmlns="" id="{A9CE4DEE-B0C9-0C41-ADC4-27E9E6E61BC3}"/>
              </a:ext>
            </a:extLst>
          </p:cNvPr>
          <p:cNvSpPr txBox="1">
            <a:spLocks/>
          </p:cNvSpPr>
          <p:nvPr/>
        </p:nvSpPr>
        <p:spPr>
          <a:xfrm>
            <a:off x="6521569" y="6384322"/>
            <a:ext cx="2368113"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7509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0" name="Rectangle 5"/>
          <p:cNvSpPr>
            <a:spLocks noGrp="1" noChangeArrowheads="1"/>
          </p:cNvSpPr>
          <p:nvPr>
            <p:ph type="title"/>
          </p:nvPr>
        </p:nvSpPr>
        <p:spPr>
          <a:xfrm>
            <a:off x="293688" y="923677"/>
            <a:ext cx="8393112" cy="685800"/>
          </a:xfrm>
        </p:spPr>
        <p:txBody>
          <a:bodyPr/>
          <a:lstStyle/>
          <a:p>
            <a:r>
              <a:rPr lang="en-US" altLang="en-US" b="1" dirty="0"/>
              <a:t>Dividend Preference of </a:t>
            </a:r>
            <a:br>
              <a:rPr lang="en-US" altLang="en-US" b="1" dirty="0"/>
            </a:br>
            <a:r>
              <a:rPr lang="en-US" altLang="en-US" b="1" dirty="0"/>
              <a:t>Preferred Stock: Illustration</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405692"/>
            <a:ext cx="6034087" cy="3734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characteristics of, and distribute dividends between, common and preferred stock.</a:t>
            </a:r>
          </a:p>
        </p:txBody>
      </p:sp>
      <p:sp>
        <p:nvSpPr>
          <p:cNvPr id="11" name="TextBox 10"/>
          <p:cNvSpPr txBox="1"/>
          <p:nvPr/>
        </p:nvSpPr>
        <p:spPr>
          <a:xfrm>
            <a:off x="8003692" y="123448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11.8</a:t>
            </a:r>
          </a:p>
        </p:txBody>
      </p:sp>
      <p:sp>
        <p:nvSpPr>
          <p:cNvPr id="12" name="Rectangle 3"/>
          <p:cNvSpPr>
            <a:spLocks noChangeArrowheads="1"/>
          </p:cNvSpPr>
          <p:nvPr/>
        </p:nvSpPr>
        <p:spPr bwMode="auto">
          <a:xfrm>
            <a:off x="228600" y="1917604"/>
            <a:ext cx="8686800" cy="1013098"/>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000" dirty="0"/>
              <a:t>Consider the following Stockholders’ Equity section of the Balance Sheet. The Board of Directors declares $5,000 of dividends in Year 1. In Year 2, the Board declared and paid cash dividends of $42,000.</a:t>
            </a:r>
          </a:p>
        </p:txBody>
      </p:sp>
      <p:sp>
        <p:nvSpPr>
          <p:cNvPr id="13" name="Rectangle 3"/>
          <p:cNvSpPr>
            <a:spLocks noChangeArrowheads="1"/>
          </p:cNvSpPr>
          <p:nvPr/>
        </p:nvSpPr>
        <p:spPr bwMode="auto">
          <a:xfrm>
            <a:off x="120984" y="5347995"/>
            <a:ext cx="8851114" cy="859210"/>
          </a:xfrm>
          <a:prstGeom prst="rect">
            <a:avLst/>
          </a:prstGeom>
          <a:noFill/>
          <a:ln w="12700">
            <a:noFill/>
            <a:miter lim="800000"/>
            <a:headEnd/>
            <a:tailEnd/>
          </a:ln>
        </p:spPr>
        <p:txBody>
          <a:bodyPr wrap="square" lIns="90488" tIns="44450" rIns="90488" bIns="44450">
            <a:spAutoFit/>
          </a:bodyPr>
          <a:lstStyle/>
          <a:p>
            <a:pPr>
              <a:spcBef>
                <a:spcPct val="50000"/>
              </a:spcBef>
            </a:pPr>
            <a:r>
              <a:rPr lang="en-US" altLang="en-US" sz="2000" dirty="0"/>
              <a:t>Year 2 Cumulative       Preferred: $13,000. Common: $29,000. Total: $42,000</a:t>
            </a:r>
          </a:p>
          <a:p>
            <a:pPr>
              <a:spcBef>
                <a:spcPct val="50000"/>
              </a:spcBef>
            </a:pPr>
            <a:r>
              <a:rPr lang="en-US" altLang="en-US" sz="2000" dirty="0"/>
              <a:t>Year 2 Noncumulative Preferred: $9,000. Common: $33,000. Total: $42,000</a:t>
            </a:r>
          </a:p>
        </p:txBody>
      </p:sp>
      <p:sp>
        <p:nvSpPr>
          <p:cNvPr id="14" name="Rectangle 13">
            <a:extLst>
              <a:ext uri="{FF2B5EF4-FFF2-40B4-BE49-F238E27FC236}">
                <a16:creationId xmlns:a16="http://schemas.microsoft.com/office/drawing/2014/main" xmlns="" id="{CA1EDB59-0348-B840-AB85-01E3A50AD9C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2E0A7EDD-F243-664A-9E5E-EA7FA139C219}"/>
              </a:ext>
            </a:extLst>
          </p:cNvPr>
          <p:cNvSpPr txBox="1">
            <a:spLocks/>
          </p:cNvSpPr>
          <p:nvPr/>
        </p:nvSpPr>
        <p:spPr>
          <a:xfrm>
            <a:off x="6521570" y="6384322"/>
            <a:ext cx="23938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FEAEDE27-DE90-4A0B-BD75-909FC0210951}"/>
              </a:ext>
            </a:extLst>
          </p:cNvPr>
          <p:cNvPicPr>
            <a:picLocks noChangeAspect="1"/>
          </p:cNvPicPr>
          <p:nvPr/>
        </p:nvPicPr>
        <p:blipFill>
          <a:blip r:embed="rId3"/>
          <a:stretch>
            <a:fillRect/>
          </a:stretch>
        </p:blipFill>
        <p:spPr>
          <a:xfrm>
            <a:off x="111743" y="3028434"/>
            <a:ext cx="8985025" cy="199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36749"/>
            <a:ext cx="7315200" cy="3124200"/>
          </a:xfrm>
        </p:spPr>
        <p:txBody>
          <a:bodyPr/>
          <a:lstStyle/>
          <a:p>
            <a:r>
              <a:rPr lang="en-US" altLang="en-US" dirty="0"/>
              <a:t/>
            </a:r>
            <a:br>
              <a:rPr lang="en-US" altLang="en-US" dirty="0"/>
            </a:br>
            <a:r>
              <a:rPr lang="en-US" dirty="0"/>
              <a:t>Record purchases and sales of treasury stock.</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44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318614"/>
            <a:ext cx="7315200" cy="87313"/>
          </a:xfrm>
          <a:prstGeom prst="rect">
            <a:avLst/>
          </a:prstGeom>
          <a:noFill/>
          <a:ln w="9525">
            <a:noFill/>
            <a:miter lim="800000"/>
            <a:headEnd/>
            <a:tailEnd/>
          </a:ln>
        </p:spPr>
      </p:pic>
      <p:sp>
        <p:nvSpPr>
          <p:cNvPr id="8" name="TextBox 7"/>
          <p:cNvSpPr txBox="1"/>
          <p:nvPr/>
        </p:nvSpPr>
        <p:spPr>
          <a:xfrm>
            <a:off x="1752600" y="1228773"/>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522E1122-B261-B84D-9E00-EE128789EEB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CA30B93-5697-2344-A1C2-2184D1EE3771}"/>
              </a:ext>
            </a:extLst>
          </p:cNvPr>
          <p:cNvSpPr txBox="1">
            <a:spLocks/>
          </p:cNvSpPr>
          <p:nvPr/>
        </p:nvSpPr>
        <p:spPr>
          <a:xfrm>
            <a:off x="6521570" y="6384322"/>
            <a:ext cx="231763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293688" y="274638"/>
            <a:ext cx="8534400" cy="1143000"/>
          </a:xfrm>
        </p:spPr>
        <p:txBody>
          <a:bodyPr/>
          <a:lstStyle/>
          <a:p>
            <a:r>
              <a:rPr lang="en-US" altLang="en-US" b="1" dirty="0"/>
              <a:t>Treasury Stock</a:t>
            </a:r>
          </a:p>
        </p:txBody>
      </p:sp>
      <p:sp>
        <p:nvSpPr>
          <p:cNvPr id="5" name="TextBox 4"/>
          <p:cNvSpPr txBox="1"/>
          <p:nvPr/>
        </p:nvSpPr>
        <p:spPr>
          <a:xfrm>
            <a:off x="533400" y="1982453"/>
            <a:ext cx="4468812" cy="3170099"/>
          </a:xfrm>
          <a:prstGeom prst="rect">
            <a:avLst/>
          </a:prstGeom>
          <a:solidFill>
            <a:schemeClr val="accent1">
              <a:lumMod val="40000"/>
              <a:lumOff val="60000"/>
            </a:schemeClr>
          </a:solidFill>
          <a:ln w="19050">
            <a:solidFill>
              <a:schemeClr val="tx1"/>
            </a:solidFill>
          </a:ln>
        </p:spPr>
        <p:txBody>
          <a:bodyPr wrap="square">
            <a:spAutoFit/>
          </a:bodyPr>
          <a:lstStyle/>
          <a:p>
            <a:pPr>
              <a:defRPr/>
            </a:pPr>
            <a:r>
              <a:rPr lang="en-US" sz="2000" dirty="0">
                <a:cs typeface="Arial" pitchFamily="34" charset="0"/>
              </a:rPr>
              <a:t>Treasury stock represents shares of a company’s own stock that has been acquired. A corporation might acquire its own stock to:</a:t>
            </a:r>
          </a:p>
          <a:p>
            <a:pPr>
              <a:buFont typeface="Century Schoolbook" pitchFamily="18" charset="0"/>
              <a:buAutoNum type="arabicPeriod"/>
              <a:defRPr/>
            </a:pPr>
            <a:r>
              <a:rPr lang="en-US" sz="2000" dirty="0">
                <a:cs typeface="Arial" pitchFamily="34" charset="0"/>
              </a:rPr>
              <a:t> Use its shares to buy other companies.</a:t>
            </a:r>
          </a:p>
          <a:p>
            <a:pPr>
              <a:buFont typeface="Century Schoolbook" pitchFamily="18" charset="0"/>
              <a:buAutoNum type="arabicPeriod"/>
              <a:defRPr/>
            </a:pPr>
            <a:r>
              <a:rPr lang="en-US" sz="2000" dirty="0">
                <a:cs typeface="Arial" pitchFamily="34" charset="0"/>
              </a:rPr>
              <a:t> Avoid a takeover of the company.</a:t>
            </a:r>
          </a:p>
          <a:p>
            <a:pPr>
              <a:buFont typeface="Century Schoolbook" pitchFamily="18" charset="0"/>
              <a:buAutoNum type="arabicPeriod"/>
              <a:defRPr/>
            </a:pPr>
            <a:r>
              <a:rPr lang="en-US" sz="2000" dirty="0">
                <a:cs typeface="Arial" pitchFamily="34" charset="0"/>
              </a:rPr>
              <a:t> Reissue to employees as compensation.</a:t>
            </a:r>
          </a:p>
          <a:p>
            <a:pPr>
              <a:buFont typeface="Century Schoolbook" pitchFamily="18" charset="0"/>
              <a:buAutoNum type="arabicPeriod"/>
              <a:defRPr/>
            </a:pPr>
            <a:r>
              <a:rPr lang="en-US" sz="2000" dirty="0">
                <a:cs typeface="Arial" pitchFamily="34" charset="0"/>
              </a:rPr>
              <a:t> Maintain a strong market.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42" y="6601605"/>
            <a:ext cx="5022092" cy="1801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a:t>
            </a:r>
          </a:p>
        </p:txBody>
      </p:sp>
      <p:sp>
        <p:nvSpPr>
          <p:cNvPr id="10" name="Rectangle 9">
            <a:extLst>
              <a:ext uri="{FF2B5EF4-FFF2-40B4-BE49-F238E27FC236}">
                <a16:creationId xmlns:a16="http://schemas.microsoft.com/office/drawing/2014/main" xmlns="" id="{3526A68A-6E63-1A43-80FF-CBAACDC9EE73}"/>
              </a:ext>
            </a:extLst>
          </p:cNvPr>
          <p:cNvSpPr>
            <a:spLocks noGrp="1" noChangeArrowheads="1"/>
          </p:cNvSpPr>
          <p:nvPr/>
        </p:nvSpPr>
        <p:spPr bwMode="auto">
          <a:xfrm>
            <a:off x="647235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8ACE9A1-AAAD-C540-83F5-A6DD8F778C35}"/>
              </a:ext>
            </a:extLst>
          </p:cNvPr>
          <p:cNvSpPr txBox="1">
            <a:spLocks/>
          </p:cNvSpPr>
          <p:nvPr/>
        </p:nvSpPr>
        <p:spPr>
          <a:xfrm>
            <a:off x="6521570" y="6384322"/>
            <a:ext cx="2306518"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381BFF9C-9271-42F8-891D-6D41311061A8}"/>
              </a:ext>
            </a:extLst>
          </p:cNvPr>
          <p:cNvPicPr>
            <a:picLocks noChangeAspect="1"/>
          </p:cNvPicPr>
          <p:nvPr/>
        </p:nvPicPr>
        <p:blipFill>
          <a:blip r:embed="rId3"/>
          <a:stretch>
            <a:fillRect/>
          </a:stretch>
        </p:blipFill>
        <p:spPr>
          <a:xfrm>
            <a:off x="6019800" y="2491311"/>
            <a:ext cx="1857143" cy="2152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title"/>
          </p:nvPr>
        </p:nvSpPr>
        <p:spPr>
          <a:xfrm>
            <a:off x="293688" y="457200"/>
            <a:ext cx="8534400" cy="960438"/>
          </a:xfrm>
        </p:spPr>
        <p:txBody>
          <a:bodyPr/>
          <a:lstStyle/>
          <a:p>
            <a:r>
              <a:rPr lang="en-US" altLang="en-US" b="1" dirty="0"/>
              <a:t>Purchasing Treasury Stock</a:t>
            </a:r>
          </a:p>
        </p:txBody>
      </p:sp>
      <p:sp>
        <p:nvSpPr>
          <p:cNvPr id="72708" name="Rectangle 4"/>
          <p:cNvSpPr>
            <a:spLocks noChangeArrowheads="1"/>
          </p:cNvSpPr>
          <p:nvPr/>
        </p:nvSpPr>
        <p:spPr bwMode="auto">
          <a:xfrm>
            <a:off x="533400" y="4160103"/>
            <a:ext cx="8153400" cy="1295400"/>
          </a:xfrm>
          <a:prstGeom prst="rect">
            <a:avLst/>
          </a:prstGeom>
          <a:solidFill>
            <a:srgbClr val="006600"/>
          </a:solidFill>
          <a:ln w="12700">
            <a:solidFill>
              <a:schemeClr val="hlink"/>
            </a:solidFill>
            <a:miter lim="800000"/>
            <a:headEnd/>
            <a:tailEnd/>
          </a:ln>
          <a:effectLst>
            <a:outerShdw dist="35921" dir="2700000" algn="ctr" rotWithShape="0">
              <a:schemeClr val="hlink"/>
            </a:outerShdw>
          </a:effectLst>
        </p:spPr>
        <p:txBody>
          <a:bodyPr wrap="none" lIns="90488" tIns="44450" rIns="90488" bIns="44450" anchor="ctr"/>
          <a:lstStyle/>
          <a:p>
            <a:pPr algn="ctr">
              <a:defRPr/>
            </a:pPr>
            <a:r>
              <a:rPr lang="en-US" sz="2600" b="1" dirty="0">
                <a:solidFill>
                  <a:srgbClr val="CCFFCC"/>
                </a:solidFill>
                <a:effectLst>
                  <a:outerShdw blurRad="38100" dist="38100" dir="2700000" algn="tl">
                    <a:srgbClr val="000000">
                      <a:alpha val="43137"/>
                    </a:srgbClr>
                  </a:outerShdw>
                </a:effectLst>
                <a:cs typeface="Arial" pitchFamily="34" charset="0"/>
              </a:rPr>
              <a:t>Treasury stock is shown as a reduction in total</a:t>
            </a:r>
          </a:p>
          <a:p>
            <a:pPr algn="ctr">
              <a:defRPr/>
            </a:pPr>
            <a:r>
              <a:rPr lang="en-US" sz="2600" b="1" dirty="0">
                <a:solidFill>
                  <a:srgbClr val="CCFFCC"/>
                </a:solidFill>
                <a:effectLst>
                  <a:outerShdw blurRad="38100" dist="38100" dir="2700000" algn="tl">
                    <a:srgbClr val="000000">
                      <a:alpha val="43137"/>
                    </a:srgbClr>
                  </a:outerShdw>
                </a:effectLst>
                <a:cs typeface="Arial" pitchFamily="34" charset="0"/>
              </a:rPr>
              <a:t>stockholders’ equity on the balance sheet.</a:t>
            </a:r>
          </a:p>
        </p:txBody>
      </p:sp>
      <p:sp>
        <p:nvSpPr>
          <p:cNvPr id="103429" name="TextBox 6"/>
          <p:cNvSpPr txBox="1">
            <a:spLocks noChangeArrowheads="1"/>
          </p:cNvSpPr>
          <p:nvPr/>
        </p:nvSpPr>
        <p:spPr bwMode="auto">
          <a:xfrm>
            <a:off x="293688" y="1447801"/>
            <a:ext cx="8534400" cy="830997"/>
          </a:xfrm>
          <a:prstGeom prst="rect">
            <a:avLst/>
          </a:prstGeom>
          <a:noFill/>
          <a:ln w="9525">
            <a:noFill/>
            <a:miter lim="800000"/>
            <a:headEnd/>
            <a:tailEnd/>
          </a:ln>
        </p:spPr>
        <p:txBody>
          <a:bodyPr wrap="square">
            <a:spAutoFit/>
          </a:bodyPr>
          <a:lstStyle/>
          <a:p>
            <a:pPr algn="ctr"/>
            <a:r>
              <a:rPr lang="en-US" altLang="en-US" sz="2400" b="1" dirty="0">
                <a:solidFill>
                  <a:srgbClr val="3333CC"/>
                </a:solidFill>
              </a:rPr>
              <a:t>On May 1, Cyber, Inc. purchased 1,000 of its own</a:t>
            </a:r>
            <a:br>
              <a:rPr lang="en-US" altLang="en-US" sz="2400" b="1" dirty="0">
                <a:solidFill>
                  <a:srgbClr val="3333CC"/>
                </a:solidFill>
              </a:rPr>
            </a:br>
            <a:r>
              <a:rPr lang="en-US" altLang="en-US" sz="2400" b="1" dirty="0">
                <a:solidFill>
                  <a:srgbClr val="3333CC"/>
                </a:solidFill>
              </a:rPr>
              <a:t>shares of stock in the open market for $11.50 per share. </a:t>
            </a:r>
            <a:endParaRPr lang="en-US" altLang="en-US" sz="2400"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1"/>
            <a:ext cx="4574094" cy="1798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a:t>
            </a:r>
          </a:p>
        </p:txBody>
      </p:sp>
      <p:sp>
        <p:nvSpPr>
          <p:cNvPr id="11" name="Rectangle 10">
            <a:extLst>
              <a:ext uri="{FF2B5EF4-FFF2-40B4-BE49-F238E27FC236}">
                <a16:creationId xmlns:a16="http://schemas.microsoft.com/office/drawing/2014/main" xmlns="" id="{5837353F-F17A-7245-A83A-FDB0CB18D364}"/>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5F224E2-1081-B241-80CA-46801AD93C2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D3695CD1-F92A-43C9-AB66-07A0C18F99D9}"/>
              </a:ext>
            </a:extLst>
          </p:cNvPr>
          <p:cNvPicPr>
            <a:picLocks noChangeAspect="1"/>
          </p:cNvPicPr>
          <p:nvPr/>
        </p:nvPicPr>
        <p:blipFill>
          <a:blip r:embed="rId3"/>
          <a:stretch>
            <a:fillRect/>
          </a:stretch>
        </p:blipFill>
        <p:spPr>
          <a:xfrm>
            <a:off x="500936" y="2648071"/>
            <a:ext cx="8327152" cy="11619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6402388" y="2971800"/>
            <a:ext cx="2282825" cy="466725"/>
          </a:xfrm>
          <a:prstGeom prst="rect">
            <a:avLst/>
          </a:prstGeom>
          <a:solidFill>
            <a:srgbClr val="F6E9B4"/>
          </a:solidFill>
          <a:ln w="12700">
            <a:solidFill>
              <a:schemeClr val="tx1"/>
            </a:solidFill>
            <a:miter lim="800000"/>
            <a:headEnd/>
            <a:tailEnd/>
          </a:ln>
          <a:effectLst>
            <a:outerShdw dist="35921" dir="2700000" algn="ctr" rotWithShape="0">
              <a:schemeClr val="hlink"/>
            </a:outerShdw>
          </a:effectLst>
        </p:spPr>
        <p:txBody>
          <a:bodyPr lIns="90488" tIns="44450" rIns="90488" bIns="44450">
            <a:spAutoFit/>
          </a:bodyPr>
          <a:lstStyle/>
          <a:p>
            <a:pPr algn="ctr">
              <a:spcBef>
                <a:spcPct val="50000"/>
              </a:spcBef>
            </a:pPr>
            <a:r>
              <a:rPr lang="en-US" altLang="en-US" sz="2400" b="1" dirty="0"/>
              <a:t>Privately Held</a:t>
            </a:r>
          </a:p>
        </p:txBody>
      </p:sp>
      <p:sp>
        <p:nvSpPr>
          <p:cNvPr id="69635" name="Rectangle 5"/>
          <p:cNvSpPr>
            <a:spLocks noChangeArrowheads="1"/>
          </p:cNvSpPr>
          <p:nvPr/>
        </p:nvSpPr>
        <p:spPr bwMode="auto">
          <a:xfrm>
            <a:off x="6402388" y="4114800"/>
            <a:ext cx="2282825" cy="466725"/>
          </a:xfrm>
          <a:prstGeom prst="rect">
            <a:avLst/>
          </a:prstGeom>
          <a:solidFill>
            <a:srgbClr val="F6E9B4"/>
          </a:solidFill>
          <a:ln w="12700">
            <a:solidFill>
              <a:schemeClr val="tx1"/>
            </a:solidFill>
            <a:miter lim="800000"/>
            <a:headEnd/>
            <a:tailEnd/>
          </a:ln>
          <a:effectLst>
            <a:outerShdw dist="35921" dir="2700000" algn="ctr" rotWithShape="0">
              <a:schemeClr val="hlink"/>
            </a:outerShdw>
          </a:effectLst>
        </p:spPr>
        <p:txBody>
          <a:bodyPr lIns="90488" tIns="44450" rIns="90488" bIns="44450">
            <a:spAutoFit/>
          </a:bodyPr>
          <a:lstStyle/>
          <a:p>
            <a:pPr algn="ctr">
              <a:spcBef>
                <a:spcPct val="50000"/>
              </a:spcBef>
            </a:pPr>
            <a:r>
              <a:rPr lang="en-US" altLang="en-US" sz="2400" b="1" dirty="0"/>
              <a:t>Publicly Held</a:t>
            </a:r>
          </a:p>
        </p:txBody>
      </p:sp>
      <p:grpSp>
        <p:nvGrpSpPr>
          <p:cNvPr id="69636" name="Group 6"/>
          <p:cNvGrpSpPr>
            <a:grpSpLocks/>
          </p:cNvGrpSpPr>
          <p:nvPr/>
        </p:nvGrpSpPr>
        <p:grpSpPr bwMode="auto">
          <a:xfrm>
            <a:off x="3124200" y="2174875"/>
            <a:ext cx="3127375" cy="3124200"/>
            <a:chOff x="1968" y="1536"/>
            <a:chExt cx="1970" cy="1968"/>
          </a:xfrm>
        </p:grpSpPr>
        <p:sp>
          <p:nvSpPr>
            <p:cNvPr id="69642" name="Line 7"/>
            <p:cNvSpPr>
              <a:spLocks noChangeShapeType="1"/>
            </p:cNvSpPr>
            <p:nvPr/>
          </p:nvSpPr>
          <p:spPr bwMode="auto">
            <a:xfrm>
              <a:off x="2256" y="1536"/>
              <a:ext cx="0" cy="1968"/>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3" name="Line 8"/>
            <p:cNvSpPr>
              <a:spLocks noChangeShapeType="1"/>
            </p:cNvSpPr>
            <p:nvPr/>
          </p:nvSpPr>
          <p:spPr bwMode="auto">
            <a:xfrm>
              <a:off x="1968" y="1536"/>
              <a:ext cx="288" cy="0"/>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4" name="Line 9"/>
            <p:cNvSpPr>
              <a:spLocks noChangeShapeType="1"/>
            </p:cNvSpPr>
            <p:nvPr/>
          </p:nvSpPr>
          <p:spPr bwMode="auto">
            <a:xfrm>
              <a:off x="1968" y="3504"/>
              <a:ext cx="288" cy="0"/>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5" name="Line 10"/>
            <p:cNvSpPr>
              <a:spLocks noChangeShapeType="1"/>
            </p:cNvSpPr>
            <p:nvPr/>
          </p:nvSpPr>
          <p:spPr bwMode="auto">
            <a:xfrm>
              <a:off x="1968" y="2544"/>
              <a:ext cx="1440" cy="0"/>
            </a:xfrm>
            <a:prstGeom prst="line">
              <a:avLst/>
            </a:prstGeom>
            <a:noFill/>
            <a:ln w="38100">
              <a:solidFill>
                <a:srgbClr val="FF0000"/>
              </a:solidFill>
              <a:round/>
              <a:headEnd/>
              <a:tailEnd/>
            </a:ln>
            <a:effectLst>
              <a:outerShdw dist="17961" dir="2700000" algn="ctr" rotWithShape="0">
                <a:schemeClr val="hlink"/>
              </a:outerShdw>
            </a:effectLst>
          </p:spPr>
          <p:txBody>
            <a:bodyPr/>
            <a:lstStyle/>
            <a:p>
              <a:endParaRPr lang="en-US" dirty="0"/>
            </a:p>
          </p:txBody>
        </p:sp>
        <p:sp>
          <p:nvSpPr>
            <p:cNvPr id="69646" name="Line 11"/>
            <p:cNvSpPr>
              <a:spLocks noChangeShapeType="1"/>
            </p:cNvSpPr>
            <p:nvPr/>
          </p:nvSpPr>
          <p:spPr bwMode="auto">
            <a:xfrm flipV="1">
              <a:off x="3408" y="2194"/>
              <a:ext cx="528" cy="346"/>
            </a:xfrm>
            <a:prstGeom prst="line">
              <a:avLst/>
            </a:prstGeom>
            <a:noFill/>
            <a:ln w="381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69647" name="Line 12"/>
            <p:cNvSpPr>
              <a:spLocks noChangeShapeType="1"/>
            </p:cNvSpPr>
            <p:nvPr/>
          </p:nvSpPr>
          <p:spPr bwMode="auto">
            <a:xfrm>
              <a:off x="3408" y="2544"/>
              <a:ext cx="530" cy="380"/>
            </a:xfrm>
            <a:prstGeom prst="line">
              <a:avLst/>
            </a:prstGeom>
            <a:noFill/>
            <a:ln w="381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69648" name="Rectangle 13"/>
            <p:cNvSpPr>
              <a:spLocks noChangeArrowheads="1"/>
            </p:cNvSpPr>
            <p:nvPr/>
          </p:nvSpPr>
          <p:spPr bwMode="auto">
            <a:xfrm>
              <a:off x="2272" y="2272"/>
              <a:ext cx="1198" cy="516"/>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414141"/>
                  </a:solidFill>
                </a:rPr>
                <a:t>Ownership can be </a:t>
              </a:r>
            </a:p>
          </p:txBody>
        </p:sp>
      </p:grpSp>
      <p:sp>
        <p:nvSpPr>
          <p:cNvPr id="69637" name="Rectangle 14"/>
          <p:cNvSpPr>
            <a:spLocks noGrp="1" noChangeArrowheads="1"/>
          </p:cNvSpPr>
          <p:nvPr>
            <p:ph type="title"/>
          </p:nvPr>
        </p:nvSpPr>
        <p:spPr>
          <a:xfrm>
            <a:off x="293688" y="457200"/>
            <a:ext cx="8534400" cy="1066800"/>
          </a:xfrm>
        </p:spPr>
        <p:txBody>
          <a:bodyPr/>
          <a:lstStyle/>
          <a:p>
            <a:r>
              <a:rPr lang="en-US" altLang="en-US" b="1" dirty="0"/>
              <a:t>Corporate Form of Organization</a:t>
            </a:r>
          </a:p>
        </p:txBody>
      </p:sp>
      <p:sp>
        <p:nvSpPr>
          <p:cNvPr id="69638" name="Rectangle 15"/>
          <p:cNvSpPr>
            <a:spLocks noChangeArrowheads="1"/>
          </p:cNvSpPr>
          <p:nvPr/>
        </p:nvSpPr>
        <p:spPr bwMode="auto">
          <a:xfrm>
            <a:off x="500063" y="3138488"/>
            <a:ext cx="2581275" cy="1196975"/>
          </a:xfrm>
          <a:prstGeom prst="rect">
            <a:avLst/>
          </a:prstGeom>
          <a:solidFill>
            <a:srgbClr val="C8FEC8"/>
          </a:solidFill>
          <a:ln w="12700">
            <a:solidFill>
              <a:srgbClr val="414141"/>
            </a:solidFill>
            <a:miter lim="800000"/>
            <a:headEnd/>
            <a:tailEnd/>
          </a:ln>
          <a:effectLst>
            <a:outerShdw dist="71842" dir="2700000" algn="ctr" rotWithShape="0">
              <a:schemeClr val="hlink"/>
            </a:outerShdw>
          </a:effectLst>
        </p:spPr>
        <p:txBody>
          <a:bodyPr lIns="90488" tIns="44450" rIns="90488" bIns="44450" anchor="ctr">
            <a:spAutoFit/>
          </a:bodyPr>
          <a:lstStyle/>
          <a:p>
            <a:pPr algn="ctr"/>
            <a:r>
              <a:rPr lang="en-US" altLang="en-US" sz="2400" b="1" dirty="0">
                <a:solidFill>
                  <a:srgbClr val="414141"/>
                </a:solidFill>
              </a:rPr>
              <a:t>Existence is separate from owners</a:t>
            </a:r>
          </a:p>
        </p:txBody>
      </p:sp>
      <p:sp>
        <p:nvSpPr>
          <p:cNvPr id="69639" name="Rectangle 16"/>
          <p:cNvSpPr>
            <a:spLocks noChangeArrowheads="1"/>
          </p:cNvSpPr>
          <p:nvPr/>
        </p:nvSpPr>
        <p:spPr bwMode="auto">
          <a:xfrm>
            <a:off x="500063" y="1758950"/>
            <a:ext cx="2581275" cy="831850"/>
          </a:xfrm>
          <a:prstGeom prst="rect">
            <a:avLst/>
          </a:prstGeom>
          <a:solidFill>
            <a:srgbClr val="C8FEC8"/>
          </a:solidFill>
          <a:ln w="12700">
            <a:solidFill>
              <a:srgbClr val="414141"/>
            </a:solidFill>
            <a:miter lim="800000"/>
            <a:headEnd/>
            <a:tailEnd/>
          </a:ln>
          <a:effectLst>
            <a:outerShdw dist="71842" dir="2700000" algn="ctr" rotWithShape="0">
              <a:schemeClr val="hlink"/>
            </a:outerShdw>
          </a:effectLst>
        </p:spPr>
        <p:txBody>
          <a:bodyPr lIns="90488" tIns="44450" rIns="90488" bIns="44450" anchor="ctr">
            <a:spAutoFit/>
          </a:bodyPr>
          <a:lstStyle/>
          <a:p>
            <a:pPr algn="ctr"/>
            <a:r>
              <a:rPr lang="en-US" altLang="en-US" sz="2400" b="1" dirty="0">
                <a:solidFill>
                  <a:srgbClr val="414141"/>
                </a:solidFill>
              </a:rPr>
              <a:t>An entity created by law</a:t>
            </a:r>
          </a:p>
        </p:txBody>
      </p:sp>
      <p:sp>
        <p:nvSpPr>
          <p:cNvPr id="69640" name="Rectangle 17"/>
          <p:cNvSpPr>
            <a:spLocks noChangeArrowheads="1"/>
          </p:cNvSpPr>
          <p:nvPr/>
        </p:nvSpPr>
        <p:spPr bwMode="auto">
          <a:xfrm>
            <a:off x="500063" y="4883150"/>
            <a:ext cx="2581275" cy="831850"/>
          </a:xfrm>
          <a:prstGeom prst="rect">
            <a:avLst/>
          </a:prstGeom>
          <a:solidFill>
            <a:srgbClr val="C8FEC8"/>
          </a:solidFill>
          <a:ln w="12700">
            <a:solidFill>
              <a:srgbClr val="414141"/>
            </a:solidFill>
            <a:miter lim="800000"/>
            <a:headEnd/>
            <a:tailEnd/>
          </a:ln>
          <a:effectLst>
            <a:outerShdw dist="71842" dir="2700000" algn="ctr" rotWithShape="0">
              <a:schemeClr val="hlink"/>
            </a:outerShdw>
          </a:effectLst>
        </p:spPr>
        <p:txBody>
          <a:bodyPr lIns="90488" tIns="44450" rIns="90488" bIns="44450" anchor="ctr">
            <a:spAutoFit/>
          </a:bodyPr>
          <a:lstStyle/>
          <a:p>
            <a:pPr algn="ctr"/>
            <a:r>
              <a:rPr lang="en-US" altLang="en-US" sz="2400" b="1" dirty="0">
                <a:solidFill>
                  <a:srgbClr val="414141"/>
                </a:solidFill>
              </a:rPr>
              <a:t>Has rights and privileges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Rounded Rectangle 18"/>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21" name="Rectangle 20">
            <a:extLst>
              <a:ext uri="{FF2B5EF4-FFF2-40B4-BE49-F238E27FC236}">
                <a16:creationId xmlns:a16="http://schemas.microsoft.com/office/drawing/2014/main" xmlns="" id="{ECD9E0DF-BAD5-3F45-971D-644E15A42DEE}"/>
              </a:ext>
            </a:extLst>
          </p:cNvPr>
          <p:cNvSpPr>
            <a:spLocks noGrp="1" noChangeArrowheads="1"/>
          </p:cNvSpPr>
          <p:nvPr/>
        </p:nvSpPr>
        <p:spPr bwMode="auto">
          <a:xfrm>
            <a:off x="6172200" y="6384322"/>
            <a:ext cx="25146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xmlns="" id="{CC1DBBC0-4701-B945-B049-DDA2FC43E36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title"/>
          </p:nvPr>
        </p:nvSpPr>
        <p:spPr>
          <a:xfrm>
            <a:off x="293688" y="457200"/>
            <a:ext cx="8534400" cy="960438"/>
          </a:xfrm>
        </p:spPr>
        <p:txBody>
          <a:bodyPr/>
          <a:lstStyle/>
          <a:p>
            <a:r>
              <a:rPr lang="en-US" altLang="en-US" b="1" dirty="0"/>
              <a:t>Selling Treasury Stock at Cost</a:t>
            </a:r>
          </a:p>
        </p:txBody>
      </p:sp>
      <p:sp>
        <p:nvSpPr>
          <p:cNvPr id="7" name="TextBox 6"/>
          <p:cNvSpPr txBox="1"/>
          <p:nvPr/>
        </p:nvSpPr>
        <p:spPr>
          <a:xfrm>
            <a:off x="457201" y="2209800"/>
            <a:ext cx="8229599" cy="830997"/>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400" b="1" dirty="0">
                <a:cs typeface="Arial" pitchFamily="34" charset="0"/>
              </a:rPr>
              <a:t>On May 21, Cyber sold 100 shares of</a:t>
            </a:r>
            <a:br>
              <a:rPr lang="en-US" sz="2400" b="1" dirty="0">
                <a:cs typeface="Arial" pitchFamily="34" charset="0"/>
              </a:rPr>
            </a:br>
            <a:r>
              <a:rPr lang="en-US" sz="2400" b="1" dirty="0">
                <a:cs typeface="Arial" pitchFamily="34" charset="0"/>
              </a:rPr>
              <a:t>its treasury stock for $11.50 per share.</a:t>
            </a:r>
            <a:endParaRPr lang="en-US" sz="2400" dirty="0">
              <a:cs typeface="Arial" pitchFamily="34"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53202"/>
            <a:ext cx="4567999" cy="1767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a:t>
            </a:r>
          </a:p>
        </p:txBody>
      </p:sp>
      <p:sp>
        <p:nvSpPr>
          <p:cNvPr id="12" name="Rectangle 11">
            <a:extLst>
              <a:ext uri="{FF2B5EF4-FFF2-40B4-BE49-F238E27FC236}">
                <a16:creationId xmlns:a16="http://schemas.microsoft.com/office/drawing/2014/main" xmlns="" id="{6FA72BCA-F6EE-E546-B537-ACB80DD8D15D}"/>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F5FFB5FC-FEA6-B344-8A80-F2D2E7EE36A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941B6612-A4E8-443C-9C30-0C381AB35C28}"/>
              </a:ext>
            </a:extLst>
          </p:cNvPr>
          <p:cNvPicPr>
            <a:picLocks noChangeAspect="1"/>
          </p:cNvPicPr>
          <p:nvPr/>
        </p:nvPicPr>
        <p:blipFill>
          <a:blip r:embed="rId3"/>
          <a:stretch>
            <a:fillRect/>
          </a:stretch>
        </p:blipFill>
        <p:spPr>
          <a:xfrm>
            <a:off x="228600" y="3485143"/>
            <a:ext cx="8624984" cy="1548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p:cNvGraphicFramePr>
          <p:nvPr>
            <p:extLst>
              <p:ext uri="{D42A27DB-BD31-4B8C-83A1-F6EECF244321}">
                <p14:modId xmlns:p14="http://schemas.microsoft.com/office/powerpoint/2010/main" val="3488044367"/>
              </p:ext>
            </p:extLst>
          </p:nvPr>
        </p:nvGraphicFramePr>
        <p:xfrm>
          <a:off x="2133600" y="4748776"/>
          <a:ext cx="4514850" cy="1460500"/>
        </p:xfrm>
        <a:graphic>
          <a:graphicData uri="http://schemas.openxmlformats.org/presentationml/2006/ole">
            <mc:AlternateContent xmlns:mc="http://schemas.openxmlformats.org/markup-compatibility/2006">
              <mc:Choice xmlns:v="urn:schemas-microsoft-com:vml" Requires="v">
                <p:oleObj spid="_x0000_s1026" name="Worksheet" r:id="rId4" imgW="2085885" imgH="943055" progId="Excel.Sheet.8">
                  <p:embed/>
                </p:oleObj>
              </mc:Choice>
              <mc:Fallback>
                <p:oleObj name="Worksheet" r:id="rId4" imgW="2085885" imgH="943055" progId="Excel.Sheet.8">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t="6525" b="12346"/>
                      <a:stretch>
                        <a:fillRect/>
                      </a:stretch>
                    </p:blipFill>
                    <p:spPr bwMode="auto">
                      <a:xfrm>
                        <a:off x="2133600" y="4748776"/>
                        <a:ext cx="4514850" cy="1460500"/>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75" name="Rectangle 4"/>
          <p:cNvSpPr>
            <a:spLocks noGrp="1" noChangeArrowheads="1"/>
          </p:cNvSpPr>
          <p:nvPr>
            <p:ph type="title"/>
          </p:nvPr>
        </p:nvSpPr>
        <p:spPr>
          <a:xfrm>
            <a:off x="293688" y="533400"/>
            <a:ext cx="8534400" cy="1295400"/>
          </a:xfrm>
        </p:spPr>
        <p:txBody>
          <a:bodyPr/>
          <a:lstStyle/>
          <a:p>
            <a:r>
              <a:rPr lang="en-US" altLang="en-US" b="1" dirty="0"/>
              <a:t>Selling Treasury Stock</a:t>
            </a:r>
            <a:br>
              <a:rPr lang="en-US" altLang="en-US" b="1" dirty="0"/>
            </a:br>
            <a:r>
              <a:rPr lang="en-US" altLang="en-US" b="1" dirty="0"/>
              <a:t>above Cost</a:t>
            </a:r>
          </a:p>
        </p:txBody>
      </p:sp>
      <p:sp>
        <p:nvSpPr>
          <p:cNvPr id="7" name="TextBox 6"/>
          <p:cNvSpPr txBox="1"/>
          <p:nvPr/>
        </p:nvSpPr>
        <p:spPr>
          <a:xfrm>
            <a:off x="533400" y="1981200"/>
            <a:ext cx="8153400" cy="830997"/>
          </a:xfrm>
          <a:prstGeom prst="rect">
            <a:avLst/>
          </a:prstGeom>
          <a:solidFill>
            <a:schemeClr val="accent2">
              <a:lumMod val="40000"/>
              <a:lumOff val="60000"/>
            </a:schemeClr>
          </a:solidFill>
          <a:ln w="19050">
            <a:solidFill>
              <a:schemeClr val="tx1"/>
            </a:solidFill>
          </a:ln>
        </p:spPr>
        <p:txBody>
          <a:bodyPr wrap="square">
            <a:spAutoFit/>
          </a:bodyPr>
          <a:lstStyle/>
          <a:p>
            <a:pPr algn="ctr">
              <a:defRPr/>
            </a:pPr>
            <a:r>
              <a:rPr lang="en-US" sz="2400" b="1" dirty="0">
                <a:cs typeface="Arial" pitchFamily="34" charset="0"/>
              </a:rPr>
              <a:t>On June 3, Cyber, Inc. sold an additional 400</a:t>
            </a:r>
            <a:br>
              <a:rPr lang="en-US" sz="2400" b="1" dirty="0">
                <a:cs typeface="Arial" pitchFamily="34" charset="0"/>
              </a:rPr>
            </a:br>
            <a:r>
              <a:rPr lang="en-US" sz="2400" b="1" dirty="0">
                <a:cs typeface="Arial" pitchFamily="34" charset="0"/>
              </a:rPr>
              <a:t>shares of its treasury stock for $12 per share.</a:t>
            </a:r>
            <a:endParaRPr lang="en-US" sz="2400" dirty="0">
              <a:cs typeface="Arial" pitchFamily="34"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55" y="6553201"/>
            <a:ext cx="4564867" cy="1801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a:t>
            </a:r>
          </a:p>
        </p:txBody>
      </p:sp>
      <p:sp>
        <p:nvSpPr>
          <p:cNvPr id="12" name="Rectangle 11">
            <a:extLst>
              <a:ext uri="{FF2B5EF4-FFF2-40B4-BE49-F238E27FC236}">
                <a16:creationId xmlns:a16="http://schemas.microsoft.com/office/drawing/2014/main" xmlns="" id="{782FA12C-2242-4F46-88AF-67D9A60A39B6}"/>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441BF8D4-457F-3E44-BEB0-6A84B2B0B55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736919D-7CD1-4784-8DA2-13EFA8CFEC25}"/>
              </a:ext>
            </a:extLst>
          </p:cNvPr>
          <p:cNvPicPr>
            <a:picLocks noChangeAspect="1"/>
          </p:cNvPicPr>
          <p:nvPr/>
        </p:nvPicPr>
        <p:blipFill>
          <a:blip r:embed="rId6"/>
          <a:stretch>
            <a:fillRect/>
          </a:stretch>
        </p:blipFill>
        <p:spPr>
          <a:xfrm>
            <a:off x="1089459" y="3047153"/>
            <a:ext cx="6942857" cy="1466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title"/>
          </p:nvPr>
        </p:nvSpPr>
        <p:spPr>
          <a:xfrm>
            <a:off x="138113" y="609600"/>
            <a:ext cx="8689975" cy="685800"/>
          </a:xfrm>
        </p:spPr>
        <p:txBody>
          <a:bodyPr/>
          <a:lstStyle/>
          <a:p>
            <a:r>
              <a:rPr lang="en-US" altLang="en-US" b="1" dirty="0"/>
              <a:t>Selling Treasury Stock below Cost</a:t>
            </a:r>
          </a:p>
        </p:txBody>
      </p:sp>
      <p:graphicFrame>
        <p:nvGraphicFramePr>
          <p:cNvPr id="106499" name="Object 2"/>
          <p:cNvGraphicFramePr>
            <a:graphicFrameLocks/>
          </p:cNvGraphicFramePr>
          <p:nvPr>
            <p:extLst>
              <p:ext uri="{D42A27DB-BD31-4B8C-83A1-F6EECF244321}">
                <p14:modId xmlns:p14="http://schemas.microsoft.com/office/powerpoint/2010/main" val="488013701"/>
              </p:ext>
            </p:extLst>
          </p:nvPr>
        </p:nvGraphicFramePr>
        <p:xfrm>
          <a:off x="2103001" y="4664553"/>
          <a:ext cx="4451350" cy="1468437"/>
        </p:xfrm>
        <a:graphic>
          <a:graphicData uri="http://schemas.openxmlformats.org/presentationml/2006/ole">
            <mc:AlternateContent xmlns:mc="http://schemas.openxmlformats.org/markup-compatibility/2006">
              <mc:Choice xmlns:v="urn:schemas-microsoft-com:vml" Requires="v">
                <p:oleObj spid="_x0000_s2050" name="Worksheet" r:id="rId4" imgW="2162400" imgH="943135" progId="Excel.Sheet.8">
                  <p:embed/>
                </p:oleObj>
              </mc:Choice>
              <mc:Fallback>
                <p:oleObj name="Worksheet" r:id="rId4" imgW="2162400" imgH="943135" progId="Excel.Sheet.8">
                  <p:embed/>
                  <p:pic>
                    <p:nvPicPr>
                      <p:cNvPr id="0" name="Picture 15"/>
                      <p:cNvPicPr>
                        <a:picLocks noChangeArrowheads="1"/>
                      </p:cNvPicPr>
                      <p:nvPr/>
                    </p:nvPicPr>
                    <p:blipFill>
                      <a:blip r:embed="rId5"/>
                      <a:srcRect t="6525" b="12346"/>
                      <a:stretch>
                        <a:fillRect/>
                      </a:stretch>
                    </p:blipFill>
                    <p:spPr bwMode="auto">
                      <a:xfrm>
                        <a:off x="2103001" y="4664553"/>
                        <a:ext cx="4451350" cy="1468437"/>
                      </a:xfrm>
                      <a:prstGeom prst="rect">
                        <a:avLst/>
                      </a:prstGeom>
                      <a:noFill/>
                      <a:ln w="25400">
                        <a:solidFill>
                          <a:srgbClr val="438E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533400" y="1467276"/>
            <a:ext cx="8153400" cy="830997"/>
          </a:xfrm>
          <a:prstGeom prst="rect">
            <a:avLst/>
          </a:prstGeom>
          <a:solidFill>
            <a:schemeClr val="bg2">
              <a:lumMod val="90000"/>
            </a:schemeClr>
          </a:solidFill>
          <a:ln w="19050">
            <a:solidFill>
              <a:schemeClr val="tx1"/>
            </a:solidFill>
          </a:ln>
        </p:spPr>
        <p:txBody>
          <a:bodyPr wrap="square">
            <a:spAutoFit/>
          </a:bodyPr>
          <a:lstStyle/>
          <a:p>
            <a:pPr>
              <a:defRPr/>
            </a:pPr>
            <a:r>
              <a:rPr lang="en-US" sz="2400" b="1" dirty="0">
                <a:cs typeface="Arial" pitchFamily="34" charset="0"/>
              </a:rPr>
              <a:t>On July 10, Cyber sold an additional 500 shares of its treasury stock for $11.20 per share.</a:t>
            </a:r>
            <a:endParaRPr lang="en-US" sz="2400" dirty="0">
              <a:cs typeface="Arial" pitchFamily="34"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55" y="6553201"/>
            <a:ext cx="4564867" cy="1801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Record purchases and sales of treasury stock.</a:t>
            </a:r>
          </a:p>
        </p:txBody>
      </p:sp>
      <p:sp>
        <p:nvSpPr>
          <p:cNvPr id="12" name="Rectangle 11">
            <a:extLst>
              <a:ext uri="{FF2B5EF4-FFF2-40B4-BE49-F238E27FC236}">
                <a16:creationId xmlns:a16="http://schemas.microsoft.com/office/drawing/2014/main" xmlns="" id="{3EBDC048-6C03-5442-996D-9CEBC98D59C9}"/>
              </a:ext>
            </a:extLst>
          </p:cNvPr>
          <p:cNvSpPr>
            <a:spLocks noGrp="1" noChangeArrowheads="1"/>
          </p:cNvSpPr>
          <p:nvPr/>
        </p:nvSpPr>
        <p:spPr bwMode="auto">
          <a:xfrm>
            <a:off x="6248400" y="639808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36E8EC2E-DE83-4F4F-B04C-8670EF69CA0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9816E158-60B5-48DB-98D1-D52B5DF1BEE0}"/>
              </a:ext>
            </a:extLst>
          </p:cNvPr>
          <p:cNvPicPr>
            <a:picLocks noChangeAspect="1"/>
          </p:cNvPicPr>
          <p:nvPr/>
        </p:nvPicPr>
        <p:blipFill>
          <a:blip r:embed="rId6"/>
          <a:stretch>
            <a:fillRect/>
          </a:stretch>
        </p:blipFill>
        <p:spPr>
          <a:xfrm>
            <a:off x="848098" y="2518888"/>
            <a:ext cx="7447803" cy="1894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Explain the items reported in retained earnings.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841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057400" y="954221"/>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xmlns="" id="{555BA2C6-5E1D-5F4F-85F6-9E64F70D0BD7}"/>
              </a:ext>
            </a:extLst>
          </p:cNvPr>
          <p:cNvSpPr>
            <a:spLocks noGrp="1" noChangeArrowheads="1"/>
          </p:cNvSpPr>
          <p:nvPr/>
        </p:nvSpPr>
        <p:spPr bwMode="auto">
          <a:xfrm>
            <a:off x="6232585" y="63794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B6E1615-BBC5-A34B-B1FF-57A17680C0C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293688" y="533400"/>
            <a:ext cx="8534400" cy="838200"/>
          </a:xfrm>
        </p:spPr>
        <p:txBody>
          <a:bodyPr/>
          <a:lstStyle/>
          <a:p>
            <a:r>
              <a:rPr lang="en-US" altLang="en-US" b="1" dirty="0"/>
              <a:t>Statement of Retained Earnings</a:t>
            </a:r>
          </a:p>
        </p:txBody>
      </p:sp>
      <p:sp>
        <p:nvSpPr>
          <p:cNvPr id="109571" name="TextBox 5"/>
          <p:cNvSpPr txBox="1">
            <a:spLocks noChangeArrowheads="1"/>
          </p:cNvSpPr>
          <p:nvPr/>
        </p:nvSpPr>
        <p:spPr bwMode="auto">
          <a:xfrm>
            <a:off x="414338" y="1460500"/>
            <a:ext cx="8305800" cy="1206500"/>
          </a:xfrm>
          <a:prstGeom prst="rect">
            <a:avLst/>
          </a:prstGeom>
          <a:solidFill>
            <a:schemeClr val="bg2"/>
          </a:solidFill>
          <a:ln w="19050">
            <a:solidFill>
              <a:schemeClr val="tx1"/>
            </a:solidFill>
            <a:miter lim="800000"/>
            <a:headEnd/>
            <a:tailEnd/>
          </a:ln>
        </p:spPr>
        <p:txBody>
          <a:bodyPr>
            <a:spAutoFit/>
          </a:bodyPr>
          <a:lstStyle/>
          <a:p>
            <a:pPr algn="ctr"/>
            <a:r>
              <a:rPr lang="en-US" altLang="en-US" sz="2400" b="1" dirty="0">
                <a:solidFill>
                  <a:srgbClr val="0033CC"/>
                </a:solidFill>
              </a:rPr>
              <a:t>Retained earnings is the total cumulative amount of reported net income less any net losses and </a:t>
            </a:r>
            <a:r>
              <a:rPr lang="en-US" altLang="en-US" sz="2400" b="1">
                <a:solidFill>
                  <a:srgbClr val="0033CC"/>
                </a:solidFill>
              </a:rPr>
              <a:t>dividends declared.</a:t>
            </a:r>
            <a:endParaRPr lang="en-US" altLang="en-US" sz="2400" dirty="0">
              <a:solidFill>
                <a:srgbClr val="0033CC"/>
              </a:solidFill>
            </a:endParaRPr>
          </a:p>
        </p:txBody>
      </p:sp>
      <p:grpSp>
        <p:nvGrpSpPr>
          <p:cNvPr id="109572" name="Group 11"/>
          <p:cNvGrpSpPr>
            <a:grpSpLocks/>
          </p:cNvGrpSpPr>
          <p:nvPr/>
        </p:nvGrpSpPr>
        <p:grpSpPr bwMode="auto">
          <a:xfrm>
            <a:off x="228600" y="2819401"/>
            <a:ext cx="8686800" cy="3276599"/>
            <a:chOff x="152400" y="2918460"/>
            <a:chExt cx="8686800" cy="3329940"/>
          </a:xfrm>
        </p:grpSpPr>
        <p:sp>
          <p:nvSpPr>
            <p:cNvPr id="109574" name="Rectangle 4"/>
            <p:cNvSpPr>
              <a:spLocks noChangeArrowheads="1"/>
            </p:cNvSpPr>
            <p:nvPr/>
          </p:nvSpPr>
          <p:spPr bwMode="auto">
            <a:xfrm>
              <a:off x="152400" y="3413760"/>
              <a:ext cx="4114800" cy="2834640"/>
            </a:xfrm>
            <a:prstGeom prst="rect">
              <a:avLst/>
            </a:prstGeom>
            <a:solidFill>
              <a:srgbClr val="FFFFCC"/>
            </a:solidFill>
            <a:ln w="12700">
              <a:solidFill>
                <a:schemeClr val="tx1"/>
              </a:solidFill>
              <a:miter lim="800000"/>
              <a:headEnd/>
              <a:tailEnd/>
            </a:ln>
          </p:spPr>
          <p:txBody>
            <a:bodyPr wrap="none" lIns="90488" tIns="44450" rIns="90488" bIns="44450" anchor="ctr"/>
            <a:lstStyle/>
            <a:p>
              <a:pPr algn="ctr"/>
              <a:r>
                <a:rPr lang="en-US" altLang="en-US" sz="2400" b="1" u="sng" dirty="0">
                  <a:solidFill>
                    <a:srgbClr val="3333CC"/>
                  </a:solidFill>
                </a:rPr>
                <a:t>Legal Restriction</a:t>
              </a:r>
              <a:r>
                <a:rPr lang="en-US" altLang="en-US" sz="2400" b="1" dirty="0">
                  <a:solidFill>
                    <a:srgbClr val="3333CC"/>
                  </a:solidFill>
                </a:rPr>
                <a:t/>
              </a:r>
              <a:br>
                <a:rPr lang="en-US" altLang="en-US" sz="2400" b="1" dirty="0">
                  <a:solidFill>
                    <a:srgbClr val="3333CC"/>
                  </a:solidFill>
                </a:rPr>
              </a:br>
              <a:r>
                <a:rPr lang="en-US" altLang="en-US" sz="2400" b="1" dirty="0">
                  <a:solidFill>
                    <a:srgbClr val="3333CC"/>
                  </a:solidFill>
                </a:rPr>
                <a:t>Most states restrict</a:t>
              </a:r>
            </a:p>
            <a:p>
              <a:pPr algn="ctr"/>
              <a:r>
                <a:rPr lang="en-US" altLang="en-US" sz="2400" b="1" dirty="0">
                  <a:solidFill>
                    <a:srgbClr val="3333CC"/>
                  </a:solidFill>
                </a:rPr>
                <a:t>the amount of</a:t>
              </a:r>
            </a:p>
            <a:p>
              <a:pPr algn="ctr"/>
              <a:r>
                <a:rPr lang="en-US" altLang="en-US" sz="2400" b="1" dirty="0">
                  <a:solidFill>
                    <a:srgbClr val="3333CC"/>
                  </a:solidFill>
                </a:rPr>
                <a:t>treasury stock</a:t>
              </a:r>
            </a:p>
            <a:p>
              <a:pPr algn="ctr"/>
              <a:r>
                <a:rPr lang="en-US" altLang="en-US" sz="2400" b="1" dirty="0">
                  <a:solidFill>
                    <a:srgbClr val="3333CC"/>
                  </a:solidFill>
                </a:rPr>
                <a:t>purchases to the</a:t>
              </a:r>
            </a:p>
            <a:p>
              <a:pPr algn="ctr"/>
              <a:r>
                <a:rPr lang="en-US" altLang="en-US" sz="2400" b="1" dirty="0">
                  <a:solidFill>
                    <a:srgbClr val="3333CC"/>
                  </a:solidFill>
                </a:rPr>
                <a:t>amount of retained</a:t>
              </a:r>
            </a:p>
            <a:p>
              <a:pPr algn="ctr"/>
              <a:r>
                <a:rPr lang="en-US" altLang="en-US" sz="2400" b="1" dirty="0">
                  <a:solidFill>
                    <a:srgbClr val="3333CC"/>
                  </a:solidFill>
                </a:rPr>
                <a:t>earnings.</a:t>
              </a:r>
            </a:p>
          </p:txBody>
        </p:sp>
        <p:sp>
          <p:nvSpPr>
            <p:cNvPr id="109575" name="Rectangle 5"/>
            <p:cNvSpPr>
              <a:spLocks noChangeArrowheads="1"/>
            </p:cNvSpPr>
            <p:nvPr/>
          </p:nvSpPr>
          <p:spPr bwMode="auto">
            <a:xfrm>
              <a:off x="4724400" y="3413760"/>
              <a:ext cx="4114800" cy="2834640"/>
            </a:xfrm>
            <a:prstGeom prst="rect">
              <a:avLst/>
            </a:prstGeom>
            <a:solidFill>
              <a:srgbClr val="EAEAEA"/>
            </a:solidFill>
            <a:ln w="12700">
              <a:solidFill>
                <a:srgbClr val="9900CC"/>
              </a:solidFill>
              <a:miter lim="800000"/>
              <a:headEnd/>
              <a:tailEnd/>
            </a:ln>
          </p:spPr>
          <p:txBody>
            <a:bodyPr lIns="90488" tIns="44450" rIns="90488" bIns="44450" anchor="ctr"/>
            <a:lstStyle/>
            <a:p>
              <a:pPr algn="ctr"/>
              <a:r>
                <a:rPr lang="en-US" altLang="en-US" sz="2400" b="1" u="sng" dirty="0">
                  <a:solidFill>
                    <a:srgbClr val="9900CC"/>
                  </a:solidFill>
                </a:rPr>
                <a:t>Contractual Restriction</a:t>
              </a:r>
              <a:r>
                <a:rPr lang="en-US" altLang="en-US" sz="2400" b="1" dirty="0">
                  <a:solidFill>
                    <a:srgbClr val="9900CC"/>
                  </a:solidFill>
                </a:rPr>
                <a:t/>
              </a:r>
              <a:br>
                <a:rPr lang="en-US" altLang="en-US" sz="2400" b="1" dirty="0">
                  <a:solidFill>
                    <a:srgbClr val="9900CC"/>
                  </a:solidFill>
                </a:rPr>
              </a:br>
              <a:r>
                <a:rPr lang="en-US" altLang="en-US" sz="2400" b="1" dirty="0">
                  <a:solidFill>
                    <a:srgbClr val="9900CC"/>
                  </a:solidFill>
                </a:rPr>
                <a:t>Loan agreements</a:t>
              </a:r>
            </a:p>
            <a:p>
              <a:pPr algn="ctr"/>
              <a:r>
                <a:rPr lang="en-US" altLang="en-US" sz="2400" b="1" dirty="0">
                  <a:solidFill>
                    <a:srgbClr val="9900CC"/>
                  </a:solidFill>
                </a:rPr>
                <a:t>can include</a:t>
              </a:r>
            </a:p>
            <a:p>
              <a:pPr algn="ctr"/>
              <a:r>
                <a:rPr lang="en-US" altLang="en-US" sz="2400" b="1" dirty="0">
                  <a:solidFill>
                    <a:srgbClr val="9900CC"/>
                  </a:solidFill>
                </a:rPr>
                <a:t>restrictions on paying</a:t>
              </a:r>
            </a:p>
            <a:p>
              <a:pPr algn="ctr"/>
              <a:r>
                <a:rPr lang="en-US" altLang="en-US" sz="2400" b="1" dirty="0">
                  <a:solidFill>
                    <a:srgbClr val="9900CC"/>
                  </a:solidFill>
                </a:rPr>
                <a:t>dividends below a</a:t>
              </a:r>
            </a:p>
            <a:p>
              <a:pPr algn="ctr"/>
              <a:r>
                <a:rPr lang="en-US" altLang="en-US" sz="2400" b="1" dirty="0">
                  <a:solidFill>
                    <a:srgbClr val="9900CC"/>
                  </a:solidFill>
                </a:rPr>
                <a:t>certain amount of</a:t>
              </a:r>
            </a:p>
            <a:p>
              <a:pPr algn="ctr"/>
              <a:r>
                <a:rPr lang="en-US" altLang="en-US" sz="2400" b="1" dirty="0">
                  <a:solidFill>
                    <a:srgbClr val="9900CC"/>
                  </a:solidFill>
                </a:rPr>
                <a:t>retained earnings.</a:t>
              </a:r>
            </a:p>
          </p:txBody>
        </p:sp>
        <p:sp>
          <p:nvSpPr>
            <p:cNvPr id="11" name="Rectangle 10"/>
            <p:cNvSpPr/>
            <p:nvPr/>
          </p:nvSpPr>
          <p:spPr>
            <a:xfrm>
              <a:off x="152400" y="2918460"/>
              <a:ext cx="8686800" cy="5332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33CC"/>
                  </a:solidFill>
                  <a:latin typeface="Arial" pitchFamily="34" charset="0"/>
                  <a:cs typeface="Arial" pitchFamily="34" charset="0"/>
                </a:rPr>
                <a:t>Restricted Retained Earnings</a:t>
              </a:r>
            </a:p>
          </p:txBody>
        </p: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83366"/>
            <a:ext cx="4510087" cy="1957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items reported in retained earnings.</a:t>
            </a:r>
          </a:p>
        </p:txBody>
      </p:sp>
      <p:sp>
        <p:nvSpPr>
          <p:cNvPr id="14" name="Rectangle 13">
            <a:extLst>
              <a:ext uri="{FF2B5EF4-FFF2-40B4-BE49-F238E27FC236}">
                <a16:creationId xmlns:a16="http://schemas.microsoft.com/office/drawing/2014/main" xmlns="" id="{F49A46EC-08DC-F94E-9AA8-5823CC52F1AE}"/>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589C3651-BFB1-054D-85BB-EBD7B95D74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4"/>
          <p:cNvSpPr>
            <a:spLocks noGrp="1" noChangeArrowheads="1"/>
          </p:cNvSpPr>
          <p:nvPr>
            <p:ph type="title"/>
          </p:nvPr>
        </p:nvSpPr>
        <p:spPr>
          <a:xfrm>
            <a:off x="293688" y="609600"/>
            <a:ext cx="8469312" cy="533400"/>
          </a:xfrm>
        </p:spPr>
        <p:txBody>
          <a:bodyPr/>
          <a:lstStyle/>
          <a:p>
            <a:r>
              <a:rPr lang="en-US" altLang="en-US" b="1" dirty="0"/>
              <a:t>Prior Period Adjustments</a:t>
            </a:r>
          </a:p>
        </p:txBody>
      </p:sp>
      <p:sp>
        <p:nvSpPr>
          <p:cNvPr id="6" name="TextBox 5"/>
          <p:cNvSpPr txBox="1"/>
          <p:nvPr/>
        </p:nvSpPr>
        <p:spPr>
          <a:xfrm>
            <a:off x="323626" y="1737647"/>
            <a:ext cx="8458200" cy="1015663"/>
          </a:xfrm>
          <a:prstGeom prst="rect">
            <a:avLst/>
          </a:prstGeom>
          <a:solidFill>
            <a:schemeClr val="accent2">
              <a:lumMod val="20000"/>
              <a:lumOff val="80000"/>
            </a:schemeClr>
          </a:solidFill>
          <a:ln w="19050">
            <a:solidFill>
              <a:schemeClr val="tx2"/>
            </a:solidFill>
          </a:ln>
        </p:spPr>
        <p:txBody>
          <a:bodyPr wrap="square">
            <a:spAutoFit/>
          </a:bodyPr>
          <a:lstStyle/>
          <a:p>
            <a:pPr algn="ctr">
              <a:defRPr/>
            </a:pPr>
            <a:r>
              <a:rPr lang="en-US" sz="2000" b="1" dirty="0">
                <a:solidFill>
                  <a:srgbClr val="3333CC"/>
                </a:solidFill>
              </a:rPr>
              <a:t>Prior period adjustments are corrections of material errors in past years’ financial statements that result in a change in the beginning balance of retained earnings. </a:t>
            </a:r>
            <a:endParaRPr lang="en-US" sz="2000" dirty="0">
              <a:cs typeface="Arial" pitchFamily="34"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83366"/>
            <a:ext cx="4510087" cy="1957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items reported in retained earnings.</a:t>
            </a:r>
          </a:p>
        </p:txBody>
      </p:sp>
      <p:sp>
        <p:nvSpPr>
          <p:cNvPr id="11" name="TextBox 10">
            <a:extLst>
              <a:ext uri="{FF2B5EF4-FFF2-40B4-BE49-F238E27FC236}">
                <a16:creationId xmlns:a16="http://schemas.microsoft.com/office/drawing/2014/main" xmlns="" id="{8D570F41-94EB-4157-9BE4-98BD66B69CD4}"/>
              </a:ext>
            </a:extLst>
          </p:cNvPr>
          <p:cNvSpPr txBox="1"/>
          <p:nvPr/>
        </p:nvSpPr>
        <p:spPr>
          <a:xfrm>
            <a:off x="7696200" y="297048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11.9</a:t>
            </a:r>
          </a:p>
        </p:txBody>
      </p:sp>
      <p:sp>
        <p:nvSpPr>
          <p:cNvPr id="12" name="Rectangle 11">
            <a:extLst>
              <a:ext uri="{FF2B5EF4-FFF2-40B4-BE49-F238E27FC236}">
                <a16:creationId xmlns:a16="http://schemas.microsoft.com/office/drawing/2014/main" xmlns="" id="{CBAA91F4-E1E2-8449-AB32-3D8C970F7E65}"/>
              </a:ext>
            </a:extLst>
          </p:cNvPr>
          <p:cNvSpPr>
            <a:spLocks noGrp="1" noChangeArrowheads="1"/>
          </p:cNvSpPr>
          <p:nvPr/>
        </p:nvSpPr>
        <p:spPr bwMode="auto">
          <a:xfrm>
            <a:off x="6322718"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186F0E4D-BA96-104C-AF30-79C0AF6B4BA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1835807F-72C0-4F19-BA92-C647EAB386DA}"/>
              </a:ext>
            </a:extLst>
          </p:cNvPr>
          <p:cNvPicPr>
            <a:picLocks noChangeAspect="1"/>
          </p:cNvPicPr>
          <p:nvPr/>
        </p:nvPicPr>
        <p:blipFill>
          <a:blip r:embed="rId3"/>
          <a:stretch>
            <a:fillRect/>
          </a:stretch>
        </p:blipFill>
        <p:spPr>
          <a:xfrm>
            <a:off x="391510" y="3057303"/>
            <a:ext cx="7149123" cy="2570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title"/>
          </p:nvPr>
        </p:nvSpPr>
        <p:spPr>
          <a:xfrm>
            <a:off x="293688" y="609600"/>
            <a:ext cx="8534400" cy="609600"/>
          </a:xfrm>
        </p:spPr>
        <p:txBody>
          <a:bodyPr/>
          <a:lstStyle/>
          <a:p>
            <a:r>
              <a:rPr lang="en-US" altLang="en-US" sz="4000" b="1" dirty="0"/>
              <a:t>Statement of Stockholders’ Equity</a:t>
            </a:r>
          </a:p>
        </p:txBody>
      </p:sp>
      <p:sp>
        <p:nvSpPr>
          <p:cNvPr id="111620" name="Text Box 4"/>
          <p:cNvSpPr txBox="1">
            <a:spLocks noChangeArrowheads="1"/>
          </p:cNvSpPr>
          <p:nvPr/>
        </p:nvSpPr>
        <p:spPr bwMode="auto">
          <a:xfrm>
            <a:off x="593125" y="1581386"/>
            <a:ext cx="8234964" cy="1015663"/>
          </a:xfrm>
          <a:prstGeom prst="rect">
            <a:avLst/>
          </a:prstGeom>
          <a:solidFill>
            <a:srgbClr val="EAEAEA"/>
          </a:solidFill>
          <a:ln w="12700">
            <a:solidFill>
              <a:schemeClr val="tx1"/>
            </a:solidFill>
            <a:miter lim="800000"/>
            <a:headEnd/>
            <a:tailEnd/>
          </a:ln>
        </p:spPr>
        <p:txBody>
          <a:bodyPr wrap="square">
            <a:spAutoFit/>
          </a:bodyPr>
          <a:lstStyle/>
          <a:p>
            <a:pPr algn="ctr">
              <a:spcBef>
                <a:spcPct val="50000"/>
              </a:spcBef>
            </a:pPr>
            <a:r>
              <a:rPr lang="en-US" altLang="en-US" sz="2400" b="1" dirty="0">
                <a:solidFill>
                  <a:srgbClr val="3333CC"/>
                </a:solidFill>
              </a:rPr>
              <a:t>This is a more inclusive statement than the </a:t>
            </a:r>
          </a:p>
          <a:p>
            <a:pPr algn="ctr">
              <a:spcBef>
                <a:spcPct val="50000"/>
              </a:spcBef>
            </a:pPr>
            <a:r>
              <a:rPr lang="en-US" altLang="en-US" sz="2400" b="1" dirty="0">
                <a:solidFill>
                  <a:srgbClr val="3333CC"/>
                </a:solidFill>
              </a:rPr>
              <a:t>statement of retained earnings.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83366"/>
            <a:ext cx="4510087" cy="1957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items reported in retained earnings.</a:t>
            </a:r>
          </a:p>
        </p:txBody>
      </p:sp>
      <p:sp>
        <p:nvSpPr>
          <p:cNvPr id="10" name="TextBox 9"/>
          <p:cNvSpPr txBox="1"/>
          <p:nvPr/>
        </p:nvSpPr>
        <p:spPr>
          <a:xfrm>
            <a:off x="7880230" y="295923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11.10</a:t>
            </a:r>
          </a:p>
        </p:txBody>
      </p:sp>
      <p:sp>
        <p:nvSpPr>
          <p:cNvPr id="11" name="Rectangle 10">
            <a:extLst>
              <a:ext uri="{FF2B5EF4-FFF2-40B4-BE49-F238E27FC236}">
                <a16:creationId xmlns:a16="http://schemas.microsoft.com/office/drawing/2014/main" xmlns="" id="{A3E6125E-7528-0849-A09D-39A97FC29A2D}"/>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DFFDFC01-46CD-0F43-BEC4-4E75796FD20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18D6493-7406-4781-B3F7-93C7C9BD180D}"/>
              </a:ext>
            </a:extLst>
          </p:cNvPr>
          <p:cNvPicPr>
            <a:picLocks noChangeAspect="1"/>
          </p:cNvPicPr>
          <p:nvPr/>
        </p:nvPicPr>
        <p:blipFill>
          <a:blip r:embed="rId3"/>
          <a:stretch>
            <a:fillRect/>
          </a:stretch>
        </p:blipFill>
        <p:spPr>
          <a:xfrm>
            <a:off x="653374" y="2905647"/>
            <a:ext cx="7004122" cy="29919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Analyze earnings per share, price-earnings ratio, and dividend yield.</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52500" y="17952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1676400" y="850354"/>
            <a:ext cx="58674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BC8D856B-D56A-484A-8C81-61B4C8A7587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2B9D100-D29C-274A-B5D8-8042CAF668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293688" y="533400"/>
            <a:ext cx="8534400" cy="884238"/>
          </a:xfrm>
        </p:spPr>
        <p:txBody>
          <a:bodyPr/>
          <a:lstStyle/>
          <a:p>
            <a:r>
              <a:rPr lang="en-US" altLang="en-US" b="1" dirty="0"/>
              <a:t>Earnings Per Share</a:t>
            </a:r>
          </a:p>
        </p:txBody>
      </p:sp>
      <p:grpSp>
        <p:nvGrpSpPr>
          <p:cNvPr id="114691" name="Group 11"/>
          <p:cNvGrpSpPr>
            <a:grpSpLocks/>
          </p:cNvGrpSpPr>
          <p:nvPr/>
        </p:nvGrpSpPr>
        <p:grpSpPr bwMode="auto">
          <a:xfrm>
            <a:off x="388937" y="3478212"/>
            <a:ext cx="8450263" cy="1093788"/>
            <a:chOff x="388937" y="2743200"/>
            <a:chExt cx="8450263" cy="1093788"/>
          </a:xfrm>
        </p:grpSpPr>
        <p:sp>
          <p:nvSpPr>
            <p:cNvPr id="114694" name="Rectangle 6"/>
            <p:cNvSpPr>
              <a:spLocks noChangeArrowheads="1"/>
            </p:cNvSpPr>
            <p:nvPr/>
          </p:nvSpPr>
          <p:spPr bwMode="auto">
            <a:xfrm>
              <a:off x="388937" y="2743200"/>
              <a:ext cx="1439863" cy="1093788"/>
            </a:xfrm>
            <a:prstGeom prst="rect">
              <a:avLst/>
            </a:prstGeom>
            <a:noFill/>
            <a:ln w="12700">
              <a:noFill/>
              <a:miter lim="800000"/>
              <a:headEnd/>
              <a:tailEnd/>
            </a:ln>
          </p:spPr>
          <p:txBody>
            <a:bodyPr wrap="none" lIns="90488" tIns="44450" rIns="90488" bIns="44450">
              <a:spAutoFit/>
            </a:bodyPr>
            <a:lstStyle/>
            <a:p>
              <a:pPr algn="ctr"/>
              <a:r>
                <a:rPr lang="en-US" altLang="en-US" sz="2200" b="1" dirty="0"/>
                <a:t>Basic</a:t>
              </a:r>
              <a:br>
                <a:rPr lang="en-US" altLang="en-US" sz="2200" b="1" dirty="0"/>
              </a:br>
              <a:r>
                <a:rPr lang="en-US" altLang="en-US" sz="2200" b="1" dirty="0"/>
                <a:t>earnings</a:t>
              </a:r>
            </a:p>
            <a:p>
              <a:pPr algn="ctr"/>
              <a:r>
                <a:rPr lang="en-US" altLang="en-US" sz="2200" b="1" dirty="0"/>
                <a:t>per share</a:t>
              </a:r>
            </a:p>
          </p:txBody>
        </p:sp>
        <p:sp>
          <p:nvSpPr>
            <p:cNvPr id="114695" name="Rectangle 7"/>
            <p:cNvSpPr>
              <a:spLocks noChangeArrowheads="1"/>
            </p:cNvSpPr>
            <p:nvPr/>
          </p:nvSpPr>
          <p:spPr bwMode="auto">
            <a:xfrm>
              <a:off x="1752600" y="3125788"/>
              <a:ext cx="361950" cy="458788"/>
            </a:xfrm>
            <a:prstGeom prst="rect">
              <a:avLst/>
            </a:prstGeom>
            <a:noFill/>
            <a:ln w="12700">
              <a:noFill/>
              <a:miter lim="800000"/>
              <a:headEnd/>
              <a:tailEnd/>
            </a:ln>
          </p:spPr>
          <p:txBody>
            <a:bodyPr wrap="none" lIns="90488" tIns="44450" rIns="90488" bIns="44450">
              <a:spAutoFit/>
            </a:bodyPr>
            <a:lstStyle/>
            <a:p>
              <a:r>
                <a:rPr lang="en-US" altLang="en-US" sz="2400" b="1" dirty="0"/>
                <a:t>=</a:t>
              </a:r>
            </a:p>
          </p:txBody>
        </p:sp>
        <p:sp>
          <p:nvSpPr>
            <p:cNvPr id="114696" name="Rectangle 8"/>
            <p:cNvSpPr>
              <a:spLocks noChangeArrowheads="1"/>
            </p:cNvSpPr>
            <p:nvPr/>
          </p:nvSpPr>
          <p:spPr bwMode="auto">
            <a:xfrm>
              <a:off x="2209800" y="2971800"/>
              <a:ext cx="6542344" cy="828004"/>
            </a:xfrm>
            <a:prstGeom prst="rect">
              <a:avLst/>
            </a:prstGeom>
            <a:noFill/>
            <a:ln w="12700">
              <a:noFill/>
              <a:miter lim="800000"/>
              <a:headEnd/>
              <a:tailEnd/>
            </a:ln>
          </p:spPr>
          <p:txBody>
            <a:bodyPr wrap="none" lIns="90488" tIns="44450" rIns="90488" bIns="44450">
              <a:spAutoFit/>
            </a:bodyPr>
            <a:lstStyle/>
            <a:p>
              <a:pPr algn="ctr">
                <a:lnSpc>
                  <a:spcPts val="2900"/>
                </a:lnSpc>
              </a:pPr>
              <a:r>
                <a:rPr lang="en-US" altLang="en-US" sz="2200" b="1" dirty="0"/>
                <a:t>Net income − Preferred dividends</a:t>
              </a:r>
            </a:p>
            <a:p>
              <a:pPr algn="ctr">
                <a:lnSpc>
                  <a:spcPts val="2900"/>
                </a:lnSpc>
              </a:pPr>
              <a:r>
                <a:rPr lang="en-US" altLang="en-US" sz="2200" b="1" dirty="0"/>
                <a:t>Weighted-average common shares outstanding</a:t>
              </a:r>
            </a:p>
          </p:txBody>
        </p:sp>
        <p:sp>
          <p:nvSpPr>
            <p:cNvPr id="114697" name="Line 9"/>
            <p:cNvSpPr>
              <a:spLocks noChangeShapeType="1"/>
            </p:cNvSpPr>
            <p:nvPr/>
          </p:nvSpPr>
          <p:spPr bwMode="auto">
            <a:xfrm>
              <a:off x="2438400" y="3352800"/>
              <a:ext cx="6400800" cy="0"/>
            </a:xfrm>
            <a:prstGeom prst="line">
              <a:avLst/>
            </a:prstGeom>
            <a:noFill/>
            <a:ln w="19050">
              <a:solidFill>
                <a:schemeClr val="tx1"/>
              </a:solidFill>
              <a:round/>
              <a:headEnd/>
              <a:tailEnd/>
            </a:ln>
          </p:spPr>
          <p:txBody>
            <a:bodyPr/>
            <a:lstStyle/>
            <a:p>
              <a:endParaRPr lang="en-US" dirty="0"/>
            </a:p>
          </p:txBody>
        </p:sp>
      </p:grpSp>
      <p:sp>
        <p:nvSpPr>
          <p:cNvPr id="11" name="TextBox 10"/>
          <p:cNvSpPr txBox="1"/>
          <p:nvPr/>
        </p:nvSpPr>
        <p:spPr>
          <a:xfrm>
            <a:off x="1089025" y="2065338"/>
            <a:ext cx="6934200" cy="830262"/>
          </a:xfrm>
          <a:prstGeom prst="rect">
            <a:avLst/>
          </a:prstGeom>
          <a:solidFill>
            <a:schemeClr val="accent1">
              <a:lumMod val="20000"/>
              <a:lumOff val="80000"/>
            </a:schemeClr>
          </a:solidFill>
          <a:ln>
            <a:solidFill>
              <a:schemeClr val="tx1"/>
            </a:solidFill>
          </a:ln>
        </p:spPr>
        <p:txBody>
          <a:bodyPr>
            <a:spAutoFit/>
          </a:bodyPr>
          <a:lstStyle/>
          <a:p>
            <a:pPr algn="ctr">
              <a:defRPr/>
            </a:pPr>
            <a:r>
              <a:rPr lang="en-US" sz="2400" b="1" dirty="0">
                <a:solidFill>
                  <a:srgbClr val="0033CC"/>
                </a:solidFill>
                <a:cs typeface="Arial" pitchFamily="34" charset="0"/>
              </a:rPr>
              <a:t>Earnings per share is one of the most widely cited accounting statistics.</a:t>
            </a:r>
            <a:endParaRPr lang="en-US" sz="2400" dirty="0">
              <a:solidFill>
                <a:srgbClr val="0033CC"/>
              </a:solidFill>
              <a:cs typeface="Arial"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14300" y="6477000"/>
            <a:ext cx="58293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Analyze earnings per share, price-earnings ratio, and dividend yield.</a:t>
            </a:r>
          </a:p>
        </p:txBody>
      </p:sp>
      <p:sp>
        <p:nvSpPr>
          <p:cNvPr id="15" name="Rectangle 14">
            <a:extLst>
              <a:ext uri="{FF2B5EF4-FFF2-40B4-BE49-F238E27FC236}">
                <a16:creationId xmlns:a16="http://schemas.microsoft.com/office/drawing/2014/main" xmlns="" id="{F1C05056-E14B-9D40-AAC3-0ECFBB0448C1}"/>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AE538817-72E3-BC4C-9EA2-1716CA95A37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
        <p:nvSpPr>
          <p:cNvPr id="2" name="TextBox 1">
            <a:extLst>
              <a:ext uri="{FF2B5EF4-FFF2-40B4-BE49-F238E27FC236}">
                <a16:creationId xmlns:a16="http://schemas.microsoft.com/office/drawing/2014/main" xmlns="" id="{9A0DFC09-75A8-4BAA-8043-0FC72499AD1B}"/>
              </a:ext>
            </a:extLst>
          </p:cNvPr>
          <p:cNvSpPr txBox="1"/>
          <p:nvPr/>
        </p:nvSpPr>
        <p:spPr>
          <a:xfrm>
            <a:off x="7880230" y="30112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title"/>
          </p:nvPr>
        </p:nvSpPr>
        <p:spPr>
          <a:xfrm>
            <a:off x="293688" y="457200"/>
            <a:ext cx="8534400" cy="960438"/>
          </a:xfrm>
        </p:spPr>
        <p:txBody>
          <a:bodyPr/>
          <a:lstStyle/>
          <a:p>
            <a:r>
              <a:rPr lang="en-US" altLang="en-US" b="1" dirty="0"/>
              <a:t>Price-Earnings Ratio</a:t>
            </a:r>
          </a:p>
        </p:txBody>
      </p:sp>
      <p:grpSp>
        <p:nvGrpSpPr>
          <p:cNvPr id="115715" name="Group 11"/>
          <p:cNvGrpSpPr>
            <a:grpSpLocks/>
          </p:cNvGrpSpPr>
          <p:nvPr/>
        </p:nvGrpSpPr>
        <p:grpSpPr bwMode="auto">
          <a:xfrm>
            <a:off x="114300" y="3587476"/>
            <a:ext cx="8088729" cy="1213124"/>
            <a:chOff x="-258665" y="2895600"/>
            <a:chExt cx="8087815" cy="1212875"/>
          </a:xfrm>
        </p:grpSpPr>
        <p:sp>
          <p:nvSpPr>
            <p:cNvPr id="115718" name="Rectangle 7"/>
            <p:cNvSpPr>
              <a:spLocks noChangeArrowheads="1"/>
            </p:cNvSpPr>
            <p:nvPr/>
          </p:nvSpPr>
          <p:spPr bwMode="auto">
            <a:xfrm>
              <a:off x="-258665" y="2895600"/>
              <a:ext cx="2780985" cy="1197519"/>
            </a:xfrm>
            <a:prstGeom prst="rect">
              <a:avLst/>
            </a:prstGeom>
            <a:noFill/>
            <a:ln w="12700">
              <a:noFill/>
              <a:miter lim="800000"/>
              <a:headEnd/>
              <a:tailEnd/>
            </a:ln>
          </p:spPr>
          <p:txBody>
            <a:bodyPr wrap="square" lIns="90488" tIns="44450" rIns="90488" bIns="44450">
              <a:spAutoFit/>
            </a:bodyPr>
            <a:lstStyle/>
            <a:p>
              <a:pPr algn="ctr"/>
              <a:r>
                <a:rPr lang="en-US" altLang="en-US" sz="2400" b="1" dirty="0"/>
                <a:t>Price–</a:t>
              </a:r>
            </a:p>
            <a:p>
              <a:pPr algn="ctr"/>
              <a:r>
                <a:rPr lang="en-US" altLang="en-US" sz="2400" b="1" dirty="0"/>
                <a:t>earnings</a:t>
              </a:r>
              <a:r>
                <a:rPr lang="en-US" altLang="en-US" sz="2800" b="1" dirty="0"/>
                <a:t/>
              </a:r>
              <a:br>
                <a:rPr lang="en-US" altLang="en-US" sz="2800" b="1" dirty="0"/>
              </a:br>
              <a:r>
                <a:rPr lang="en-US" altLang="en-US" sz="2400" b="1" dirty="0"/>
                <a:t>ratio</a:t>
              </a:r>
            </a:p>
          </p:txBody>
        </p:sp>
        <p:sp>
          <p:nvSpPr>
            <p:cNvPr id="115719" name="Rectangle 8"/>
            <p:cNvSpPr>
              <a:spLocks noChangeArrowheads="1"/>
            </p:cNvSpPr>
            <p:nvPr/>
          </p:nvSpPr>
          <p:spPr bwMode="auto">
            <a:xfrm>
              <a:off x="1988981" y="3389000"/>
              <a:ext cx="362280" cy="459100"/>
            </a:xfrm>
            <a:prstGeom prst="rect">
              <a:avLst/>
            </a:prstGeom>
            <a:noFill/>
            <a:ln w="12700">
              <a:noFill/>
              <a:miter lim="800000"/>
              <a:headEnd/>
              <a:tailEnd/>
            </a:ln>
          </p:spPr>
          <p:txBody>
            <a:bodyPr wrap="none" lIns="90488" tIns="44450" rIns="90488" bIns="44450">
              <a:spAutoFit/>
            </a:bodyPr>
            <a:lstStyle/>
            <a:p>
              <a:r>
                <a:rPr lang="en-US" altLang="en-US" sz="2400" b="1" dirty="0"/>
                <a:t>=</a:t>
              </a:r>
            </a:p>
          </p:txBody>
        </p:sp>
        <p:sp>
          <p:nvSpPr>
            <p:cNvPr id="164873" name="Rectangle 9"/>
            <p:cNvSpPr>
              <a:spLocks noChangeArrowheads="1"/>
            </p:cNvSpPr>
            <p:nvPr/>
          </p:nvSpPr>
          <p:spPr bwMode="auto">
            <a:xfrm>
              <a:off x="2369938" y="3095584"/>
              <a:ext cx="5459212" cy="1012891"/>
            </a:xfrm>
            <a:prstGeom prst="rect">
              <a:avLst/>
            </a:prstGeom>
            <a:noFill/>
            <a:ln w="12700">
              <a:noFill/>
              <a:miter lim="800000"/>
              <a:headEnd/>
              <a:tailEnd/>
            </a:ln>
            <a:effectLst/>
          </p:spPr>
          <p:txBody>
            <a:bodyPr wrap="none" lIns="90488" tIns="44450" rIns="90488" bIns="44450">
              <a:spAutoFit/>
            </a:bodyPr>
            <a:lstStyle/>
            <a:p>
              <a:pPr algn="ctr">
                <a:lnSpc>
                  <a:spcPts val="3600"/>
                </a:lnSpc>
                <a:defRPr/>
              </a:pPr>
              <a:r>
                <a:rPr lang="en-US" sz="2800" b="1" dirty="0">
                  <a:effectLst>
                    <a:outerShdw blurRad="38100" dist="38100" dir="2700000" algn="tl">
                      <a:srgbClr val="C0C0C0"/>
                    </a:outerShdw>
                  </a:effectLst>
                  <a:latin typeface="Times New Roman" pitchFamily="18" charset="0"/>
                  <a:cs typeface="Arial" pitchFamily="34" charset="0"/>
                </a:rPr>
                <a:t>  </a:t>
              </a:r>
              <a:r>
                <a:rPr lang="en-US" sz="2800" b="1" dirty="0">
                  <a:latin typeface="Arial" pitchFamily="34" charset="0"/>
                  <a:cs typeface="Arial" pitchFamily="34" charset="0"/>
                </a:rPr>
                <a:t>Market value (price) per share</a:t>
              </a:r>
            </a:p>
            <a:p>
              <a:pPr algn="ctr">
                <a:lnSpc>
                  <a:spcPts val="3600"/>
                </a:lnSpc>
                <a:defRPr/>
              </a:pPr>
              <a:r>
                <a:rPr lang="en-US" sz="2800" b="1" dirty="0">
                  <a:latin typeface="Arial" pitchFamily="34" charset="0"/>
                  <a:cs typeface="Arial" pitchFamily="34" charset="0"/>
                </a:rPr>
                <a:t>Earnings per share</a:t>
              </a:r>
            </a:p>
          </p:txBody>
        </p:sp>
        <p:sp>
          <p:nvSpPr>
            <p:cNvPr id="115721" name="Line 10"/>
            <p:cNvSpPr>
              <a:spLocks noChangeShapeType="1"/>
            </p:cNvSpPr>
            <p:nvPr/>
          </p:nvSpPr>
          <p:spPr bwMode="auto">
            <a:xfrm flipV="1">
              <a:off x="2598512" y="3581260"/>
              <a:ext cx="5104822" cy="0"/>
            </a:xfrm>
            <a:prstGeom prst="line">
              <a:avLst/>
            </a:prstGeom>
            <a:noFill/>
            <a:ln w="38100">
              <a:solidFill>
                <a:schemeClr val="tx1"/>
              </a:solidFill>
              <a:round/>
              <a:headEnd/>
              <a:tailEnd/>
            </a:ln>
          </p:spPr>
          <p:txBody>
            <a:bodyPr/>
            <a:lstStyle/>
            <a:p>
              <a:endParaRPr lang="en-US" dirty="0"/>
            </a:p>
          </p:txBody>
        </p:sp>
      </p:grpSp>
      <p:sp>
        <p:nvSpPr>
          <p:cNvPr id="11" name="TextBox 10"/>
          <p:cNvSpPr txBox="1"/>
          <p:nvPr/>
        </p:nvSpPr>
        <p:spPr>
          <a:xfrm>
            <a:off x="550863" y="1619250"/>
            <a:ext cx="8001000" cy="1200150"/>
          </a:xfrm>
          <a:prstGeom prst="rect">
            <a:avLst/>
          </a:prstGeom>
          <a:solidFill>
            <a:schemeClr val="accent5">
              <a:lumMod val="20000"/>
              <a:lumOff val="80000"/>
            </a:schemeClr>
          </a:solidFill>
          <a:ln w="19050">
            <a:solidFill>
              <a:schemeClr val="tx1"/>
            </a:solidFill>
          </a:ln>
        </p:spPr>
        <p:txBody>
          <a:bodyPr>
            <a:spAutoFit/>
          </a:bodyPr>
          <a:lstStyle/>
          <a:p>
            <a:pPr algn="ctr">
              <a:defRPr/>
            </a:pPr>
            <a:r>
              <a:rPr lang="en-US" sz="2400" b="1" dirty="0">
                <a:cs typeface="Arial" pitchFamily="34" charset="0"/>
              </a:rPr>
              <a:t>This ratio reveals information about the stock market’s expectations for a company’s future growth in earnings, dividends, and opportunities.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ectangle 14">
            <a:extLst>
              <a:ext uri="{FF2B5EF4-FFF2-40B4-BE49-F238E27FC236}">
                <a16:creationId xmlns:a16="http://schemas.microsoft.com/office/drawing/2014/main" xmlns="" id="{111C49C0-B45F-244A-8ADB-B6BD6EFEE60B}"/>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1E3A274F-5691-874A-8822-B594CF6FB28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
        <p:nvSpPr>
          <p:cNvPr id="14" name="Rounded Rectangle 12">
            <a:extLst>
              <a:ext uri="{FF2B5EF4-FFF2-40B4-BE49-F238E27FC236}">
                <a16:creationId xmlns:a16="http://schemas.microsoft.com/office/drawing/2014/main" xmlns="" id="{F64C772D-D82C-44BB-9B2B-51DF1D86157F}"/>
              </a:ext>
            </a:extLst>
          </p:cNvPr>
          <p:cNvSpPr/>
          <p:nvPr/>
        </p:nvSpPr>
        <p:spPr>
          <a:xfrm>
            <a:off x="114300" y="6477000"/>
            <a:ext cx="58293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Analyze earnings per share, price-earnings ratio, and dividend yield.</a:t>
            </a:r>
          </a:p>
        </p:txBody>
      </p:sp>
      <p:sp>
        <p:nvSpPr>
          <p:cNvPr id="2" name="TextBox 1">
            <a:extLst>
              <a:ext uri="{FF2B5EF4-FFF2-40B4-BE49-F238E27FC236}">
                <a16:creationId xmlns:a16="http://schemas.microsoft.com/office/drawing/2014/main" xmlns="" id="{E13D354D-751E-4EA4-A2A6-9700399A1E40}"/>
              </a:ext>
            </a:extLst>
          </p:cNvPr>
          <p:cNvSpPr txBox="1"/>
          <p:nvPr/>
        </p:nvSpPr>
        <p:spPr>
          <a:xfrm>
            <a:off x="7880230" y="30874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293688" y="533400"/>
            <a:ext cx="8534400" cy="990600"/>
          </a:xfrm>
        </p:spPr>
        <p:txBody>
          <a:bodyPr/>
          <a:lstStyle/>
          <a:p>
            <a:r>
              <a:rPr lang="en-US" altLang="en-US" b="1" dirty="0"/>
              <a:t>Characteristics of Corporations</a:t>
            </a:r>
          </a:p>
        </p:txBody>
      </p:sp>
      <p:sp>
        <p:nvSpPr>
          <p:cNvPr id="70659" name="Rectangle 2"/>
          <p:cNvSpPr>
            <a:spLocks noGrp="1" noChangeArrowheads="1"/>
          </p:cNvSpPr>
          <p:nvPr>
            <p:ph type="body" idx="4294967295"/>
          </p:nvPr>
        </p:nvSpPr>
        <p:spPr>
          <a:xfrm>
            <a:off x="1261269" y="1395148"/>
            <a:ext cx="6599238" cy="4724400"/>
          </a:xfrm>
          <a:solidFill>
            <a:srgbClr val="CCECFF"/>
          </a:solidFill>
          <a:ln w="28575">
            <a:solidFill>
              <a:schemeClr val="tx1"/>
            </a:solidFill>
          </a:ln>
        </p:spPr>
        <p:txBody>
          <a:bodyPr lIns="90488" tIns="44450" rIns="90488" bIns="44450"/>
          <a:lstStyle/>
          <a:p>
            <a:pPr algn="ctr">
              <a:lnSpc>
                <a:spcPct val="90000"/>
              </a:lnSpc>
              <a:spcBef>
                <a:spcPct val="40000"/>
              </a:spcBef>
              <a:buClr>
                <a:schemeClr val="hlink"/>
              </a:buClr>
              <a:buSzPct val="95000"/>
              <a:buFont typeface="Wingdings" pitchFamily="2" charset="2"/>
              <a:buNone/>
            </a:pPr>
            <a:r>
              <a:rPr lang="en-US" altLang="en-US" sz="2400" b="1" u="sng" dirty="0">
                <a:solidFill>
                  <a:srgbClr val="0033CC"/>
                </a:solidFill>
              </a:rPr>
              <a:t>Advantages</a:t>
            </a:r>
          </a:p>
          <a:p>
            <a:pPr>
              <a:lnSpc>
                <a:spcPct val="90000"/>
              </a:lnSpc>
              <a:spcBef>
                <a:spcPct val="40000"/>
              </a:spcBef>
              <a:buClr>
                <a:srgbClr val="3333CC"/>
              </a:buClr>
              <a:buFont typeface="Wingdings" pitchFamily="2" charset="2"/>
              <a:buChar char="§"/>
            </a:pPr>
            <a:r>
              <a:rPr lang="en-US" altLang="en-US" sz="2400" b="1" dirty="0">
                <a:solidFill>
                  <a:srgbClr val="0033CC"/>
                </a:solidFill>
              </a:rPr>
              <a:t>Separate legal entity</a:t>
            </a:r>
          </a:p>
          <a:p>
            <a:pPr>
              <a:lnSpc>
                <a:spcPct val="90000"/>
              </a:lnSpc>
              <a:spcBef>
                <a:spcPct val="40000"/>
              </a:spcBef>
              <a:buClr>
                <a:srgbClr val="3333CC"/>
              </a:buClr>
              <a:buFont typeface="Wingdings" pitchFamily="2" charset="2"/>
              <a:buChar char="§"/>
            </a:pPr>
            <a:r>
              <a:rPr lang="en-US" altLang="en-US" sz="2400" b="1" dirty="0">
                <a:solidFill>
                  <a:srgbClr val="0033CC"/>
                </a:solidFill>
              </a:rPr>
              <a:t>Limited liability </a:t>
            </a:r>
          </a:p>
          <a:p>
            <a:pPr>
              <a:lnSpc>
                <a:spcPct val="90000"/>
              </a:lnSpc>
              <a:spcBef>
                <a:spcPct val="40000"/>
              </a:spcBef>
              <a:buClr>
                <a:srgbClr val="3333CC"/>
              </a:buClr>
              <a:buFont typeface="Wingdings" pitchFamily="2" charset="2"/>
              <a:buChar char="§"/>
            </a:pPr>
            <a:r>
              <a:rPr lang="en-US" altLang="en-US" sz="2400" b="1" dirty="0">
                <a:solidFill>
                  <a:srgbClr val="0033CC"/>
                </a:solidFill>
              </a:rPr>
              <a:t>Transferable ownership rights</a:t>
            </a:r>
          </a:p>
          <a:p>
            <a:pPr>
              <a:lnSpc>
                <a:spcPct val="90000"/>
              </a:lnSpc>
              <a:spcBef>
                <a:spcPct val="40000"/>
              </a:spcBef>
              <a:buClr>
                <a:srgbClr val="3333CC"/>
              </a:buClr>
              <a:buFont typeface="Wingdings" pitchFamily="2" charset="2"/>
              <a:buChar char="§"/>
            </a:pPr>
            <a:r>
              <a:rPr lang="en-US" altLang="en-US" sz="2400" b="1" dirty="0">
                <a:solidFill>
                  <a:srgbClr val="0033CC"/>
                </a:solidFill>
              </a:rPr>
              <a:t>Continuous life</a:t>
            </a:r>
          </a:p>
          <a:p>
            <a:pPr>
              <a:lnSpc>
                <a:spcPct val="90000"/>
              </a:lnSpc>
              <a:spcBef>
                <a:spcPct val="40000"/>
              </a:spcBef>
              <a:buClr>
                <a:srgbClr val="3333CC"/>
              </a:buClr>
              <a:buFont typeface="Wingdings" pitchFamily="2" charset="2"/>
              <a:buChar char="§"/>
            </a:pPr>
            <a:r>
              <a:rPr lang="en-US" altLang="en-US" sz="2400" b="1" dirty="0">
                <a:solidFill>
                  <a:srgbClr val="0033CC"/>
                </a:solidFill>
              </a:rPr>
              <a:t>No mutual agency for stockholders</a:t>
            </a:r>
          </a:p>
          <a:p>
            <a:pPr>
              <a:lnSpc>
                <a:spcPct val="90000"/>
              </a:lnSpc>
              <a:spcBef>
                <a:spcPct val="40000"/>
              </a:spcBef>
              <a:buClr>
                <a:srgbClr val="3333CC"/>
              </a:buClr>
              <a:buFont typeface="Wingdings" pitchFamily="2" charset="2"/>
              <a:buChar char="§"/>
            </a:pPr>
            <a:r>
              <a:rPr lang="en-US" altLang="en-US" sz="2400" b="1" dirty="0">
                <a:solidFill>
                  <a:srgbClr val="0033CC"/>
                </a:solidFill>
              </a:rPr>
              <a:t>Easier capital accumulation</a:t>
            </a:r>
          </a:p>
          <a:p>
            <a:pPr algn="ctr">
              <a:lnSpc>
                <a:spcPct val="90000"/>
              </a:lnSpc>
              <a:spcBef>
                <a:spcPct val="40000"/>
              </a:spcBef>
              <a:buClr>
                <a:srgbClr val="FF0000"/>
              </a:buClr>
              <a:buSzPct val="95000"/>
              <a:buFont typeface="Wingdings" pitchFamily="2" charset="2"/>
              <a:buNone/>
            </a:pPr>
            <a:r>
              <a:rPr lang="en-US" altLang="en-US" sz="2400" b="1" u="sng" dirty="0">
                <a:solidFill>
                  <a:srgbClr val="FF0000"/>
                </a:solidFill>
              </a:rPr>
              <a:t>Disadvantages</a:t>
            </a:r>
          </a:p>
          <a:p>
            <a:pPr>
              <a:lnSpc>
                <a:spcPct val="90000"/>
              </a:lnSpc>
              <a:spcBef>
                <a:spcPct val="40000"/>
              </a:spcBef>
              <a:buClr>
                <a:srgbClr val="FF0000"/>
              </a:buClr>
              <a:buFont typeface="Wingdings" pitchFamily="2" charset="2"/>
              <a:buChar char="§"/>
            </a:pPr>
            <a:r>
              <a:rPr lang="en-US" altLang="en-US" sz="2400" b="1" dirty="0">
                <a:solidFill>
                  <a:srgbClr val="FF0000"/>
                </a:solidFill>
              </a:rPr>
              <a:t>Governmental regulation</a:t>
            </a:r>
          </a:p>
          <a:p>
            <a:pPr>
              <a:lnSpc>
                <a:spcPct val="90000"/>
              </a:lnSpc>
              <a:spcBef>
                <a:spcPct val="40000"/>
              </a:spcBef>
              <a:buClr>
                <a:srgbClr val="FF0000"/>
              </a:buClr>
              <a:buFont typeface="Wingdings" pitchFamily="2" charset="2"/>
              <a:buChar char="§"/>
            </a:pPr>
            <a:r>
              <a:rPr lang="en-US" altLang="en-US" sz="2400" b="1" dirty="0">
                <a:solidFill>
                  <a:srgbClr val="FF0000"/>
                </a:solidFill>
              </a:rPr>
              <a:t>Corporate taxation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9" name="Rectangle 8">
            <a:extLst>
              <a:ext uri="{FF2B5EF4-FFF2-40B4-BE49-F238E27FC236}">
                <a16:creationId xmlns:a16="http://schemas.microsoft.com/office/drawing/2014/main" xmlns="" id="{2363E46A-8D0F-5E4A-8EB0-5838858449A3}"/>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1A6E9D1E-6F50-9B42-9B30-075F3751FC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a:xfrm>
            <a:off x="293688" y="685800"/>
            <a:ext cx="8534400" cy="838200"/>
          </a:xfrm>
        </p:spPr>
        <p:txBody>
          <a:bodyPr/>
          <a:lstStyle/>
          <a:p>
            <a:r>
              <a:rPr lang="en-US" altLang="en-US" b="1" dirty="0"/>
              <a:t>Dividend Yield</a:t>
            </a:r>
          </a:p>
        </p:txBody>
      </p:sp>
      <p:grpSp>
        <p:nvGrpSpPr>
          <p:cNvPr id="116739" name="Group 11"/>
          <p:cNvGrpSpPr>
            <a:grpSpLocks/>
          </p:cNvGrpSpPr>
          <p:nvPr/>
        </p:nvGrpSpPr>
        <p:grpSpPr bwMode="auto">
          <a:xfrm>
            <a:off x="533400" y="3897312"/>
            <a:ext cx="8350250" cy="979488"/>
            <a:chOff x="571496" y="3457575"/>
            <a:chExt cx="8350090" cy="979435"/>
          </a:xfrm>
        </p:grpSpPr>
        <p:sp>
          <p:nvSpPr>
            <p:cNvPr id="116742" name="Rectangle 5"/>
            <p:cNvSpPr>
              <a:spLocks noChangeArrowheads="1"/>
            </p:cNvSpPr>
            <p:nvPr/>
          </p:nvSpPr>
          <p:spPr bwMode="auto">
            <a:xfrm>
              <a:off x="571496" y="3476625"/>
              <a:ext cx="1700788" cy="951543"/>
            </a:xfrm>
            <a:prstGeom prst="rect">
              <a:avLst/>
            </a:prstGeom>
            <a:noFill/>
            <a:ln w="12700">
              <a:noFill/>
              <a:miter lim="800000"/>
              <a:headEnd/>
              <a:tailEnd/>
            </a:ln>
          </p:spPr>
          <p:txBody>
            <a:bodyPr wrap="none" lIns="90488" tIns="44450" rIns="90488" bIns="44450">
              <a:spAutoFit/>
            </a:bodyPr>
            <a:lstStyle/>
            <a:p>
              <a:pPr algn="ctr"/>
              <a:r>
                <a:rPr lang="en-US" altLang="en-US" sz="2800" b="1" dirty="0"/>
                <a:t>Dividend</a:t>
              </a:r>
            </a:p>
            <a:p>
              <a:pPr algn="ctr"/>
              <a:r>
                <a:rPr lang="en-US" altLang="en-US" sz="2800" b="1" dirty="0"/>
                <a:t>yield</a:t>
              </a:r>
            </a:p>
          </p:txBody>
        </p:sp>
        <p:sp>
          <p:nvSpPr>
            <p:cNvPr id="116743" name="Rectangle 6"/>
            <p:cNvSpPr>
              <a:spLocks noChangeArrowheads="1"/>
            </p:cNvSpPr>
            <p:nvPr/>
          </p:nvSpPr>
          <p:spPr bwMode="auto">
            <a:xfrm>
              <a:off x="2209800" y="3690938"/>
              <a:ext cx="392737" cy="520655"/>
            </a:xfrm>
            <a:prstGeom prst="rect">
              <a:avLst/>
            </a:prstGeom>
            <a:noFill/>
            <a:ln w="12700">
              <a:noFill/>
              <a:miter lim="800000"/>
              <a:headEnd/>
              <a:tailEnd/>
            </a:ln>
          </p:spPr>
          <p:txBody>
            <a:bodyPr wrap="none" lIns="90488" tIns="44450" rIns="90488" bIns="44450">
              <a:spAutoFit/>
            </a:bodyPr>
            <a:lstStyle/>
            <a:p>
              <a:r>
                <a:rPr lang="en-US" altLang="en-US" sz="2800" b="1" dirty="0"/>
                <a:t>=</a:t>
              </a:r>
            </a:p>
          </p:txBody>
        </p:sp>
        <p:sp>
          <p:nvSpPr>
            <p:cNvPr id="116744" name="Rectangle 7"/>
            <p:cNvSpPr>
              <a:spLocks noChangeArrowheads="1"/>
            </p:cNvSpPr>
            <p:nvPr/>
          </p:nvSpPr>
          <p:spPr bwMode="auto">
            <a:xfrm>
              <a:off x="2536825" y="3457575"/>
              <a:ext cx="6384761" cy="979435"/>
            </a:xfrm>
            <a:prstGeom prst="rect">
              <a:avLst/>
            </a:prstGeom>
            <a:noFill/>
            <a:ln w="12700">
              <a:noFill/>
              <a:miter lim="800000"/>
              <a:headEnd/>
              <a:tailEnd/>
            </a:ln>
          </p:spPr>
          <p:txBody>
            <a:bodyPr wrap="none" lIns="90488" tIns="44450" rIns="90488" bIns="44450">
              <a:spAutoFit/>
            </a:bodyPr>
            <a:lstStyle/>
            <a:p>
              <a:pPr algn="ctr">
                <a:lnSpc>
                  <a:spcPts val="3600"/>
                </a:lnSpc>
              </a:pPr>
              <a:r>
                <a:rPr lang="en-US" altLang="en-US" sz="2800" b="1" dirty="0">
                  <a:solidFill>
                    <a:srgbClr val="3333CC"/>
                  </a:solidFill>
                  <a:latin typeface="Times New Roman" pitchFamily="18" charset="0"/>
                </a:rPr>
                <a:t>  </a:t>
              </a:r>
              <a:r>
                <a:rPr lang="en-US" altLang="en-US" sz="2800" b="1" dirty="0"/>
                <a:t>Annual cash dividends per share  </a:t>
              </a:r>
            </a:p>
            <a:p>
              <a:pPr algn="ctr">
                <a:lnSpc>
                  <a:spcPts val="3600"/>
                </a:lnSpc>
              </a:pPr>
              <a:r>
                <a:rPr lang="en-US" altLang="en-US" sz="2800" b="1" dirty="0"/>
                <a:t>Market value per share</a:t>
              </a:r>
            </a:p>
          </p:txBody>
        </p:sp>
        <p:sp>
          <p:nvSpPr>
            <p:cNvPr id="116745" name="Line 8"/>
            <p:cNvSpPr>
              <a:spLocks noChangeShapeType="1"/>
            </p:cNvSpPr>
            <p:nvPr/>
          </p:nvSpPr>
          <p:spPr bwMode="auto">
            <a:xfrm>
              <a:off x="2895600" y="3962400"/>
              <a:ext cx="5638800" cy="0"/>
            </a:xfrm>
            <a:prstGeom prst="line">
              <a:avLst/>
            </a:prstGeom>
            <a:noFill/>
            <a:ln w="38100">
              <a:solidFill>
                <a:schemeClr val="tx1"/>
              </a:solidFill>
              <a:round/>
              <a:headEnd/>
              <a:tailEnd/>
            </a:ln>
          </p:spPr>
          <p:txBody>
            <a:bodyPr/>
            <a:lstStyle/>
            <a:p>
              <a:endParaRPr lang="en-US" dirty="0"/>
            </a:p>
          </p:txBody>
        </p:sp>
      </p:grpSp>
      <p:sp>
        <p:nvSpPr>
          <p:cNvPr id="11" name="TextBox 10"/>
          <p:cNvSpPr txBox="1"/>
          <p:nvPr/>
        </p:nvSpPr>
        <p:spPr>
          <a:xfrm>
            <a:off x="665163" y="1771650"/>
            <a:ext cx="7772400" cy="1200150"/>
          </a:xfrm>
          <a:prstGeom prst="rect">
            <a:avLst/>
          </a:prstGeom>
          <a:solidFill>
            <a:schemeClr val="accent4">
              <a:lumMod val="40000"/>
              <a:lumOff val="60000"/>
            </a:schemeClr>
          </a:solidFill>
          <a:ln w="19050">
            <a:solidFill>
              <a:schemeClr val="tx1"/>
            </a:solidFill>
          </a:ln>
        </p:spPr>
        <p:txBody>
          <a:bodyPr>
            <a:spAutoFit/>
          </a:bodyPr>
          <a:lstStyle/>
          <a:p>
            <a:pPr algn="ctr">
              <a:defRPr/>
            </a:pPr>
            <a:r>
              <a:rPr lang="en-US" sz="2400" b="1" dirty="0">
                <a:solidFill>
                  <a:srgbClr val="0033CC"/>
                </a:solidFill>
                <a:cs typeface="Arial" pitchFamily="34" charset="0"/>
              </a:rPr>
              <a:t>Tells us the annual amount of cash dividends distributed to common stockholders relative to</a:t>
            </a:r>
            <a:br>
              <a:rPr lang="en-US" sz="2400" b="1" dirty="0">
                <a:solidFill>
                  <a:srgbClr val="0033CC"/>
                </a:solidFill>
                <a:cs typeface="Arial" pitchFamily="34" charset="0"/>
              </a:rPr>
            </a:br>
            <a:r>
              <a:rPr lang="en-US" sz="2400" b="1" dirty="0">
                <a:solidFill>
                  <a:srgbClr val="0033CC"/>
                </a:solidFill>
                <a:cs typeface="Arial" pitchFamily="34" charset="0"/>
              </a:rPr>
              <a:t>the stock’s market price.</a:t>
            </a:r>
            <a:endParaRPr lang="en-US" sz="2400" dirty="0">
              <a:cs typeface="Arial"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ectangle 14">
            <a:extLst>
              <a:ext uri="{FF2B5EF4-FFF2-40B4-BE49-F238E27FC236}">
                <a16:creationId xmlns:a16="http://schemas.microsoft.com/office/drawing/2014/main" xmlns="" id="{8C4A17F4-3CFE-8C40-9307-11F170C75287}"/>
              </a:ext>
            </a:extLst>
          </p:cNvPr>
          <p:cNvSpPr>
            <a:spLocks noGrp="1" noChangeArrowheads="1"/>
          </p:cNvSpPr>
          <p:nvPr/>
        </p:nvSpPr>
        <p:spPr bwMode="auto">
          <a:xfrm>
            <a:off x="6272333"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700839D2-C593-1640-958F-D24B5D30EC6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
        <p:nvSpPr>
          <p:cNvPr id="14" name="Rounded Rectangle 12">
            <a:extLst>
              <a:ext uri="{FF2B5EF4-FFF2-40B4-BE49-F238E27FC236}">
                <a16:creationId xmlns:a16="http://schemas.microsoft.com/office/drawing/2014/main" xmlns="" id="{0C85BCF0-DB23-47CB-9468-40946329C127}"/>
              </a:ext>
            </a:extLst>
          </p:cNvPr>
          <p:cNvSpPr/>
          <p:nvPr/>
        </p:nvSpPr>
        <p:spPr>
          <a:xfrm>
            <a:off x="114300" y="6477000"/>
            <a:ext cx="58293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Analyze earnings per share, price-earnings ratio, and dividend yield.</a:t>
            </a:r>
          </a:p>
        </p:txBody>
      </p:sp>
      <p:sp>
        <p:nvSpPr>
          <p:cNvPr id="2" name="TextBox 1">
            <a:extLst>
              <a:ext uri="{FF2B5EF4-FFF2-40B4-BE49-F238E27FC236}">
                <a16:creationId xmlns:a16="http://schemas.microsoft.com/office/drawing/2014/main" xmlns="" id="{FF110738-1484-4E7F-982B-2E68EF519882}"/>
              </a:ext>
            </a:extLst>
          </p:cNvPr>
          <p:cNvSpPr txBox="1"/>
          <p:nvPr/>
        </p:nvSpPr>
        <p:spPr>
          <a:xfrm>
            <a:off x="7880230" y="3163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title"/>
          </p:nvPr>
        </p:nvSpPr>
        <p:spPr>
          <a:xfrm>
            <a:off x="457200" y="1752600"/>
            <a:ext cx="8229600" cy="1143000"/>
          </a:xfrm>
        </p:spPr>
        <p:txBody>
          <a:bodyPr/>
          <a:lstStyle/>
          <a:p>
            <a:r>
              <a:rPr lang="en-US" altLang="en-US" b="1" dirty="0"/>
              <a:t>End of Chapter 11</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27DF0889-C68F-4141-B36C-4637FB292467}"/>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33E41E84-7021-0848-B230-E23FCF64199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
          <p:cNvSpPr>
            <a:spLocks noGrp="1" noChangeArrowheads="1"/>
          </p:cNvSpPr>
          <p:nvPr>
            <p:ph type="title"/>
          </p:nvPr>
        </p:nvSpPr>
        <p:spPr>
          <a:xfrm>
            <a:off x="304800" y="561959"/>
            <a:ext cx="8534400" cy="1295400"/>
          </a:xfrm>
        </p:spPr>
        <p:txBody>
          <a:bodyPr/>
          <a:lstStyle/>
          <a:p>
            <a:r>
              <a:rPr lang="en-US" altLang="en-US" b="1" dirty="0"/>
              <a:t>Corporate Organization and Management</a:t>
            </a:r>
          </a:p>
        </p:txBody>
      </p:sp>
      <p:sp>
        <p:nvSpPr>
          <p:cNvPr id="22" name="Rectangle 2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5" name="Rounded Rectangle 24"/>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pic>
        <p:nvPicPr>
          <p:cNvPr id="2" name="Picture 1"/>
          <p:cNvPicPr>
            <a:picLocks noChangeAspect="1"/>
          </p:cNvPicPr>
          <p:nvPr/>
        </p:nvPicPr>
        <p:blipFill>
          <a:blip r:embed="rId3"/>
          <a:stretch>
            <a:fillRect/>
          </a:stretch>
        </p:blipFill>
        <p:spPr>
          <a:xfrm>
            <a:off x="352079" y="2054821"/>
            <a:ext cx="8213951" cy="4076096"/>
          </a:xfrm>
          <a:prstGeom prst="rect">
            <a:avLst/>
          </a:prstGeom>
        </p:spPr>
      </p:pic>
      <p:sp>
        <p:nvSpPr>
          <p:cNvPr id="26" name="TextBox 25"/>
          <p:cNvSpPr txBox="1"/>
          <p:nvPr/>
        </p:nvSpPr>
        <p:spPr>
          <a:xfrm>
            <a:off x="7508220" y="18134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11.1</a:t>
            </a:r>
          </a:p>
        </p:txBody>
      </p:sp>
      <p:sp>
        <p:nvSpPr>
          <p:cNvPr id="9" name="Rectangle 8">
            <a:extLst>
              <a:ext uri="{FF2B5EF4-FFF2-40B4-BE49-F238E27FC236}">
                <a16:creationId xmlns:a16="http://schemas.microsoft.com/office/drawing/2014/main" xmlns="" id="{EE462C63-81E0-0D4B-8D04-6860C48B6728}"/>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0A79A47A-A18C-994E-9A40-82C314A3E19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a:xfrm>
            <a:off x="293688" y="609600"/>
            <a:ext cx="8534400" cy="808038"/>
          </a:xfrm>
        </p:spPr>
        <p:txBody>
          <a:bodyPr/>
          <a:lstStyle/>
          <a:p>
            <a:r>
              <a:rPr lang="en-US" altLang="en-US" b="1" dirty="0"/>
              <a:t>Rights of Stockholders</a:t>
            </a:r>
          </a:p>
        </p:txBody>
      </p:sp>
      <p:sp>
        <p:nvSpPr>
          <p:cNvPr id="73731" name="Rectangle 2"/>
          <p:cNvSpPr>
            <a:spLocks noGrp="1" noChangeArrowheads="1"/>
          </p:cNvSpPr>
          <p:nvPr>
            <p:ph type="body" idx="4294967295"/>
          </p:nvPr>
        </p:nvSpPr>
        <p:spPr>
          <a:xfrm>
            <a:off x="990600" y="1600200"/>
            <a:ext cx="7664570" cy="4784122"/>
          </a:xfrm>
          <a:solidFill>
            <a:srgbClr val="CCECFF"/>
          </a:solidFill>
          <a:ln w="28575" cap="flat">
            <a:solidFill>
              <a:schemeClr val="tx1"/>
            </a:solidFill>
          </a:ln>
        </p:spPr>
        <p:txBody>
          <a:bodyPr lIns="90488" tIns="44450" rIns="90488" bIns="44450"/>
          <a:lstStyle/>
          <a:p>
            <a:pPr marL="514350" indent="-514350">
              <a:buClr>
                <a:schemeClr val="tx1"/>
              </a:buClr>
              <a:buFont typeface="+mj-lt"/>
              <a:buAutoNum type="arabicPeriod"/>
            </a:pPr>
            <a:r>
              <a:rPr lang="en-US" altLang="en-US" dirty="0"/>
              <a:t> Vote at stockholders’ meetings (or</a:t>
            </a:r>
            <a:br>
              <a:rPr lang="en-US" altLang="en-US" dirty="0"/>
            </a:br>
            <a:r>
              <a:rPr lang="en-US" altLang="en-US" dirty="0"/>
              <a:t> register proxy votes)</a:t>
            </a:r>
          </a:p>
          <a:p>
            <a:pPr marL="514350" indent="-514350">
              <a:buClr>
                <a:schemeClr val="tx1"/>
              </a:buClr>
              <a:buFont typeface="+mj-lt"/>
              <a:buAutoNum type="arabicPeriod"/>
            </a:pPr>
            <a:r>
              <a:rPr lang="en-US" altLang="en-US" dirty="0"/>
              <a:t> Sell or dispose stock</a:t>
            </a:r>
          </a:p>
          <a:p>
            <a:pPr marL="514350" indent="-514350">
              <a:buClr>
                <a:schemeClr val="tx1"/>
              </a:buClr>
              <a:buFont typeface="+mj-lt"/>
              <a:buAutoNum type="arabicPeriod"/>
            </a:pPr>
            <a:r>
              <a:rPr lang="en-US" altLang="en-US" dirty="0"/>
              <a:t> Purchase proportional additional shares of stock</a:t>
            </a:r>
          </a:p>
          <a:p>
            <a:pPr marL="514350" indent="-514350">
              <a:buClr>
                <a:schemeClr val="tx1"/>
              </a:buClr>
              <a:buFont typeface="+mj-lt"/>
              <a:buAutoNum type="arabicPeriod"/>
            </a:pPr>
            <a:r>
              <a:rPr lang="en-US" altLang="en-US" dirty="0"/>
              <a:t> Receive dividends, if any</a:t>
            </a:r>
          </a:p>
          <a:p>
            <a:pPr marL="514350" indent="-514350">
              <a:buClr>
                <a:schemeClr val="tx1"/>
              </a:buClr>
              <a:buFont typeface="+mj-lt"/>
              <a:buAutoNum type="arabicPeriod"/>
            </a:pPr>
            <a:r>
              <a:rPr lang="en-US" altLang="en-US" dirty="0"/>
              <a:t> Share in any assets remaining after creditors </a:t>
            </a:r>
            <a:r>
              <a:rPr lang="en-US" altLang="en-US" sz="3200" dirty="0"/>
              <a:t>and preferred stockholders </a:t>
            </a:r>
            <a:r>
              <a:rPr lang="en-US" altLang="en-US" dirty="0"/>
              <a:t>are paid in a liquidation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9" name="Rectangle 8">
            <a:extLst>
              <a:ext uri="{FF2B5EF4-FFF2-40B4-BE49-F238E27FC236}">
                <a16:creationId xmlns:a16="http://schemas.microsoft.com/office/drawing/2014/main" xmlns="" id="{8A82E81D-19EB-0147-9D6A-F665405B23BD}"/>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4799AB5-B24E-B849-8E43-E8E199C0E3B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7"/>
          <p:cNvSpPr>
            <a:spLocks noChangeArrowheads="1"/>
          </p:cNvSpPr>
          <p:nvPr/>
        </p:nvSpPr>
        <p:spPr bwMode="auto">
          <a:xfrm>
            <a:off x="170771" y="2420069"/>
            <a:ext cx="2894012" cy="3563821"/>
          </a:xfrm>
          <a:prstGeom prst="rect">
            <a:avLst/>
          </a:prstGeom>
          <a:solidFill>
            <a:srgbClr val="FFFFCC"/>
          </a:solidFill>
          <a:ln w="12700">
            <a:solidFill>
              <a:schemeClr val="tx1"/>
            </a:solidFill>
            <a:miter lim="800000"/>
            <a:headEnd/>
            <a:tailEnd/>
          </a:ln>
        </p:spPr>
        <p:txBody>
          <a:bodyPr wrap="square" lIns="90488" tIns="44450" rIns="90488" bIns="44450">
            <a:spAutoFit/>
          </a:bodyPr>
          <a:lstStyle/>
          <a:p>
            <a:pPr algn="ctr">
              <a:spcBef>
                <a:spcPct val="20000"/>
              </a:spcBef>
            </a:pPr>
            <a:r>
              <a:rPr lang="en-US" altLang="en-US" sz="2400" b="1" dirty="0"/>
              <a:t>Each unit of ownership is called a</a:t>
            </a:r>
            <a:r>
              <a:rPr lang="en-US" altLang="en-US" sz="2400" b="1" dirty="0">
                <a:solidFill>
                  <a:schemeClr val="hlink"/>
                </a:solidFill>
              </a:rPr>
              <a:t> </a:t>
            </a:r>
            <a:r>
              <a:rPr lang="en-US" altLang="en-US" sz="2400" b="1" dirty="0">
                <a:solidFill>
                  <a:srgbClr val="FF0000"/>
                </a:solidFill>
              </a:rPr>
              <a:t>share of stock</a:t>
            </a:r>
            <a:r>
              <a:rPr lang="en-US" altLang="en-US" sz="2400" b="1" dirty="0"/>
              <a:t>.</a:t>
            </a:r>
          </a:p>
          <a:p>
            <a:pPr algn="ctr">
              <a:spcBef>
                <a:spcPct val="20000"/>
              </a:spcBef>
            </a:pPr>
            <a:r>
              <a:rPr lang="en-US" altLang="en-US" sz="2400" b="1" dirty="0"/>
              <a:t>A stock certificate serves as proof that a stockholder has purchased shares.</a:t>
            </a:r>
          </a:p>
        </p:txBody>
      </p:sp>
      <p:sp>
        <p:nvSpPr>
          <p:cNvPr id="74755" name="Rectangle 1028"/>
          <p:cNvSpPr>
            <a:spLocks noGrp="1" noChangeArrowheads="1"/>
          </p:cNvSpPr>
          <p:nvPr>
            <p:ph type="title"/>
          </p:nvPr>
        </p:nvSpPr>
        <p:spPr>
          <a:xfrm>
            <a:off x="0" y="533400"/>
            <a:ext cx="8686800" cy="884238"/>
          </a:xfrm>
        </p:spPr>
        <p:txBody>
          <a:bodyPr/>
          <a:lstStyle/>
          <a:p>
            <a:r>
              <a:rPr lang="en-US" altLang="en-US" b="1" dirty="0"/>
              <a:t>Stock Certificates and Transfer</a:t>
            </a:r>
          </a:p>
        </p:txBody>
      </p:sp>
      <p:pic>
        <p:nvPicPr>
          <p:cNvPr id="74757" name="Picture 7"/>
          <p:cNvPicPr>
            <a:picLocks noChangeAspect="1" noChangeArrowheads="1"/>
          </p:cNvPicPr>
          <p:nvPr/>
        </p:nvPicPr>
        <p:blipFill>
          <a:blip r:embed="rId3" cstate="print"/>
          <a:srcRect/>
          <a:stretch>
            <a:fillRect/>
          </a:stretch>
        </p:blipFill>
        <p:spPr bwMode="auto">
          <a:xfrm>
            <a:off x="3133724" y="2362200"/>
            <a:ext cx="5780088" cy="3621690"/>
          </a:xfrm>
          <a:prstGeom prst="rect">
            <a:avLst/>
          </a:prstGeom>
          <a:noFill/>
          <a:ln w="9525">
            <a:no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10" name="TextBox 9"/>
          <p:cNvSpPr txBox="1"/>
          <p:nvPr/>
        </p:nvSpPr>
        <p:spPr>
          <a:xfrm>
            <a:off x="7772400" y="14176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11.2</a:t>
            </a:r>
          </a:p>
        </p:txBody>
      </p:sp>
      <p:sp>
        <p:nvSpPr>
          <p:cNvPr id="12" name="Rectangle 11">
            <a:extLst>
              <a:ext uri="{FF2B5EF4-FFF2-40B4-BE49-F238E27FC236}">
                <a16:creationId xmlns:a16="http://schemas.microsoft.com/office/drawing/2014/main" xmlns="" id="{02DD65DF-4DD8-E443-B17F-1D22C94A9987}"/>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1D3798FE-F00C-5049-9548-D49D66DD536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
        <p:nvSpPr>
          <p:cNvPr id="11" name="Rectangle 10">
            <a:extLst>
              <a:ext uri="{FF2B5EF4-FFF2-40B4-BE49-F238E27FC236}">
                <a16:creationId xmlns:a16="http://schemas.microsoft.com/office/drawing/2014/main" xmlns="" id="{FFBAB9C0-882C-4CD1-8729-C3D8057A401C}"/>
              </a:ext>
            </a:extLst>
          </p:cNvPr>
          <p:cNvSpPr>
            <a:spLocks noGrp="1" noChangeArrowheads="1"/>
          </p:cNvSpPr>
          <p:nvPr/>
        </p:nvSpPr>
        <p:spPr bwMode="auto">
          <a:xfrm>
            <a:off x="7002721" y="501162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800" dirty="0"/>
              <a:t> Courtesy of JW images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192012" y="415846"/>
            <a:ext cx="8689974" cy="774157"/>
          </a:xfrm>
        </p:spPr>
        <p:txBody>
          <a:bodyPr/>
          <a:lstStyle/>
          <a:p>
            <a:r>
              <a:rPr lang="en-US" altLang="en-US" b="1" dirty="0"/>
              <a:t>Basics of Capital Stock</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4" y="6586538"/>
            <a:ext cx="5370512" cy="1925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corporations and their organization.</a:t>
            </a:r>
          </a:p>
        </p:txBody>
      </p:sp>
      <p:sp>
        <p:nvSpPr>
          <p:cNvPr id="14" name="Rectangle 13">
            <a:extLst>
              <a:ext uri="{FF2B5EF4-FFF2-40B4-BE49-F238E27FC236}">
                <a16:creationId xmlns:a16="http://schemas.microsoft.com/office/drawing/2014/main" xmlns="" id="{ADFA4132-DF86-0E4F-9A05-1784F48E3430}"/>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FF4883F6-4204-1341-A577-7B00A6A5AFD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11-</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4AD463D-866F-43F1-B365-229224B5A32A}"/>
              </a:ext>
            </a:extLst>
          </p:cNvPr>
          <p:cNvPicPr>
            <a:picLocks noChangeAspect="1"/>
          </p:cNvPicPr>
          <p:nvPr/>
        </p:nvPicPr>
        <p:blipFill>
          <a:blip r:embed="rId3"/>
          <a:stretch>
            <a:fillRect/>
          </a:stretch>
        </p:blipFill>
        <p:spPr>
          <a:xfrm>
            <a:off x="7521938" y="2433805"/>
            <a:ext cx="1622062" cy="1990390"/>
          </a:xfrm>
          <a:prstGeom prst="rect">
            <a:avLst/>
          </a:prstGeom>
        </p:spPr>
      </p:pic>
      <p:sp>
        <p:nvSpPr>
          <p:cNvPr id="3" name="TextBox 2">
            <a:extLst>
              <a:ext uri="{FF2B5EF4-FFF2-40B4-BE49-F238E27FC236}">
                <a16:creationId xmlns:a16="http://schemas.microsoft.com/office/drawing/2014/main" xmlns="" id="{DAAEFAB3-EAE7-413A-9015-C84FBEAB5680}"/>
              </a:ext>
            </a:extLst>
          </p:cNvPr>
          <p:cNvSpPr txBox="1"/>
          <p:nvPr/>
        </p:nvSpPr>
        <p:spPr>
          <a:xfrm>
            <a:off x="262014" y="1111659"/>
            <a:ext cx="7268385" cy="5262979"/>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US" sz="2400" dirty="0"/>
              <a:t>Authorized stock: number of shares that a corporation’s charter allows it to sell.</a:t>
            </a:r>
          </a:p>
          <a:p>
            <a:pPr marL="285750" indent="-285750">
              <a:buFont typeface="Arial" panose="020B0604020202020204" pitchFamily="34" charset="0"/>
              <a:buChar char="•"/>
            </a:pPr>
            <a:r>
              <a:rPr lang="en-US" sz="2400" dirty="0"/>
              <a:t>Par Value stock: amount assigned per share.</a:t>
            </a:r>
          </a:p>
          <a:p>
            <a:pPr marL="285750" indent="-285750">
              <a:buFont typeface="Arial" panose="020B0604020202020204" pitchFamily="34" charset="0"/>
              <a:buChar char="•"/>
            </a:pPr>
            <a:r>
              <a:rPr lang="en-US" sz="2400" dirty="0"/>
              <a:t>No-Par Value stock: not assigned an amount per share.</a:t>
            </a:r>
          </a:p>
          <a:p>
            <a:pPr marL="285750" indent="-285750">
              <a:buFont typeface="Arial" panose="020B0604020202020204" pitchFamily="34" charset="0"/>
              <a:buChar char="•"/>
            </a:pPr>
            <a:r>
              <a:rPr lang="en-US" sz="2400" dirty="0"/>
              <a:t>Stated Value stock: no-par stock that has an assigned “stated” value per share.</a:t>
            </a:r>
          </a:p>
          <a:p>
            <a:pPr marL="285750" indent="-285750">
              <a:buFont typeface="Arial" panose="020B0604020202020204" pitchFamily="34" charset="0"/>
              <a:buChar char="•"/>
            </a:pPr>
            <a:r>
              <a:rPr lang="en-US" sz="2400" dirty="0"/>
              <a:t>Stockholders’ equity consists of:</a:t>
            </a:r>
          </a:p>
          <a:p>
            <a:pPr marL="800100" lvl="1" indent="-342900">
              <a:buFont typeface="+mj-lt"/>
              <a:buAutoNum type="arabicPeriod"/>
            </a:pPr>
            <a:r>
              <a:rPr lang="en-US" sz="2400" dirty="0"/>
              <a:t>Paid-in (contributed) capital: total amount of cash and other assets corporation receives from its stockholders in exchange for its stock.</a:t>
            </a:r>
          </a:p>
          <a:p>
            <a:pPr marL="800100" lvl="1" indent="-342900">
              <a:buFont typeface="+mj-lt"/>
              <a:buAutoNum type="arabicPeriod"/>
            </a:pPr>
            <a:r>
              <a:rPr lang="en-US" sz="2400" dirty="0"/>
              <a:t>Retained earnings: cumulative net income (and loss) not distributed as dividends to its stockholders.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15411</TotalTime>
  <Words>7010</Words>
  <Application>Microsoft Office PowerPoint</Application>
  <PresentationFormat>On-screen Show (4:3)</PresentationFormat>
  <Paragraphs>528</Paragraphs>
  <Slides>51</Slides>
  <Notes>51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51</vt:i4>
      </vt:variant>
    </vt:vector>
  </HeadingPairs>
  <TitlesOfParts>
    <vt:vector size="58" baseType="lpstr">
      <vt:lpstr>Office Theme</vt:lpstr>
      <vt:lpstr>1_Office Theme</vt:lpstr>
      <vt:lpstr>2_Office Theme</vt:lpstr>
      <vt:lpstr>3_Office Theme</vt:lpstr>
      <vt:lpstr>4_Office Theme</vt:lpstr>
      <vt:lpstr>5_Office Theme</vt:lpstr>
      <vt:lpstr>Worksheet</vt:lpstr>
      <vt:lpstr>Corporate Reporting and Analysis</vt:lpstr>
      <vt:lpstr>Chapter 11 Learning Objectives</vt:lpstr>
      <vt:lpstr>  Identify characteristics of corporations and their organization.   </vt:lpstr>
      <vt:lpstr>Corporate Form of Organization</vt:lpstr>
      <vt:lpstr>Characteristics of Corporations</vt:lpstr>
      <vt:lpstr>Corporate Organization and Management</vt:lpstr>
      <vt:lpstr>Rights of Stockholders</vt:lpstr>
      <vt:lpstr>Stock Certificates and Transfer</vt:lpstr>
      <vt:lpstr>Basics of Capital Stock</vt:lpstr>
      <vt:lpstr>Basics of Capital Stock:  Par Value vs. Market Price</vt:lpstr>
      <vt:lpstr>Stockholders’ Equity</vt:lpstr>
      <vt:lpstr>  Record the issuance of corporate stock.   </vt:lpstr>
      <vt:lpstr>Issuing Par Value Stock at Par</vt:lpstr>
      <vt:lpstr>Issuing Par Value Stock at a Premium</vt:lpstr>
      <vt:lpstr>Issuing Par Value Stock</vt:lpstr>
      <vt:lpstr>Issuing No-Par Value Stock</vt:lpstr>
      <vt:lpstr>Issuing Stated Value Stock</vt:lpstr>
      <vt:lpstr>Issuing Stock for Noncash Assets</vt:lpstr>
      <vt:lpstr>Issuing Stock for Noncash Assets (continued)</vt:lpstr>
      <vt:lpstr>  Record transactions involving cash dividends, stock dividends, and stock splits.  </vt:lpstr>
      <vt:lpstr>Cash Dividends</vt:lpstr>
      <vt:lpstr>Cash Dividend Dates</vt:lpstr>
      <vt:lpstr>Accounting for Cash Dividends: Date of Declaration</vt:lpstr>
      <vt:lpstr>Accounting for Cash Dividends: Date of Payment</vt:lpstr>
      <vt:lpstr>Stock Dividends</vt:lpstr>
      <vt:lpstr>Recording a Small Stock Dividend</vt:lpstr>
      <vt:lpstr>Recording a Small Stock Dividend: Stockholders’ Equity</vt:lpstr>
      <vt:lpstr>Recording a Small Stock Dividend: Date of Payment</vt:lpstr>
      <vt:lpstr>Recording a Large Stock Dividend</vt:lpstr>
      <vt:lpstr>Stock Splits</vt:lpstr>
      <vt:lpstr>Financial Statement Effects of Dividends and Splits</vt:lpstr>
      <vt:lpstr>  Explain characteristics of, and distribute dividends between, common and preferred stock.   </vt:lpstr>
      <vt:lpstr>Issuance of Preferred Stock</vt:lpstr>
      <vt:lpstr>Reasons for Issuing Preferred Stock</vt:lpstr>
      <vt:lpstr>Dividend Preference of  Preferred Stock</vt:lpstr>
      <vt:lpstr>Dividend Preference of  Preferred Stock: Illustration</vt:lpstr>
      <vt:lpstr> Record purchases and sales of treasury stock.</vt:lpstr>
      <vt:lpstr>Treasury Stock</vt:lpstr>
      <vt:lpstr>Purchasing Treasury Stock</vt:lpstr>
      <vt:lpstr>Selling Treasury Stock at Cost</vt:lpstr>
      <vt:lpstr>Selling Treasury Stock above Cost</vt:lpstr>
      <vt:lpstr>Selling Treasury Stock below Cost</vt:lpstr>
      <vt:lpstr>  Explain the items reported in retained earnings.   </vt:lpstr>
      <vt:lpstr>Statement of Retained Earnings</vt:lpstr>
      <vt:lpstr>Prior Period Adjustments</vt:lpstr>
      <vt:lpstr>Statement of Stockholders’ Equity</vt:lpstr>
      <vt:lpstr>  Analyze earnings per share, price-earnings ratio, and dividend yield.   </vt:lpstr>
      <vt:lpstr>Earnings Per Share</vt:lpstr>
      <vt:lpstr>Price-Earnings Ratio</vt:lpstr>
      <vt:lpstr>Dividend Yield</vt:lpstr>
      <vt:lpstr>End of Chapter 11</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1063</cp:revision>
  <cp:lastPrinted>2020-07-10T16:19:23Z</cp:lastPrinted>
  <dcterms:created xsi:type="dcterms:W3CDTF">2008-06-11T19:43:46Z</dcterms:created>
  <dcterms:modified xsi:type="dcterms:W3CDTF">2021-06-30T11:06:25Z</dcterms:modified>
</cp:coreProperties>
</file>