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0" r:id="rId1"/>
    <p:sldMasterId id="2147484344" r:id="rId2"/>
    <p:sldMasterId id="2147484356" r:id="rId3"/>
    <p:sldMasterId id="2147486548" r:id="rId4"/>
  </p:sldMasterIdLst>
  <p:notesMasterIdLst>
    <p:notesMasterId r:id="rId59"/>
  </p:notesMasterIdLst>
  <p:handoutMasterIdLst>
    <p:handoutMasterId r:id="rId60"/>
  </p:handoutMasterIdLst>
  <p:sldIdLst>
    <p:sldId id="299" r:id="rId5"/>
    <p:sldId id="333" r:id="rId6"/>
    <p:sldId id="334" r:id="rId7"/>
    <p:sldId id="259" r:id="rId8"/>
    <p:sldId id="260" r:id="rId9"/>
    <p:sldId id="261" r:id="rId10"/>
    <p:sldId id="262" r:id="rId11"/>
    <p:sldId id="263" r:id="rId12"/>
    <p:sldId id="264" r:id="rId13"/>
    <p:sldId id="265" r:id="rId14"/>
    <p:sldId id="266" r:id="rId15"/>
    <p:sldId id="267" r:id="rId16"/>
    <p:sldId id="337" r:id="rId17"/>
    <p:sldId id="268" r:id="rId18"/>
    <p:sldId id="269" r:id="rId19"/>
    <p:sldId id="270" r:id="rId20"/>
    <p:sldId id="271" r:id="rId21"/>
    <p:sldId id="356" r:id="rId22"/>
    <p:sldId id="272" r:id="rId23"/>
    <p:sldId id="273" r:id="rId24"/>
    <p:sldId id="274" r:id="rId25"/>
    <p:sldId id="275" r:id="rId26"/>
    <p:sldId id="297" r:id="rId27"/>
    <p:sldId id="324" r:id="rId28"/>
    <p:sldId id="325" r:id="rId29"/>
    <p:sldId id="326" r:id="rId30"/>
    <p:sldId id="327" r:id="rId31"/>
    <p:sldId id="328"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40" r:id="rId45"/>
    <p:sldId id="287" r:id="rId46"/>
    <p:sldId id="329" r:id="rId47"/>
    <p:sldId id="288" r:id="rId48"/>
    <p:sldId id="289" r:id="rId49"/>
    <p:sldId id="308" r:id="rId50"/>
    <p:sldId id="330" r:id="rId51"/>
    <p:sldId id="331" r:id="rId52"/>
    <p:sldId id="332" r:id="rId53"/>
    <p:sldId id="293" r:id="rId54"/>
    <p:sldId id="357" r:id="rId55"/>
    <p:sldId id="296" r:id="rId56"/>
    <p:sldId id="355" r:id="rId57"/>
    <p:sldId id="258" r:id="rId58"/>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7" name="Nancy Dickson" initials="MOU" lastIdx="10" clrIdx="7">
    <p:extLst/>
  </p:cmAuthor>
  <p:cmAuthor id="1" name="Helen" initials="H" lastIdx="24" clrIdx="1"/>
  <p:cmAuthor id="8" name="Helen Roybark" initials="HR" lastIdx="35" clrIdx="8">
    <p:extLst/>
  </p:cmAuthor>
  <p:cmAuthor id="2" name="Jean Inabinett" initials="JI" lastIdx="33" clrIdx="2"/>
  <p:cmAuthor id="3" name="Mohr, April L (Jefferson)" initials="MAL(" lastIdx="94" clrIdx="3"/>
  <p:cmAuthor id="4" name="April Mohr" initials="AM" lastIdx="37" clrIdx="4"/>
  <p:cmAuthor id="5" name="Wanda Wong" initials="WW" lastIdx="6" clrIdx="5"/>
  <p:cmAuthor id="6" name="jeaninemetzler@outlook.com" initials="j" lastIdx="49"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9" autoAdjust="0"/>
    <p:restoredTop sz="89646" autoAdjust="0"/>
  </p:normalViewPr>
  <p:slideViewPr>
    <p:cSldViewPr>
      <p:cViewPr varScale="1">
        <p:scale>
          <a:sx n="90" d="100"/>
          <a:sy n="90" d="100"/>
        </p:scale>
        <p:origin x="-120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2-</a:t>
            </a:r>
            <a:fld id="{F13F6B82-E95F-4EC2-AD2B-C39E4CF89952}" type="slidenum">
              <a:rPr lang="en-US"/>
              <a:pPr>
                <a:defRPr/>
              </a:pPr>
              <a:t>‹#›</a:t>
            </a:fld>
            <a:endParaRPr lang="en-US" dirty="0"/>
          </a:p>
        </p:txBody>
      </p:sp>
    </p:spTree>
    <p:extLst>
      <p:ext uri="{BB962C8B-B14F-4D97-AF65-F5344CB8AC3E}">
        <p14:creationId xmlns:p14="http://schemas.microsoft.com/office/powerpoint/2010/main" val="3701821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2 - </a:t>
            </a:r>
            <a:fld id="{922AEAB4-8BC5-462D-B530-61F5BFAF1D19}"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1677838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93626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owner’s claim on a company’s assets is called </a:t>
            </a:r>
            <a:r>
              <a:rPr lang="en-US" altLang="en-US" i="1" dirty="0"/>
              <a:t>equity. </a:t>
            </a:r>
            <a:r>
              <a:rPr lang="en-US" altLang="en-US" dirty="0"/>
              <a:t>Equity is the owner’s </a:t>
            </a:r>
            <a:r>
              <a:rPr lang="en-US" altLang="en-US" i="1" dirty="0"/>
              <a:t>residual interest </a:t>
            </a:r>
            <a:r>
              <a:rPr lang="en-US" altLang="en-US" dirty="0"/>
              <a:t>in the assets of a business after deducting liabilities.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Equity is impacted by four types of accounts:</a:t>
            </a:r>
          </a:p>
          <a:p>
            <a:pPr>
              <a:buFont typeface="Calibri" pitchFamily="-107" charset="0"/>
              <a:buAutoNum type="arabicPeriod"/>
            </a:pPr>
            <a:r>
              <a:rPr lang="en-US" altLang="en-US" dirty="0"/>
              <a:t> </a:t>
            </a:r>
            <a:r>
              <a:rPr lang="en-US" altLang="en-US" b="1" dirty="0"/>
              <a:t>Common Stock</a:t>
            </a:r>
          </a:p>
          <a:p>
            <a:pPr>
              <a:buFont typeface="Calibri" pitchFamily="-107" charset="0"/>
              <a:buAutoNum type="arabicPeriod"/>
            </a:pPr>
            <a:r>
              <a:rPr lang="en-US" altLang="en-US" dirty="0"/>
              <a:t> </a:t>
            </a:r>
            <a:r>
              <a:rPr lang="en-US" altLang="en-US" b="1" dirty="0"/>
              <a:t>Dividends</a:t>
            </a:r>
          </a:p>
          <a:p>
            <a:pPr>
              <a:buFont typeface="Calibri" pitchFamily="-107" charset="0"/>
              <a:buAutoNum type="arabicPeriod"/>
            </a:pPr>
            <a:r>
              <a:rPr lang="en-US" altLang="en-US" dirty="0"/>
              <a:t> </a:t>
            </a:r>
            <a:r>
              <a:rPr lang="en-US" altLang="en-US" b="1" dirty="0"/>
              <a:t>Revenues</a:t>
            </a:r>
          </a:p>
          <a:p>
            <a:pPr>
              <a:buFont typeface="Calibri" pitchFamily="-107" charset="0"/>
              <a:buAutoNum type="arabicPeriod"/>
            </a:pPr>
            <a:r>
              <a:rPr lang="en-US" altLang="en-US" dirty="0"/>
              <a:t> </a:t>
            </a:r>
            <a:r>
              <a:rPr lang="en-US" altLang="en-US" b="1" dirty="0"/>
              <a:t>Expenses</a:t>
            </a:r>
          </a:p>
          <a:p>
            <a:pPr>
              <a:buFont typeface="Calibri" pitchFamily="-107" charset="0"/>
              <a:buAutoNum type="arabicPeriod"/>
            </a:pPr>
            <a:endParaRPr lang="en-US" altLang="en-US" dirty="0"/>
          </a:p>
          <a:p>
            <a:pPr>
              <a:buFont typeface="Calibri" pitchFamily="-107" charset="0"/>
              <a:buNone/>
            </a:pPr>
            <a:r>
              <a:rPr lang="en-US" altLang="en-US" dirty="0"/>
              <a:t>Common Stock increases both assets and equity. The increase to equity is recorded in an account titled </a:t>
            </a:r>
            <a:r>
              <a:rPr lang="en-US" altLang="en-US" b="1" dirty="0"/>
              <a:t>Common Stock</a:t>
            </a:r>
            <a:r>
              <a:rPr lang="en-US" altLang="en-US" dirty="0"/>
              <a:t>. </a:t>
            </a:r>
            <a:r>
              <a:rPr lang="en-US" altLang="en-US" baseline="0" dirty="0"/>
              <a:t>Owner investments are not revenues of the business.</a:t>
            </a:r>
          </a:p>
          <a:p>
            <a:pPr>
              <a:buFont typeface="Calibri" pitchFamily="-107" charset="0"/>
              <a:buNone/>
            </a:pPr>
            <a:endParaRPr lang="en-US" altLang="en-US" baseline="0" dirty="0"/>
          </a:p>
          <a:p>
            <a:r>
              <a:rPr lang="en-US" altLang="en-US" baseline="0" dirty="0"/>
              <a:t>Dividends are distributions of assets to its owners</a:t>
            </a:r>
            <a:r>
              <a:rPr lang="en-US" sz="1200" b="0" i="0" u="none" strike="noStrike" kern="1200" baseline="0" dirty="0">
                <a:solidFill>
                  <a:schemeClr val="tx1"/>
                </a:solidFill>
                <a:latin typeface="+mn-lt"/>
                <a:ea typeface="MS PGothic" pitchFamily="34" charset="-128"/>
                <a:cs typeface="MS PGothic" pitchFamily="34" charset="-128"/>
              </a:rPr>
              <a:t>, which decreases both company assets and total equity. The decrease to equity is recorded in an account titled </a:t>
            </a:r>
            <a:r>
              <a:rPr lang="en-US" sz="1200" b="1" i="0" u="none" strike="noStrike" kern="1200" baseline="0" dirty="0">
                <a:solidFill>
                  <a:schemeClr val="tx1"/>
                </a:solidFill>
                <a:latin typeface="+mn-lt"/>
                <a:ea typeface="MS PGothic" pitchFamily="34" charset="-128"/>
                <a:cs typeface="MS PGothic" pitchFamily="34" charset="-128"/>
              </a:rPr>
              <a:t>Dividends</a:t>
            </a:r>
            <a:r>
              <a:rPr lang="en-US" sz="1200" b="0" i="0" u="none" strike="noStrike" kern="1200" baseline="0" dirty="0">
                <a:solidFill>
                  <a:schemeClr val="tx1"/>
                </a:solidFill>
                <a:latin typeface="+mn-lt"/>
                <a:ea typeface="MS PGothic" pitchFamily="34" charset="-128"/>
                <a:cs typeface="MS PGothic" pitchFamily="34" charset="-128"/>
              </a:rPr>
              <a:t>. Dividends are not expenses of the business; they are simply the opposite of owner investments. </a:t>
            </a:r>
          </a:p>
          <a:p>
            <a:endParaRPr lang="en-US" altLang="en-US" sz="1200" b="0" i="0" u="none" strike="noStrike" kern="1200" baseline="0" dirty="0">
              <a:solidFill>
                <a:schemeClr val="tx1"/>
              </a:solidFill>
              <a:latin typeface="+mn-lt"/>
              <a:ea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Sales of products and services to customers are recorded in revenue accounts, which increase equity. Examples of revenue accounts are Sales, Commissions Revenue, Professional Fees Revenue, Rent Revenue, and Interest Revenue</a:t>
            </a:r>
            <a:r>
              <a:rPr lang="en-US" sz="1200" b="0" i="1" u="none" strike="noStrike" kern="1200" baseline="0" dirty="0">
                <a:solidFill>
                  <a:schemeClr val="tx1"/>
                </a:solidFill>
                <a:latin typeface="+mn-lt"/>
                <a:ea typeface="MS PGothic" pitchFamily="34" charset="-128"/>
                <a:cs typeface="MS PGothic" pitchFamily="34" charset="-128"/>
              </a:rPr>
              <a:t>. </a:t>
            </a:r>
            <a:r>
              <a:rPr lang="en-US" sz="1200" b="1" i="0" u="none" strike="noStrike" kern="1200" baseline="0" dirty="0">
                <a:solidFill>
                  <a:schemeClr val="tx1"/>
                </a:solidFill>
                <a:latin typeface="+mn-lt"/>
                <a:ea typeface="MS PGothic" pitchFamily="34" charset="-128"/>
                <a:cs typeface="MS PGothic" pitchFamily="34" charset="-128"/>
              </a:rPr>
              <a:t>Revenues always increase equity. </a:t>
            </a:r>
          </a:p>
          <a:p>
            <a:endParaRPr lang="en-US" altLang="en-US" sz="1200" b="1" i="0" u="none" strike="noStrike" kern="1200" baseline="0" dirty="0">
              <a:solidFill>
                <a:schemeClr val="tx1"/>
              </a:solidFill>
              <a:latin typeface="+mn-lt"/>
              <a:ea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Costs of providing products and services are recorded in expense accounts, which decrease equity. Examples of expense accounts are Advertising Expense, Salaries Expense, Rent Expense, Utilities Expense, and Insurance Expense. </a:t>
            </a:r>
            <a:r>
              <a:rPr lang="en-US" sz="1200" b="1" i="0" u="none" strike="noStrike" kern="1200" baseline="0" dirty="0">
                <a:solidFill>
                  <a:schemeClr val="tx1"/>
                </a:solidFill>
                <a:latin typeface="+mn-lt"/>
                <a:ea typeface="MS PGothic" pitchFamily="34" charset="-128"/>
                <a:cs typeface="MS PGothic" pitchFamily="34" charset="-128"/>
              </a:rPr>
              <a:t>Expenses always decrease equity. </a:t>
            </a:r>
            <a:endParaRPr lang="en-US" altLang="en-US" dirty="0"/>
          </a:p>
        </p:txBody>
      </p:sp>
    </p:spTree>
    <p:extLst>
      <p:ext uri="{BB962C8B-B14F-4D97-AF65-F5344CB8AC3E}">
        <p14:creationId xmlns:p14="http://schemas.microsoft.com/office/powerpoint/2010/main" val="132770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Remember the expanded accounting equation shown here.  Revenues increase the equity side of the equation and expenses decrease equity. In addition, owner investments are recorded in Common Stock </a:t>
            </a:r>
            <a:r>
              <a:rPr lang="en-US" altLang="en-US" baseline="0" dirty="0"/>
              <a:t>and</a:t>
            </a:r>
            <a:r>
              <a:rPr lang="en-US" altLang="en-US" dirty="0"/>
              <a:t> increase equity (and assets) Dividends decrease equity. </a:t>
            </a:r>
            <a:r>
              <a:rPr lang="en-US" altLang="en-US" baseline="0" dirty="0"/>
              <a:t>Dividends are </a:t>
            </a:r>
            <a:r>
              <a:rPr lang="en-US" sz="1200" b="0" i="0" u="none" strike="noStrike" kern="1200" baseline="0" dirty="0">
                <a:solidFill>
                  <a:schemeClr val="tx1"/>
                </a:solidFill>
                <a:latin typeface="+mn-lt"/>
                <a:ea typeface="MS PGothic" pitchFamily="34" charset="-128"/>
                <a:cs typeface="MS PGothic" pitchFamily="34" charset="-128"/>
              </a:rPr>
              <a:t>distributions of assets to its owners, which decrease assets and total equity. Dividends are not expenses of the business; they are simply the opposite of owner investments.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82101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a:ln/>
        </p:spPr>
        <p:txBody>
          <a:bodyPr/>
          <a:lstStyle/>
          <a:p>
            <a:pPr>
              <a:defRPr/>
            </a:pPr>
            <a:r>
              <a:rPr lang="en-US" dirty="0"/>
              <a:t>The ledger is a collection of all accounts and their balances. A company’s size and diversity of operations affect the number of accounts needed. </a:t>
            </a:r>
          </a:p>
          <a:p>
            <a:pPr>
              <a:defRPr/>
            </a:pPr>
            <a:endParaRPr lang="en-US" dirty="0">
              <a:solidFill>
                <a:srgbClr val="4F6228"/>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a:t>
            </a:r>
            <a:r>
              <a:rPr lang="en-US" b="1" dirty="0"/>
              <a:t>chart of accounts </a:t>
            </a:r>
            <a:r>
              <a:rPr lang="en-US" dirty="0"/>
              <a:t>is a listing of all accounts and includes an identifying number assigned to each account. Notice that all assets accounts begin with an account number of one, all liabilities with two, equities with three, revenues with four, and expenses with six.</a:t>
            </a:r>
          </a:p>
          <a:p>
            <a:pPr>
              <a:defRPr/>
            </a:pPr>
            <a:endParaRPr lang="en-US" dirty="0"/>
          </a:p>
        </p:txBody>
      </p:sp>
    </p:spTree>
    <p:extLst>
      <p:ext uri="{BB962C8B-B14F-4D97-AF65-F5344CB8AC3E}">
        <p14:creationId xmlns:p14="http://schemas.microsoft.com/office/powerpoint/2010/main" val="66128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330673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Accountants often use a </a:t>
            </a:r>
            <a:r>
              <a:rPr lang="en-US" altLang="en-US" b="1" dirty="0"/>
              <a:t>T-account</a:t>
            </a:r>
            <a:r>
              <a:rPr lang="en-US" altLang="en-US" dirty="0"/>
              <a:t> to represent a general ledger account. The account title is entered on the top of the T-account. The left side of a T-account is always called the debit side, and the right side is always called the credit side. This terminology comes from the time when the first double-entry system was developed. We still use the terms as a convention. The term debit or credit, by itself, does not mean increase or decrease. Whether a</a:t>
            </a:r>
            <a:r>
              <a:rPr lang="en-US" altLang="en-US" baseline="0" dirty="0"/>
              <a:t> debit or a credit is an increase or decrease depends on the account</a:t>
            </a:r>
            <a:r>
              <a:rPr lang="en-US" altLang="en-US" dirty="0"/>
              <a:t>. The difference between total debits and total credits for an account</a:t>
            </a:r>
            <a:r>
              <a:rPr lang="en-US" altLang="en-US" baseline="0" dirty="0"/>
              <a:t> </a:t>
            </a:r>
            <a:r>
              <a:rPr lang="en-US" altLang="en-US" dirty="0"/>
              <a:t>is the </a:t>
            </a:r>
            <a:r>
              <a:rPr lang="en-US" altLang="en-US" b="1" dirty="0"/>
              <a:t>account balance</a:t>
            </a:r>
            <a:r>
              <a:rPr lang="en-US" altLang="en-US" dirty="0"/>
              <a:t>. When the sum of the debits exceed the sum of the credits in a particular account, the account has a debit balance.  When total debits equal total credits, the account has a zero balance.</a:t>
            </a:r>
          </a:p>
        </p:txBody>
      </p:sp>
    </p:spTree>
    <p:extLst>
      <p:ext uri="{BB962C8B-B14F-4D97-AF65-F5344CB8AC3E}">
        <p14:creationId xmlns:p14="http://schemas.microsoft.com/office/powerpoint/2010/main" val="152957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altLang="en-US" b="1" dirty="0"/>
              <a:t>Double-entry accounting </a:t>
            </a:r>
            <a:r>
              <a:rPr lang="en-US" altLang="en-US" dirty="0"/>
              <a:t>demands the accounting equation remain in balance which means that for each transaction:</a:t>
            </a:r>
          </a:p>
          <a:p>
            <a:pPr>
              <a:lnSpc>
                <a:spcPct val="80000"/>
              </a:lnSpc>
            </a:pPr>
            <a:r>
              <a:rPr lang="en-US" altLang="en-US" dirty="0"/>
              <a:t>● At least two accounts are involved, with at least one debit and one credit.</a:t>
            </a:r>
          </a:p>
          <a:p>
            <a:pPr>
              <a:lnSpc>
                <a:spcPct val="80000"/>
              </a:lnSpc>
            </a:pPr>
            <a:r>
              <a:rPr lang="en-US" altLang="en-US" dirty="0"/>
              <a:t>● The total amount debited must equal the total amount credited.</a:t>
            </a:r>
          </a:p>
          <a:p>
            <a:pPr>
              <a:lnSpc>
                <a:spcPct val="80000"/>
              </a:lnSpc>
            </a:pPr>
            <a:endParaRPr lang="en-US" altLang="en-US" dirty="0"/>
          </a:p>
          <a:p>
            <a:pPr>
              <a:lnSpc>
                <a:spcPct val="80000"/>
              </a:lnSpc>
            </a:pPr>
            <a:r>
              <a:rPr lang="en-US" altLang="en-US" dirty="0"/>
              <a:t>Net increases or decreases on one side have equal net effects on the other side. For example, a net increase in assets must be accompanied by an equal net increase on the liabilities and equity side. Some transactions affect only one side of the equation, such as acquiring a land asset by giving up a cash asset, but their net effect on this one side is zero.</a:t>
            </a:r>
          </a:p>
          <a:p>
            <a:pPr>
              <a:lnSpc>
                <a:spcPct val="80000"/>
              </a:lnSpc>
            </a:pPr>
            <a:endParaRPr lang="en-US" altLang="en-US" dirty="0"/>
          </a:p>
          <a:p>
            <a:pPr>
              <a:lnSpc>
                <a:spcPct val="80000"/>
              </a:lnSpc>
            </a:pPr>
            <a:r>
              <a:rPr lang="en-US" altLang="en-US" dirty="0"/>
              <a:t>The left side is the normal balance side for assets, and the right side is the normal balance side for liabilities and equity. This matches their layout in the accounting equation, where assets are on the left side of this equation and liabilities and equity are on the right.</a:t>
            </a:r>
          </a:p>
          <a:p>
            <a:pPr>
              <a:lnSpc>
                <a:spcPct val="80000"/>
              </a:lnSpc>
            </a:pPr>
            <a:endParaRPr lang="en-US" altLang="en-US" dirty="0"/>
          </a:p>
          <a:p>
            <a:pPr>
              <a:lnSpc>
                <a:spcPct val="80000"/>
              </a:lnSpc>
            </a:pPr>
            <a:r>
              <a:rPr lang="en-US" altLang="en-US" dirty="0"/>
              <a:t>It will take you a short while to become accustomed to using the terms debit and credit, but with practice you will master the concept easily. </a:t>
            </a:r>
          </a:p>
        </p:txBody>
      </p:sp>
    </p:spTree>
    <p:extLst>
      <p:ext uri="{BB962C8B-B14F-4D97-AF65-F5344CB8AC3E}">
        <p14:creationId xmlns:p14="http://schemas.microsoft.com/office/powerpoint/2010/main" val="64387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Equity increases from revenues and owner investments and it decreases from expenses and dividends. We see this by expanding the accounting equation to include debits and credits in double-entry form.</a:t>
            </a:r>
          </a:p>
          <a:p>
            <a:endParaRPr lang="en-US" altLang="en-US" dirty="0"/>
          </a:p>
          <a:p>
            <a:r>
              <a:rPr lang="en-US" altLang="en-US" dirty="0"/>
              <a:t>Increases (credits) to owner investments (stock issuances) and revenues increase equity; increases (debits) to dividends and expenses decrease equity. The normal balance of each account (asset, liability, common stock, dividends, revenue, or expense) is the side where increases are recorded.</a:t>
            </a:r>
          </a:p>
        </p:txBody>
      </p:sp>
    </p:spTree>
    <p:extLst>
      <p:ext uri="{BB962C8B-B14F-4D97-AF65-F5344CB8AC3E}">
        <p14:creationId xmlns:p14="http://schemas.microsoft.com/office/powerpoint/2010/main" val="3787957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determined the balance in the accounts in the last chapter, but in this chapter we will look at a more comprehensive way to determine an account balance.</a:t>
            </a:r>
          </a:p>
          <a:p>
            <a:endParaRPr lang="en-US" altLang="en-US" dirty="0"/>
          </a:p>
          <a:p>
            <a:r>
              <a:rPr lang="en-US" altLang="en-US" dirty="0"/>
              <a:t>The Cash account is an asset, so increases, or receipts, are shown on the debit, or left side, and decreases, or payments, are shown on the credit side, or right side. To determine if an account has a debit or credit balance, we total the right and left sides and place the balance on the larger side. In this example, our increases in Cash amount to $36,100 and the decreases total $31,300 so the Cash account has a debit, or positive balance of $4,800.</a:t>
            </a:r>
          </a:p>
          <a:p>
            <a:endParaRPr lang="en-US" altLang="en-US" dirty="0"/>
          </a:p>
          <a:p>
            <a:endParaRPr lang="en-US" altLang="en-US" dirty="0"/>
          </a:p>
        </p:txBody>
      </p:sp>
    </p:spTree>
    <p:extLst>
      <p:ext uri="{BB962C8B-B14F-4D97-AF65-F5344CB8AC3E}">
        <p14:creationId xmlns:p14="http://schemas.microsoft.com/office/powerpoint/2010/main" val="288561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225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accounting process, you first analyze a transaction by looking at proper source documentation. Next, we apply the rules of double-entry accounting and record a </a:t>
            </a:r>
            <a:r>
              <a:rPr lang="en-US" altLang="en-US" b="1" dirty="0"/>
              <a:t>general journal </a:t>
            </a:r>
            <a:r>
              <a:rPr lang="en-US" altLang="en-US" dirty="0"/>
              <a:t>entry. The general journal is a chronological listing of the transactions. At the end of the accounting period, we post the information from the </a:t>
            </a:r>
            <a:r>
              <a:rPr lang="en-US" altLang="en-US" b="1" dirty="0"/>
              <a:t>general journal </a:t>
            </a:r>
            <a:r>
              <a:rPr lang="en-US" altLang="en-US" dirty="0"/>
              <a:t>to the proper general ledger account. The general ledger groups all transactions that impact a particular account. That is, all the transactions that increase or decrease the Cash account are posted to the general ledger Cash account.</a:t>
            </a:r>
          </a:p>
        </p:txBody>
      </p:sp>
    </p:spTree>
    <p:extLst>
      <p:ext uri="{BB962C8B-B14F-4D97-AF65-F5344CB8AC3E}">
        <p14:creationId xmlns:p14="http://schemas.microsoft.com/office/powerpoint/2010/main" val="213703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425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a:t>Here is an example of the proper recording of a general journal transaction. We have seen a similar transaction before. In this case, the owner of the business contributes $30,000 cash in exchange for common stock to start the business. </a:t>
            </a:r>
          </a:p>
          <a:p>
            <a:endParaRPr lang="en-US" altLang="en-US" dirty="0"/>
          </a:p>
          <a:p>
            <a:r>
              <a:rPr lang="en-US" altLang="en-US" dirty="0"/>
              <a:t>The transaction occurred on December 1, 2021. The date is important when recording general journal transactions and is recorded on the left side of the journal.</a:t>
            </a:r>
          </a:p>
          <a:p>
            <a:endParaRPr lang="en-US" altLang="en-US" dirty="0"/>
          </a:p>
          <a:p>
            <a:r>
              <a:rPr lang="en-US" altLang="en-US" dirty="0"/>
              <a:t>Next, we identify the accounts affected by the transactions. The Cash account is an asset that has increased. We show increases in asset accounts with a debit to that account. The Common Stock account also increased and we show increases in equity accounts with a credit. Debits are always listed first in the journal followed by credits that are slightly indented below the debits.</a:t>
            </a:r>
          </a:p>
          <a:p>
            <a:endParaRPr lang="en-US" altLang="en-US" dirty="0"/>
          </a:p>
          <a:p>
            <a:r>
              <a:rPr lang="en-US" altLang="en-US" dirty="0"/>
              <a:t>The dollar amount is placed in the appropriate debit or credit column. In this case, the Cash account was debited for $30,000, so we place that amount in the debit column.</a:t>
            </a:r>
          </a:p>
          <a:p>
            <a:endParaRPr lang="en-US" altLang="en-US" dirty="0"/>
          </a:p>
          <a:p>
            <a:r>
              <a:rPr lang="en-US" altLang="en-US" dirty="0"/>
              <a:t>Finally, we prepare a brief description of the transaction so that other people who view our work will understand the nature of the transaction. This explanation is indented about as far as the credited account titles to avoid confusing it with accounts and it is italicized.</a:t>
            </a:r>
          </a:p>
          <a:p>
            <a:endParaRPr lang="en-US" altLang="en-US" dirty="0"/>
          </a:p>
          <a:p>
            <a:r>
              <a:rPr lang="en-US" sz="1200" b="0" i="0" u="none" strike="noStrike" kern="1200" baseline="0" dirty="0">
                <a:solidFill>
                  <a:schemeClr val="tx1"/>
                </a:solidFill>
                <a:latin typeface="+mn-lt"/>
                <a:ea typeface="MS PGothic" pitchFamily="34" charset="-128"/>
                <a:cs typeface="MS PGothic" pitchFamily="34" charset="-128"/>
              </a:rPr>
              <a:t>When a transaction is first recorded, the </a:t>
            </a:r>
            <a:r>
              <a:rPr lang="en-US" sz="1200" b="1" i="0" u="none" strike="noStrike" kern="1200" baseline="0" dirty="0">
                <a:solidFill>
                  <a:schemeClr val="tx1"/>
                </a:solidFill>
                <a:latin typeface="+mn-lt"/>
                <a:ea typeface="MS PGothic" pitchFamily="34" charset="-128"/>
                <a:cs typeface="MS PGothic" pitchFamily="34" charset="-128"/>
              </a:rPr>
              <a:t>posting reference (PR) column </a:t>
            </a:r>
            <a:r>
              <a:rPr lang="en-US" sz="1200" b="0" i="0" u="none" strike="noStrike" kern="1200" baseline="0" dirty="0">
                <a:solidFill>
                  <a:schemeClr val="tx1"/>
                </a:solidFill>
                <a:latin typeface="+mn-lt"/>
                <a:ea typeface="MS PGothic" pitchFamily="34" charset="-128"/>
                <a:cs typeface="MS PGothic" pitchFamily="34" charset="-128"/>
              </a:rPr>
              <a:t>is left blank (in a manual system). Later, when posting entries to the ledger, the identification numbers of the individual ledger accounts are entered in the PR column. </a:t>
            </a:r>
            <a:endParaRPr lang="en-US" altLang="en-US" dirty="0"/>
          </a:p>
          <a:p>
            <a:endParaRPr lang="en-US" altLang="en-US" sz="1100" dirty="0"/>
          </a:p>
          <a:p>
            <a:endParaRPr lang="en-US" altLang="en-US" sz="1000" dirty="0"/>
          </a:p>
        </p:txBody>
      </p:sp>
    </p:spTree>
    <p:extLst>
      <p:ext uri="{BB962C8B-B14F-4D97-AF65-F5344CB8AC3E}">
        <p14:creationId xmlns:p14="http://schemas.microsoft.com/office/powerpoint/2010/main" val="297880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T-accounts are useful illustrations, but balance column accounts are used in practice.</a:t>
            </a:r>
          </a:p>
          <a:p>
            <a:endParaRPr lang="en-US" altLang="en-US" dirty="0"/>
          </a:p>
          <a:p>
            <a:r>
              <a:rPr lang="en-US" altLang="en-US" dirty="0"/>
              <a:t>The balance column account format is similar to a T-account in having columns for debits and credits. It is different in including transaction date and explanation columns. It also has a column with the balance of the account after each entry is recorded. The Cash account is debited on December 1 for the $30,000 common stock</a:t>
            </a:r>
            <a:r>
              <a:rPr lang="en-US" altLang="en-US" baseline="0" dirty="0"/>
              <a:t> </a:t>
            </a:r>
            <a:r>
              <a:rPr lang="en-US" altLang="en-US" dirty="0"/>
              <a:t>yielding a $30,000 debit balance. The account is credited on December 2 for $2,500, yielding a $27,500 debit balance. On December 3, it is credited again, this time for $26,000, and its debit balance is reduced to $1,500. The Cash account is debited for $4,200 on December 10, and its debit balance increases to $5,700; and so on.</a:t>
            </a:r>
          </a:p>
          <a:p>
            <a:endParaRPr lang="en-US" altLang="en-US" dirty="0"/>
          </a:p>
        </p:txBody>
      </p:sp>
    </p:spTree>
    <p:extLst>
      <p:ext uri="{BB962C8B-B14F-4D97-AF65-F5344CB8AC3E}">
        <p14:creationId xmlns:p14="http://schemas.microsoft.com/office/powerpoint/2010/main" val="375581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xfrm>
            <a:off x="708025" y="4525963"/>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Posting</a:t>
            </a:r>
            <a:r>
              <a:rPr lang="en-US" altLang="en-US" dirty="0"/>
              <a:t> is the process of transferring the information from the general journal to the general ledger. There are four steps in the posting process.</a:t>
            </a:r>
          </a:p>
          <a:p>
            <a:pPr marL="228600" indent="-228600">
              <a:buFont typeface="+mj-lt"/>
              <a:buAutoNum type="alphaUcPeriod"/>
            </a:pPr>
            <a:r>
              <a:rPr lang="en-US" altLang="en-US" dirty="0"/>
              <a:t> Identify debit account in Ledger: enter date, journal page in its PR column, debit amount, and new balance.</a:t>
            </a:r>
          </a:p>
          <a:p>
            <a:pPr marL="228600" indent="-228600">
              <a:buFont typeface="+mj-lt"/>
              <a:buAutoNum type="alphaUcPeriod"/>
            </a:pPr>
            <a:r>
              <a:rPr lang="en-US" altLang="en-US" dirty="0"/>
              <a:t> Enter the debit account number from the Ledger in the PR column of the journal.</a:t>
            </a:r>
          </a:p>
          <a:p>
            <a:pPr marL="228600" indent="-228600">
              <a:buFont typeface="+mj-lt"/>
              <a:buAutoNum type="alphaUcPeriod"/>
            </a:pPr>
            <a:r>
              <a:rPr lang="en-US" altLang="en-US" dirty="0"/>
              <a:t> Identify the credit account in Ledger: enter date, journal page in its PR column, credit amount, and new balance.</a:t>
            </a:r>
          </a:p>
          <a:p>
            <a:pPr marL="228600" indent="-228600">
              <a:buFont typeface="+mj-lt"/>
              <a:buAutoNum type="alphaUcPeriod"/>
            </a:pPr>
            <a:r>
              <a:rPr lang="en-US" altLang="en-US" dirty="0"/>
              <a:t> Enter the credit account number from the Ledger in the PR column of the journal. </a:t>
            </a:r>
          </a:p>
          <a:p>
            <a:pPr>
              <a:buFont typeface="Calibri" pitchFamily="-107" charset="0"/>
              <a:buNone/>
            </a:pPr>
            <a:endParaRPr lang="en-US" altLang="en-US" dirty="0"/>
          </a:p>
        </p:txBody>
      </p:sp>
    </p:spTree>
    <p:extLst>
      <p:ext uri="{BB962C8B-B14F-4D97-AF65-F5344CB8AC3E}">
        <p14:creationId xmlns:p14="http://schemas.microsoft.com/office/powerpoint/2010/main" val="3886136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p:txBody>
          <a:bodyPr/>
          <a:lstStyle/>
          <a:p>
            <a:pPr>
              <a:defRPr/>
            </a:pPr>
            <a:r>
              <a:rPr lang="en-US" dirty="0"/>
              <a:t>Double-entry accounting is useful in analyzing and processing transactions. To analyze each transaction follow these four steps:</a:t>
            </a:r>
          </a:p>
          <a:p>
            <a:pPr marL="228600" indent="-228600">
              <a:buFontTx/>
              <a:buAutoNum type="arabicPeriod"/>
              <a:defRPr/>
            </a:pPr>
            <a:r>
              <a:rPr lang="en-US" dirty="0"/>
              <a:t>Identify the transaction and any source documents.</a:t>
            </a:r>
          </a:p>
          <a:p>
            <a:pPr marL="228600" indent="-228600">
              <a:buFontTx/>
              <a:buAutoNum type="arabicPeriod"/>
              <a:defRPr/>
            </a:pPr>
            <a:r>
              <a:rPr lang="en-US" dirty="0"/>
              <a:t>Analyze the transaction using the accounting equation.</a:t>
            </a:r>
          </a:p>
          <a:p>
            <a:pPr marL="228600" indent="-228600">
              <a:buFontTx/>
              <a:buAutoNum type="arabicPeriod"/>
              <a:defRPr/>
            </a:pPr>
            <a:r>
              <a:rPr lang="en-US" dirty="0"/>
              <a:t>Record the transaction in journal entry form applying double-entry accounting.</a:t>
            </a:r>
          </a:p>
          <a:p>
            <a:pPr marL="228600" indent="-228600">
              <a:buFontTx/>
              <a:buAutoNum type="arabicPeriod"/>
              <a:defRPr/>
            </a:pPr>
            <a:r>
              <a:rPr lang="en-US" dirty="0"/>
              <a:t>Post the entry (for simplicity, we use T-accounts to represent ledger accounts).</a:t>
            </a:r>
          </a:p>
          <a:p>
            <a:pPr>
              <a:defRPr/>
            </a:pPr>
            <a:endParaRPr lang="en-US" dirty="0"/>
          </a:p>
          <a:p>
            <a:pPr>
              <a:defRPr/>
            </a:pPr>
            <a:r>
              <a:rPr lang="en-US" dirty="0"/>
              <a:t>Let’s look at some examples.</a:t>
            </a:r>
          </a:p>
          <a:p>
            <a:pPr>
              <a:defRPr/>
            </a:pPr>
            <a:endParaRPr lang="en-US" dirty="0"/>
          </a:p>
          <a:p>
            <a:pPr>
              <a:defRPr/>
            </a:pPr>
            <a:endParaRPr lang="en-US" dirty="0"/>
          </a:p>
        </p:txBody>
      </p:sp>
    </p:spTree>
    <p:extLst>
      <p:ext uri="{BB962C8B-B14F-4D97-AF65-F5344CB8AC3E}">
        <p14:creationId xmlns:p14="http://schemas.microsoft.com/office/powerpoint/2010/main" val="3178075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first transaction, the owner invests $30,000 to start a company called FastForward. From our previous work, we know that the Cash account and the Common Stock accounts will increase.</a:t>
            </a:r>
          </a:p>
          <a:p>
            <a:endParaRPr lang="en-US" altLang="en-US" dirty="0"/>
          </a:p>
          <a:p>
            <a:r>
              <a:rPr lang="en-US" altLang="en-US" dirty="0"/>
              <a:t>We record this information in the general journal with a debit, increase, to Cash, and a credit, increase, to Common Stock. Notice that the account number for the Cash account is 101 and Common Stock is 307. We are going to post the information in the journal to the general ledger. We will use T-accounts to accomplish this.</a:t>
            </a:r>
          </a:p>
          <a:p>
            <a:endParaRPr lang="en-US" altLang="en-US" dirty="0"/>
          </a:p>
          <a:p>
            <a:r>
              <a:rPr lang="en-US" altLang="en-US" dirty="0"/>
              <a:t>We place the $30,000 on the left, or debit, side of the Cash account and on the right, or credit, side of the Common Stock account. Our books are in balance because total assets are equal to total liabilities plus equity. Let’s move to another transaction.</a:t>
            </a:r>
          </a:p>
        </p:txBody>
      </p:sp>
    </p:spTree>
    <p:extLst>
      <p:ext uri="{BB962C8B-B14F-4D97-AF65-F5344CB8AC3E}">
        <p14:creationId xmlns:p14="http://schemas.microsoft.com/office/powerpoint/2010/main" val="203547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our second transaction, FastForward purchases office supplies, an asset, paying $2,500 cash. We have exchanged one asset, cash, for another asset, supplies. The Cash account will decrease and the Supplies account will increase. Can you make the general journal entry to record this transaction?</a:t>
            </a:r>
          </a:p>
          <a:p>
            <a:r>
              <a:rPr lang="en-US" altLang="en-US" dirty="0"/>
              <a:t>We increase the Supplies account with a debit and decrease the asset account, Cash, with a credit. Let’s post the amounts.</a:t>
            </a:r>
          </a:p>
          <a:p>
            <a:endParaRPr lang="en-US" altLang="en-US" dirty="0"/>
          </a:p>
          <a:p>
            <a:r>
              <a:rPr lang="en-US" altLang="en-US" dirty="0"/>
              <a:t>The general ledger account for Supplies increased by $2,500, so the amount is placed on the debit side of the account. The Cash account, an asset, decreased by $2,500, so the amount is placed on the credit side of the general ledger account. Let’s move on to another transaction.</a:t>
            </a:r>
          </a:p>
        </p:txBody>
      </p:sp>
    </p:spTree>
    <p:extLst>
      <p:ext uri="{BB962C8B-B14F-4D97-AF65-F5344CB8AC3E}">
        <p14:creationId xmlns:p14="http://schemas.microsoft.com/office/powerpoint/2010/main" val="3559875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our third transaction, FastForward purchases equipment paying $26,000 cash. Once again, we have exchanged one asset, Cash, for another asset, Equipment. The Cash account will decrease and the Equipment account will increase. This general journal entry will look similar to the one we just completed.</a:t>
            </a:r>
          </a:p>
          <a:p>
            <a:endParaRPr lang="en-US" altLang="en-US" dirty="0"/>
          </a:p>
          <a:p>
            <a:r>
              <a:rPr lang="en-US" altLang="en-US" dirty="0"/>
              <a:t>We increase the Equipment account with a debit and decrease the asset account, Cash, with a credit. Let’s post the amounts.</a:t>
            </a:r>
          </a:p>
          <a:p>
            <a:endParaRPr lang="en-US" altLang="en-US" dirty="0"/>
          </a:p>
          <a:p>
            <a:r>
              <a:rPr lang="en-US" altLang="en-US" dirty="0"/>
              <a:t>The general ledger account for Equipment increased by $26,000, so it is placed on the debit side of the account. The Cash account, an asset, decreased by $26,000, so the amount is placed on the credit side of the general ledger account. Let’s look at another transaction.</a:t>
            </a:r>
          </a:p>
        </p:txBody>
      </p:sp>
    </p:spTree>
    <p:extLst>
      <p:ext uri="{BB962C8B-B14F-4D97-AF65-F5344CB8AC3E}">
        <p14:creationId xmlns:p14="http://schemas.microsoft.com/office/powerpoint/2010/main" val="2923155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transaction, FastForward purchases $7,100 of office supplies on account. The Supplies account, an asset, will increase and the liability account, Accounts payable will increase. Let’s make the general journal entry to record this transaction.</a:t>
            </a:r>
          </a:p>
          <a:p>
            <a:endParaRPr lang="en-US" altLang="en-US" dirty="0"/>
          </a:p>
          <a:p>
            <a:r>
              <a:rPr lang="en-US" altLang="en-US" dirty="0"/>
              <a:t>We increase the Supplies account with a debit and increase the liability account, Accounts payable, with a credit. It is time to post the transaction.</a:t>
            </a:r>
          </a:p>
          <a:p>
            <a:endParaRPr lang="en-US" altLang="en-US" dirty="0"/>
          </a:p>
          <a:p>
            <a:r>
              <a:rPr lang="en-US" altLang="en-US" dirty="0"/>
              <a:t>The general ledger account for Supplies increased by $7,100, so the amount is placed on the debit side of the account. The Accounts payable account, a liability, increased by the same amount, so we place it on the credit side of the general ledger account. Let’s analyze another transaction.</a:t>
            </a:r>
          </a:p>
        </p:txBody>
      </p:sp>
    </p:spTree>
    <p:extLst>
      <p:ext uri="{BB962C8B-B14F-4D97-AF65-F5344CB8AC3E}">
        <p14:creationId xmlns:p14="http://schemas.microsoft.com/office/powerpoint/2010/main" val="373250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consulting services and collected $4,200 cash. The asset account, Cash, increased by $4,200 and the equity account, Consulting revenue, increased by the same amount. See if you can make the general journal entry to record this transaction before moving to the next slide.</a:t>
            </a:r>
          </a:p>
          <a:p>
            <a:endParaRPr lang="en-US" altLang="en-US" dirty="0"/>
          </a:p>
          <a:p>
            <a:r>
              <a:rPr lang="en-US" altLang="en-US" dirty="0"/>
              <a:t>We increase the Cash account with a debit and increase the revenue account, Consulting revenue, with a credit. Let’s post the amounts.</a:t>
            </a:r>
          </a:p>
          <a:p>
            <a:endParaRPr lang="en-US" altLang="en-US" dirty="0"/>
          </a:p>
          <a:p>
            <a:r>
              <a:rPr lang="en-US" altLang="en-US" dirty="0"/>
              <a:t>The general ledger account for Cash increased by $4,200, so the amount is placed on the debit side of the account. The Consulting revenue account increased by the same amount, so it is placed on the credit side of the general ledger account.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41820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$1,000</a:t>
            </a:r>
            <a:r>
              <a:rPr lang="en-US" altLang="en-US" baseline="0" dirty="0"/>
              <a:t> cash for December rent</a:t>
            </a:r>
            <a:r>
              <a:rPr lang="en-US" altLang="en-US" dirty="0"/>
              <a:t>. The asset account, Cash, decreased by $1,000 and the equity account, Rent expense, increased by the same amount. </a:t>
            </a:r>
          </a:p>
          <a:p>
            <a:endParaRPr lang="en-US" altLang="en-US" dirty="0"/>
          </a:p>
          <a:p>
            <a:r>
              <a:rPr lang="en-US" altLang="en-US" dirty="0"/>
              <a:t>We decrease the Cash account with a credit and increase the expense account, Rent expense, with a debit. Let’s post the amounts.</a:t>
            </a:r>
          </a:p>
          <a:p>
            <a:endParaRPr lang="en-US" altLang="en-US" dirty="0"/>
          </a:p>
          <a:p>
            <a:r>
              <a:rPr lang="en-US" altLang="en-US" dirty="0"/>
              <a:t>The general ledger account for Cash decreased by $1,000, so the amount is placed on the credit side of the account. The Rent expense account increased by the same amount, so it is placed on the debit</a:t>
            </a:r>
            <a:r>
              <a:rPr lang="en-US" altLang="en-US" baseline="0" dirty="0"/>
              <a:t> </a:t>
            </a:r>
            <a:r>
              <a:rPr lang="en-US" altLang="en-US" dirty="0"/>
              <a:t>side of the general ledger account. </a:t>
            </a:r>
          </a:p>
          <a:p>
            <a:endParaRPr lang="en-US" altLang="en-US" dirty="0"/>
          </a:p>
          <a:p>
            <a:endParaRPr lang="en-US" altLang="en-US" dirty="0"/>
          </a:p>
        </p:txBody>
      </p:sp>
    </p:spTree>
    <p:extLst>
      <p:ext uri="{BB962C8B-B14F-4D97-AF65-F5344CB8AC3E}">
        <p14:creationId xmlns:p14="http://schemas.microsoft.com/office/powerpoint/2010/main" val="138619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0693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$700</a:t>
            </a:r>
            <a:r>
              <a:rPr lang="en-US" altLang="en-US" baseline="0" dirty="0"/>
              <a:t> cash for employee salaries</a:t>
            </a:r>
            <a:r>
              <a:rPr lang="en-US" altLang="en-US" dirty="0"/>
              <a:t>. The asset account, Cash, decreased by $700 and the equity account, Salaries expense, increased by the same amount. </a:t>
            </a:r>
          </a:p>
          <a:p>
            <a:endParaRPr lang="en-US" altLang="en-US" dirty="0"/>
          </a:p>
          <a:p>
            <a:r>
              <a:rPr lang="en-US" altLang="en-US" dirty="0"/>
              <a:t>We decrease the Cash account with a credit and increase the expense account, Salaries expense, with a debit. Let’s post the amounts.</a:t>
            </a:r>
          </a:p>
          <a:p>
            <a:endParaRPr lang="en-US" altLang="en-US" dirty="0"/>
          </a:p>
          <a:p>
            <a:r>
              <a:rPr lang="en-US" altLang="en-US" dirty="0"/>
              <a:t>The general ledger account for Cash decreased by $700, so the amount is placed on the credit side of the account. The Salaries expense account increased by the same amount, so it is placed on the debit</a:t>
            </a:r>
            <a:r>
              <a:rPr lang="en-US" altLang="en-US" baseline="0" dirty="0"/>
              <a:t> </a:t>
            </a:r>
            <a:r>
              <a:rPr lang="en-US" altLang="en-US" dirty="0"/>
              <a:t>side of the general ledger account.</a:t>
            </a:r>
          </a:p>
          <a:p>
            <a:endParaRPr lang="en-US" altLang="en-US" dirty="0"/>
          </a:p>
        </p:txBody>
      </p:sp>
    </p:spTree>
    <p:extLst>
      <p:ext uri="{BB962C8B-B14F-4D97-AF65-F5344CB8AC3E}">
        <p14:creationId xmlns:p14="http://schemas.microsoft.com/office/powerpoint/2010/main" val="1781226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provided consulting services of $1,600 and rents its test facilities for $300. The customer is billed $1,900 for services. </a:t>
            </a:r>
          </a:p>
          <a:p>
            <a:endParaRPr lang="en-US" altLang="en-US" dirty="0"/>
          </a:p>
          <a:p>
            <a:r>
              <a:rPr lang="en-US" altLang="en-US" dirty="0"/>
              <a:t>The asset account, Accounts receivable, increased by $1,900, the equity account, Consulting revenue, increased by $1,600</a:t>
            </a:r>
            <a:r>
              <a:rPr lang="en-US" altLang="en-US" baseline="0" dirty="0"/>
              <a:t> and the equity account, Rental revenue, increased by $300.</a:t>
            </a:r>
            <a:endParaRPr lang="en-US" altLang="en-US" dirty="0"/>
          </a:p>
          <a:p>
            <a:endParaRPr lang="en-US" altLang="en-US" dirty="0"/>
          </a:p>
          <a:p>
            <a:r>
              <a:rPr lang="en-US" altLang="en-US" dirty="0"/>
              <a:t>We increase the Accounts receivable account with a debit and increase the two revenue accounts, Consulting revenue and Rental revenue, with credits. This is a compound journal entry which affects three or more accounts.</a:t>
            </a:r>
          </a:p>
          <a:p>
            <a:endParaRPr lang="en-US" altLang="en-US" dirty="0"/>
          </a:p>
          <a:p>
            <a:r>
              <a:rPr lang="en-US" altLang="en-US" dirty="0"/>
              <a:t>The general ledger account for Accounts receivable increased by $1,900, so the amount is placed on the debit side of the account. The Consulting revenue account increased by $1,600 and Rental revenue increased by $300, so these are placed on the credit side of the general ledger accounts. </a:t>
            </a:r>
          </a:p>
        </p:txBody>
      </p:sp>
    </p:spTree>
    <p:extLst>
      <p:ext uri="{BB962C8B-B14F-4D97-AF65-F5344CB8AC3E}">
        <p14:creationId xmlns:p14="http://schemas.microsoft.com/office/powerpoint/2010/main" val="358490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receives $1,900 cash from the client billed in transaction 8. This transaction will increase the Cash account and decrease the Accounts receivable account by $1,900.</a:t>
            </a:r>
          </a:p>
          <a:p>
            <a:endParaRPr lang="en-US" altLang="en-US" dirty="0"/>
          </a:p>
          <a:p>
            <a:r>
              <a:rPr lang="en-US" altLang="en-US" dirty="0"/>
              <a:t>We increase the Cash account with a debit and decrease the Accounts receivable account for $1,900.</a:t>
            </a:r>
          </a:p>
          <a:p>
            <a:endParaRPr lang="en-US" altLang="en-US" dirty="0"/>
          </a:p>
          <a:p>
            <a:r>
              <a:rPr lang="en-US" altLang="en-US" dirty="0"/>
              <a:t>In posting these amounts</a:t>
            </a:r>
            <a:r>
              <a:rPr lang="en-US" altLang="en-US" baseline="0" dirty="0"/>
              <a:t> to the general ledger accounts, $1,900 is placed on the debit side of the Cash account and $1,900 is placed on the credit side of the Accounts receivable account.</a:t>
            </a:r>
            <a:endParaRPr lang="en-US" altLang="en-US" dirty="0"/>
          </a:p>
        </p:txBody>
      </p:sp>
    </p:spTree>
    <p:extLst>
      <p:ext uri="{BB962C8B-B14F-4D97-AF65-F5344CB8AC3E}">
        <p14:creationId xmlns:p14="http://schemas.microsoft.com/office/powerpoint/2010/main" val="1800691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$900 cash toward the accounts payable in transaction 4. This transaction will decrease the Cash account and decrease the Accounts payable account by $900.</a:t>
            </a:r>
          </a:p>
          <a:p>
            <a:endParaRPr lang="en-US" altLang="en-US" dirty="0"/>
          </a:p>
          <a:p>
            <a:r>
              <a:rPr lang="en-US" altLang="en-US" dirty="0"/>
              <a:t>Decrease the Cash account with a credit and decrease the Accounts payable account with a debit for $900.</a:t>
            </a:r>
          </a:p>
          <a:p>
            <a:endParaRPr lang="en-US" altLang="en-US" dirty="0"/>
          </a:p>
          <a:p>
            <a:r>
              <a:rPr lang="en-US" altLang="en-US" dirty="0"/>
              <a:t>In posting these amounts</a:t>
            </a:r>
            <a:r>
              <a:rPr lang="en-US" altLang="en-US" baseline="0" dirty="0"/>
              <a:t> to the general ledger accounts, $900 is placed on the credit side of the Cash account and $900 is placed on the debit side of the Accounts payable account. </a:t>
            </a:r>
            <a:endParaRPr lang="en-US" altLang="en-US" dirty="0"/>
          </a:p>
        </p:txBody>
      </p:sp>
    </p:spTree>
    <p:extLst>
      <p:ext uri="{BB962C8B-B14F-4D97-AF65-F5344CB8AC3E}">
        <p14:creationId xmlns:p14="http://schemas.microsoft.com/office/powerpoint/2010/main" val="2235024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a $200</a:t>
            </a:r>
            <a:r>
              <a:rPr lang="en-US" altLang="en-US" baseline="0" dirty="0"/>
              <a:t> dividend. </a:t>
            </a:r>
            <a:r>
              <a:rPr lang="en-US" altLang="en-US" dirty="0"/>
              <a:t>This transaction will decrease the Cash account and increase the Dividends account by $200.</a:t>
            </a:r>
          </a:p>
          <a:p>
            <a:endParaRPr lang="en-US" altLang="en-US" dirty="0"/>
          </a:p>
          <a:p>
            <a:r>
              <a:rPr lang="en-US" altLang="en-US" dirty="0"/>
              <a:t>Decrease the Cash account with a credit and increase the Dividends account with a debit for $200.</a:t>
            </a:r>
          </a:p>
          <a:p>
            <a:endParaRPr lang="en-US" altLang="en-US" dirty="0"/>
          </a:p>
          <a:p>
            <a:r>
              <a:rPr lang="en-US" altLang="en-US" dirty="0"/>
              <a:t>In posting these amounts</a:t>
            </a:r>
            <a:r>
              <a:rPr lang="en-US" altLang="en-US" baseline="0" dirty="0"/>
              <a:t> to the general ledger accounts, $200 is placed on the credit side of the Cash account and $200 is placed on the debit side of the </a:t>
            </a:r>
            <a:r>
              <a:rPr lang="en-US" altLang="en-US" dirty="0"/>
              <a:t>Dividends </a:t>
            </a:r>
            <a:r>
              <a:rPr lang="en-US" altLang="en-US" baseline="0" dirty="0"/>
              <a:t>account.</a:t>
            </a:r>
            <a:endParaRPr lang="en-US" altLang="en-US" dirty="0"/>
          </a:p>
          <a:p>
            <a:endParaRPr lang="en-US" altLang="en-US" dirty="0"/>
          </a:p>
        </p:txBody>
      </p:sp>
    </p:spTree>
    <p:extLst>
      <p:ext uri="{BB962C8B-B14F-4D97-AF65-F5344CB8AC3E}">
        <p14:creationId xmlns:p14="http://schemas.microsoft.com/office/powerpoint/2010/main" val="59930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receives $3,000 cash in advance of providing consulting services to a customer. This transaction will increase the Cash account and increase</a:t>
            </a:r>
            <a:r>
              <a:rPr lang="en-US" altLang="en-US" baseline="0" dirty="0"/>
              <a:t> </a:t>
            </a:r>
            <a:r>
              <a:rPr lang="en-US" altLang="en-US" dirty="0"/>
              <a:t>the liability</a:t>
            </a:r>
            <a:r>
              <a:rPr lang="en-US" altLang="en-US" baseline="0" dirty="0"/>
              <a:t> account, Unearned consulting </a:t>
            </a:r>
            <a:r>
              <a:rPr lang="en-US" altLang="en-US" baseline="0"/>
              <a:t>revenue </a:t>
            </a:r>
            <a:r>
              <a:rPr lang="en-US" altLang="en-US"/>
              <a:t>by </a:t>
            </a:r>
            <a:r>
              <a:rPr lang="en-US" altLang="en-US" dirty="0"/>
              <a:t>$3,000.</a:t>
            </a:r>
          </a:p>
          <a:p>
            <a:endParaRPr lang="en-US" altLang="en-US" dirty="0"/>
          </a:p>
          <a:p>
            <a:r>
              <a:rPr lang="en-US" altLang="en-US" dirty="0"/>
              <a:t>We increase the Cash account with a debit and increase the Unearned</a:t>
            </a:r>
            <a:r>
              <a:rPr lang="en-US" altLang="en-US" baseline="0" dirty="0"/>
              <a:t> consulting revenue </a:t>
            </a:r>
            <a:r>
              <a:rPr lang="en-US" altLang="en-US" dirty="0"/>
              <a:t>account with a credit for $3,000.</a:t>
            </a:r>
          </a:p>
          <a:p>
            <a:endParaRPr lang="en-US" altLang="en-US" dirty="0"/>
          </a:p>
          <a:p>
            <a:r>
              <a:rPr lang="en-US" altLang="en-US" dirty="0"/>
              <a:t>In posting these amounts</a:t>
            </a:r>
            <a:r>
              <a:rPr lang="en-US" altLang="en-US" baseline="0" dirty="0"/>
              <a:t> to the general ledger accounts, $3,000 is placed on the debit side of the Cash account and $3,000 is placed on the credit side of the Unearned consulting revenue account.</a:t>
            </a:r>
            <a:endParaRPr lang="en-US" altLang="en-US" dirty="0"/>
          </a:p>
        </p:txBody>
      </p:sp>
    </p:spTree>
    <p:extLst>
      <p:ext uri="{BB962C8B-B14F-4D97-AF65-F5344CB8AC3E}">
        <p14:creationId xmlns:p14="http://schemas.microsoft.com/office/powerpoint/2010/main" val="800164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$2,400 cash for a 24-month insurance policy. This transaction will decrease the Cash account and increase the asset account, Prepaid insurance,</a:t>
            </a:r>
            <a:r>
              <a:rPr lang="en-US" altLang="en-US" baseline="0" dirty="0"/>
              <a:t> </a:t>
            </a:r>
            <a:r>
              <a:rPr lang="en-US" altLang="en-US" dirty="0"/>
              <a:t>by $2,400.</a:t>
            </a:r>
          </a:p>
          <a:p>
            <a:endParaRPr lang="en-US" altLang="en-US" dirty="0"/>
          </a:p>
          <a:p>
            <a:r>
              <a:rPr lang="en-US" altLang="en-US" dirty="0"/>
              <a:t>Decrease the Cash account with a credit and increase the Prepaid insurance account with a debit for $2,400.</a:t>
            </a:r>
          </a:p>
          <a:p>
            <a:endParaRPr lang="en-US" altLang="en-US" dirty="0"/>
          </a:p>
          <a:p>
            <a:r>
              <a:rPr lang="en-US" altLang="en-US" dirty="0"/>
              <a:t>In posting these amounts</a:t>
            </a:r>
            <a:r>
              <a:rPr lang="en-US" altLang="en-US" baseline="0" dirty="0"/>
              <a:t> to the general ledger accounts, $2,400 is placed on the credit side of the Cash account and $2,400 is placed on the debit side of the Prepaid insurance account.</a:t>
            </a:r>
            <a:endParaRPr lang="en-US" altLang="en-US" dirty="0"/>
          </a:p>
        </p:txBody>
      </p:sp>
    </p:spTree>
    <p:extLst>
      <p:ext uri="{BB962C8B-B14F-4D97-AF65-F5344CB8AC3E}">
        <p14:creationId xmlns:p14="http://schemas.microsoft.com/office/powerpoint/2010/main" val="230664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$120 cash for supplies. This transaction will decrease the Cash account and increase</a:t>
            </a:r>
            <a:r>
              <a:rPr lang="en-US" altLang="en-US" baseline="0" dirty="0"/>
              <a:t> </a:t>
            </a:r>
            <a:r>
              <a:rPr lang="en-US" altLang="en-US" dirty="0"/>
              <a:t>the asset account, Supplies account by $120.</a:t>
            </a:r>
          </a:p>
          <a:p>
            <a:endParaRPr lang="en-US" altLang="en-US" dirty="0"/>
          </a:p>
          <a:p>
            <a:r>
              <a:rPr lang="en-US" altLang="en-US" dirty="0"/>
              <a:t>Decrease the Cash account with a credit and increase the Supplies account with a debit for $120.</a:t>
            </a:r>
          </a:p>
          <a:p>
            <a:endParaRPr lang="en-US" altLang="en-US" dirty="0"/>
          </a:p>
          <a:p>
            <a:r>
              <a:rPr lang="en-US" altLang="en-US" dirty="0"/>
              <a:t>In posting these amounts</a:t>
            </a:r>
            <a:r>
              <a:rPr lang="en-US" altLang="en-US" baseline="0" dirty="0"/>
              <a:t> to the general ledger accounts, $120 is placed on the credit side of the Cash account and $120 is placed on the debit side of the Supplies account.</a:t>
            </a:r>
            <a:endParaRPr lang="en-US" altLang="en-US" dirty="0"/>
          </a:p>
        </p:txBody>
      </p:sp>
    </p:spTree>
    <p:extLst>
      <p:ext uri="{BB962C8B-B14F-4D97-AF65-F5344CB8AC3E}">
        <p14:creationId xmlns:p14="http://schemas.microsoft.com/office/powerpoint/2010/main" val="380967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$305 cash for December utilities expense. This transaction will decrease the Cash account and increase the equity account, Utilities expense account by $305.</a:t>
            </a:r>
          </a:p>
          <a:p>
            <a:endParaRPr lang="en-US" altLang="en-US" dirty="0"/>
          </a:p>
          <a:p>
            <a:r>
              <a:rPr lang="en-US" altLang="en-US" dirty="0"/>
              <a:t>Decrease the Cash account with a credit and increase the Utilities expense account with a debit for $305.</a:t>
            </a:r>
          </a:p>
          <a:p>
            <a:endParaRPr lang="en-US" altLang="en-US" dirty="0"/>
          </a:p>
          <a:p>
            <a:r>
              <a:rPr lang="en-US" altLang="en-US" dirty="0"/>
              <a:t>In posting these amounts</a:t>
            </a:r>
            <a:r>
              <a:rPr lang="en-US" altLang="en-US" baseline="0" dirty="0"/>
              <a:t> to the general ledger accounts, $305 is placed on the credit side of the Cash account and $305 is placed on the debit side of the Utilities expense account.</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64751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 pays $700</a:t>
            </a:r>
            <a:r>
              <a:rPr lang="en-US" altLang="en-US" baseline="0" dirty="0"/>
              <a:t> cash for employee salaries</a:t>
            </a:r>
            <a:r>
              <a:rPr lang="en-US" altLang="en-US" dirty="0"/>
              <a:t>. The asset account, Cash, is decreased by $700 and the equity account, Salaries expense, is increased by the same amount. </a:t>
            </a:r>
          </a:p>
          <a:p>
            <a:endParaRPr lang="en-US" altLang="en-US" dirty="0"/>
          </a:p>
          <a:p>
            <a:r>
              <a:rPr lang="en-US" altLang="en-US" dirty="0"/>
              <a:t>We decrease the Cash account with a credit and increase the expense account, Salaries expense, with a debit. Let’s post the amounts.</a:t>
            </a:r>
          </a:p>
          <a:p>
            <a:endParaRPr lang="en-US" altLang="en-US" dirty="0"/>
          </a:p>
          <a:p>
            <a:r>
              <a:rPr lang="en-US" altLang="en-US" dirty="0"/>
              <a:t>The general ledger account for Cash decreased by $700, so the amount is placed on the credit side of the account. The Salaries expense account increased by the same amount, so it is placed on the debit</a:t>
            </a:r>
            <a:r>
              <a:rPr lang="en-US" altLang="en-US" baseline="0" dirty="0"/>
              <a:t> </a:t>
            </a:r>
            <a:r>
              <a:rPr lang="en-US" altLang="en-US" dirty="0"/>
              <a:t>side of the general ledger account. </a:t>
            </a:r>
          </a:p>
          <a:p>
            <a:endParaRPr lang="en-US" altLang="en-US" dirty="0"/>
          </a:p>
          <a:p>
            <a:endParaRPr lang="en-US" altLang="en-US" dirty="0"/>
          </a:p>
        </p:txBody>
      </p:sp>
    </p:spTree>
    <p:extLst>
      <p:ext uri="{BB962C8B-B14F-4D97-AF65-F5344CB8AC3E}">
        <p14:creationId xmlns:p14="http://schemas.microsoft.com/office/powerpoint/2010/main" val="329305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p:txBody>
          <a:bodyPr>
            <a:normAutofit/>
          </a:bodyPr>
          <a:lstStyle/>
          <a:p>
            <a:pPr>
              <a:defRPr/>
            </a:pPr>
            <a:r>
              <a:rPr lang="en-US" dirty="0"/>
              <a:t>Business transactions and events are the starting points of financial statements. The process to go from transactions and events to financial statements includes the following: </a:t>
            </a:r>
          </a:p>
          <a:p>
            <a:pPr>
              <a:defRPr/>
            </a:pPr>
            <a:r>
              <a:rPr lang="en-US" dirty="0"/>
              <a:t>Identify each transaction and event from source documents. </a:t>
            </a:r>
          </a:p>
          <a:p>
            <a:pPr>
              <a:defRPr/>
            </a:pPr>
            <a:r>
              <a:rPr lang="en-US" dirty="0"/>
              <a:t>Analyze each transaction and event using the accounting equation. </a:t>
            </a:r>
          </a:p>
          <a:p>
            <a:pPr>
              <a:defRPr/>
            </a:pPr>
            <a:r>
              <a:rPr lang="en-US" dirty="0"/>
              <a:t>Record relevant transactions and events in a journal. </a:t>
            </a:r>
          </a:p>
          <a:p>
            <a:pPr>
              <a:defRPr/>
            </a:pPr>
            <a:r>
              <a:rPr lang="en-US" dirty="0"/>
              <a:t>Post journal information to ledger accounts. </a:t>
            </a:r>
          </a:p>
          <a:p>
            <a:pPr>
              <a:defRPr/>
            </a:pPr>
            <a:r>
              <a:rPr lang="en-US" dirty="0"/>
              <a:t>Prepare and analyze the trial balance and financial statements.</a:t>
            </a:r>
            <a:endParaRPr lang="en-US" altLang="en-US" dirty="0"/>
          </a:p>
        </p:txBody>
      </p:sp>
    </p:spTree>
    <p:extLst>
      <p:ext uri="{BB962C8B-B14F-4D97-AF65-F5344CB8AC3E}">
        <p14:creationId xmlns:p14="http://schemas.microsoft.com/office/powerpoint/2010/main" val="158664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Exhibit 2.13 shows the ledger accounts (in T-account form) of FastForward after all 16 transactions are recorded and posted and the balances computed. The accounts are grouped into three columns corresponding to the accounting equation: assets, liabilities, and equity. The totals for the three columns obey the accounting equation: assets equal $42,395 ($4,275 + $0 + $9,720 + $2,400 + $26,000); liabilities equal $9,200 ($6,200 + $3,000); and equity equals $33,195 ($30,000 - $200 + $5,800 + $300 - $1,400 - $1,000 - $305) which obey the accounting equation: $42,395 = $9,200 + $33,195. The common stock, dividends, revenue, and expense accounts reflect transactions that change equity. </a:t>
            </a:r>
          </a:p>
          <a:p>
            <a:endParaRPr lang="en-US" altLang="en-US" dirty="0"/>
          </a:p>
        </p:txBody>
      </p:sp>
    </p:spTree>
    <p:extLst>
      <p:ext uri="{BB962C8B-B14F-4D97-AF65-F5344CB8AC3E}">
        <p14:creationId xmlns:p14="http://schemas.microsoft.com/office/powerpoint/2010/main" val="4152604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09286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Preparing a trial balance has three steps:</a:t>
            </a:r>
          </a:p>
          <a:p>
            <a:pPr>
              <a:buFont typeface="Calibri" pitchFamily="-107" charset="0"/>
              <a:buAutoNum type="arabicPeriod"/>
            </a:pPr>
            <a:r>
              <a:rPr lang="en-US" altLang="en-US" dirty="0"/>
              <a:t> List each account title and its amount (from ledger) in the trial balance. </a:t>
            </a:r>
          </a:p>
          <a:p>
            <a:pPr>
              <a:buFont typeface="Calibri" pitchFamily="-107" charset="0"/>
              <a:buAutoNum type="arabicPeriod"/>
            </a:pPr>
            <a:r>
              <a:rPr lang="en-US" altLang="en-US" dirty="0"/>
              <a:t> Compute the total of debit balances and the total of credit balances.</a:t>
            </a:r>
          </a:p>
          <a:p>
            <a:pPr>
              <a:buFont typeface="Calibri" pitchFamily="-107" charset="0"/>
              <a:buAutoNum type="arabicPeriod"/>
            </a:pPr>
            <a:r>
              <a:rPr lang="en-US" altLang="en-US" dirty="0"/>
              <a:t> Verify (prove) total debit balances equal total credit balances.</a:t>
            </a:r>
          </a:p>
          <a:p>
            <a:endParaRPr lang="en-US" altLang="en-US" dirty="0"/>
          </a:p>
          <a:p>
            <a:r>
              <a:rPr lang="en-US" altLang="en-US" dirty="0"/>
              <a:t>The total of debit balances equals the total of credit balances for the trial balance. However, equality of these two totals does not guarantee that no errors were made. </a:t>
            </a:r>
          </a:p>
        </p:txBody>
      </p:sp>
    </p:spTree>
    <p:extLst>
      <p:ext uri="{BB962C8B-B14F-4D97-AF65-F5344CB8AC3E}">
        <p14:creationId xmlns:p14="http://schemas.microsoft.com/office/powerpoint/2010/main" val="3279380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The total of debit balances equals the total of credit balances for the trial balance </a:t>
            </a:r>
            <a:r>
              <a:rPr lang="en-US" altLang="en-US" dirty="0"/>
              <a:t>as shown in this slide. Equality of these two totals does not guarantee that no errors were made. For example, the column totals still will be equal when a debit or credit of a correct amount is made to a wrong account. Another error that does not cause unequal column totals occurs when equal debits and credits of an incorrect amount are entered.</a:t>
            </a:r>
          </a:p>
        </p:txBody>
      </p:sp>
    </p:spTree>
    <p:extLst>
      <p:ext uri="{BB962C8B-B14F-4D97-AF65-F5344CB8AC3E}">
        <p14:creationId xmlns:p14="http://schemas.microsoft.com/office/powerpoint/2010/main" val="953593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the trial balance does not balance, the error(s) must be found and corrected.</a:t>
            </a:r>
          </a:p>
          <a:p>
            <a:r>
              <a:rPr lang="en-US" altLang="en-US" dirty="0"/>
              <a:t>Step 1: Verify that the trial balance columns are correctly added. </a:t>
            </a:r>
          </a:p>
          <a:p>
            <a:r>
              <a:rPr lang="en-US" altLang="en-US" dirty="0"/>
              <a:t>Step 2: Verify that account balances are accurately entered from the ledger. </a:t>
            </a:r>
          </a:p>
          <a:p>
            <a:r>
              <a:rPr lang="en-US" altLang="en-US" dirty="0"/>
              <a:t>Step 3: See whether a debit (or credit) balance is mistakenly listed in the trial balance as a credit (or debit). </a:t>
            </a:r>
          </a:p>
          <a:p>
            <a:r>
              <a:rPr lang="en-US" altLang="en-US" dirty="0"/>
              <a:t>Step 4: Recompute each account balance in the ledger. </a:t>
            </a:r>
          </a:p>
          <a:p>
            <a:r>
              <a:rPr lang="en-US" altLang="en-US" dirty="0"/>
              <a:t>Step 5: Verify that each journal entry is properly posted. </a:t>
            </a:r>
          </a:p>
          <a:p>
            <a:r>
              <a:rPr lang="en-US" altLang="en-US" dirty="0"/>
              <a:t>Step 6: Verify that the original journal entry has equal debits and credits.</a:t>
            </a:r>
          </a:p>
          <a:p>
            <a:endParaRPr lang="en-US" altLang="en-US" dirty="0"/>
          </a:p>
          <a:p>
            <a:r>
              <a:rPr lang="en-US" altLang="en-US" dirty="0"/>
              <a:t>At this point, all errors should be uncovered.</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166777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we have seen in the last chapter, after the trial balance has been prepared, we begin preparing the financial statements. We always begin with the income statement because net income from the income statement appears on the statement of retained earnings. After the income statement, we prepare the statement of retained earnings because the ending retained earnings balance appears on the balance sheet. Next, we prepare the balance sheet and, finally, we prepare the statement of cash flows. </a:t>
            </a:r>
          </a:p>
          <a:p>
            <a:endParaRPr lang="en-US" altLang="en-US" dirty="0"/>
          </a:p>
        </p:txBody>
      </p:sp>
    </p:spTree>
    <p:extLst>
      <p:ext uri="{BB962C8B-B14F-4D97-AF65-F5344CB8AC3E}">
        <p14:creationId xmlns:p14="http://schemas.microsoft.com/office/powerpoint/2010/main" val="1886959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8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2211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21193" name="Rectangle 11"/>
          <p:cNvSpPr>
            <a:spLocks noGrp="1" noChangeArrowheads="1"/>
          </p:cNvSpPr>
          <p:nvPr>
            <p:ph type="body" idx="1"/>
          </p:nvPr>
        </p:nvSpPr>
        <p:spPr bwMode="auto">
          <a:xfrm>
            <a:off x="314325" y="4448175"/>
            <a:ext cx="636905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a:t> Income statement </a:t>
            </a:r>
            <a:r>
              <a:rPr lang="en-US" altLang="en-US" dirty="0"/>
              <a:t>— reports revenues less expenses along with the resulting net income or loss by a business over a period of time.</a:t>
            </a:r>
          </a:p>
          <a:p>
            <a:pPr>
              <a:buFont typeface="Calibri" pitchFamily="-107" charset="0"/>
              <a:buAutoNum type="arabicPeriod"/>
            </a:pPr>
            <a:r>
              <a:rPr lang="en-US" altLang="en-US" b="1" dirty="0"/>
              <a:t> Statement of owner’s equity </a:t>
            </a:r>
            <a:r>
              <a:rPr lang="en-US" altLang="en-US" dirty="0"/>
              <a:t>— reports changes in retained earnings over the reporting period from net income (or loss) and from any withdrawals over the reporting period.</a:t>
            </a:r>
          </a:p>
          <a:p>
            <a:pPr>
              <a:buFont typeface="Calibri" pitchFamily="-107" charset="0"/>
              <a:buAutoNum type="arabicPeriod"/>
            </a:pPr>
            <a:r>
              <a:rPr lang="en-US" altLang="en-US" b="1" dirty="0"/>
              <a:t> Balance sheet </a:t>
            </a:r>
            <a:r>
              <a:rPr lang="en-US" altLang="en-US" dirty="0"/>
              <a:t>— reports the financial position (types and amounts of assets, liabilities, and equity) at a point in time.</a:t>
            </a:r>
          </a:p>
          <a:p>
            <a:pPr>
              <a:buFont typeface="Calibri" pitchFamily="-107" charset="0"/>
              <a:buAutoNum type="arabicPeriod"/>
            </a:pPr>
            <a:r>
              <a:rPr lang="en-US" altLang="en-US" b="1" dirty="0"/>
              <a:t> Statement of Cash Flows </a:t>
            </a:r>
            <a:r>
              <a:rPr lang="en-US" altLang="en-US" dirty="0"/>
              <a:t>– lists the cash inflows and cash outflows for the period.</a:t>
            </a:r>
          </a:p>
        </p:txBody>
      </p:sp>
    </p:spTree>
    <p:extLst>
      <p:ext uri="{BB962C8B-B14F-4D97-AF65-F5344CB8AC3E}">
        <p14:creationId xmlns:p14="http://schemas.microsoft.com/office/powerpoint/2010/main" val="49075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income statement for December is shown in this slide. Information about revenues and expenses is conveniently taken from the trial balance. Net income of $3,395 is reported at the bottom of the statement. Owner investments and dividends are </a:t>
            </a:r>
            <a:r>
              <a:rPr lang="en-US" altLang="en-US" i="1" dirty="0"/>
              <a:t>not </a:t>
            </a:r>
            <a:r>
              <a:rPr lang="en-US" altLang="en-US" dirty="0"/>
              <a:t>part of income.</a:t>
            </a:r>
          </a:p>
        </p:txBody>
      </p:sp>
    </p:spTree>
    <p:extLst>
      <p:ext uri="{BB962C8B-B14F-4D97-AF65-F5344CB8AC3E}">
        <p14:creationId xmlns:p14="http://schemas.microsoft.com/office/powerpoint/2010/main" val="94500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statement of retained earnings is the second report in this slide. It shows the beginning retained earnings balance </a:t>
            </a:r>
            <a:r>
              <a:rPr lang="en-US" altLang="en-US" baseline="0" dirty="0"/>
              <a:t>of $0</a:t>
            </a:r>
            <a:r>
              <a:rPr lang="en-US" altLang="en-US" dirty="0"/>
              <a:t>, plus the $3,395 of net income, less the $200 dividends, for a $3,195 end-of-period retained earnings balance. The beginning balance in the statement of retained earnings is rarely zero; an exception is for the first period of operations. The beginning retained earnings balance in January 2022 is $3,195, which is December 2021’s ending balance.</a:t>
            </a:r>
          </a:p>
          <a:p>
            <a:endParaRPr lang="en-US" altLang="en-US" dirty="0"/>
          </a:p>
        </p:txBody>
      </p:sp>
    </p:spTree>
    <p:extLst>
      <p:ext uri="{BB962C8B-B14F-4D97-AF65-F5344CB8AC3E}">
        <p14:creationId xmlns:p14="http://schemas.microsoft.com/office/powerpoint/2010/main" val="3378263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balance sheet is the bottom report shown in this slide. This statement refers to financial condition at the close of business on December 31. The left side of the balance sheet lists its assets: cash, supplies, prepaid insurance, and equipment. The upper right side of the balance sheet shows that it owes $6,200 to creditors and $3,000 in services to customers who paid in advance. The equity section shows an ending total equity balance of $33,195, which includes Common Stock of $30,000 from the initial investment from the owner, and $3,195 ending retained earnings balance from the Statement</a:t>
            </a:r>
            <a:r>
              <a:rPr lang="en-US" altLang="en-US" baseline="0" dirty="0"/>
              <a:t> of Retained Earnings. </a:t>
            </a:r>
            <a:r>
              <a:rPr lang="en-US" altLang="en-US" dirty="0"/>
              <a:t>Note the link between the ending balance of the statement of retained earnings and the ending retained earnings balance on the balance sheet. </a:t>
            </a:r>
          </a:p>
          <a:p>
            <a:r>
              <a:rPr lang="en-US" altLang="en-US" dirty="0"/>
              <a:t/>
            </a:r>
            <a:br>
              <a:rPr lang="en-US" altLang="en-US" dirty="0"/>
            </a:br>
            <a:endParaRPr lang="en-US" altLang="en-US" dirty="0"/>
          </a:p>
        </p:txBody>
      </p:sp>
    </p:spTree>
    <p:extLst>
      <p:ext uri="{BB962C8B-B14F-4D97-AF65-F5344CB8AC3E}">
        <p14:creationId xmlns:p14="http://schemas.microsoft.com/office/powerpoint/2010/main" val="74602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a:solidFill>
                  <a:schemeClr val="tx1"/>
                </a:solidFill>
                <a:latin typeface="+mn-lt"/>
                <a:ea typeface="MS PGothic" pitchFamily="34" charset="-128"/>
                <a:cs typeface="MS PGothic" pitchFamily="34" charset="-128"/>
              </a:rPr>
              <a:t>Source documents </a:t>
            </a:r>
            <a:r>
              <a:rPr lang="en-US" sz="1200" b="0" i="0" u="none" strike="noStrike" kern="1200" baseline="0" dirty="0">
                <a:solidFill>
                  <a:schemeClr val="tx1"/>
                </a:solidFill>
                <a:latin typeface="+mn-lt"/>
                <a:ea typeface="MS PGothic" pitchFamily="34" charset="-128"/>
                <a:cs typeface="MS PGothic" pitchFamily="34" charset="-128"/>
              </a:rPr>
              <a:t>identify and describe transactions and events entering the accounting system. They can be in hard copy or electronic form. Examples are sales receipts, checks, purchase orders, bills from suppliers, payroll records, and bank statements. </a:t>
            </a:r>
          </a:p>
          <a:p>
            <a:endParaRPr lang="en-US" altLang="en-US" dirty="0"/>
          </a:p>
          <a:p>
            <a:r>
              <a:rPr lang="en-US" sz="1200" b="0" i="0" u="none" strike="noStrike" kern="1200" baseline="0" dirty="0">
                <a:solidFill>
                  <a:schemeClr val="tx1"/>
                </a:solidFill>
                <a:latin typeface="+mn-lt"/>
                <a:ea typeface="MS PGothic" pitchFamily="34" charset="-128"/>
                <a:cs typeface="MS PGothic" pitchFamily="34" charset="-128"/>
              </a:rPr>
              <a:t>Source documents provide objective and reliable evidence about transactions and events and their amounts. </a:t>
            </a:r>
            <a:endParaRPr lang="en-US" altLang="en-US" dirty="0"/>
          </a:p>
        </p:txBody>
      </p:sp>
    </p:spTree>
    <p:extLst>
      <p:ext uri="{BB962C8B-B14F-4D97-AF65-F5344CB8AC3E}">
        <p14:creationId xmlns:p14="http://schemas.microsoft.com/office/powerpoint/2010/main" val="2329711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many common standards for formatting in accounting. Here are some standards used by most companies:</a:t>
            </a:r>
          </a:p>
          <a:p>
            <a:endParaRPr lang="en-US" altLang="en-US" dirty="0"/>
          </a:p>
          <a:p>
            <a:pPr>
              <a:buFont typeface="Calibri" pitchFamily="-107" charset="0"/>
              <a:buAutoNum type="arabicPeriod"/>
            </a:pPr>
            <a:r>
              <a:rPr lang="en-US" altLang="en-US" dirty="0">
                <a:cs typeface="Arial" charset="0"/>
              </a:rPr>
              <a:t> Dollar signs are not used in journals and ledgers.</a:t>
            </a:r>
          </a:p>
          <a:p>
            <a:pPr>
              <a:buFont typeface="Calibri" pitchFamily="-107" charset="0"/>
              <a:buAutoNum type="arabicPeriod"/>
            </a:pPr>
            <a:r>
              <a:rPr lang="en-US" altLang="en-US" dirty="0">
                <a:cs typeface="Arial" charset="0"/>
              </a:rPr>
              <a:t> Dollar signs appear in financial statements and other reports such as trial balances. </a:t>
            </a:r>
          </a:p>
          <a:p>
            <a:pPr>
              <a:buFont typeface="Calibri" pitchFamily="-107" charset="0"/>
              <a:buAutoNum type="arabicPeriod"/>
            </a:pPr>
            <a:r>
              <a:rPr lang="en-US" altLang="en-US" dirty="0">
                <a:cs typeface="Arial" charset="0"/>
              </a:rPr>
              <a:t> Put dollar signs beside only the first and last numbers in a column.</a:t>
            </a:r>
          </a:p>
          <a:p>
            <a:pPr>
              <a:buFont typeface="Calibri" pitchFamily="-107" charset="0"/>
              <a:buNone/>
            </a:pPr>
            <a:endParaRPr lang="en-US" altLang="en-US" dirty="0">
              <a:cs typeface="Arial" charset="0"/>
            </a:endParaRPr>
          </a:p>
          <a:p>
            <a:pPr>
              <a:buFont typeface="Calibri" pitchFamily="-107" charset="0"/>
              <a:buAutoNum type="arabicPeriod"/>
            </a:pPr>
            <a:endParaRPr lang="en-US" altLang="en-US" dirty="0">
              <a:cs typeface="Arial" charset="0"/>
            </a:endParaRPr>
          </a:p>
        </p:txBody>
      </p:sp>
    </p:spTree>
    <p:extLst>
      <p:ext uri="{BB962C8B-B14F-4D97-AF65-F5344CB8AC3E}">
        <p14:creationId xmlns:p14="http://schemas.microsoft.com/office/powerpoint/2010/main" val="803092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0887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dirty="0"/>
              <a:t>Borrowing money is risky business. The </a:t>
            </a:r>
            <a:r>
              <a:rPr lang="en-US" altLang="en-US" b="1" dirty="0"/>
              <a:t>debt ratio </a:t>
            </a:r>
            <a:r>
              <a:rPr lang="en-US" altLang="en-US" dirty="0"/>
              <a:t>helps evaluate the level of debt risk. We determine a company’s ability to pay its debts (liabilities) using the debt ratio. The debt ratio is equal to total liabilities divided by total assets. A higher ratio indicates that there is greater probability a company will not be able to pay its debts in the future.</a:t>
            </a:r>
          </a:p>
        </p:txBody>
      </p:sp>
    </p:spTree>
    <p:extLst>
      <p:ext uri="{BB962C8B-B14F-4D97-AF65-F5344CB8AC3E}">
        <p14:creationId xmlns:p14="http://schemas.microsoft.com/office/powerpoint/2010/main" val="356688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Costco’s debt ratio ranges from a low of 0.66 to a high of 0.70. Its ratio exceeds Walmart’s in each of the last three years, suggesting a slightly higher than average risk from financial leverage. If Costco is making more money with this debt than it is paying the lenders, then it is successfully borrowing money to make more money. A company’s use of debt can quickly turn unprofitable if its return from that money drops below the rate it is paying lenders. </a:t>
            </a:r>
            <a:endParaRPr lang="en-US" altLang="en-US" dirty="0"/>
          </a:p>
        </p:txBody>
      </p:sp>
    </p:spTree>
    <p:extLst>
      <p:ext uri="{BB962C8B-B14F-4D97-AF65-F5344CB8AC3E}">
        <p14:creationId xmlns:p14="http://schemas.microsoft.com/office/powerpoint/2010/main" val="2729682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53013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t>
            </a:r>
            <a:r>
              <a:rPr lang="en-US" altLang="en-US" b="1" dirty="0"/>
              <a:t>account</a:t>
            </a:r>
            <a:r>
              <a:rPr lang="en-US" altLang="en-US" dirty="0"/>
              <a:t> is a record of increases and decreases in a specific asset, liability, equity, revenue, or expense. The </a:t>
            </a:r>
            <a:r>
              <a:rPr lang="en-US" altLang="en-US" b="1" dirty="0"/>
              <a:t>general</a:t>
            </a:r>
            <a:r>
              <a:rPr lang="en-US" altLang="en-US" dirty="0"/>
              <a:t> </a:t>
            </a:r>
            <a:r>
              <a:rPr lang="en-US" altLang="en-US" b="1" dirty="0"/>
              <a:t>ledger</a:t>
            </a:r>
            <a:r>
              <a:rPr lang="en-US" altLang="en-US" dirty="0"/>
              <a:t> is a record of all accounts and their balances. </a:t>
            </a:r>
          </a:p>
          <a:p>
            <a:endParaRPr lang="en-US" altLang="en-US" dirty="0"/>
          </a:p>
        </p:txBody>
      </p:sp>
    </p:spTree>
    <p:extLst>
      <p:ext uri="{BB962C8B-B14F-4D97-AF65-F5344CB8AC3E}">
        <p14:creationId xmlns:p14="http://schemas.microsoft.com/office/powerpoint/2010/main" val="210488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dirty="0"/>
              <a:t>Recall the basic accounting equation – </a:t>
            </a:r>
            <a:r>
              <a:rPr lang="en-US" altLang="en-US" b="1" dirty="0"/>
              <a:t>Assets</a:t>
            </a:r>
            <a:r>
              <a:rPr lang="en-US" altLang="en-US" dirty="0"/>
              <a:t> are equal to </a:t>
            </a:r>
            <a:r>
              <a:rPr lang="en-US" altLang="en-US" b="1" dirty="0"/>
              <a:t>Liabilities</a:t>
            </a:r>
            <a:r>
              <a:rPr lang="en-US" altLang="en-US" dirty="0"/>
              <a:t> plus </a:t>
            </a:r>
            <a:r>
              <a:rPr lang="en-US" altLang="en-US" b="1" dirty="0"/>
              <a:t>Equity</a:t>
            </a:r>
            <a:r>
              <a:rPr lang="en-US" altLang="en-US" dirty="0"/>
              <a:t>. The equity section is composed of stockholders’ equity, or shareholders’ equity and dividends accounts as well as revenues and expenses. </a:t>
            </a:r>
          </a:p>
          <a:p>
            <a:endParaRPr lang="en-US" altLang="en-US" dirty="0"/>
          </a:p>
          <a:p>
            <a:r>
              <a:rPr lang="en-US" altLang="en-US" b="1" dirty="0"/>
              <a:t>Asset</a:t>
            </a:r>
            <a:r>
              <a:rPr lang="en-US" altLang="en-US" dirty="0"/>
              <a:t> accounts –</a:t>
            </a:r>
            <a:r>
              <a:rPr lang="en-US" altLang="en-US" b="1" dirty="0"/>
              <a:t> </a:t>
            </a:r>
            <a:r>
              <a:rPr lang="en-US" altLang="en-US" dirty="0"/>
              <a:t>Assets are resources owned or controlled by a company and that have expected future benefits. Most accounting systems include (at a minimum) separate accounts for the assets described, such as cash, accounts receivable, notes receivable, and prepaid accounts.</a:t>
            </a:r>
          </a:p>
          <a:p>
            <a:endParaRPr lang="en-US" altLang="en-US" dirty="0"/>
          </a:p>
          <a:p>
            <a:r>
              <a:rPr lang="en-US" altLang="en-US" b="1" dirty="0"/>
              <a:t>Liability</a:t>
            </a:r>
            <a:r>
              <a:rPr lang="en-US" altLang="en-US" dirty="0"/>
              <a:t> accounts –</a:t>
            </a:r>
            <a:r>
              <a:rPr lang="en-US" altLang="en-US" b="1" dirty="0"/>
              <a:t> </a:t>
            </a:r>
            <a:r>
              <a:rPr lang="en-US" altLang="en-US" dirty="0"/>
              <a:t>Liabilities are claims (by creditors) against assets, which means they are obligations to transfer assets or provide products or services to other entities. Common liability accounts are accounts payable, notes payable, unearned revenue accounts, and accrued liabilities.</a:t>
            </a:r>
          </a:p>
          <a:p>
            <a:endParaRPr lang="en-US" altLang="en-US" dirty="0"/>
          </a:p>
          <a:p>
            <a:r>
              <a:rPr lang="en-US" altLang="en-US" b="1" dirty="0"/>
              <a:t>Equity</a:t>
            </a:r>
            <a:r>
              <a:rPr lang="en-US" altLang="en-US" dirty="0"/>
              <a:t> accounts</a:t>
            </a:r>
            <a:r>
              <a:rPr lang="en-US" altLang="en-US" b="1" dirty="0"/>
              <a:t> </a:t>
            </a:r>
            <a:r>
              <a:rPr lang="en-US" altLang="en-US" dirty="0"/>
              <a:t>–</a:t>
            </a:r>
            <a:r>
              <a:rPr lang="en-US" altLang="en-US" b="1" dirty="0"/>
              <a:t> </a:t>
            </a:r>
            <a:r>
              <a:rPr lang="en-US" dirty="0"/>
              <a:t>The owner’s claim on a company’s assets is called equity, stockholders’ equity, or shareholders’ equity. Equity is the owner’s residual interest in the assets of a business after subtracting liabilities. Equity is impacted by four types of accounts</a:t>
            </a:r>
            <a:r>
              <a:rPr lang="en-US" altLang="en-US" dirty="0"/>
              <a:t>.</a:t>
            </a:r>
          </a:p>
        </p:txBody>
      </p:sp>
    </p:spTree>
    <p:extLst>
      <p:ext uri="{BB962C8B-B14F-4D97-AF65-F5344CB8AC3E}">
        <p14:creationId xmlns:p14="http://schemas.microsoft.com/office/powerpoint/2010/main" val="273688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en-US" altLang="en-US" dirty="0"/>
              <a:t>Here is a listing of common asset accounts we are likely to find in all businesses. </a:t>
            </a:r>
          </a:p>
          <a:p>
            <a:endParaRPr lang="en-US" altLang="en-US" dirty="0"/>
          </a:p>
          <a:p>
            <a:r>
              <a:rPr lang="en-US" altLang="en-US" b="1" dirty="0"/>
              <a:t>Cash </a:t>
            </a:r>
            <a:r>
              <a:rPr lang="en-US" altLang="en-US" b="0" dirty="0"/>
              <a:t>reflects a company’s cash balances. It includes money and any funds that a bank accepts</a:t>
            </a:r>
            <a:r>
              <a:rPr lang="en-US" altLang="en-US" b="0" baseline="0" dirty="0"/>
              <a:t> for deposit (coins, checks, money orders, and checking account balances).</a:t>
            </a:r>
            <a:endParaRPr lang="en-US" altLang="en-US" b="1" dirty="0"/>
          </a:p>
          <a:p>
            <a:endParaRPr lang="en-US" altLang="en-US" dirty="0"/>
          </a:p>
          <a:p>
            <a:r>
              <a:rPr lang="en-US" sz="1200" b="1" i="0" u="none" strike="noStrike" kern="1200" baseline="0" dirty="0">
                <a:solidFill>
                  <a:schemeClr val="tx1"/>
                </a:solidFill>
                <a:latin typeface="+mn-lt"/>
                <a:ea typeface="MS PGothic" pitchFamily="34" charset="-128"/>
                <a:cs typeface="MS PGothic" pitchFamily="34" charset="-128"/>
              </a:rPr>
              <a:t>Accounts Receivable </a:t>
            </a:r>
            <a:r>
              <a:rPr lang="en-US" sz="1200" b="0" i="0" u="none" strike="noStrike" kern="1200" baseline="0" dirty="0">
                <a:solidFill>
                  <a:schemeClr val="tx1"/>
                </a:solidFill>
                <a:latin typeface="+mn-lt"/>
                <a:ea typeface="MS PGothic" pitchFamily="34" charset="-128"/>
                <a:cs typeface="MS PGothic" pitchFamily="34" charset="-128"/>
              </a:rPr>
              <a:t>are held by a seller and are promises of payment from customers to sellers. These transactions are often called </a:t>
            </a:r>
            <a:r>
              <a:rPr lang="en-US" sz="1200" b="0" i="1" u="none" strike="noStrike" kern="1200" baseline="0" dirty="0">
                <a:solidFill>
                  <a:schemeClr val="tx1"/>
                </a:solidFill>
                <a:latin typeface="+mn-lt"/>
                <a:ea typeface="MS PGothic" pitchFamily="34" charset="-128"/>
                <a:cs typeface="MS PGothic" pitchFamily="34" charset="-128"/>
              </a:rPr>
              <a:t>credit sales </a:t>
            </a:r>
            <a:r>
              <a:rPr lang="en-US" sz="1200" b="0" i="0" u="none" strike="noStrike" kern="1200" baseline="0" dirty="0">
                <a:solidFill>
                  <a:schemeClr val="tx1"/>
                </a:solidFill>
                <a:latin typeface="+mn-lt"/>
                <a:ea typeface="MS PGothic" pitchFamily="34" charset="-128"/>
                <a:cs typeface="MS PGothic" pitchFamily="34" charset="-128"/>
              </a:rPr>
              <a:t>or </a:t>
            </a:r>
            <a:r>
              <a:rPr lang="en-US" sz="1200" b="0" i="1" u="none" strike="noStrike" kern="1200" baseline="0" dirty="0">
                <a:solidFill>
                  <a:schemeClr val="tx1"/>
                </a:solidFill>
                <a:latin typeface="+mn-lt"/>
                <a:ea typeface="MS PGothic" pitchFamily="34" charset="-128"/>
                <a:cs typeface="MS PGothic" pitchFamily="34" charset="-128"/>
              </a:rPr>
              <a:t>sales on account </a:t>
            </a:r>
            <a:r>
              <a:rPr lang="en-US" sz="1200" b="0" i="0" u="none" strike="noStrike" kern="1200" baseline="0" dirty="0">
                <a:solidFill>
                  <a:schemeClr val="tx1"/>
                </a:solidFill>
                <a:latin typeface="+mn-lt"/>
                <a:ea typeface="MS PGothic" pitchFamily="34" charset="-128"/>
                <a:cs typeface="MS PGothic" pitchFamily="34" charset="-128"/>
              </a:rPr>
              <a:t>(or </a:t>
            </a:r>
            <a:r>
              <a:rPr lang="en-US" sz="1200" b="0" i="1" u="none" strike="noStrike" kern="1200" baseline="0" dirty="0">
                <a:solidFill>
                  <a:schemeClr val="tx1"/>
                </a:solidFill>
                <a:latin typeface="+mn-lt"/>
                <a:ea typeface="MS PGothic" pitchFamily="34" charset="-128"/>
                <a:cs typeface="MS PGothic" pitchFamily="34" charset="-128"/>
              </a:rPr>
              <a:t>on credit</a:t>
            </a:r>
            <a:r>
              <a:rPr lang="en-US" sz="1200" b="0" i="0" u="none" strike="noStrike" kern="1200" baseline="0" dirty="0">
                <a:solidFill>
                  <a:schemeClr val="tx1"/>
                </a:solidFill>
                <a:latin typeface="+mn-lt"/>
                <a:ea typeface="MS PGothic" pitchFamily="34" charset="-128"/>
                <a:cs typeface="MS PGothic" pitchFamily="34" charset="-128"/>
              </a:rPr>
              <a:t>). Accounts receivable are increased by credit sales on account.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1" i="0" u="none" strike="noStrike" kern="1200" baseline="0" dirty="0">
              <a:solidFill>
                <a:schemeClr val="tx1"/>
              </a:solidFill>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i="0" u="none" strike="noStrike" kern="1200" baseline="0" dirty="0">
                <a:solidFill>
                  <a:schemeClr val="tx1"/>
                </a:solidFill>
                <a:latin typeface="+mn-lt"/>
                <a:ea typeface="MS PGothic" pitchFamily="34" charset="-128"/>
              </a:rPr>
              <a:t>Notes</a:t>
            </a:r>
            <a:r>
              <a:rPr lang="en-US" altLang="en-US" sz="1200" b="0" i="0" u="none" strike="noStrike" kern="1200" baseline="0" dirty="0">
                <a:solidFill>
                  <a:schemeClr val="tx1"/>
                </a:solidFill>
                <a:latin typeface="+mn-lt"/>
                <a:ea typeface="MS PGothic" pitchFamily="34" charset="-128"/>
              </a:rPr>
              <a:t> </a:t>
            </a:r>
            <a:r>
              <a:rPr lang="en-US" altLang="en-US" sz="1200" b="1" i="0" u="none" strike="noStrike" kern="1200" baseline="0" dirty="0">
                <a:solidFill>
                  <a:schemeClr val="tx1"/>
                </a:solidFill>
                <a:latin typeface="+mn-lt"/>
                <a:ea typeface="MS PGothic" pitchFamily="34" charset="-128"/>
              </a:rPr>
              <a:t>Receivable</a:t>
            </a:r>
            <a:r>
              <a:rPr lang="en-US" altLang="en-US" sz="1200" b="0" i="0" u="none" strike="noStrike" kern="1200" baseline="0" dirty="0">
                <a:solidFill>
                  <a:schemeClr val="tx1"/>
                </a:solidFill>
                <a:latin typeface="+mn-lt"/>
                <a:ea typeface="MS PGothic" pitchFamily="34" charset="-128"/>
              </a:rPr>
              <a:t> – written promise of another entity to pay a specific sum of money on a specified future date to the holder of the note.</a:t>
            </a:r>
          </a:p>
          <a:p>
            <a:endParaRPr lang="en-US" altLang="en-US" dirty="0"/>
          </a:p>
          <a:p>
            <a:r>
              <a:rPr lang="en-US" sz="1200" b="1" i="0" u="none" strike="noStrike" kern="1200" baseline="0" dirty="0">
                <a:solidFill>
                  <a:schemeClr val="tx1"/>
                </a:solidFill>
                <a:latin typeface="+mn-lt"/>
                <a:ea typeface="MS PGothic" pitchFamily="34" charset="-128"/>
                <a:cs typeface="MS PGothic" pitchFamily="34" charset="-128"/>
              </a:rPr>
              <a:t>Prepaid </a:t>
            </a:r>
            <a:r>
              <a:rPr lang="en-US" sz="1200" b="0" i="0" u="none" strike="noStrike" kern="1200" baseline="0" dirty="0">
                <a:solidFill>
                  <a:schemeClr val="tx1"/>
                </a:solidFill>
                <a:latin typeface="+mn-lt"/>
                <a:ea typeface="MS PGothic" pitchFamily="34" charset="-128"/>
                <a:cs typeface="MS PGothic" pitchFamily="34" charset="-128"/>
              </a:rPr>
              <a:t>accounts, also called </a:t>
            </a:r>
            <a:r>
              <a:rPr lang="en-US" sz="1200" b="0" i="1" u="none" strike="noStrike" kern="1200" baseline="0" dirty="0">
                <a:solidFill>
                  <a:schemeClr val="tx1"/>
                </a:solidFill>
                <a:latin typeface="+mn-lt"/>
                <a:ea typeface="MS PGothic" pitchFamily="34" charset="-128"/>
                <a:cs typeface="MS PGothic" pitchFamily="34" charset="-128"/>
              </a:rPr>
              <a:t>prepaid expenses</a:t>
            </a:r>
            <a:r>
              <a:rPr lang="en-US" sz="1200" b="0" i="0" u="none" strike="noStrike" kern="1200" baseline="0" dirty="0">
                <a:solidFill>
                  <a:schemeClr val="tx1"/>
                </a:solidFill>
                <a:latin typeface="+mn-lt"/>
                <a:ea typeface="MS PGothic" pitchFamily="34" charset="-128"/>
                <a:cs typeface="MS PGothic" pitchFamily="34" charset="-128"/>
              </a:rPr>
              <a:t>, are assets that represent prepayments of future expenses (expenses expected to be incurred in one or more future accounting periods). When the expenses are later incurred, the amounts in prepaid accounts are transferred to expense accounts. Examples include prepaid insurance, prepaid rent, and prepaid services.</a:t>
            </a:r>
          </a:p>
          <a:p>
            <a:endParaRPr lang="en-US" altLang="en-US" sz="1200" b="0" i="0" u="none" strike="noStrike" kern="1200" baseline="0" dirty="0">
              <a:solidFill>
                <a:schemeClr val="tx1"/>
              </a:solidFill>
              <a:latin typeface="+mn-lt"/>
              <a:ea typeface="MS PGothic" pitchFamily="34" charset="-128"/>
            </a:endParaRPr>
          </a:p>
          <a:p>
            <a:r>
              <a:rPr lang="en-US" altLang="en-US" sz="1200" b="1" i="0" u="none" strike="noStrike" kern="1200" baseline="0" dirty="0">
                <a:solidFill>
                  <a:schemeClr val="tx1"/>
                </a:solidFill>
                <a:latin typeface="+mn-lt"/>
                <a:ea typeface="MS PGothic" pitchFamily="34" charset="-128"/>
              </a:rPr>
              <a:t>Supplies </a:t>
            </a:r>
            <a:r>
              <a:rPr lang="en-US" altLang="en-US" sz="1200" b="0" i="0" u="none" strike="noStrike" kern="1200" baseline="0" dirty="0">
                <a:solidFill>
                  <a:schemeClr val="tx1"/>
                </a:solidFill>
                <a:latin typeface="+mn-lt"/>
                <a:ea typeface="MS PGothic" pitchFamily="34" charset="-128"/>
              </a:rPr>
              <a:t>accounts are assets until they are used when they become an expense. Unused supplies are an asset and are often grouped by purpose including office supplies and store supplies.</a:t>
            </a:r>
          </a:p>
          <a:p>
            <a:endParaRPr lang="en-US" altLang="en-US" sz="1200" b="0" i="0" u="none" strike="noStrike" kern="1200" baseline="0" dirty="0">
              <a:solidFill>
                <a:schemeClr val="tx1"/>
              </a:solidFill>
              <a:latin typeface="+mn-lt"/>
              <a:ea typeface="MS PGothic" pitchFamily="34" charset="-128"/>
            </a:endParaRPr>
          </a:p>
          <a:p>
            <a:r>
              <a:rPr lang="en-US" altLang="en-US" sz="1200" b="1" i="0" u="none" strike="noStrike" kern="1200" baseline="0" dirty="0">
                <a:solidFill>
                  <a:schemeClr val="tx1"/>
                </a:solidFill>
                <a:latin typeface="+mn-lt"/>
                <a:ea typeface="MS PGothic" pitchFamily="34" charset="-128"/>
              </a:rPr>
              <a:t>Equipment</a:t>
            </a:r>
            <a:r>
              <a:rPr lang="en-US" altLang="en-US" sz="1200" b="0" i="0" u="none" strike="noStrike" kern="1200" baseline="0" dirty="0">
                <a:solidFill>
                  <a:schemeClr val="tx1"/>
                </a:solidFill>
                <a:latin typeface="+mn-lt"/>
                <a:ea typeface="MS PGothic" pitchFamily="34" charset="-128"/>
              </a:rPr>
              <a:t> accounts are assets.  Its cost is allocated over time to expense, called depreciation.  Equipment is often grouped by purpose such as office equipment and store equipment.</a:t>
            </a:r>
          </a:p>
          <a:p>
            <a:endParaRPr lang="en-US" altLang="en-US" sz="1200" b="0" i="0" u="none" strike="noStrike" kern="1200" baseline="0" dirty="0">
              <a:solidFill>
                <a:schemeClr val="tx1"/>
              </a:solidFill>
              <a:latin typeface="+mn-lt"/>
              <a:ea typeface="MS PGothic" pitchFamily="34" charset="-128"/>
            </a:endParaRPr>
          </a:p>
          <a:p>
            <a:r>
              <a:rPr lang="en-US" altLang="en-US" sz="1200" b="1" i="0" u="none" strike="noStrike" kern="1200" baseline="0" dirty="0">
                <a:solidFill>
                  <a:schemeClr val="tx1"/>
                </a:solidFill>
                <a:latin typeface="+mn-lt"/>
                <a:ea typeface="MS PGothic" pitchFamily="34" charset="-128"/>
              </a:rPr>
              <a:t>Building</a:t>
            </a:r>
            <a:r>
              <a:rPr lang="en-US" altLang="en-US" sz="1200" b="0" i="0" u="none" strike="noStrike" kern="1200" baseline="0" dirty="0">
                <a:solidFill>
                  <a:schemeClr val="tx1"/>
                </a:solidFill>
                <a:latin typeface="+mn-lt"/>
                <a:ea typeface="MS PGothic" pitchFamily="34" charset="-128"/>
              </a:rPr>
              <a:t> accounts include stores, offices, warehouses, and factories are assets. Cost of buildings is allocated over time to expense, called depreciation.</a:t>
            </a:r>
          </a:p>
          <a:p>
            <a:endParaRPr lang="en-US" altLang="en-US" sz="1200" b="0" i="0" u="none" strike="noStrike" kern="1200" baseline="0" dirty="0">
              <a:solidFill>
                <a:schemeClr val="tx1"/>
              </a:solidFill>
              <a:latin typeface="+mn-lt"/>
              <a:ea typeface="MS PGothic" pitchFamily="34" charset="-128"/>
            </a:endParaRPr>
          </a:p>
          <a:p>
            <a:r>
              <a:rPr lang="en-US" altLang="en-US" sz="1200" b="1" i="0" u="none" strike="noStrike" kern="1200" baseline="0" dirty="0">
                <a:solidFill>
                  <a:schemeClr val="tx1"/>
                </a:solidFill>
                <a:latin typeface="+mn-lt"/>
                <a:ea typeface="MS PGothic" pitchFamily="34" charset="-128"/>
              </a:rPr>
              <a:t>Land</a:t>
            </a:r>
            <a:r>
              <a:rPr lang="en-US" altLang="en-US" sz="1200" b="0" i="0" u="none" strike="noStrike" kern="1200" baseline="0" dirty="0">
                <a:solidFill>
                  <a:schemeClr val="tx1"/>
                </a:solidFill>
                <a:latin typeface="+mn-lt"/>
                <a:ea typeface="MS PGothic" pitchFamily="34" charset="-128"/>
              </a:rPr>
              <a:t> is an asset and is reported in an account separate from the buildings located on them.</a:t>
            </a:r>
            <a:endParaRPr lang="en-US" altLang="en-US" dirty="0"/>
          </a:p>
        </p:txBody>
      </p:sp>
    </p:spTree>
    <p:extLst>
      <p:ext uri="{BB962C8B-B14F-4D97-AF65-F5344CB8AC3E}">
        <p14:creationId xmlns:p14="http://schemas.microsoft.com/office/powerpoint/2010/main" val="203355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S PGothic" pitchFamily="34" charset="-128"/>
                <a:cs typeface="MS PGothic" pitchFamily="34" charset="-128"/>
              </a:rPr>
              <a:t>Liabilities are claims by creditors against assets. </a:t>
            </a:r>
            <a:r>
              <a:rPr lang="en-US" sz="1200" b="1" i="0" u="none" strike="noStrike" kern="1200" baseline="0" dirty="0">
                <a:solidFill>
                  <a:schemeClr val="tx1"/>
                </a:solidFill>
                <a:latin typeface="+mn-lt"/>
                <a:ea typeface="MS PGothic" pitchFamily="34" charset="-128"/>
                <a:cs typeface="MS PGothic" pitchFamily="34" charset="-128"/>
              </a:rPr>
              <a:t>Creditors </a:t>
            </a:r>
            <a:r>
              <a:rPr lang="en-US" sz="1200" b="0" i="0" u="none" strike="noStrike" kern="1200" baseline="0" dirty="0">
                <a:solidFill>
                  <a:schemeClr val="tx1"/>
                </a:solidFill>
                <a:latin typeface="+mn-lt"/>
                <a:ea typeface="MS PGothic" pitchFamily="34" charset="-128"/>
                <a:cs typeface="MS PGothic" pitchFamily="34" charset="-128"/>
              </a:rPr>
              <a:t>are individuals and organizations that have rights to receive payments from a company. </a:t>
            </a:r>
            <a:endParaRPr lang="en-US" altLang="en-US" dirty="0"/>
          </a:p>
          <a:p>
            <a:endParaRPr lang="en-US" altLang="en-US" dirty="0"/>
          </a:p>
          <a:p>
            <a:r>
              <a:rPr lang="en-US" altLang="en-US" dirty="0"/>
              <a:t>This is a listing of common liability accounts we are likely to see in the general ledger. </a:t>
            </a:r>
          </a:p>
          <a:p>
            <a:endParaRPr lang="en-US" altLang="en-US" dirty="0"/>
          </a:p>
          <a:p>
            <a:r>
              <a:rPr lang="en-US" altLang="en-US" sz="1200" b="1" i="0" u="none" strike="noStrike" kern="1200" baseline="0" dirty="0">
                <a:solidFill>
                  <a:schemeClr val="tx1"/>
                </a:solidFill>
                <a:latin typeface="+mn-lt"/>
                <a:ea typeface="MS PGothic" pitchFamily="34" charset="-128"/>
              </a:rPr>
              <a:t>Accounts payable </a:t>
            </a:r>
            <a:r>
              <a:rPr lang="en-US" altLang="en-US" dirty="0"/>
              <a:t>are promises to pay later, which usually come from purchases of merchandise for resale.</a:t>
            </a:r>
          </a:p>
          <a:p>
            <a:endParaRPr lang="en-US" altLang="en-US" dirty="0"/>
          </a:p>
          <a:p>
            <a:r>
              <a:rPr lang="en-US" altLang="en-US" dirty="0"/>
              <a:t>A </a:t>
            </a:r>
            <a:r>
              <a:rPr lang="en-US" altLang="en-US" b="1" i="0" dirty="0"/>
              <a:t>note payable </a:t>
            </a:r>
            <a:r>
              <a:rPr lang="en-US" altLang="en-US" dirty="0"/>
              <a:t>is a written promissory note to pay a future amount.</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i="0" dirty="0"/>
              <a:t>Unearned revenue </a:t>
            </a:r>
            <a:r>
              <a:rPr lang="en-US" altLang="en-US" dirty="0"/>
              <a:t>is a liability that is settled in the future when a company delivers its product or services. If you subscribe to a magazine, you generally pay a one-year subscription in advance. For the publishing company, cash is received but nothing has been done to earn the revenue. As the magazine is delivered to you, the publishing company recognizes a portion of the money received as revenue. At the end of the year, all the revenue will be earned and the liability no longer exists.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i="0" dirty="0"/>
              <a:t>Accrued liabilities </a:t>
            </a:r>
            <a:r>
              <a:rPr lang="en-US" altLang="en-US" dirty="0"/>
              <a:t>are amounts owed that are not yet paid.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51363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B7AC835-83D0-6D4F-88E4-04734B349C74}"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38CE85-3713-4B99-8344-C7801D3198AA}" type="slidenum">
              <a:rPr lang="en-US"/>
              <a:pPr>
                <a:defRPr/>
              </a:pPr>
              <a:t>‹#›</a:t>
            </a:fld>
            <a:endParaRPr lang="en-US" dirty="0"/>
          </a:p>
        </p:txBody>
      </p:sp>
    </p:spTree>
    <p:extLst>
      <p:ext uri="{BB962C8B-B14F-4D97-AF65-F5344CB8AC3E}">
        <p14:creationId xmlns:p14="http://schemas.microsoft.com/office/powerpoint/2010/main" val="1527393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6C1CCDF-5811-DC46-8038-8AFA5211E64C}"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A3FD16-CA1A-4A12-910C-6991A8B84F93}" type="slidenum">
              <a:rPr lang="en-US"/>
              <a:pPr>
                <a:defRPr/>
              </a:pPr>
              <a:t>‹#›</a:t>
            </a:fld>
            <a:endParaRPr lang="en-US" dirty="0"/>
          </a:p>
        </p:txBody>
      </p:sp>
    </p:spTree>
    <p:extLst>
      <p:ext uri="{BB962C8B-B14F-4D97-AF65-F5344CB8AC3E}">
        <p14:creationId xmlns:p14="http://schemas.microsoft.com/office/powerpoint/2010/main" val="22072067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B3E2690-B5E3-A64D-87CB-75C40EF88C11}"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F1B73C-898E-4FA7-A458-F9E5EAD20161}" type="slidenum">
              <a:rPr lang="en-US"/>
              <a:pPr>
                <a:defRPr/>
              </a:pPr>
              <a:t>‹#›</a:t>
            </a:fld>
            <a:endParaRPr lang="en-US" dirty="0"/>
          </a:p>
        </p:txBody>
      </p:sp>
    </p:spTree>
    <p:extLst>
      <p:ext uri="{BB962C8B-B14F-4D97-AF65-F5344CB8AC3E}">
        <p14:creationId xmlns:p14="http://schemas.microsoft.com/office/powerpoint/2010/main" val="35957368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4798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35A75EE-5F66-A54C-BFC8-71E88677AC78}"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FFC44EF-033E-4D69-A0A5-6663F613B152}" type="slidenum">
              <a:rPr lang="en-US"/>
              <a:pPr>
                <a:defRPr/>
              </a:pPr>
              <a:t>‹#›</a:t>
            </a:fld>
            <a:endParaRPr lang="en-US" dirty="0"/>
          </a:p>
        </p:txBody>
      </p:sp>
    </p:spTree>
    <p:extLst>
      <p:ext uri="{BB962C8B-B14F-4D97-AF65-F5344CB8AC3E}">
        <p14:creationId xmlns:p14="http://schemas.microsoft.com/office/powerpoint/2010/main" val="33540884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551C5F3-1DDC-8D49-9B8A-3CA02E9CA35E}"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CB4A36-8A99-4215-899C-CA0EC707DDAD}" type="slidenum">
              <a:rPr lang="en-US"/>
              <a:pPr>
                <a:defRPr/>
              </a:pPr>
              <a:t>‹#›</a:t>
            </a:fld>
            <a:endParaRPr lang="en-US" dirty="0"/>
          </a:p>
        </p:txBody>
      </p:sp>
    </p:spTree>
    <p:extLst>
      <p:ext uri="{BB962C8B-B14F-4D97-AF65-F5344CB8AC3E}">
        <p14:creationId xmlns:p14="http://schemas.microsoft.com/office/powerpoint/2010/main" val="18852334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BC93A11-C8CE-8247-B5B8-53808038F565}"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271C26-B49B-4DB3-8C39-19790BCDEDFD}" type="slidenum">
              <a:rPr lang="en-US"/>
              <a:pPr>
                <a:defRPr/>
              </a:pPr>
              <a:t>‹#›</a:t>
            </a:fld>
            <a:endParaRPr lang="en-US" dirty="0"/>
          </a:p>
        </p:txBody>
      </p:sp>
    </p:spTree>
    <p:extLst>
      <p:ext uri="{BB962C8B-B14F-4D97-AF65-F5344CB8AC3E}">
        <p14:creationId xmlns:p14="http://schemas.microsoft.com/office/powerpoint/2010/main" val="18399802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64355DB-DEA0-6048-AC8E-575F99C668E7}"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A3D285F-7376-4DB8-95FB-DAF1937EF2F0}" type="slidenum">
              <a:rPr lang="en-US"/>
              <a:pPr>
                <a:defRPr/>
              </a:pPr>
              <a:t>‹#›</a:t>
            </a:fld>
            <a:endParaRPr lang="en-US" dirty="0"/>
          </a:p>
        </p:txBody>
      </p:sp>
    </p:spTree>
    <p:extLst>
      <p:ext uri="{BB962C8B-B14F-4D97-AF65-F5344CB8AC3E}">
        <p14:creationId xmlns:p14="http://schemas.microsoft.com/office/powerpoint/2010/main" val="35258172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1A1CDEB-5944-8245-AD6F-FE33AFE33B63}"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3D25D-1470-43D7-918A-C66CA9DD6313}" type="slidenum">
              <a:rPr lang="en-US"/>
              <a:pPr>
                <a:defRPr/>
              </a:pPr>
              <a:t>‹#›</a:t>
            </a:fld>
            <a:endParaRPr lang="en-US" dirty="0"/>
          </a:p>
        </p:txBody>
      </p:sp>
    </p:spTree>
    <p:extLst>
      <p:ext uri="{BB962C8B-B14F-4D97-AF65-F5344CB8AC3E}">
        <p14:creationId xmlns:p14="http://schemas.microsoft.com/office/powerpoint/2010/main" val="25018714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94B535-E832-0D44-98F8-307B48014C4A}"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341F00-38BB-41FE-9413-F3B2F5DC605A}" type="slidenum">
              <a:rPr lang="en-US"/>
              <a:pPr>
                <a:defRPr/>
              </a:pPr>
              <a:t>‹#›</a:t>
            </a:fld>
            <a:endParaRPr lang="en-US" dirty="0"/>
          </a:p>
        </p:txBody>
      </p:sp>
      <p:sp>
        <p:nvSpPr>
          <p:cNvPr id="11" name="TextBox 10">
            <a:extLst>
              <a:ext uri="{FF2B5EF4-FFF2-40B4-BE49-F238E27FC236}">
                <a16:creationId xmlns:a16="http://schemas.microsoft.com/office/drawing/2014/main" xmlns="" id="{F96FDD0F-4E3B-CF41-B31D-AB41DC285658}"/>
              </a:ext>
            </a:extLst>
          </p:cNvPr>
          <p:cNvSpPr txBox="1"/>
          <p:nvPr userDrawn="1"/>
        </p:nvSpPr>
        <p:spPr>
          <a:xfrm>
            <a:off x="7763256" y="65471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317503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36B22B91-E33E-D144-BF1A-1E9DD1606AF1}"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7D6498-9861-421F-8B4D-7C7E20203405}" type="slidenum">
              <a:rPr lang="en-US"/>
              <a:pPr>
                <a:defRPr/>
              </a:pPr>
              <a:t>‹#›</a:t>
            </a:fld>
            <a:endParaRPr lang="en-US" dirty="0"/>
          </a:p>
        </p:txBody>
      </p:sp>
    </p:spTree>
    <p:extLst>
      <p:ext uri="{BB962C8B-B14F-4D97-AF65-F5344CB8AC3E}">
        <p14:creationId xmlns:p14="http://schemas.microsoft.com/office/powerpoint/2010/main" val="41130197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C89301C-79F8-2240-A038-5016F76403E3}"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CF650A-E27C-4E1A-B709-9835F27EEE3E}" type="slidenum">
              <a:rPr lang="en-US"/>
              <a:pPr>
                <a:defRPr/>
              </a:pPr>
              <a:t>‹#›</a:t>
            </a:fld>
            <a:endParaRPr lang="en-US" dirty="0"/>
          </a:p>
        </p:txBody>
      </p:sp>
    </p:spTree>
    <p:extLst>
      <p:ext uri="{BB962C8B-B14F-4D97-AF65-F5344CB8AC3E}">
        <p14:creationId xmlns:p14="http://schemas.microsoft.com/office/powerpoint/2010/main" val="4185288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941A32D-A7F2-7641-8C21-3C97B10690BB}"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5D0928-C011-477D-8921-884823ECB9D2}" type="slidenum">
              <a:rPr lang="en-US"/>
              <a:pPr>
                <a:defRPr/>
              </a:pPr>
              <a:t>‹#›</a:t>
            </a:fld>
            <a:endParaRPr lang="en-US" dirty="0"/>
          </a:p>
        </p:txBody>
      </p:sp>
    </p:spTree>
    <p:extLst>
      <p:ext uri="{BB962C8B-B14F-4D97-AF65-F5344CB8AC3E}">
        <p14:creationId xmlns:p14="http://schemas.microsoft.com/office/powerpoint/2010/main" val="16145577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E8FF728-075B-F24F-9D3D-1BCBF80A2F11}"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5C1907B-4D95-4DF5-A21E-469955EE4758}" type="slidenum">
              <a:rPr lang="en-US"/>
              <a:pPr>
                <a:defRPr/>
              </a:pPr>
              <a:t>‹#›</a:t>
            </a:fld>
            <a:endParaRPr lang="en-US" dirty="0"/>
          </a:p>
        </p:txBody>
      </p:sp>
    </p:spTree>
    <p:extLst>
      <p:ext uri="{BB962C8B-B14F-4D97-AF65-F5344CB8AC3E}">
        <p14:creationId xmlns:p14="http://schemas.microsoft.com/office/powerpoint/2010/main" val="29854280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93662FB-1C93-0140-A45D-C393A846096B}"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F05F13-EA45-49DE-A504-AF15C824B6B5}" type="slidenum">
              <a:rPr lang="en-US"/>
              <a:pPr>
                <a:defRPr/>
              </a:pPr>
              <a:t>‹#›</a:t>
            </a:fld>
            <a:endParaRPr lang="en-US" dirty="0"/>
          </a:p>
        </p:txBody>
      </p:sp>
    </p:spTree>
    <p:extLst>
      <p:ext uri="{BB962C8B-B14F-4D97-AF65-F5344CB8AC3E}">
        <p14:creationId xmlns:p14="http://schemas.microsoft.com/office/powerpoint/2010/main" val="17334387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06C3C14-A9EB-854A-B41D-35BF00EEF95D}"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51DC66-6474-40DE-95A7-41B0E7B43A41}" type="slidenum">
              <a:rPr lang="en-US"/>
              <a:pPr>
                <a:defRPr/>
              </a:pPr>
              <a:t>‹#›</a:t>
            </a:fld>
            <a:endParaRPr lang="en-US" dirty="0"/>
          </a:p>
        </p:txBody>
      </p:sp>
    </p:spTree>
    <p:extLst>
      <p:ext uri="{BB962C8B-B14F-4D97-AF65-F5344CB8AC3E}">
        <p14:creationId xmlns:p14="http://schemas.microsoft.com/office/powerpoint/2010/main" val="5843766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630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smtClean="0"/>
            </a:lvl1pPr>
          </a:lstStyle>
          <a:p>
            <a:pPr>
              <a:defRPr/>
            </a:pPr>
            <a:fld id="{DC969F21-F2EE-104E-9ADE-54E77EED67CD}" type="datetime1">
              <a:rPr lang="en-US" smtClean="0"/>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8C9EC98-7138-455B-BA6B-023C44710500}" type="slidenum">
              <a:rPr lang="en-US"/>
              <a:pPr>
                <a:defRPr/>
              </a:pPr>
              <a:t>‹#›</a:t>
            </a:fld>
            <a:endParaRPr lang="en-US" dirty="0"/>
          </a:p>
        </p:txBody>
      </p:sp>
    </p:spTree>
    <p:extLst>
      <p:ext uri="{BB962C8B-B14F-4D97-AF65-F5344CB8AC3E}">
        <p14:creationId xmlns:p14="http://schemas.microsoft.com/office/powerpoint/2010/main" val="2782071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86BD77-194E-6D4C-BFC4-CDDC38FA09C6}"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9B6CAB-3B8C-48C0-8DF6-C7CE6CA03D6F}" type="slidenum">
              <a:rPr lang="en-US"/>
              <a:pPr>
                <a:defRPr/>
              </a:pPr>
              <a:t>‹#›</a:t>
            </a:fld>
            <a:endParaRPr lang="en-US" dirty="0"/>
          </a:p>
        </p:txBody>
      </p:sp>
    </p:spTree>
    <p:extLst>
      <p:ext uri="{BB962C8B-B14F-4D97-AF65-F5344CB8AC3E}">
        <p14:creationId xmlns:p14="http://schemas.microsoft.com/office/powerpoint/2010/main" val="2794166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EEBB2F-065B-D849-94D1-CEB420746230}"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ECED9A6-3BF5-4374-BE3E-168CB91F88FD}" type="slidenum">
              <a:rPr lang="en-US"/>
              <a:pPr>
                <a:defRPr/>
              </a:pPr>
              <a:t>‹#›</a:t>
            </a:fld>
            <a:endParaRPr lang="en-US" dirty="0"/>
          </a:p>
        </p:txBody>
      </p:sp>
    </p:spTree>
    <p:extLst>
      <p:ext uri="{BB962C8B-B14F-4D97-AF65-F5344CB8AC3E}">
        <p14:creationId xmlns:p14="http://schemas.microsoft.com/office/powerpoint/2010/main" val="3643937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99798D-44E5-754B-BD27-53C735A64AEB}" type="datetime1">
              <a:rPr lang="en-US" smtClean="0"/>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74832AD-7DE6-4D5B-8511-C24450C2FB17}" type="slidenum">
              <a:rPr lang="en-US"/>
              <a:pPr>
                <a:defRPr/>
              </a:pPr>
              <a:t>‹#›</a:t>
            </a:fld>
            <a:endParaRPr lang="en-US" dirty="0"/>
          </a:p>
        </p:txBody>
      </p:sp>
    </p:spTree>
    <p:extLst>
      <p:ext uri="{BB962C8B-B14F-4D97-AF65-F5344CB8AC3E}">
        <p14:creationId xmlns:p14="http://schemas.microsoft.com/office/powerpoint/2010/main" val="3532842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EDFB118-F74F-7046-96BE-E025B876230E}" type="datetime1">
              <a:rPr lang="en-US" smtClean="0"/>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35EED9-CDFD-4B82-B6E4-5B358D8C2977}" type="slidenum">
              <a:rPr lang="en-US"/>
              <a:pPr>
                <a:defRPr/>
              </a:pPr>
              <a:t>‹#›</a:t>
            </a:fld>
            <a:endParaRPr lang="en-US" dirty="0"/>
          </a:p>
        </p:txBody>
      </p:sp>
    </p:spTree>
    <p:extLst>
      <p:ext uri="{BB962C8B-B14F-4D97-AF65-F5344CB8AC3E}">
        <p14:creationId xmlns:p14="http://schemas.microsoft.com/office/powerpoint/2010/main" val="15311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78EBF9C-3FCB-1A49-8F77-3E9B2CFC0FAA}" type="datetime1">
              <a:rPr lang="en-US" smtClean="0"/>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234D26-196D-450C-A789-C5C550F2833A}" type="slidenum">
              <a:rPr lang="en-US"/>
              <a:pPr>
                <a:defRPr/>
              </a:pPr>
              <a:t>‹#›</a:t>
            </a:fld>
            <a:endParaRPr lang="en-US" dirty="0"/>
          </a:p>
        </p:txBody>
      </p:sp>
    </p:spTree>
    <p:extLst>
      <p:ext uri="{BB962C8B-B14F-4D97-AF65-F5344CB8AC3E}">
        <p14:creationId xmlns:p14="http://schemas.microsoft.com/office/powerpoint/2010/main" val="254187595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90C034-3ACD-F849-A37F-031A4E0E85A0}" type="datetime1">
              <a:rPr lang="en-US" smtClean="0"/>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0C6DB13-707B-488D-9631-89893C528017}" type="slidenum">
              <a:rPr lang="en-US"/>
              <a:pPr>
                <a:defRPr/>
              </a:pPr>
              <a:t>‹#›</a:t>
            </a:fld>
            <a:endParaRPr lang="en-US" dirty="0"/>
          </a:p>
        </p:txBody>
      </p:sp>
    </p:spTree>
    <p:extLst>
      <p:ext uri="{BB962C8B-B14F-4D97-AF65-F5344CB8AC3E}">
        <p14:creationId xmlns:p14="http://schemas.microsoft.com/office/powerpoint/2010/main" val="659333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D13C5A-E392-2945-81DC-7346F6C348A4}" type="datetime1">
              <a:rPr lang="en-US" smtClean="0"/>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5172429-7A59-476B-9B6C-79246232BF95}" type="slidenum">
              <a:rPr lang="en-US"/>
              <a:pPr>
                <a:defRPr/>
              </a:pPr>
              <a:t>‹#›</a:t>
            </a:fld>
            <a:endParaRPr lang="en-US" dirty="0"/>
          </a:p>
        </p:txBody>
      </p:sp>
    </p:spTree>
    <p:extLst>
      <p:ext uri="{BB962C8B-B14F-4D97-AF65-F5344CB8AC3E}">
        <p14:creationId xmlns:p14="http://schemas.microsoft.com/office/powerpoint/2010/main" val="665751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DD380A-AB7A-874B-9477-8CAF1E9875C1}" type="datetime1">
              <a:rPr lang="en-US" smtClean="0"/>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3F2FD8-A9D5-4239-880D-4B5B48DF32AE}" type="slidenum">
              <a:rPr lang="en-US"/>
              <a:pPr>
                <a:defRPr/>
              </a:pPr>
              <a:t>‹#›</a:t>
            </a:fld>
            <a:endParaRPr lang="en-US" dirty="0"/>
          </a:p>
        </p:txBody>
      </p:sp>
    </p:spTree>
    <p:extLst>
      <p:ext uri="{BB962C8B-B14F-4D97-AF65-F5344CB8AC3E}">
        <p14:creationId xmlns:p14="http://schemas.microsoft.com/office/powerpoint/2010/main" val="632273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2360478-27B8-5141-B186-F3C52D3A3082}" type="datetime1">
              <a:rPr lang="en-US" smtClean="0"/>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543A5D-F817-49BD-B0A1-F8BB29F5232C}" type="slidenum">
              <a:rPr lang="en-US"/>
              <a:pPr>
                <a:defRPr/>
              </a:pPr>
              <a:t>‹#›</a:t>
            </a:fld>
            <a:endParaRPr lang="en-US" dirty="0"/>
          </a:p>
        </p:txBody>
      </p:sp>
    </p:spTree>
    <p:extLst>
      <p:ext uri="{BB962C8B-B14F-4D97-AF65-F5344CB8AC3E}">
        <p14:creationId xmlns:p14="http://schemas.microsoft.com/office/powerpoint/2010/main" val="423052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194BC4-8ABC-B249-9152-F15A080D9D74}"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785DB6-4712-4AD0-BA1A-99665E49AE7A}" type="slidenum">
              <a:rPr lang="en-US"/>
              <a:pPr>
                <a:defRPr/>
              </a:pPr>
              <a:t>‹#›</a:t>
            </a:fld>
            <a:endParaRPr lang="en-US" dirty="0"/>
          </a:p>
        </p:txBody>
      </p:sp>
    </p:spTree>
    <p:extLst>
      <p:ext uri="{BB962C8B-B14F-4D97-AF65-F5344CB8AC3E}">
        <p14:creationId xmlns:p14="http://schemas.microsoft.com/office/powerpoint/2010/main" val="1926224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93CE91-F3A8-DA47-B19C-AEDC2F600587}" type="datetime1">
              <a:rPr lang="en-US" smtClean="0"/>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99F523-ACA4-423E-9D99-3F988A1158EC}" type="slidenum">
              <a:rPr lang="en-US"/>
              <a:pPr>
                <a:defRPr/>
              </a:pPr>
              <a:t>‹#›</a:t>
            </a:fld>
            <a:endParaRPr lang="en-US" dirty="0"/>
          </a:p>
        </p:txBody>
      </p:sp>
    </p:spTree>
    <p:extLst>
      <p:ext uri="{BB962C8B-B14F-4D97-AF65-F5344CB8AC3E}">
        <p14:creationId xmlns:p14="http://schemas.microsoft.com/office/powerpoint/2010/main" val="2593112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226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_Blank">
    <p:spTree>
      <p:nvGrpSpPr>
        <p:cNvPr id="1" name=""/>
        <p:cNvGrpSpPr/>
        <p:nvPr/>
      </p:nvGrpSpPr>
      <p:grpSpPr>
        <a:xfrm>
          <a:off x="0" y="0"/>
          <a:ext cx="0" cy="0"/>
          <a:chOff x="0" y="0"/>
          <a:chExt cx="0" cy="0"/>
        </a:xfrm>
      </p:grpSpPr>
      <p:sp>
        <p:nvSpPr>
          <p:cNvPr id="2" name="Title 1"/>
          <p:cNvSpPr>
            <a:spLocks noGrp="1"/>
          </p:cNvSpPr>
          <p:nvPr>
            <p:ph type="title"/>
          </p:nvPr>
        </p:nvSpPr>
        <p:spPr>
          <a:xfrm>
            <a:off x="472440" y="685800"/>
            <a:ext cx="8229600" cy="1143000"/>
          </a:xfrm>
        </p:spPr>
        <p:txBody>
          <a:bodyPr/>
          <a:lstStyle/>
          <a:p>
            <a:r>
              <a:rPr lang="en-US" dirty="0"/>
              <a:t>Click to edit Master title style</a:t>
            </a:r>
          </a:p>
        </p:txBody>
      </p:sp>
      <p:sp>
        <p:nvSpPr>
          <p:cNvPr id="3" name="Text Placeholder 12"/>
          <p:cNvSpPr txBox="1">
            <a:spLocks/>
          </p:cNvSpPr>
          <p:nvPr userDrawn="1"/>
        </p:nvSpPr>
        <p:spPr bwMode="auto">
          <a:xfrm>
            <a:off x="602364" y="2057400"/>
            <a:ext cx="8083550" cy="21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9750" marR="0" indent="-4572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32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marL="746125" marR="0" indent="-342900" algn="l" defTabSz="914400" rtl="0" eaLnBrk="0" fontAlgn="base" latinLnBrk="0" hangingPunct="0">
              <a:lnSpc>
                <a:spcPct val="100000"/>
              </a:lnSpc>
              <a:spcBef>
                <a:spcPts val="550"/>
              </a:spcBef>
              <a:spcAft>
                <a:spcPct val="0"/>
              </a:spcAft>
              <a:buClr>
                <a:srgbClr val="1102D0"/>
              </a:buClr>
              <a:buSzTx/>
              <a:buFont typeface="Arial" panose="020B0604020202020204" pitchFamily="34" charset="0"/>
              <a:buChar char="•"/>
              <a:tabLst/>
              <a:defRPr lang="en-US" sz="28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marL="1000125" marR="0" indent="-342900" algn="l" defTabSz="914400" rtl="0" eaLnBrk="0" fontAlgn="base" latinLnBrk="0" hangingPunct="0">
              <a:lnSpc>
                <a:spcPct val="100000"/>
              </a:lnSpc>
              <a:spcBef>
                <a:spcPct val="20000"/>
              </a:spcBef>
              <a:spcAft>
                <a:spcPct val="0"/>
              </a:spcAft>
              <a:buClr>
                <a:srgbClr val="1102D0"/>
              </a:buClr>
              <a:buSzTx/>
              <a:buFont typeface="Arial" panose="020B0604020202020204" pitchFamily="34" charset="0"/>
              <a:buChar char="•"/>
              <a:tabLst/>
              <a:defRPr lang="en-US" sz="24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2550" indent="0">
              <a:buClr>
                <a:srgbClr val="1365BF"/>
              </a:buClr>
              <a:buFontTx/>
              <a:buNone/>
            </a:pPr>
            <a:r>
              <a:rPr lang="en-US" altLang="en-US" dirty="0">
                <a:latin typeface="+mn-lt"/>
              </a:rPr>
              <a:t>Click to edit Master text styles</a:t>
            </a:r>
          </a:p>
          <a:p>
            <a:pPr marL="403225" lvl="1" indent="0">
              <a:buClr>
                <a:srgbClr val="1365BF"/>
              </a:buClr>
              <a:buFontTx/>
              <a:buNone/>
            </a:pPr>
            <a:r>
              <a:rPr lang="en-US" altLang="en-US" dirty="0">
                <a:latin typeface="+mn-lt"/>
              </a:rPr>
              <a:t>Second level</a:t>
            </a:r>
          </a:p>
          <a:p>
            <a:pPr marL="657225" lvl="2" indent="0">
              <a:buClr>
                <a:srgbClr val="1365BF"/>
              </a:buClr>
              <a:buFontTx/>
              <a:buNone/>
            </a:pPr>
            <a:r>
              <a:rPr lang="en-US" altLang="en-US" dirty="0">
                <a:latin typeface="+mn-lt"/>
              </a:rPr>
              <a:t>Third level</a:t>
            </a:r>
          </a:p>
          <a:p>
            <a:pPr lvl="2"/>
            <a:endParaRPr lang="en-US" altLang="en-US" dirty="0"/>
          </a:p>
        </p:txBody>
      </p:sp>
    </p:spTree>
    <p:extLst>
      <p:ext uri="{BB962C8B-B14F-4D97-AF65-F5344CB8AC3E}">
        <p14:creationId xmlns:p14="http://schemas.microsoft.com/office/powerpoint/2010/main" val="10448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A_Figure">
    <p:spTree>
      <p:nvGrpSpPr>
        <p:cNvPr id="1" name=""/>
        <p:cNvGrpSpPr/>
        <p:nvPr/>
      </p:nvGrpSpPr>
      <p:grpSpPr>
        <a:xfrm>
          <a:off x="0" y="0"/>
          <a:ext cx="0" cy="0"/>
          <a:chOff x="0" y="0"/>
          <a:chExt cx="0" cy="0"/>
        </a:xfrm>
      </p:grpSpPr>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a:t>
            </a:r>
          </a:p>
        </p:txBody>
      </p:sp>
      <p:sp>
        <p:nvSpPr>
          <p:cNvPr id="8" name="Text Placeholder 12"/>
          <p:cNvSpPr txBox="1">
            <a:spLocks/>
          </p:cNvSpPr>
          <p:nvPr userDrawn="1"/>
        </p:nvSpPr>
        <p:spPr bwMode="auto">
          <a:xfrm>
            <a:off x="602364" y="2057400"/>
            <a:ext cx="8083550" cy="21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39750" marR="0" indent="-4572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32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marL="746125" marR="0" indent="-342900" algn="l" defTabSz="914400" rtl="0" eaLnBrk="0" fontAlgn="base" latinLnBrk="0" hangingPunct="0">
              <a:lnSpc>
                <a:spcPct val="100000"/>
              </a:lnSpc>
              <a:spcBef>
                <a:spcPts val="550"/>
              </a:spcBef>
              <a:spcAft>
                <a:spcPct val="0"/>
              </a:spcAft>
              <a:buClr>
                <a:srgbClr val="1102D0"/>
              </a:buClr>
              <a:buSzTx/>
              <a:buFont typeface="Arial" panose="020B0604020202020204" pitchFamily="34" charset="0"/>
              <a:buChar char="•"/>
              <a:tabLst/>
              <a:defRPr lang="en-US" sz="28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marL="1000125" marR="0" indent="-342900" algn="l" defTabSz="914400" rtl="0" eaLnBrk="0" fontAlgn="base" latinLnBrk="0" hangingPunct="0">
              <a:lnSpc>
                <a:spcPct val="100000"/>
              </a:lnSpc>
              <a:spcBef>
                <a:spcPct val="20000"/>
              </a:spcBef>
              <a:spcAft>
                <a:spcPct val="0"/>
              </a:spcAft>
              <a:buClr>
                <a:srgbClr val="1102D0"/>
              </a:buClr>
              <a:buSzTx/>
              <a:buFont typeface="Arial" panose="020B0604020202020204" pitchFamily="34" charset="0"/>
              <a:buChar char="•"/>
              <a:tabLst/>
              <a:defRPr lang="en-US" sz="2400" kern="120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365BF"/>
              </a:buClr>
            </a:pPr>
            <a:r>
              <a:rPr lang="en-US" altLang="en-US" dirty="0"/>
              <a:t>Click to edit Master text styles</a:t>
            </a:r>
          </a:p>
          <a:p>
            <a:pPr lvl="1">
              <a:buClr>
                <a:srgbClr val="1365BF"/>
              </a:buClr>
            </a:pPr>
            <a:r>
              <a:rPr lang="en-US" altLang="en-US" dirty="0"/>
              <a:t>Second level</a:t>
            </a:r>
          </a:p>
          <a:p>
            <a:pPr lvl="2">
              <a:buClr>
                <a:srgbClr val="1365BF"/>
              </a:buClr>
            </a:pPr>
            <a:r>
              <a:rPr lang="en-US" altLang="en-US" dirty="0"/>
              <a:t>Third level</a:t>
            </a:r>
          </a:p>
          <a:p>
            <a:pPr lvl="2"/>
            <a:endParaRPr lang="en-US" altLang="en-US" dirty="0"/>
          </a:p>
        </p:txBody>
      </p:sp>
      <p:sp>
        <p:nvSpPr>
          <p:cNvPr id="9" name="Title Placeholder 1"/>
          <p:cNvSpPr>
            <a:spLocks noGrp="1"/>
          </p:cNvSpPr>
          <p:nvPr>
            <p:ph type="title"/>
          </p:nvPr>
        </p:nvSpPr>
        <p:spPr>
          <a:xfrm>
            <a:off x="863600" y="762000"/>
            <a:ext cx="7626350" cy="1143000"/>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a:t>Click to edit Master title style</a:t>
            </a:r>
          </a:p>
        </p:txBody>
      </p:sp>
    </p:spTree>
    <p:extLst>
      <p:ext uri="{BB962C8B-B14F-4D97-AF65-F5344CB8AC3E}">
        <p14:creationId xmlns:p14="http://schemas.microsoft.com/office/powerpoint/2010/main" val="2855852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A_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
        <p:nvSpPr>
          <p:cNvPr id="6" name="Text Placeholder 8"/>
          <p:cNvSpPr>
            <a:spLocks noGrp="1"/>
          </p:cNvSpPr>
          <p:nvPr>
            <p:ph type="body" sz="quarter" idx="4294967295"/>
          </p:nvPr>
        </p:nvSpPr>
        <p:spPr>
          <a:xfrm>
            <a:off x="457200" y="6019800"/>
            <a:ext cx="8458200" cy="502951"/>
          </a:xfrm>
          <a:prstGeom prst="rect">
            <a:avLst/>
          </a:prstGeom>
        </p:spPr>
        <p:txBody>
          <a:bodyPr anchor="ctr">
            <a:noAutofit/>
          </a:bodyPr>
          <a:lstStyle/>
          <a:p>
            <a:pPr marL="0" indent="0" algn="ctr">
              <a:buNone/>
            </a:pPr>
            <a:r>
              <a:rPr lang="en-US" sz="1000" dirty="0">
                <a:latin typeface="STIX Two Text" panose="02020603050405020304" pitchFamily="18" charset="0"/>
              </a:rPr>
              <a:t>Copyright © 2019 by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52525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AABDF49-307C-1842-B1CC-1CFAFA2F8284}"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D9FD1A-9595-4F77-A494-B8C678CC9D84}" type="slidenum">
              <a:rPr lang="en-US"/>
              <a:pPr>
                <a:defRPr/>
              </a:pPr>
              <a:t>‹#›</a:t>
            </a:fld>
            <a:endParaRPr lang="en-US" dirty="0"/>
          </a:p>
        </p:txBody>
      </p:sp>
    </p:spTree>
    <p:extLst>
      <p:ext uri="{BB962C8B-B14F-4D97-AF65-F5344CB8AC3E}">
        <p14:creationId xmlns:p14="http://schemas.microsoft.com/office/powerpoint/2010/main" val="350717409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A_Normal">
    <p:spTree>
      <p:nvGrpSpPr>
        <p:cNvPr id="1" name=""/>
        <p:cNvGrpSpPr/>
        <p:nvPr/>
      </p:nvGrpSpPr>
      <p:grpSpPr>
        <a:xfrm>
          <a:off x="0" y="0"/>
          <a:ext cx="0" cy="0"/>
          <a:chOff x="0" y="0"/>
          <a:chExt cx="0" cy="0"/>
        </a:xfrm>
      </p:grpSpPr>
      <p:sp>
        <p:nvSpPr>
          <p:cNvPr id="2" name="Title 1"/>
          <p:cNvSpPr>
            <a:spLocks noGrp="1"/>
          </p:cNvSpPr>
          <p:nvPr>
            <p:ph type="title"/>
          </p:nvPr>
        </p:nvSpPr>
        <p:spPr>
          <a:xfrm>
            <a:off x="472440" y="685800"/>
            <a:ext cx="8229600" cy="1143000"/>
          </a:xfrm>
        </p:spPr>
        <p:txBody>
          <a:bodyPr/>
          <a:lstStyle/>
          <a:p>
            <a:r>
              <a:rPr lang="en-US" dirty="0"/>
              <a:t>Click to edit Master title style</a:t>
            </a:r>
          </a:p>
        </p:txBody>
      </p:sp>
      <p:sp>
        <p:nvSpPr>
          <p:cNvPr id="4" name="Text Placeholder 3"/>
          <p:cNvSpPr txBox="1">
            <a:spLocks/>
          </p:cNvSpPr>
          <p:nvPr userDrawn="1"/>
        </p:nvSpPr>
        <p:spPr>
          <a:xfrm>
            <a:off x="0" y="6389224"/>
            <a:ext cx="6248400" cy="46877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24983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A L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a:stretch>
            <a:fillRect/>
          </a:stretch>
        </p:blipFill>
        <p:spPr bwMode="auto">
          <a:xfrm>
            <a:off x="838200" y="2057400"/>
            <a:ext cx="7315200" cy="87312"/>
          </a:xfrm>
          <a:prstGeom prst="rect">
            <a:avLst/>
          </a:prstGeom>
          <a:noFill/>
          <a:ln w="9525">
            <a:noFill/>
            <a:miter lim="800000"/>
            <a:headEnd/>
            <a:tailEnd/>
          </a:ln>
        </p:spPr>
      </p:pic>
      <p:pic>
        <p:nvPicPr>
          <p:cNvPr id="9" name="Picture 2"/>
          <p:cNvPicPr>
            <a:picLocks noChangeAspect="1" noChangeArrowheads="1"/>
          </p:cNvPicPr>
          <p:nvPr userDrawn="1"/>
        </p:nvPicPr>
        <p:blipFill>
          <a:blip r:embed="rId2" cstate="print"/>
          <a:srcRect/>
          <a:stretch>
            <a:fillRect/>
          </a:stretch>
        </p:blipFill>
        <p:spPr bwMode="auto">
          <a:xfrm>
            <a:off x="838200" y="4800600"/>
            <a:ext cx="7315200" cy="87312"/>
          </a:xfrm>
          <a:prstGeom prst="rect">
            <a:avLst/>
          </a:prstGeom>
          <a:noFill/>
          <a:ln w="9525">
            <a:noFill/>
            <a:miter lim="800000"/>
            <a:headEnd/>
            <a:tailEnd/>
          </a:ln>
        </p:spPr>
      </p:pic>
    </p:spTree>
    <p:extLst>
      <p:ext uri="{BB962C8B-B14F-4D97-AF65-F5344CB8AC3E}">
        <p14:creationId xmlns:p14="http://schemas.microsoft.com/office/powerpoint/2010/main" val="161676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534400" cy="1143000"/>
          </a:xfrm>
        </p:spPr>
        <p:txBody>
          <a:bodyPr>
            <a:normAutofit/>
          </a:bodyPr>
          <a:lstStyle>
            <a:lvl1pPr>
              <a:defRPr lang="en-US" sz="4300" kern="1200" dirty="0">
                <a:solidFill>
                  <a:schemeClr val="tx1"/>
                </a:solidFill>
                <a:effectLst/>
                <a:latin typeface="+mj-lt"/>
                <a:ea typeface="MS PGothic" pitchFamily="34" charset="-128"/>
                <a:cs typeface="Verdana" panose="020B0604030504040204" pitchFamily="34" charset="0"/>
              </a:defRPr>
            </a:lvl1pPr>
          </a:lstStyle>
          <a:p>
            <a:r>
              <a:rPr lang="en-US" dirty="0"/>
              <a:t>Click to edit Master title style</a:t>
            </a: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McGraw-Hill Education.</a:t>
            </a:r>
          </a:p>
        </p:txBody>
      </p:sp>
    </p:spTree>
    <p:extLst>
      <p:ext uri="{BB962C8B-B14F-4D97-AF65-F5344CB8AC3E}">
        <p14:creationId xmlns:p14="http://schemas.microsoft.com/office/powerpoint/2010/main" val="3919419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5" name="Title 4"/>
          <p:cNvSpPr txBox="1">
            <a:spLocks/>
          </p:cNvSpPr>
          <p:nvPr userDrawn="1"/>
        </p:nvSpPr>
        <p:spPr bwMode="auto">
          <a:xfrm>
            <a:off x="914400" y="2743200"/>
            <a:ext cx="7162800" cy="2511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t/>
            </a:r>
            <a:br>
              <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en-US" alt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30487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Tree>
    <p:extLst>
      <p:ext uri="{BB962C8B-B14F-4D97-AF65-F5344CB8AC3E}">
        <p14:creationId xmlns:p14="http://schemas.microsoft.com/office/powerpoint/2010/main" val="59723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954399D-96C0-D744-993E-6988A983E5B9}" type="datetime1">
              <a:rPr lang="en-US" smtClean="0"/>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A69921-C339-4DC3-A68F-FFA52298B957}" type="slidenum">
              <a:rPr lang="en-US"/>
              <a:pPr>
                <a:defRPr/>
              </a:pPr>
              <a:t>‹#›</a:t>
            </a:fld>
            <a:endParaRPr lang="en-US" dirty="0"/>
          </a:p>
        </p:txBody>
      </p:sp>
    </p:spTree>
    <p:extLst>
      <p:ext uri="{BB962C8B-B14F-4D97-AF65-F5344CB8AC3E}">
        <p14:creationId xmlns:p14="http://schemas.microsoft.com/office/powerpoint/2010/main" val="103511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C1C6415-F3F1-C247-84ED-935A0F073857}" type="datetime1">
              <a:rPr lang="en-US" smtClean="0"/>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DC1F22-0090-4D25-B020-C146C0A90D33}" type="slidenum">
              <a:rPr lang="en-US"/>
              <a:pPr>
                <a:defRPr/>
              </a:pPr>
              <a:t>‹#›</a:t>
            </a:fld>
            <a:endParaRPr lang="en-US" dirty="0"/>
          </a:p>
        </p:txBody>
      </p:sp>
    </p:spTree>
    <p:extLst>
      <p:ext uri="{BB962C8B-B14F-4D97-AF65-F5344CB8AC3E}">
        <p14:creationId xmlns:p14="http://schemas.microsoft.com/office/powerpoint/2010/main" val="24396355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0F76069-1052-8248-A772-97B91EF2B14D}" type="datetime1">
              <a:rPr lang="en-US" smtClean="0"/>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64FC3C-1DBD-4069-B672-377DD10FE55D}" type="slidenum">
              <a:rPr lang="en-US"/>
              <a:pPr>
                <a:defRPr/>
              </a:pPr>
              <a:t>‹#›</a:t>
            </a:fld>
            <a:endParaRPr lang="en-US" dirty="0"/>
          </a:p>
        </p:txBody>
      </p:sp>
    </p:spTree>
    <p:extLst>
      <p:ext uri="{BB962C8B-B14F-4D97-AF65-F5344CB8AC3E}">
        <p14:creationId xmlns:p14="http://schemas.microsoft.com/office/powerpoint/2010/main" val="23821971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E43F1FE-F409-814F-9AB2-FF9FECF9A56F}"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1D486E-897B-4996-BC48-53882622B63F}" type="slidenum">
              <a:rPr lang="en-US"/>
              <a:pPr>
                <a:defRPr/>
              </a:pPr>
              <a:t>‹#›</a:t>
            </a:fld>
            <a:endParaRPr lang="en-US" dirty="0"/>
          </a:p>
        </p:txBody>
      </p:sp>
    </p:spTree>
    <p:extLst>
      <p:ext uri="{BB962C8B-B14F-4D97-AF65-F5344CB8AC3E}">
        <p14:creationId xmlns:p14="http://schemas.microsoft.com/office/powerpoint/2010/main" val="1016885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223C5CB-D4C0-E149-8E8A-9881E7BB0A45}" type="datetime1">
              <a:rPr lang="en-US" smtClean="0"/>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27FEC8-C260-4CA5-BB6B-7F99EA07CC9B}" type="slidenum">
              <a:rPr lang="en-US"/>
              <a:pPr>
                <a:defRPr/>
              </a:pPr>
              <a:t>‹#›</a:t>
            </a:fld>
            <a:endParaRPr lang="en-US" dirty="0"/>
          </a:p>
        </p:txBody>
      </p:sp>
    </p:spTree>
    <p:extLst>
      <p:ext uri="{BB962C8B-B14F-4D97-AF65-F5344CB8AC3E}">
        <p14:creationId xmlns:p14="http://schemas.microsoft.com/office/powerpoint/2010/main" val="1756575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836606F0-E965-4945-83C4-4B87175FA34D}"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72F4041-785B-4DCD-B920-595F808170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13" r:id="rId1"/>
    <p:sldLayoutId id="2147486514" r:id="rId2"/>
    <p:sldLayoutId id="2147486515" r:id="rId3"/>
    <p:sldLayoutId id="2147486516" r:id="rId4"/>
    <p:sldLayoutId id="2147486517" r:id="rId5"/>
    <p:sldLayoutId id="2147486518" r:id="rId6"/>
    <p:sldLayoutId id="2147486519" r:id="rId7"/>
    <p:sldLayoutId id="2147486520" r:id="rId8"/>
    <p:sldLayoutId id="2147486521" r:id="rId9"/>
    <p:sldLayoutId id="2147486522" r:id="rId10"/>
    <p:sldLayoutId id="2147486523" r:id="rId11"/>
    <p:sldLayoutId id="2147486456"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FB0BF72-191A-F047-AA32-984065057C38}"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1644E6C-149B-4A10-A24D-AC556BB3D2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35"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444"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defRPr>
            </a:lvl1pPr>
          </a:lstStyle>
          <a:p>
            <a:pPr>
              <a:defRPr/>
            </a:pPr>
            <a:fld id="{E0A7233D-383E-BE4C-8A82-77C752D637BD}" type="datetime1">
              <a:rPr lang="en-US" smtClean="0"/>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817528B0-3D2A-40C8-9259-07DFD2ABFB60}"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prstClr val="white"/>
                </a:solidFill>
                <a:latin typeface="Calibri" pitchFamily="-107" charset="0"/>
              </a:rPr>
              <a:t>1 - </a:t>
            </a:r>
            <a:fld id="{50D6D3F7-7597-4F8D-9CBA-A54BD0B122A8}" type="slidenum">
              <a:rPr lang="en-US" sz="1000" smtClean="0">
                <a:solidFill>
                  <a:prstClr val="white"/>
                </a:solidFill>
                <a:latin typeface="Calibri" pitchFamily="-107" charset="0"/>
              </a:rPr>
              <a:pPr algn="ctr" eaLnBrk="1" hangingPunct="1">
                <a:defRPr/>
              </a:pPr>
              <a:t>‹#›</a:t>
            </a:fld>
            <a:endParaRPr lang="en-US" sz="1000" dirty="0">
              <a:solidFill>
                <a:prstClr val="white"/>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6546" r:id="rId1"/>
    <p:sldLayoutId id="2147486433" r:id="rId2"/>
    <p:sldLayoutId id="2147486434" r:id="rId3"/>
    <p:sldLayoutId id="2147486435" r:id="rId4"/>
    <p:sldLayoutId id="2147486436" r:id="rId5"/>
    <p:sldLayoutId id="2147486437" r:id="rId6"/>
    <p:sldLayoutId id="2147486438" r:id="rId7"/>
    <p:sldLayoutId id="2147486439" r:id="rId8"/>
    <p:sldLayoutId id="2147486440" r:id="rId9"/>
    <p:sldLayoutId id="2147486441" r:id="rId10"/>
    <p:sldLayoutId id="2147486442" r:id="rId11"/>
    <p:sldLayoutId id="214748654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762000"/>
            <a:ext cx="7162800" cy="1143000"/>
          </a:xfrm>
          <a:prstGeom prst="rect">
            <a:avLst/>
          </a:prstGeom>
        </p:spPr>
        <p:txBody>
          <a:bodyPr vert="horz" lIns="91440" tIns="45720" rIns="91440" bIns="45720" rtlCol="0" anchor="ctr">
            <a:normAutofit/>
          </a:bodyPr>
          <a:lstStyle/>
          <a:p>
            <a:pPr lvl="0" algn="l" rtl="0" eaLnBrk="0" fontAlgn="base" hangingPunct="0">
              <a:spcBef>
                <a:spcPct val="0"/>
              </a:spcBef>
              <a:spcAft>
                <a:spcPct val="0"/>
              </a:spcAft>
            </a:pPr>
            <a:r>
              <a:rPr lang="en-US" dirty="0"/>
              <a:t>Click to edit Master title style</a:t>
            </a:r>
          </a:p>
        </p:txBody>
      </p:sp>
      <p:sp>
        <p:nvSpPr>
          <p:cNvPr id="5" name="TextBox 4"/>
          <p:cNvSpPr txBox="1"/>
          <p:nvPr userDrawn="1"/>
        </p:nvSpPr>
        <p:spPr>
          <a:xfrm>
            <a:off x="7772400" y="0"/>
            <a:ext cx="1219200" cy="246063"/>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TIX Two Text"/>
                <a:ea typeface="MS PGothic" pitchFamily="34" charset="-128"/>
                <a:cs typeface="+mn-cs"/>
              </a:rPr>
              <a:t>1-</a:t>
            </a:r>
            <a:fld id="{53864CA9-ADCA-4554-9432-EA4A2FB55A34}" type="slidenum">
              <a:rPr kumimoji="0" lang="en-US" sz="1000" b="0" i="0" u="none" strike="noStrike" kern="1200" cap="none" spc="0" normalizeH="0" baseline="0" noProof="0" smtClean="0">
                <a:ln>
                  <a:noFill/>
                </a:ln>
                <a:solidFill>
                  <a:prstClr val="black"/>
                </a:solidFill>
                <a:effectLst/>
                <a:uLnTx/>
                <a:uFillTx/>
                <a:latin typeface="STIX Two Text"/>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STIX Two Text"/>
              <a:ea typeface="MS PGothic" pitchFamily="34" charset="-128"/>
              <a:cs typeface="+mn-cs"/>
            </a:endParaRPr>
          </a:p>
        </p:txBody>
      </p:sp>
      <p:sp>
        <p:nvSpPr>
          <p:cNvPr id="7" name="Rectangle 6"/>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TextBox 7"/>
          <p:cNvSpPr txBox="1"/>
          <p:nvPr userDrawn="1"/>
        </p:nvSpPr>
        <p:spPr>
          <a:xfrm>
            <a:off x="6629400" y="6597469"/>
            <a:ext cx="2488557" cy="276999"/>
          </a:xfrm>
          <a:prstGeom prst="rect">
            <a:avLst/>
          </a:prstGeom>
          <a:noFill/>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 McGraw-Hill Education</a:t>
            </a:r>
            <a:r>
              <a:rPr kumimoji="0" lang="en-US" sz="12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rPr>
              <a:t>2-</a:t>
            </a:r>
            <a:fld id="{D477D4FD-B1ED-4135-B30F-EC6B4E1BF464}" type="slidenum">
              <a:rPr kumimoji="0" lang="en-US" sz="1000" b="0" i="0" u="none" strike="noStrike" kern="0" cap="none" spc="0" normalizeH="0" baseline="0" noProof="0" smtClean="0">
                <a:ln>
                  <a:noFill/>
                </a:ln>
                <a:solidFill>
                  <a:schemeClr val="tx1">
                    <a:lumMod val="50000"/>
                    <a:lumOff val="50000"/>
                  </a:schemeClr>
                </a:solidFill>
                <a:effectLst/>
                <a:uLnTx/>
                <a:uFillTx/>
                <a:latin typeface="Arial" panose="020B0604020202020204" pitchFamily="34" charset="0"/>
                <a:cs typeface="Arial" panose="020B0604020202020204" pitchFamily="34" charset="0"/>
              </a:rPr>
              <a:pPr marL="0" marR="0" lvl="0" indent="0" algn="ctr" defTabSz="914400" eaLnBrk="1" fontAlgn="auto" latinLnBrk="0" hangingPunct="1">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99403"/>
      </p:ext>
    </p:extLst>
  </p:cSld>
  <p:clrMap bg1="lt1" tx1="dk1" bg2="lt2" tx2="dk2" accent1="accent1" accent2="accent2" accent3="accent3" accent4="accent4" accent5="accent5" accent6="accent6" hlink="hlink" folHlink="folHlink"/>
  <p:sldLayoutIdLst>
    <p:sldLayoutId id="2147486549" r:id="rId1"/>
    <p:sldLayoutId id="2147486550" r:id="rId2"/>
    <p:sldLayoutId id="2147486551" r:id="rId3"/>
    <p:sldLayoutId id="2147486552" r:id="rId4"/>
    <p:sldLayoutId id="2147486553" r:id="rId5"/>
    <p:sldLayoutId id="2147486554" r:id="rId6"/>
    <p:sldLayoutId id="2147486555" r:id="rId7"/>
    <p:sldLayoutId id="2147486556" r:id="rId8"/>
  </p:sldLayoutIdLst>
  <p:hf hdr="0" ftr="0" dt="0"/>
  <p:txStyles>
    <p:titleStyle>
      <a:lvl1pPr algn="ctr" defTabSz="914400" rtl="0" eaLnBrk="1" latinLnBrk="0" hangingPunct="1">
        <a:spcBef>
          <a:spcPct val="0"/>
        </a:spcBef>
        <a:buNone/>
        <a:defRPr lang="en-US" sz="4300" kern="1200" dirty="0">
          <a:solidFill>
            <a:schemeClr val="tx1"/>
          </a:solidFill>
          <a:effectLst/>
          <a:latin typeface="+mj-lt"/>
          <a:ea typeface="MS PGothic" pitchFamily="34" charset="-128"/>
          <a:cs typeface="Verdana" panose="020B0604030504040204" pitchFamily="34" charset="0"/>
        </a:defRPr>
      </a:lvl1pPr>
    </p:titleStyle>
    <p:bodyStyle>
      <a:lvl1pPr marL="425450" marR="0" indent="-342900" algn="l" defTabSz="914400" rtl="0" eaLnBrk="0" fontAlgn="base" latinLnBrk="0" hangingPunct="0">
        <a:lnSpc>
          <a:spcPct val="100000"/>
        </a:lnSpc>
        <a:spcBef>
          <a:spcPts val="600"/>
        </a:spcBef>
        <a:spcAft>
          <a:spcPct val="0"/>
        </a:spcAft>
        <a:buClr>
          <a:srgbClr val="1102D0"/>
        </a:buClr>
        <a:buSzPct val="80000"/>
        <a:buFont typeface="Arial" panose="020B0604020202020204" pitchFamily="34" charset="0"/>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3225" marR="0" indent="0" algn="l" defTabSz="914400" rtl="0" eaLnBrk="0" fontAlgn="base" latinLnBrk="0" hangingPunct="0">
        <a:lnSpc>
          <a:spcPct val="100000"/>
        </a:lnSpc>
        <a:spcBef>
          <a:spcPts val="550"/>
        </a:spcBef>
        <a:spcAft>
          <a:spcPct val="0"/>
        </a:spcAft>
        <a:buClr>
          <a:srgbClr val="D16349"/>
        </a:buClr>
        <a:buSzTx/>
        <a:buFontTx/>
        <a:buNone/>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57225" marR="0" indent="0" algn="l" defTabSz="914400" rtl="0" eaLnBrk="0" fontAlgn="base" latinLnBrk="0" hangingPunct="0">
        <a:lnSpc>
          <a:spcPct val="100000"/>
        </a:lnSpc>
        <a:spcBef>
          <a:spcPct val="20000"/>
        </a:spcBef>
        <a:spcAft>
          <a:spcPct val="0"/>
        </a:spcAft>
        <a:buClr>
          <a:srgbClr val="CCB400"/>
        </a:buClr>
        <a:buSzTx/>
        <a:buFontTx/>
        <a:buNone/>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ctrTitle"/>
          </p:nvPr>
        </p:nvSpPr>
        <p:spPr>
          <a:xfrm>
            <a:off x="457200" y="768265"/>
            <a:ext cx="8229600" cy="1470025"/>
          </a:xfrm>
        </p:spPr>
        <p:txBody>
          <a:bodyPr/>
          <a:lstStyle/>
          <a:p>
            <a:pPr algn="l" eaLnBrk="1" hangingPunct="1"/>
            <a:r>
              <a:rPr lang="en-US" altLang="en-US" b="1" dirty="0"/>
              <a:t>Accounting for Business Transactions</a:t>
            </a:r>
          </a:p>
        </p:txBody>
      </p:sp>
      <p:sp>
        <p:nvSpPr>
          <p:cNvPr id="11" name="Subtitle 2"/>
          <p:cNvSpPr>
            <a:spLocks noGrp="1"/>
          </p:cNvSpPr>
          <p:nvPr>
            <p:ph type="subTitle" idx="1"/>
          </p:nvPr>
        </p:nvSpPr>
        <p:spPr>
          <a:xfrm>
            <a:off x="609600" y="2345256"/>
            <a:ext cx="2514600" cy="1752600"/>
          </a:xfrm>
        </p:spPr>
        <p:txBody>
          <a:bodyPr/>
          <a:lstStyle/>
          <a:p>
            <a:pPr algn="l" eaLnBrk="1" hangingPunct="1">
              <a:buFont typeface="Wingdings" pitchFamily="-107" charset="2"/>
              <a:buNone/>
            </a:pPr>
            <a:r>
              <a:rPr lang="en-US" altLang="en-US" sz="3600" dirty="0">
                <a:solidFill>
                  <a:srgbClr val="898989"/>
                </a:solidFill>
              </a:rPr>
              <a:t>Chapter 2</a:t>
            </a:r>
          </a:p>
          <a:p>
            <a:pPr algn="l" eaLnBrk="1" hangingPunct="1">
              <a:buFont typeface="Wingdings" pitchFamily="-107" charset="2"/>
              <a:buNone/>
            </a:pPr>
            <a:endParaRPr lang="en-US" altLang="en-US" sz="1600" b="1" dirty="0">
              <a:solidFill>
                <a:srgbClr val="0070C0"/>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ectangle 3"/>
          <p:cNvSpPr txBox="1">
            <a:spLocks noChangeArrowheads="1"/>
          </p:cNvSpPr>
          <p:nvPr/>
        </p:nvSpPr>
        <p:spPr bwMode="auto">
          <a:xfrm>
            <a:off x="762000" y="3876904"/>
            <a:ext cx="76200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5"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solidFill>
                  <a:schemeClr val="tx1">
                    <a:lumMod val="50000"/>
                    <a:lumOff val="50000"/>
                  </a:schemeClr>
                </a:solidFill>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63875" y="3060700"/>
            <a:ext cx="2971800" cy="1663700"/>
          </a:xfrm>
          <a:prstGeom prst="rect">
            <a:avLst/>
          </a:prstGeom>
          <a:solidFill>
            <a:srgbClr val="948A54"/>
          </a:solidFill>
          <a:ln w="12700">
            <a:solidFill>
              <a:srgbClr val="41414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4400" dirty="0">
                <a:solidFill>
                  <a:schemeClr val="bg1"/>
                </a:solidFill>
                <a:ea typeface="MS PGothic" pitchFamily="34" charset="-128"/>
              </a:rPr>
              <a:t>Equity</a:t>
            </a:r>
            <a:br>
              <a:rPr lang="en-US" sz="4400" dirty="0">
                <a:solidFill>
                  <a:schemeClr val="bg1"/>
                </a:solidFill>
                <a:ea typeface="MS PGothic" pitchFamily="34" charset="-128"/>
              </a:rPr>
            </a:br>
            <a:r>
              <a:rPr lang="en-US" sz="4400" dirty="0">
                <a:solidFill>
                  <a:schemeClr val="bg1"/>
                </a:solidFill>
                <a:ea typeface="MS PGothic" pitchFamily="34" charset="-128"/>
              </a:rPr>
              <a:t>Accounts</a:t>
            </a:r>
          </a:p>
        </p:txBody>
      </p:sp>
      <p:sp>
        <p:nvSpPr>
          <p:cNvPr id="18435" name="Oval 3"/>
          <p:cNvSpPr>
            <a:spLocks noChangeArrowheads="1"/>
          </p:cNvSpPr>
          <p:nvPr/>
        </p:nvSpPr>
        <p:spPr bwMode="auto">
          <a:xfrm>
            <a:off x="1143000" y="4876800"/>
            <a:ext cx="2578100" cy="103505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Revenues</a:t>
            </a:r>
          </a:p>
        </p:txBody>
      </p:sp>
      <p:sp>
        <p:nvSpPr>
          <p:cNvPr id="18436" name="Oval 4"/>
          <p:cNvSpPr>
            <a:spLocks noChangeArrowheads="1"/>
          </p:cNvSpPr>
          <p:nvPr/>
        </p:nvSpPr>
        <p:spPr bwMode="auto">
          <a:xfrm>
            <a:off x="685800" y="1637262"/>
            <a:ext cx="2895600" cy="1215722"/>
          </a:xfrm>
          <a:prstGeom prst="ellipse">
            <a:avLst/>
          </a:prstGeom>
          <a:solidFill>
            <a:schemeClr val="accent4">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Common Stock</a:t>
            </a:r>
          </a:p>
        </p:txBody>
      </p:sp>
      <p:sp>
        <p:nvSpPr>
          <p:cNvPr id="18437" name="Oval 5"/>
          <p:cNvSpPr>
            <a:spLocks noChangeArrowheads="1"/>
          </p:cNvSpPr>
          <p:nvPr/>
        </p:nvSpPr>
        <p:spPr bwMode="auto">
          <a:xfrm>
            <a:off x="5797360" y="1466547"/>
            <a:ext cx="2855912" cy="147320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Dividends</a:t>
            </a:r>
          </a:p>
        </p:txBody>
      </p:sp>
      <p:sp>
        <p:nvSpPr>
          <p:cNvPr id="18438" name="Oval 6"/>
          <p:cNvSpPr>
            <a:spLocks noChangeArrowheads="1"/>
          </p:cNvSpPr>
          <p:nvPr/>
        </p:nvSpPr>
        <p:spPr bwMode="auto">
          <a:xfrm>
            <a:off x="5651500" y="4876800"/>
            <a:ext cx="2578100" cy="1035050"/>
          </a:xfrm>
          <a:prstGeom prst="ellipse">
            <a:avLst/>
          </a:prstGeom>
          <a:solidFill>
            <a:schemeClr val="accent4">
              <a:lumMod val="75000"/>
            </a:schemeClr>
          </a:solidFill>
          <a:ln w="12700">
            <a:solidFill>
              <a:schemeClr val="tx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a:solidFill>
                  <a:schemeClr val="bg1"/>
                </a:solidFill>
                <a:ea typeface="MS PGothic" pitchFamily="34" charset="-128"/>
              </a:rPr>
              <a:t>-</a:t>
            </a:r>
          </a:p>
          <a:p>
            <a:pPr algn="ctr">
              <a:defRPr/>
            </a:pPr>
            <a:r>
              <a:rPr lang="en-US" sz="2400" b="1" dirty="0">
                <a:solidFill>
                  <a:schemeClr val="bg1"/>
                </a:solidFill>
                <a:ea typeface="MS PGothic" pitchFamily="34" charset="-128"/>
              </a:rPr>
              <a:t>Expenses</a:t>
            </a:r>
          </a:p>
        </p:txBody>
      </p:sp>
      <p:sp>
        <p:nvSpPr>
          <p:cNvPr id="129031" name="Rectangle 7"/>
          <p:cNvSpPr>
            <a:spLocks noGrp="1" noChangeArrowheads="1"/>
          </p:cNvSpPr>
          <p:nvPr>
            <p:ph type="title"/>
          </p:nvPr>
        </p:nvSpPr>
        <p:spPr>
          <a:xfrm>
            <a:off x="457200" y="533400"/>
            <a:ext cx="8229600" cy="1143000"/>
          </a:xfrm>
        </p:spPr>
        <p:txBody>
          <a:bodyPr/>
          <a:lstStyle/>
          <a:p>
            <a:pPr eaLnBrk="1" hangingPunct="1"/>
            <a:r>
              <a:rPr lang="en-US" altLang="en-US" b="1" dirty="0">
                <a:cs typeface="Arial" charset="0"/>
              </a:rPr>
              <a:t>Equity Accounts</a:t>
            </a:r>
          </a:p>
        </p:txBody>
      </p:sp>
      <p:sp>
        <p:nvSpPr>
          <p:cNvPr id="12" name="Slide Number Placeholder 11"/>
          <p:cNvSpPr>
            <a:spLocks noGrp="1"/>
          </p:cNvSpPr>
          <p:nvPr>
            <p:ph type="sldNum" sz="quarter" idx="12"/>
          </p:nvPr>
        </p:nvSpPr>
        <p:spPr/>
        <p:txBody>
          <a:bodyPr/>
          <a:lstStyle/>
          <a:p>
            <a:pPr>
              <a:defRPr/>
            </a:pPr>
            <a:r>
              <a:rPr lang="en-US" dirty="0"/>
              <a:t>2-</a:t>
            </a:r>
            <a:fld id="{070E331E-D1DD-4385-B65C-ED2A628AAA6C}" type="slidenum">
              <a:rPr lang="en-US" smtClean="0"/>
              <a:pPr>
                <a:defRPr/>
              </a:pPr>
              <a:t>10</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ectangle 12"/>
          <p:cNvSpPr>
            <a:spLocks noGrp="1" noChangeArrowheads="1"/>
          </p:cNvSpPr>
          <p:nvPr/>
        </p:nvSpPr>
        <p:spPr bwMode="auto">
          <a:xfrm>
            <a:off x="6248400" y="6384322"/>
            <a:ext cx="2438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Rounded Rectangle 7">
            <a:extLst>
              <a:ext uri="{FF2B5EF4-FFF2-40B4-BE49-F238E27FC236}">
                <a16:creationId xmlns:a16="http://schemas.microsoft.com/office/drawing/2014/main" xmlns="" id="{987E5CE2-D1DD-4C29-94B2-7579BB742F5B}"/>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p:cTn id="17" dur="500" fill="hold"/>
                                        <p:tgtEl>
                                          <p:spTgt spid="18435"/>
                                        </p:tgtEl>
                                        <p:attrNameLst>
                                          <p:attrName>ppt_w</p:attrName>
                                        </p:attrNameLst>
                                      </p:cBhvr>
                                      <p:tavLst>
                                        <p:tav tm="0">
                                          <p:val>
                                            <p:fltVal val="0"/>
                                          </p:val>
                                        </p:tav>
                                        <p:tav tm="100000">
                                          <p:val>
                                            <p:strVal val="#ppt_w"/>
                                          </p:val>
                                        </p:tav>
                                      </p:tavLst>
                                    </p:anim>
                                    <p:anim calcmode="lin" valueType="num">
                                      <p:cBhvr>
                                        <p:cTn id="18" dur="500" fill="hold"/>
                                        <p:tgtEl>
                                          <p:spTgt spid="1843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438"/>
                                        </p:tgtEl>
                                        <p:attrNameLst>
                                          <p:attrName>style.visibility</p:attrName>
                                        </p:attrNameLst>
                                      </p:cBhvr>
                                      <p:to>
                                        <p:strVal val="visible"/>
                                      </p:to>
                                    </p:set>
                                    <p:anim calcmode="lin" valueType="num">
                                      <p:cBhvr>
                                        <p:cTn id="22" dur="500" fill="hold"/>
                                        <p:tgtEl>
                                          <p:spTgt spid="18438"/>
                                        </p:tgtEl>
                                        <p:attrNameLst>
                                          <p:attrName>ppt_w</p:attrName>
                                        </p:attrNameLst>
                                      </p:cBhvr>
                                      <p:tavLst>
                                        <p:tav tm="0">
                                          <p:val>
                                            <p:fltVal val="0"/>
                                          </p:val>
                                        </p:tav>
                                        <p:tav tm="100000">
                                          <p:val>
                                            <p:strVal val="#ppt_w"/>
                                          </p:val>
                                        </p:tav>
                                      </p:tavLst>
                                    </p:anim>
                                    <p:anim calcmode="lin" valueType="num">
                                      <p:cBhvr>
                                        <p:cTn id="23"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P spid="18436" grpId="0" animBg="1" autoUpdateAnimBg="0"/>
      <p:bldP spid="18437" grpId="0" animBg="1" autoUpdateAnimBg="0"/>
      <p:bldP spid="1843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title"/>
          </p:nvPr>
        </p:nvSpPr>
        <p:spPr>
          <a:xfrm>
            <a:off x="773482" y="746191"/>
            <a:ext cx="7391400" cy="1158809"/>
          </a:xfrm>
        </p:spPr>
        <p:txBody>
          <a:bodyPr/>
          <a:lstStyle/>
          <a:p>
            <a:pPr eaLnBrk="1" hangingPunct="1"/>
            <a:r>
              <a:rPr lang="en-US" altLang="en-US" b="1" dirty="0">
                <a:cs typeface="Arial" charset="0"/>
              </a:rPr>
              <a:t>Expanded Equity</a:t>
            </a:r>
          </a:p>
        </p:txBody>
      </p:sp>
      <p:sp>
        <p:nvSpPr>
          <p:cNvPr id="9" name="Slide Number Placeholder 8"/>
          <p:cNvSpPr>
            <a:spLocks noGrp="1"/>
          </p:cNvSpPr>
          <p:nvPr>
            <p:ph type="sldNum" sz="quarter" idx="12"/>
          </p:nvPr>
        </p:nvSpPr>
        <p:spPr/>
        <p:txBody>
          <a:bodyPr/>
          <a:lstStyle/>
          <a:p>
            <a:pPr>
              <a:defRPr/>
            </a:pPr>
            <a:r>
              <a:rPr lang="en-US" dirty="0"/>
              <a:t>2-</a:t>
            </a:r>
            <a:fld id="{4D2EE963-08B5-4E80-87B2-27D7BC7351FE}" type="slidenum">
              <a:rPr lang="en-US" smtClean="0"/>
              <a:pPr>
                <a:defRPr/>
              </a:pPr>
              <a:t>11</a:t>
            </a:fld>
            <a:endParaRPr lang="en-US" dirty="0"/>
          </a:p>
        </p:txBody>
      </p:sp>
      <p:sp>
        <p:nvSpPr>
          <p:cNvPr id="23" name="Rectangle 22"/>
          <p:cNvSpPr/>
          <p:nvPr/>
        </p:nvSpPr>
        <p:spPr>
          <a:xfrm>
            <a:off x="808493" y="1905000"/>
            <a:ext cx="7696200" cy="830262"/>
          </a:xfrm>
          <a:prstGeom prst="rect">
            <a:avLst/>
          </a:prstGeom>
          <a:solidFill>
            <a:schemeClr val="bg2">
              <a:lumMod val="90000"/>
            </a:schemeClr>
          </a:solidFill>
          <a:ln>
            <a:solidFill>
              <a:schemeClr val="tx1"/>
            </a:solidFill>
          </a:ln>
        </p:spPr>
        <p:txBody>
          <a:bodyPr>
            <a:spAutoFit/>
          </a:bodyPr>
          <a:lstStyle/>
          <a:p>
            <a:pPr algn="ctr">
              <a:defRPr/>
            </a:pPr>
            <a:r>
              <a:rPr lang="en-US" sz="2400" dirty="0"/>
              <a:t>Revenues and common stock increase equity.</a:t>
            </a:r>
          </a:p>
          <a:p>
            <a:pPr algn="ctr">
              <a:defRPr/>
            </a:pPr>
            <a:r>
              <a:rPr lang="en-US" sz="2400" dirty="0"/>
              <a:t> Expenses and dividends decrease equity.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ectangle 10"/>
          <p:cNvSpPr>
            <a:spLocks noGrp="1" noChangeArrowheads="1"/>
          </p:cNvSpPr>
          <p:nvPr/>
        </p:nvSpPr>
        <p:spPr bwMode="auto">
          <a:xfrm>
            <a:off x="6324600" y="638432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7">
            <a:extLst>
              <a:ext uri="{FF2B5EF4-FFF2-40B4-BE49-F238E27FC236}">
                <a16:creationId xmlns:a16="http://schemas.microsoft.com/office/drawing/2014/main" xmlns="" id="{5A76E0EC-C9F8-492A-A118-F58DA4836B8E}"/>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
        <p:nvSpPr>
          <p:cNvPr id="12" name="TextBox 11">
            <a:extLst>
              <a:ext uri="{FF2B5EF4-FFF2-40B4-BE49-F238E27FC236}">
                <a16:creationId xmlns:a16="http://schemas.microsoft.com/office/drawing/2014/main" xmlns="" id="{A31F88E0-37A4-437B-ADE5-E3C725A05670}"/>
              </a:ext>
            </a:extLst>
          </p:cNvPr>
          <p:cNvSpPr txBox="1"/>
          <p:nvPr/>
        </p:nvSpPr>
        <p:spPr>
          <a:xfrm>
            <a:off x="7435716" y="29616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2.2</a:t>
            </a:r>
          </a:p>
        </p:txBody>
      </p:sp>
      <p:pic>
        <p:nvPicPr>
          <p:cNvPr id="2" name="Picture 1">
            <a:extLst>
              <a:ext uri="{FF2B5EF4-FFF2-40B4-BE49-F238E27FC236}">
                <a16:creationId xmlns:a16="http://schemas.microsoft.com/office/drawing/2014/main" xmlns="" id="{DCDDB64C-C638-40AC-B83A-2B44DF83C113}"/>
              </a:ext>
            </a:extLst>
          </p:cNvPr>
          <p:cNvPicPr>
            <a:picLocks noChangeAspect="1"/>
          </p:cNvPicPr>
          <p:nvPr/>
        </p:nvPicPr>
        <p:blipFill>
          <a:blip r:embed="rId3"/>
          <a:stretch>
            <a:fillRect/>
          </a:stretch>
        </p:blipFill>
        <p:spPr>
          <a:xfrm>
            <a:off x="586487" y="4008920"/>
            <a:ext cx="7864551" cy="1074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274638"/>
            <a:ext cx="7010400" cy="1143000"/>
          </a:xfrm>
        </p:spPr>
        <p:txBody>
          <a:bodyPr/>
          <a:lstStyle/>
          <a:p>
            <a:pPr eaLnBrk="1" hangingPunct="1"/>
            <a:r>
              <a:rPr lang="en-US" altLang="en-US" b="1" dirty="0">
                <a:cs typeface="Arial" charset="0"/>
              </a:rPr>
              <a:t>Ledger and Chart of Accounts</a:t>
            </a:r>
          </a:p>
        </p:txBody>
      </p:sp>
      <p:sp>
        <p:nvSpPr>
          <p:cNvPr id="10" name="Slide Number Placeholder 9"/>
          <p:cNvSpPr>
            <a:spLocks noGrp="1"/>
          </p:cNvSpPr>
          <p:nvPr>
            <p:ph type="sldNum" sz="quarter" idx="12"/>
          </p:nvPr>
        </p:nvSpPr>
        <p:spPr/>
        <p:txBody>
          <a:bodyPr/>
          <a:lstStyle/>
          <a:p>
            <a:pPr>
              <a:defRPr/>
            </a:pPr>
            <a:r>
              <a:rPr lang="en-US" dirty="0"/>
              <a:t>2-</a:t>
            </a:r>
            <a:fld id="{DB4F8229-955A-4A23-ACCB-66F2AAE0F83E}" type="slidenum">
              <a:rPr lang="en-US" smtClean="0"/>
              <a:pPr>
                <a:defRPr/>
              </a:pPr>
              <a:t>12</a:t>
            </a:fld>
            <a:endParaRPr lang="en-US" dirty="0"/>
          </a:p>
        </p:txBody>
      </p:sp>
      <p:sp>
        <p:nvSpPr>
          <p:cNvPr id="50179" name="Rectangle 3"/>
          <p:cNvSpPr>
            <a:spLocks noChangeArrowheads="1"/>
          </p:cNvSpPr>
          <p:nvPr/>
        </p:nvSpPr>
        <p:spPr bwMode="auto">
          <a:xfrm>
            <a:off x="347472" y="1143000"/>
            <a:ext cx="8491728" cy="1696715"/>
          </a:xfrm>
          <a:prstGeom prst="rect">
            <a:avLst/>
          </a:prstGeom>
          <a:solidFill>
            <a:srgbClr val="DDD9C3"/>
          </a:solidFill>
          <a:ln w="9525">
            <a:solidFill>
              <a:schemeClr val="tx1"/>
            </a:solidFill>
            <a:miter lim="800000"/>
            <a:headEnd/>
            <a:tailEnd/>
          </a:ln>
          <a:effectLst>
            <a:outerShdw blurRad="50800" dist="38100" dir="2700000" algn="tl" rotWithShape="0">
              <a:srgbClr val="808080">
                <a:alpha val="39998"/>
              </a:srgbClr>
            </a:outerShdw>
          </a:effectLst>
        </p:spPr>
        <p:txBody>
          <a:bodyPr wrap="none" anchor="ctr"/>
          <a:lstStyle/>
          <a:p>
            <a:pPr algn="ctr">
              <a:defRPr/>
            </a:pPr>
            <a:r>
              <a:rPr lang="en-US" sz="2800" dirty="0">
                <a:solidFill>
                  <a:srgbClr val="17375E"/>
                </a:solidFill>
                <a:ea typeface="MS PGothic" pitchFamily="34" charset="-128"/>
              </a:rPr>
              <a:t>The ledger is a collection of all accounts and their </a:t>
            </a:r>
            <a:br>
              <a:rPr lang="en-US" sz="2800" dirty="0">
                <a:solidFill>
                  <a:srgbClr val="17375E"/>
                </a:solidFill>
                <a:ea typeface="MS PGothic" pitchFamily="34" charset="-128"/>
              </a:rPr>
            </a:br>
            <a:r>
              <a:rPr lang="en-US" sz="2800" dirty="0">
                <a:solidFill>
                  <a:srgbClr val="17375E"/>
                </a:solidFill>
                <a:ea typeface="MS PGothic" pitchFamily="34" charset="-128"/>
              </a:rPr>
              <a:t>balances for an accounting system. A company’s </a:t>
            </a:r>
            <a:br>
              <a:rPr lang="en-US" sz="2800" dirty="0">
                <a:solidFill>
                  <a:srgbClr val="17375E"/>
                </a:solidFill>
                <a:ea typeface="MS PGothic" pitchFamily="34" charset="-128"/>
              </a:rPr>
            </a:br>
            <a:r>
              <a:rPr lang="en-US" sz="2800" dirty="0">
                <a:solidFill>
                  <a:srgbClr val="17375E"/>
                </a:solidFill>
                <a:ea typeface="MS PGothic" pitchFamily="34" charset="-128"/>
              </a:rPr>
              <a:t>size and diversity of operations affect the number </a:t>
            </a:r>
            <a:br>
              <a:rPr lang="en-US" sz="2800" dirty="0">
                <a:solidFill>
                  <a:srgbClr val="17375E"/>
                </a:solidFill>
                <a:ea typeface="MS PGothic" pitchFamily="34" charset="-128"/>
              </a:rPr>
            </a:br>
            <a:r>
              <a:rPr lang="en-US" sz="2800" dirty="0">
                <a:solidFill>
                  <a:srgbClr val="17375E"/>
                </a:solidFill>
                <a:ea typeface="MS PGothic" pitchFamily="34" charset="-128"/>
              </a:rPr>
              <a:t>of accounts needed.</a:t>
            </a:r>
          </a:p>
        </p:txBody>
      </p:sp>
      <p:sp>
        <p:nvSpPr>
          <p:cNvPr id="133124" name="Rectangle 4"/>
          <p:cNvSpPr>
            <a:spLocks noChangeArrowheads="1"/>
          </p:cNvSpPr>
          <p:nvPr/>
        </p:nvSpPr>
        <p:spPr bwMode="auto">
          <a:xfrm>
            <a:off x="1752600" y="3001421"/>
            <a:ext cx="5638800" cy="1229917"/>
          </a:xfrm>
          <a:prstGeom prst="rect">
            <a:avLst/>
          </a:prstGeom>
          <a:solidFill>
            <a:srgbClr val="17375E"/>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solidFill>
                  <a:srgbClr val="DDD9C3"/>
                </a:solidFill>
                <a:latin typeface="Arial" charset="0"/>
                <a:ea typeface="MS PGothic" pitchFamily="34" charset="-128"/>
              </a:rPr>
              <a:t>   The chart of accounts is a list of all </a:t>
            </a:r>
          </a:p>
          <a:p>
            <a:pPr algn="ctr" eaLnBrk="1" hangingPunct="1">
              <a:spcBef>
                <a:spcPct val="0"/>
              </a:spcBef>
              <a:buFontTx/>
              <a:buNone/>
            </a:pPr>
            <a:r>
              <a:rPr lang="en-US" altLang="en-US" sz="2400" dirty="0">
                <a:solidFill>
                  <a:srgbClr val="DDD9C3"/>
                </a:solidFill>
                <a:latin typeface="Arial" charset="0"/>
                <a:ea typeface="MS PGothic" pitchFamily="34" charset="-128"/>
              </a:rPr>
              <a:t>accounts and includes an</a:t>
            </a:r>
            <a:br>
              <a:rPr lang="en-US" altLang="en-US" sz="2400" dirty="0">
                <a:solidFill>
                  <a:srgbClr val="DDD9C3"/>
                </a:solidFill>
                <a:latin typeface="Arial" charset="0"/>
                <a:ea typeface="MS PGothic" pitchFamily="34" charset="-128"/>
              </a:rPr>
            </a:br>
            <a:r>
              <a:rPr lang="en-US" altLang="en-US" sz="2400" dirty="0">
                <a:solidFill>
                  <a:srgbClr val="DDD9C3"/>
                </a:solidFill>
                <a:latin typeface="Arial" charset="0"/>
                <a:ea typeface="MS PGothic" pitchFamily="34" charset="-128"/>
              </a:rPr>
              <a:t>identifying number for each account.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TextBox 10"/>
          <p:cNvSpPr txBox="1"/>
          <p:nvPr/>
        </p:nvSpPr>
        <p:spPr>
          <a:xfrm>
            <a:off x="7772400" y="36591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2.4</a:t>
            </a:r>
          </a:p>
        </p:txBody>
      </p:sp>
      <p:sp>
        <p:nvSpPr>
          <p:cNvPr id="13" name="Rectangle 12"/>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Rounded Rectangle 7">
            <a:extLst>
              <a:ext uri="{FF2B5EF4-FFF2-40B4-BE49-F238E27FC236}">
                <a16:creationId xmlns:a16="http://schemas.microsoft.com/office/drawing/2014/main" xmlns="" id="{9AD3BA4C-054A-476D-8803-E549F2972D84}"/>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pic>
        <p:nvPicPr>
          <p:cNvPr id="2" name="Picture 1">
            <a:extLst>
              <a:ext uri="{FF2B5EF4-FFF2-40B4-BE49-F238E27FC236}">
                <a16:creationId xmlns:a16="http://schemas.microsoft.com/office/drawing/2014/main" xmlns="" id="{61D3F0DB-4455-4C18-9558-2F6579C712F7}"/>
              </a:ext>
            </a:extLst>
          </p:cNvPr>
          <p:cNvPicPr>
            <a:picLocks noChangeAspect="1"/>
          </p:cNvPicPr>
          <p:nvPr/>
        </p:nvPicPr>
        <p:blipFill>
          <a:blip r:embed="rId3"/>
          <a:stretch>
            <a:fillRect/>
          </a:stretch>
        </p:blipFill>
        <p:spPr>
          <a:xfrm>
            <a:off x="457200" y="4440798"/>
            <a:ext cx="7990476" cy="18666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Define </a:t>
            </a:r>
            <a:r>
              <a:rPr lang="en-US" altLang="en-US" i="1" dirty="0"/>
              <a:t>debits</a:t>
            </a:r>
            <a:r>
              <a:rPr lang="en-US" altLang="en-US" dirty="0"/>
              <a:t> and </a:t>
            </a:r>
            <a:r>
              <a:rPr lang="en-US" altLang="en-US" i="1" dirty="0"/>
              <a:t>credits</a:t>
            </a:r>
            <a:r>
              <a:rPr lang="en-US" altLang="en-US" dirty="0"/>
              <a:t> and explain double-entry accounting.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4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174148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819647"/>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C2</a:t>
            </a:r>
            <a:endParaRPr lang="en-US" sz="4400" dirty="0">
              <a:solidFill>
                <a:prstClr val="black"/>
              </a:solidFill>
              <a:latin typeface="Calibri"/>
            </a:endParaRPr>
          </a:p>
        </p:txBody>
      </p:sp>
      <p:sp>
        <p:nvSpPr>
          <p:cNvPr id="10" name="Rectangle 9"/>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2-15</a:t>
            </a:r>
            <a:endParaRPr lang="en-US" sz="1600" dirty="0"/>
          </a:p>
        </p:txBody>
      </p:sp>
    </p:spTree>
    <p:extLst>
      <p:ext uri="{BB962C8B-B14F-4D97-AF65-F5344CB8AC3E}">
        <p14:creationId xmlns:p14="http://schemas.microsoft.com/office/powerpoint/2010/main" val="16871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a:xfrm>
            <a:off x="457200" y="405471"/>
            <a:ext cx="8229600" cy="1249362"/>
          </a:xfrm>
        </p:spPr>
        <p:txBody>
          <a:bodyPr/>
          <a:lstStyle/>
          <a:p>
            <a:pPr eaLnBrk="1" hangingPunct="1"/>
            <a:r>
              <a:rPr lang="en-US" altLang="en-US" b="1" dirty="0">
                <a:cs typeface="Arial" charset="0"/>
              </a:rPr>
              <a:t>Debits and Credits</a:t>
            </a:r>
          </a:p>
        </p:txBody>
      </p:sp>
      <p:sp>
        <p:nvSpPr>
          <p:cNvPr id="9" name="Slide Number Placeholder 8"/>
          <p:cNvSpPr>
            <a:spLocks noGrp="1"/>
          </p:cNvSpPr>
          <p:nvPr>
            <p:ph type="sldNum" sz="quarter" idx="12"/>
          </p:nvPr>
        </p:nvSpPr>
        <p:spPr>
          <a:xfrm>
            <a:off x="8115300" y="6350414"/>
            <a:ext cx="685800" cy="365125"/>
          </a:xfrm>
        </p:spPr>
        <p:txBody>
          <a:bodyPr/>
          <a:lstStyle/>
          <a:p>
            <a:pPr>
              <a:defRPr/>
            </a:pPr>
            <a:r>
              <a:rPr lang="en-US" dirty="0"/>
              <a:t>2-</a:t>
            </a:r>
            <a:fld id="{8312745A-BC56-4E8C-83B3-73C550770D45}" type="slidenum">
              <a:rPr lang="en-US" smtClean="0"/>
              <a:pPr>
                <a:defRPr/>
              </a:pPr>
              <a:t>14</a:t>
            </a:fld>
            <a:endParaRPr lang="en-US" dirty="0"/>
          </a:p>
        </p:txBody>
      </p:sp>
      <p:sp>
        <p:nvSpPr>
          <p:cNvPr id="5123" name="Rectangle 2"/>
          <p:cNvSpPr>
            <a:spLocks noGrp="1" noChangeArrowheads="1"/>
          </p:cNvSpPr>
          <p:nvPr>
            <p:ph type="body" idx="4294967295"/>
          </p:nvPr>
        </p:nvSpPr>
        <p:spPr>
          <a:xfrm>
            <a:off x="457200" y="1575818"/>
            <a:ext cx="8229600" cy="1524000"/>
          </a:xfrm>
          <a:solidFill>
            <a:schemeClr val="accent4">
              <a:lumMod val="50000"/>
            </a:schemeClr>
          </a:solidFill>
          <a:ln>
            <a:solidFill>
              <a:schemeClr val="tx1"/>
            </a:solidFill>
          </a:ln>
        </p:spPr>
        <p:txBody>
          <a:bodyPr lIns="90488" tIns="44450" rIns="90488" bIns="44450" rtlCol="0">
            <a:normAutofit/>
          </a:bodyPr>
          <a:lstStyle/>
          <a:p>
            <a:pPr algn="ctr" eaLnBrk="1" fontAlgn="auto" hangingPunct="1">
              <a:lnSpc>
                <a:spcPct val="85000"/>
              </a:lnSpc>
              <a:spcAft>
                <a:spcPts val="0"/>
              </a:spcAft>
              <a:buFont typeface="Wingdings" pitchFamily="-107" charset="2"/>
              <a:buNone/>
              <a:defRPr/>
            </a:pPr>
            <a:r>
              <a:rPr lang="en-US" dirty="0">
                <a:solidFill>
                  <a:schemeClr val="bg1"/>
                </a:solidFill>
                <a:effectLst>
                  <a:outerShdw blurRad="38100" dist="38100" dir="2700000" algn="tl">
                    <a:srgbClr val="000000"/>
                  </a:outerShdw>
                </a:effectLst>
                <a:latin typeface="Arial" charset="0"/>
                <a:cs typeface="Arial" charset="0"/>
              </a:rPr>
              <a:t>A T-account represents a ledger account and is used to show the effects of  transactions.  </a:t>
            </a:r>
          </a:p>
        </p:txBody>
      </p:sp>
      <p:pic>
        <p:nvPicPr>
          <p:cNvPr id="135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83414"/>
            <a:ext cx="6725377" cy="17267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76200" y="6503259"/>
            <a:ext cx="54864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521889" y="36834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2.5</a:t>
            </a: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387350" y="1785938"/>
            <a:ext cx="8293100" cy="911225"/>
            <a:chOff x="244" y="1125"/>
            <a:chExt cx="5224" cy="574"/>
          </a:xfrm>
        </p:grpSpPr>
        <p:sp>
          <p:nvSpPr>
            <p:cNvPr id="21507" name="Rectangle 3"/>
            <p:cNvSpPr>
              <a:spLocks noChangeArrowheads="1"/>
            </p:cNvSpPr>
            <p:nvPr/>
          </p:nvSpPr>
          <p:spPr bwMode="auto">
            <a:xfrm>
              <a:off x="2116" y="1252"/>
              <a:ext cx="148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Liabilities</a:t>
              </a:r>
            </a:p>
          </p:txBody>
        </p:sp>
        <p:sp>
          <p:nvSpPr>
            <p:cNvPr id="21508" name="Rectangle 4"/>
            <p:cNvSpPr>
              <a:spLocks noChangeArrowheads="1"/>
            </p:cNvSpPr>
            <p:nvPr/>
          </p:nvSpPr>
          <p:spPr bwMode="auto">
            <a:xfrm>
              <a:off x="4228" y="1252"/>
              <a:ext cx="124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Equity</a:t>
              </a:r>
            </a:p>
          </p:txBody>
        </p:sp>
        <p:sp>
          <p:nvSpPr>
            <p:cNvPr id="21509" name="Rectangle 5"/>
            <p:cNvSpPr>
              <a:spLocks noChangeArrowheads="1"/>
            </p:cNvSpPr>
            <p:nvPr/>
          </p:nvSpPr>
          <p:spPr bwMode="auto">
            <a:xfrm>
              <a:off x="244" y="1252"/>
              <a:ext cx="1192"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Assets</a:t>
              </a:r>
            </a:p>
          </p:txBody>
        </p:sp>
        <p:sp>
          <p:nvSpPr>
            <p:cNvPr id="136203" name="Rectangle 6"/>
            <p:cNvSpPr>
              <a:spLocks noChangeArrowheads="1"/>
            </p:cNvSpPr>
            <p:nvPr/>
          </p:nvSpPr>
          <p:spPr bwMode="auto">
            <a:xfrm>
              <a:off x="158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dirty="0">
                  <a:solidFill>
                    <a:srgbClr val="008000"/>
                  </a:solidFill>
                  <a:latin typeface="Times New Roman" pitchFamily="-107" charset="0"/>
                </a:rPr>
                <a:t>=</a:t>
              </a:r>
            </a:p>
          </p:txBody>
        </p:sp>
        <p:sp>
          <p:nvSpPr>
            <p:cNvPr id="136204" name="Rectangle 7"/>
            <p:cNvSpPr>
              <a:spLocks noChangeArrowheads="1"/>
            </p:cNvSpPr>
            <p:nvPr/>
          </p:nvSpPr>
          <p:spPr bwMode="auto">
            <a:xfrm>
              <a:off x="374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dirty="0">
                  <a:solidFill>
                    <a:srgbClr val="008000"/>
                  </a:solidFill>
                  <a:latin typeface="Times New Roman" pitchFamily="-107" charset="0"/>
                </a:rPr>
                <a:t>+</a:t>
              </a:r>
            </a:p>
          </p:txBody>
        </p:sp>
      </p:grpSp>
      <p:sp>
        <p:nvSpPr>
          <p:cNvPr id="136195" name="Rectangle 8"/>
          <p:cNvSpPr>
            <a:spLocks noGrp="1" noChangeArrowheads="1"/>
          </p:cNvSpPr>
          <p:nvPr>
            <p:ph type="title"/>
          </p:nvPr>
        </p:nvSpPr>
        <p:spPr>
          <a:xfrm>
            <a:off x="457200" y="457200"/>
            <a:ext cx="8229600" cy="1143000"/>
          </a:xfrm>
        </p:spPr>
        <p:txBody>
          <a:bodyPr/>
          <a:lstStyle/>
          <a:p>
            <a:pPr eaLnBrk="1" hangingPunct="1"/>
            <a:r>
              <a:rPr lang="en-US" altLang="en-US" b="1" dirty="0">
                <a:cs typeface="Arial" charset="0"/>
              </a:rPr>
              <a:t>Double-Entry Accounting</a:t>
            </a:r>
          </a:p>
        </p:txBody>
      </p:sp>
      <p:sp>
        <p:nvSpPr>
          <p:cNvPr id="14" name="Slide Number Placeholder 13"/>
          <p:cNvSpPr>
            <a:spLocks noGrp="1"/>
          </p:cNvSpPr>
          <p:nvPr>
            <p:ph type="sldNum" sz="quarter" idx="12"/>
          </p:nvPr>
        </p:nvSpPr>
        <p:spPr>
          <a:xfrm>
            <a:off x="6723673" y="6370333"/>
            <a:ext cx="2133600" cy="365125"/>
          </a:xfrm>
        </p:spPr>
        <p:txBody>
          <a:bodyPr/>
          <a:lstStyle/>
          <a:p>
            <a:pPr>
              <a:defRPr/>
            </a:pPr>
            <a:r>
              <a:rPr lang="en-US" dirty="0"/>
              <a:t>2-</a:t>
            </a:r>
            <a:fld id="{BA83F17A-A318-48E9-B6CB-1155E80B9C05}" type="slidenum">
              <a:rPr lang="en-US" smtClean="0"/>
              <a:pPr>
                <a:defRPr/>
              </a:pPr>
              <a:t>15</a:t>
            </a:fld>
            <a:endParaRPr lang="en-US" dirty="0"/>
          </a:p>
        </p:txBody>
      </p:sp>
      <p:pic>
        <p:nvPicPr>
          <p:cNvPr id="13619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3787231"/>
            <a:ext cx="8434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29796" y="6552896"/>
            <a:ext cx="5556250" cy="17776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5" name="TextBox 14"/>
          <p:cNvSpPr txBox="1"/>
          <p:nvPr/>
        </p:nvSpPr>
        <p:spPr>
          <a:xfrm>
            <a:off x="7696200" y="30027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2.6</a:t>
            </a:r>
          </a:p>
        </p:txBody>
      </p:sp>
      <p:sp>
        <p:nvSpPr>
          <p:cNvPr id="18" name="Rectangle 17"/>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6"/>
          <p:cNvSpPr>
            <a:spLocks noGrp="1" noChangeArrowheads="1"/>
          </p:cNvSpPr>
          <p:nvPr>
            <p:ph type="title"/>
          </p:nvPr>
        </p:nvSpPr>
        <p:spPr>
          <a:xfrm>
            <a:off x="495300" y="624881"/>
            <a:ext cx="8229600" cy="1143000"/>
          </a:xfrm>
        </p:spPr>
        <p:txBody>
          <a:bodyPr/>
          <a:lstStyle/>
          <a:p>
            <a:pPr eaLnBrk="1" hangingPunct="1"/>
            <a:r>
              <a:rPr lang="en-US" altLang="en-US" b="1" dirty="0">
                <a:cs typeface="Arial" charset="0"/>
              </a:rPr>
              <a:t>Double-Entry Accounting:</a:t>
            </a:r>
            <a:br>
              <a:rPr lang="en-US" altLang="en-US" b="1" dirty="0">
                <a:cs typeface="Arial" charset="0"/>
              </a:rPr>
            </a:br>
            <a:r>
              <a:rPr lang="en-US" altLang="en-US" b="1" dirty="0">
                <a:cs typeface="Arial" charset="0"/>
              </a:rPr>
              <a:t>Expanded Accounting Equation</a:t>
            </a:r>
          </a:p>
        </p:txBody>
      </p:sp>
      <p:sp>
        <p:nvSpPr>
          <p:cNvPr id="9" name="Slide Number Placeholder 8"/>
          <p:cNvSpPr>
            <a:spLocks noGrp="1"/>
          </p:cNvSpPr>
          <p:nvPr>
            <p:ph type="sldNum" sz="quarter" idx="12"/>
          </p:nvPr>
        </p:nvSpPr>
        <p:spPr>
          <a:xfrm>
            <a:off x="6781800" y="6363657"/>
            <a:ext cx="2133600" cy="365125"/>
          </a:xfrm>
        </p:spPr>
        <p:txBody>
          <a:bodyPr/>
          <a:lstStyle/>
          <a:p>
            <a:pPr>
              <a:defRPr/>
            </a:pPr>
            <a:r>
              <a:rPr lang="en-US" dirty="0"/>
              <a:t>2-</a:t>
            </a:r>
            <a:fld id="{3A033813-C328-4BC5-9F9D-A7A4262C6BE2}" type="slidenum">
              <a:rPr lang="en-US" smtClean="0"/>
              <a:pPr>
                <a:defRPr/>
              </a:pPr>
              <a:t>16</a:t>
            </a:fld>
            <a:endParaRPr lang="en-US" dirty="0"/>
          </a:p>
        </p:txBody>
      </p:sp>
      <p:sp>
        <p:nvSpPr>
          <p:cNvPr id="137221" name="Rectangle 6"/>
          <p:cNvSpPr>
            <a:spLocks noChangeArrowheads="1"/>
          </p:cNvSpPr>
          <p:nvPr/>
        </p:nvSpPr>
        <p:spPr bwMode="auto">
          <a:xfrm>
            <a:off x="914400" y="2006756"/>
            <a:ext cx="739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dirty="0">
                <a:latin typeface="Arial" charset="0"/>
              </a:rPr>
              <a:t>Here is the expanded accounting equation showing the equity section.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5410200" cy="20793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644653" y="28183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2.7</a:t>
            </a:r>
          </a:p>
        </p:txBody>
      </p:sp>
      <p:sp>
        <p:nvSpPr>
          <p:cNvPr id="12" name="Rectangle 11"/>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4" name="Picture 3">
            <a:extLst>
              <a:ext uri="{FF2B5EF4-FFF2-40B4-BE49-F238E27FC236}">
                <a16:creationId xmlns:a16="http://schemas.microsoft.com/office/drawing/2014/main" xmlns="" id="{75600561-A6F5-44A9-A319-82198206038D}"/>
              </a:ext>
            </a:extLst>
          </p:cNvPr>
          <p:cNvPicPr>
            <a:picLocks noChangeAspect="1"/>
          </p:cNvPicPr>
          <p:nvPr/>
        </p:nvPicPr>
        <p:blipFill>
          <a:blip r:embed="rId3"/>
          <a:stretch>
            <a:fillRect/>
          </a:stretch>
        </p:blipFill>
        <p:spPr>
          <a:xfrm>
            <a:off x="476766" y="3402463"/>
            <a:ext cx="8266667" cy="1676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457200" y="516795"/>
            <a:ext cx="8229600" cy="1249362"/>
          </a:xfrm>
        </p:spPr>
        <p:txBody>
          <a:bodyPr/>
          <a:lstStyle/>
          <a:p>
            <a:pPr eaLnBrk="1" hangingPunct="1"/>
            <a:r>
              <a:rPr lang="en-US" altLang="en-US" b="1" dirty="0">
                <a:cs typeface="Arial" charset="0"/>
              </a:rPr>
              <a:t>Double-Entry Accounting: </a:t>
            </a:r>
            <a:br>
              <a:rPr lang="en-US" altLang="en-US" b="1" dirty="0">
                <a:cs typeface="Arial" charset="0"/>
              </a:rPr>
            </a:br>
            <a:r>
              <a:rPr lang="en-US" altLang="en-US" b="1" dirty="0">
                <a:cs typeface="Arial" charset="0"/>
              </a:rPr>
              <a:t>Account Balance</a:t>
            </a:r>
            <a:endParaRPr lang="en-US" altLang="en-US" b="1" dirty="0">
              <a:latin typeface="Arial" charset="0"/>
              <a:cs typeface="Arial" charset="0"/>
            </a:endParaRPr>
          </a:p>
        </p:txBody>
      </p:sp>
      <p:sp>
        <p:nvSpPr>
          <p:cNvPr id="10" name="Slide Number Placeholder 9"/>
          <p:cNvSpPr>
            <a:spLocks noGrp="1"/>
          </p:cNvSpPr>
          <p:nvPr>
            <p:ph type="sldNum" sz="quarter" idx="12"/>
          </p:nvPr>
        </p:nvSpPr>
        <p:spPr>
          <a:xfrm>
            <a:off x="6705600" y="6368306"/>
            <a:ext cx="2133600" cy="365125"/>
          </a:xfrm>
        </p:spPr>
        <p:txBody>
          <a:bodyPr/>
          <a:lstStyle/>
          <a:p>
            <a:pPr>
              <a:defRPr/>
            </a:pPr>
            <a:r>
              <a:rPr lang="en-US" dirty="0"/>
              <a:t>2-</a:t>
            </a:r>
            <a:fld id="{8F33418F-874F-469A-9617-B141720A8E12}" type="slidenum">
              <a:rPr lang="en-US" smtClean="0"/>
              <a:pPr>
                <a:defRPr/>
              </a:pPr>
              <a:t>17</a:t>
            </a:fld>
            <a:endParaRPr lang="en-US" dirty="0"/>
          </a:p>
        </p:txBody>
      </p:sp>
      <p:sp>
        <p:nvSpPr>
          <p:cNvPr id="6148" name="Rectangle 4"/>
          <p:cNvSpPr>
            <a:spLocks noGrp="1" noChangeArrowheads="1"/>
          </p:cNvSpPr>
          <p:nvPr>
            <p:ph type="body" idx="4294967295"/>
          </p:nvPr>
        </p:nvSpPr>
        <p:spPr>
          <a:xfrm>
            <a:off x="228600" y="1801382"/>
            <a:ext cx="8610600" cy="914400"/>
          </a:xfrm>
          <a:solidFill>
            <a:schemeClr val="bg2">
              <a:lumMod val="90000"/>
            </a:schemeClr>
          </a:solidFill>
          <a:ln>
            <a:solidFill>
              <a:schemeClr val="tx1"/>
            </a:solidFill>
          </a:ln>
        </p:spPr>
        <p:txBody>
          <a:bodyPr rtlCol="0">
            <a:normAutofit/>
          </a:bodyPr>
          <a:lstStyle/>
          <a:p>
            <a:pPr algn="ctr" eaLnBrk="1" fontAlgn="auto" hangingPunct="1">
              <a:spcAft>
                <a:spcPts val="0"/>
              </a:spcAft>
              <a:buFont typeface="Wingdings" pitchFamily="-107" charset="2"/>
              <a:buNone/>
              <a:defRPr/>
            </a:pPr>
            <a:r>
              <a:rPr lang="en-US" sz="2400" dirty="0">
                <a:solidFill>
                  <a:srgbClr val="5A160B"/>
                </a:solidFill>
                <a:latin typeface="Arial" charset="0"/>
                <a:cs typeface="Arial" charset="0"/>
              </a:rPr>
              <a:t>An account balance is the difference between the increases and decreases in an account. Notice the T-Account.</a:t>
            </a:r>
          </a:p>
          <a:p>
            <a:pPr algn="ctr" eaLnBrk="1" fontAlgn="auto" hangingPunct="1">
              <a:spcAft>
                <a:spcPts val="0"/>
              </a:spcAft>
              <a:buFont typeface="Wingdings" pitchFamily="-107" charset="2"/>
              <a:buNone/>
              <a:defRPr/>
            </a:pPr>
            <a:endParaRPr lang="en-US" sz="2400" dirty="0">
              <a:solidFill>
                <a:srgbClr val="5A160B"/>
              </a:solidFill>
              <a:latin typeface="Arial" charset="0"/>
              <a:cs typeface="Arial" charset="0"/>
            </a:endParaRPr>
          </a:p>
        </p:txBody>
      </p:sp>
      <p:sp>
        <p:nvSpPr>
          <p:cNvPr id="6149" name="Line 6"/>
          <p:cNvSpPr>
            <a:spLocks noChangeShapeType="1"/>
          </p:cNvSpPr>
          <p:nvPr/>
        </p:nvSpPr>
        <p:spPr bwMode="auto">
          <a:xfrm flipH="1">
            <a:off x="4876800" y="2741022"/>
            <a:ext cx="1143000" cy="833750"/>
          </a:xfrm>
          <a:prstGeom prst="line">
            <a:avLst/>
          </a:prstGeom>
          <a:noFill/>
          <a:ln w="28575">
            <a:solidFill>
              <a:srgbClr val="FF0000"/>
            </a:solidFill>
            <a:round/>
            <a:headEnd/>
            <a:tailEnd type="arrow" w="med" len="med"/>
          </a:ln>
          <a:effectLst>
            <a:outerShdw blurRad="50800" dist="38100" dir="2700000" algn="tl" rotWithShape="0">
              <a:srgbClr val="808080">
                <a:alpha val="39998"/>
              </a:srgbClr>
            </a:outerShdw>
          </a:effectLst>
        </p:spPr>
        <p:txBody>
          <a:bodyPr/>
          <a:lstStyle/>
          <a:p>
            <a:pP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58615" y="6562089"/>
            <a:ext cx="5486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1" name="TextBox 10"/>
          <p:cNvSpPr txBox="1"/>
          <p:nvPr/>
        </p:nvSpPr>
        <p:spPr>
          <a:xfrm>
            <a:off x="7772400" y="297778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2.8</a:t>
            </a:r>
          </a:p>
        </p:txBody>
      </p:sp>
      <p:sp>
        <p:nvSpPr>
          <p:cNvPr id="13" name="Rectangle 12"/>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3" name="Picture 2">
            <a:extLst>
              <a:ext uri="{FF2B5EF4-FFF2-40B4-BE49-F238E27FC236}">
                <a16:creationId xmlns:a16="http://schemas.microsoft.com/office/drawing/2014/main" xmlns="" id="{53C4490F-D1F0-4AA8-8703-A7B9E62F62FD}"/>
              </a:ext>
            </a:extLst>
          </p:cNvPr>
          <p:cNvPicPr>
            <a:picLocks noChangeAspect="1"/>
          </p:cNvPicPr>
          <p:nvPr/>
        </p:nvPicPr>
        <p:blipFill>
          <a:blip r:embed="rId3"/>
          <a:stretch>
            <a:fillRect/>
          </a:stretch>
        </p:blipFill>
        <p:spPr>
          <a:xfrm>
            <a:off x="292281" y="3670291"/>
            <a:ext cx="8459836" cy="2499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C9050A4-9B08-4DFD-8DB6-A01D85B0A420}"/>
              </a:ext>
            </a:extLst>
          </p:cNvPr>
          <p:cNvSpPr>
            <a:spLocks noGrp="1"/>
          </p:cNvSpPr>
          <p:nvPr>
            <p:ph type="sldNum" sz="quarter" idx="12"/>
          </p:nvPr>
        </p:nvSpPr>
        <p:spPr>
          <a:xfrm>
            <a:off x="6781800" y="6364043"/>
            <a:ext cx="2133600" cy="365125"/>
          </a:xfrm>
        </p:spPr>
        <p:txBody>
          <a:bodyPr/>
          <a:lstStyle/>
          <a:p>
            <a:pPr>
              <a:defRPr/>
            </a:pPr>
            <a:r>
              <a:rPr lang="en-US" dirty="0"/>
              <a:t>2-</a:t>
            </a:r>
            <a:fld id="{1C341F00-38BB-41FE-9413-F3B2F5DC605A}" type="slidenum">
              <a:rPr lang="en-US" smtClean="0"/>
              <a:pPr>
                <a:defRPr/>
              </a:pPr>
              <a:t>18</a:t>
            </a:fld>
            <a:endParaRPr lang="en-US" dirty="0"/>
          </a:p>
        </p:txBody>
      </p:sp>
      <p:sp>
        <p:nvSpPr>
          <p:cNvPr id="5" name="Title 4">
            <a:extLst>
              <a:ext uri="{FF2B5EF4-FFF2-40B4-BE49-F238E27FC236}">
                <a16:creationId xmlns:a16="http://schemas.microsoft.com/office/drawing/2014/main" xmlns="" id="{F1418900-F45A-44B0-B107-9CCE470E15BE}"/>
              </a:ext>
            </a:extLst>
          </p:cNvPr>
          <p:cNvSpPr>
            <a:spLocks noGrp="1"/>
          </p:cNvSpPr>
          <p:nvPr>
            <p:ph type="title"/>
          </p:nvPr>
        </p:nvSpPr>
        <p:spPr>
          <a:xfrm>
            <a:off x="609600" y="2835276"/>
            <a:ext cx="8229600" cy="1143000"/>
          </a:xfrm>
        </p:spPr>
        <p:txBody>
          <a:bodyPr/>
          <a:lstStyle/>
          <a:p>
            <a:r>
              <a:rPr lang="en-US" altLang="en-US" dirty="0"/>
              <a:t/>
            </a:r>
            <a:br>
              <a:rPr lang="en-US" altLang="en-US" dirty="0"/>
            </a:br>
            <a:r>
              <a:rPr lang="en-US" altLang="en-US" dirty="0"/>
              <a:t/>
            </a:r>
            <a:br>
              <a:rPr lang="en-US" altLang="en-US" dirty="0"/>
            </a:br>
            <a:r>
              <a:rPr lang="en-US" altLang="en-US" dirty="0"/>
              <a:t>Analyze and record transactions and their impact on financial statements.</a:t>
            </a:r>
            <a:r>
              <a:rPr lang="en-US" altLang="en-US" b="1" dirty="0"/>
              <a:t/>
            </a:r>
            <a:br>
              <a:rPr lang="en-US" altLang="en-US" b="1" dirty="0"/>
            </a:br>
            <a:r>
              <a:rPr lang="en-US" altLang="en-US" dirty="0"/>
              <a:t/>
            </a:r>
            <a:br>
              <a:rPr lang="en-US" altLang="en-US" dirty="0"/>
            </a:br>
            <a:endParaRPr lang="en-US" altLang="en-US" dirty="0"/>
          </a:p>
        </p:txBody>
      </p:sp>
      <p:sp>
        <p:nvSpPr>
          <p:cNvPr id="6" name="Rectangle 5">
            <a:extLst>
              <a:ext uri="{FF2B5EF4-FFF2-40B4-BE49-F238E27FC236}">
                <a16:creationId xmlns:a16="http://schemas.microsoft.com/office/drawing/2014/main" xmlns="" id="{63C6BB58-D88B-4FCB-B8C0-2581CBC518AE}"/>
              </a:ext>
            </a:extLst>
          </p:cNvPr>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7" name="Picture 2">
            <a:extLst>
              <a:ext uri="{FF2B5EF4-FFF2-40B4-BE49-F238E27FC236}">
                <a16:creationId xmlns:a16="http://schemas.microsoft.com/office/drawing/2014/main" xmlns="" id="{A3E81F96-2FD9-473E-AE6F-9CB7622D0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 y="1950154"/>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xmlns="" id="{825AC567-DAE9-4707-AEE3-FFE1CACEE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3790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E7F70596-687C-4355-8012-8BB19293B07D}"/>
              </a:ext>
            </a:extLst>
          </p:cNvPr>
          <p:cNvSpPr txBox="1"/>
          <p:nvPr/>
        </p:nvSpPr>
        <p:spPr>
          <a:xfrm>
            <a:off x="1981200" y="825996"/>
            <a:ext cx="5638800" cy="769441"/>
          </a:xfrm>
          <a:prstGeom prst="rect">
            <a:avLst/>
          </a:prstGeom>
          <a:noFill/>
        </p:spPr>
        <p:txBody>
          <a:bodyPr wrap="square" rtlCol="0">
            <a:spAutoFit/>
          </a:bodyPr>
          <a:lstStyle/>
          <a:p>
            <a:r>
              <a:rPr lang="en-US" altLang="en-US" sz="4400" b="1" dirty="0">
                <a:solidFill>
                  <a:prstClr val="black"/>
                </a:solidFill>
                <a:latin typeface="Calibri"/>
              </a:rPr>
              <a:t>Learning Objective A1</a:t>
            </a:r>
            <a:endParaRPr lang="en-US" sz="4400" dirty="0">
              <a:solidFill>
                <a:prstClr val="black"/>
              </a:solidFill>
              <a:latin typeface="Calibri"/>
            </a:endParaRPr>
          </a:p>
        </p:txBody>
      </p:sp>
      <p:sp>
        <p:nvSpPr>
          <p:cNvPr id="10" name="Rectangle 9">
            <a:extLst>
              <a:ext uri="{FF2B5EF4-FFF2-40B4-BE49-F238E27FC236}">
                <a16:creationId xmlns:a16="http://schemas.microsoft.com/office/drawing/2014/main" xmlns="" id="{EC4E06AD-DB40-497D-B399-2B9ED57B9975}"/>
              </a:ext>
            </a:extLst>
          </p:cNvPr>
          <p:cNvSpPr/>
          <p:nvPr/>
        </p:nvSpPr>
        <p:spPr>
          <a:xfrm>
            <a:off x="6553200" y="6408107"/>
            <a:ext cx="1944763" cy="276999"/>
          </a:xfrm>
          <a:prstGeom prst="rect">
            <a:avLst/>
          </a:prstGeom>
        </p:spPr>
        <p:txBody>
          <a:bodyPr wrap="none">
            <a:spAutoFit/>
          </a:bodyPr>
          <a:lstStyle/>
          <a:p>
            <a:r>
              <a:rPr lang="en-US" sz="1200" dirty="0">
                <a:solidFill>
                  <a:schemeClr val="tx1">
                    <a:lumMod val="50000"/>
                    <a:lumOff val="50000"/>
                  </a:schemeClr>
                </a:solidFill>
              </a:rPr>
              <a:t>© McGraw-Hill Education </a:t>
            </a:r>
          </a:p>
        </p:txBody>
      </p:sp>
    </p:spTree>
    <p:extLst>
      <p:ext uri="{BB962C8B-B14F-4D97-AF65-F5344CB8AC3E}">
        <p14:creationId xmlns:p14="http://schemas.microsoft.com/office/powerpoint/2010/main" val="15275619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0182" y="657620"/>
            <a:ext cx="8229600" cy="1143000"/>
          </a:xfrm>
        </p:spPr>
        <p:txBody>
          <a:bodyPr rtlCol="0">
            <a:noAutofit/>
          </a:bodyPr>
          <a:lstStyle/>
          <a:p>
            <a:pPr eaLnBrk="1" fontAlgn="auto" hangingPunct="1">
              <a:spcAft>
                <a:spcPts val="0"/>
              </a:spcAft>
              <a:defRPr/>
            </a:pPr>
            <a:r>
              <a:rPr lang="en-US" altLang="en-US" b="1" dirty="0">
                <a:cs typeface="Arial" charset="0"/>
              </a:rPr>
              <a:t>Journalizing and Posting Transactions</a:t>
            </a:r>
            <a:endParaRPr lang="en-US" altLang="en-US" b="1" dirty="0">
              <a:latin typeface="Arial" charset="0"/>
              <a:cs typeface="Arial" charset="0"/>
            </a:endParaRPr>
          </a:p>
        </p:txBody>
      </p:sp>
      <p:sp>
        <p:nvSpPr>
          <p:cNvPr id="14" name="Slide Number Placeholder 13"/>
          <p:cNvSpPr>
            <a:spLocks noGrp="1"/>
          </p:cNvSpPr>
          <p:nvPr>
            <p:ph type="sldNum" sz="quarter" idx="12"/>
          </p:nvPr>
        </p:nvSpPr>
        <p:spPr>
          <a:xfrm>
            <a:off x="6729046" y="6344981"/>
            <a:ext cx="2133600" cy="365125"/>
          </a:xfrm>
        </p:spPr>
        <p:txBody>
          <a:bodyPr/>
          <a:lstStyle/>
          <a:p>
            <a:pPr>
              <a:defRPr/>
            </a:pPr>
            <a:r>
              <a:rPr lang="en-US" dirty="0"/>
              <a:t>2-</a:t>
            </a:r>
            <a:fld id="{23AEDF90-7069-470B-9B75-F55F2CE07A25}" type="slidenum">
              <a:rPr lang="en-US" smtClean="0"/>
              <a:pPr>
                <a:defRPr/>
              </a:pPr>
              <a:t>19</a:t>
            </a:fld>
            <a:endParaRPr lang="en-US" dirty="0"/>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TextBox 14"/>
          <p:cNvSpPr txBox="1"/>
          <p:nvPr/>
        </p:nvSpPr>
        <p:spPr>
          <a:xfrm>
            <a:off x="7706139" y="1897946"/>
            <a:ext cx="904461"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2.9</a:t>
            </a: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7">
            <a:extLst>
              <a:ext uri="{FF2B5EF4-FFF2-40B4-BE49-F238E27FC236}">
                <a16:creationId xmlns:a16="http://schemas.microsoft.com/office/drawing/2014/main" xmlns="" id="{C8138257-C25D-490A-8746-60086628E55F}"/>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3" name="Picture 2">
            <a:extLst>
              <a:ext uri="{FF2B5EF4-FFF2-40B4-BE49-F238E27FC236}">
                <a16:creationId xmlns:a16="http://schemas.microsoft.com/office/drawing/2014/main" xmlns="" id="{FD2991B2-9DAE-4364-9ABA-6EB4018DCC8C}"/>
              </a:ext>
            </a:extLst>
          </p:cNvPr>
          <p:cNvPicPr>
            <a:picLocks noChangeAspect="1"/>
          </p:cNvPicPr>
          <p:nvPr/>
        </p:nvPicPr>
        <p:blipFill>
          <a:blip r:embed="rId3"/>
          <a:stretch>
            <a:fillRect/>
          </a:stretch>
        </p:blipFill>
        <p:spPr>
          <a:xfrm>
            <a:off x="448190" y="2690086"/>
            <a:ext cx="8247619" cy="20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Rectangle 7"/>
          <p:cNvSpPr/>
          <p:nvPr/>
        </p:nvSpPr>
        <p:spPr>
          <a:xfrm>
            <a:off x="838200" y="1964722"/>
            <a:ext cx="8001000" cy="2554545"/>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an account and its use in recording transactions.</a:t>
            </a:r>
          </a:p>
          <a:p>
            <a:r>
              <a:rPr lang="en-US" sz="1600" b="1" dirty="0">
                <a:solidFill>
                  <a:prstClr val="black"/>
                </a:solidFill>
                <a:latin typeface="Calibri"/>
              </a:rPr>
              <a:t>C2</a:t>
            </a:r>
            <a:r>
              <a:rPr lang="en-US" sz="1600" dirty="0">
                <a:solidFill>
                  <a:prstClr val="black"/>
                </a:solidFill>
                <a:latin typeface="Calibri"/>
              </a:rPr>
              <a:t>  Define </a:t>
            </a:r>
            <a:r>
              <a:rPr lang="en-US" sz="1600" i="1" dirty="0">
                <a:solidFill>
                  <a:prstClr val="black"/>
                </a:solidFill>
                <a:latin typeface="Calibri"/>
              </a:rPr>
              <a:t>debits</a:t>
            </a:r>
            <a:r>
              <a:rPr lang="en-US" sz="1600" dirty="0">
                <a:solidFill>
                  <a:prstClr val="black"/>
                </a:solidFill>
                <a:latin typeface="Calibri"/>
              </a:rPr>
              <a:t> and </a:t>
            </a:r>
            <a:r>
              <a:rPr lang="en-US" sz="1600" i="1" dirty="0">
                <a:solidFill>
                  <a:prstClr val="black"/>
                </a:solidFill>
                <a:latin typeface="Calibri"/>
              </a:rPr>
              <a:t>credits</a:t>
            </a:r>
            <a:r>
              <a:rPr lang="en-US" sz="1600" dirty="0">
                <a:solidFill>
                  <a:prstClr val="black"/>
                </a:solidFill>
                <a:latin typeface="Calibri"/>
              </a:rPr>
              <a:t> and explain double-entry accounting.</a:t>
            </a:r>
            <a:br>
              <a:rPr lang="en-US" sz="1600" dirty="0">
                <a:solidFill>
                  <a:prstClr val="black"/>
                </a:solidFill>
                <a:latin typeface="Calibri"/>
              </a:rPr>
            </a:br>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Analyze and record transactions and their impact on financial statements.</a:t>
            </a:r>
          </a:p>
          <a:p>
            <a:r>
              <a:rPr lang="en-US" sz="1600" b="1" dirty="0">
                <a:solidFill>
                  <a:prstClr val="black"/>
                </a:solidFill>
                <a:latin typeface="Calibri"/>
              </a:rPr>
              <a:t>A2  </a:t>
            </a:r>
            <a:r>
              <a:rPr lang="en-US" sz="1600" dirty="0">
                <a:solidFill>
                  <a:prstClr val="black"/>
                </a:solidFill>
                <a:latin typeface="Calibri"/>
              </a:rPr>
              <a:t>Compute the debt ratio and describe its use in analyzing financial condition.</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Prepare financial statements from a trial balance.</a:t>
            </a:r>
          </a:p>
        </p:txBody>
      </p:sp>
      <p:sp>
        <p:nvSpPr>
          <p:cNvPr id="2" name="Title 1"/>
          <p:cNvSpPr>
            <a:spLocks noGrp="1"/>
          </p:cNvSpPr>
          <p:nvPr>
            <p:ph type="title"/>
          </p:nvPr>
        </p:nvSpPr>
        <p:spPr>
          <a:xfrm>
            <a:off x="381000" y="788988"/>
            <a:ext cx="8458200" cy="1039812"/>
          </a:xfrm>
        </p:spPr>
        <p:txBody>
          <a:bodyPr>
            <a:normAutofit fontScale="90000"/>
          </a:bodyPr>
          <a:lstStyle/>
          <a:p>
            <a:r>
              <a:rPr lang="en-US" altLang="en-US" sz="4000" b="1" dirty="0">
                <a:solidFill>
                  <a:prstClr val="black"/>
                </a:solidFill>
              </a:rPr>
              <a:t>Chapter 2 Learning Objectives</a:t>
            </a:r>
            <a:r>
              <a:rPr lang="en-US" sz="4000" dirty="0">
                <a:solidFill>
                  <a:prstClr val="black"/>
                </a:solidFill>
              </a:rPr>
              <a:t/>
            </a:r>
            <a:br>
              <a:rPr lang="en-US" sz="4000" dirty="0">
                <a:solidFill>
                  <a:prstClr val="black"/>
                </a:solidFill>
              </a:rPr>
            </a:br>
            <a:endParaRPr lang="en-US" dirty="0"/>
          </a:p>
        </p:txBody>
      </p:sp>
    </p:spTree>
    <p:extLst>
      <p:ext uri="{BB962C8B-B14F-4D97-AF65-F5344CB8AC3E}">
        <p14:creationId xmlns:p14="http://schemas.microsoft.com/office/powerpoint/2010/main" val="24494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D655614-43EE-4B15-AF6D-13B0B0B07EEE}"/>
              </a:ext>
            </a:extLst>
          </p:cNvPr>
          <p:cNvPicPr>
            <a:picLocks noChangeAspect="1"/>
          </p:cNvPicPr>
          <p:nvPr/>
        </p:nvPicPr>
        <p:blipFill>
          <a:blip r:embed="rId3"/>
          <a:stretch>
            <a:fillRect/>
          </a:stretch>
        </p:blipFill>
        <p:spPr>
          <a:xfrm>
            <a:off x="823600" y="2678487"/>
            <a:ext cx="6956740" cy="2157948"/>
          </a:xfrm>
          <a:prstGeom prst="rect">
            <a:avLst/>
          </a:prstGeom>
        </p:spPr>
      </p:pic>
      <p:sp>
        <p:nvSpPr>
          <p:cNvPr id="142340" name="Rectangle 7"/>
          <p:cNvSpPr>
            <a:spLocks noGrp="1" noChangeArrowheads="1"/>
          </p:cNvSpPr>
          <p:nvPr>
            <p:ph type="title"/>
          </p:nvPr>
        </p:nvSpPr>
        <p:spPr>
          <a:xfrm>
            <a:off x="1219200" y="274638"/>
            <a:ext cx="6629400" cy="1143000"/>
          </a:xfrm>
        </p:spPr>
        <p:txBody>
          <a:bodyPr/>
          <a:lstStyle/>
          <a:p>
            <a:pPr eaLnBrk="1" hangingPunct="1"/>
            <a:r>
              <a:rPr lang="en-US" altLang="en-US" b="1" dirty="0">
                <a:cs typeface="Arial" charset="0"/>
              </a:rPr>
              <a:t>Journalizing Transactions</a:t>
            </a:r>
          </a:p>
        </p:txBody>
      </p:sp>
      <p:sp>
        <p:nvSpPr>
          <p:cNvPr id="22" name="Slide Number Placeholder 21"/>
          <p:cNvSpPr>
            <a:spLocks noGrp="1"/>
          </p:cNvSpPr>
          <p:nvPr>
            <p:ph type="sldNum" sz="quarter" idx="12"/>
          </p:nvPr>
        </p:nvSpPr>
        <p:spPr>
          <a:xfrm>
            <a:off x="6858000" y="6448561"/>
            <a:ext cx="2133600" cy="365125"/>
          </a:xfrm>
        </p:spPr>
        <p:txBody>
          <a:bodyPr/>
          <a:lstStyle/>
          <a:p>
            <a:pPr>
              <a:defRPr/>
            </a:pPr>
            <a:r>
              <a:rPr lang="en-US" dirty="0"/>
              <a:t>2-</a:t>
            </a:r>
            <a:fld id="{37B7D29A-4EF1-4BC8-B956-3087A25DCB54}" type="slidenum">
              <a:rPr lang="en-US" smtClean="0"/>
              <a:pPr>
                <a:defRPr/>
              </a:pPr>
              <a:t>20</a:t>
            </a:fld>
            <a:endParaRPr lang="en-US" dirty="0"/>
          </a:p>
        </p:txBody>
      </p:sp>
      <p:sp>
        <p:nvSpPr>
          <p:cNvPr id="18447" name="Rectangle 10"/>
          <p:cNvSpPr>
            <a:spLocks noChangeArrowheads="1"/>
          </p:cNvSpPr>
          <p:nvPr/>
        </p:nvSpPr>
        <p:spPr bwMode="auto">
          <a:xfrm>
            <a:off x="1039037" y="1282921"/>
            <a:ext cx="2133600" cy="775409"/>
          </a:xfrm>
          <a:prstGeom prst="rect">
            <a:avLst/>
          </a:prstGeom>
          <a:solidFill>
            <a:schemeClr val="accent3">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a:defRPr/>
            </a:pPr>
            <a:r>
              <a:rPr lang="en-US" sz="2000" b="1" dirty="0">
                <a:solidFill>
                  <a:srgbClr val="008000"/>
                </a:solidFill>
                <a:ea typeface="MS PGothic" pitchFamily="34" charset="-128"/>
              </a:rPr>
              <a:t>Transaction Date</a:t>
            </a:r>
          </a:p>
        </p:txBody>
      </p:sp>
      <p:sp>
        <p:nvSpPr>
          <p:cNvPr id="18443" name="Rectangle 17"/>
          <p:cNvSpPr>
            <a:spLocks noChangeArrowheads="1"/>
          </p:cNvSpPr>
          <p:nvPr/>
        </p:nvSpPr>
        <p:spPr bwMode="auto">
          <a:xfrm>
            <a:off x="4098648" y="1277027"/>
            <a:ext cx="3749952" cy="1017869"/>
          </a:xfrm>
          <a:prstGeom prst="rect">
            <a:avLst/>
          </a:prstGeom>
          <a:solidFill>
            <a:schemeClr val="accent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2"/>
              <a:defRPr/>
            </a:pPr>
            <a:r>
              <a:rPr lang="en-US" sz="2000" b="1" dirty="0">
                <a:solidFill>
                  <a:schemeClr val="bg1"/>
                </a:solidFill>
                <a:ea typeface="MS PGothic" pitchFamily="34" charset="-128"/>
              </a:rPr>
              <a:t>Title of accounts debited and amount entered in Debit column. </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3" name="TextBox 22"/>
          <p:cNvSpPr txBox="1"/>
          <p:nvPr/>
        </p:nvSpPr>
        <p:spPr>
          <a:xfrm>
            <a:off x="8013100" y="19574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2.10</a:t>
            </a:r>
          </a:p>
        </p:txBody>
      </p:sp>
      <p:sp>
        <p:nvSpPr>
          <p:cNvPr id="18" name="Rectangle 17"/>
          <p:cNvSpPr>
            <a:spLocks noGrp="1" noChangeArrowheads="1"/>
          </p:cNvSpPr>
          <p:nvPr/>
        </p:nvSpPr>
        <p:spPr bwMode="auto">
          <a:xfrm>
            <a:off x="6445370" y="649019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cxnSp>
        <p:nvCxnSpPr>
          <p:cNvPr id="31" name="Straight Arrow Connector 30"/>
          <p:cNvCxnSpPr>
            <a:cxnSpLocks/>
          </p:cNvCxnSpPr>
          <p:nvPr/>
        </p:nvCxnSpPr>
        <p:spPr>
          <a:xfrm flipH="1" flipV="1">
            <a:off x="7315200" y="3858114"/>
            <a:ext cx="76200" cy="1704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H="1" flipV="1">
            <a:off x="3269697" y="3888987"/>
            <a:ext cx="2445304" cy="1673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V="1">
            <a:off x="2209800" y="4137210"/>
            <a:ext cx="762000" cy="1425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1219200" y="2133600"/>
            <a:ext cx="1066801" cy="1017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2112306" y="2294896"/>
            <a:ext cx="2053465" cy="1234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48" name="Rectangle 4"/>
          <p:cNvSpPr>
            <a:spLocks noChangeArrowheads="1"/>
          </p:cNvSpPr>
          <p:nvPr/>
        </p:nvSpPr>
        <p:spPr bwMode="auto">
          <a:xfrm>
            <a:off x="4463668" y="5350025"/>
            <a:ext cx="3963403" cy="1035741"/>
          </a:xfrm>
          <a:prstGeom prst="rect">
            <a:avLst/>
          </a:prstGeom>
          <a:solidFill>
            <a:schemeClr val="accent5">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3"/>
              <a:defRPr/>
            </a:pPr>
            <a:r>
              <a:rPr lang="en-US" sz="2000" b="1" dirty="0">
                <a:solidFill>
                  <a:srgbClr val="114FFB"/>
                </a:solidFill>
                <a:ea typeface="MS PGothic" pitchFamily="34" charset="-128"/>
              </a:rPr>
              <a:t>Title of accounts credited and amount entered in Credit column.</a:t>
            </a:r>
          </a:p>
        </p:txBody>
      </p:sp>
      <p:sp>
        <p:nvSpPr>
          <p:cNvPr id="18445" name="Rectangle 13"/>
          <p:cNvSpPr>
            <a:spLocks noChangeArrowheads="1"/>
          </p:cNvSpPr>
          <p:nvPr/>
        </p:nvSpPr>
        <p:spPr bwMode="auto">
          <a:xfrm>
            <a:off x="1422571" y="5562600"/>
            <a:ext cx="2743200" cy="750247"/>
          </a:xfrm>
          <a:prstGeom prst="rect">
            <a:avLst/>
          </a:prstGeom>
          <a:solidFill>
            <a:schemeClr val="tx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4"/>
              <a:defRPr/>
            </a:pPr>
            <a:r>
              <a:rPr lang="en-US" sz="2000" b="1" dirty="0">
                <a:solidFill>
                  <a:srgbClr val="FFFFFF"/>
                </a:solidFill>
                <a:ea typeface="MS PGothic" pitchFamily="34" charset="-128"/>
              </a:rPr>
              <a:t>Transaction explanation</a:t>
            </a:r>
          </a:p>
        </p:txBody>
      </p:sp>
      <p:sp>
        <p:nvSpPr>
          <p:cNvPr id="20" name="Rounded Rectangle 7">
            <a:extLst>
              <a:ext uri="{FF2B5EF4-FFF2-40B4-BE49-F238E27FC236}">
                <a16:creationId xmlns:a16="http://schemas.microsoft.com/office/drawing/2014/main" xmlns="" id="{D3224BD2-A076-45A6-A347-077D1063850B}"/>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cxnSp>
        <p:nvCxnSpPr>
          <p:cNvPr id="24" name="Straight Arrow Connector 23">
            <a:extLst>
              <a:ext uri="{FF2B5EF4-FFF2-40B4-BE49-F238E27FC236}">
                <a16:creationId xmlns:a16="http://schemas.microsoft.com/office/drawing/2014/main" xmlns="" id="{9E1593F7-9DD9-4393-8BB8-28D60847CB02}"/>
              </a:ext>
            </a:extLst>
          </p:cNvPr>
          <p:cNvCxnSpPr>
            <a:cxnSpLocks/>
          </p:cNvCxnSpPr>
          <p:nvPr/>
        </p:nvCxnSpPr>
        <p:spPr>
          <a:xfrm>
            <a:off x="5562600" y="2367816"/>
            <a:ext cx="685800" cy="1094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457200" y="274638"/>
            <a:ext cx="8229600" cy="1325562"/>
          </a:xfrm>
        </p:spPr>
        <p:txBody>
          <a:bodyPr/>
          <a:lstStyle/>
          <a:p>
            <a:pPr eaLnBrk="1" hangingPunct="1"/>
            <a:r>
              <a:rPr lang="en-US" altLang="en-US" b="1" dirty="0">
                <a:cs typeface="Arial" charset="0"/>
              </a:rPr>
              <a:t>Balance Column Account</a:t>
            </a:r>
          </a:p>
        </p:txBody>
      </p:sp>
      <p:sp>
        <p:nvSpPr>
          <p:cNvPr id="9" name="Slide Number Placeholder 8"/>
          <p:cNvSpPr>
            <a:spLocks noGrp="1"/>
          </p:cNvSpPr>
          <p:nvPr>
            <p:ph type="sldNum" sz="quarter" idx="12"/>
          </p:nvPr>
        </p:nvSpPr>
        <p:spPr>
          <a:xfrm>
            <a:off x="6781800" y="6407468"/>
            <a:ext cx="2133600" cy="365125"/>
          </a:xfrm>
        </p:spPr>
        <p:txBody>
          <a:bodyPr/>
          <a:lstStyle/>
          <a:p>
            <a:pPr>
              <a:defRPr/>
            </a:pPr>
            <a:r>
              <a:rPr lang="en-US" dirty="0"/>
              <a:t>2-</a:t>
            </a:r>
            <a:fld id="{D9EB0867-3AC7-4D3F-929E-5D27A5C5DF2E}" type="slidenum">
              <a:rPr lang="en-US" smtClean="0"/>
              <a:pPr>
                <a:defRPr/>
              </a:pPr>
              <a:t>21</a:t>
            </a:fld>
            <a:endParaRPr lang="en-US" dirty="0"/>
          </a:p>
        </p:txBody>
      </p:sp>
      <p:sp>
        <p:nvSpPr>
          <p:cNvPr id="9219" name="Rectangle 3"/>
          <p:cNvSpPr>
            <a:spLocks noGrp="1" noChangeArrowheads="1"/>
          </p:cNvSpPr>
          <p:nvPr>
            <p:ph type="body" idx="4294967295"/>
          </p:nvPr>
        </p:nvSpPr>
        <p:spPr>
          <a:xfrm>
            <a:off x="495299" y="1819394"/>
            <a:ext cx="8153400" cy="1219200"/>
          </a:xfrm>
          <a:solidFill>
            <a:schemeClr val="bg2">
              <a:lumMod val="90000"/>
            </a:schemeClr>
          </a:solidFill>
          <a:ln>
            <a:solidFill>
              <a:schemeClr val="tx1"/>
            </a:solidFill>
          </a:ln>
        </p:spPr>
        <p:txBody>
          <a:bodyPr lIns="90488" tIns="44450" rIns="90488" bIns="44450" rtlCol="0">
            <a:normAutofit/>
          </a:bodyPr>
          <a:lstStyle/>
          <a:p>
            <a:pPr algn="ctr" eaLnBrk="1" fontAlgn="auto" hangingPunct="1">
              <a:spcAft>
                <a:spcPts val="0"/>
              </a:spcAft>
              <a:buFont typeface="Wingdings" pitchFamily="-107" charset="2"/>
              <a:buNone/>
              <a:defRPr/>
            </a:pPr>
            <a:r>
              <a:rPr lang="en-US" dirty="0">
                <a:cs typeface="Arial" charset="0"/>
              </a:rPr>
              <a:t>T-accounts are useful illustrations, but </a:t>
            </a:r>
            <a:r>
              <a:rPr lang="en-US" dirty="0">
                <a:solidFill>
                  <a:schemeClr val="hlink"/>
                </a:solidFill>
                <a:cs typeface="Arial" charset="0"/>
              </a:rPr>
              <a:t>balance column accounts </a:t>
            </a:r>
            <a:r>
              <a:rPr lang="en-US" dirty="0">
                <a:cs typeface="Arial" charset="0"/>
              </a:rPr>
              <a:t>are used in practice.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TextBox 9"/>
          <p:cNvSpPr txBox="1"/>
          <p:nvPr/>
        </p:nvSpPr>
        <p:spPr>
          <a:xfrm>
            <a:off x="7785847" y="9877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2.11</a:t>
            </a:r>
          </a:p>
        </p:txBody>
      </p:sp>
      <p:sp>
        <p:nvSpPr>
          <p:cNvPr id="12" name="Rectangle 11"/>
          <p:cNvSpPr>
            <a:spLocks noGrp="1" noChangeArrowheads="1"/>
          </p:cNvSpPr>
          <p:nvPr/>
        </p:nvSpPr>
        <p:spPr bwMode="auto">
          <a:xfrm>
            <a:off x="6483469" y="644759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7">
            <a:extLst>
              <a:ext uri="{FF2B5EF4-FFF2-40B4-BE49-F238E27FC236}">
                <a16:creationId xmlns:a16="http://schemas.microsoft.com/office/drawing/2014/main" xmlns="" id="{3AEE96B1-B69A-4AEA-A0BE-A2F523534D6D}"/>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2" name="Picture 1">
            <a:extLst>
              <a:ext uri="{FF2B5EF4-FFF2-40B4-BE49-F238E27FC236}">
                <a16:creationId xmlns:a16="http://schemas.microsoft.com/office/drawing/2014/main" xmlns="" id="{AD4E8520-9010-40A6-AC05-66AAE7D56487}"/>
              </a:ext>
            </a:extLst>
          </p:cNvPr>
          <p:cNvPicPr>
            <a:picLocks noChangeAspect="1"/>
          </p:cNvPicPr>
          <p:nvPr/>
        </p:nvPicPr>
        <p:blipFill>
          <a:blip r:embed="rId3"/>
          <a:stretch>
            <a:fillRect/>
          </a:stretch>
        </p:blipFill>
        <p:spPr>
          <a:xfrm>
            <a:off x="990600" y="3123372"/>
            <a:ext cx="7010400" cy="2384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title"/>
          </p:nvPr>
        </p:nvSpPr>
        <p:spPr/>
        <p:txBody>
          <a:bodyPr/>
          <a:lstStyle/>
          <a:p>
            <a:pPr eaLnBrk="1" hangingPunct="1"/>
            <a:r>
              <a:rPr lang="en-US" altLang="en-US" b="1" dirty="0">
                <a:cs typeface="Arial" charset="0"/>
              </a:rPr>
              <a:t>Posting Journal Entries</a:t>
            </a:r>
          </a:p>
        </p:txBody>
      </p:sp>
      <p:sp>
        <p:nvSpPr>
          <p:cNvPr id="19" name="Slide Number Placeholder 18"/>
          <p:cNvSpPr>
            <a:spLocks noGrp="1"/>
          </p:cNvSpPr>
          <p:nvPr>
            <p:ph type="sldNum" sz="quarter" idx="12"/>
          </p:nvPr>
        </p:nvSpPr>
        <p:spPr>
          <a:xfrm>
            <a:off x="6834554" y="6373935"/>
            <a:ext cx="2133600" cy="365125"/>
          </a:xfrm>
        </p:spPr>
        <p:txBody>
          <a:bodyPr/>
          <a:lstStyle/>
          <a:p>
            <a:pPr>
              <a:defRPr/>
            </a:pPr>
            <a:r>
              <a:rPr lang="en-US" dirty="0"/>
              <a:t>2-</a:t>
            </a:r>
            <a:fld id="{756DDC27-7E3C-41A6-8B5E-36348B393707}" type="slidenum">
              <a:rPr lang="en-US" smtClean="0"/>
              <a:pPr>
                <a:defRPr/>
              </a:pPr>
              <a:t>22</a:t>
            </a:fld>
            <a:endParaRPr lang="en-US" dirty="0"/>
          </a:p>
        </p:txBody>
      </p:sp>
      <p:sp>
        <p:nvSpPr>
          <p:cNvPr id="11" name="Rectangle 10"/>
          <p:cNvSpPr/>
          <p:nvPr/>
        </p:nvSpPr>
        <p:spPr>
          <a:xfrm>
            <a:off x="0" y="1143000"/>
            <a:ext cx="739775"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2" name="Rectangle 11"/>
          <p:cNvSpPr/>
          <p:nvPr/>
        </p:nvSpPr>
        <p:spPr>
          <a:xfrm>
            <a:off x="623888" y="1524000"/>
            <a:ext cx="22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4391" name="TextBox 22"/>
          <p:cNvSpPr txBox="1">
            <a:spLocks noChangeArrowheads="1"/>
          </p:cNvSpPr>
          <p:nvPr/>
        </p:nvSpPr>
        <p:spPr bwMode="auto">
          <a:xfrm>
            <a:off x="838200" y="1828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dirty="0">
                <a:latin typeface="Arial" charset="0"/>
              </a:rPr>
              <a:t>    </a:t>
            </a:r>
          </a:p>
        </p:txBody>
      </p:sp>
      <p:sp>
        <p:nvSpPr>
          <p:cNvPr id="144392" name="TextBox 23"/>
          <p:cNvSpPr txBox="1">
            <a:spLocks noChangeArrowheads="1"/>
          </p:cNvSpPr>
          <p:nvPr/>
        </p:nvSpPr>
        <p:spPr bwMode="auto">
          <a:xfrm>
            <a:off x="762000" y="4191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dirty="0">
                <a:latin typeface="Arial" charset="0"/>
              </a:rPr>
              <a:t>   </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TextBox 13"/>
          <p:cNvSpPr txBox="1"/>
          <p:nvPr/>
        </p:nvSpPr>
        <p:spPr>
          <a:xfrm>
            <a:off x="7620000" y="9907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2.12</a:t>
            </a:r>
          </a:p>
        </p:txBody>
      </p:sp>
      <p:sp>
        <p:nvSpPr>
          <p:cNvPr id="17" name="Rectangle 16"/>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Rounded Rectangle 7">
            <a:extLst>
              <a:ext uri="{FF2B5EF4-FFF2-40B4-BE49-F238E27FC236}">
                <a16:creationId xmlns:a16="http://schemas.microsoft.com/office/drawing/2014/main" xmlns="" id="{3FD7B779-67FC-472F-AF19-C555B8DB6BB4}"/>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3" name="Picture 2">
            <a:extLst>
              <a:ext uri="{FF2B5EF4-FFF2-40B4-BE49-F238E27FC236}">
                <a16:creationId xmlns:a16="http://schemas.microsoft.com/office/drawing/2014/main" xmlns="" id="{EDF3E702-DAD2-434E-A224-634ACD7E9E06}"/>
              </a:ext>
            </a:extLst>
          </p:cNvPr>
          <p:cNvPicPr>
            <a:picLocks noChangeAspect="1"/>
          </p:cNvPicPr>
          <p:nvPr/>
        </p:nvPicPr>
        <p:blipFill>
          <a:blip r:embed="rId3"/>
          <a:stretch>
            <a:fillRect/>
          </a:stretch>
        </p:blipFill>
        <p:spPr>
          <a:xfrm>
            <a:off x="341189" y="1981200"/>
            <a:ext cx="8321662" cy="3532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title"/>
          </p:nvPr>
        </p:nvSpPr>
        <p:spPr>
          <a:xfrm>
            <a:off x="457200" y="381000"/>
            <a:ext cx="8229600" cy="1036638"/>
          </a:xfrm>
        </p:spPr>
        <p:txBody>
          <a:bodyPr/>
          <a:lstStyle/>
          <a:p>
            <a:pPr eaLnBrk="1" hangingPunct="1"/>
            <a:r>
              <a:rPr lang="en-US" altLang="en-US" b="1" dirty="0">
                <a:cs typeface="Arial" charset="0"/>
              </a:rPr>
              <a:t>Processing Transactions</a:t>
            </a:r>
          </a:p>
        </p:txBody>
      </p:sp>
      <p:sp>
        <p:nvSpPr>
          <p:cNvPr id="10" name="Slide Number Placeholder 9"/>
          <p:cNvSpPr>
            <a:spLocks noGrp="1"/>
          </p:cNvSpPr>
          <p:nvPr>
            <p:ph type="sldNum" sz="quarter" idx="12"/>
          </p:nvPr>
        </p:nvSpPr>
        <p:spPr>
          <a:xfrm>
            <a:off x="6781800" y="6397736"/>
            <a:ext cx="2133600" cy="365125"/>
          </a:xfrm>
        </p:spPr>
        <p:txBody>
          <a:bodyPr/>
          <a:lstStyle/>
          <a:p>
            <a:pPr>
              <a:defRPr/>
            </a:pPr>
            <a:r>
              <a:rPr lang="en-US" dirty="0"/>
              <a:t>2-</a:t>
            </a:r>
            <a:fld id="{0E8A867F-2B08-441A-ADF4-2838433508CC}" type="slidenum">
              <a:rPr lang="en-US" smtClean="0"/>
              <a:pPr>
                <a:defRPr/>
              </a:pPr>
              <a:t>23</a:t>
            </a:fld>
            <a:endParaRPr lang="en-US" dirty="0"/>
          </a:p>
        </p:txBody>
      </p:sp>
      <p:sp>
        <p:nvSpPr>
          <p:cNvPr id="18" name="TextBox 17"/>
          <p:cNvSpPr txBox="1"/>
          <p:nvPr/>
        </p:nvSpPr>
        <p:spPr>
          <a:xfrm>
            <a:off x="457200" y="1524000"/>
            <a:ext cx="8077200" cy="1200150"/>
          </a:xfrm>
          <a:prstGeom prst="rect">
            <a:avLst/>
          </a:prstGeom>
          <a:solidFill>
            <a:schemeClr val="bg2">
              <a:lumMod val="90000"/>
            </a:schemeClr>
          </a:solidFill>
          <a:ln>
            <a:solidFill>
              <a:schemeClr val="tx1"/>
            </a:solid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t>Double-entry accounting is useful in analyzing and processing transactions. Analysis of each transaction follows these four steps.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
        <p:nvSpPr>
          <p:cNvPr id="11" name="Rectangle 10"/>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Rectangle 1">
            <a:extLst>
              <a:ext uri="{FF2B5EF4-FFF2-40B4-BE49-F238E27FC236}">
                <a16:creationId xmlns:a16="http://schemas.microsoft.com/office/drawing/2014/main" xmlns="" id="{12EF70FB-BE02-4A71-B476-DA67151EEC6F}"/>
              </a:ext>
            </a:extLst>
          </p:cNvPr>
          <p:cNvSpPr/>
          <p:nvPr/>
        </p:nvSpPr>
        <p:spPr>
          <a:xfrm>
            <a:off x="609600" y="3124200"/>
            <a:ext cx="8229600" cy="1569660"/>
          </a:xfrm>
          <a:prstGeom prst="rect">
            <a:avLst/>
          </a:prstGeom>
        </p:spPr>
        <p:txBody>
          <a:bodyPr wrap="square">
            <a:spAutoFit/>
          </a:bodyPr>
          <a:lstStyle/>
          <a:p>
            <a:pPr>
              <a:defRPr/>
            </a:pPr>
            <a:r>
              <a:rPr lang="en-US" sz="2400" b="1" dirty="0">
                <a:solidFill>
                  <a:schemeClr val="accent2"/>
                </a:solidFill>
              </a:rPr>
              <a:t>Step 1  </a:t>
            </a:r>
            <a:r>
              <a:rPr lang="en-US" dirty="0"/>
              <a:t>Identify transactions and source documents.</a:t>
            </a:r>
          </a:p>
          <a:p>
            <a:pPr>
              <a:defRPr/>
            </a:pPr>
            <a:r>
              <a:rPr lang="en-US" sz="2400" b="1" dirty="0">
                <a:solidFill>
                  <a:schemeClr val="accent2"/>
                </a:solidFill>
              </a:rPr>
              <a:t>Step 2  </a:t>
            </a:r>
            <a:r>
              <a:rPr lang="en-US" dirty="0"/>
              <a:t>Analyze the transaction using the accounting equation.</a:t>
            </a:r>
          </a:p>
          <a:p>
            <a:pPr>
              <a:defRPr/>
            </a:pPr>
            <a:r>
              <a:rPr lang="en-US" sz="2400" b="1" dirty="0">
                <a:solidFill>
                  <a:schemeClr val="accent2"/>
                </a:solidFill>
              </a:rPr>
              <a:t>Step 3  </a:t>
            </a:r>
            <a:r>
              <a:rPr lang="en-US" dirty="0"/>
              <a:t>Record the journal entry.</a:t>
            </a:r>
          </a:p>
          <a:p>
            <a:pPr>
              <a:defRPr/>
            </a:pPr>
            <a:r>
              <a:rPr lang="en-US" sz="2400" b="1" dirty="0">
                <a:solidFill>
                  <a:schemeClr val="accent2"/>
                </a:solidFill>
              </a:rPr>
              <a:t>Step 4  </a:t>
            </a:r>
            <a:r>
              <a:rPr lang="en-US" dirty="0"/>
              <a:t>Post the entry (for simplicity, we use T-accounts as ledger accounts).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a:xfrm>
            <a:off x="457200" y="378489"/>
            <a:ext cx="8229600" cy="1143000"/>
          </a:xfrm>
        </p:spPr>
        <p:txBody>
          <a:bodyPr/>
          <a:lstStyle/>
          <a:p>
            <a:r>
              <a:rPr lang="en-US" altLang="en-US" b="1" dirty="0">
                <a:cs typeface="Arial" charset="0"/>
              </a:rPr>
              <a:t>Processing Transactions #1</a:t>
            </a:r>
          </a:p>
        </p:txBody>
      </p:sp>
      <p:sp>
        <p:nvSpPr>
          <p:cNvPr id="2" name="Slide Number Placeholder 1"/>
          <p:cNvSpPr>
            <a:spLocks noGrp="1"/>
          </p:cNvSpPr>
          <p:nvPr>
            <p:ph type="sldNum" sz="quarter" idx="12"/>
          </p:nvPr>
        </p:nvSpPr>
        <p:spPr>
          <a:xfrm>
            <a:off x="6770481" y="6346218"/>
            <a:ext cx="2133600" cy="365125"/>
          </a:xfrm>
        </p:spPr>
        <p:txBody>
          <a:bodyPr/>
          <a:lstStyle/>
          <a:p>
            <a:pPr>
              <a:defRPr/>
            </a:pPr>
            <a:r>
              <a:rPr lang="en-US" dirty="0"/>
              <a:t>2-</a:t>
            </a:r>
            <a:fld id="{57A87CD1-3AF0-4612-A671-DB899BA1B7F9}" type="slidenum">
              <a:rPr lang="en-US" smtClean="0"/>
              <a:pPr>
                <a:defRPr/>
              </a:pPr>
              <a:t>24</a:t>
            </a:fld>
            <a:endParaRPr lang="en-US" dirty="0"/>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077F91AB-D4BA-47F2-B45C-D5156040D332}"/>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3" name="Picture 2">
            <a:extLst>
              <a:ext uri="{FF2B5EF4-FFF2-40B4-BE49-F238E27FC236}">
                <a16:creationId xmlns:a16="http://schemas.microsoft.com/office/drawing/2014/main" xmlns="" id="{D12ADB03-C1CB-4F4A-BD81-B3F411056506}"/>
              </a:ext>
            </a:extLst>
          </p:cNvPr>
          <p:cNvPicPr>
            <a:picLocks noChangeAspect="1"/>
          </p:cNvPicPr>
          <p:nvPr/>
        </p:nvPicPr>
        <p:blipFill>
          <a:blip r:embed="rId3"/>
          <a:stretch>
            <a:fillRect/>
          </a:stretch>
        </p:blipFill>
        <p:spPr>
          <a:xfrm>
            <a:off x="937679" y="1946333"/>
            <a:ext cx="7672921" cy="2385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378716"/>
            <a:ext cx="8229600" cy="1143000"/>
          </a:xfrm>
        </p:spPr>
        <p:txBody>
          <a:bodyPr/>
          <a:lstStyle/>
          <a:p>
            <a:r>
              <a:rPr lang="en-US" altLang="en-US" b="1" dirty="0">
                <a:cs typeface="Arial" charset="0"/>
              </a:rPr>
              <a:t>Processing Transactions #2</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8458200" y="6337146"/>
            <a:ext cx="520036" cy="437906"/>
          </a:xfrm>
        </p:spPr>
        <p:txBody>
          <a:bodyPr/>
          <a:lstStyle/>
          <a:p>
            <a:pPr>
              <a:defRPr/>
            </a:pPr>
            <a:r>
              <a:rPr lang="en-US" dirty="0"/>
              <a:t>2-</a:t>
            </a:r>
            <a:fld id="{DF2278C9-1937-49A2-BB4F-46CB9B7A0A2F}" type="slidenum">
              <a:rPr lang="en-US" smtClean="0"/>
              <a:pPr>
                <a:defRPr/>
              </a:pPr>
              <a:t>25</a:t>
            </a:fld>
            <a:endParaRPr lang="en-US" dirty="0"/>
          </a:p>
        </p:txBody>
      </p:sp>
      <p:pic>
        <p:nvPicPr>
          <p:cNvPr id="14848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41" y="1638023"/>
            <a:ext cx="8696325" cy="260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58B48632-2CA3-48C5-9D24-935F6839F9CD}"/>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title"/>
          </p:nvPr>
        </p:nvSpPr>
        <p:spPr>
          <a:xfrm>
            <a:off x="457200" y="566928"/>
            <a:ext cx="8229600" cy="1143000"/>
          </a:xfrm>
        </p:spPr>
        <p:txBody>
          <a:bodyPr/>
          <a:lstStyle/>
          <a:p>
            <a:r>
              <a:rPr lang="en-US" altLang="en-US" b="1" dirty="0">
                <a:cs typeface="Arial" charset="0"/>
              </a:rPr>
              <a:t>Processing Transactions #3</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6858000" y="6370636"/>
            <a:ext cx="2133600" cy="365125"/>
          </a:xfrm>
        </p:spPr>
        <p:txBody>
          <a:bodyPr/>
          <a:lstStyle/>
          <a:p>
            <a:pPr>
              <a:defRPr/>
            </a:pPr>
            <a:r>
              <a:rPr lang="en-US" dirty="0"/>
              <a:t>2-</a:t>
            </a:r>
            <a:fld id="{4CFAE9D9-3BF5-4021-AA10-44943BF60C87}" type="slidenum">
              <a:rPr lang="en-US" smtClean="0"/>
              <a:pPr>
                <a:defRPr/>
              </a:pPr>
              <a:t>26</a:t>
            </a:fld>
            <a:endParaRPr lang="en-US" dirty="0"/>
          </a:p>
        </p:txBody>
      </p:sp>
      <p:pic>
        <p:nvPicPr>
          <p:cNvPr id="14950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42532"/>
            <a:ext cx="8839200" cy="270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E5622E0F-0BDD-4CB5-AE5E-3B16838A8641}"/>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a:xfrm>
            <a:off x="457200" y="450822"/>
            <a:ext cx="8229600" cy="1143000"/>
          </a:xfrm>
        </p:spPr>
        <p:txBody>
          <a:bodyPr/>
          <a:lstStyle/>
          <a:p>
            <a:r>
              <a:rPr lang="en-US" altLang="en-US" b="1" dirty="0">
                <a:cs typeface="Arial" charset="0"/>
              </a:rPr>
              <a:t>Processing Transactions #4</a:t>
            </a:r>
            <a:endParaRPr lang="en-US" altLang="en-US" b="1" dirty="0">
              <a:latin typeface="Arial" charset="0"/>
              <a:cs typeface="Arial" charset="0"/>
            </a:endParaRPr>
          </a:p>
        </p:txBody>
      </p:sp>
      <p:sp>
        <p:nvSpPr>
          <p:cNvPr id="2" name="Slide Number Placeholder 1"/>
          <p:cNvSpPr>
            <a:spLocks noGrp="1"/>
          </p:cNvSpPr>
          <p:nvPr>
            <p:ph type="sldNum" sz="quarter" idx="12"/>
          </p:nvPr>
        </p:nvSpPr>
        <p:spPr>
          <a:xfrm>
            <a:off x="6881468" y="6346218"/>
            <a:ext cx="2133600" cy="365125"/>
          </a:xfrm>
        </p:spPr>
        <p:txBody>
          <a:bodyPr/>
          <a:lstStyle/>
          <a:p>
            <a:pPr>
              <a:defRPr/>
            </a:pPr>
            <a:r>
              <a:rPr lang="en-US" dirty="0"/>
              <a:t>2-</a:t>
            </a:r>
            <a:fld id="{5A44D9BE-6EF9-4E20-B7F9-95D6017A8CA8}" type="slidenum">
              <a:rPr lang="en-US" smtClean="0"/>
              <a:pPr>
                <a:defRPr/>
              </a:pPr>
              <a:t>27</a:t>
            </a:fld>
            <a:endParaRPr lang="en-US" dirty="0"/>
          </a:p>
        </p:txBody>
      </p:sp>
      <p:pic>
        <p:nvPicPr>
          <p:cNvPr id="15053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82684"/>
            <a:ext cx="8686800" cy="271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a:spLocks noGrp="1" noChangeArrowheads="1"/>
          </p:cNvSpPr>
          <p:nvPr/>
        </p:nvSpPr>
        <p:spPr bwMode="auto">
          <a:xfrm>
            <a:off x="6445370" y="641448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5AC42FC1-7061-4A0E-88FC-857332066F14}"/>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78536" y="387350"/>
            <a:ext cx="8229600" cy="1143000"/>
          </a:xfrm>
        </p:spPr>
        <p:txBody>
          <a:bodyPr/>
          <a:lstStyle/>
          <a:p>
            <a:r>
              <a:rPr lang="en-US" altLang="en-US" b="1" dirty="0">
                <a:cs typeface="Arial" charset="0"/>
              </a:rPr>
              <a:t>Processing Transactions #5</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t>2-</a:t>
            </a:r>
            <a:fld id="{75A86F4D-567E-4E1B-BD13-7FD150E039E7}" type="slidenum">
              <a:rPr lang="en-US" smtClean="0"/>
              <a:pPr>
                <a:defRPr/>
              </a:pPr>
              <a:t>28</a:t>
            </a:fld>
            <a:endParaRPr lang="en-US" dirty="0"/>
          </a:p>
        </p:txBody>
      </p:sp>
      <p:pic>
        <p:nvPicPr>
          <p:cNvPr id="15155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36" y="1781307"/>
            <a:ext cx="8665464" cy="276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EFB8C9D2-05CF-4EC0-97CC-F48FFB668B49}"/>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38912" y="527304"/>
            <a:ext cx="8229600" cy="1143000"/>
          </a:xfrm>
        </p:spPr>
        <p:txBody>
          <a:bodyPr/>
          <a:lstStyle/>
          <a:p>
            <a:r>
              <a:rPr lang="en-US" altLang="en-US" b="1" dirty="0">
                <a:cs typeface="Arial" charset="0"/>
              </a:rPr>
              <a:t>Processing Transactions #6</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29</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114300" y="2104796"/>
            <a:ext cx="8915400" cy="2861132"/>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75EBBEFA-4F69-4A3A-94FA-9883C8AC35B8}"/>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40877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ctrTitle" idx="4294967295"/>
          </p:nvPr>
        </p:nvSpPr>
        <p:spPr>
          <a:xfrm>
            <a:off x="762000" y="1882775"/>
            <a:ext cx="7315200" cy="3124200"/>
          </a:xfrm>
        </p:spPr>
        <p:txBody>
          <a:bodyPr>
            <a:normAutofit/>
          </a:bodyPr>
          <a:lstStyle/>
          <a:p>
            <a:r>
              <a:rPr lang="en-US" dirty="0"/>
              <a:t>Describe an account and its use in recording transactions.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
        <p:nvSpPr>
          <p:cNvPr id="8" name="TextBox 7"/>
          <p:cNvSpPr txBox="1"/>
          <p:nvPr/>
        </p:nvSpPr>
        <p:spPr>
          <a:xfrm>
            <a:off x="762000" y="760115"/>
            <a:ext cx="7391400" cy="769441"/>
          </a:xfrm>
          <a:prstGeom prst="rect">
            <a:avLst/>
          </a:prstGeom>
          <a:noFill/>
        </p:spPr>
        <p:txBody>
          <a:bodyPr wrap="square" rtlCol="0">
            <a:spAutoFit/>
          </a:bodyPr>
          <a:lstStyle/>
          <a:p>
            <a:pPr algn="ctr"/>
            <a:r>
              <a:rPr lang="en-US" altLang="en-US" sz="4400" b="1" dirty="0">
                <a:solidFill>
                  <a:prstClr val="black"/>
                </a:solidFill>
                <a:latin typeface="Calibri"/>
              </a:rPr>
              <a:t>Learning Objective C1</a:t>
            </a:r>
            <a:endParaRPr lang="en-US" sz="4400" dirty="0">
              <a:solidFill>
                <a:prstClr val="black"/>
              </a:solidFill>
              <a:latin typeface="Calibri"/>
            </a:endParaRPr>
          </a:p>
        </p:txBody>
      </p:sp>
    </p:spTree>
    <p:extLst>
      <p:ext uri="{BB962C8B-B14F-4D97-AF65-F5344CB8AC3E}">
        <p14:creationId xmlns:p14="http://schemas.microsoft.com/office/powerpoint/2010/main" val="1676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63550"/>
            <a:ext cx="8229600" cy="1143000"/>
          </a:xfrm>
        </p:spPr>
        <p:txBody>
          <a:bodyPr/>
          <a:lstStyle/>
          <a:p>
            <a:r>
              <a:rPr lang="en-US" altLang="en-US" b="1" dirty="0">
                <a:cs typeface="Arial" charset="0"/>
              </a:rPr>
              <a:t>Processing Transactions #7</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30</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653512" y="2248534"/>
            <a:ext cx="8229600" cy="3034665"/>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1B09F2A4-03AC-4D47-B32F-84B7043293BD}"/>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1455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10845"/>
            <a:ext cx="8229600" cy="1143000"/>
          </a:xfrm>
        </p:spPr>
        <p:txBody>
          <a:bodyPr/>
          <a:lstStyle/>
          <a:p>
            <a:r>
              <a:rPr lang="en-US" altLang="en-US" b="1" dirty="0">
                <a:cs typeface="Arial" charset="0"/>
              </a:rPr>
              <a:t>Processing Transactions #8</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31</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342900" y="1812024"/>
            <a:ext cx="8458200" cy="3532846"/>
          </a:xfrm>
          <a:prstGeom prst="rect">
            <a:avLst/>
          </a:prstGeom>
        </p:spPr>
      </p:pic>
      <p:sp>
        <p:nvSpPr>
          <p:cNvPr id="11" name="Rectangle 10"/>
          <p:cNvSpPr>
            <a:spLocks noGrp="1" noChangeArrowheads="1"/>
          </p:cNvSpPr>
          <p:nvPr/>
        </p:nvSpPr>
        <p:spPr bwMode="auto">
          <a:xfrm>
            <a:off x="6324600" y="6428394"/>
            <a:ext cx="2286000" cy="166081"/>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0981AE3B-E4A7-42F9-A4DA-BF08E4D5C81A}"/>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11746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65274"/>
            <a:ext cx="8229600" cy="1143000"/>
          </a:xfrm>
        </p:spPr>
        <p:txBody>
          <a:bodyPr/>
          <a:lstStyle/>
          <a:p>
            <a:r>
              <a:rPr lang="en-US" altLang="en-US" b="1" dirty="0">
                <a:cs typeface="Arial" charset="0"/>
              </a:rPr>
              <a:t>Processing Transactions #9</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32</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92" y="2041414"/>
            <a:ext cx="8298211" cy="2962245"/>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6079DFC6-1A79-44B2-BD2B-7C96CF4CF934}"/>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296693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41325"/>
            <a:ext cx="8229600" cy="1143000"/>
          </a:xfrm>
        </p:spPr>
        <p:txBody>
          <a:bodyPr/>
          <a:lstStyle/>
          <a:p>
            <a:r>
              <a:rPr lang="en-US" altLang="en-US" b="1" dirty="0">
                <a:cs typeface="Arial" charset="0"/>
              </a:rPr>
              <a:t>Processing Transactions #10</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33</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D5CD0142-B181-4C14-831E-437ECF0D9778}"/>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4" name="Picture 3">
            <a:extLst>
              <a:ext uri="{FF2B5EF4-FFF2-40B4-BE49-F238E27FC236}">
                <a16:creationId xmlns:a16="http://schemas.microsoft.com/office/drawing/2014/main" xmlns="" id="{7C1C2FFD-803F-42AB-806A-94826CEB7491}"/>
              </a:ext>
            </a:extLst>
          </p:cNvPr>
          <p:cNvPicPr>
            <a:picLocks noChangeAspect="1"/>
          </p:cNvPicPr>
          <p:nvPr/>
        </p:nvPicPr>
        <p:blipFill>
          <a:blip r:embed="rId3"/>
          <a:stretch>
            <a:fillRect/>
          </a:stretch>
        </p:blipFill>
        <p:spPr>
          <a:xfrm>
            <a:off x="1066800" y="1938597"/>
            <a:ext cx="7305356" cy="2890695"/>
          </a:xfrm>
          <a:prstGeom prst="rect">
            <a:avLst/>
          </a:prstGeom>
        </p:spPr>
      </p:pic>
    </p:spTree>
    <p:extLst>
      <p:ext uri="{BB962C8B-B14F-4D97-AF65-F5344CB8AC3E}">
        <p14:creationId xmlns:p14="http://schemas.microsoft.com/office/powerpoint/2010/main" val="10899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28134"/>
            <a:ext cx="8229600" cy="1143000"/>
          </a:xfrm>
        </p:spPr>
        <p:txBody>
          <a:bodyPr/>
          <a:lstStyle/>
          <a:p>
            <a:r>
              <a:rPr lang="en-US" altLang="en-US" b="1" dirty="0">
                <a:cs typeface="Arial" charset="0"/>
              </a:rPr>
              <a:t>Processing Transactions #11</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1B2AE156-3868-4C5F-8F7B-426F6556EEC2}"/>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4" name="Picture 3">
            <a:extLst>
              <a:ext uri="{FF2B5EF4-FFF2-40B4-BE49-F238E27FC236}">
                <a16:creationId xmlns:a16="http://schemas.microsoft.com/office/drawing/2014/main" xmlns="" id="{876F1B36-7FCC-4141-AD32-37F679333DE1}"/>
              </a:ext>
            </a:extLst>
          </p:cNvPr>
          <p:cNvPicPr>
            <a:picLocks noChangeAspect="1"/>
          </p:cNvPicPr>
          <p:nvPr/>
        </p:nvPicPr>
        <p:blipFill>
          <a:blip r:embed="rId3"/>
          <a:stretch>
            <a:fillRect/>
          </a:stretch>
        </p:blipFill>
        <p:spPr>
          <a:xfrm>
            <a:off x="863787" y="1889045"/>
            <a:ext cx="7416425" cy="3100219"/>
          </a:xfrm>
          <a:prstGeom prst="rect">
            <a:avLst/>
          </a:prstGeom>
        </p:spPr>
      </p:pic>
    </p:spTree>
    <p:extLst>
      <p:ext uri="{BB962C8B-B14F-4D97-AF65-F5344CB8AC3E}">
        <p14:creationId xmlns:p14="http://schemas.microsoft.com/office/powerpoint/2010/main" val="19299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419577"/>
            <a:ext cx="8229600" cy="1143000"/>
          </a:xfrm>
        </p:spPr>
        <p:txBody>
          <a:bodyPr/>
          <a:lstStyle/>
          <a:p>
            <a:r>
              <a:rPr lang="en-US" altLang="en-US" b="1" dirty="0">
                <a:cs typeface="Arial" charset="0"/>
              </a:rPr>
              <a:t>Processing Transactions #12</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35</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1066800" y="2047202"/>
            <a:ext cx="7391400" cy="3256524"/>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E6F45455-78D2-4D7B-A14D-17351F06413F}"/>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28634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86045"/>
            <a:ext cx="8229600" cy="1143000"/>
          </a:xfrm>
        </p:spPr>
        <p:txBody>
          <a:bodyPr/>
          <a:lstStyle/>
          <a:p>
            <a:r>
              <a:rPr lang="en-US" altLang="en-US" b="1" dirty="0">
                <a:cs typeface="Arial" charset="0"/>
              </a:rPr>
              <a:t>Processing Transactions #13</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36</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457200" y="1915090"/>
            <a:ext cx="8486387" cy="3755257"/>
          </a:xfrm>
          <a:prstGeom prst="rect">
            <a:avLst/>
          </a:prstGeom>
        </p:spPr>
      </p:pic>
      <p:sp>
        <p:nvSpPr>
          <p:cNvPr id="11" name="Rectangle 10"/>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0BA383BF-B8F6-45CA-AF0F-1D550BC4FB64}"/>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26997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72440" y="359873"/>
            <a:ext cx="8229600" cy="1143000"/>
          </a:xfrm>
        </p:spPr>
        <p:txBody>
          <a:bodyPr/>
          <a:lstStyle/>
          <a:p>
            <a:r>
              <a:rPr lang="en-US" altLang="en-US" b="1" dirty="0">
                <a:cs typeface="Arial" charset="0"/>
              </a:rPr>
              <a:t>Processing Transactions #14</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37</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460248" y="1946322"/>
            <a:ext cx="7997952" cy="4034365"/>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4596A6E4-B267-4650-BEC6-2590D24A3375}"/>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22338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50404"/>
            <a:ext cx="8229600" cy="1143000"/>
          </a:xfrm>
        </p:spPr>
        <p:txBody>
          <a:bodyPr/>
          <a:lstStyle/>
          <a:p>
            <a:r>
              <a:rPr lang="en-US" altLang="en-US" b="1" dirty="0">
                <a:cs typeface="Arial" charset="0"/>
              </a:rPr>
              <a:t>Processing Transactions #15</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38</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650310" y="1816914"/>
            <a:ext cx="8036490" cy="4139642"/>
          </a:xfrm>
          <a:prstGeom prst="rect">
            <a:avLst/>
          </a:prstGeom>
        </p:spPr>
      </p:pic>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A11E7FF0-03ED-4E9F-90AB-1F1221C21023}"/>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19565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342900"/>
            <a:ext cx="8229600" cy="1143000"/>
          </a:xfrm>
        </p:spPr>
        <p:txBody>
          <a:bodyPr/>
          <a:lstStyle/>
          <a:p>
            <a:r>
              <a:rPr lang="en-US" altLang="en-US" b="1" dirty="0">
                <a:cs typeface="Arial" charset="0"/>
              </a:rPr>
              <a:t>Processing Transactions #16</a:t>
            </a:r>
            <a:endParaRPr lang="en-US" altLang="en-US"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39</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827532" y="1753166"/>
            <a:ext cx="7488936" cy="4277787"/>
          </a:xfrm>
          <a:prstGeom prst="rect">
            <a:avLst/>
          </a:prstGeom>
        </p:spPr>
      </p:pic>
      <p:sp>
        <p:nvSpPr>
          <p:cNvPr id="11" name="Rectangle 10"/>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Rounded Rectangle 7">
            <a:extLst>
              <a:ext uri="{FF2B5EF4-FFF2-40B4-BE49-F238E27FC236}">
                <a16:creationId xmlns:a16="http://schemas.microsoft.com/office/drawing/2014/main" xmlns="" id="{5BDDA0C6-2736-413D-8A39-6EDE56DA0C9A}"/>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spTree>
    <p:extLst>
      <p:ext uri="{BB962C8B-B14F-4D97-AF65-F5344CB8AC3E}">
        <p14:creationId xmlns:p14="http://schemas.microsoft.com/office/powerpoint/2010/main" val="28075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381000" y="457200"/>
            <a:ext cx="8534400" cy="685800"/>
          </a:xfrm>
        </p:spPr>
        <p:txBody>
          <a:bodyPr rtlCol="0">
            <a:normAutofit fontScale="90000"/>
          </a:bodyPr>
          <a:lstStyle/>
          <a:p>
            <a:pPr eaLnBrk="1" fontAlgn="auto" hangingPunct="1">
              <a:spcAft>
                <a:spcPts val="0"/>
              </a:spcAft>
              <a:defRPr/>
            </a:pPr>
            <a:r>
              <a:rPr lang="en-US" altLang="en-US" b="1" dirty="0">
                <a:latin typeface="Arial" charset="0"/>
                <a:cs typeface="Arial" charset="0"/>
              </a:rPr>
              <a:t>Basis of Financial Statements</a:t>
            </a:r>
          </a:p>
        </p:txBody>
      </p:sp>
      <p:sp>
        <p:nvSpPr>
          <p:cNvPr id="33" name="Rectangle 32"/>
          <p:cNvSpPr/>
          <p:nvPr/>
        </p:nvSpPr>
        <p:spPr>
          <a:xfrm>
            <a:off x="152400" y="1307272"/>
            <a:ext cx="8686800" cy="3785652"/>
          </a:xfrm>
          <a:prstGeom prst="rect">
            <a:avLst/>
          </a:prstGeom>
          <a:solidFill>
            <a:schemeClr val="bg2">
              <a:lumMod val="90000"/>
            </a:schemeClr>
          </a:solidFill>
          <a:ln>
            <a:solidFill>
              <a:srgbClr val="C00000"/>
            </a:solidFill>
          </a:ln>
        </p:spPr>
        <p:txBody>
          <a:bodyPr wrap="square">
            <a:spAutoFit/>
          </a:bodyPr>
          <a:lstStyle/>
          <a:p>
            <a:pPr>
              <a:defRPr/>
            </a:pPr>
            <a:r>
              <a:rPr lang="en-US" sz="2400" dirty="0">
                <a:solidFill>
                  <a:srgbClr val="C00000"/>
                </a:solidFill>
              </a:rPr>
              <a:t>Business transactions and events are the starting points of financial statements. The process from transactions to financial statements is as follows:</a:t>
            </a:r>
          </a:p>
          <a:p>
            <a:pPr>
              <a:defRPr/>
            </a:pPr>
            <a:endParaRPr lang="en-US" sz="2400" dirty="0">
              <a:solidFill>
                <a:srgbClr val="C00000"/>
              </a:solidFill>
            </a:endParaRPr>
          </a:p>
          <a:p>
            <a:pPr marL="342900" indent="-342900">
              <a:buFont typeface="Arial" panose="020B0604020202020204" pitchFamily="34" charset="0"/>
              <a:buChar char="•"/>
              <a:defRPr/>
            </a:pPr>
            <a:r>
              <a:rPr lang="en-US" sz="2400" dirty="0"/>
              <a:t>Identify transaction and event from source documents.</a:t>
            </a:r>
          </a:p>
          <a:p>
            <a:pPr marL="342900" indent="-342900">
              <a:buFont typeface="Arial" panose="020B0604020202020204" pitchFamily="34" charset="0"/>
              <a:buChar char="•"/>
              <a:defRPr/>
            </a:pPr>
            <a:r>
              <a:rPr lang="en-US" sz="2400" dirty="0"/>
              <a:t>Analyze transaction and event using the accounting equation. </a:t>
            </a:r>
          </a:p>
          <a:p>
            <a:pPr marL="342900" indent="-342900">
              <a:buFont typeface="Arial" panose="020B0604020202020204" pitchFamily="34" charset="0"/>
              <a:buChar char="•"/>
              <a:defRPr/>
            </a:pPr>
            <a:r>
              <a:rPr lang="en-US" sz="2400" dirty="0"/>
              <a:t>Record relevant transactions and events in a journal. </a:t>
            </a:r>
          </a:p>
          <a:p>
            <a:pPr marL="342900" indent="-342900">
              <a:buFont typeface="Arial" panose="020B0604020202020204" pitchFamily="34" charset="0"/>
              <a:buChar char="•"/>
              <a:defRPr/>
            </a:pPr>
            <a:r>
              <a:rPr lang="en-US" sz="2400" dirty="0"/>
              <a:t>Post journal information to ledger accounts. </a:t>
            </a:r>
          </a:p>
          <a:p>
            <a:pPr marL="342900" indent="-342900">
              <a:buFont typeface="Arial" panose="020B0604020202020204" pitchFamily="34" charset="0"/>
              <a:buChar char="•"/>
              <a:defRPr/>
            </a:pPr>
            <a:r>
              <a:rPr lang="en-US" sz="2400" dirty="0"/>
              <a:t>Prepare and analyze trial balance and financial statements.</a:t>
            </a:r>
            <a:endParaRPr lang="en-US" sz="2400" dirty="0">
              <a:solidFill>
                <a:srgbClr val="C00000"/>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796148" y="620999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600" dirty="0"/>
          </a:p>
        </p:txBody>
      </p:sp>
      <p:pic>
        <p:nvPicPr>
          <p:cNvPr id="2" name="Picture 1">
            <a:extLst>
              <a:ext uri="{FF2B5EF4-FFF2-40B4-BE49-F238E27FC236}">
                <a16:creationId xmlns:a16="http://schemas.microsoft.com/office/drawing/2014/main" xmlns="" id="{E93E5C08-3058-4679-B83F-E7B44110D2AC}"/>
              </a:ext>
            </a:extLst>
          </p:cNvPr>
          <p:cNvPicPr>
            <a:picLocks noChangeAspect="1"/>
          </p:cNvPicPr>
          <p:nvPr/>
        </p:nvPicPr>
        <p:blipFill>
          <a:blip r:embed="rId3"/>
          <a:stretch>
            <a:fillRect/>
          </a:stretch>
        </p:blipFill>
        <p:spPr>
          <a:xfrm>
            <a:off x="2514600" y="5177321"/>
            <a:ext cx="3742857" cy="11428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87680" y="454339"/>
            <a:ext cx="8229600" cy="646331"/>
          </a:xfrm>
        </p:spPr>
        <p:txBody>
          <a:bodyPr/>
          <a:lstStyle/>
          <a:p>
            <a:r>
              <a:rPr lang="en-US" altLang="en-US" sz="3600" b="1" dirty="0">
                <a:cs typeface="Arial" charset="0"/>
              </a:rPr>
              <a:t>Summarizing Transactions in a Ledger</a:t>
            </a:r>
            <a:endParaRPr lang="en-US" altLang="en-US" sz="3600" b="1"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r>
              <a:rPr lang="en-US" dirty="0">
                <a:solidFill>
                  <a:prstClr val="black">
                    <a:tint val="75000"/>
                  </a:prstClr>
                </a:solidFill>
              </a:rPr>
              <a:t>2-</a:t>
            </a:r>
            <a:fld id="{75A86F4D-567E-4E1B-BD13-7FD150E039E7}" type="slidenum">
              <a:rPr lang="en-US" smtClean="0">
                <a:solidFill>
                  <a:prstClr val="black">
                    <a:tint val="75000"/>
                  </a:prstClr>
                </a:solidFill>
              </a:rPr>
              <a:pPr>
                <a:defRPr/>
              </a:pPr>
              <a:t>40</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p:nvPr/>
        </p:nvSpPr>
        <p:spPr>
          <a:xfrm>
            <a:off x="7863840" y="110913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2.13</a:t>
            </a:r>
          </a:p>
        </p:txBody>
      </p:sp>
      <p:sp>
        <p:nvSpPr>
          <p:cNvPr id="13" name="Rectangle 12"/>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7">
            <a:extLst>
              <a:ext uri="{FF2B5EF4-FFF2-40B4-BE49-F238E27FC236}">
                <a16:creationId xmlns:a16="http://schemas.microsoft.com/office/drawing/2014/main" xmlns="" id="{9D505565-EA38-4F67-A6E4-2366B039D1DA}"/>
              </a:ext>
            </a:extLst>
          </p:cNvPr>
          <p:cNvSpPr/>
          <p:nvPr/>
        </p:nvSpPr>
        <p:spPr>
          <a:xfrm>
            <a:off x="20516" y="6594475"/>
            <a:ext cx="6019800" cy="168386"/>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dirty="0"/>
              <a:t>Analyze and record transactions and their impact on financial statements.</a:t>
            </a:r>
            <a:endParaRPr lang="en-US" sz="1100" kern="0" dirty="0">
              <a:solidFill>
                <a:prstClr val="black"/>
              </a:solidFill>
              <a:latin typeface="Arial Narrow" pitchFamily="34" charset="0"/>
              <a:cs typeface="+mn-cs"/>
            </a:endParaRPr>
          </a:p>
        </p:txBody>
      </p:sp>
      <p:pic>
        <p:nvPicPr>
          <p:cNvPr id="3" name="Picture 2">
            <a:extLst>
              <a:ext uri="{FF2B5EF4-FFF2-40B4-BE49-F238E27FC236}">
                <a16:creationId xmlns:a16="http://schemas.microsoft.com/office/drawing/2014/main" xmlns="" id="{FB6C221E-2AF4-4DA0-9A6E-78B5621C1A84}"/>
              </a:ext>
            </a:extLst>
          </p:cNvPr>
          <p:cNvPicPr>
            <a:picLocks noChangeAspect="1"/>
          </p:cNvPicPr>
          <p:nvPr/>
        </p:nvPicPr>
        <p:blipFill>
          <a:blip r:embed="rId3"/>
          <a:stretch>
            <a:fillRect/>
          </a:stretch>
        </p:blipFill>
        <p:spPr>
          <a:xfrm>
            <a:off x="1434374" y="1082426"/>
            <a:ext cx="6185626" cy="5302990"/>
          </a:xfrm>
          <a:prstGeom prst="rect">
            <a:avLst/>
          </a:prstGeom>
        </p:spPr>
      </p:pic>
    </p:spTree>
    <p:extLst>
      <p:ext uri="{BB962C8B-B14F-4D97-AF65-F5344CB8AC3E}">
        <p14:creationId xmlns:p14="http://schemas.microsoft.com/office/powerpoint/2010/main" val="31608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ctrTitle"/>
          </p:nvPr>
        </p:nvSpPr>
        <p:spPr>
          <a:xfrm>
            <a:off x="914400" y="1828800"/>
            <a:ext cx="7315200" cy="3124200"/>
          </a:xfrm>
        </p:spPr>
        <p:txBody>
          <a:bodyPr/>
          <a:lstStyle/>
          <a:p>
            <a:pPr eaLnBrk="1" hangingPunct="1"/>
            <a:r>
              <a:rPr lang="en-US" altLang="en-US" dirty="0"/>
              <a:t/>
            </a:r>
            <a:br>
              <a:rPr lang="en-US" altLang="en-US" dirty="0"/>
            </a:br>
            <a:r>
              <a:rPr lang="en-US" altLang="en-US" dirty="0"/>
              <a:t/>
            </a:r>
            <a:br>
              <a:rPr lang="en-US" altLang="en-US" dirty="0"/>
            </a:br>
            <a:r>
              <a:rPr lang="en-US" altLang="en-US" dirty="0"/>
              <a:t>Prepare financial statements from a trial balance. </a:t>
            </a:r>
            <a:r>
              <a:rPr lang="en-US" altLang="en-US" b="1" dirty="0"/>
              <a:t/>
            </a:r>
            <a:br>
              <a:rPr lang="en-US" altLang="en-US" b="1"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566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43100" y="972839"/>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 P1</a:t>
            </a:r>
            <a:endParaRPr lang="en-US" sz="4400" dirty="0">
              <a:solidFill>
                <a:prstClr val="black"/>
              </a:solidFill>
              <a:latin typeface="Calibri"/>
            </a:endParaRPr>
          </a:p>
        </p:txBody>
      </p:sp>
      <p:sp>
        <p:nvSpPr>
          <p:cNvPr id="10" name="Rectangle 9"/>
          <p:cNvSpPr>
            <a:spLocks noGrp="1" noChangeArrowheads="1"/>
          </p:cNvSpPr>
          <p:nvPr/>
        </p:nvSpPr>
        <p:spPr bwMode="auto">
          <a:xfrm>
            <a:off x="6172200" y="6414482"/>
            <a:ext cx="2438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2-43 </a:t>
            </a:r>
            <a:endParaRPr lang="en-US" sz="1600" dirty="0"/>
          </a:p>
        </p:txBody>
      </p:sp>
    </p:spTree>
    <p:extLst>
      <p:ext uri="{BB962C8B-B14F-4D97-AF65-F5344CB8AC3E}">
        <p14:creationId xmlns:p14="http://schemas.microsoft.com/office/powerpoint/2010/main" val="11087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143000" y="609600"/>
            <a:ext cx="6934200" cy="685800"/>
          </a:xfrm>
        </p:spPr>
        <p:txBody>
          <a:bodyPr/>
          <a:lstStyle/>
          <a:p>
            <a:pPr eaLnBrk="1" hangingPunct="1"/>
            <a:r>
              <a:rPr lang="en-US" altLang="en-US" b="1" dirty="0">
                <a:cs typeface="Arial" charset="0"/>
              </a:rPr>
              <a:t>Preparing a Trial Balance</a:t>
            </a:r>
          </a:p>
        </p:txBody>
      </p:sp>
      <p:sp>
        <p:nvSpPr>
          <p:cNvPr id="8" name="Slide Number Placeholder 7"/>
          <p:cNvSpPr>
            <a:spLocks noGrp="1"/>
          </p:cNvSpPr>
          <p:nvPr>
            <p:ph type="sldNum" sz="quarter" idx="12"/>
          </p:nvPr>
        </p:nvSpPr>
        <p:spPr>
          <a:xfrm>
            <a:off x="6324600" y="6356350"/>
            <a:ext cx="2362200" cy="365125"/>
          </a:xfrm>
        </p:spPr>
        <p:txBody>
          <a:bodyPr/>
          <a:lstStyle/>
          <a:p>
            <a:pPr>
              <a:defRPr/>
            </a:pPr>
            <a:r>
              <a:rPr lang="en-US" dirty="0"/>
              <a:t>2-</a:t>
            </a:r>
            <a:fld id="{7D0568CF-EF72-4882-9FEB-E73809C646A9}" type="slidenum">
              <a:rPr lang="en-US" smtClean="0"/>
              <a:pPr>
                <a:defRPr/>
              </a:pPr>
              <a:t>42</a:t>
            </a:fld>
            <a:endParaRPr lang="en-US" dirty="0"/>
          </a:p>
        </p:txBody>
      </p:sp>
      <p:sp>
        <p:nvSpPr>
          <p:cNvPr id="3" name="TextBox 2"/>
          <p:cNvSpPr txBox="1">
            <a:spLocks noChangeArrowheads="1"/>
          </p:cNvSpPr>
          <p:nvPr/>
        </p:nvSpPr>
        <p:spPr bwMode="auto">
          <a:xfrm>
            <a:off x="457200" y="1596747"/>
            <a:ext cx="8229600" cy="3139321"/>
          </a:xfrm>
          <a:prstGeom prst="rect">
            <a:avLst/>
          </a:prstGeom>
          <a:solidFill>
            <a:srgbClr val="E3EAF7"/>
          </a:solidFill>
          <a:ln w="9525">
            <a:solidFill>
              <a:schemeClr val="tx1"/>
            </a:solidFill>
            <a:miter lim="800000"/>
            <a:headEnd/>
            <a:tailEnd/>
          </a:ln>
          <a:effectLst>
            <a:outerShdw blurRad="50800" dist="38100" dir="2700000" algn="tl" rotWithShape="0">
              <a:srgbClr val="808080">
                <a:alpha val="39998"/>
              </a:srgbClr>
            </a:outerShdw>
          </a:effectLst>
        </p:spPr>
        <p:txBody>
          <a:bodyPr>
            <a:spAutoFit/>
          </a:bodyPr>
          <a:lstStyle>
            <a:lvl1pPr marL="514350" indent="-51435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C00000"/>
              </a:buClr>
              <a:defRPr/>
            </a:pPr>
            <a:r>
              <a:rPr lang="en-US" sz="3000" dirty="0">
                <a:solidFill>
                  <a:srgbClr val="42557F"/>
                </a:solidFill>
                <a:ea typeface="MS PGothic" pitchFamily="34" charset="-128"/>
              </a:rPr>
              <a:t>Preparing a trial balance has three steps:</a:t>
            </a:r>
          </a:p>
          <a:p>
            <a:pPr eaLnBrk="1" hangingPunct="1">
              <a:buClr>
                <a:srgbClr val="C00000"/>
              </a:buClr>
              <a:defRPr/>
            </a:pPr>
            <a:endParaRPr lang="en-US" dirty="0">
              <a:solidFill>
                <a:srgbClr val="42557F"/>
              </a:solidFill>
              <a:ea typeface="MS PGothic" pitchFamily="34" charset="-128"/>
            </a:endParaRPr>
          </a:p>
          <a:p>
            <a:pPr eaLnBrk="1" hangingPunct="1">
              <a:buClr>
                <a:srgbClr val="C00000"/>
              </a:buClr>
              <a:buFont typeface="Century Schoolbook" pitchFamily="-107" charset="0"/>
              <a:buAutoNum type="arabicPeriod"/>
              <a:defRPr/>
            </a:pPr>
            <a:r>
              <a:rPr lang="en-US" dirty="0">
                <a:ea typeface="MS PGothic" pitchFamily="34" charset="-128"/>
              </a:rPr>
              <a:t>List each account title and its amount (from ledger) in the trial balance. </a:t>
            </a:r>
          </a:p>
          <a:p>
            <a:pPr eaLnBrk="1" hangingPunct="1">
              <a:buClr>
                <a:srgbClr val="C00000"/>
              </a:buClr>
              <a:buFont typeface="Century Schoolbook" pitchFamily="-107" charset="0"/>
              <a:buAutoNum type="arabicPeriod"/>
              <a:defRPr/>
            </a:pPr>
            <a:r>
              <a:rPr lang="en-US" dirty="0">
                <a:ea typeface="MS PGothic" pitchFamily="34" charset="-128"/>
              </a:rPr>
              <a:t>Compute the total of debit balances and the total of credit balances.</a:t>
            </a:r>
          </a:p>
          <a:p>
            <a:pPr eaLnBrk="1" hangingPunct="1">
              <a:buClr>
                <a:srgbClr val="C00000"/>
              </a:buClr>
              <a:buFont typeface="Century Schoolbook" pitchFamily="-107" charset="0"/>
              <a:buAutoNum type="arabicPeriod"/>
              <a:defRPr/>
            </a:pPr>
            <a:r>
              <a:rPr lang="en-US" dirty="0">
                <a:ea typeface="MS PGothic" pitchFamily="34" charset="-128"/>
              </a:rPr>
              <a:t>Verify (prove) total debit balances equal total credit balances.</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sp>
        <p:nvSpPr>
          <p:cNvPr id="10" name="Rectangle 9"/>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066800" y="185121"/>
            <a:ext cx="6858000" cy="685800"/>
          </a:xfrm>
          <a:prstGeom prst="rect">
            <a:avLst/>
          </a:prstGeom>
          <a:solidFill>
            <a:srgbClr val="DDD9C3"/>
          </a:solidFill>
          <a:ln w="12700">
            <a:solidFill>
              <a:srgbClr val="414141"/>
            </a:solidFill>
            <a:miter lim="800000"/>
            <a:headEnd/>
            <a:tailEnd/>
          </a:ln>
          <a:effectLst>
            <a:outerShdw blurRad="63500" dist="38099" dir="2700000" algn="ctr" rotWithShape="0">
              <a:schemeClr val="tx1">
                <a:alpha val="74997"/>
              </a:schemeClr>
            </a:outerShdw>
          </a:effectLst>
        </p:spPr>
        <p:txBody>
          <a:bodyPr lIns="90488" tIns="44450" rIns="90488" bIns="44450" anchor="ctr"/>
          <a:lstStyle/>
          <a:p>
            <a:pPr algn="ctr">
              <a:spcBef>
                <a:spcPct val="20000"/>
              </a:spcBef>
              <a:defRPr/>
            </a:pPr>
            <a:endParaRPr lang="en-US" sz="4400" b="1" dirty="0">
              <a:solidFill>
                <a:srgbClr val="17375E"/>
              </a:solidFill>
              <a:latin typeface="+mn-lt"/>
              <a:ea typeface="MS PGothic" pitchFamily="34" charset="-128"/>
            </a:endParaRPr>
          </a:p>
        </p:txBody>
      </p:sp>
      <p:sp>
        <p:nvSpPr>
          <p:cNvPr id="31751" name="Text Box 85"/>
          <p:cNvSpPr txBox="1">
            <a:spLocks noChangeArrowheads="1"/>
          </p:cNvSpPr>
          <p:nvPr/>
        </p:nvSpPr>
        <p:spPr bwMode="auto">
          <a:xfrm>
            <a:off x="5791200" y="1619716"/>
            <a:ext cx="2558105" cy="3416320"/>
          </a:xfrm>
          <a:prstGeom prst="rect">
            <a:avLst/>
          </a:prstGeom>
          <a:solidFill>
            <a:schemeClr val="bg2">
              <a:lumMod val="90000"/>
            </a:schemeClr>
          </a:solidFill>
          <a:ln w="12700">
            <a:solidFill>
              <a:schemeClr val="tx1"/>
            </a:solidFill>
            <a:miter lim="800000"/>
            <a:headEnd/>
            <a:tailEnd/>
          </a:ln>
          <a:effectLst>
            <a:outerShdw blurRad="63500" dist="38099" dir="2700000" algn="ctr" rotWithShape="0">
              <a:schemeClr val="tx1">
                <a:alpha val="74998"/>
              </a:scheme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dirty="0">
                <a:solidFill>
                  <a:schemeClr val="tx2">
                    <a:lumMod val="75000"/>
                  </a:schemeClr>
                </a:solidFill>
                <a:ea typeface="ＭＳ Ｐゴシック" pitchFamily="-112" charset="-128"/>
              </a:rPr>
              <a:t>The trial balance lists all ledger accounts and their balances at a point in time. If the books are in balance, the total debits will equal the total credits.</a:t>
            </a:r>
          </a:p>
        </p:txBody>
      </p:sp>
      <p:sp>
        <p:nvSpPr>
          <p:cNvPr id="5" name="Title 4"/>
          <p:cNvSpPr>
            <a:spLocks noGrp="1"/>
          </p:cNvSpPr>
          <p:nvPr>
            <p:ph type="title"/>
          </p:nvPr>
        </p:nvSpPr>
        <p:spPr>
          <a:xfrm>
            <a:off x="685800" y="274637"/>
            <a:ext cx="7315200" cy="1151985"/>
          </a:xfrm>
        </p:spPr>
        <p:txBody>
          <a:bodyPr/>
          <a:lstStyle/>
          <a:p>
            <a:r>
              <a:rPr lang="en-US" b="1" dirty="0">
                <a:solidFill>
                  <a:srgbClr val="17375E"/>
                </a:solidFill>
                <a:ea typeface="MS PGothic" pitchFamily="34" charset="-128"/>
              </a:rPr>
              <a:t>FastForward’s Trial Balance</a:t>
            </a:r>
            <a:br>
              <a:rPr lang="en-US" b="1" dirty="0">
                <a:solidFill>
                  <a:srgbClr val="17375E"/>
                </a:solidFill>
                <a:ea typeface="MS PGothic" pitchFamily="34" charset="-128"/>
              </a:rPr>
            </a:br>
            <a:endParaRPr lang="en-US" dirty="0"/>
          </a:p>
        </p:txBody>
      </p:sp>
      <p:sp>
        <p:nvSpPr>
          <p:cNvPr id="4" name="Slide Number Placeholder 3"/>
          <p:cNvSpPr>
            <a:spLocks noGrp="1"/>
          </p:cNvSpPr>
          <p:nvPr>
            <p:ph type="sldNum" sz="quarter" idx="12"/>
          </p:nvPr>
        </p:nvSpPr>
        <p:spPr/>
        <p:txBody>
          <a:bodyPr/>
          <a:lstStyle/>
          <a:p>
            <a:pPr>
              <a:defRPr/>
            </a:pPr>
            <a:r>
              <a:rPr lang="en-US" dirty="0"/>
              <a:t>2-</a:t>
            </a:r>
            <a:fld id="{1BA99F97-BBC2-4186-A2ED-010C7A55DF07}" type="slidenum">
              <a:rPr lang="en-US" smtClean="0"/>
              <a:pPr>
                <a:defRPr/>
              </a:pPr>
              <a:t>43</a:t>
            </a:fld>
            <a:endParaRPr lang="en-US" dirty="0"/>
          </a:p>
        </p:txBody>
      </p:sp>
      <p:sp>
        <p:nvSpPr>
          <p:cNvPr id="13" name="Rectangle 12"/>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6">
            <a:extLst>
              <a:ext uri="{FF2B5EF4-FFF2-40B4-BE49-F238E27FC236}">
                <a16:creationId xmlns:a16="http://schemas.microsoft.com/office/drawing/2014/main" xmlns="" id="{C6B0A0F1-42CB-4D19-99E5-A78296C8D9C4}"/>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sp>
        <p:nvSpPr>
          <p:cNvPr id="10" name="TextBox 9">
            <a:extLst>
              <a:ext uri="{FF2B5EF4-FFF2-40B4-BE49-F238E27FC236}">
                <a16:creationId xmlns:a16="http://schemas.microsoft.com/office/drawing/2014/main" xmlns="" id="{FF666BD7-2802-4E11-B41B-DF1443EEE8BC}"/>
              </a:ext>
            </a:extLst>
          </p:cNvPr>
          <p:cNvSpPr txBox="1"/>
          <p:nvPr/>
        </p:nvSpPr>
        <p:spPr>
          <a:xfrm>
            <a:off x="152400" y="129655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2.14</a:t>
            </a:r>
          </a:p>
        </p:txBody>
      </p:sp>
      <p:pic>
        <p:nvPicPr>
          <p:cNvPr id="3" name="Picture 2">
            <a:extLst>
              <a:ext uri="{FF2B5EF4-FFF2-40B4-BE49-F238E27FC236}">
                <a16:creationId xmlns:a16="http://schemas.microsoft.com/office/drawing/2014/main" xmlns="" id="{28095007-939D-48EA-91D5-D5ECEA1D144B}"/>
              </a:ext>
            </a:extLst>
          </p:cNvPr>
          <p:cNvPicPr>
            <a:picLocks noChangeAspect="1"/>
          </p:cNvPicPr>
          <p:nvPr/>
        </p:nvPicPr>
        <p:blipFill>
          <a:blip r:embed="rId3"/>
          <a:stretch>
            <a:fillRect/>
          </a:stretch>
        </p:blipFill>
        <p:spPr>
          <a:xfrm>
            <a:off x="1433614" y="1219200"/>
            <a:ext cx="4143171" cy="4870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43000" y="685800"/>
            <a:ext cx="6858000" cy="762000"/>
          </a:xfrm>
        </p:spPr>
        <p:txBody>
          <a:bodyPr/>
          <a:lstStyle/>
          <a:p>
            <a:pPr eaLnBrk="1" hangingPunct="1"/>
            <a:r>
              <a:rPr lang="en-US" altLang="en-US" b="1" dirty="0">
                <a:cs typeface="Arial" charset="0"/>
              </a:rPr>
              <a:t>Searching for Errors</a:t>
            </a:r>
          </a:p>
        </p:txBody>
      </p:sp>
      <p:sp>
        <p:nvSpPr>
          <p:cNvPr id="15" name="Slide Number Placeholder 14"/>
          <p:cNvSpPr>
            <a:spLocks noGrp="1"/>
          </p:cNvSpPr>
          <p:nvPr>
            <p:ph type="sldNum" sz="quarter" idx="12"/>
          </p:nvPr>
        </p:nvSpPr>
        <p:spPr/>
        <p:txBody>
          <a:bodyPr/>
          <a:lstStyle/>
          <a:p>
            <a:pPr>
              <a:defRPr/>
            </a:pPr>
            <a:r>
              <a:rPr lang="en-US" dirty="0"/>
              <a:t>2-</a:t>
            </a:r>
            <a:fld id="{68C11109-A26D-4B7A-928C-EF79C2593C86}" type="slidenum">
              <a:rPr lang="en-US" smtClean="0"/>
              <a:pPr>
                <a:defRPr/>
              </a:pPr>
              <a:t>44</a:t>
            </a:fld>
            <a:endParaRPr lang="en-US" dirty="0"/>
          </a:p>
        </p:txBody>
      </p:sp>
      <p:sp>
        <p:nvSpPr>
          <p:cNvPr id="159747" name="Text Box 3"/>
          <p:cNvSpPr txBox="1">
            <a:spLocks noChangeArrowheads="1"/>
          </p:cNvSpPr>
          <p:nvPr/>
        </p:nvSpPr>
        <p:spPr bwMode="auto">
          <a:xfrm>
            <a:off x="914400" y="1447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dirty="0">
                <a:latin typeface="Arial" charset="0"/>
              </a:rPr>
              <a:t>If the trial balance does not balance, the error(s) must be found and corrected.</a:t>
            </a:r>
          </a:p>
        </p:txBody>
      </p:sp>
      <p:sp>
        <p:nvSpPr>
          <p:cNvPr id="33796" name="Text Box 4"/>
          <p:cNvSpPr txBox="1">
            <a:spLocks noChangeArrowheads="1"/>
          </p:cNvSpPr>
          <p:nvPr/>
        </p:nvSpPr>
        <p:spPr bwMode="auto">
          <a:xfrm>
            <a:off x="304800" y="2286000"/>
            <a:ext cx="43053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the trial balance columns are correctly added.</a:t>
            </a:r>
          </a:p>
        </p:txBody>
      </p:sp>
      <p:sp>
        <p:nvSpPr>
          <p:cNvPr id="33797" name="Text Box 5"/>
          <p:cNvSpPr txBox="1">
            <a:spLocks noChangeArrowheads="1"/>
          </p:cNvSpPr>
          <p:nvPr/>
        </p:nvSpPr>
        <p:spPr bwMode="auto">
          <a:xfrm>
            <a:off x="304800" y="3657600"/>
            <a:ext cx="4305300"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account balances are correctly entered from the ledger.</a:t>
            </a:r>
          </a:p>
        </p:txBody>
      </p:sp>
      <p:sp>
        <p:nvSpPr>
          <p:cNvPr id="33798" name="Text Box 6"/>
          <p:cNvSpPr txBox="1">
            <a:spLocks noChangeArrowheads="1"/>
          </p:cNvSpPr>
          <p:nvPr/>
        </p:nvSpPr>
        <p:spPr bwMode="auto">
          <a:xfrm>
            <a:off x="342900" y="4953000"/>
            <a:ext cx="42926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See if debit or credit accounts are mistakenly placed on the trial balance.</a:t>
            </a:r>
          </a:p>
        </p:txBody>
      </p:sp>
      <p:sp>
        <p:nvSpPr>
          <p:cNvPr id="33799" name="Text Box 7"/>
          <p:cNvSpPr txBox="1">
            <a:spLocks noChangeArrowheads="1"/>
          </p:cNvSpPr>
          <p:nvPr/>
        </p:nvSpPr>
        <p:spPr bwMode="auto">
          <a:xfrm>
            <a:off x="4800600" y="2286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Recompute each account balance in the ledger.</a:t>
            </a:r>
          </a:p>
        </p:txBody>
      </p:sp>
      <p:sp>
        <p:nvSpPr>
          <p:cNvPr id="33800" name="Text Box 8"/>
          <p:cNvSpPr txBox="1">
            <a:spLocks noChangeArrowheads="1"/>
          </p:cNvSpPr>
          <p:nvPr/>
        </p:nvSpPr>
        <p:spPr bwMode="auto">
          <a:xfrm>
            <a:off x="4800600" y="3657600"/>
            <a:ext cx="3957638"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that each journal entry is posted correctly.</a:t>
            </a:r>
          </a:p>
        </p:txBody>
      </p:sp>
      <p:sp>
        <p:nvSpPr>
          <p:cNvPr id="33801" name="Text Box 9"/>
          <p:cNvSpPr txBox="1">
            <a:spLocks noChangeArrowheads="1"/>
          </p:cNvSpPr>
          <p:nvPr/>
        </p:nvSpPr>
        <p:spPr bwMode="auto">
          <a:xfrm>
            <a:off x="4800600" y="4953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a:solidFill>
                  <a:srgbClr val="FFFF00"/>
                </a:solidFill>
                <a:ea typeface="MS PGothic" pitchFamily="34" charset="-128"/>
                <a:sym typeface="Wingdings" pitchFamily="-107" charset="2"/>
              </a:rPr>
              <a:t> </a:t>
            </a:r>
            <a:r>
              <a:rPr lang="en-US" b="1" dirty="0">
                <a:solidFill>
                  <a:schemeClr val="bg1"/>
                </a:solidFill>
                <a:ea typeface="MS PGothic" pitchFamily="34" charset="-128"/>
              </a:rPr>
              <a:t>Verify that each original journal entry has equal debits and credits.</a:t>
            </a:r>
          </a:p>
        </p:txBody>
      </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6" name="Rectangle 15"/>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ounded Rectangle 6">
            <a:extLst>
              <a:ext uri="{FF2B5EF4-FFF2-40B4-BE49-F238E27FC236}">
                <a16:creationId xmlns:a16="http://schemas.microsoft.com/office/drawing/2014/main" xmlns="" id="{B917F525-203C-4B10-891A-8EB5C990AF55}"/>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85088" y="762000"/>
            <a:ext cx="7239000" cy="1066800"/>
          </a:xfrm>
        </p:spPr>
        <p:txBody>
          <a:bodyPr rtlCol="0">
            <a:noAutofit/>
          </a:bodyPr>
          <a:lstStyle/>
          <a:p>
            <a:pPr eaLnBrk="1" fontAlgn="auto" hangingPunct="1">
              <a:spcAft>
                <a:spcPts val="0"/>
              </a:spcAft>
              <a:defRPr/>
            </a:pPr>
            <a:r>
              <a:rPr lang="en-US" altLang="en-US" b="1" dirty="0">
                <a:cs typeface="Arial" charset="0"/>
              </a:rPr>
              <a:t>Financial Statements Prepared from Trial Balance</a:t>
            </a:r>
          </a:p>
        </p:txBody>
      </p:sp>
      <p:sp>
        <p:nvSpPr>
          <p:cNvPr id="8" name="Slide Number Placeholder 7"/>
          <p:cNvSpPr>
            <a:spLocks noGrp="1"/>
          </p:cNvSpPr>
          <p:nvPr>
            <p:ph type="sldNum" sz="quarter" idx="12"/>
          </p:nvPr>
        </p:nvSpPr>
        <p:spPr/>
        <p:txBody>
          <a:bodyPr/>
          <a:lstStyle/>
          <a:p>
            <a:pPr>
              <a:defRPr/>
            </a:pPr>
            <a:r>
              <a:rPr lang="en-US" dirty="0"/>
              <a:t>2-</a:t>
            </a:r>
            <a:fld id="{564018ED-B7DB-4339-9368-D74F9AF7F1BC}" type="slidenum">
              <a:rPr lang="en-US" smtClean="0"/>
              <a:pPr>
                <a:defRPr/>
              </a:pPr>
              <a:t>45</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Box 8"/>
          <p:cNvSpPr txBox="1"/>
          <p:nvPr/>
        </p:nvSpPr>
        <p:spPr>
          <a:xfrm>
            <a:off x="7376610" y="206636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2.15</a:t>
            </a:r>
          </a:p>
        </p:txBody>
      </p:sp>
      <p:sp>
        <p:nvSpPr>
          <p:cNvPr id="11" name="Rectangle 10"/>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6">
            <a:extLst>
              <a:ext uri="{FF2B5EF4-FFF2-40B4-BE49-F238E27FC236}">
                <a16:creationId xmlns:a16="http://schemas.microsoft.com/office/drawing/2014/main" xmlns="" id="{B296A504-4C8E-47BD-984C-DE62DB844D48}"/>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pic>
        <p:nvPicPr>
          <p:cNvPr id="2" name="Picture 1">
            <a:extLst>
              <a:ext uri="{FF2B5EF4-FFF2-40B4-BE49-F238E27FC236}">
                <a16:creationId xmlns:a16="http://schemas.microsoft.com/office/drawing/2014/main" xmlns="" id="{03D342FE-660C-4809-80F4-6E8E0D7DDDE5}"/>
              </a:ext>
            </a:extLst>
          </p:cNvPr>
          <p:cNvPicPr>
            <a:picLocks noChangeAspect="1"/>
          </p:cNvPicPr>
          <p:nvPr/>
        </p:nvPicPr>
        <p:blipFill>
          <a:blip r:embed="rId3"/>
          <a:stretch>
            <a:fillRect/>
          </a:stretch>
        </p:blipFill>
        <p:spPr>
          <a:xfrm>
            <a:off x="965051" y="2820828"/>
            <a:ext cx="7479074" cy="23763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64867" name="Title 1"/>
          <p:cNvSpPr>
            <a:spLocks noGrp="1"/>
          </p:cNvSpPr>
          <p:nvPr>
            <p:ph type="title"/>
          </p:nvPr>
        </p:nvSpPr>
        <p:spPr>
          <a:xfrm>
            <a:off x="457200" y="381000"/>
            <a:ext cx="8229600" cy="1036638"/>
          </a:xfrm>
        </p:spPr>
        <p:txBody>
          <a:bodyPr/>
          <a:lstStyle/>
          <a:p>
            <a:pPr eaLnBrk="1" hangingPunct="1"/>
            <a:r>
              <a:rPr lang="en-US" altLang="en-US" b="1" dirty="0"/>
              <a:t>Financial Statements</a:t>
            </a:r>
          </a:p>
        </p:txBody>
      </p:sp>
      <p:sp>
        <p:nvSpPr>
          <p:cNvPr id="3" name="TextBox 2"/>
          <p:cNvSpPr txBox="1">
            <a:spLocks noChangeArrowheads="1"/>
          </p:cNvSpPr>
          <p:nvPr/>
        </p:nvSpPr>
        <p:spPr bwMode="auto">
          <a:xfrm>
            <a:off x="533400" y="1371600"/>
            <a:ext cx="8001000" cy="4278094"/>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a:solidFill>
                  <a:srgbClr val="000000"/>
                </a:solidFill>
                <a:latin typeface="Calibri" pitchFamily="-107" charset="0"/>
              </a:rPr>
              <a:t>The four financial statements and their purposes are:</a:t>
            </a:r>
          </a:p>
          <a:p>
            <a:pPr eaLnBrk="1" hangingPunct="1">
              <a:defRPr/>
            </a:pPr>
            <a:endParaRPr lang="en-US" sz="1200" dirty="0">
              <a:solidFill>
                <a:srgbClr val="000000"/>
              </a:solidFill>
              <a:latin typeface="Calibri" pitchFamily="-107" charset="0"/>
            </a:endParaRPr>
          </a:p>
          <a:p>
            <a:pPr eaLnBrk="1" hangingPunct="1">
              <a:buFont typeface="Calibri" pitchFamily="-107" charset="0"/>
              <a:buAutoNum type="arabicPeriod"/>
              <a:defRPr/>
            </a:pPr>
            <a:r>
              <a:rPr lang="en-US" sz="2000" b="1" dirty="0">
                <a:solidFill>
                  <a:srgbClr val="000000"/>
                </a:solidFill>
                <a:latin typeface="Calibri" pitchFamily="-107" charset="0"/>
              </a:rPr>
              <a:t> Income statement</a:t>
            </a:r>
            <a:r>
              <a:rPr lang="en-US" sz="2000" dirty="0">
                <a:solidFill>
                  <a:srgbClr val="000000"/>
                </a:solidFill>
                <a:latin typeface="Calibri" pitchFamily="-107" charset="0"/>
              </a:rPr>
              <a:t>—reports revenues less expenses incurred by a business over a period of time.</a:t>
            </a:r>
          </a:p>
          <a:p>
            <a:pPr eaLnBrk="1" hangingPunct="1">
              <a:buFont typeface="Calibri" pitchFamily="-107" charset="0"/>
              <a:buAutoNum type="arabicPeriod"/>
              <a:defRPr/>
            </a:pPr>
            <a:r>
              <a:rPr lang="en-US" sz="2000" b="1" dirty="0">
                <a:solidFill>
                  <a:srgbClr val="000000"/>
                </a:solidFill>
                <a:latin typeface="Calibri" pitchFamily="-107" charset="0"/>
              </a:rPr>
              <a:t> Statement of retained earnings</a:t>
            </a:r>
            <a:r>
              <a:rPr lang="en-US" sz="2000" dirty="0">
                <a:solidFill>
                  <a:srgbClr val="000000"/>
                </a:solidFill>
                <a:latin typeface="Calibri" pitchFamily="-107" charset="0"/>
              </a:rPr>
              <a:t>—reports changes in equity over the reporting period from net income (or loss) and from any dividends over a period of time.</a:t>
            </a:r>
          </a:p>
          <a:p>
            <a:pPr eaLnBrk="1" hangingPunct="1">
              <a:buFont typeface="Calibri" pitchFamily="-107" charset="0"/>
              <a:buAutoNum type="arabicPeriod"/>
              <a:defRPr/>
            </a:pPr>
            <a:r>
              <a:rPr lang="en-US" sz="2000" b="1" dirty="0">
                <a:solidFill>
                  <a:srgbClr val="000000"/>
                </a:solidFill>
                <a:latin typeface="Calibri" pitchFamily="-107" charset="0"/>
              </a:rPr>
              <a:t> Balance sheet</a:t>
            </a:r>
            <a:r>
              <a:rPr lang="en-US" sz="2000" dirty="0">
                <a:solidFill>
                  <a:srgbClr val="000000"/>
                </a:solidFill>
                <a:latin typeface="Calibri" pitchFamily="-107" charset="0"/>
              </a:rPr>
              <a:t>—reports the financial position (types and amounts of assets, liabilities, and equity) at a point in time.</a:t>
            </a:r>
          </a:p>
          <a:p>
            <a:pPr eaLnBrk="1" hangingPunct="1">
              <a:buFont typeface="Calibri" pitchFamily="-107" charset="0"/>
              <a:buAutoNum type="arabicPeriod"/>
              <a:defRPr/>
            </a:pPr>
            <a:r>
              <a:rPr lang="en-US" sz="2000" b="1" dirty="0">
                <a:solidFill>
                  <a:srgbClr val="000000"/>
                </a:solidFill>
                <a:latin typeface="Calibri" pitchFamily="-107" charset="0"/>
              </a:rPr>
              <a:t> Statement of Cash Flows</a:t>
            </a:r>
            <a:r>
              <a:rPr lang="en-US" sz="2000" dirty="0">
                <a:solidFill>
                  <a:srgbClr val="000000"/>
                </a:solidFill>
                <a:latin typeface="Calibri" pitchFamily="-107" charset="0"/>
              </a:rPr>
              <a:t>—lists the cash inflows and cash outflows for the period.</a:t>
            </a:r>
          </a:p>
          <a:p>
            <a:pPr eaLnBrk="1" hangingPunct="1">
              <a:defRPr/>
            </a:pPr>
            <a:r>
              <a:rPr lang="en-US" sz="1800" i="1" dirty="0">
                <a:solidFill>
                  <a:srgbClr val="000000"/>
                </a:solidFill>
                <a:latin typeface="Calibri" pitchFamily="-107" charset="0"/>
              </a:rPr>
              <a:t>**For simplicity, we do not show the statement of cash flows for FastForward in this chapter, but we do return to this statement in the next chapter.**</a:t>
            </a:r>
          </a:p>
          <a:p>
            <a:pPr eaLnBrk="1" hangingPunct="1">
              <a:defRPr/>
            </a:pPr>
            <a:endParaRPr lang="en-US" sz="2000" dirty="0">
              <a:solidFill>
                <a:srgbClr val="000000"/>
              </a:solidFill>
              <a:latin typeface="Calibri" pitchFamily="-107" charset="0"/>
            </a:endParaRPr>
          </a:p>
        </p:txBody>
      </p:sp>
      <p:sp>
        <p:nvSpPr>
          <p:cNvPr id="1648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200" dirty="0">
                <a:solidFill>
                  <a:srgbClr val="898989"/>
                </a:solidFill>
                <a:latin typeface="Arial" charset="0"/>
              </a:rPr>
              <a:t>2-</a:t>
            </a:r>
            <a:fld id="{6A68D890-0725-4613-BE91-6B24ABB06D03}" type="slidenum">
              <a:rPr lang="en-US" altLang="en-US" sz="1200" smtClean="0">
                <a:solidFill>
                  <a:srgbClr val="898989"/>
                </a:solidFill>
                <a:latin typeface="Arial" charset="0"/>
              </a:rPr>
              <a:pPr eaLnBrk="1" hangingPunct="1">
                <a:spcBef>
                  <a:spcPct val="0"/>
                </a:spcBef>
                <a:buFontTx/>
                <a:buNone/>
              </a:pPr>
              <a:t>46</a:t>
            </a:fld>
            <a:endParaRPr lang="en-US" altLang="en-US" sz="1200" dirty="0">
              <a:solidFill>
                <a:srgbClr val="898989"/>
              </a:solidFill>
              <a:latin typeface="Arial" charset="0"/>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ectangle 11"/>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Rounded Rectangle 6">
            <a:extLst>
              <a:ext uri="{FF2B5EF4-FFF2-40B4-BE49-F238E27FC236}">
                <a16:creationId xmlns:a16="http://schemas.microsoft.com/office/drawing/2014/main" xmlns="" id="{99BE3D8B-62DB-4205-B629-A28C5A6EA204}"/>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2999" y="533400"/>
            <a:ext cx="6858000" cy="1143000"/>
          </a:xfrm>
        </p:spPr>
        <p:txBody>
          <a:bodyPr/>
          <a:lstStyle/>
          <a:p>
            <a:r>
              <a:rPr lang="en-US" altLang="en-US" b="1" dirty="0">
                <a:cs typeface="Arial" charset="0"/>
              </a:rPr>
              <a:t>Income Statement</a:t>
            </a:r>
          </a:p>
        </p:txBody>
      </p:sp>
      <p:sp>
        <p:nvSpPr>
          <p:cNvPr id="2" name="Slide Number Placeholder 1"/>
          <p:cNvSpPr>
            <a:spLocks noGrp="1"/>
          </p:cNvSpPr>
          <p:nvPr>
            <p:ph type="sldNum" sz="quarter" idx="12"/>
          </p:nvPr>
        </p:nvSpPr>
        <p:spPr/>
        <p:txBody>
          <a:bodyPr/>
          <a:lstStyle/>
          <a:p>
            <a:pPr>
              <a:defRPr/>
            </a:pPr>
            <a:r>
              <a:rPr lang="en-US" dirty="0"/>
              <a:t>2-</a:t>
            </a:r>
            <a:fld id="{26B2FBFA-06AA-4CC1-938D-678AE7459F23}" type="slidenum">
              <a:rPr lang="en-US" smtClean="0"/>
              <a:pPr>
                <a:defRPr/>
              </a:pPr>
              <a:t>47</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extBox 7"/>
          <p:cNvSpPr txBox="1"/>
          <p:nvPr/>
        </p:nvSpPr>
        <p:spPr>
          <a:xfrm>
            <a:off x="7447303" y="14113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0" name="Rectangle 9"/>
          <p:cNvSpPr>
            <a:spLocks noGrp="1" noChangeArrowheads="1"/>
          </p:cNvSpPr>
          <p:nvPr/>
        </p:nvSpPr>
        <p:spPr bwMode="auto">
          <a:xfrm>
            <a:off x="6248400" y="6414482"/>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6">
            <a:extLst>
              <a:ext uri="{FF2B5EF4-FFF2-40B4-BE49-F238E27FC236}">
                <a16:creationId xmlns:a16="http://schemas.microsoft.com/office/drawing/2014/main" xmlns="" id="{F5EA07A3-6C1C-4D6A-A29B-D21DFDCAC3FB}"/>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pic>
        <p:nvPicPr>
          <p:cNvPr id="4" name="Picture 3">
            <a:extLst>
              <a:ext uri="{FF2B5EF4-FFF2-40B4-BE49-F238E27FC236}">
                <a16:creationId xmlns:a16="http://schemas.microsoft.com/office/drawing/2014/main" xmlns="" id="{B0358FDD-C6C6-4B58-824C-85C18407EDF3}"/>
              </a:ext>
            </a:extLst>
          </p:cNvPr>
          <p:cNvPicPr>
            <a:picLocks noChangeAspect="1"/>
          </p:cNvPicPr>
          <p:nvPr/>
        </p:nvPicPr>
        <p:blipFill>
          <a:blip r:embed="rId3"/>
          <a:stretch>
            <a:fillRect/>
          </a:stretch>
        </p:blipFill>
        <p:spPr>
          <a:xfrm>
            <a:off x="1048997" y="1676400"/>
            <a:ext cx="6037603" cy="379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838200" y="419100"/>
            <a:ext cx="7696200" cy="914400"/>
          </a:xfrm>
        </p:spPr>
        <p:txBody>
          <a:bodyPr/>
          <a:lstStyle/>
          <a:p>
            <a:r>
              <a:rPr lang="en-US" altLang="en-US" b="1" dirty="0">
                <a:cs typeface="Arial" charset="0"/>
              </a:rPr>
              <a:t>Statement of Retained Earnings</a:t>
            </a:r>
          </a:p>
        </p:txBody>
      </p:sp>
      <p:sp>
        <p:nvSpPr>
          <p:cNvPr id="3" name="Slide Number Placeholder 2"/>
          <p:cNvSpPr>
            <a:spLocks noGrp="1"/>
          </p:cNvSpPr>
          <p:nvPr>
            <p:ph type="sldNum" sz="quarter" idx="12"/>
          </p:nvPr>
        </p:nvSpPr>
        <p:spPr/>
        <p:txBody>
          <a:bodyPr/>
          <a:lstStyle/>
          <a:p>
            <a:pPr>
              <a:defRPr/>
            </a:pPr>
            <a:r>
              <a:rPr lang="en-US" dirty="0"/>
              <a:t>2-</a:t>
            </a:r>
            <a:fld id="{38DE7056-6888-4698-B7C4-48166D03EA88}" type="slidenum">
              <a:rPr lang="en-US" smtClean="0"/>
              <a:pPr>
                <a:defRPr/>
              </a:pPr>
              <a:t>48</a:t>
            </a:fld>
            <a:endParaRPr lang="en-US" dirty="0"/>
          </a:p>
        </p:txBody>
      </p:sp>
      <p:sp>
        <p:nvSpPr>
          <p:cNvPr id="7" name="Rectangle 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extBox 8"/>
          <p:cNvSpPr txBox="1"/>
          <p:nvPr/>
        </p:nvSpPr>
        <p:spPr>
          <a:xfrm>
            <a:off x="7467600" y="13335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1" name="Rectangle 10"/>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ounded Rectangle 6">
            <a:extLst>
              <a:ext uri="{FF2B5EF4-FFF2-40B4-BE49-F238E27FC236}">
                <a16:creationId xmlns:a16="http://schemas.microsoft.com/office/drawing/2014/main" xmlns="" id="{14181C4C-0BBD-481C-868D-7D13AD651313}"/>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pic>
        <p:nvPicPr>
          <p:cNvPr id="4" name="Picture 3">
            <a:extLst>
              <a:ext uri="{FF2B5EF4-FFF2-40B4-BE49-F238E27FC236}">
                <a16:creationId xmlns:a16="http://schemas.microsoft.com/office/drawing/2014/main" xmlns="" id="{8925F98B-A46D-42FE-BEA3-3982CB9440FC}"/>
              </a:ext>
            </a:extLst>
          </p:cNvPr>
          <p:cNvPicPr>
            <a:picLocks noChangeAspect="1"/>
          </p:cNvPicPr>
          <p:nvPr/>
        </p:nvPicPr>
        <p:blipFill>
          <a:blip r:embed="rId3"/>
          <a:stretch>
            <a:fillRect/>
          </a:stretch>
        </p:blipFill>
        <p:spPr>
          <a:xfrm>
            <a:off x="2547214" y="1219200"/>
            <a:ext cx="4767986" cy="2999807"/>
          </a:xfrm>
          <a:prstGeom prst="rect">
            <a:avLst/>
          </a:prstGeom>
        </p:spPr>
      </p:pic>
      <p:pic>
        <p:nvPicPr>
          <p:cNvPr id="2" name="Picture 1">
            <a:extLst>
              <a:ext uri="{FF2B5EF4-FFF2-40B4-BE49-F238E27FC236}">
                <a16:creationId xmlns:a16="http://schemas.microsoft.com/office/drawing/2014/main" xmlns="" id="{91176633-1DAA-4B32-9025-C34040F55758}"/>
              </a:ext>
            </a:extLst>
          </p:cNvPr>
          <p:cNvPicPr>
            <a:picLocks noChangeAspect="1"/>
          </p:cNvPicPr>
          <p:nvPr/>
        </p:nvPicPr>
        <p:blipFill>
          <a:blip r:embed="rId4"/>
          <a:stretch>
            <a:fillRect/>
          </a:stretch>
        </p:blipFill>
        <p:spPr>
          <a:xfrm>
            <a:off x="2555923" y="4277139"/>
            <a:ext cx="4796546" cy="20589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19200" y="274638"/>
            <a:ext cx="6705600" cy="1020762"/>
          </a:xfrm>
        </p:spPr>
        <p:txBody>
          <a:bodyPr/>
          <a:lstStyle/>
          <a:p>
            <a:r>
              <a:rPr lang="en-US" altLang="en-US" b="1" dirty="0">
                <a:cs typeface="Arial" charset="0"/>
              </a:rPr>
              <a:t>Balance Sheet</a:t>
            </a:r>
          </a:p>
        </p:txBody>
      </p:sp>
      <p:sp>
        <p:nvSpPr>
          <p:cNvPr id="2" name="Slide Number Placeholder 1"/>
          <p:cNvSpPr>
            <a:spLocks noGrp="1"/>
          </p:cNvSpPr>
          <p:nvPr>
            <p:ph type="sldNum" sz="quarter" idx="12"/>
          </p:nvPr>
        </p:nvSpPr>
        <p:spPr/>
        <p:txBody>
          <a:bodyPr/>
          <a:lstStyle/>
          <a:p>
            <a:pPr>
              <a:defRPr/>
            </a:pPr>
            <a:r>
              <a:rPr lang="en-US" dirty="0"/>
              <a:t>2-</a:t>
            </a:r>
            <a:fld id="{C8D57A8E-D344-4307-9280-6814F88514AE}" type="slidenum">
              <a:rPr lang="en-US" smtClean="0"/>
              <a:pPr>
                <a:defRPr/>
              </a:pPr>
              <a:t>49</a:t>
            </a:fld>
            <a:endParaRPr lang="en-US" dirty="0"/>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extBox 7"/>
          <p:cNvSpPr txBox="1"/>
          <p:nvPr/>
        </p:nvSpPr>
        <p:spPr>
          <a:xfrm>
            <a:off x="7391400" y="117543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2.16</a:t>
            </a:r>
          </a:p>
        </p:txBody>
      </p:sp>
      <p:sp>
        <p:nvSpPr>
          <p:cNvPr id="10" name="Rectangle 9"/>
          <p:cNvSpPr>
            <a:spLocks noGrp="1" noChangeArrowheads="1"/>
          </p:cNvSpPr>
          <p:nvPr/>
        </p:nvSpPr>
        <p:spPr bwMode="auto">
          <a:xfrm>
            <a:off x="6172200" y="6414482"/>
            <a:ext cx="2438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6">
            <a:extLst>
              <a:ext uri="{FF2B5EF4-FFF2-40B4-BE49-F238E27FC236}">
                <a16:creationId xmlns:a16="http://schemas.microsoft.com/office/drawing/2014/main" xmlns="" id="{85A42E1E-5FD3-47A5-ACEA-33DAE7F11A7B}"/>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pic>
        <p:nvPicPr>
          <p:cNvPr id="11" name="Picture 10">
            <a:extLst>
              <a:ext uri="{FF2B5EF4-FFF2-40B4-BE49-F238E27FC236}">
                <a16:creationId xmlns:a16="http://schemas.microsoft.com/office/drawing/2014/main" xmlns="" id="{9282D2EE-24FE-441C-8F9D-06E9F6A86335}"/>
              </a:ext>
            </a:extLst>
          </p:cNvPr>
          <p:cNvPicPr>
            <a:picLocks noChangeAspect="1"/>
          </p:cNvPicPr>
          <p:nvPr/>
        </p:nvPicPr>
        <p:blipFill>
          <a:blip r:embed="rId3"/>
          <a:stretch>
            <a:fillRect/>
          </a:stretch>
        </p:blipFill>
        <p:spPr>
          <a:xfrm>
            <a:off x="1769928" y="1093881"/>
            <a:ext cx="4933645" cy="2117800"/>
          </a:xfrm>
          <a:prstGeom prst="rect">
            <a:avLst/>
          </a:prstGeom>
        </p:spPr>
      </p:pic>
      <p:pic>
        <p:nvPicPr>
          <p:cNvPr id="4" name="Picture 3">
            <a:extLst>
              <a:ext uri="{FF2B5EF4-FFF2-40B4-BE49-F238E27FC236}">
                <a16:creationId xmlns:a16="http://schemas.microsoft.com/office/drawing/2014/main" xmlns="" id="{938A1DC5-BF9C-4D0B-9ABE-053C1F79121D}"/>
              </a:ext>
            </a:extLst>
          </p:cNvPr>
          <p:cNvPicPr>
            <a:picLocks noChangeAspect="1"/>
          </p:cNvPicPr>
          <p:nvPr/>
        </p:nvPicPr>
        <p:blipFill>
          <a:blip r:embed="rId4"/>
          <a:stretch>
            <a:fillRect/>
          </a:stretch>
        </p:blipFill>
        <p:spPr>
          <a:xfrm>
            <a:off x="1769928" y="3359687"/>
            <a:ext cx="4933645" cy="2976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1" name="Rectangle 11"/>
          <p:cNvSpPr>
            <a:spLocks noGrp="1" noChangeArrowheads="1"/>
          </p:cNvSpPr>
          <p:nvPr>
            <p:ph type="title"/>
          </p:nvPr>
        </p:nvSpPr>
        <p:spPr>
          <a:xfrm>
            <a:off x="533400" y="571500"/>
            <a:ext cx="8229600" cy="1143000"/>
          </a:xfrm>
        </p:spPr>
        <p:txBody>
          <a:bodyPr>
            <a:normAutofit/>
          </a:bodyPr>
          <a:lstStyle/>
          <a:p>
            <a:pPr eaLnBrk="1" hangingPunct="1"/>
            <a:r>
              <a:rPr lang="en-US" altLang="en-US" sz="4400" b="1" dirty="0">
                <a:cs typeface="Arial" charset="0"/>
              </a:rPr>
              <a:t>Source Documents</a:t>
            </a:r>
          </a:p>
        </p:txBody>
      </p:sp>
      <p:sp>
        <p:nvSpPr>
          <p:cNvPr id="122892" name="Rectangle 12"/>
          <p:cNvSpPr>
            <a:spLocks noChangeArrowheads="1"/>
          </p:cNvSpPr>
          <p:nvPr/>
        </p:nvSpPr>
        <p:spPr bwMode="auto">
          <a:xfrm>
            <a:off x="914400" y="1670354"/>
            <a:ext cx="8032630" cy="427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dirty="0">
                <a:latin typeface="Arial" charset="0"/>
              </a:rPr>
              <a:t>Source documents identify and describe transactions entering the accounting system.</a:t>
            </a:r>
          </a:p>
          <a:p>
            <a:pPr eaLnBrk="1" hangingPunct="1">
              <a:spcBef>
                <a:spcPct val="0"/>
              </a:spcBef>
              <a:buFontTx/>
              <a:buNone/>
            </a:pPr>
            <a:endParaRPr lang="en-US" altLang="en-US" sz="2800" dirty="0">
              <a:latin typeface="Arial" charset="0"/>
            </a:endParaRPr>
          </a:p>
          <a:p>
            <a:pPr eaLnBrk="1" hangingPunct="1">
              <a:spcBef>
                <a:spcPct val="0"/>
              </a:spcBef>
              <a:buFontTx/>
              <a:buNone/>
            </a:pPr>
            <a:r>
              <a:rPr lang="en-US" altLang="en-US" sz="2800" dirty="0">
                <a:latin typeface="Arial" charset="0"/>
              </a:rPr>
              <a:t>Examples: </a:t>
            </a:r>
          </a:p>
          <a:p>
            <a:pPr marL="457200" indent="-457200" eaLnBrk="1" hangingPunct="1">
              <a:spcBef>
                <a:spcPct val="0"/>
              </a:spcBef>
            </a:pPr>
            <a:r>
              <a:rPr lang="en-US" altLang="en-US" sz="2800" dirty="0">
                <a:latin typeface="Arial" charset="0"/>
              </a:rPr>
              <a:t>Bills from suppliers</a:t>
            </a:r>
          </a:p>
          <a:p>
            <a:pPr marL="457200" indent="-457200" eaLnBrk="1" hangingPunct="1">
              <a:spcBef>
                <a:spcPct val="0"/>
              </a:spcBef>
            </a:pPr>
            <a:r>
              <a:rPr lang="en-US" altLang="en-US" sz="2800" dirty="0">
                <a:latin typeface="Arial" charset="0"/>
              </a:rPr>
              <a:t>Sales receipts</a:t>
            </a:r>
          </a:p>
          <a:p>
            <a:pPr marL="457200" indent="-457200" eaLnBrk="1" hangingPunct="1">
              <a:spcBef>
                <a:spcPct val="0"/>
              </a:spcBef>
            </a:pPr>
            <a:r>
              <a:rPr lang="en-US" altLang="en-US" sz="2800" dirty="0">
                <a:latin typeface="Arial" charset="0"/>
              </a:rPr>
              <a:t>Checks</a:t>
            </a:r>
          </a:p>
          <a:p>
            <a:pPr marL="457200" indent="-457200" eaLnBrk="1" hangingPunct="1">
              <a:spcBef>
                <a:spcPct val="0"/>
              </a:spcBef>
            </a:pPr>
            <a:r>
              <a:rPr lang="en-US" altLang="en-US" sz="2800" dirty="0">
                <a:latin typeface="Arial" charset="0"/>
              </a:rPr>
              <a:t>Purchase orders</a:t>
            </a:r>
          </a:p>
          <a:p>
            <a:pPr marL="457200" indent="-457200" eaLnBrk="1" hangingPunct="1">
              <a:spcBef>
                <a:spcPct val="0"/>
              </a:spcBef>
            </a:pPr>
            <a:r>
              <a:rPr lang="en-US" altLang="en-US" sz="2800" dirty="0">
                <a:latin typeface="Arial" charset="0"/>
              </a:rPr>
              <a:t>Payroll records</a:t>
            </a:r>
          </a:p>
          <a:p>
            <a:pPr marL="457200" indent="-457200" eaLnBrk="1" hangingPunct="1">
              <a:spcBef>
                <a:spcPct val="0"/>
              </a:spcBef>
            </a:pPr>
            <a:r>
              <a:rPr lang="en-US" altLang="en-US" sz="2800" dirty="0">
                <a:latin typeface="Arial" charset="0"/>
              </a:rPr>
              <a:t>Bank statements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Rectangle 21"/>
          <p:cNvSpPr>
            <a:spLocks noGrp="1" noChangeArrowheads="1"/>
          </p:cNvSpPr>
          <p:nvPr/>
        </p:nvSpPr>
        <p:spPr bwMode="auto">
          <a:xfrm>
            <a:off x="6771968" y="604668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600" dirty="0"/>
          </a:p>
        </p:txBody>
      </p:sp>
      <p:sp>
        <p:nvSpPr>
          <p:cNvPr id="7" name="Rounded Rectangle 7">
            <a:extLst>
              <a:ext uri="{FF2B5EF4-FFF2-40B4-BE49-F238E27FC236}">
                <a16:creationId xmlns:a16="http://schemas.microsoft.com/office/drawing/2014/main" xmlns="" id="{2823F9F6-982E-4604-B50A-F2F53B7F6998}"/>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a:xfrm>
            <a:off x="1371600" y="652520"/>
            <a:ext cx="6705600" cy="762000"/>
          </a:xfrm>
        </p:spPr>
        <p:txBody>
          <a:bodyPr/>
          <a:lstStyle/>
          <a:p>
            <a:pPr eaLnBrk="1" hangingPunct="1"/>
            <a:r>
              <a:rPr lang="en-US" altLang="en-US" b="1" dirty="0">
                <a:cs typeface="Arial" charset="0"/>
              </a:rPr>
              <a:t>Presentation Issues</a:t>
            </a:r>
          </a:p>
        </p:txBody>
      </p:sp>
      <p:sp>
        <p:nvSpPr>
          <p:cNvPr id="8" name="Slide Number Placeholder 7"/>
          <p:cNvSpPr>
            <a:spLocks noGrp="1"/>
          </p:cNvSpPr>
          <p:nvPr>
            <p:ph type="sldNum" sz="quarter" idx="12"/>
          </p:nvPr>
        </p:nvSpPr>
        <p:spPr/>
        <p:txBody>
          <a:bodyPr/>
          <a:lstStyle/>
          <a:p>
            <a:pPr>
              <a:defRPr/>
            </a:pPr>
            <a:r>
              <a:rPr lang="en-US" dirty="0"/>
              <a:t>2-</a:t>
            </a:r>
            <a:fld id="{ECA97EF6-18F6-4008-9924-83D4B86CE42F}" type="slidenum">
              <a:rPr lang="en-US" smtClean="0"/>
              <a:pPr>
                <a:defRPr/>
              </a:pPr>
              <a:t>50</a:t>
            </a:fld>
            <a:endParaRPr lang="en-US" dirty="0"/>
          </a:p>
        </p:txBody>
      </p:sp>
      <p:sp>
        <p:nvSpPr>
          <p:cNvPr id="4" name="TextBox 3"/>
          <p:cNvSpPr txBox="1">
            <a:spLocks noChangeArrowheads="1"/>
          </p:cNvSpPr>
          <p:nvPr/>
        </p:nvSpPr>
        <p:spPr bwMode="auto">
          <a:xfrm>
            <a:off x="762000" y="1662545"/>
            <a:ext cx="7391400" cy="2492990"/>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marL="457200" indent="-4572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0070C0"/>
              </a:buClr>
              <a:buFont typeface="Century Schoolbook" pitchFamily="-107" charset="0"/>
              <a:buAutoNum type="arabicPeriod"/>
              <a:defRPr/>
            </a:pPr>
            <a:r>
              <a:rPr lang="en-US" sz="2600" dirty="0">
                <a:ea typeface="MS PGothic" pitchFamily="34" charset="-128"/>
              </a:rPr>
              <a:t>Dollar signs are not used in journals and ledgers.</a:t>
            </a:r>
          </a:p>
          <a:p>
            <a:pPr eaLnBrk="1" hangingPunct="1">
              <a:buClr>
                <a:srgbClr val="0070C0"/>
              </a:buClr>
              <a:buFont typeface="Century Schoolbook" pitchFamily="-107" charset="0"/>
              <a:buAutoNum type="arabicPeriod"/>
              <a:defRPr/>
            </a:pPr>
            <a:r>
              <a:rPr lang="en-US" sz="2600" dirty="0">
                <a:ea typeface="MS PGothic" pitchFamily="34" charset="-128"/>
              </a:rPr>
              <a:t>Dollar signs appear in financial statements and other reports such as trial balances. </a:t>
            </a:r>
          </a:p>
          <a:p>
            <a:pPr eaLnBrk="1" hangingPunct="1">
              <a:buClr>
                <a:srgbClr val="0070C0"/>
              </a:buClr>
              <a:buFont typeface="Century Schoolbook" pitchFamily="-107" charset="0"/>
              <a:buAutoNum type="arabicPeriod"/>
              <a:defRPr/>
            </a:pPr>
            <a:r>
              <a:rPr lang="en-US" sz="2600" dirty="0">
                <a:ea typeface="MS PGothic" pitchFamily="34" charset="-128"/>
              </a:rPr>
              <a:t>Put dollar signs beside only the first and last numbers in a column.</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a:spLocks noGrp="1" noChangeArrowheads="1"/>
          </p:cNvSpPr>
          <p:nvPr/>
        </p:nvSpPr>
        <p:spPr bwMode="auto">
          <a:xfrm>
            <a:off x="6324600" y="6414482"/>
            <a:ext cx="22860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ounded Rectangle 6">
            <a:extLst>
              <a:ext uri="{FF2B5EF4-FFF2-40B4-BE49-F238E27FC236}">
                <a16:creationId xmlns:a16="http://schemas.microsoft.com/office/drawing/2014/main" xmlns="" id="{11564CFB-B27C-420B-9EA3-87B51C5BA6CD}"/>
              </a:ext>
            </a:extLst>
          </p:cNvPr>
          <p:cNvSpPr/>
          <p:nvPr/>
        </p:nvSpPr>
        <p:spPr>
          <a:xfrm>
            <a:off x="152400" y="6534262"/>
            <a:ext cx="45720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a:t>
            </a:r>
            <a:r>
              <a:rPr lang="en-US" altLang="en-US" sz="1100" b="1" kern="0" dirty="0">
                <a:solidFill>
                  <a:prstClr val="black"/>
                </a:solidFill>
                <a:latin typeface="Arial Narrow" pitchFamily="34" charset="0"/>
                <a:cs typeface="+mn-cs"/>
              </a:rPr>
              <a:t>:</a:t>
            </a:r>
            <a:r>
              <a:rPr lang="en-US" altLang="en-US" sz="1100" kern="0" dirty="0">
                <a:solidFill>
                  <a:prstClr val="black"/>
                </a:solidFill>
                <a:latin typeface="Arial Narrow" pitchFamily="34" charset="0"/>
                <a:cs typeface="+mn-cs"/>
              </a:rPr>
              <a:t> </a:t>
            </a:r>
            <a:r>
              <a:rPr lang="en-US" altLang="en-US" sz="1100" dirty="0"/>
              <a:t>Prepare financial statements from a trial 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xmlns="" id="{62F6EBD7-F629-4520-B323-FDA3571023D0}"/>
              </a:ext>
            </a:extLst>
          </p:cNvPr>
          <p:cNvSpPr txBox="1">
            <a:spLocks/>
          </p:cNvSpPr>
          <p:nvPr/>
        </p:nvSpPr>
        <p:spPr bwMode="auto">
          <a:xfrm>
            <a:off x="914400" y="1828800"/>
            <a:ext cx="731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a:t/>
            </a:r>
            <a:br>
              <a:rPr lang="en-US" altLang="en-US" dirty="0"/>
            </a:br>
            <a:r>
              <a:rPr lang="en-US" altLang="en-US" dirty="0"/>
              <a:t/>
            </a:r>
            <a:br>
              <a:rPr lang="en-US" altLang="en-US" dirty="0"/>
            </a:br>
            <a:r>
              <a:rPr lang="en-US" altLang="en-US" dirty="0"/>
              <a:t>Compute the debt ratio and describe its use in analyzing financial condition. </a:t>
            </a:r>
            <a:r>
              <a:rPr lang="en-US" altLang="en-US" b="1" dirty="0"/>
              <a:t/>
            </a:r>
            <a:br>
              <a:rPr lang="en-US" altLang="en-US" b="1" dirty="0"/>
            </a:br>
            <a:r>
              <a:rPr lang="en-US" altLang="en-US" dirty="0"/>
              <a:t/>
            </a:r>
            <a:br>
              <a:rPr lang="en-US" altLang="en-US" dirty="0"/>
            </a:br>
            <a:endParaRPr lang="en-US" altLang="en-US" dirty="0"/>
          </a:p>
        </p:txBody>
      </p:sp>
      <p:sp>
        <p:nvSpPr>
          <p:cNvPr id="5" name="Rectangle 4">
            <a:extLst>
              <a:ext uri="{FF2B5EF4-FFF2-40B4-BE49-F238E27FC236}">
                <a16:creationId xmlns:a16="http://schemas.microsoft.com/office/drawing/2014/main" xmlns="" id="{DED3DCD7-1E0A-4D38-A477-8A077971A11B}"/>
              </a:ext>
            </a:extLst>
          </p:cNvPr>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a:extLst>
              <a:ext uri="{FF2B5EF4-FFF2-40B4-BE49-F238E27FC236}">
                <a16:creationId xmlns:a16="http://schemas.microsoft.com/office/drawing/2014/main" xmlns="" id="{A50B3193-250F-41B6-80C0-8A1E77E3C3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93094"/>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xmlns="" id="{0BFFFC36-389F-4BC1-A64E-32DBF458C4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90"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56180742-5DC2-436D-8606-AECFA48675FA}"/>
              </a:ext>
            </a:extLst>
          </p:cNvPr>
          <p:cNvSpPr txBox="1"/>
          <p:nvPr/>
        </p:nvSpPr>
        <p:spPr>
          <a:xfrm>
            <a:off x="2117785" y="828526"/>
            <a:ext cx="5410200" cy="769441"/>
          </a:xfrm>
          <a:prstGeom prst="rect">
            <a:avLst/>
          </a:prstGeom>
          <a:noFill/>
        </p:spPr>
        <p:txBody>
          <a:bodyPr wrap="square" rtlCol="0">
            <a:spAutoFit/>
          </a:bodyPr>
          <a:lstStyle/>
          <a:p>
            <a:r>
              <a:rPr lang="en-US" altLang="en-US" sz="4400" b="1" dirty="0">
                <a:solidFill>
                  <a:prstClr val="black"/>
                </a:solidFill>
                <a:latin typeface="Calibri"/>
              </a:rPr>
              <a:t>Learning Objective A2</a:t>
            </a:r>
            <a:endParaRPr lang="en-US" sz="4400" dirty="0">
              <a:solidFill>
                <a:prstClr val="black"/>
              </a:solidFill>
              <a:latin typeface="Calibri"/>
            </a:endParaRPr>
          </a:p>
        </p:txBody>
      </p:sp>
      <p:sp>
        <p:nvSpPr>
          <p:cNvPr id="9" name="Rectangle 8">
            <a:extLst>
              <a:ext uri="{FF2B5EF4-FFF2-40B4-BE49-F238E27FC236}">
                <a16:creationId xmlns:a16="http://schemas.microsoft.com/office/drawing/2014/main" xmlns="" id="{27A8C95C-D780-4F6F-AE22-FD25236D478E}"/>
              </a:ext>
            </a:extLst>
          </p:cNvPr>
          <p:cNvSpPr>
            <a:spLocks noGrp="1" noChangeArrowheads="1"/>
          </p:cNvSpPr>
          <p:nvPr/>
        </p:nvSpPr>
        <p:spPr bwMode="auto">
          <a:xfrm>
            <a:off x="6477000" y="6438106"/>
            <a:ext cx="23622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2-51</a:t>
            </a:r>
            <a:endParaRPr lang="en-US" sz="1600" dirty="0"/>
          </a:p>
        </p:txBody>
      </p:sp>
    </p:spTree>
    <p:extLst>
      <p:ext uri="{BB962C8B-B14F-4D97-AF65-F5344CB8AC3E}">
        <p14:creationId xmlns:p14="http://schemas.microsoft.com/office/powerpoint/2010/main" val="78402305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a:latin typeface="Arial" charset="0"/>
                <a:cs typeface="Arial" charset="0"/>
              </a:rPr>
              <a:t>Debt Ratio - Equation</a:t>
            </a:r>
          </a:p>
        </p:txBody>
      </p:sp>
      <p:sp>
        <p:nvSpPr>
          <p:cNvPr id="16" name="Slide Number Placeholder 15"/>
          <p:cNvSpPr>
            <a:spLocks noGrp="1"/>
          </p:cNvSpPr>
          <p:nvPr>
            <p:ph type="sldNum" sz="quarter" idx="12"/>
          </p:nvPr>
        </p:nvSpPr>
        <p:spPr>
          <a:xfrm>
            <a:off x="6769093" y="6417416"/>
            <a:ext cx="2133600" cy="365125"/>
          </a:xfrm>
        </p:spPr>
        <p:txBody>
          <a:bodyPr/>
          <a:lstStyle/>
          <a:p>
            <a:pPr>
              <a:defRPr/>
            </a:pPr>
            <a:r>
              <a:rPr lang="en-US" dirty="0"/>
              <a:t>2-</a:t>
            </a:r>
            <a:fld id="{2EBED9B5-E821-4FB2-A90A-31FE062C4D5A}" type="slidenum">
              <a:rPr lang="en-US" smtClean="0"/>
              <a:pPr>
                <a:defRPr/>
              </a:pPr>
              <a:t>52</a:t>
            </a:fld>
            <a:endParaRPr lang="en-US" dirty="0"/>
          </a:p>
        </p:txBody>
      </p:sp>
      <p:sp>
        <p:nvSpPr>
          <p:cNvPr id="111623" name="Text Box 7"/>
          <p:cNvSpPr txBox="1">
            <a:spLocks noChangeArrowheads="1"/>
          </p:cNvSpPr>
          <p:nvPr/>
        </p:nvSpPr>
        <p:spPr bwMode="auto">
          <a:xfrm>
            <a:off x="1447800" y="3276600"/>
            <a:ext cx="6248400" cy="523875"/>
          </a:xfrm>
          <a:prstGeom prst="rect">
            <a:avLst/>
          </a:prstGeom>
          <a:solidFill>
            <a:schemeClr val="accent2">
              <a:lumMod val="75000"/>
            </a:schemeClr>
          </a:solidFill>
          <a:ln w="12700" cmpd="tri">
            <a:solidFill>
              <a:schemeClr val="tx1"/>
            </a:solid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800" dirty="0">
                <a:solidFill>
                  <a:schemeClr val="bg1"/>
                </a:solidFill>
              </a:rPr>
              <a:t>Evaluates the level of debt risk.</a:t>
            </a:r>
          </a:p>
        </p:txBody>
      </p:sp>
      <p:sp>
        <p:nvSpPr>
          <p:cNvPr id="111624" name="Rectangle 8"/>
          <p:cNvSpPr>
            <a:spLocks noChangeArrowheads="1"/>
          </p:cNvSpPr>
          <p:nvPr/>
        </p:nvSpPr>
        <p:spPr bwMode="auto">
          <a:xfrm>
            <a:off x="1771650" y="4419600"/>
            <a:ext cx="5599113" cy="1196975"/>
          </a:xfrm>
          <a:prstGeom prst="rect">
            <a:avLst/>
          </a:prstGeom>
          <a:solidFill>
            <a:srgbClr val="C8D6F0"/>
          </a:solidFill>
          <a:ln w="28575" cmpd="thinThick">
            <a:solidFill>
              <a:srgbClr val="00279F"/>
            </a:solidFill>
            <a:miter lim="800000"/>
            <a:headEnd/>
            <a:tailEnd/>
          </a:ln>
          <a:effectLst>
            <a:outerShdw blurRad="50800" dist="38100" dir="2700000" algn="tl" rotWithShape="0">
              <a:srgbClr val="808080">
                <a:alpha val="39998"/>
              </a:srgbClr>
            </a:outerShdw>
          </a:effectLst>
        </p:spPr>
        <p:txBody>
          <a:bodyPr lIns="90488" tIns="44450" rIns="90488" bIns="44450">
            <a:spAutoFit/>
          </a:bodyPr>
          <a:lstStyle/>
          <a:p>
            <a:pPr algn="ctr" eaLnBrk="0" hangingPunct="0">
              <a:defRPr/>
            </a:pPr>
            <a:r>
              <a:rPr lang="en-US" sz="2400" dirty="0">
                <a:solidFill>
                  <a:srgbClr val="00279F"/>
                </a:solidFill>
              </a:rPr>
              <a:t>A higher ratio indicates that there is a greater probability that a company will not be able to pay its debt in the future.</a:t>
            </a:r>
          </a:p>
        </p:txBody>
      </p:sp>
      <p:grpSp>
        <p:nvGrpSpPr>
          <p:cNvPr id="173062" name="Group 13"/>
          <p:cNvGrpSpPr>
            <a:grpSpLocks/>
          </p:cNvGrpSpPr>
          <p:nvPr/>
        </p:nvGrpSpPr>
        <p:grpSpPr bwMode="auto">
          <a:xfrm>
            <a:off x="2041525" y="1547813"/>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dirty="0"/>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5" name="Rounded Rectangle 13"/>
          <p:cNvSpPr/>
          <p:nvPr/>
        </p:nvSpPr>
        <p:spPr>
          <a:xfrm>
            <a:off x="0" y="6538912"/>
            <a:ext cx="6232525" cy="2572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kern="0" dirty="0">
                <a:solidFill>
                  <a:prstClr val="black"/>
                </a:solidFill>
                <a:latin typeface="Arial Narrow" pitchFamily="34" charset="0"/>
                <a:cs typeface="+mn-cs"/>
              </a:rPr>
              <a:t> </a:t>
            </a:r>
            <a:r>
              <a:rPr lang="en-US" altLang="en-US" sz="1100" dirty="0"/>
              <a:t>Compute the debt ratio and describe its use in analyzing financial condition.</a:t>
            </a:r>
            <a:endParaRPr lang="en-US" sz="1100"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521570" y="648567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 name="TextBox 1">
            <a:extLst>
              <a:ext uri="{FF2B5EF4-FFF2-40B4-BE49-F238E27FC236}">
                <a16:creationId xmlns:a16="http://schemas.microsoft.com/office/drawing/2014/main" xmlns="" id="{EDF77C68-1201-4869-B3DB-B92D41FE7C80}"/>
              </a:ext>
            </a:extLst>
          </p:cNvPr>
          <p:cNvSpPr txBox="1"/>
          <p:nvPr/>
        </p:nvSpPr>
        <p:spPr>
          <a:xfrm>
            <a:off x="74676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diamond(in)">
                                      <p:cBhvr>
                                        <p:cTn id="7" dur="1000"/>
                                        <p:tgtEl>
                                          <p:spTgt spid="111623"/>
                                        </p:tgtEl>
                                      </p:cBhvr>
                                    </p:animEffect>
                                  </p:childTnLst>
                                </p:cTn>
                              </p:par>
                            </p:childTnLst>
                          </p:cTn>
                        </p:par>
                        <p:par>
                          <p:cTn id="8" fill="hold" nodeType="afterGroup">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111624"/>
                                        </p:tgtEl>
                                        <p:attrNameLst>
                                          <p:attrName>style.visibility</p:attrName>
                                        </p:attrNameLst>
                                      </p:cBhvr>
                                      <p:to>
                                        <p:strVal val="visible"/>
                                      </p:to>
                                    </p:set>
                                    <p:animEffect transition="in" filter="diamond(out)">
                                      <p:cBhvr>
                                        <p:cTn id="11" dur="1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1116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a:latin typeface="Arial" charset="0"/>
                <a:cs typeface="Arial" charset="0"/>
              </a:rPr>
              <a:t>Debt Ratio - Computation</a:t>
            </a:r>
          </a:p>
        </p:txBody>
      </p:sp>
      <p:grpSp>
        <p:nvGrpSpPr>
          <p:cNvPr id="173062" name="Group 13"/>
          <p:cNvGrpSpPr>
            <a:grpSpLocks/>
          </p:cNvGrpSpPr>
          <p:nvPr/>
        </p:nvGrpSpPr>
        <p:grpSpPr bwMode="auto">
          <a:xfrm>
            <a:off x="2049462" y="1696445"/>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dirty="0"/>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dirty="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ounded Rectangle 13"/>
          <p:cNvSpPr/>
          <p:nvPr/>
        </p:nvSpPr>
        <p:spPr>
          <a:xfrm>
            <a:off x="0" y="6538912"/>
            <a:ext cx="6232525" cy="2572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kern="0" dirty="0">
                <a:solidFill>
                  <a:prstClr val="black"/>
                </a:solidFill>
                <a:latin typeface="Arial Narrow" pitchFamily="34" charset="0"/>
                <a:cs typeface="+mn-cs"/>
              </a:rPr>
              <a:t> </a:t>
            </a:r>
            <a:r>
              <a:rPr lang="en-US" altLang="en-US" sz="1100" dirty="0"/>
              <a:t>Compute the debt ratio and describe its use in analyzing financial condition.</a:t>
            </a:r>
            <a:endParaRPr lang="en-US" sz="1100" kern="0" dirty="0">
              <a:solidFill>
                <a:prstClr val="black"/>
              </a:solidFill>
              <a:latin typeface="Arial Narrow" pitchFamily="34" charset="0"/>
              <a:cs typeface="+mn-cs"/>
            </a:endParaRPr>
          </a:p>
        </p:txBody>
      </p:sp>
      <p:sp>
        <p:nvSpPr>
          <p:cNvPr id="15" name="TextBox 14"/>
          <p:cNvSpPr txBox="1"/>
          <p:nvPr/>
        </p:nvSpPr>
        <p:spPr>
          <a:xfrm>
            <a:off x="7848600" y="33749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2.18</a:t>
            </a:r>
          </a:p>
        </p:txBody>
      </p:sp>
      <p:sp>
        <p:nvSpPr>
          <p:cNvPr id="18" name="Slide Number Placeholder 17"/>
          <p:cNvSpPr>
            <a:spLocks noGrp="1" noChangeArrowheads="1"/>
          </p:cNvSpPr>
          <p:nvPr>
            <p:ph type="sldNum" sz="quarter" idx="12"/>
          </p:nvPr>
        </p:nvSpPr>
        <p:spPr bwMode="auto">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15"/>
          <p:cNvSpPr txBox="1">
            <a:spLocks/>
          </p:cNvSpPr>
          <p:nvPr/>
        </p:nvSpPr>
        <p:spPr>
          <a:xfrm>
            <a:off x="6781800" y="6302402"/>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2-</a:t>
            </a:r>
            <a:fld id="{2EBED9B5-E821-4FB2-A90A-31FE062C4D5A}" type="slidenum">
              <a:rPr lang="en-US" smtClean="0"/>
              <a:pPr>
                <a:defRPr/>
              </a:pPr>
              <a:t>53</a:t>
            </a:fld>
            <a:endParaRPr lang="en-US" dirty="0"/>
          </a:p>
        </p:txBody>
      </p:sp>
      <p:pic>
        <p:nvPicPr>
          <p:cNvPr id="3" name="Picture 2">
            <a:extLst>
              <a:ext uri="{FF2B5EF4-FFF2-40B4-BE49-F238E27FC236}">
                <a16:creationId xmlns:a16="http://schemas.microsoft.com/office/drawing/2014/main" xmlns="" id="{19A7A4E8-5EB2-47D7-AD61-97CFC9C17A1C}"/>
              </a:ext>
            </a:extLst>
          </p:cNvPr>
          <p:cNvPicPr>
            <a:picLocks noChangeAspect="1"/>
          </p:cNvPicPr>
          <p:nvPr/>
        </p:nvPicPr>
        <p:blipFill>
          <a:blip r:embed="rId3"/>
          <a:stretch>
            <a:fillRect/>
          </a:stretch>
        </p:blipFill>
        <p:spPr>
          <a:xfrm>
            <a:off x="410531" y="3374903"/>
            <a:ext cx="7164296" cy="2025166"/>
          </a:xfrm>
          <a:prstGeom prst="rect">
            <a:avLst/>
          </a:prstGeom>
        </p:spPr>
      </p:pic>
    </p:spTree>
    <p:extLst>
      <p:ext uri="{BB962C8B-B14F-4D97-AF65-F5344CB8AC3E}">
        <p14:creationId xmlns:p14="http://schemas.microsoft.com/office/powerpoint/2010/main" val="83568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a:xfrm>
            <a:off x="457200" y="1676400"/>
            <a:ext cx="8229600" cy="1143000"/>
          </a:xfrm>
        </p:spPr>
        <p:txBody>
          <a:bodyPr/>
          <a:lstStyle/>
          <a:p>
            <a:pPr eaLnBrk="1" hangingPunct="1"/>
            <a:r>
              <a:rPr lang="en-US" altLang="en-US" b="1" dirty="0"/>
              <a:t>End of Chapter 2</a:t>
            </a:r>
          </a:p>
        </p:txBody>
      </p:sp>
      <p:sp>
        <p:nvSpPr>
          <p:cNvPr id="6" name="Slide Number Placeholder 5"/>
          <p:cNvSpPr>
            <a:spLocks noGrp="1"/>
          </p:cNvSpPr>
          <p:nvPr>
            <p:ph type="sldNum" sz="quarter" idx="12"/>
          </p:nvPr>
        </p:nvSpPr>
        <p:spPr>
          <a:xfrm>
            <a:off x="6553200" y="6349633"/>
            <a:ext cx="2133600" cy="365125"/>
          </a:xfrm>
        </p:spPr>
        <p:txBody>
          <a:bodyPr/>
          <a:lstStyle/>
          <a:p>
            <a:pPr>
              <a:defRPr/>
            </a:pPr>
            <a:r>
              <a:rPr lang="en-US" dirty="0"/>
              <a:t>2-</a:t>
            </a:r>
            <a:fld id="{CAB78E35-CB75-4B75-9DF8-8B3455B437D2}" type="slidenum">
              <a:rPr lang="en-US" smtClean="0"/>
              <a:pPr>
                <a:defRPr/>
              </a:pPr>
              <a:t>54</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17"/>
          <p:cNvSpPr txBox="1">
            <a:spLocks noChangeArrowheads="1"/>
          </p:cNvSpPr>
          <p:nvPr/>
        </p:nvSpPr>
        <p:spPr bwMode="auto">
          <a:xfrm>
            <a:off x="6400800" y="6363797"/>
            <a:ext cx="2133600" cy="365125"/>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05968" y="2051954"/>
            <a:ext cx="3568700" cy="40386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An </a:t>
            </a:r>
            <a:r>
              <a:rPr lang="en-US" sz="3200" b="1" dirty="0">
                <a:ea typeface="MS PGothic" pitchFamily="34" charset="-128"/>
              </a:rPr>
              <a:t>account</a:t>
            </a:r>
            <a:r>
              <a:rPr lang="en-US" sz="3200" dirty="0">
                <a:ea typeface="MS PGothic" pitchFamily="34" charset="-128"/>
              </a:rPr>
              <a:t> is a record of increases and decreases in a specific asset, liability, equity, revenue, or expense.</a:t>
            </a:r>
          </a:p>
        </p:txBody>
      </p:sp>
      <p:sp>
        <p:nvSpPr>
          <p:cNvPr id="124931" name="Rectangle 3"/>
          <p:cNvSpPr>
            <a:spLocks noGrp="1" noChangeArrowheads="1"/>
          </p:cNvSpPr>
          <p:nvPr>
            <p:ph type="title"/>
          </p:nvPr>
        </p:nvSpPr>
        <p:spPr>
          <a:xfrm>
            <a:off x="472440" y="685800"/>
            <a:ext cx="8253984" cy="946150"/>
          </a:xfrm>
        </p:spPr>
        <p:txBody>
          <a:bodyPr>
            <a:normAutofit fontScale="90000"/>
          </a:bodyPr>
          <a:lstStyle/>
          <a:p>
            <a:pPr eaLnBrk="1" hangingPunct="1"/>
            <a:r>
              <a:rPr lang="en-US" altLang="en-US" b="1" dirty="0">
                <a:latin typeface="Arial" charset="0"/>
                <a:cs typeface="Arial" charset="0"/>
              </a:rPr>
              <a:t>The Account Underlying Financial Statements</a:t>
            </a:r>
          </a:p>
        </p:txBody>
      </p:sp>
      <p:sp>
        <p:nvSpPr>
          <p:cNvPr id="6148" name="Rectangle 4"/>
          <p:cNvSpPr>
            <a:spLocks noChangeArrowheads="1"/>
          </p:cNvSpPr>
          <p:nvPr/>
        </p:nvSpPr>
        <p:spPr bwMode="auto">
          <a:xfrm>
            <a:off x="4907012" y="2051954"/>
            <a:ext cx="3568700" cy="40386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The </a:t>
            </a:r>
            <a:r>
              <a:rPr lang="en-US" sz="3200" b="1" dirty="0">
                <a:ea typeface="MS PGothic" pitchFamily="34" charset="-128"/>
              </a:rPr>
              <a:t>general</a:t>
            </a:r>
            <a:r>
              <a:rPr lang="en-US" sz="3200" dirty="0">
                <a:solidFill>
                  <a:srgbClr val="FF0000"/>
                </a:solidFill>
                <a:ea typeface="MS PGothic" pitchFamily="34" charset="-128"/>
              </a:rPr>
              <a:t> </a:t>
            </a:r>
            <a:r>
              <a:rPr lang="en-US" sz="3200" b="1" dirty="0">
                <a:ea typeface="MS PGothic" pitchFamily="34" charset="-128"/>
              </a:rPr>
              <a:t>ledger</a:t>
            </a:r>
            <a:r>
              <a:rPr lang="en-US" sz="3200" dirty="0">
                <a:ea typeface="MS PGothic" pitchFamily="34" charset="-128"/>
              </a:rPr>
              <a:t> is a record of all accounts  and their balances.</a:t>
            </a:r>
            <a:endParaRPr lang="en-US" sz="2600" dirty="0">
              <a:solidFill>
                <a:schemeClr val="hlink"/>
              </a:solidFill>
              <a:ea typeface="MS PGothic" pitchFamily="34" charset="-128"/>
            </a:endParaRPr>
          </a:p>
        </p:txBody>
      </p:sp>
      <p:sp>
        <p:nvSpPr>
          <p:cNvPr id="6" name="Right Brace 5"/>
          <p:cNvSpPr>
            <a:spLocks/>
          </p:cNvSpPr>
          <p:nvPr/>
        </p:nvSpPr>
        <p:spPr bwMode="auto">
          <a:xfrm>
            <a:off x="4449811" y="2051953"/>
            <a:ext cx="232731" cy="4038601"/>
          </a:xfrm>
          <a:prstGeom prst="rightBrace">
            <a:avLst>
              <a:gd name="adj1" fmla="val 30724"/>
              <a:gd name="adj2" fmla="val 50000"/>
            </a:avLst>
          </a:prstGeom>
          <a:noFill/>
          <a:ln w="28575">
            <a:solidFill>
              <a:srgbClr val="FF0000"/>
            </a:solidFill>
            <a:round/>
            <a:headEnd/>
            <a:tailEnd/>
          </a:ln>
          <a:effectLst>
            <a:outerShdw blurRad="50800" dist="38100" dir="5400000" algn="t" rotWithShape="0">
              <a:srgbClr val="808080">
                <a:alpha val="39998"/>
              </a:srgbClr>
            </a:outerShdw>
          </a:effectLst>
        </p:spPr>
        <p:txBody>
          <a:bodyPr anchor="ctr"/>
          <a:lstStyle/>
          <a:p>
            <a:pPr algn="ctr">
              <a:defRPr/>
            </a:pPr>
            <a:endParaRPr lang="en-US" dirty="0">
              <a:latin typeface="Century Schoolbook" pitchFamily="-107"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ectangle 11"/>
          <p:cNvSpPr>
            <a:spLocks noGrp="1" noChangeArrowheads="1"/>
          </p:cNvSpPr>
          <p:nvPr/>
        </p:nvSpPr>
        <p:spPr bwMode="auto">
          <a:xfrm>
            <a:off x="6561194" y="63237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600" dirty="0"/>
          </a:p>
        </p:txBody>
      </p:sp>
      <p:sp>
        <p:nvSpPr>
          <p:cNvPr id="10" name="Rounded Rectangle 7">
            <a:extLst>
              <a:ext uri="{FF2B5EF4-FFF2-40B4-BE49-F238E27FC236}">
                <a16:creationId xmlns:a16="http://schemas.microsoft.com/office/drawing/2014/main" xmlns="" id="{A4FA78DC-0471-45AD-BB26-407831E329BE}"/>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title"/>
          </p:nvPr>
        </p:nvSpPr>
        <p:spPr/>
        <p:txBody>
          <a:bodyPr/>
          <a:lstStyle/>
          <a:p>
            <a:pPr eaLnBrk="1" hangingPunct="1"/>
            <a:r>
              <a:rPr lang="en-US" altLang="en-US" b="1" dirty="0">
                <a:latin typeface="Arial" charset="0"/>
                <a:cs typeface="Arial" charset="0"/>
              </a:rPr>
              <a:t>The Account and Its Analysis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ectangle 10"/>
          <p:cNvSpPr>
            <a:spLocks noGrp="1" noChangeArrowheads="1"/>
          </p:cNvSpPr>
          <p:nvPr/>
        </p:nvSpPr>
        <p:spPr bwMode="auto">
          <a:xfrm>
            <a:off x="6705600" y="593586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endParaRPr lang="en-US" sz="1600" dirty="0"/>
          </a:p>
        </p:txBody>
      </p:sp>
      <p:sp>
        <p:nvSpPr>
          <p:cNvPr id="8" name="Rounded Rectangle 7">
            <a:extLst>
              <a:ext uri="{FF2B5EF4-FFF2-40B4-BE49-F238E27FC236}">
                <a16:creationId xmlns:a16="http://schemas.microsoft.com/office/drawing/2014/main" xmlns="" id="{BCDEE29C-4075-4A52-A1B2-333B6ED0CF5F}"/>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
        <p:nvSpPr>
          <p:cNvPr id="10" name="TextBox 9">
            <a:extLst>
              <a:ext uri="{FF2B5EF4-FFF2-40B4-BE49-F238E27FC236}">
                <a16:creationId xmlns:a16="http://schemas.microsoft.com/office/drawing/2014/main" xmlns="" id="{3709705E-D2BD-4F01-9A2E-3F3EBE1D6487}"/>
              </a:ext>
            </a:extLst>
          </p:cNvPr>
          <p:cNvSpPr txBox="1"/>
          <p:nvPr/>
        </p:nvSpPr>
        <p:spPr>
          <a:xfrm>
            <a:off x="7604760" y="17591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2.1</a:t>
            </a:r>
          </a:p>
        </p:txBody>
      </p:sp>
      <p:pic>
        <p:nvPicPr>
          <p:cNvPr id="3" name="Picture 2">
            <a:extLst>
              <a:ext uri="{FF2B5EF4-FFF2-40B4-BE49-F238E27FC236}">
                <a16:creationId xmlns:a16="http://schemas.microsoft.com/office/drawing/2014/main" xmlns="" id="{E079188C-0DB9-4151-9ED2-D8029A055CB9}"/>
              </a:ext>
            </a:extLst>
          </p:cNvPr>
          <p:cNvPicPr>
            <a:picLocks noChangeAspect="1"/>
          </p:cNvPicPr>
          <p:nvPr/>
        </p:nvPicPr>
        <p:blipFill>
          <a:blip r:embed="rId3"/>
          <a:stretch>
            <a:fillRect/>
          </a:stretch>
        </p:blipFill>
        <p:spPr>
          <a:xfrm>
            <a:off x="448340" y="2496647"/>
            <a:ext cx="8247320" cy="2213474"/>
          </a:xfrm>
          <a:prstGeom prst="rect">
            <a:avLst/>
          </a:prstGeom>
        </p:spPr>
      </p:pic>
      <p:sp>
        <p:nvSpPr>
          <p:cNvPr id="2" name="Rectangle 6">
            <a:extLst>
              <a:ext uri="{FF2B5EF4-FFF2-40B4-BE49-F238E27FC236}">
                <a16:creationId xmlns:a16="http://schemas.microsoft.com/office/drawing/2014/main" xmlns="" id="{9C95F787-68EA-48DB-A5FC-17607C16C0E4}"/>
              </a:ext>
            </a:extLst>
          </p:cNvPr>
          <p:cNvSpPr>
            <a:spLocks noChangeArrowheads="1"/>
          </p:cNvSpPr>
          <p:nvPr/>
        </p:nvSpPr>
        <p:spPr bwMode="auto">
          <a:xfrm>
            <a:off x="685800" y="4876800"/>
            <a:ext cx="7848600" cy="1066800"/>
          </a:xfrm>
          <a:prstGeom prst="rect">
            <a:avLst/>
          </a:prstGeom>
          <a:solidFill>
            <a:schemeClr val="bg2">
              <a:lumMod val="50000"/>
            </a:schemeClr>
          </a:solidFill>
          <a:ln w="12700">
            <a:solidFill>
              <a:srgbClr val="414141"/>
            </a:solidFill>
            <a:miter lim="800000"/>
            <a:headEnd/>
            <a:tailEnd/>
          </a:ln>
          <a:effectLst>
            <a:outerShdw blurRad="63500" dist="71842" dir="2700000" algn="ctr" rotWithShape="0">
              <a:schemeClr val="tx1">
                <a:alpha val="74998"/>
              </a:schemeClr>
            </a:outerShdw>
          </a:effectLst>
        </p:spPr>
        <p:txBody>
          <a:bodyPr wrap="none" lIns="90488" tIns="44450" rIns="90488" bIns="44450" anchor="ctr"/>
          <a:lstStyle/>
          <a:p>
            <a:pPr algn="ctr">
              <a:defRPr/>
            </a:pPr>
            <a:r>
              <a:rPr lang="en-US" sz="3600" dirty="0">
                <a:solidFill>
                  <a:schemeClr val="bg1"/>
                </a:solidFill>
                <a:ea typeface="MS PGothic" pitchFamily="34" charset="-128"/>
              </a:rPr>
              <a:t>Accounts are organized</a:t>
            </a:r>
          </a:p>
          <a:p>
            <a:pPr algn="ctr">
              <a:defRPr/>
            </a:pPr>
            <a:r>
              <a:rPr lang="en-US" sz="3600" dirty="0">
                <a:solidFill>
                  <a:schemeClr val="bg1"/>
                </a:solidFill>
                <a:ea typeface="MS PGothic" pitchFamily="34" charset="-128"/>
              </a:rPr>
              <a:t>by the accounting equation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112838" y="2325688"/>
            <a:ext cx="1570037" cy="555625"/>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Land</a:t>
            </a:r>
          </a:p>
        </p:txBody>
      </p:sp>
      <p:sp>
        <p:nvSpPr>
          <p:cNvPr id="16387" name="Oval 3"/>
          <p:cNvSpPr>
            <a:spLocks noChangeArrowheads="1"/>
          </p:cNvSpPr>
          <p:nvPr/>
        </p:nvSpPr>
        <p:spPr bwMode="auto">
          <a:xfrm>
            <a:off x="908050" y="4737100"/>
            <a:ext cx="2216150" cy="609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Equipment</a:t>
            </a:r>
          </a:p>
        </p:txBody>
      </p:sp>
      <p:sp>
        <p:nvSpPr>
          <p:cNvPr id="16388" name="Oval 4"/>
          <p:cNvSpPr>
            <a:spLocks noChangeArrowheads="1"/>
          </p:cNvSpPr>
          <p:nvPr/>
        </p:nvSpPr>
        <p:spPr bwMode="auto">
          <a:xfrm>
            <a:off x="946150" y="3517900"/>
            <a:ext cx="1784350" cy="609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Buildings</a:t>
            </a:r>
          </a:p>
        </p:txBody>
      </p:sp>
      <p:sp>
        <p:nvSpPr>
          <p:cNvPr id="16389" name="Oval 5"/>
          <p:cNvSpPr>
            <a:spLocks noChangeArrowheads="1"/>
          </p:cNvSpPr>
          <p:nvPr/>
        </p:nvSpPr>
        <p:spPr bwMode="auto">
          <a:xfrm>
            <a:off x="3568700" y="2009775"/>
            <a:ext cx="1806575" cy="504825"/>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Cash</a:t>
            </a:r>
          </a:p>
        </p:txBody>
      </p:sp>
      <p:sp>
        <p:nvSpPr>
          <p:cNvPr id="16390" name="Oval 6"/>
          <p:cNvSpPr>
            <a:spLocks noChangeArrowheads="1"/>
          </p:cNvSpPr>
          <p:nvPr/>
        </p:nvSpPr>
        <p:spPr bwMode="auto">
          <a:xfrm>
            <a:off x="6400800" y="3454400"/>
            <a:ext cx="2286000" cy="736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Notes Receivable</a:t>
            </a:r>
          </a:p>
        </p:txBody>
      </p:sp>
      <p:sp>
        <p:nvSpPr>
          <p:cNvPr id="16391" name="Oval 7"/>
          <p:cNvSpPr>
            <a:spLocks noChangeArrowheads="1"/>
          </p:cNvSpPr>
          <p:nvPr/>
        </p:nvSpPr>
        <p:spPr bwMode="auto">
          <a:xfrm>
            <a:off x="3468688" y="5181600"/>
            <a:ext cx="1995487" cy="660400"/>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Supplies</a:t>
            </a:r>
          </a:p>
        </p:txBody>
      </p:sp>
      <p:sp>
        <p:nvSpPr>
          <p:cNvPr id="16392" name="Oval 8"/>
          <p:cNvSpPr>
            <a:spLocks noChangeArrowheads="1"/>
          </p:cNvSpPr>
          <p:nvPr/>
        </p:nvSpPr>
        <p:spPr bwMode="auto">
          <a:xfrm>
            <a:off x="6094413" y="4673600"/>
            <a:ext cx="2287587"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Prepaid Accounts</a:t>
            </a:r>
          </a:p>
        </p:txBody>
      </p:sp>
      <p:sp>
        <p:nvSpPr>
          <p:cNvPr id="16393" name="Oval 9"/>
          <p:cNvSpPr>
            <a:spLocks noChangeArrowheads="1"/>
          </p:cNvSpPr>
          <p:nvPr/>
        </p:nvSpPr>
        <p:spPr bwMode="auto">
          <a:xfrm>
            <a:off x="5730875" y="2235200"/>
            <a:ext cx="2498725"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Accounts Receivable</a:t>
            </a:r>
          </a:p>
        </p:txBody>
      </p:sp>
      <p:sp>
        <p:nvSpPr>
          <p:cNvPr id="126986" name="Rectangle 10"/>
          <p:cNvSpPr>
            <a:spLocks noChangeArrowheads="1"/>
          </p:cNvSpPr>
          <p:nvPr/>
        </p:nvSpPr>
        <p:spPr bwMode="auto">
          <a:xfrm>
            <a:off x="3359150" y="3016250"/>
            <a:ext cx="2349500" cy="1663700"/>
          </a:xfrm>
          <a:prstGeom prst="rect">
            <a:avLst/>
          </a:prstGeom>
          <a:solidFill>
            <a:srgbClr val="948A54"/>
          </a:solidFill>
          <a:ln w="12700">
            <a:solidFill>
              <a:srgbClr val="414141"/>
            </a:solidFill>
            <a:miter lim="800000"/>
            <a:headEnd/>
            <a:tailEnd/>
          </a:ln>
          <a:effectLst>
            <a:outerShdw dist="107763" dir="2700000" algn="ctr" rotWithShape="0">
              <a:srgbClr val="414141"/>
            </a:outerShdw>
          </a:effec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dirty="0">
                <a:solidFill>
                  <a:schemeClr val="bg1"/>
                </a:solidFill>
                <a:latin typeface="Arial" charset="0"/>
                <a:ea typeface="MS PGothic" pitchFamily="34" charset="-128"/>
              </a:rPr>
              <a:t>Asset</a:t>
            </a:r>
            <a:br>
              <a:rPr lang="en-US" altLang="en-US" sz="3600" dirty="0">
                <a:solidFill>
                  <a:schemeClr val="bg1"/>
                </a:solidFill>
                <a:latin typeface="Arial" charset="0"/>
                <a:ea typeface="MS PGothic" pitchFamily="34" charset="-128"/>
              </a:rPr>
            </a:br>
            <a:r>
              <a:rPr lang="en-US" altLang="en-US" sz="3600" dirty="0">
                <a:solidFill>
                  <a:schemeClr val="bg1"/>
                </a:solidFill>
                <a:latin typeface="Arial" charset="0"/>
                <a:ea typeface="MS PGothic" pitchFamily="34" charset="-128"/>
              </a:rPr>
              <a:t>Accounts</a:t>
            </a:r>
          </a:p>
        </p:txBody>
      </p:sp>
      <p:sp>
        <p:nvSpPr>
          <p:cNvPr id="126987" name="Rectangle 11"/>
          <p:cNvSpPr>
            <a:spLocks noGrp="1" noChangeArrowheads="1"/>
          </p:cNvSpPr>
          <p:nvPr>
            <p:ph type="title"/>
          </p:nvPr>
        </p:nvSpPr>
        <p:spPr/>
        <p:txBody>
          <a:bodyPr/>
          <a:lstStyle/>
          <a:p>
            <a:pPr eaLnBrk="1" hangingPunct="1"/>
            <a:r>
              <a:rPr lang="en-US" altLang="en-US" b="1" dirty="0">
                <a:cs typeface="Arial" charset="0"/>
              </a:rPr>
              <a:t>Asset Accounts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8" name="Rectangle 17"/>
          <p:cNvSpPr>
            <a:spLocks noGrp="1" noChangeArrowheads="1"/>
          </p:cNvSpPr>
          <p:nvPr/>
        </p:nvSpPr>
        <p:spPr bwMode="auto">
          <a:xfrm>
            <a:off x="6629400" y="59436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endParaRPr lang="en-US" sz="1600" dirty="0"/>
          </a:p>
        </p:txBody>
      </p:sp>
      <p:sp>
        <p:nvSpPr>
          <p:cNvPr id="16" name="Rounded Rectangle 7">
            <a:extLst>
              <a:ext uri="{FF2B5EF4-FFF2-40B4-BE49-F238E27FC236}">
                <a16:creationId xmlns:a16="http://schemas.microsoft.com/office/drawing/2014/main" xmlns="" id="{7ED12A70-7516-469E-8E91-0095E01C8180}"/>
              </a:ext>
            </a:extLst>
          </p:cNvPr>
          <p:cNvSpPr/>
          <p:nvPr/>
        </p:nvSpPr>
        <p:spPr>
          <a:xfrm>
            <a:off x="130175" y="64770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p:cTn id="12" dur="500" fill="hold"/>
                                        <p:tgtEl>
                                          <p:spTgt spid="16392"/>
                                        </p:tgtEl>
                                        <p:attrNameLst>
                                          <p:attrName>ppt_w</p:attrName>
                                        </p:attrNameLst>
                                      </p:cBhvr>
                                      <p:tavLst>
                                        <p:tav tm="0">
                                          <p:val>
                                            <p:fltVal val="0"/>
                                          </p:val>
                                        </p:tav>
                                        <p:tav tm="100000">
                                          <p:val>
                                            <p:strVal val="#ppt_w"/>
                                          </p:val>
                                        </p:tav>
                                      </p:tavLst>
                                    </p:anim>
                                    <p:anim calcmode="lin" valueType="num">
                                      <p:cBhvr>
                                        <p:cTn id="13" dur="500" fill="hold"/>
                                        <p:tgtEl>
                                          <p:spTgt spid="1639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fill="hold"/>
                                        <p:tgtEl>
                                          <p:spTgt spid="16387"/>
                                        </p:tgtEl>
                                        <p:attrNameLst>
                                          <p:attrName>ppt_w</p:attrName>
                                        </p:attrNameLst>
                                      </p:cBhvr>
                                      <p:tavLst>
                                        <p:tav tm="0">
                                          <p:val>
                                            <p:fltVal val="0"/>
                                          </p:val>
                                        </p:tav>
                                        <p:tav tm="100000">
                                          <p:val>
                                            <p:strVal val="#ppt_w"/>
                                          </p:val>
                                        </p:tav>
                                      </p:tavLst>
                                    </p:anim>
                                    <p:anim calcmode="lin" valueType="num">
                                      <p:cBhvr>
                                        <p:cTn id="18" dur="500" fill="hold"/>
                                        <p:tgtEl>
                                          <p:spTgt spid="1638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p:cTn id="22" dur="500" fill="hold"/>
                                        <p:tgtEl>
                                          <p:spTgt spid="16386"/>
                                        </p:tgtEl>
                                        <p:attrNameLst>
                                          <p:attrName>ppt_w</p:attrName>
                                        </p:attrNameLst>
                                      </p:cBhvr>
                                      <p:tavLst>
                                        <p:tav tm="0">
                                          <p:val>
                                            <p:fltVal val="0"/>
                                          </p:val>
                                        </p:tav>
                                        <p:tav tm="100000">
                                          <p:val>
                                            <p:strVal val="#ppt_w"/>
                                          </p:val>
                                        </p:tav>
                                      </p:tavLst>
                                    </p:anim>
                                    <p:anim calcmode="lin" valueType="num">
                                      <p:cBhvr>
                                        <p:cTn id="23" dur="500" fill="hold"/>
                                        <p:tgtEl>
                                          <p:spTgt spid="1638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6390"/>
                                        </p:tgtEl>
                                        <p:attrNameLst>
                                          <p:attrName>style.visibility</p:attrName>
                                        </p:attrNameLst>
                                      </p:cBhvr>
                                      <p:to>
                                        <p:strVal val="visible"/>
                                      </p:to>
                                    </p:set>
                                    <p:anim calcmode="lin" valueType="num">
                                      <p:cBhvr>
                                        <p:cTn id="27" dur="500" fill="hold"/>
                                        <p:tgtEl>
                                          <p:spTgt spid="16390"/>
                                        </p:tgtEl>
                                        <p:attrNameLst>
                                          <p:attrName>ppt_w</p:attrName>
                                        </p:attrNameLst>
                                      </p:cBhvr>
                                      <p:tavLst>
                                        <p:tav tm="0">
                                          <p:val>
                                            <p:fltVal val="0"/>
                                          </p:val>
                                        </p:tav>
                                        <p:tav tm="100000">
                                          <p:val>
                                            <p:strVal val="#ppt_w"/>
                                          </p:val>
                                        </p:tav>
                                      </p:tavLst>
                                    </p:anim>
                                    <p:anim calcmode="lin" valueType="num">
                                      <p:cBhvr>
                                        <p:cTn id="28" dur="500" fill="hold"/>
                                        <p:tgtEl>
                                          <p:spTgt spid="16390"/>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500" fill="hold"/>
                                        <p:tgtEl>
                                          <p:spTgt spid="16391"/>
                                        </p:tgtEl>
                                        <p:attrNameLst>
                                          <p:attrName>ppt_w</p:attrName>
                                        </p:attrNameLst>
                                      </p:cBhvr>
                                      <p:tavLst>
                                        <p:tav tm="0">
                                          <p:val>
                                            <p:fltVal val="0"/>
                                          </p:val>
                                        </p:tav>
                                        <p:tav tm="100000">
                                          <p:val>
                                            <p:strVal val="#ppt_w"/>
                                          </p:val>
                                        </p:tav>
                                      </p:tavLst>
                                    </p:anim>
                                    <p:anim calcmode="lin" valueType="num">
                                      <p:cBhvr>
                                        <p:cTn id="33" dur="500" fill="hold"/>
                                        <p:tgtEl>
                                          <p:spTgt spid="1639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p:cTn id="37" dur="500" fill="hold"/>
                                        <p:tgtEl>
                                          <p:spTgt spid="16393"/>
                                        </p:tgtEl>
                                        <p:attrNameLst>
                                          <p:attrName>ppt_w</p:attrName>
                                        </p:attrNameLst>
                                      </p:cBhvr>
                                      <p:tavLst>
                                        <p:tav tm="0">
                                          <p:val>
                                            <p:fltVal val="0"/>
                                          </p:val>
                                        </p:tav>
                                        <p:tav tm="100000">
                                          <p:val>
                                            <p:strVal val="#ppt_w"/>
                                          </p:val>
                                        </p:tav>
                                      </p:tavLst>
                                    </p:anim>
                                    <p:anim calcmode="lin" valueType="num">
                                      <p:cBhvr>
                                        <p:cTn id="38" dur="500" fill="hold"/>
                                        <p:tgtEl>
                                          <p:spTgt spid="1639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6388"/>
                                        </p:tgtEl>
                                        <p:attrNameLst>
                                          <p:attrName>style.visibility</p:attrName>
                                        </p:attrNameLst>
                                      </p:cBhvr>
                                      <p:to>
                                        <p:strVal val="visible"/>
                                      </p:to>
                                    </p:set>
                                    <p:anim calcmode="lin" valueType="num">
                                      <p:cBhvr>
                                        <p:cTn id="42" dur="500" fill="hold"/>
                                        <p:tgtEl>
                                          <p:spTgt spid="16388"/>
                                        </p:tgtEl>
                                        <p:attrNameLst>
                                          <p:attrName>ppt_w</p:attrName>
                                        </p:attrNameLst>
                                      </p:cBhvr>
                                      <p:tavLst>
                                        <p:tav tm="0">
                                          <p:val>
                                            <p:fltVal val="0"/>
                                          </p:val>
                                        </p:tav>
                                        <p:tav tm="100000">
                                          <p:val>
                                            <p:strVal val="#ppt_w"/>
                                          </p:val>
                                        </p:tav>
                                      </p:tavLst>
                                    </p:anim>
                                    <p:anim calcmode="lin" valueType="num">
                                      <p:cBhvr>
                                        <p:cTn id="43"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autoUpdateAnimBg="0"/>
      <p:bldP spid="16388" grpId="0" animBg="1" autoUpdateAnimBg="0"/>
      <p:bldP spid="16389" grpId="0" animBg="1" autoUpdateAnimBg="0"/>
      <p:bldP spid="16390" grpId="0" animBg="1" autoUpdateAnimBg="0"/>
      <p:bldP spid="16391" grpId="0" animBg="1" autoUpdateAnimBg="0"/>
      <p:bldP spid="16392" grpId="0" animBg="1" autoUpdateAnimBg="0"/>
      <p:bldP spid="1639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698500" y="5016500"/>
            <a:ext cx="2343150" cy="977900"/>
          </a:xfrm>
          <a:prstGeom prst="ellipse">
            <a:avLst/>
          </a:prstGeom>
          <a:solidFill>
            <a:srgbClr val="C4BD97"/>
          </a:solidFill>
          <a:ln w="12700">
            <a:solidFill>
              <a:srgbClr val="414141"/>
            </a:solidFill>
            <a:round/>
            <a:headEnd/>
            <a:tailEnd/>
          </a:ln>
          <a:effectLst>
            <a:outerShdw dist="53882" dir="2700000" algn="ctr" rotWithShape="0">
              <a:schemeClr val="tx1"/>
            </a:outerShdw>
          </a:effec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dirty="0">
                <a:solidFill>
                  <a:srgbClr val="5A160B"/>
                </a:solidFill>
                <a:latin typeface="Arial" charset="0"/>
                <a:ea typeface="MS PGothic" pitchFamily="34" charset="-128"/>
              </a:rPr>
              <a:t>Accrued Liabilities</a:t>
            </a:r>
          </a:p>
        </p:txBody>
      </p:sp>
      <p:sp>
        <p:nvSpPr>
          <p:cNvPr id="17411" name="Oval 3"/>
          <p:cNvSpPr>
            <a:spLocks noChangeArrowheads="1"/>
          </p:cNvSpPr>
          <p:nvPr/>
        </p:nvSpPr>
        <p:spPr bwMode="auto">
          <a:xfrm>
            <a:off x="6143625" y="4959350"/>
            <a:ext cx="2425700" cy="1092200"/>
          </a:xfrm>
          <a:prstGeom prst="ellipse">
            <a:avLst/>
          </a:prstGeom>
          <a:solidFill>
            <a:schemeClr val="tx2">
              <a:lumMod val="60000"/>
              <a:lumOff val="40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Unearned Revenue</a:t>
            </a:r>
          </a:p>
        </p:txBody>
      </p:sp>
      <p:sp>
        <p:nvSpPr>
          <p:cNvPr id="17412" name="Oval 4"/>
          <p:cNvSpPr>
            <a:spLocks noChangeArrowheads="1"/>
          </p:cNvSpPr>
          <p:nvPr/>
        </p:nvSpPr>
        <p:spPr bwMode="auto">
          <a:xfrm>
            <a:off x="6032500" y="1949450"/>
            <a:ext cx="2647950" cy="1092200"/>
          </a:xfrm>
          <a:prstGeom prst="ellipse">
            <a:avLst/>
          </a:prstGeom>
          <a:solidFill>
            <a:schemeClr val="accent3">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Notes Payable</a:t>
            </a:r>
          </a:p>
        </p:txBody>
      </p:sp>
      <p:sp>
        <p:nvSpPr>
          <p:cNvPr id="17413" name="Oval 5"/>
          <p:cNvSpPr>
            <a:spLocks noChangeArrowheads="1"/>
          </p:cNvSpPr>
          <p:nvPr/>
        </p:nvSpPr>
        <p:spPr bwMode="auto">
          <a:xfrm>
            <a:off x="546100" y="1949450"/>
            <a:ext cx="2647950" cy="1092200"/>
          </a:xfrm>
          <a:prstGeom prst="ellipse">
            <a:avLst/>
          </a:prstGeom>
          <a:solidFill>
            <a:schemeClr val="accent4">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Accounts Payable</a:t>
            </a:r>
          </a:p>
        </p:txBody>
      </p:sp>
      <p:sp>
        <p:nvSpPr>
          <p:cNvPr id="9222" name="Rectangle 6"/>
          <p:cNvSpPr>
            <a:spLocks noChangeArrowheads="1"/>
          </p:cNvSpPr>
          <p:nvPr/>
        </p:nvSpPr>
        <p:spPr bwMode="auto">
          <a:xfrm>
            <a:off x="3095625" y="3282950"/>
            <a:ext cx="3035300" cy="1435100"/>
          </a:xfrm>
          <a:prstGeom prst="rect">
            <a:avLst/>
          </a:prstGeom>
          <a:solidFill>
            <a:schemeClr val="bg2">
              <a:lumMod val="50000"/>
            </a:schemeClr>
          </a:solidFill>
          <a:ln w="12700">
            <a:solidFill>
              <a:srgbClr val="414141"/>
            </a:solidFill>
            <a:miter lim="800000"/>
            <a:headEnd/>
            <a:tailEnd/>
          </a:ln>
          <a:effectLst>
            <a:outerShdw blurRad="63500" dist="71842" dir="2700000" algn="ctr" rotWithShape="0">
              <a:schemeClr val="tx1">
                <a:alpha val="74998"/>
              </a:schemeClr>
            </a:outerShdw>
          </a:effectLst>
        </p:spPr>
        <p:txBody>
          <a:bodyPr wrap="none" lIns="90488" tIns="44450" rIns="90488" bIns="44450" anchor="ctr"/>
          <a:lstStyle/>
          <a:p>
            <a:pPr algn="ctr">
              <a:defRPr/>
            </a:pPr>
            <a:r>
              <a:rPr lang="en-US" sz="4000" dirty="0">
                <a:solidFill>
                  <a:schemeClr val="bg1"/>
                </a:solidFill>
                <a:ea typeface="MS PGothic" pitchFamily="34" charset="-128"/>
              </a:rPr>
              <a:t>Liability</a:t>
            </a:r>
            <a:br>
              <a:rPr lang="en-US" sz="4000" dirty="0">
                <a:solidFill>
                  <a:schemeClr val="bg1"/>
                </a:solidFill>
                <a:ea typeface="MS PGothic" pitchFamily="34" charset="-128"/>
              </a:rPr>
            </a:br>
            <a:r>
              <a:rPr lang="en-US" sz="4000" dirty="0">
                <a:solidFill>
                  <a:schemeClr val="bg1"/>
                </a:solidFill>
                <a:ea typeface="MS PGothic" pitchFamily="34" charset="-128"/>
              </a:rPr>
              <a:t>Accounts</a:t>
            </a:r>
          </a:p>
        </p:txBody>
      </p:sp>
      <p:sp>
        <p:nvSpPr>
          <p:cNvPr id="128007" name="Rectangle 7"/>
          <p:cNvSpPr>
            <a:spLocks noGrp="1" noChangeArrowheads="1"/>
          </p:cNvSpPr>
          <p:nvPr>
            <p:ph type="title"/>
          </p:nvPr>
        </p:nvSpPr>
        <p:spPr>
          <a:xfrm>
            <a:off x="546100" y="711294"/>
            <a:ext cx="8229600" cy="1143000"/>
          </a:xfrm>
        </p:spPr>
        <p:txBody>
          <a:bodyPr/>
          <a:lstStyle/>
          <a:p>
            <a:pPr eaLnBrk="1" hangingPunct="1"/>
            <a:r>
              <a:rPr lang="en-US" altLang="en-US" b="1" dirty="0">
                <a:cs typeface="Arial" charset="0"/>
              </a:rPr>
              <a:t>Liability Accounts</a:t>
            </a:r>
          </a:p>
        </p:txBody>
      </p:sp>
      <p:sp>
        <p:nvSpPr>
          <p:cNvPr id="12" name="Slide Number Placeholder 11"/>
          <p:cNvSpPr>
            <a:spLocks noGrp="1"/>
          </p:cNvSpPr>
          <p:nvPr>
            <p:ph type="sldNum" sz="quarter" idx="12"/>
          </p:nvPr>
        </p:nvSpPr>
        <p:spPr>
          <a:xfrm>
            <a:off x="6705600" y="6416738"/>
            <a:ext cx="2133600" cy="365125"/>
          </a:xfrm>
        </p:spPr>
        <p:txBody>
          <a:bodyPr/>
          <a:lstStyle/>
          <a:p>
            <a:pPr>
              <a:defRPr/>
            </a:pPr>
            <a:r>
              <a:rPr lang="en-US" dirty="0"/>
              <a:t>2-</a:t>
            </a:r>
            <a:fld id="{FB0DFD52-9166-448D-AF78-75100243221E}" type="slidenum">
              <a:rPr lang="en-US" smtClean="0"/>
              <a:pPr>
                <a:defRPr/>
              </a:pPr>
              <a:t>9</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Rectangle 13"/>
          <p:cNvSpPr>
            <a:spLocks noGrp="1" noChangeArrowheads="1"/>
          </p:cNvSpPr>
          <p:nvPr/>
        </p:nvSpPr>
        <p:spPr bwMode="auto">
          <a:xfrm>
            <a:off x="6521570" y="648500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Rounded Rectangle 7">
            <a:extLst>
              <a:ext uri="{FF2B5EF4-FFF2-40B4-BE49-F238E27FC236}">
                <a16:creationId xmlns:a16="http://schemas.microsoft.com/office/drawing/2014/main" xmlns="" id="{C2249DC8-E74B-44A5-8ADA-FA7CE4C8FB79}"/>
              </a:ext>
            </a:extLst>
          </p:cNvPr>
          <p:cNvSpPr/>
          <p:nvPr/>
        </p:nvSpPr>
        <p:spPr>
          <a:xfrm>
            <a:off x="152400" y="6553200"/>
            <a:ext cx="5105400" cy="21211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altLang="en-US" sz="1100" b="1" kern="0" dirty="0">
                <a:solidFill>
                  <a:prstClr val="black"/>
                </a:solidFill>
                <a:latin typeface="Arial Narrow" pitchFamily="34" charset="0"/>
                <a:cs typeface="+mn-cs"/>
              </a:rPr>
              <a:t>: </a:t>
            </a:r>
            <a:r>
              <a:rPr lang="en-US" sz="1100" dirty="0"/>
              <a:t>Describe 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500" fill="hold"/>
                                        <p:tgtEl>
                                          <p:spTgt spid="17410"/>
                                        </p:tgtEl>
                                        <p:attrNameLst>
                                          <p:attrName>ppt_w</p:attrName>
                                        </p:attrNameLst>
                                      </p:cBhvr>
                                      <p:tavLst>
                                        <p:tav tm="0">
                                          <p:val>
                                            <p:fltVal val="0"/>
                                          </p:val>
                                        </p:tav>
                                        <p:tav tm="100000">
                                          <p:val>
                                            <p:strVal val="#ppt_w"/>
                                          </p:val>
                                        </p:tav>
                                      </p:tavLst>
                                    </p:anim>
                                    <p:anim calcmode="lin" valueType="num">
                                      <p:cBhvr>
                                        <p:cTn id="13" dur="500" fill="hold"/>
                                        <p:tgtEl>
                                          <p:spTgt spid="1741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p:cTn id="17" dur="500" fill="hold"/>
                                        <p:tgtEl>
                                          <p:spTgt spid="17411"/>
                                        </p:tgtEl>
                                        <p:attrNameLst>
                                          <p:attrName>ppt_w</p:attrName>
                                        </p:attrNameLst>
                                      </p:cBhvr>
                                      <p:tavLst>
                                        <p:tav tm="0">
                                          <p:val>
                                            <p:fltVal val="0"/>
                                          </p:val>
                                        </p:tav>
                                        <p:tav tm="100000">
                                          <p:val>
                                            <p:strVal val="#ppt_w"/>
                                          </p:val>
                                        </p:tav>
                                      </p:tavLst>
                                    </p:anim>
                                    <p:anim calcmode="lin" valueType="num">
                                      <p:cBhvr>
                                        <p:cTn id="18" dur="500" fill="hold"/>
                                        <p:tgtEl>
                                          <p:spTgt spid="1741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p:cTn id="22" dur="500" fill="hold"/>
                                        <p:tgtEl>
                                          <p:spTgt spid="17412"/>
                                        </p:tgtEl>
                                        <p:attrNameLst>
                                          <p:attrName>ppt_w</p:attrName>
                                        </p:attrNameLst>
                                      </p:cBhvr>
                                      <p:tavLst>
                                        <p:tav tm="0">
                                          <p:val>
                                            <p:fltVal val="0"/>
                                          </p:val>
                                        </p:tav>
                                        <p:tav tm="100000">
                                          <p:val>
                                            <p:strVal val="#ppt_w"/>
                                          </p:val>
                                        </p:tav>
                                      </p:tavLst>
                                    </p:anim>
                                    <p:anim calcmode="lin" valueType="num">
                                      <p:cBhvr>
                                        <p:cTn id="23"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19603</TotalTime>
  <Words>7254</Words>
  <Application>Microsoft Office PowerPoint</Application>
  <PresentationFormat>On-screen Show (4:3)</PresentationFormat>
  <Paragraphs>556</Paragraphs>
  <Slides>54</Slides>
  <Notes>54</Notes>
  <HiddenSlides>0</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6_Office Theme</vt:lpstr>
      <vt:lpstr>8_Office Theme</vt:lpstr>
      <vt:lpstr>9_Office Theme</vt:lpstr>
      <vt:lpstr>FA_Master</vt:lpstr>
      <vt:lpstr>Accounting for Business Transactions</vt:lpstr>
      <vt:lpstr>Chapter 2 Learning Objectives </vt:lpstr>
      <vt:lpstr>Describe an account and its use in recording transactions.</vt:lpstr>
      <vt:lpstr>Basis of Financial Statements</vt:lpstr>
      <vt:lpstr>Source Documents</vt:lpstr>
      <vt:lpstr>The Account Underlying Financial Statements</vt:lpstr>
      <vt:lpstr>The Account and Its Analysis</vt:lpstr>
      <vt:lpstr>Asset Accounts</vt:lpstr>
      <vt:lpstr>Liability Accounts</vt:lpstr>
      <vt:lpstr>Equity Accounts</vt:lpstr>
      <vt:lpstr>Expanded Equity</vt:lpstr>
      <vt:lpstr>Ledger and Chart of Accounts</vt:lpstr>
      <vt:lpstr>  Define debits and credits and explain double-entry accounting.   </vt:lpstr>
      <vt:lpstr>Debits and Credits</vt:lpstr>
      <vt:lpstr>Double-Entry Accounting</vt:lpstr>
      <vt:lpstr>Double-Entry Accounting: Expanded Accounting Equation</vt:lpstr>
      <vt:lpstr>Double-Entry Accounting:  Account Balance</vt:lpstr>
      <vt:lpstr>  Analyze and record transactions and their impact on financial statements.  </vt:lpstr>
      <vt:lpstr>Journalizing and Posting Transactions</vt:lpstr>
      <vt:lpstr>Journalizing Transactions</vt:lpstr>
      <vt:lpstr>Balance Column Account</vt:lpstr>
      <vt:lpstr>Posting Journal Entries</vt:lpstr>
      <vt:lpstr>Processing Transactions</vt:lpstr>
      <vt:lpstr>Processing Transactions #1</vt:lpstr>
      <vt:lpstr>Processing Transactions #2</vt:lpstr>
      <vt:lpstr>Processing Transactions #3</vt:lpstr>
      <vt:lpstr>Processing Transactions #4</vt:lpstr>
      <vt:lpstr>Processing Transactions #5</vt:lpstr>
      <vt:lpstr>Processing Transactions #6</vt:lpstr>
      <vt:lpstr>Processing Transactions #7</vt:lpstr>
      <vt:lpstr>Processing Transactions #8</vt:lpstr>
      <vt:lpstr>Processing Transactions #9</vt:lpstr>
      <vt:lpstr>Processing Transactions #10</vt:lpstr>
      <vt:lpstr>Processing Transactions #11</vt:lpstr>
      <vt:lpstr>Processing Transactions #12</vt:lpstr>
      <vt:lpstr>Processing Transactions #13</vt:lpstr>
      <vt:lpstr>Processing Transactions #14</vt:lpstr>
      <vt:lpstr>Processing Transactions #15</vt:lpstr>
      <vt:lpstr>Processing Transactions #16</vt:lpstr>
      <vt:lpstr>Summarizing Transactions in a Ledger</vt:lpstr>
      <vt:lpstr>  Prepare financial statements from a trial balance.   </vt:lpstr>
      <vt:lpstr>Preparing a Trial Balance</vt:lpstr>
      <vt:lpstr>FastForward’s Trial Balance </vt:lpstr>
      <vt:lpstr>Searching for Errors</vt:lpstr>
      <vt:lpstr>Financial Statements Prepared from Trial Balance</vt:lpstr>
      <vt:lpstr>Financial Statements</vt:lpstr>
      <vt:lpstr>Income Statement</vt:lpstr>
      <vt:lpstr>Statement of Retained Earnings</vt:lpstr>
      <vt:lpstr>Balance Sheet</vt:lpstr>
      <vt:lpstr>Presentation Issues</vt:lpstr>
      <vt:lpstr>PowerPoint Presentation</vt:lpstr>
      <vt:lpstr>Debt Ratio - Equation</vt:lpstr>
      <vt:lpstr>Debt Ratio - Computation</vt:lpstr>
      <vt:lpstr>End of Chapter 2</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814</cp:revision>
  <cp:lastPrinted>2020-06-01T16:26:41Z</cp:lastPrinted>
  <dcterms:created xsi:type="dcterms:W3CDTF">2012-08-01T21:35:49Z</dcterms:created>
  <dcterms:modified xsi:type="dcterms:W3CDTF">2021-06-30T11:03:28Z</dcterms:modified>
</cp:coreProperties>
</file>