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2" r:id="rId1"/>
    <p:sldMasterId id="2147484154" r:id="rId2"/>
    <p:sldMasterId id="2147484942" r:id="rId3"/>
  </p:sldMasterIdLst>
  <p:notesMasterIdLst>
    <p:notesMasterId r:id="rId27"/>
  </p:notesMasterIdLst>
  <p:handoutMasterIdLst>
    <p:handoutMasterId r:id="rId28"/>
  </p:handoutMasterIdLst>
  <p:sldIdLst>
    <p:sldId id="397" r:id="rId4"/>
    <p:sldId id="430" r:id="rId5"/>
    <p:sldId id="431" r:id="rId6"/>
    <p:sldId id="335" r:id="rId7"/>
    <p:sldId id="432" r:id="rId8"/>
    <p:sldId id="370" r:id="rId9"/>
    <p:sldId id="464" r:id="rId10"/>
    <p:sldId id="465" r:id="rId11"/>
    <p:sldId id="466" r:id="rId12"/>
    <p:sldId id="414" r:id="rId13"/>
    <p:sldId id="467" r:id="rId14"/>
    <p:sldId id="468" r:id="rId15"/>
    <p:sldId id="469" r:id="rId16"/>
    <p:sldId id="470" r:id="rId17"/>
    <p:sldId id="416" r:id="rId18"/>
    <p:sldId id="472" r:id="rId19"/>
    <p:sldId id="474" r:id="rId20"/>
    <p:sldId id="475" r:id="rId21"/>
    <p:sldId id="477" r:id="rId22"/>
    <p:sldId id="478" r:id="rId23"/>
    <p:sldId id="479" r:id="rId24"/>
    <p:sldId id="480" r:id="rId25"/>
    <p:sldId id="258" r:id="rId26"/>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 Kane" initials="BK" lastIdx="4" clrIdx="0"/>
  <p:cmAuthor id="1" name="Helen" initials="H" lastIdx="49" clrIdx="1"/>
  <p:cmAuthor id="2" name="Jean Inabinett" initials="JI" lastIdx="22" clrIdx="2">
    <p:extLst/>
  </p:cmAuthor>
  <p:cmAuthor id="3" name="Mohr, April L (Jefferson)" initials="MAL(" lastIdx="14"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26" autoAdjust="0"/>
    <p:restoredTop sz="75556" autoAdjust="0"/>
  </p:normalViewPr>
  <p:slideViewPr>
    <p:cSldViewPr>
      <p:cViewPr varScale="1">
        <p:scale>
          <a:sx n="72" d="100"/>
          <a:sy n="72" d="100"/>
        </p:scale>
        <p:origin x="-184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536" y="-112"/>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commentAuthors" Target="commentAuthors.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wrap="square" lIns="93936" tIns="46968" rIns="93936" bIns="46968" numCol="1" anchor="b" anchorCtr="0" compatLnSpc="1">
            <a:prstTxWarp prst="textNoShape">
              <a:avLst/>
            </a:prstTxWarp>
          </a:bodyPr>
          <a:lstStyle>
            <a:lvl1pPr algn="r">
              <a:defRPr sz="1200"/>
            </a:lvl1pPr>
          </a:lstStyle>
          <a:p>
            <a:pPr>
              <a:defRPr/>
            </a:pPr>
            <a:r>
              <a:rPr lang="en-US" dirty="0"/>
              <a:t>1-</a:t>
            </a:r>
            <a:fld id="{4FC70F1E-A9CF-4725-BA99-5BD9E946C6F2}" type="slidenum">
              <a:rPr lang="en-US"/>
              <a:pPr>
                <a:defRPr/>
              </a:pPr>
              <a:t>‹#›</a:t>
            </a:fld>
            <a:endParaRPr lang="en-US" dirty="0"/>
          </a:p>
        </p:txBody>
      </p:sp>
    </p:spTree>
    <p:extLst>
      <p:ext uri="{BB962C8B-B14F-4D97-AF65-F5344CB8AC3E}">
        <p14:creationId xmlns:p14="http://schemas.microsoft.com/office/powerpoint/2010/main" val="131622212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wrap="square" lIns="93936" tIns="46968" rIns="93936" bIns="46968"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wrap="square" lIns="93936" tIns="46968" rIns="93936" bIns="46968"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4"/>
          <p:cNvSpPr txBox="1">
            <a:spLocks/>
          </p:cNvSpPr>
          <p:nvPr/>
        </p:nvSpPr>
        <p:spPr>
          <a:xfrm>
            <a:off x="5504392" y="0"/>
            <a:ext cx="1572683" cy="312103"/>
          </a:xfrm>
          <a:prstGeom prst="rect">
            <a:avLst/>
          </a:prstGeom>
        </p:spPr>
        <p:txBody>
          <a:bodyPr lIns="93936" tIns="46968" rIns="93936" bIns="46968" anchor="b"/>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r" eaLnBrk="1" hangingPunct="1">
              <a:defRPr/>
            </a:pPr>
            <a:r>
              <a:rPr lang="en-US" sz="1200" dirty="0">
                <a:latin typeface="Calibri" pitchFamily="-107" charset="0"/>
              </a:rPr>
              <a:t>B - </a:t>
            </a:r>
            <a:fld id="{E8754586-748E-423B-B46D-321A01942A47}" type="slidenum">
              <a:rPr lang="en-US" sz="1200" smtClean="0">
                <a:latin typeface="Calibri" pitchFamily="-107" charset="0"/>
              </a:rPr>
              <a:pPr algn="r" eaLnBrk="1" hangingPunct="1">
                <a:defRPr/>
              </a:pPr>
              <a:t>‹#›</a:t>
            </a:fld>
            <a:endParaRPr lang="en-US" sz="1200" dirty="0">
              <a:latin typeface="Calibri" pitchFamily="-107" charset="0"/>
            </a:endParaRPr>
          </a:p>
        </p:txBody>
      </p:sp>
    </p:spTree>
    <p:extLst>
      <p:ext uri="{BB962C8B-B14F-4D97-AF65-F5344CB8AC3E}">
        <p14:creationId xmlns:p14="http://schemas.microsoft.com/office/powerpoint/2010/main" val="83702605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a:lstStyle/>
          <a:p>
            <a:pPr eaLnBrk="1" hangingPunct="1">
              <a:spcBef>
                <a:spcPct val="0"/>
              </a:spcBef>
            </a:pPr>
            <a:r>
              <a:rPr lang="en-US" altLang="en-US" dirty="0"/>
              <a:t>Appendix B: Applying Present and Future Values</a:t>
            </a:r>
          </a:p>
        </p:txBody>
      </p:sp>
    </p:spTree>
    <p:extLst>
      <p:ext uri="{BB962C8B-B14F-4D97-AF65-F5344CB8AC3E}">
        <p14:creationId xmlns:p14="http://schemas.microsoft.com/office/powerpoint/2010/main" val="3198462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027608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1"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2"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3"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4"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5"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71017" name="Rectangle 11"/>
          <p:cNvSpPr>
            <a:spLocks noGrp="1" noChangeArrowheads="1"/>
          </p:cNvSpPr>
          <p:nvPr>
            <p:ph type="body" idx="1"/>
          </p:nvPr>
        </p:nvSpPr>
        <p:spPr bwMode="auto">
          <a:xfrm>
            <a:off x="943610" y="4447461"/>
            <a:ext cx="5189855" cy="4213384"/>
          </a:xfrm>
          <a:noFill/>
        </p:spPr>
        <p:txBody>
          <a:bodyPr lIns="92953" tIns="45661" rIns="92953" bIns="45661">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itchFamily="34" charset="-128"/>
                <a:cs typeface="ＭＳ Ｐゴシック" pitchFamily="-107" charset="-128"/>
              </a:rPr>
              <a:t>We must modify the formula for the present value of a single amount to obtain the formula for the future value of a single amount. In particular, we multiply both sides of the equation in Exhibit B.2 by (1 + i)n to get the result shown in Exhibit B.4</a:t>
            </a:r>
          </a:p>
          <a:p>
            <a:endParaRPr lang="en-US" altLang="en-US" sz="1200" kern="1200" dirty="0">
              <a:solidFill>
                <a:schemeClr val="tx1"/>
              </a:solidFill>
              <a:effectLst/>
              <a:latin typeface="+mn-lt"/>
              <a:ea typeface="MS PGothic"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itchFamily="34" charset="-128"/>
                <a:cs typeface="ＭＳ Ｐゴシック" pitchFamily="-107" charset="-128"/>
              </a:rPr>
              <a:t>The future value (f) is defined in terms of p, i, and n. We can use this formula to determine that $200 (p) invested for one (n) period at an interest rate of 10% (i) yields a future value of $220.</a:t>
            </a:r>
          </a:p>
          <a:p>
            <a:endParaRPr lang="en-US" altLang="en-US" sz="1200" kern="1200" dirty="0">
              <a:solidFill>
                <a:schemeClr val="tx1"/>
              </a:solidFill>
              <a:effectLst/>
              <a:latin typeface="+mn-lt"/>
              <a:ea typeface="MS PGothic" pitchFamily="34" charset="-128"/>
            </a:endParaRPr>
          </a:p>
        </p:txBody>
      </p:sp>
    </p:spTree>
    <p:extLst>
      <p:ext uri="{BB962C8B-B14F-4D97-AF65-F5344CB8AC3E}">
        <p14:creationId xmlns:p14="http://schemas.microsoft.com/office/powerpoint/2010/main" val="3471803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1"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2"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3"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4"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5"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71017" name="Rectangle 11"/>
          <p:cNvSpPr>
            <a:spLocks noGrp="1" noChangeArrowheads="1"/>
          </p:cNvSpPr>
          <p:nvPr>
            <p:ph type="body" idx="1"/>
          </p:nvPr>
        </p:nvSpPr>
        <p:spPr bwMode="auto">
          <a:xfrm>
            <a:off x="943610" y="4447461"/>
            <a:ext cx="5189855" cy="4213384"/>
          </a:xfrm>
          <a:noFill/>
        </p:spPr>
        <p:txBody>
          <a:bodyPr lIns="92953" tIns="45661" rIns="92953" bIns="45661">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itchFamily="34" charset="-128"/>
                <a:cs typeface="ＭＳ Ｐゴシック" pitchFamily="-107" charset="-128"/>
              </a:rPr>
              <a:t>This formula can be used to compute the future value of an amount for any number of periods into the future. To illustrate, assume that $200 is invested for three periods at 10%. The future value of this $200 is $266.20.</a:t>
            </a:r>
          </a:p>
          <a:p>
            <a:endParaRPr lang="en-US" altLang="en-US" sz="1200" kern="1200" dirty="0">
              <a:solidFill>
                <a:schemeClr val="tx1"/>
              </a:solidFill>
              <a:effectLst/>
              <a:latin typeface="+mn-lt"/>
              <a:ea typeface="MS PGothic" pitchFamily="34" charset="-128"/>
            </a:endParaRPr>
          </a:p>
        </p:txBody>
      </p:sp>
    </p:spTree>
    <p:extLst>
      <p:ext uri="{BB962C8B-B14F-4D97-AF65-F5344CB8AC3E}">
        <p14:creationId xmlns:p14="http://schemas.microsoft.com/office/powerpoint/2010/main" val="2561153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1"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2"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3"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4"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5"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71017" name="Rectangle 11"/>
          <p:cNvSpPr>
            <a:spLocks noGrp="1" noChangeArrowheads="1"/>
          </p:cNvSpPr>
          <p:nvPr>
            <p:ph type="body" idx="1"/>
          </p:nvPr>
        </p:nvSpPr>
        <p:spPr bwMode="auto">
          <a:xfrm>
            <a:off x="943610" y="4447461"/>
            <a:ext cx="5189855" cy="4213384"/>
          </a:xfrm>
          <a:noFill/>
        </p:spPr>
        <p:txBody>
          <a:bodyPr lIns="92953" tIns="45661" rIns="92953" bIns="45661">
            <a:normAutofit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itchFamily="34" charset="-128"/>
                <a:cs typeface="ＭＳ Ｐゴシック" pitchFamily="-107" charset="-128"/>
              </a:rPr>
              <a:t>A</a:t>
            </a:r>
            <a:r>
              <a:rPr lang="en-US" sz="1200" kern="1200" baseline="0" dirty="0">
                <a:solidFill>
                  <a:schemeClr val="tx1"/>
                </a:solidFill>
                <a:effectLst/>
                <a:latin typeface="+mn-lt"/>
                <a:ea typeface="MS PGothic" pitchFamily="34" charset="-128"/>
                <a:cs typeface="ＭＳ Ｐゴシック" pitchFamily="-107" charset="-128"/>
              </a:rPr>
              <a:t> f</a:t>
            </a:r>
            <a:r>
              <a:rPr lang="en-US" sz="1200" kern="1200" dirty="0">
                <a:solidFill>
                  <a:schemeClr val="tx1"/>
                </a:solidFill>
                <a:effectLst/>
                <a:latin typeface="+mn-lt"/>
                <a:ea typeface="MS PGothic" pitchFamily="34" charset="-128"/>
                <a:cs typeface="ＭＳ Ｐゴシック" pitchFamily="-107" charset="-128"/>
              </a:rPr>
              <a:t>uture value table makes it easier for us to compute future values (f) for many different combinations of interest rates (i) and time periods (n). Each future value in a future value table assumes the present value (p) is 1. If the future amount is something other than 1, we multiply our answer by that amount. The formula used to construct a table of future values (factors) for a single amount of 1 is in Exhibit B.5.</a:t>
            </a:r>
          </a:p>
          <a:p>
            <a:endParaRPr lang="en-US" sz="1200" kern="1200" dirty="0">
              <a:solidFill>
                <a:schemeClr val="tx1"/>
              </a:solidFill>
              <a:effectLst/>
              <a:latin typeface="+mn-lt"/>
              <a:ea typeface="MS PGothic" pitchFamily="34" charset="-128"/>
              <a:cs typeface="ＭＳ Ｐゴシック" pitchFamily="-107" charset="-128"/>
            </a:endParaRPr>
          </a:p>
          <a:p>
            <a:r>
              <a:rPr lang="en-US" sz="1200" kern="1200" dirty="0">
                <a:solidFill>
                  <a:schemeClr val="tx1"/>
                </a:solidFill>
                <a:effectLst/>
                <a:latin typeface="+mn-lt"/>
                <a:ea typeface="MS PGothic" pitchFamily="34" charset="-128"/>
                <a:cs typeface="ＭＳ Ｐゴシック" pitchFamily="-107" charset="-128"/>
              </a:rPr>
              <a:t>There are some important relations between Tables B.1 and B.2. In Table B.2, for the row where n = 0, the future value is 1 for each interest rate. This is so because no interest is earned when time does not pass. We also see that Tables B.1 and B.2 report the same information but in a different manner. In particular, one table is simply the reciprocal</a:t>
            </a:r>
            <a:r>
              <a:rPr lang="en-US" sz="1200" kern="1200" baseline="0" dirty="0">
                <a:solidFill>
                  <a:schemeClr val="tx1"/>
                </a:solidFill>
                <a:effectLst/>
                <a:latin typeface="+mn-lt"/>
                <a:ea typeface="MS PGothic" pitchFamily="34" charset="-128"/>
                <a:cs typeface="ＭＳ Ｐゴシック" pitchFamily="-107" charset="-128"/>
              </a:rPr>
              <a:t> </a:t>
            </a:r>
            <a:r>
              <a:rPr lang="en-US" sz="1200" kern="1200" dirty="0">
                <a:solidFill>
                  <a:schemeClr val="tx1"/>
                </a:solidFill>
                <a:effectLst/>
                <a:latin typeface="+mn-lt"/>
                <a:ea typeface="MS PGothic" pitchFamily="34" charset="-128"/>
                <a:cs typeface="ＭＳ Ｐゴシック" pitchFamily="-107" charset="-128"/>
              </a:rPr>
              <a:t>of the other. To illustrate this inverse relation, let’s say we invest $100 for a period of five years at 12% per year. How much do we expect to have after five years? We can answer this question using Table B.2 by finding the future value (f) of 1, for five periods from now, compounded at 12%. From that table we find f = 1.7623. If we start with $100, the amount it accumulates to after five years is $176.23 ($100 × 1.7623). We can alternatively use Table B.1. Here we find that the present value (p) of 1, discounted five periods at 12%, is 0.5674. Recall the inverse relation between present value and future value. This means that p = 1∕f (or equivalently, f = 1∕p). We can compute the future value of $100 invested for five periods at 12% as follows: f = $100 × (1∕0.5674) = $176.24 (which equals the $176.23 just computed, except for a 1 cent rounding difference).</a:t>
            </a:r>
          </a:p>
        </p:txBody>
      </p:sp>
    </p:spTree>
    <p:extLst>
      <p:ext uri="{BB962C8B-B14F-4D97-AF65-F5344CB8AC3E}">
        <p14:creationId xmlns:p14="http://schemas.microsoft.com/office/powerpoint/2010/main" val="3982495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1"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2"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3"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4"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5"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71017" name="Rectangle 11"/>
          <p:cNvSpPr>
            <a:spLocks noGrp="1" noChangeArrowheads="1"/>
          </p:cNvSpPr>
          <p:nvPr>
            <p:ph type="body" idx="1"/>
          </p:nvPr>
        </p:nvSpPr>
        <p:spPr bwMode="auto">
          <a:xfrm>
            <a:off x="943610" y="4447461"/>
            <a:ext cx="5189855" cy="4213384"/>
          </a:xfrm>
          <a:noFill/>
        </p:spPr>
        <p:txBody>
          <a:bodyPr lIns="92953" tIns="45661" rIns="92953" bIns="45661">
            <a:normAutofit fontScale="92500" lnSpcReduction="10000"/>
          </a:bodyPr>
          <a:lstStyle/>
          <a:p>
            <a:r>
              <a:rPr lang="en-US" sz="1200" kern="1200" dirty="0">
                <a:solidFill>
                  <a:schemeClr val="tx1"/>
                </a:solidFill>
                <a:effectLst/>
                <a:latin typeface="+mn-lt"/>
                <a:ea typeface="MS PGothic" pitchFamily="34" charset="-128"/>
                <a:cs typeface="ＭＳ Ｐゴシック" pitchFamily="-107" charset="-128"/>
              </a:rPr>
              <a:t>To illustrate the use of a future value table, consider three cases:</a:t>
            </a:r>
          </a:p>
          <a:p>
            <a:endParaRPr lang="en-US" sz="1200" kern="1200" dirty="0">
              <a:solidFill>
                <a:schemeClr val="tx1"/>
              </a:solidFill>
              <a:effectLst/>
              <a:latin typeface="+mn-lt"/>
              <a:ea typeface="MS PGothic" pitchFamily="34" charset="-128"/>
              <a:cs typeface="ＭＳ Ｐゴシック" pitchFamily="-107" charset="-128"/>
            </a:endParaRPr>
          </a:p>
          <a:p>
            <a:r>
              <a:rPr lang="en-US" sz="1200" kern="1200" dirty="0">
                <a:solidFill>
                  <a:schemeClr val="tx1"/>
                </a:solidFill>
                <a:effectLst/>
                <a:latin typeface="+mn-lt"/>
                <a:ea typeface="MS PGothic" pitchFamily="34" charset="-128"/>
                <a:cs typeface="ＭＳ Ｐゴシック" pitchFamily="-107" charset="-128"/>
              </a:rPr>
              <a:t>Case 1: Solve for f when knowing i and n. Our preceding example fits this case. We found that $100 invested for five periods at 12% interest accumulates to $176.24.</a:t>
            </a:r>
          </a:p>
          <a:p>
            <a:r>
              <a:rPr lang="en-US" sz="1200" kern="1200" dirty="0">
                <a:solidFill>
                  <a:schemeClr val="tx1"/>
                </a:solidFill>
                <a:effectLst/>
                <a:latin typeface="+mn-lt"/>
                <a:ea typeface="MS PGothic" pitchFamily="34" charset="-128"/>
                <a:cs typeface="ＭＳ Ｐゴシック" pitchFamily="-107" charset="-128"/>
              </a:rPr>
              <a:t> </a:t>
            </a:r>
          </a:p>
          <a:p>
            <a:r>
              <a:rPr lang="en-US" sz="1200" kern="1200" dirty="0">
                <a:solidFill>
                  <a:schemeClr val="tx1"/>
                </a:solidFill>
                <a:effectLst/>
                <a:latin typeface="+mn-lt"/>
                <a:ea typeface="MS PGothic" pitchFamily="34" charset="-128"/>
                <a:cs typeface="ＭＳ Ｐゴシック" pitchFamily="-107" charset="-128"/>
              </a:rPr>
              <a:t>Case 2: Solve for n when knowing f and i. In this case, we have, say, $2,000 (p) and we want to know how many periods (n) it will take to accumulate to $3,000 (f) at 7% interest (i). To answer this, we go to the future value table (Table B.2) and look in the 7% interest column. Here we find a column of future values (f) based on a present value of 1. To use a future value table, we must divide $3,000 (f) by $2,000 (p), which equals 1.500. This is necessary because a future value table defines p equal to 1, and f as a multiple of 1. We look for a value nearest to 1.50 (f), which we find in the row for six periods (n). This means that $2,000 invested for six periods at 7% interest accumulates to $3,000. </a:t>
            </a:r>
          </a:p>
          <a:p>
            <a:r>
              <a:rPr lang="en-US" sz="1200" kern="1200" dirty="0">
                <a:solidFill>
                  <a:schemeClr val="tx1"/>
                </a:solidFill>
                <a:effectLst/>
                <a:latin typeface="+mn-lt"/>
                <a:ea typeface="MS PGothic" pitchFamily="34" charset="-128"/>
                <a:cs typeface="ＭＳ Ｐゴシック" pitchFamily="-107" charset="-128"/>
              </a:rPr>
              <a:t> </a:t>
            </a:r>
          </a:p>
          <a:p>
            <a:r>
              <a:rPr lang="en-US" sz="1200" kern="1200" dirty="0">
                <a:solidFill>
                  <a:schemeClr val="tx1"/>
                </a:solidFill>
                <a:effectLst/>
                <a:latin typeface="+mn-lt"/>
                <a:ea typeface="MS PGothic" pitchFamily="34" charset="-128"/>
                <a:cs typeface="ＭＳ Ｐゴシック" pitchFamily="-107" charset="-128"/>
              </a:rPr>
              <a:t>Case 3: Solve for i when knowing f and n. In this case, we have, say, $2,001 (p), and in nine years (n) we want to have $4,000 (f). What rate of interest must we earn to accomplish this? To answer that, we go to Table B.2 and search in the row for nine periods. To use a future value table, we must divide $4,000 (f) by $2,001 (p), which equals 1.9990. Recall that this is necessary because a future value table defines </a:t>
            </a:r>
            <a:r>
              <a:rPr lang="en-US" sz="1200" i="1" kern="1200" dirty="0">
                <a:solidFill>
                  <a:schemeClr val="tx1"/>
                </a:solidFill>
                <a:effectLst/>
                <a:latin typeface="+mn-lt"/>
                <a:ea typeface="MS PGothic" pitchFamily="34" charset="-128"/>
                <a:cs typeface="ＭＳ Ｐゴシック" pitchFamily="-107" charset="-128"/>
              </a:rPr>
              <a:t>p</a:t>
            </a:r>
            <a:r>
              <a:rPr lang="en-US" sz="1200" kern="1200" dirty="0">
                <a:solidFill>
                  <a:schemeClr val="tx1"/>
                </a:solidFill>
                <a:effectLst/>
                <a:latin typeface="+mn-lt"/>
                <a:ea typeface="MS PGothic" pitchFamily="34" charset="-128"/>
                <a:cs typeface="ＭＳ Ｐゴシック" pitchFamily="-107" charset="-128"/>
              </a:rPr>
              <a:t> equal to 1 and f as a multiple of 1. We look for a value nearest to 1.9990 (f), which we find in the column for 8% interest (i). This means that $2,001 invested for nine periods at 8% interest accumulates to $4,000.</a:t>
            </a:r>
          </a:p>
          <a:p>
            <a:endParaRPr lang="en-US" sz="1200" kern="1200" dirty="0">
              <a:solidFill>
                <a:schemeClr val="tx1"/>
              </a:solidFill>
              <a:effectLst/>
              <a:latin typeface="+mn-lt"/>
              <a:ea typeface="MS PGothic" pitchFamily="34" charset="-128"/>
              <a:cs typeface="ＭＳ Ｐゴシック" pitchFamily="-107" charset="-128"/>
            </a:endParaRPr>
          </a:p>
        </p:txBody>
      </p:sp>
    </p:spTree>
    <p:extLst>
      <p:ext uri="{BB962C8B-B14F-4D97-AF65-F5344CB8AC3E}">
        <p14:creationId xmlns:p14="http://schemas.microsoft.com/office/powerpoint/2010/main" val="2403757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539642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1"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2"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3"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4"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5"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71017" name="Rectangle 11"/>
          <p:cNvSpPr>
            <a:spLocks noGrp="1" noChangeArrowheads="1"/>
          </p:cNvSpPr>
          <p:nvPr>
            <p:ph type="body" idx="1"/>
          </p:nvPr>
        </p:nvSpPr>
        <p:spPr bwMode="auto">
          <a:xfrm>
            <a:off x="943610" y="4447461"/>
            <a:ext cx="5189855" cy="4213384"/>
          </a:xfrm>
          <a:noFill/>
        </p:spPr>
        <p:txBody>
          <a:bodyPr lIns="92953" tIns="45661" rIns="92953" bIns="45661">
            <a:normAutofit/>
          </a:bodyPr>
          <a:lstStyle/>
          <a:p>
            <a:r>
              <a:rPr lang="en-US" sz="1200" kern="1200" dirty="0">
                <a:solidFill>
                  <a:schemeClr val="tx1"/>
                </a:solidFill>
                <a:effectLst/>
                <a:latin typeface="+mn-lt"/>
                <a:ea typeface="MS PGothic" pitchFamily="34" charset="-128"/>
                <a:cs typeface="ＭＳ Ｐゴシック" pitchFamily="-107" charset="-128"/>
              </a:rPr>
              <a:t>An annuity is a series of equal payments occurring at equal intervals. One example is a series of three annual payments of $100 each. An ordinary annuity is defined as equal end-of-period payments at equal intervals. An ordinary annuity of $100 for three periods and its present value (p) are illustrated in Exhibit B.6.</a:t>
            </a:r>
          </a:p>
          <a:p>
            <a:r>
              <a:rPr lang="en-US" sz="1200" kern="1200" dirty="0">
                <a:solidFill>
                  <a:schemeClr val="tx1"/>
                </a:solidFill>
                <a:effectLst/>
                <a:latin typeface="+mn-lt"/>
                <a:ea typeface="MS PGothic" pitchFamily="34" charset="-128"/>
                <a:cs typeface="ＭＳ Ｐゴシック" pitchFamily="-107" charset="-128"/>
              </a:rPr>
              <a:t> </a:t>
            </a:r>
          </a:p>
          <a:p>
            <a:r>
              <a:rPr lang="en-US" sz="1200" kern="1200" dirty="0">
                <a:solidFill>
                  <a:schemeClr val="tx1"/>
                </a:solidFill>
                <a:effectLst/>
                <a:latin typeface="+mn-lt"/>
                <a:ea typeface="MS PGothic" pitchFamily="34" charset="-128"/>
                <a:cs typeface="ＭＳ Ｐゴシック" pitchFamily="-107" charset="-128"/>
              </a:rPr>
              <a:t>A direct way is to use a present value of annuity table. Table B.3 at the end of this appendix is one such table. This table is called a present value of an annuity of 1 table. If we look at Table B.3 where n = 3 and i = 15%, we see the present value is 2.2832. This means that the present value of an annuity of 1 for three periods, with a 15% interest rate, equals 2.2832. </a:t>
            </a:r>
          </a:p>
          <a:p>
            <a:r>
              <a:rPr lang="en-US" sz="1200" kern="1200" dirty="0">
                <a:solidFill>
                  <a:schemeClr val="tx1"/>
                </a:solidFill>
                <a:effectLst/>
                <a:latin typeface="+mn-lt"/>
                <a:ea typeface="MS PGothic" pitchFamily="34" charset="-128"/>
                <a:cs typeface="ＭＳ Ｐゴシック" pitchFamily="-107" charset="-128"/>
              </a:rPr>
              <a:t> </a:t>
            </a:r>
          </a:p>
          <a:p>
            <a:r>
              <a:rPr lang="en-US" sz="1200" kern="1200" dirty="0">
                <a:solidFill>
                  <a:schemeClr val="tx1"/>
                </a:solidFill>
                <a:effectLst/>
                <a:latin typeface="+mn-lt"/>
                <a:ea typeface="MS PGothic" pitchFamily="34" charset="-128"/>
                <a:cs typeface="ＭＳ Ｐゴシック" pitchFamily="-107" charset="-128"/>
              </a:rPr>
              <a:t>A present value of an annuity formula is used to construct Table B.3. It can also be constructed by adding the amounts in a present value of 1 table. To illustrate, we use Tables B.1 and B.3 to confirm this relation for the prior example.</a:t>
            </a:r>
          </a:p>
          <a:p>
            <a:endParaRPr lang="en-US" altLang="en-US" sz="1200" kern="1200" dirty="0">
              <a:solidFill>
                <a:schemeClr val="tx1"/>
              </a:solidFill>
              <a:effectLst/>
              <a:latin typeface="+mn-lt"/>
              <a:ea typeface="MS PGothic" pitchFamily="34" charset="-128"/>
            </a:endParaRPr>
          </a:p>
        </p:txBody>
      </p:sp>
    </p:spTree>
    <p:extLst>
      <p:ext uri="{BB962C8B-B14F-4D97-AF65-F5344CB8AC3E}">
        <p14:creationId xmlns:p14="http://schemas.microsoft.com/office/powerpoint/2010/main" val="564173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478285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1"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2"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3"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4"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5"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71017" name="Rectangle 11"/>
          <p:cNvSpPr>
            <a:spLocks noGrp="1" noChangeArrowheads="1"/>
          </p:cNvSpPr>
          <p:nvPr>
            <p:ph type="body" idx="1"/>
          </p:nvPr>
        </p:nvSpPr>
        <p:spPr bwMode="auto">
          <a:xfrm>
            <a:off x="943610" y="4447461"/>
            <a:ext cx="5189855" cy="4213384"/>
          </a:xfrm>
          <a:noFill/>
        </p:spPr>
        <p:txBody>
          <a:bodyPr lIns="92953" tIns="45661" rIns="92953" bIns="45661">
            <a:normAutofit fontScale="85000" lnSpcReduction="10000"/>
          </a:bodyPr>
          <a:lstStyle/>
          <a:p>
            <a:r>
              <a:rPr lang="en-US" sz="1200" kern="1200" dirty="0">
                <a:solidFill>
                  <a:schemeClr val="tx1"/>
                </a:solidFill>
                <a:effectLst/>
                <a:latin typeface="+mn-lt"/>
                <a:ea typeface="MS PGothic" pitchFamily="34" charset="-128"/>
                <a:cs typeface="ＭＳ Ｐゴシック" pitchFamily="-107" charset="-128"/>
              </a:rPr>
              <a:t>The future value of an ordinary annuity is the accumulated value of each annuity payment with interest as of the date of the final payment. To illustrate, let’s consider the earlier annuity of three annual payments of $100. Exhibit B.7 shows the point in time for the future value (f). The first payment is made two periods prior to the point when future value is determined, and the final payment occurs on the future value date.</a:t>
            </a:r>
          </a:p>
          <a:p>
            <a:r>
              <a:rPr lang="en-US" sz="1200" kern="1200" dirty="0">
                <a:solidFill>
                  <a:schemeClr val="tx1"/>
                </a:solidFill>
                <a:effectLst/>
                <a:latin typeface="+mn-lt"/>
                <a:ea typeface="MS PGothic" pitchFamily="34" charset="-128"/>
                <a:cs typeface="ＭＳ Ｐゴシック" pitchFamily="-107" charset="-128"/>
              </a:rPr>
              <a:t> </a:t>
            </a:r>
          </a:p>
          <a:p>
            <a:r>
              <a:rPr lang="en-US" sz="1200" kern="1200" dirty="0">
                <a:solidFill>
                  <a:schemeClr val="tx1"/>
                </a:solidFill>
                <a:effectLst/>
                <a:latin typeface="+mn-lt"/>
                <a:ea typeface="MS PGothic" pitchFamily="34" charset="-128"/>
                <a:cs typeface="ＭＳ Ｐゴシック" pitchFamily="-107" charset="-128"/>
              </a:rPr>
              <a:t>One way to compute the future value of an annuity is to use the formula to find the future value of each payment and add them. This is identical to using Table B.2 and summing the future values of each payment, or adding the future values of the three payments of 1 and multiplying the sum by $100.</a:t>
            </a:r>
          </a:p>
          <a:p>
            <a:r>
              <a:rPr lang="en-US" sz="1200" kern="1200" dirty="0">
                <a:solidFill>
                  <a:schemeClr val="tx1"/>
                </a:solidFill>
                <a:effectLst/>
                <a:latin typeface="+mn-lt"/>
                <a:ea typeface="MS PGothic" pitchFamily="34" charset="-128"/>
                <a:cs typeface="ＭＳ Ｐゴシック" pitchFamily="-107" charset="-128"/>
              </a:rPr>
              <a:t> </a:t>
            </a:r>
          </a:p>
          <a:p>
            <a:r>
              <a:rPr lang="en-US" sz="1200" kern="1200" dirty="0">
                <a:solidFill>
                  <a:schemeClr val="tx1"/>
                </a:solidFill>
                <a:effectLst/>
                <a:latin typeface="+mn-lt"/>
                <a:ea typeface="MS PGothic" pitchFamily="34" charset="-128"/>
                <a:cs typeface="ＭＳ Ｐゴシック" pitchFamily="-107" charset="-128"/>
              </a:rPr>
              <a:t>A more direct way is to use a table showing future values of annuities. Such a table is called a future value of an annuity of 1 table. Table B.4 at the end of this appendix is one such table. Note that in Table B.4 when n= 1, the future values equal 1 (f= 1) for all rates of interest. This is because such an annuity consists of only one payment and the future value is determined on the date of that payment—no time passes between the payment and its future value. The future value of an annuity formula is used to construct Table B.4. We can also construct it by adding the amounts from a future value of 1 table. To illustrate, we use Tables B.2 and B.4 to confirm this relation for the prior example.</a:t>
            </a:r>
          </a:p>
          <a:p>
            <a:r>
              <a:rPr lang="en-US" sz="1200" kern="1200" dirty="0">
                <a:solidFill>
                  <a:schemeClr val="tx1"/>
                </a:solidFill>
                <a:effectLst/>
                <a:latin typeface="+mn-lt"/>
                <a:ea typeface="MS PGothic" pitchFamily="34" charset="-128"/>
                <a:cs typeface="ＭＳ Ｐゴシック" pitchFamily="-107" charset="-128"/>
              </a:rPr>
              <a:t> </a:t>
            </a:r>
          </a:p>
          <a:p>
            <a:r>
              <a:rPr lang="en-US" sz="1200" kern="1200" dirty="0">
                <a:solidFill>
                  <a:schemeClr val="tx1"/>
                </a:solidFill>
                <a:effectLst/>
                <a:latin typeface="+mn-lt"/>
                <a:ea typeface="MS PGothic" pitchFamily="34" charset="-128"/>
                <a:cs typeface="ＭＳ Ｐゴシック" pitchFamily="-107" charset="-128"/>
              </a:rPr>
              <a:t>Note that the future value in Table B.2 is 1.0000 when n= 0, but the future value in Table B.4 is 1.0000 when n= 1. Is this a contradiction? No. When n= 0 in Table B.2, the future value is determined on the date when a single payment occurs. This means that no interest is earned because no time has passed, and the future value equals the payment. Table B.4 describes annuities with equal payments occurring at the end of each period. When n= 1, the annuity has one payment, and its future value equals 1 on the date of its final and only payment. Again, no time passes between the payment and its future value date.</a:t>
            </a:r>
          </a:p>
          <a:p>
            <a:endParaRPr lang="en-US" sz="1200" kern="1200" dirty="0">
              <a:solidFill>
                <a:schemeClr val="tx1"/>
              </a:solidFill>
              <a:effectLst/>
              <a:latin typeface="+mn-lt"/>
              <a:ea typeface="MS PGothic" pitchFamily="34" charset="-128"/>
              <a:cs typeface="ＭＳ Ｐゴシック" pitchFamily="-107" charset="-128"/>
            </a:endParaRPr>
          </a:p>
          <a:p>
            <a:endParaRPr lang="en-US" sz="1200" kern="1200" dirty="0">
              <a:solidFill>
                <a:schemeClr val="tx1"/>
              </a:solidFill>
              <a:effectLst/>
              <a:latin typeface="+mn-lt"/>
              <a:ea typeface="MS PGothic" pitchFamily="34" charset="-128"/>
              <a:cs typeface="ＭＳ Ｐゴシック" pitchFamily="-107" charset="-128"/>
            </a:endParaRPr>
          </a:p>
          <a:p>
            <a:endParaRPr lang="en-US" altLang="en-US" sz="1200" kern="1200" dirty="0">
              <a:solidFill>
                <a:schemeClr val="tx1"/>
              </a:solidFill>
              <a:effectLst/>
              <a:latin typeface="+mn-lt"/>
              <a:ea typeface="MS PGothic" pitchFamily="34" charset="-128"/>
            </a:endParaRPr>
          </a:p>
        </p:txBody>
      </p:sp>
    </p:spTree>
    <p:extLst>
      <p:ext uri="{BB962C8B-B14F-4D97-AF65-F5344CB8AC3E}">
        <p14:creationId xmlns:p14="http://schemas.microsoft.com/office/powerpoint/2010/main" val="1410440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CBEF99-225F-4A88-A14F-6D17A2AA36B7}"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836741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741065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CBEF99-225F-4A88-A14F-6D17A2AA36B7}"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364430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CBEF99-225F-4A88-A14F-6D17A2AA36B7}"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236352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CBEF99-225F-4A88-A14F-6D17A2AA36B7}"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953386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p:spPr>
      </p:sp>
      <p:sp>
        <p:nvSpPr>
          <p:cNvPr id="203779" name="Notes Placeholder 2"/>
          <p:cNvSpPr>
            <a:spLocks noGrp="1"/>
          </p:cNvSpPr>
          <p:nvPr>
            <p:ph type="body" idx="1"/>
          </p:nvPr>
        </p:nvSpPr>
        <p:spPr bwMode="auto">
          <a:noFill/>
        </p:spPr>
        <p:txBody>
          <a:bodyPr/>
          <a:lstStyle/>
          <a:p>
            <a:pPr eaLnBrk="1" hangingPunct="1">
              <a:spcBef>
                <a:spcPct val="0"/>
              </a:spcBef>
            </a:pPr>
            <a:endParaRPr lang="en-US" altLang="en-US" dirty="0"/>
          </a:p>
        </p:txBody>
      </p:sp>
    </p:spTree>
    <p:extLst>
      <p:ext uri="{BB962C8B-B14F-4D97-AF65-F5344CB8AC3E}">
        <p14:creationId xmlns:p14="http://schemas.microsoft.com/office/powerpoint/2010/main" val="1366906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a:t/>
            </a:r>
            <a:br>
              <a:rPr lang="en-US" dirty="0"/>
            </a:br>
            <a:endParaRPr lang="en-US" dirty="0"/>
          </a:p>
        </p:txBody>
      </p:sp>
    </p:spTree>
    <p:extLst>
      <p:ext uri="{BB962C8B-B14F-4D97-AF65-F5344CB8AC3E}">
        <p14:creationId xmlns:p14="http://schemas.microsoft.com/office/powerpoint/2010/main" val="1690105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69987"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69988"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69989"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69990"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69991"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69992"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69993" name="Rectangle 11"/>
          <p:cNvSpPr>
            <a:spLocks noGrp="1" noChangeArrowheads="1"/>
          </p:cNvSpPr>
          <p:nvPr>
            <p:ph type="body" idx="1"/>
          </p:nvPr>
        </p:nvSpPr>
        <p:spPr bwMode="auto">
          <a:xfrm>
            <a:off x="943610" y="4447461"/>
            <a:ext cx="5189855" cy="4213384"/>
          </a:xfrm>
          <a:noFill/>
        </p:spPr>
        <p:txBody>
          <a:bodyPr lIns="92953" tIns="45661" rIns="92953" bIns="45661">
            <a:normAutofit/>
          </a:bodyPr>
          <a:lstStyle/>
          <a:p>
            <a:r>
              <a:rPr lang="en-US" sz="1200" kern="1200" dirty="0">
                <a:solidFill>
                  <a:schemeClr val="tx1"/>
                </a:solidFill>
                <a:effectLst/>
                <a:latin typeface="+mn-lt"/>
                <a:ea typeface="MS PGothic" pitchFamily="34" charset="-128"/>
                <a:cs typeface="ＭＳ Ｐゴシック" pitchFamily="-107" charset="-128"/>
              </a:rPr>
              <a:t>Time is money means that as time passes, the values of assets and liabilities change. This change is due to interest;</a:t>
            </a:r>
            <a:r>
              <a:rPr lang="en-US" sz="1200" kern="1200" baseline="0" dirty="0">
                <a:solidFill>
                  <a:schemeClr val="tx1"/>
                </a:solidFill>
                <a:effectLst/>
                <a:latin typeface="+mn-lt"/>
                <a:ea typeface="MS PGothic" pitchFamily="34" charset="-128"/>
                <a:cs typeface="ＭＳ Ｐゴシック" pitchFamily="-107" charset="-128"/>
              </a:rPr>
              <a:t> </a:t>
            </a:r>
            <a:r>
              <a:rPr lang="en-US" sz="1200" kern="1200" dirty="0">
                <a:solidFill>
                  <a:schemeClr val="tx1"/>
                </a:solidFill>
                <a:effectLst/>
                <a:latin typeface="+mn-lt"/>
                <a:ea typeface="MS PGothic" pitchFamily="34" charset="-128"/>
                <a:cs typeface="ＭＳ Ｐゴシック" pitchFamily="-107" charset="-128"/>
              </a:rPr>
              <a:t>a borrower’s payment to the owner of an asset for its use. The most common example of interest is a savings account. Cash in the account earns interest paid by the financial institution. An example of a liability is a car loan. </a:t>
            </a:r>
          </a:p>
          <a:p>
            <a:endParaRPr lang="en-US" sz="1200" kern="1200" dirty="0">
              <a:solidFill>
                <a:schemeClr val="tx1"/>
              </a:solidFill>
              <a:effectLst/>
              <a:latin typeface="+mn-lt"/>
              <a:ea typeface="MS PGothic" pitchFamily="34" charset="-128"/>
              <a:cs typeface="ＭＳ Ｐゴシック" pitchFamily="-107" charset="-128"/>
            </a:endParaRPr>
          </a:p>
          <a:p>
            <a:r>
              <a:rPr lang="en-US" sz="1200" kern="1200" dirty="0">
                <a:solidFill>
                  <a:schemeClr val="tx1"/>
                </a:solidFill>
                <a:effectLst/>
                <a:latin typeface="+mn-lt"/>
                <a:ea typeface="MS PGothic" pitchFamily="34" charset="-128"/>
                <a:cs typeface="ＭＳ Ｐゴシック" pitchFamily="-107" charset="-128"/>
              </a:rPr>
              <a:t>As we carry the balance of the loan, we accumulate interest costs on it. We must ultimately repay this loan with interest. Present and future value computations enable us to measure or estimate the interest component of holding assets or liabilities over time. The present value computation is used to compute the value of future-day assets today. The future value computation is used to compute the value of present-day assets at a future date.</a:t>
            </a:r>
          </a:p>
          <a:p>
            <a:endParaRPr lang="en-US" sz="1200" kern="1200" dirty="0">
              <a:solidFill>
                <a:schemeClr val="tx1"/>
              </a:solidFill>
              <a:effectLst/>
              <a:latin typeface="+mn-lt"/>
              <a:ea typeface="MS PGothic" pitchFamily="34" charset="-128"/>
              <a:cs typeface="ＭＳ Ｐゴシック" pitchFamily="-107" charset="-128"/>
            </a:endParaRPr>
          </a:p>
          <a:p>
            <a:r>
              <a:rPr lang="en-US" sz="1200" kern="1200" dirty="0">
                <a:solidFill>
                  <a:schemeClr val="tx1"/>
                </a:solidFill>
                <a:effectLst/>
                <a:latin typeface="+mn-lt"/>
                <a:ea typeface="MS PGothic" pitchFamily="34" charset="-128"/>
                <a:cs typeface="ＭＳ Ｐゴシック" pitchFamily="-107" charset="-128"/>
              </a:rPr>
              <a:t>We will first focus on the present value of a single amount. Then, we will focus on the future value of a single amount. Finally, both the present and future values of a series of amounts (called an annuity) are defined and explained.</a:t>
            </a:r>
            <a:endParaRPr lang="en-US" altLang="en-US" dirty="0"/>
          </a:p>
        </p:txBody>
      </p:sp>
    </p:spTree>
    <p:extLst>
      <p:ext uri="{BB962C8B-B14F-4D97-AF65-F5344CB8AC3E}">
        <p14:creationId xmlns:p14="http://schemas.microsoft.com/office/powerpoint/2010/main" val="583570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1150668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1"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2"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3"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4"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5"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71017" name="Rectangle 11"/>
          <p:cNvSpPr>
            <a:spLocks noGrp="1" noChangeArrowheads="1"/>
          </p:cNvSpPr>
          <p:nvPr>
            <p:ph type="body" idx="1"/>
          </p:nvPr>
        </p:nvSpPr>
        <p:spPr bwMode="auto">
          <a:xfrm>
            <a:off x="943610" y="4447461"/>
            <a:ext cx="5189855" cy="4213384"/>
          </a:xfrm>
          <a:noFill/>
        </p:spPr>
        <p:txBody>
          <a:bodyPr lIns="92953" tIns="45661" rIns="92953" bIns="45661">
            <a:normAutofit lnSpcReduction="10000"/>
          </a:bodyPr>
          <a:lstStyle/>
          <a:p>
            <a:r>
              <a:rPr lang="en-US" sz="1200" kern="1200" dirty="0">
                <a:solidFill>
                  <a:schemeClr val="tx1"/>
                </a:solidFill>
                <a:effectLst/>
                <a:latin typeface="+mn-lt"/>
                <a:ea typeface="MS PGothic" pitchFamily="34" charset="-128"/>
                <a:cs typeface="ＭＳ Ｐゴシック" pitchFamily="-107" charset="-128"/>
              </a:rPr>
              <a:t>The formula to compute the present value of a single amount is shown in Exhibit B.2, where p = present value (PV); f = future value (FV); I = rate of interest per period; and n = number of periods. (Interest is also called the discount, and an interest rate is also called the discount rate.)</a:t>
            </a:r>
          </a:p>
          <a:p>
            <a:endParaRPr lang="en-US" sz="1200" kern="1200" dirty="0">
              <a:solidFill>
                <a:schemeClr val="tx1"/>
              </a:solidFill>
              <a:effectLst/>
              <a:latin typeface="+mn-lt"/>
              <a:ea typeface="MS PGothic" pitchFamily="34" charset="-128"/>
              <a:cs typeface="ＭＳ Ｐゴシック" pitchFamily="-107" charset="-128"/>
            </a:endParaRPr>
          </a:p>
          <a:p>
            <a:r>
              <a:rPr lang="en-US" sz="1200" kern="1200" dirty="0">
                <a:solidFill>
                  <a:schemeClr val="tx1"/>
                </a:solidFill>
                <a:effectLst/>
                <a:latin typeface="+mn-lt"/>
                <a:ea typeface="MS PGothic" pitchFamily="34" charset="-128"/>
                <a:cs typeface="ＭＳ Ｐゴシック" pitchFamily="-107" charset="-128"/>
              </a:rPr>
              <a:t>To illustrate present value concepts, assume that we need $220 one period from today. We want to know how much we must invest now, for one period, at an interest rate of 10% to provide for this $220. </a:t>
            </a:r>
          </a:p>
          <a:p>
            <a:endParaRPr lang="en-US" sz="1200" kern="1200" dirty="0">
              <a:solidFill>
                <a:schemeClr val="tx1"/>
              </a:solidFill>
              <a:effectLst/>
              <a:latin typeface="+mn-lt"/>
              <a:ea typeface="MS PGothic" pitchFamily="34" charset="-128"/>
              <a:cs typeface="ＭＳ Ｐゴシック" pitchFamily="-107" charset="-128"/>
            </a:endParaRPr>
          </a:p>
          <a:p>
            <a:r>
              <a:rPr lang="en-US" sz="1200" kern="1200" dirty="0">
                <a:solidFill>
                  <a:schemeClr val="tx1"/>
                </a:solidFill>
                <a:effectLst/>
                <a:latin typeface="+mn-lt"/>
                <a:ea typeface="MS PGothic" pitchFamily="34" charset="-128"/>
                <a:cs typeface="ＭＳ Ｐゴシック" pitchFamily="-107" charset="-128"/>
              </a:rPr>
              <a:t>We know that p must be less than $220. This is clear from the answer to: Would we rather have $220 today or $220 at some future date? If we had $220 today, we could invest it and see it grow to something more than $220 in the future. Therefore, we would prefer the $220 today. This means that if we were promised $220 in the future, we would take less than $220 today. </a:t>
            </a:r>
          </a:p>
          <a:p>
            <a:endParaRPr lang="en-US" sz="1200" kern="1200" dirty="0">
              <a:solidFill>
                <a:schemeClr val="tx1"/>
              </a:solidFill>
              <a:effectLst/>
              <a:latin typeface="+mn-lt"/>
              <a:ea typeface="MS PGothic" pitchFamily="34" charset="-128"/>
              <a:cs typeface="ＭＳ Ｐゴシック" pitchFamily="-107" charset="-128"/>
            </a:endParaRPr>
          </a:p>
          <a:p>
            <a:r>
              <a:rPr lang="en-US" sz="1200" kern="1200" dirty="0">
                <a:solidFill>
                  <a:schemeClr val="tx1"/>
                </a:solidFill>
                <a:effectLst/>
                <a:latin typeface="+mn-lt"/>
                <a:ea typeface="MS PGothic" pitchFamily="34" charset="-128"/>
                <a:cs typeface="ＭＳ Ｐゴシック" pitchFamily="-107" charset="-128"/>
              </a:rPr>
              <a:t>We compute an estimate of the present value of the $220 to be received one period from now using the formula in Exhibit B.2</a:t>
            </a:r>
            <a:r>
              <a:rPr lang="en-US" sz="1200" kern="1200" baseline="0" dirty="0">
                <a:solidFill>
                  <a:schemeClr val="tx1"/>
                </a:solidFill>
                <a:effectLst/>
                <a:latin typeface="+mn-lt"/>
                <a:ea typeface="MS PGothic" pitchFamily="34" charset="-128"/>
                <a:cs typeface="ＭＳ Ｐゴシック" pitchFamily="-107" charset="-128"/>
              </a:rPr>
              <a:t>: $220 divided by (1 + 0.10)</a:t>
            </a:r>
            <a:r>
              <a:rPr lang="en-US" sz="1200" kern="1200" baseline="30000" dirty="0">
                <a:solidFill>
                  <a:schemeClr val="tx1"/>
                </a:solidFill>
                <a:effectLst/>
                <a:latin typeface="+mn-lt"/>
                <a:ea typeface="MS PGothic" pitchFamily="34" charset="-128"/>
                <a:cs typeface="ＭＳ Ｐゴシック" pitchFamily="-107" charset="-128"/>
              </a:rPr>
              <a:t>1</a:t>
            </a:r>
            <a:r>
              <a:rPr lang="en-US" sz="1200" kern="1200" baseline="0" dirty="0">
                <a:solidFill>
                  <a:schemeClr val="tx1"/>
                </a:solidFill>
                <a:effectLst/>
                <a:latin typeface="+mn-lt"/>
                <a:ea typeface="MS PGothic" pitchFamily="34" charset="-128"/>
                <a:cs typeface="ＭＳ Ｐゴシック" pitchFamily="-107" charset="-128"/>
              </a:rPr>
              <a:t> = $200.</a:t>
            </a:r>
            <a:endParaRPr lang="en-US" sz="1200" kern="1200" dirty="0">
              <a:solidFill>
                <a:schemeClr val="tx1"/>
              </a:solidFill>
              <a:effectLst/>
              <a:latin typeface="+mn-lt"/>
              <a:ea typeface="MS PGothic" pitchFamily="34" charset="-128"/>
              <a:cs typeface="ＭＳ Ｐゴシック" pitchFamily="-107" charset="-128"/>
            </a:endParaRPr>
          </a:p>
          <a:p>
            <a:endParaRPr lang="en-US" sz="1200" kern="1200" dirty="0">
              <a:solidFill>
                <a:schemeClr val="tx1"/>
              </a:solidFill>
              <a:effectLst/>
              <a:latin typeface="+mn-lt"/>
              <a:ea typeface="MS PGothic" pitchFamily="34" charset="-128"/>
              <a:cs typeface="ＭＳ Ｐゴシック" pitchFamily="-107" charset="-128"/>
            </a:endParaRPr>
          </a:p>
          <a:p>
            <a:r>
              <a:rPr lang="en-US" sz="1200" kern="1200" dirty="0">
                <a:solidFill>
                  <a:schemeClr val="tx1"/>
                </a:solidFill>
                <a:effectLst/>
                <a:latin typeface="+mn-lt"/>
                <a:ea typeface="MS PGothic" pitchFamily="34" charset="-128"/>
                <a:cs typeface="ＭＳ Ｐゴシック" pitchFamily="-107" charset="-128"/>
              </a:rPr>
              <a:t>We interpret this result to say that given an interest rate of 10%, we are indifferent between $200 today or $220 at the end of one period.</a:t>
            </a:r>
          </a:p>
          <a:p>
            <a:endParaRPr lang="en-US" sz="1200" kern="1200" dirty="0">
              <a:solidFill>
                <a:schemeClr val="tx1"/>
              </a:solidFill>
              <a:effectLst/>
              <a:latin typeface="+mn-lt"/>
              <a:ea typeface="MS PGothic" pitchFamily="34" charset="-128"/>
              <a:cs typeface="ＭＳ Ｐゴシック" pitchFamily="-107" charset="-128"/>
            </a:endParaRPr>
          </a:p>
          <a:p>
            <a:endParaRPr lang="en-US" sz="1200" kern="1200" dirty="0">
              <a:solidFill>
                <a:schemeClr val="tx1"/>
              </a:solidFill>
              <a:effectLst/>
              <a:latin typeface="+mn-lt"/>
              <a:ea typeface="MS PGothic" pitchFamily="34" charset="-128"/>
              <a:cs typeface="ＭＳ Ｐゴシック" pitchFamily="-107" charset="-128"/>
            </a:endParaRPr>
          </a:p>
          <a:p>
            <a:endParaRPr lang="en-US" sz="1200" kern="1200" dirty="0">
              <a:solidFill>
                <a:schemeClr val="tx1"/>
              </a:solidFill>
              <a:effectLst/>
              <a:latin typeface="+mn-lt"/>
              <a:ea typeface="MS PGothic" pitchFamily="34" charset="-128"/>
              <a:cs typeface="ＭＳ Ｐゴシック" pitchFamily="-107" charset="-128"/>
            </a:endParaRPr>
          </a:p>
          <a:p>
            <a:endParaRPr lang="en-US" sz="1200" kern="1200" dirty="0">
              <a:solidFill>
                <a:schemeClr val="tx1"/>
              </a:solidFill>
              <a:effectLst/>
              <a:latin typeface="+mn-lt"/>
              <a:ea typeface="MS PGothic" pitchFamily="34" charset="-128"/>
              <a:cs typeface="ＭＳ Ｐゴシック" pitchFamily="-107" charset="-128"/>
            </a:endParaRPr>
          </a:p>
          <a:p>
            <a:endParaRPr lang="en-US" sz="1200" kern="1200" dirty="0">
              <a:solidFill>
                <a:schemeClr val="tx1"/>
              </a:solidFill>
              <a:effectLst/>
              <a:latin typeface="+mn-lt"/>
              <a:ea typeface="MS PGothic" pitchFamily="34" charset="-128"/>
              <a:cs typeface="ＭＳ Ｐゴシック" pitchFamily="-107" charset="-128"/>
            </a:endParaRPr>
          </a:p>
          <a:p>
            <a:endParaRPr lang="en-US" altLang="en-US" sz="1200" kern="1200" dirty="0">
              <a:solidFill>
                <a:schemeClr val="tx1"/>
              </a:solidFill>
              <a:effectLst/>
              <a:latin typeface="+mn-lt"/>
              <a:ea typeface="MS PGothic" pitchFamily="34" charset="-128"/>
            </a:endParaRPr>
          </a:p>
        </p:txBody>
      </p:sp>
    </p:spTree>
    <p:extLst>
      <p:ext uri="{BB962C8B-B14F-4D97-AF65-F5344CB8AC3E}">
        <p14:creationId xmlns:p14="http://schemas.microsoft.com/office/powerpoint/2010/main" val="1125995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1"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2"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3"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4"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5"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71017" name="Rectangle 11"/>
          <p:cNvSpPr>
            <a:spLocks noGrp="1" noChangeArrowheads="1"/>
          </p:cNvSpPr>
          <p:nvPr>
            <p:ph type="body" idx="1"/>
          </p:nvPr>
        </p:nvSpPr>
        <p:spPr bwMode="auto">
          <a:xfrm>
            <a:off x="943610" y="4447461"/>
            <a:ext cx="5189855" cy="4213384"/>
          </a:xfrm>
          <a:noFill/>
        </p:spPr>
        <p:txBody>
          <a:bodyPr lIns="92953" tIns="45661" rIns="92953" bIns="45661">
            <a:normAutofit/>
          </a:bodyPr>
          <a:lstStyle/>
          <a:p>
            <a:r>
              <a:rPr lang="en-US" sz="1200" kern="1200" dirty="0">
                <a:solidFill>
                  <a:schemeClr val="tx1"/>
                </a:solidFill>
                <a:effectLst/>
                <a:latin typeface="+mn-lt"/>
                <a:ea typeface="MS PGothic" pitchFamily="34" charset="-128"/>
                <a:cs typeface="ＭＳ Ｐゴシック" pitchFamily="-107" charset="-128"/>
              </a:rPr>
              <a:t>We can use the</a:t>
            </a:r>
            <a:r>
              <a:rPr lang="en-US" sz="1200" kern="1200" baseline="0" dirty="0">
                <a:solidFill>
                  <a:schemeClr val="tx1"/>
                </a:solidFill>
                <a:effectLst/>
                <a:latin typeface="+mn-lt"/>
                <a:ea typeface="MS PGothic" pitchFamily="34" charset="-128"/>
                <a:cs typeface="ＭＳ Ｐゴシック" pitchFamily="-107" charset="-128"/>
              </a:rPr>
              <a:t> formula in Exhibit B.2 </a:t>
            </a:r>
            <a:r>
              <a:rPr lang="en-US" sz="1200" kern="1200" dirty="0">
                <a:solidFill>
                  <a:schemeClr val="tx1"/>
                </a:solidFill>
                <a:effectLst/>
                <a:latin typeface="+mn-lt"/>
                <a:ea typeface="MS PGothic" pitchFamily="34" charset="-128"/>
                <a:cs typeface="ＭＳ Ｐゴシック" pitchFamily="-107" charset="-128"/>
              </a:rPr>
              <a:t>to compute the present value for any number of periods. </a:t>
            </a:r>
          </a:p>
          <a:p>
            <a:endParaRPr lang="en-US" sz="1200" kern="1200" dirty="0">
              <a:solidFill>
                <a:schemeClr val="tx1"/>
              </a:solidFill>
              <a:effectLst/>
              <a:latin typeface="+mn-lt"/>
              <a:ea typeface="MS PGothic" pitchFamily="34" charset="-128"/>
              <a:cs typeface="ＭＳ Ｐゴシック" pitchFamily="-107" charset="-128"/>
            </a:endParaRPr>
          </a:p>
          <a:p>
            <a:r>
              <a:rPr lang="en-US" sz="1200" kern="1200" dirty="0">
                <a:solidFill>
                  <a:schemeClr val="tx1"/>
                </a:solidFill>
                <a:effectLst/>
                <a:latin typeface="+mn-lt"/>
                <a:ea typeface="MS PGothic" pitchFamily="34" charset="-128"/>
                <a:cs typeface="ＭＳ Ｐゴシック" pitchFamily="-107" charset="-128"/>
              </a:rPr>
              <a:t>To illustrate, consider a payment of $242 at the end of two periods at 10% interest. The present value of this $242 to be received two periods from now is computed as follows: </a:t>
            </a:r>
          </a:p>
          <a:p>
            <a:r>
              <a:rPr lang="en-US" sz="1200" kern="1200" baseline="0" dirty="0">
                <a:solidFill>
                  <a:schemeClr val="tx1"/>
                </a:solidFill>
                <a:effectLst/>
                <a:latin typeface="+mn-lt"/>
                <a:ea typeface="MS PGothic" pitchFamily="34" charset="-128"/>
                <a:cs typeface="ＭＳ Ｐゴシック" pitchFamily="-107" charset="-128"/>
              </a:rPr>
              <a:t>$242 divided by (1 + 0.10)</a:t>
            </a:r>
            <a:r>
              <a:rPr lang="en-US" sz="1200" kern="1200" baseline="30000" dirty="0">
                <a:solidFill>
                  <a:schemeClr val="tx1"/>
                </a:solidFill>
                <a:effectLst/>
                <a:latin typeface="+mn-lt"/>
                <a:ea typeface="MS PGothic" pitchFamily="34" charset="-128"/>
                <a:cs typeface="ＭＳ Ｐゴシック" pitchFamily="-107" charset="-128"/>
              </a:rPr>
              <a:t>2</a:t>
            </a:r>
            <a:r>
              <a:rPr lang="en-US" sz="1200" kern="1200" baseline="0" dirty="0">
                <a:solidFill>
                  <a:schemeClr val="tx1"/>
                </a:solidFill>
                <a:effectLst/>
                <a:latin typeface="+mn-lt"/>
                <a:ea typeface="MS PGothic" pitchFamily="34" charset="-128"/>
                <a:cs typeface="ＭＳ Ｐゴシック" pitchFamily="-107" charset="-128"/>
              </a:rPr>
              <a:t> = $200. </a:t>
            </a:r>
            <a:endParaRPr lang="en-US" sz="1200" kern="1200" dirty="0">
              <a:solidFill>
                <a:schemeClr val="tx1"/>
              </a:solidFill>
              <a:effectLst/>
              <a:latin typeface="+mn-lt"/>
              <a:ea typeface="MS PGothic" pitchFamily="34" charset="-128"/>
              <a:cs typeface="ＭＳ Ｐゴシック" pitchFamily="-107" charset="-128"/>
            </a:endParaRPr>
          </a:p>
          <a:p>
            <a:endParaRPr lang="en-US" sz="1200" kern="1200" dirty="0">
              <a:solidFill>
                <a:schemeClr val="tx1"/>
              </a:solidFill>
              <a:effectLst/>
              <a:latin typeface="+mn-lt"/>
              <a:ea typeface="MS PGothic" pitchFamily="34" charset="-128"/>
              <a:cs typeface="ＭＳ Ｐゴシック" pitchFamily="-107" charset="-128"/>
            </a:endParaRPr>
          </a:p>
          <a:p>
            <a:r>
              <a:rPr lang="en-US" sz="1200" kern="1200" dirty="0">
                <a:solidFill>
                  <a:schemeClr val="tx1"/>
                </a:solidFill>
                <a:effectLst/>
                <a:latin typeface="+mn-lt"/>
                <a:ea typeface="MS PGothic" pitchFamily="34" charset="-128"/>
                <a:cs typeface="ＭＳ Ｐゴシック" pitchFamily="-107" charset="-128"/>
              </a:rPr>
              <a:t>These results tell us we are indifferent between $200 today, or $220 one period from today, or $242 two periods from today given a 10% interest rate per period.</a:t>
            </a:r>
          </a:p>
          <a:p>
            <a:endParaRPr lang="en-US" sz="1200" kern="1200" dirty="0">
              <a:solidFill>
                <a:schemeClr val="tx1"/>
              </a:solidFill>
              <a:effectLst/>
              <a:latin typeface="+mn-lt"/>
              <a:ea typeface="MS PGothic" pitchFamily="34" charset="-128"/>
              <a:cs typeface="ＭＳ Ｐゴシック" pitchFamily="-107" charset="-128"/>
            </a:endParaRPr>
          </a:p>
          <a:p>
            <a:r>
              <a:rPr lang="en-US" sz="1200" kern="1200" dirty="0">
                <a:solidFill>
                  <a:schemeClr val="tx1"/>
                </a:solidFill>
                <a:effectLst/>
                <a:latin typeface="+mn-lt"/>
                <a:ea typeface="MS PGothic" pitchFamily="34" charset="-128"/>
                <a:cs typeface="ＭＳ Ｐゴシック" pitchFamily="-107" charset="-128"/>
              </a:rPr>
              <a:t>The number of periods (n) in the present value formula does not have to be expressed in years. Any period of time such as a day, a month, a quarter, or a year can be used. </a:t>
            </a:r>
          </a:p>
          <a:p>
            <a:endParaRPr lang="en-US" sz="1200" kern="1200" dirty="0">
              <a:solidFill>
                <a:schemeClr val="tx1"/>
              </a:solidFill>
              <a:effectLst/>
              <a:latin typeface="+mn-lt"/>
              <a:ea typeface="MS PGothic" pitchFamily="34" charset="-128"/>
              <a:cs typeface="ＭＳ Ｐゴシック" pitchFamily="-107" charset="-128"/>
            </a:endParaRPr>
          </a:p>
          <a:p>
            <a:endParaRPr lang="en-US" sz="1200" kern="1200" dirty="0">
              <a:solidFill>
                <a:schemeClr val="tx1"/>
              </a:solidFill>
              <a:effectLst/>
              <a:latin typeface="+mn-lt"/>
              <a:ea typeface="MS PGothic" pitchFamily="34" charset="-128"/>
              <a:cs typeface="ＭＳ Ｐゴシック" pitchFamily="-107" charset="-128"/>
            </a:endParaRPr>
          </a:p>
          <a:p>
            <a:endParaRPr lang="en-US" sz="1200" kern="1200" dirty="0">
              <a:solidFill>
                <a:schemeClr val="tx1"/>
              </a:solidFill>
              <a:effectLst/>
              <a:latin typeface="+mn-lt"/>
              <a:ea typeface="MS PGothic" pitchFamily="34" charset="-128"/>
              <a:cs typeface="ＭＳ Ｐゴシック" pitchFamily="-107" charset="-128"/>
            </a:endParaRPr>
          </a:p>
          <a:p>
            <a:endParaRPr lang="en-US" altLang="en-US" sz="1200" kern="1200" dirty="0">
              <a:solidFill>
                <a:schemeClr val="tx1"/>
              </a:solidFill>
              <a:effectLst/>
              <a:latin typeface="+mn-lt"/>
              <a:ea typeface="MS PGothic" pitchFamily="34" charset="-128"/>
            </a:endParaRPr>
          </a:p>
        </p:txBody>
      </p:sp>
    </p:spTree>
    <p:extLst>
      <p:ext uri="{BB962C8B-B14F-4D97-AF65-F5344CB8AC3E}">
        <p14:creationId xmlns:p14="http://schemas.microsoft.com/office/powerpoint/2010/main" val="4140799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1"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2"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3"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4"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5"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71017" name="Rectangle 11"/>
          <p:cNvSpPr>
            <a:spLocks noGrp="1" noChangeArrowheads="1"/>
          </p:cNvSpPr>
          <p:nvPr>
            <p:ph type="body" idx="1"/>
          </p:nvPr>
        </p:nvSpPr>
        <p:spPr bwMode="auto">
          <a:xfrm>
            <a:off x="943610" y="4447461"/>
            <a:ext cx="5189855" cy="4213384"/>
          </a:xfrm>
          <a:noFill/>
        </p:spPr>
        <p:txBody>
          <a:bodyPr lIns="92953" tIns="45661" rIns="92953" bIns="45661">
            <a:normAutofit/>
          </a:bodyPr>
          <a:lstStyle/>
          <a:p>
            <a:r>
              <a:rPr lang="en-US" sz="1200" kern="1200" dirty="0">
                <a:solidFill>
                  <a:schemeClr val="tx1"/>
                </a:solidFill>
                <a:effectLst/>
                <a:latin typeface="+mn-lt"/>
                <a:ea typeface="MS PGothic" pitchFamily="34" charset="-128"/>
                <a:cs typeface="ＭＳ Ｐゴシック" pitchFamily="-107" charset="-128"/>
              </a:rPr>
              <a:t>A present value table helps us with present value computations. It gives us present values (factors) for a variety of both interest rates (i) and periods (n). Each present value in a present value table assumes that the future value (f) equals 1. When the future value (f) is different from 1, we simply multiply the present value (p) from the table by that future value to give us the estimate. The formula used to construct a table of present values for a single future amount of 1 is shown in Exhibit B.3.</a:t>
            </a:r>
          </a:p>
          <a:p>
            <a:endParaRPr lang="en-US" sz="1200" kern="1200" dirty="0">
              <a:solidFill>
                <a:schemeClr val="tx1"/>
              </a:solidFill>
              <a:effectLst/>
              <a:latin typeface="+mn-lt"/>
              <a:ea typeface="MS PGothic" pitchFamily="34" charset="-128"/>
              <a:cs typeface="ＭＳ Ｐゴシック" pitchFamily="-107" charset="-128"/>
            </a:endParaRPr>
          </a:p>
          <a:p>
            <a:r>
              <a:rPr lang="en-US" sz="1200" kern="1200" dirty="0">
                <a:solidFill>
                  <a:schemeClr val="tx1"/>
                </a:solidFill>
                <a:effectLst/>
                <a:latin typeface="+mn-lt"/>
                <a:ea typeface="MS PGothic" pitchFamily="34" charset="-128"/>
                <a:cs typeface="ＭＳ Ｐゴシック" pitchFamily="-107" charset="-128"/>
              </a:rPr>
              <a:t>This formula is identical to that in Exhibit B.2 except that f equals 1. Table B.1 at the end of this appendix is such a present value table. It is often called a present value of 1 table. A present value table has three factors: p, i, and n. Knowing two of these three factors allows us to compute the third. (A fourth is f, but as already explained, we need only multiply the 1 used in the formula by f. ).</a:t>
            </a:r>
          </a:p>
        </p:txBody>
      </p:sp>
    </p:spTree>
    <p:extLst>
      <p:ext uri="{BB962C8B-B14F-4D97-AF65-F5344CB8AC3E}">
        <p14:creationId xmlns:p14="http://schemas.microsoft.com/office/powerpoint/2010/main" val="3751669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1"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2"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3"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4"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5"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71017" name="Rectangle 11"/>
          <p:cNvSpPr>
            <a:spLocks noGrp="1" noChangeArrowheads="1"/>
          </p:cNvSpPr>
          <p:nvPr>
            <p:ph type="body" idx="1"/>
          </p:nvPr>
        </p:nvSpPr>
        <p:spPr bwMode="auto">
          <a:xfrm>
            <a:off x="943610" y="4447461"/>
            <a:ext cx="5189855" cy="4213384"/>
          </a:xfrm>
          <a:noFill/>
        </p:spPr>
        <p:txBody>
          <a:bodyPr lIns="92953" tIns="45661" rIns="92953" bIns="45661">
            <a:normAutofit fontScale="77500" lnSpcReduction="20000"/>
          </a:bodyPr>
          <a:lstStyle/>
          <a:p>
            <a:r>
              <a:rPr lang="en-US" sz="1200" kern="1200" dirty="0">
                <a:solidFill>
                  <a:schemeClr val="tx1"/>
                </a:solidFill>
                <a:effectLst/>
                <a:latin typeface="+mn-lt"/>
                <a:ea typeface="MS PGothic" pitchFamily="34" charset="-128"/>
                <a:cs typeface="ＭＳ Ｐゴシック" pitchFamily="-107" charset="-128"/>
              </a:rPr>
              <a:t>To illustrate the use of a present value table, consider three cases. </a:t>
            </a:r>
          </a:p>
          <a:p>
            <a:endParaRPr lang="en-US" sz="1200" kern="1200" dirty="0">
              <a:solidFill>
                <a:schemeClr val="tx1"/>
              </a:solidFill>
              <a:effectLst/>
              <a:latin typeface="+mn-lt"/>
              <a:ea typeface="MS PGothic" pitchFamily="34" charset="-128"/>
              <a:cs typeface="ＭＳ Ｐゴシック" pitchFamily="-107" charset="-128"/>
            </a:endParaRPr>
          </a:p>
          <a:p>
            <a:r>
              <a:rPr lang="en-US" sz="1200" kern="1200" dirty="0">
                <a:solidFill>
                  <a:schemeClr val="tx1"/>
                </a:solidFill>
                <a:effectLst/>
                <a:latin typeface="+mn-lt"/>
                <a:ea typeface="MS PGothic" pitchFamily="34" charset="-128"/>
                <a:cs typeface="ＭＳ Ｐゴシック" pitchFamily="-107" charset="-128"/>
              </a:rPr>
              <a:t>Case 1: Solve for p when knowing I and n. To show how we use a present value table, let’s look again at how we estimate the present value of $220 (the f value) at the end of one period (n = 1) where the interest rate (i) is 10%. To solve this case, we go to the present value table (Table B.1) and look in the row for one period and in the column for 10% interest. Here we find a present value (p) of 0.9091 based on a future value of 1. This means, for instance, that $1 to be received one period from today at 10% interest is worth $0.9091 today. Because the future value in this case is not $1 but $220, we multiply the 0.9091 by $220 to get an answer of $200.</a:t>
            </a:r>
          </a:p>
          <a:p>
            <a:endParaRPr lang="en-US" sz="1200" kern="1200" dirty="0">
              <a:solidFill>
                <a:schemeClr val="tx1"/>
              </a:solidFill>
              <a:effectLst/>
              <a:latin typeface="+mn-lt"/>
              <a:ea typeface="MS PGothic" pitchFamily="34" charset="-128"/>
              <a:cs typeface="ＭＳ Ｐゴシック" pitchFamily="-107" charset="-128"/>
            </a:endParaRPr>
          </a:p>
          <a:p>
            <a:r>
              <a:rPr lang="en-US" sz="1200" kern="1200" dirty="0">
                <a:solidFill>
                  <a:schemeClr val="tx1"/>
                </a:solidFill>
                <a:effectLst/>
                <a:latin typeface="+mn-lt"/>
                <a:ea typeface="MS PGothic" pitchFamily="34" charset="-128"/>
                <a:cs typeface="ＭＳ Ｐゴシック" pitchFamily="-107" charset="-128"/>
              </a:rPr>
              <a:t>Case</a:t>
            </a:r>
            <a:r>
              <a:rPr lang="en-US" sz="1200" kern="1200" baseline="0" dirty="0">
                <a:solidFill>
                  <a:schemeClr val="tx1"/>
                </a:solidFill>
                <a:effectLst/>
                <a:latin typeface="+mn-lt"/>
                <a:ea typeface="MS PGothic" pitchFamily="34" charset="-128"/>
                <a:cs typeface="ＭＳ Ｐゴシック" pitchFamily="-107" charset="-128"/>
              </a:rPr>
              <a:t> 2: </a:t>
            </a:r>
            <a:r>
              <a:rPr lang="en-US" sz="1200" kern="1200" dirty="0">
                <a:solidFill>
                  <a:schemeClr val="tx1"/>
                </a:solidFill>
                <a:effectLst/>
                <a:latin typeface="+mn-lt"/>
                <a:ea typeface="MS PGothic" pitchFamily="34" charset="-128"/>
                <a:cs typeface="ＭＳ Ｐゴシック" pitchFamily="-107" charset="-128"/>
              </a:rPr>
              <a:t>Solve for n when knowing p and i. To illustrate, assume a $100,000 future value (f) that is worth $13,000 today (p) using an interest rate of 12% (i) but where n is unknown. In particular, we want to know how many periods (n) there are between the present value and the future value. To put this in context, it would fit a situation in which we want to retire with $100,000 but currently have only $13,000 that is earning a 12% return and we are unable to save additional money. How long will it be before we can retire? To answer this, we go to Table B.1 and look in the 12% interest column. Here we find a column of present values (p) based on a future value of 1. To use the present value table for this solution, we must divide $13,000 (p) by $100,000 (f), which equals 0.1300. This is necessary because a present value table defines f equal to 1, and p as a fraction of 1. We look for a value nearest to 0.1300 (p), which we find in the row for 18 periods (n). This means that the present value of $100,000 at the end of 18 periods at 12% interest is $13,000; alternatively stated, we must work 18 more years.</a:t>
            </a:r>
          </a:p>
          <a:p>
            <a:endParaRPr lang="en-US" sz="1200" kern="1200" dirty="0">
              <a:solidFill>
                <a:schemeClr val="tx1"/>
              </a:solidFill>
              <a:effectLst/>
              <a:latin typeface="+mn-lt"/>
              <a:ea typeface="MS PGothic" pitchFamily="34" charset="-128"/>
              <a:cs typeface="ＭＳ Ｐゴシック"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itchFamily="34" charset="-128"/>
                <a:cs typeface="ＭＳ Ｐゴシック" pitchFamily="-107" charset="-128"/>
              </a:rPr>
              <a:t>Case 3: Solve for i when knowing p and n. In this case, we have, say, a $120,000 future value (f) worth $60,000 today (p) when there are nine periods (n) between the present and future values, but the interest rate is unknown. As an example, suppose we want to retire with $120,000 in nine years, but we have only $60,000 and we are unable to save additional money. What interest rate must we earn to retire with $120,000 in nine years? To answer this, we go to the present value table (Table B.1) and look in the row for nine periods. To use the present value table, we must divide $60,000 (p) by $120,000 (f), which equals 0.5000. Recall that this step is necessary because a present value table defines f equal to 1 and p as a fraction of 1. We look for a value in the row for nine periods that is nearest to 0.5000 (p), which we find in the column for 8% interest (i). This means that the present value of $120,000 at the end of nine periods at 8% interest is $60,000 or, in our example, we must earn 8% annual interest to retire in nine years.</a:t>
            </a:r>
          </a:p>
          <a:p>
            <a:endParaRPr lang="en-US" sz="1200" kern="1200" dirty="0">
              <a:solidFill>
                <a:schemeClr val="tx1"/>
              </a:solidFill>
              <a:effectLst/>
              <a:latin typeface="+mn-lt"/>
              <a:ea typeface="MS PGothic" pitchFamily="34" charset="-128"/>
              <a:cs typeface="ＭＳ Ｐゴシック" pitchFamily="-107" charset="-128"/>
            </a:endParaRPr>
          </a:p>
        </p:txBody>
      </p:sp>
    </p:spTree>
    <p:extLst>
      <p:ext uri="{BB962C8B-B14F-4D97-AF65-F5344CB8AC3E}">
        <p14:creationId xmlns:p14="http://schemas.microsoft.com/office/powerpoint/2010/main" val="1148258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 y="4846638"/>
            <a:ext cx="4724400" cy="1323975"/>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sz="1600" dirty="0">
                <a:solidFill>
                  <a:srgbClr val="953735"/>
                </a:solidFill>
              </a:rPr>
              <a:t>PowerPoint Authors:</a:t>
            </a:r>
          </a:p>
          <a:p>
            <a:pPr eaLnBrk="1" hangingPunct="1">
              <a:defRPr/>
            </a:pPr>
            <a:r>
              <a:rPr lang="en-US" sz="1600" dirty="0">
                <a:solidFill>
                  <a:srgbClr val="953735"/>
                </a:solidFill>
              </a:rPr>
              <a:t>	Susan Coomer Galbreath, Ph.D., CPA</a:t>
            </a:r>
          </a:p>
          <a:p>
            <a:pPr eaLnBrk="1" hangingPunct="1">
              <a:defRPr/>
            </a:pPr>
            <a:r>
              <a:rPr lang="en-US" sz="1600" dirty="0">
                <a:solidFill>
                  <a:srgbClr val="953735"/>
                </a:solidFill>
              </a:rPr>
              <a:t>	Charles W. Caldwell, D.B.A., CMA</a:t>
            </a:r>
          </a:p>
          <a:p>
            <a:pPr eaLnBrk="1" hangingPunct="1">
              <a:defRPr/>
            </a:pPr>
            <a:r>
              <a:rPr lang="en-US" sz="1600" dirty="0">
                <a:solidFill>
                  <a:srgbClr val="953735"/>
                </a:solidFill>
              </a:rPr>
              <a:t>	Jon A. Booker, Ph.D., CPA, CIA</a:t>
            </a:r>
          </a:p>
          <a:p>
            <a:pPr eaLnBrk="1" hangingPunct="1">
              <a:defRPr/>
            </a:pPr>
            <a:r>
              <a:rPr lang="en-US" sz="1600" dirty="0">
                <a:solidFill>
                  <a:srgbClr val="953735"/>
                </a:solidFill>
              </a:rPr>
              <a:t>	Cynthia J. Rooney, Ph.D., CPA</a:t>
            </a:r>
          </a:p>
        </p:txBody>
      </p:sp>
      <p:sp>
        <p:nvSpPr>
          <p:cNvPr id="5" name="Text Box 18"/>
          <p:cNvSpPr txBox="1">
            <a:spLocks noChangeArrowheads="1"/>
          </p:cNvSpPr>
          <p:nvPr userDrawn="1"/>
        </p:nvSpPr>
        <p:spPr bwMode="auto">
          <a:xfrm>
            <a:off x="4800600" y="6589713"/>
            <a:ext cx="4389438" cy="246062"/>
          </a:xfrm>
          <a:prstGeom prst="rect">
            <a:avLst/>
          </a:prstGeom>
          <a:noFill/>
          <a:ln>
            <a:noFill/>
          </a:ln>
          <a:extLst/>
        </p:spPr>
        <p:txBody>
          <a:bodyPr wrap="non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defRPr/>
            </a:pPr>
            <a:r>
              <a:rPr lang="en-US" sz="1000" i="1" dirty="0">
                <a:solidFill>
                  <a:srgbClr val="953735"/>
                </a:solidFill>
                <a:latin typeface="Times" pitchFamily="-107" charset="0"/>
                <a:ea typeface="ＭＳ Ｐゴシック" pitchFamily="-107" charset="-128"/>
              </a:rPr>
              <a:t>Copyright © 2013 by The McGraw-Hill Companies, Inc. All rights reserved.</a:t>
            </a:r>
          </a:p>
        </p:txBody>
      </p:sp>
      <p:sp>
        <p:nvSpPr>
          <p:cNvPr id="6" name="Freeform 5"/>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p>
        </p:txBody>
      </p:sp>
      <p:sp>
        <p:nvSpPr>
          <p:cNvPr id="7" name="Freeform 6"/>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p>
        </p:txBody>
      </p:sp>
      <p:pic>
        <p:nvPicPr>
          <p:cNvPr id="8" name="Picture 15" descr="C:\Users\DoddandSusan\AppData\Local\Microsoft\Windows\Temporary Internet Files\Content.IE5\NKGY5IMF\MP900289529[1].jpg"/>
          <p:cNvPicPr>
            <a:picLocks noChangeAspect="1" noChangeArrowheads="1"/>
          </p:cNvPicPr>
          <p:nvPr userDrawn="1"/>
        </p:nvPicPr>
        <p:blipFill>
          <a:blip r:embed="rId2" cstate="print"/>
          <a:srcRect/>
          <a:stretch>
            <a:fillRect/>
          </a:stretch>
        </p:blipFill>
        <p:spPr bwMode="auto">
          <a:xfrm>
            <a:off x="5638800" y="3886200"/>
            <a:ext cx="3205163" cy="215741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Date Placeholder 3"/>
          <p:cNvSpPr>
            <a:spLocks noGrp="1"/>
          </p:cNvSpPr>
          <p:nvPr>
            <p:ph type="dt" sz="half" idx="10"/>
          </p:nvPr>
        </p:nvSpPr>
        <p:spPr/>
        <p:txBody>
          <a:bodyPr/>
          <a:lstStyle>
            <a:lvl1pPr>
              <a:defRPr/>
            </a:lvl1pPr>
          </a:lstStyle>
          <a:p>
            <a:pPr>
              <a:defRPr/>
            </a:pPr>
            <a:fld id="{E2ADD740-EEDD-4C78-8F42-F0262E781867}" type="datetime1">
              <a:rPr lang="en-US" smtClean="0"/>
              <a:pPr>
                <a:defRPr/>
              </a:pPr>
              <a:t>11/2/18</a:t>
            </a:fld>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dirty="0"/>
              <a:t>Copyright © 2015 McGraw-Hill Education</a:t>
            </a:r>
          </a:p>
        </p:txBody>
      </p:sp>
      <p:sp>
        <p:nvSpPr>
          <p:cNvPr id="11" name="Slide Number Placeholder 5"/>
          <p:cNvSpPr>
            <a:spLocks noGrp="1"/>
          </p:cNvSpPr>
          <p:nvPr>
            <p:ph type="sldNum" sz="quarter" idx="12"/>
          </p:nvPr>
        </p:nvSpPr>
        <p:spPr/>
        <p:txBody>
          <a:bodyPr/>
          <a:lstStyle>
            <a:lvl1pPr>
              <a:defRPr/>
            </a:lvl1pPr>
          </a:lstStyle>
          <a:p>
            <a:pPr>
              <a:defRPr/>
            </a:pPr>
            <a:fld id="{DE480455-0828-4DD4-8800-5D263D077BA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966DF36-EB2C-41BF-B7DF-8F00AA75B9C5}" type="datetime1">
              <a:rPr lang="en-US" smtClean="0"/>
              <a:pPr>
                <a:defRPr/>
              </a:pPr>
              <a:t>11/2/18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a:defRPr/>
            </a:lvl1pPr>
          </a:lstStyle>
          <a:p>
            <a:pPr>
              <a:defRPr/>
            </a:pPr>
            <a:fld id="{B69D06C3-134B-4157-B15A-5D379EF49F3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952485D-9889-42A8-8D32-EDCD41682142}" type="datetime1">
              <a:rPr lang="en-US" smtClean="0"/>
              <a:pPr>
                <a:defRPr/>
              </a:pPr>
              <a:t>11/2/18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a:defRPr/>
            </a:lvl1pPr>
          </a:lstStyle>
          <a:p>
            <a:pPr>
              <a:defRPr/>
            </a:pPr>
            <a:fld id="{2720975C-3402-4C74-A1B3-BD7B1FE1ACD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D29925E-EED2-44FE-A088-00640B77843B}" type="datetime1">
              <a:rPr lang="en-US" smtClean="0"/>
              <a:pPr>
                <a:defRPr/>
              </a:pPr>
              <a:t>11/2/18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326DA46-A0C8-43DB-B9C0-C1581C69E33E}"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432F547-B0D0-4CB8-8543-44DCD76FB919}" type="datetime1">
              <a:rPr lang="en-US" smtClean="0"/>
              <a:pPr>
                <a:defRPr/>
              </a:pPr>
              <a:t>11/2/18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D43F197-C583-4294-BD21-B6AE0DDD46C4}"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5180D1F-64D5-4D03-86A8-B0C78FB9D084}" type="datetime1">
              <a:rPr lang="en-US" smtClean="0"/>
              <a:pPr>
                <a:defRPr/>
              </a:pPr>
              <a:t>11/2/18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E116888-0E84-4000-8C9A-DF22FF321353}"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7029C4C-C2A6-4717-8563-4B6485018455}" type="datetime1">
              <a:rPr lang="en-US" smtClean="0"/>
              <a:pPr>
                <a:defRPr/>
              </a:pPr>
              <a:t>11/2/18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4411A0D-A8E5-402C-AF42-7358F1E5206C}"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47AA2FB-695C-4592-B550-A6752700110A}" type="datetime1">
              <a:rPr lang="en-US" smtClean="0"/>
              <a:pPr>
                <a:defRPr/>
              </a:pPr>
              <a:t>11/2/18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48FE30C-4565-40A8-B04F-73EB35A52FAB}"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F12F0C6-B5C0-45E6-85FD-C21AB31A1A95}" type="datetime1">
              <a:rPr lang="en-US" smtClean="0"/>
              <a:pPr>
                <a:defRPr/>
              </a:pPr>
              <a:t>11/2/18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38B8CC1-C7B3-4BC4-BEEE-A4A95954513D}"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8224EFF-F9F8-496A-8AFF-0F456197E8B5}" type="datetime1">
              <a:rPr lang="en-US" smtClean="0"/>
              <a:pPr>
                <a:defRPr/>
              </a:pPr>
              <a:t>11/2/18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A019379-17AD-4E0D-9610-E34AD365F0A3}"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ABCD41C-A05E-407A-A6F7-5DECF085D44C}" type="datetime1">
              <a:rPr lang="en-US" smtClean="0"/>
              <a:pPr>
                <a:defRPr/>
              </a:pPr>
              <a:t>11/2/18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a:defRPr/>
            </a:lvl1pPr>
          </a:lstStyle>
          <a:p>
            <a:pPr>
              <a:defRPr/>
            </a:pPr>
            <a:fld id="{C156CC0B-54A5-48FB-8962-F964543AD76F}"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D88E37B-CCA0-4BF7-B7AF-2BF4EC7610D2}" type="datetime1">
              <a:rPr lang="en-US" smtClean="0"/>
              <a:pPr>
                <a:defRPr/>
              </a:pPr>
              <a:t>11/2/18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59EE4FC-2A91-409C-B8D2-F3728F9891D1}"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E83D0F0-4A89-4D87-9ECF-313F57AAD2A3}" type="datetime1">
              <a:rPr lang="en-US" smtClean="0"/>
              <a:pPr>
                <a:defRPr/>
              </a:pPr>
              <a:t>11/2/18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920DAAC-7117-477B-8495-ACE3BBCB7238}"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103DD5F-3ADD-4550-807E-1C58669018A4}" type="datetime1">
              <a:rPr lang="en-US" smtClean="0"/>
              <a:pPr>
                <a:defRPr/>
              </a:pPr>
              <a:t>11/2/18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3AD7A4F-0B31-4615-9C11-A8677BAFCAEB}"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281D123-9B63-43A4-93F3-FBB2E34B51D6}" type="datetime1">
              <a:rPr lang="en-US" smtClean="0"/>
              <a:pPr>
                <a:defRPr/>
              </a:pPr>
              <a:t>11/2/18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B01C260-B825-4CE8-9DDA-33D812275B3B}"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xmlns:p14="http://schemas.microsoft.com/office/powerpoint/2010/mai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xmlns:p14="http://schemas.microsoft.com/office/powerpoint/2010/mai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85C0D6B-A228-4BC7-AE74-EA74001B2B8A}" type="datetime1">
              <a:rPr lang="en-US" smtClean="0">
                <a:solidFill>
                  <a:prstClr val="black">
                    <a:tint val="75000"/>
                  </a:prstClr>
                </a:solidFill>
              </a:rPr>
              <a:pPr/>
              <a:t>11/2/18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89031638"/>
      </p:ext>
    </p:extLst>
  </p:cSld>
  <p:clrMapOvr>
    <a:masterClrMapping/>
  </p:clrMapOvr>
  <p:transition xmlns:p14="http://schemas.microsoft.com/office/powerpoint/2010/mai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482511-DF62-4D98-B2FF-C737280754FA}" type="datetime1">
              <a:rPr lang="en-US" smtClean="0">
                <a:solidFill>
                  <a:prstClr val="black">
                    <a:tint val="75000"/>
                  </a:prstClr>
                </a:solidFill>
              </a:rPr>
              <a:pPr/>
              <a:t>11/2/18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1972337"/>
      </p:ext>
    </p:extLst>
  </p:cSld>
  <p:clrMapOvr>
    <a:masterClrMapping/>
  </p:clrMapOvr>
  <p:transition xmlns:p14="http://schemas.microsoft.com/office/powerpoint/2010/mai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F6BC89-3168-493F-84CD-4AC9A0B06593}" type="datetime1">
              <a:rPr lang="en-US" smtClean="0">
                <a:solidFill>
                  <a:prstClr val="black">
                    <a:tint val="75000"/>
                  </a:prstClr>
                </a:solidFill>
              </a:rPr>
              <a:pPr/>
              <a:t>11/2/18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2255307"/>
      </p:ext>
    </p:extLst>
  </p:cSld>
  <p:clrMapOvr>
    <a:masterClrMapping/>
  </p:clrMapOvr>
  <p:transition xmlns:p14="http://schemas.microsoft.com/office/powerpoint/2010/mai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767881-7528-46CE-BC0A-49D1AF00303D}" type="datetime1">
              <a:rPr lang="en-US" smtClean="0">
                <a:solidFill>
                  <a:prstClr val="black">
                    <a:tint val="75000"/>
                  </a:prstClr>
                </a:solidFill>
              </a:rPr>
              <a:pPr/>
              <a:t>11/2/18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2888707"/>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3E78114-A05E-4C60-8CC0-398858802D23}" type="datetime1">
              <a:rPr lang="en-US" smtClean="0"/>
              <a:pPr>
                <a:defRPr/>
              </a:pPr>
              <a:t>11/2/18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a:defRPr/>
            </a:lvl1pPr>
          </a:lstStyle>
          <a:p>
            <a:pPr>
              <a:defRPr/>
            </a:pPr>
            <a:fld id="{46AE0EDF-379C-4917-8D66-36F17073F92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D9868B-D658-4565-8C23-F8C79909A18E}" type="datetime1">
              <a:rPr lang="en-US" smtClean="0">
                <a:solidFill>
                  <a:prstClr val="black">
                    <a:tint val="75000"/>
                  </a:prstClr>
                </a:solidFill>
              </a:rPr>
              <a:pPr/>
              <a:t>11/2/18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3722"/>
      </p:ext>
    </p:extLst>
  </p:cSld>
  <p:clrMapOvr>
    <a:masterClrMapping/>
  </p:clrMapOvr>
  <p:transition xmlns:p14="http://schemas.microsoft.com/office/powerpoint/2010/mai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63E6F2-E096-45F4-B32F-5F98A41769DF}" type="datetime1">
              <a:rPr lang="en-US" smtClean="0">
                <a:solidFill>
                  <a:prstClr val="black">
                    <a:tint val="75000"/>
                  </a:prstClr>
                </a:solidFill>
              </a:rPr>
              <a:pPr/>
              <a:t>11/2/18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57434794"/>
      </p:ext>
    </p:extLst>
  </p:cSld>
  <p:clrMapOvr>
    <a:masterClrMapping/>
  </p:clrMapOvr>
  <p:transition xmlns:p14="http://schemas.microsoft.com/office/powerpoint/2010/mai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1E641-665E-4768-821C-2AC3EEB77E40}" type="datetime1">
              <a:rPr lang="en-US" smtClean="0">
                <a:solidFill>
                  <a:prstClr val="black">
                    <a:tint val="75000"/>
                  </a:prstClr>
                </a:solidFill>
              </a:rPr>
              <a:pPr/>
              <a:t>11/2/18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2442606"/>
      </p:ext>
    </p:extLst>
  </p:cSld>
  <p:clrMapOvr>
    <a:masterClrMapping/>
  </p:clrMapOvr>
  <p:transition xmlns:p14="http://schemas.microsoft.com/office/powerpoint/2010/mai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18A895-93CF-4621-8AD8-E2E5FF92840D}" type="datetime1">
              <a:rPr lang="en-US" smtClean="0">
                <a:solidFill>
                  <a:prstClr val="black">
                    <a:tint val="75000"/>
                  </a:prstClr>
                </a:solidFill>
              </a:rPr>
              <a:pPr/>
              <a:t>11/2/18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97617029"/>
      </p:ext>
    </p:extLst>
  </p:cSld>
  <p:clrMapOvr>
    <a:masterClrMapping/>
  </p:clrMapOvr>
  <p:transition xmlns:p14="http://schemas.microsoft.com/office/powerpoint/2010/mai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5673DA-643A-4A75-A9A4-D552DB93152B}" type="datetime1">
              <a:rPr lang="en-US" smtClean="0">
                <a:solidFill>
                  <a:prstClr val="black">
                    <a:tint val="75000"/>
                  </a:prstClr>
                </a:solidFill>
              </a:rPr>
              <a:pPr/>
              <a:t>11/2/18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6258869"/>
      </p:ext>
    </p:extLst>
  </p:cSld>
  <p:clrMapOvr>
    <a:masterClrMapping/>
  </p:clrMapOvr>
  <p:transition xmlns:p14="http://schemas.microsoft.com/office/powerpoint/2010/mai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8E413B-B2AD-4733-AFCE-5483950BB2AB}" type="datetime1">
              <a:rPr lang="en-US" smtClean="0">
                <a:solidFill>
                  <a:prstClr val="black">
                    <a:tint val="75000"/>
                  </a:prstClr>
                </a:solidFill>
              </a:rPr>
              <a:pPr/>
              <a:t>11/2/18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7533249"/>
      </p:ext>
    </p:extLst>
  </p:cSld>
  <p:clrMapOvr>
    <a:masterClrMapping/>
  </p:clrMapOvr>
  <p:transition xmlns:p14="http://schemas.microsoft.com/office/powerpoint/2010/mai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DD941-CA54-4484-A9C9-17E4A7C68DCB}" type="datetime1">
              <a:rPr lang="en-US" smtClean="0">
                <a:solidFill>
                  <a:prstClr val="black">
                    <a:tint val="75000"/>
                  </a:prstClr>
                </a:solidFill>
              </a:rPr>
              <a:pPr/>
              <a:t>11/2/18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0651177"/>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2A1306E-FBCE-4395-8DFA-E7C9477C4344}" type="datetime1">
              <a:rPr lang="en-US" smtClean="0"/>
              <a:pPr>
                <a:defRPr/>
              </a:pPr>
              <a:t>11/2/18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a:t>
            </a:r>
          </a:p>
        </p:txBody>
      </p:sp>
      <p:sp>
        <p:nvSpPr>
          <p:cNvPr id="7" name="Slide Number Placeholder 5"/>
          <p:cNvSpPr>
            <a:spLocks noGrp="1"/>
          </p:cNvSpPr>
          <p:nvPr>
            <p:ph type="sldNum" sz="quarter" idx="12"/>
          </p:nvPr>
        </p:nvSpPr>
        <p:spPr/>
        <p:txBody>
          <a:bodyPr/>
          <a:lstStyle>
            <a:lvl1pPr>
              <a:defRPr/>
            </a:lvl1pPr>
          </a:lstStyle>
          <a:p>
            <a:pPr>
              <a:defRPr/>
            </a:pPr>
            <a:fld id="{A4A94808-C362-4D14-B3BC-5901F7633C3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759106A-8CAF-44E8-AEA2-E6494326B09A}" type="datetime1">
              <a:rPr lang="en-US" smtClean="0"/>
              <a:pPr>
                <a:defRPr/>
              </a:pPr>
              <a:t>11/2/18</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Copyright © 2015 McGraw-Hill Education</a:t>
            </a:r>
          </a:p>
        </p:txBody>
      </p:sp>
      <p:sp>
        <p:nvSpPr>
          <p:cNvPr id="9" name="Slide Number Placeholder 5"/>
          <p:cNvSpPr>
            <a:spLocks noGrp="1"/>
          </p:cNvSpPr>
          <p:nvPr>
            <p:ph type="sldNum" sz="quarter" idx="12"/>
          </p:nvPr>
        </p:nvSpPr>
        <p:spPr/>
        <p:txBody>
          <a:bodyPr/>
          <a:lstStyle>
            <a:lvl1pPr>
              <a:defRPr/>
            </a:lvl1pPr>
          </a:lstStyle>
          <a:p>
            <a:pPr>
              <a:defRPr/>
            </a:pPr>
            <a:fld id="{C34AB635-083C-4B16-9946-6A386B12EF9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CF86555-48F2-4065-A44D-1A2587EC9387}" type="datetime1">
              <a:rPr lang="en-US" smtClean="0"/>
              <a:pPr>
                <a:defRPr/>
              </a:pPr>
              <a:t>11/2/18</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Copyright © 2015 McGraw-Hill Education</a:t>
            </a:r>
          </a:p>
        </p:txBody>
      </p:sp>
      <p:sp>
        <p:nvSpPr>
          <p:cNvPr id="5" name="Slide Number Placeholder 5"/>
          <p:cNvSpPr>
            <a:spLocks noGrp="1"/>
          </p:cNvSpPr>
          <p:nvPr>
            <p:ph type="sldNum" sz="quarter" idx="12"/>
          </p:nvPr>
        </p:nvSpPr>
        <p:spPr/>
        <p:txBody>
          <a:bodyPr/>
          <a:lstStyle>
            <a:lvl1pPr>
              <a:defRPr/>
            </a:lvl1pPr>
          </a:lstStyle>
          <a:p>
            <a:pPr>
              <a:defRPr/>
            </a:pPr>
            <a:fld id="{FC36F535-71D6-4898-9998-F7C23765586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C811E98-F6BA-4729-AA1A-A2B025B69ABB}" type="datetime1">
              <a:rPr lang="en-US" smtClean="0"/>
              <a:pPr>
                <a:defRPr/>
              </a:pPr>
              <a:t>11/2/18</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Copyright © 2015 McGraw-Hill Education</a:t>
            </a:r>
          </a:p>
        </p:txBody>
      </p:sp>
      <p:sp>
        <p:nvSpPr>
          <p:cNvPr id="4" name="Slide Number Placeholder 5"/>
          <p:cNvSpPr>
            <a:spLocks noGrp="1"/>
          </p:cNvSpPr>
          <p:nvPr>
            <p:ph type="sldNum" sz="quarter" idx="12"/>
          </p:nvPr>
        </p:nvSpPr>
        <p:spPr/>
        <p:txBody>
          <a:bodyPr/>
          <a:lstStyle>
            <a:lvl1pPr>
              <a:defRPr/>
            </a:lvl1pPr>
          </a:lstStyle>
          <a:p>
            <a:pPr>
              <a:defRPr/>
            </a:pPr>
            <a:fld id="{0F354FBA-63AF-4E49-8D41-D170106A903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1AFCE9D-C506-4FB1-8C8E-291059F0599D}" type="datetime1">
              <a:rPr lang="en-US" smtClean="0"/>
              <a:pPr>
                <a:defRPr/>
              </a:pPr>
              <a:t>11/2/18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a:t>
            </a:r>
          </a:p>
        </p:txBody>
      </p:sp>
      <p:sp>
        <p:nvSpPr>
          <p:cNvPr id="7" name="Slide Number Placeholder 5"/>
          <p:cNvSpPr>
            <a:spLocks noGrp="1"/>
          </p:cNvSpPr>
          <p:nvPr>
            <p:ph type="sldNum" sz="quarter" idx="12"/>
          </p:nvPr>
        </p:nvSpPr>
        <p:spPr/>
        <p:txBody>
          <a:bodyPr/>
          <a:lstStyle>
            <a:lvl1pPr>
              <a:defRPr/>
            </a:lvl1pPr>
          </a:lstStyle>
          <a:p>
            <a:pPr>
              <a:defRPr/>
            </a:pPr>
            <a:fld id="{FF5CDA22-EB0D-4915-A07A-2BD17614435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22B0345-B6AE-4974-A269-E96D9CB238C7}" type="datetime1">
              <a:rPr lang="en-US" smtClean="0"/>
              <a:pPr>
                <a:defRPr/>
              </a:pPr>
              <a:t>11/2/18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a:t>
            </a:r>
          </a:p>
        </p:txBody>
      </p:sp>
      <p:sp>
        <p:nvSpPr>
          <p:cNvPr id="7" name="Slide Number Placeholder 5"/>
          <p:cNvSpPr>
            <a:spLocks noGrp="1"/>
          </p:cNvSpPr>
          <p:nvPr>
            <p:ph type="sldNum" sz="quarter" idx="12"/>
          </p:nvPr>
        </p:nvSpPr>
        <p:spPr/>
        <p:txBody>
          <a:bodyPr/>
          <a:lstStyle>
            <a:lvl1pPr>
              <a:defRPr/>
            </a:lvl1pPr>
          </a:lstStyle>
          <a:p>
            <a:pPr>
              <a:defRPr/>
            </a:pPr>
            <a:fld id="{2CA8AA6B-F4A2-4F2F-89EE-BA6BD299753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slideLayout" Target="../slideLayouts/slideLayout25.xml"/><Relationship Id="rId14"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theme" Target="../theme/theme3.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A607C7E-F4F5-4B77-8CDC-90CC78F38487}" type="datetime1">
              <a:rPr lang="en-US" smtClean="0"/>
              <a:pPr>
                <a:defRPr/>
              </a:pPr>
              <a:t>11/2/18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dirty="0"/>
              <a:t>Copyright © 2015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FAA990F-E072-4953-8691-83ED6C82154B}" type="slidenum">
              <a:rPr lang="en-US"/>
              <a:pPr>
                <a:defRPr/>
              </a:pPr>
              <a:t>‹#›</a:t>
            </a:fld>
            <a:endParaRPr lang="en-US" dirty="0"/>
          </a:p>
        </p:txBody>
      </p:sp>
      <p:sp>
        <p:nvSpPr>
          <p:cNvPr id="7" name="TextBox 6"/>
          <p:cNvSpPr txBox="1"/>
          <p:nvPr userDrawn="1"/>
        </p:nvSpPr>
        <p:spPr>
          <a:xfrm>
            <a:off x="8499475" y="0"/>
            <a:ext cx="641350" cy="246063"/>
          </a:xfrm>
          <a:prstGeom prst="rect">
            <a:avLst/>
          </a:prstGeom>
          <a:solidFill>
            <a:schemeClr val="accent2">
              <a:lumMod val="75000"/>
            </a:schemeClr>
          </a:solidFill>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sz="1000" dirty="0">
                <a:solidFill>
                  <a:schemeClr val="bg1"/>
                </a:solidFill>
                <a:latin typeface="Calibri" pitchFamily="-107" charset="0"/>
              </a:rPr>
              <a:t>1 - </a:t>
            </a:r>
            <a:fld id="{D477D4FD-B1ED-4135-B30F-EC6B4E1BF464}" type="slidenum">
              <a:rPr lang="en-US" sz="1000" smtClean="0">
                <a:solidFill>
                  <a:schemeClr val="bg1"/>
                </a:solidFill>
                <a:latin typeface="Calibri" pitchFamily="-107" charset="0"/>
              </a:rPr>
              <a:pPr algn="ctr" eaLnBrk="1" hangingPunct="1">
                <a:defRPr/>
              </a:pPr>
              <a:t>‹#›</a:t>
            </a:fld>
            <a:endParaRPr lang="en-US" sz="1000" dirty="0">
              <a:solidFill>
                <a:schemeClr val="bg1"/>
              </a:solidFill>
              <a:latin typeface="Calibri" pitchFamily="-107" charset="0"/>
            </a:endParaRPr>
          </a:p>
        </p:txBody>
      </p:sp>
    </p:spTree>
  </p:cSld>
  <p:clrMap bg1="lt1" tx1="dk1" bg2="lt2" tx2="dk2" accent1="accent1" accent2="accent2" accent3="accent3" accent4="accent4" accent5="accent5" accent6="accent6" hlink="hlink" folHlink="folHlink"/>
  <p:sldLayoutIdLst>
    <p:sldLayoutId id="2147484916" r:id="rId1"/>
    <p:sldLayoutId id="2147484906" r:id="rId2"/>
    <p:sldLayoutId id="2147484907" r:id="rId3"/>
    <p:sldLayoutId id="2147484908" r:id="rId4"/>
    <p:sldLayoutId id="2147484909" r:id="rId5"/>
    <p:sldLayoutId id="2147484910" r:id="rId6"/>
    <p:sldLayoutId id="2147484911" r:id="rId7"/>
    <p:sldLayoutId id="2147484912" r:id="rId8"/>
    <p:sldLayoutId id="2147484913" r:id="rId9"/>
    <p:sldLayoutId id="2147484914" r:id="rId10"/>
    <p:sldLayoutId id="2147484915" r:id="rId11"/>
    <p:sldLayoutId id="2147484917"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929781E3-15E9-4AF6-BC05-56ED95F7FE47}" type="datetime1">
              <a:rPr lang="en-US" smtClean="0"/>
              <a:pPr>
                <a:defRPr/>
              </a:pPr>
              <a:t>11/2/18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Copyright © 2015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0025C637-2DAC-4041-AC86-76BF961E47A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918" r:id="rId1"/>
    <p:sldLayoutId id="2147484919" r:id="rId2"/>
    <p:sldLayoutId id="2147484920" r:id="rId3"/>
    <p:sldLayoutId id="2147484921" r:id="rId4"/>
    <p:sldLayoutId id="2147484922" r:id="rId5"/>
    <p:sldLayoutId id="2147484923" r:id="rId6"/>
    <p:sldLayoutId id="2147484924" r:id="rId7"/>
    <p:sldLayoutId id="2147484925" r:id="rId8"/>
    <p:sldLayoutId id="2147484926" r:id="rId9"/>
    <p:sldLayoutId id="2147484927" r:id="rId10"/>
    <p:sldLayoutId id="2147484928" r:id="rId11"/>
    <p:sldLayoutId id="2147484929" r:id="rId12"/>
    <p:sldLayoutId id="2147484930" r:id="rId13"/>
  </p:sldLayoutIdLst>
  <p:transition xmlns:p14="http://schemas.microsoft.com/office/powerpoint/2010/mai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BE7B414-5C47-4646-BC97-6630B3F71CB3}" type="datetime1">
              <a:rPr lang="en-US" smtClean="0">
                <a:solidFill>
                  <a:prstClr val="black">
                    <a:tint val="75000"/>
                  </a:prstClr>
                </a:solidFill>
                <a:latin typeface="Calibri"/>
                <a:cs typeface="+mn-cs"/>
              </a:rPr>
              <a:pPr fontAlgn="auto">
                <a:spcBef>
                  <a:spcPts val="0"/>
                </a:spcBef>
                <a:spcAft>
                  <a:spcPts val="0"/>
                </a:spcAft>
              </a:pPr>
              <a:t>11/2/18</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dirty="0">
                <a:solidFill>
                  <a:prstClr val="black">
                    <a:tint val="75000"/>
                  </a:prstClr>
                </a:solidFill>
                <a:latin typeface="Calibri"/>
                <a:cs typeface="+mn-cs"/>
              </a:rPr>
              <a:t>Copyright ©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1508810927"/>
      </p:ext>
    </p:extLst>
  </p:cSld>
  <p:clrMap bg1="lt1" tx1="dk1" bg2="lt2" tx2="dk2" accent1="accent1" accent2="accent2" accent3="accent3" accent4="accent4" accent5="accent5" accent6="accent6" hlink="hlink" folHlink="folHlink"/>
  <p:sldLayoutIdLst>
    <p:sldLayoutId id="2147484943" r:id="rId1"/>
    <p:sldLayoutId id="2147484944" r:id="rId2"/>
    <p:sldLayoutId id="2147484945" r:id="rId3"/>
    <p:sldLayoutId id="2147484946" r:id="rId4"/>
    <p:sldLayoutId id="2147484947" r:id="rId5"/>
    <p:sldLayoutId id="2147484948" r:id="rId6"/>
    <p:sldLayoutId id="2147484949" r:id="rId7"/>
    <p:sldLayoutId id="2147484950" r:id="rId8"/>
    <p:sldLayoutId id="2147484951" r:id="rId9"/>
    <p:sldLayoutId id="2147484952" r:id="rId10"/>
    <p:sldLayoutId id="2147484953" r:id="rId11"/>
  </p:sldLayoutIdLst>
  <p:transition xmlns:p14="http://schemas.microsoft.com/office/powerpoint/2010/main">
    <p:fade/>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3"/>
          <p:cNvSpPr>
            <a:spLocks noGrp="1"/>
          </p:cNvSpPr>
          <p:nvPr>
            <p:ph type="ctrTitle"/>
          </p:nvPr>
        </p:nvSpPr>
        <p:spPr>
          <a:xfrm>
            <a:off x="685800" y="715289"/>
            <a:ext cx="7772400" cy="1470025"/>
          </a:xfrm>
        </p:spPr>
        <p:txBody>
          <a:bodyPr/>
          <a:lstStyle/>
          <a:p>
            <a:pPr algn="l" eaLnBrk="1" hangingPunct="1"/>
            <a:r>
              <a:rPr lang="en-US" altLang="en-US" b="1" dirty="0"/>
              <a:t>Time Value of Money</a:t>
            </a:r>
          </a:p>
        </p:txBody>
      </p:sp>
      <p:sp>
        <p:nvSpPr>
          <p:cNvPr id="129027" name="Subtitle 2"/>
          <p:cNvSpPr>
            <a:spLocks noGrp="1"/>
          </p:cNvSpPr>
          <p:nvPr>
            <p:ph type="subTitle" idx="1"/>
          </p:nvPr>
        </p:nvSpPr>
        <p:spPr>
          <a:xfrm>
            <a:off x="762000" y="2220912"/>
            <a:ext cx="3276600" cy="936625"/>
          </a:xfrm>
        </p:spPr>
        <p:txBody>
          <a:bodyPr/>
          <a:lstStyle/>
          <a:p>
            <a:pPr algn="l" eaLnBrk="1" hangingPunct="1">
              <a:buFont typeface="Wingdings" pitchFamily="-107" charset="2"/>
              <a:buNone/>
            </a:pPr>
            <a:r>
              <a:rPr lang="en-US" altLang="en-US" dirty="0">
                <a:solidFill>
                  <a:srgbClr val="898989"/>
                </a:solidFill>
              </a:rPr>
              <a:t>Appendix B</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9" name="Rectangle 3"/>
          <p:cNvSpPr txBox="1">
            <a:spLocks noChangeArrowheads="1"/>
          </p:cNvSpPr>
          <p:nvPr/>
        </p:nvSpPr>
        <p:spPr bwMode="auto">
          <a:xfrm>
            <a:off x="762000" y="3928147"/>
            <a:ext cx="6173492" cy="2183094"/>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a:solidFill>
                  <a:srgbClr val="002060"/>
                </a:solidFill>
                <a:latin typeface="Calibri" panose="020F0502020204030204" pitchFamily="34" charset="0"/>
                <a:ea typeface="ＭＳ Ｐゴシック" pitchFamily="34" charset="-128"/>
              </a:rPr>
              <a:t>Wild and Shaw</a:t>
            </a:r>
          </a:p>
          <a:p>
            <a:pPr algn="l" eaLnBrk="1" hangingPunct="1">
              <a:defRPr/>
            </a:pPr>
            <a:r>
              <a:rPr lang="en-US" sz="2800" b="1" dirty="0" smtClean="0">
                <a:solidFill>
                  <a:srgbClr val="002060"/>
                </a:solidFill>
                <a:latin typeface="Calibri" panose="020F0502020204030204" pitchFamily="34" charset="0"/>
                <a:ea typeface="ＭＳ Ｐゴシック" pitchFamily="34" charset="-128"/>
              </a:rPr>
              <a:t>Financial and Managerial Accounting</a:t>
            </a:r>
            <a:endParaRPr lang="en-US" sz="2800" b="1" dirty="0">
              <a:solidFill>
                <a:srgbClr val="002060"/>
              </a:solidFill>
              <a:latin typeface="Calibri" panose="020F0502020204030204" pitchFamily="34" charset="0"/>
              <a:ea typeface="ＭＳ Ｐゴシック" pitchFamily="34" charset="-128"/>
            </a:endParaRPr>
          </a:p>
          <a:p>
            <a:pPr algn="l" eaLnBrk="1" hangingPunct="1">
              <a:defRPr/>
            </a:pPr>
            <a:r>
              <a:rPr lang="en-US" sz="2800" b="1" dirty="0" smtClean="0">
                <a:solidFill>
                  <a:srgbClr val="002060"/>
                </a:solidFill>
                <a:latin typeface="Calibri" panose="020F0502020204030204" pitchFamily="34" charset="0"/>
                <a:ea typeface="ＭＳ Ｐゴシック" pitchFamily="34" charset="-128"/>
              </a:rPr>
              <a:t>8th </a:t>
            </a:r>
            <a:r>
              <a:rPr lang="en-US" sz="2800" b="1" dirty="0">
                <a:solidFill>
                  <a:srgbClr val="002060"/>
                </a:solidFill>
                <a:latin typeface="Calibri" panose="020F0502020204030204" pitchFamily="34" charset="0"/>
                <a:ea typeface="ＭＳ Ｐゴシック" pitchFamily="34" charset="-128"/>
              </a:rPr>
              <a:t>Edition</a:t>
            </a:r>
          </a:p>
          <a:p>
            <a:pPr eaLnBrk="1" hangingPunct="1">
              <a:defRPr/>
            </a:pPr>
            <a:r>
              <a:rPr lang="en-US" sz="3900" b="1" dirty="0">
                <a:solidFill>
                  <a:srgbClr val="002060"/>
                </a:solidFill>
                <a:ea typeface="ＭＳ Ｐゴシック" pitchFamily="34" charset="-128"/>
              </a:rPr>
              <a:t> 	</a:t>
            </a:r>
            <a:endParaRPr lang="en-US" b="1" dirty="0">
              <a:solidFill>
                <a:srgbClr val="002060"/>
              </a:solidFill>
              <a:ea typeface="ＭＳ Ｐゴシック" pitchFamily="34" charset="-128"/>
            </a:endParaRPr>
          </a:p>
        </p:txBody>
      </p:sp>
      <p:sp>
        <p:nvSpPr>
          <p:cNvPr id="7" name="Text Placeholder 8">
            <a:extLst>
              <a:ext uri="{FF2B5EF4-FFF2-40B4-BE49-F238E27FC236}">
                <a16:creationId xmlns:a16="http://schemas.microsoft.com/office/drawing/2014/main" xmlns="" id="{1B9D96E2-0B30-0B4F-9461-37D595EA0510}"/>
              </a:ext>
            </a:extLst>
          </p:cNvPr>
          <p:cNvSpPr txBox="1">
            <a:spLocks/>
          </p:cNvSpPr>
          <p:nvPr/>
        </p:nvSpPr>
        <p:spPr>
          <a:xfrm>
            <a:off x="477097" y="6355049"/>
            <a:ext cx="8458200" cy="502951"/>
          </a:xfrm>
          <a:prstGeom prst="rect">
            <a:avLst/>
          </a:prstGeom>
        </p:spPr>
        <p:txBody>
          <a:bodyPr vert="horz" lIns="91440" tIns="45720" rIns="91440" bIns="45720" rtlCol="0" anchor="ctr">
            <a:noAutofit/>
          </a:bodyPr>
          <a:lstStyle>
            <a:lvl1pPr marL="365125" marR="0" indent="-282575" algn="l" defTabSz="914400" rtl="0" eaLnBrk="0" fontAlgn="base" latinLnBrk="0" hangingPunct="0">
              <a:lnSpc>
                <a:spcPct val="100000"/>
              </a:lnSpc>
              <a:spcBef>
                <a:spcPts val="600"/>
              </a:spcBef>
              <a:spcAft>
                <a:spcPct val="0"/>
              </a:spcAft>
              <a:buClr>
                <a:srgbClr val="D16349"/>
              </a:buClr>
              <a:buSzPct val="80000"/>
              <a:buFont typeface="Wingdings 2" pitchFamily="18" charset="2"/>
              <a:buChar char=""/>
              <a:tabLst/>
              <a:defRPr lang="en-US" sz="2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39763" marR="0" indent="-236538" algn="l" defTabSz="914400" rtl="0" eaLnBrk="0" fontAlgn="base" latinLnBrk="0" hangingPunct="0">
              <a:lnSpc>
                <a:spcPct val="100000"/>
              </a:lnSpc>
              <a:spcBef>
                <a:spcPts val="550"/>
              </a:spcBef>
              <a:spcAft>
                <a:spcPct val="0"/>
              </a:spcAft>
              <a:buClr>
                <a:srgbClr val="D16349"/>
              </a:buClr>
              <a:buSzTx/>
              <a:buFont typeface="Verdana" pitchFamily="34" charset="0"/>
              <a:buChar char="◦"/>
              <a:tabLst/>
              <a:defRPr lang="en-US" sz="2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85825" marR="0" indent="-228600" algn="l" defTabSz="914400" rtl="0" eaLnBrk="0" fontAlgn="base" latinLnBrk="0" hangingPunct="0">
              <a:lnSpc>
                <a:spcPct val="100000"/>
              </a:lnSpc>
              <a:spcBef>
                <a:spcPct val="20000"/>
              </a:spcBef>
              <a:spcAft>
                <a:spcPct val="0"/>
              </a:spcAft>
              <a:buClr>
                <a:srgbClr val="CCB400"/>
              </a:buClr>
              <a:buSzTx/>
              <a:buFont typeface="Wingdings 2" pitchFamily="18" charset="2"/>
              <a:buChar char=""/>
              <a:tabLst/>
              <a:defRPr lang="en-US" sz="2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77315D"/>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77315D"/>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000" i="1" dirty="0">
                <a:latin typeface="STIX Two Text" panose="02020603050405020304" pitchFamily="18" charset="0"/>
              </a:rPr>
              <a:t>Copyright ©2019 McGraw-Hill Education. All rights reserved. No reproduction or distribution without the prior written consent of McGraw-Hill Education.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36061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257800"/>
            <a:ext cx="7315200" cy="87313"/>
          </a:xfrm>
          <a:prstGeom prst="rect">
            <a:avLst/>
          </a:prstGeom>
          <a:noFill/>
          <a:ln w="9525">
            <a:noFill/>
            <a:miter lim="800000"/>
            <a:headEnd/>
            <a:tailEnd/>
          </a:ln>
        </p:spPr>
      </p:pic>
      <p:sp>
        <p:nvSpPr>
          <p:cNvPr id="8" name="TextBox 7"/>
          <p:cNvSpPr txBox="1"/>
          <p:nvPr/>
        </p:nvSpPr>
        <p:spPr>
          <a:xfrm>
            <a:off x="2019300" y="1168896"/>
            <a:ext cx="5257800" cy="769441"/>
          </a:xfrm>
          <a:prstGeom prst="rect">
            <a:avLst/>
          </a:prstGeom>
          <a:noFill/>
        </p:spPr>
        <p:txBody>
          <a:bodyPr wrap="square" rtlCol="0">
            <a:spAutoFit/>
          </a:bodyPr>
          <a:lstStyle/>
          <a:p>
            <a:r>
              <a:rPr lang="en-US" altLang="en-US" sz="4400" b="1" dirty="0">
                <a:latin typeface="+mj-lt"/>
              </a:rPr>
              <a:t>Learning Objective P2</a:t>
            </a:r>
            <a:endParaRPr lang="en-US" sz="4400" dirty="0">
              <a:latin typeface="+mj-lt"/>
            </a:endParaRPr>
          </a:p>
        </p:txBody>
      </p:sp>
      <p:sp>
        <p:nvSpPr>
          <p:cNvPr id="9" name="Title 4"/>
          <p:cNvSpPr>
            <a:spLocks noGrp="1"/>
          </p:cNvSpPr>
          <p:nvPr>
            <p:ph type="ctrTitle"/>
          </p:nvPr>
        </p:nvSpPr>
        <p:spPr>
          <a:xfrm>
            <a:off x="1066800" y="2482850"/>
            <a:ext cx="7162800" cy="2511425"/>
          </a:xfrm>
        </p:spPr>
        <p:txBody>
          <a:bodyPr/>
          <a:lstStyle/>
          <a:p>
            <a:r>
              <a:rPr lang="en-US" altLang="en-US" dirty="0"/>
              <a:t/>
            </a:r>
            <a:br>
              <a:rPr lang="en-US" altLang="en-US" dirty="0"/>
            </a:br>
            <a:r>
              <a:rPr lang="en-US" altLang="en-US" dirty="0"/>
              <a:t/>
            </a:r>
            <a:br>
              <a:rPr lang="en-US" altLang="en-US" dirty="0"/>
            </a:br>
            <a:r>
              <a:rPr lang="en-US" dirty="0"/>
              <a:t>Apply future value concepts to a single amount by using interest tables.</a:t>
            </a:r>
            <a:r>
              <a:rPr lang="en-US" altLang="en-US" dirty="0"/>
              <a:t/>
            </a:r>
            <a:br>
              <a:rPr lang="en-US" altLang="en-US" dirty="0"/>
            </a:br>
            <a:r>
              <a:rPr lang="en-US" altLang="en-US" dirty="0"/>
              <a:t/>
            </a:r>
            <a:br>
              <a:rPr lang="en-US" altLang="en-US" dirty="0"/>
            </a:br>
            <a:endParaRPr lang="en-US" altLang="en-US" dirty="0"/>
          </a:p>
        </p:txBody>
      </p:sp>
      <p:sp>
        <p:nvSpPr>
          <p:cNvPr id="11" name="Rectangle 10">
            <a:extLst>
              <a:ext uri="{FF2B5EF4-FFF2-40B4-BE49-F238E27FC236}">
                <a16:creationId xmlns:a16="http://schemas.microsoft.com/office/drawing/2014/main" xmlns="" id="{FAB348C7-3DDE-2C45-B3D1-ADD50CEC8F70}"/>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EF7B6EA3-572D-6142-977A-13A06CC166B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10</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76249" y="4020404"/>
            <a:ext cx="8058150" cy="1938992"/>
          </a:xfrm>
          <a:prstGeom prst="rect">
            <a:avLst/>
          </a:prstGeom>
          <a:solidFill>
            <a:schemeClr val="accent3">
              <a:lumMod val="20000"/>
              <a:lumOff val="80000"/>
            </a:schemeClr>
          </a:solidFill>
          <a:ln w="28575">
            <a:solidFill>
              <a:schemeClr val="accent1"/>
            </a:solidFill>
          </a:ln>
        </p:spPr>
        <p:txBody>
          <a:bodyPr wrap="square" rtlCol="0">
            <a:spAutoFit/>
          </a:bodyPr>
          <a:lstStyle/>
          <a:p>
            <a:r>
              <a:rPr lang="en-US" altLang="en-US" sz="2400" dirty="0"/>
              <a:t>Illustration of FV of a Single Amount for One Period:</a:t>
            </a:r>
          </a:p>
          <a:p>
            <a:pPr marL="457200" indent="-457200">
              <a:buFont typeface="Arial" panose="020B0604020202020204" pitchFamily="34" charset="0"/>
              <a:buChar char="•"/>
            </a:pPr>
            <a:r>
              <a:rPr lang="en-US" altLang="en-US" sz="2400" i="1" dirty="0"/>
              <a:t>p</a:t>
            </a:r>
            <a:r>
              <a:rPr lang="en-US" altLang="en-US" sz="2400" dirty="0"/>
              <a:t> = $200</a:t>
            </a:r>
          </a:p>
          <a:p>
            <a:pPr marL="457200" indent="-457200">
              <a:buFont typeface="Arial" panose="020B0604020202020204" pitchFamily="34" charset="0"/>
              <a:buChar char="•"/>
            </a:pPr>
            <a:r>
              <a:rPr lang="en-US" altLang="en-US" sz="2400" i="1" dirty="0"/>
              <a:t>f</a:t>
            </a:r>
            <a:r>
              <a:rPr lang="en-US" altLang="en-US" sz="2400" dirty="0"/>
              <a:t> = $220</a:t>
            </a:r>
          </a:p>
          <a:p>
            <a:pPr marL="457200" indent="-457200">
              <a:buFont typeface="Arial" panose="020B0604020202020204" pitchFamily="34" charset="0"/>
              <a:buChar char="•"/>
            </a:pPr>
            <a:r>
              <a:rPr lang="en-US" altLang="en-US" sz="2400" i="1" dirty="0"/>
              <a:t>i</a:t>
            </a:r>
            <a:r>
              <a:rPr lang="en-US" altLang="en-US" sz="2400" dirty="0"/>
              <a:t> = 10%</a:t>
            </a:r>
          </a:p>
          <a:p>
            <a:pPr marL="457200" indent="-457200">
              <a:buFont typeface="Arial" panose="020B0604020202020204" pitchFamily="34" charset="0"/>
              <a:buChar char="•"/>
            </a:pPr>
            <a:r>
              <a:rPr lang="en-US" altLang="en-US" sz="2400" i="1" dirty="0"/>
              <a:t>n</a:t>
            </a:r>
            <a:r>
              <a:rPr lang="en-US" altLang="en-US" sz="2400" dirty="0"/>
              <a:t> = 1</a:t>
            </a:r>
          </a:p>
        </p:txBody>
      </p:sp>
      <p:sp>
        <p:nvSpPr>
          <p:cNvPr id="4" name="Title 3"/>
          <p:cNvSpPr>
            <a:spLocks noGrp="1"/>
          </p:cNvSpPr>
          <p:nvPr>
            <p:ph type="title"/>
          </p:nvPr>
        </p:nvSpPr>
        <p:spPr>
          <a:xfrm>
            <a:off x="457200" y="526612"/>
            <a:ext cx="8229600" cy="1143000"/>
          </a:xfrm>
        </p:spPr>
        <p:txBody>
          <a:bodyPr/>
          <a:lstStyle/>
          <a:p>
            <a:r>
              <a:rPr lang="en-US" altLang="en-US" b="1" dirty="0"/>
              <a:t>Future Value of a Single Amount</a:t>
            </a:r>
            <a:br>
              <a:rPr lang="en-US" altLang="en-US" b="1" dirty="0"/>
            </a:br>
            <a:r>
              <a:rPr lang="en-US" altLang="en-US" b="1" dirty="0"/>
              <a:t>for One Period</a:t>
            </a:r>
            <a:endParaRPr 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0" name="Rounded Rectangle 9"/>
          <p:cNvSpPr/>
          <p:nvPr/>
        </p:nvSpPr>
        <p:spPr>
          <a:xfrm>
            <a:off x="135476" y="6477000"/>
            <a:ext cx="6189124" cy="300724"/>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Apply future value concepts to a single amount by using interest tables.</a:t>
            </a:r>
          </a:p>
        </p:txBody>
      </p:sp>
      <p:pic>
        <p:nvPicPr>
          <p:cNvPr id="5" name="Picture 4"/>
          <p:cNvPicPr>
            <a:picLocks noChangeAspect="1"/>
          </p:cNvPicPr>
          <p:nvPr/>
        </p:nvPicPr>
        <p:blipFill>
          <a:blip r:embed="rId3"/>
          <a:stretch>
            <a:fillRect/>
          </a:stretch>
        </p:blipFill>
        <p:spPr>
          <a:xfrm>
            <a:off x="5477088" y="2074432"/>
            <a:ext cx="2152224" cy="996070"/>
          </a:xfrm>
          <a:prstGeom prst="rect">
            <a:avLst/>
          </a:prstGeom>
        </p:spPr>
      </p:pic>
      <p:sp>
        <p:nvSpPr>
          <p:cNvPr id="18" name="Rectangle 17"/>
          <p:cNvSpPr/>
          <p:nvPr/>
        </p:nvSpPr>
        <p:spPr>
          <a:xfrm>
            <a:off x="12316"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9" name="TextBox 18"/>
          <p:cNvSpPr txBox="1"/>
          <p:nvPr/>
        </p:nvSpPr>
        <p:spPr>
          <a:xfrm>
            <a:off x="8097837" y="1044216"/>
            <a:ext cx="873125"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B.4</a:t>
            </a:r>
          </a:p>
        </p:txBody>
      </p:sp>
      <p:sp>
        <p:nvSpPr>
          <p:cNvPr id="20" name="TextBox 19"/>
          <p:cNvSpPr txBox="1"/>
          <p:nvPr/>
        </p:nvSpPr>
        <p:spPr>
          <a:xfrm>
            <a:off x="507616" y="1823148"/>
            <a:ext cx="8058150" cy="1938992"/>
          </a:xfrm>
          <a:prstGeom prst="rect">
            <a:avLst/>
          </a:prstGeom>
          <a:solidFill>
            <a:schemeClr val="accent3">
              <a:lumMod val="20000"/>
              <a:lumOff val="80000"/>
            </a:schemeClr>
          </a:solidFill>
          <a:ln w="28575">
            <a:solidFill>
              <a:schemeClr val="accent1"/>
            </a:solidFill>
          </a:ln>
        </p:spPr>
        <p:txBody>
          <a:bodyPr wrap="square" rtlCol="0">
            <a:spAutoFit/>
          </a:bodyPr>
          <a:lstStyle/>
          <a:p>
            <a:r>
              <a:rPr lang="en-US" altLang="en-US" sz="2400" dirty="0"/>
              <a:t>Formula to compute future value of a single amount:</a:t>
            </a:r>
          </a:p>
          <a:p>
            <a:pPr marL="457200" indent="-457200">
              <a:buFont typeface="Arial" panose="020B0604020202020204" pitchFamily="34" charset="0"/>
              <a:buChar char="•"/>
            </a:pPr>
            <a:r>
              <a:rPr lang="en-US" altLang="en-US" sz="2400" i="1" dirty="0"/>
              <a:t>p</a:t>
            </a:r>
            <a:r>
              <a:rPr lang="en-US" altLang="en-US" sz="2400" dirty="0"/>
              <a:t> = present value (PV)</a:t>
            </a:r>
          </a:p>
          <a:p>
            <a:pPr marL="457200" indent="-457200">
              <a:buFont typeface="Arial" panose="020B0604020202020204" pitchFamily="34" charset="0"/>
              <a:buChar char="•"/>
            </a:pPr>
            <a:r>
              <a:rPr lang="en-US" altLang="en-US" sz="2400" i="1" dirty="0"/>
              <a:t>f</a:t>
            </a:r>
            <a:r>
              <a:rPr lang="en-US" altLang="en-US" sz="2400" dirty="0"/>
              <a:t> = future value (FV)</a:t>
            </a:r>
          </a:p>
          <a:p>
            <a:pPr marL="457200" indent="-457200">
              <a:buFont typeface="Arial" panose="020B0604020202020204" pitchFamily="34" charset="0"/>
              <a:buChar char="•"/>
            </a:pPr>
            <a:r>
              <a:rPr lang="en-US" altLang="en-US" sz="2400" i="1" dirty="0"/>
              <a:t>i</a:t>
            </a:r>
            <a:r>
              <a:rPr lang="en-US" altLang="en-US" sz="2400" dirty="0"/>
              <a:t> = interest rate per period</a:t>
            </a:r>
          </a:p>
          <a:p>
            <a:pPr marL="457200" indent="-457200">
              <a:buFont typeface="Arial" panose="020B0604020202020204" pitchFamily="34" charset="0"/>
              <a:buChar char="•"/>
            </a:pPr>
            <a:r>
              <a:rPr lang="en-US" altLang="en-US" sz="2400" i="1" dirty="0"/>
              <a:t>n</a:t>
            </a:r>
            <a:r>
              <a:rPr lang="en-US" altLang="en-US" sz="2400" dirty="0"/>
              <a:t> = number of periods</a:t>
            </a:r>
          </a:p>
        </p:txBody>
      </p:sp>
      <p:pic>
        <p:nvPicPr>
          <p:cNvPr id="2" name="Picture 1"/>
          <p:cNvPicPr>
            <a:picLocks noChangeAspect="1"/>
          </p:cNvPicPr>
          <p:nvPr/>
        </p:nvPicPr>
        <p:blipFill>
          <a:blip r:embed="rId4"/>
          <a:stretch>
            <a:fillRect/>
          </a:stretch>
        </p:blipFill>
        <p:spPr>
          <a:xfrm>
            <a:off x="4994468" y="2579047"/>
            <a:ext cx="3117463" cy="513867"/>
          </a:xfrm>
          <a:prstGeom prst="rect">
            <a:avLst/>
          </a:prstGeom>
        </p:spPr>
      </p:pic>
      <p:pic>
        <p:nvPicPr>
          <p:cNvPr id="13" name="Picture 12"/>
          <p:cNvPicPr>
            <a:picLocks noChangeAspect="1"/>
          </p:cNvPicPr>
          <p:nvPr/>
        </p:nvPicPr>
        <p:blipFill>
          <a:blip r:embed="rId5"/>
          <a:stretch>
            <a:fillRect/>
          </a:stretch>
        </p:blipFill>
        <p:spPr>
          <a:xfrm>
            <a:off x="4419600" y="4541674"/>
            <a:ext cx="2667000" cy="1045357"/>
          </a:xfrm>
          <a:prstGeom prst="rect">
            <a:avLst/>
          </a:prstGeom>
        </p:spPr>
      </p:pic>
      <p:sp>
        <p:nvSpPr>
          <p:cNvPr id="16" name="Rectangle 15">
            <a:extLst>
              <a:ext uri="{FF2B5EF4-FFF2-40B4-BE49-F238E27FC236}">
                <a16:creationId xmlns:a16="http://schemas.microsoft.com/office/drawing/2014/main" xmlns="" id="{D49B10F9-4F28-5148-AFF4-AF03CFB30D1B}"/>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7" name="Slide Number Placeholder 7">
            <a:extLst>
              <a:ext uri="{FF2B5EF4-FFF2-40B4-BE49-F238E27FC236}">
                <a16:creationId xmlns:a16="http://schemas.microsoft.com/office/drawing/2014/main" xmlns="" id="{0755BFFC-A71A-A441-8AC2-D6DB9905A80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11</a:t>
            </a:fld>
            <a:endParaRPr lang="en-US" dirty="0">
              <a:solidFill>
                <a:schemeClr val="tx1">
                  <a:lumMod val="50000"/>
                  <a:lumOff val="50000"/>
                </a:schemeClr>
              </a:solidFill>
            </a:endParaRPr>
          </a:p>
        </p:txBody>
      </p:sp>
    </p:spTree>
    <p:extLst>
      <p:ext uri="{BB962C8B-B14F-4D97-AF65-F5344CB8AC3E}">
        <p14:creationId xmlns:p14="http://schemas.microsoft.com/office/powerpoint/2010/main" val="185065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76249" y="4020404"/>
            <a:ext cx="8058150" cy="1938992"/>
          </a:xfrm>
          <a:prstGeom prst="rect">
            <a:avLst/>
          </a:prstGeom>
          <a:solidFill>
            <a:schemeClr val="accent3">
              <a:lumMod val="20000"/>
              <a:lumOff val="80000"/>
            </a:schemeClr>
          </a:solidFill>
          <a:ln w="28575">
            <a:solidFill>
              <a:schemeClr val="accent1"/>
            </a:solidFill>
          </a:ln>
        </p:spPr>
        <p:txBody>
          <a:bodyPr wrap="square" rtlCol="0">
            <a:spAutoFit/>
          </a:bodyPr>
          <a:lstStyle/>
          <a:p>
            <a:r>
              <a:rPr lang="en-US" altLang="en-US" sz="2400" dirty="0"/>
              <a:t>Illustration of FV of a Single Amount for Multiple Periods:</a:t>
            </a:r>
          </a:p>
          <a:p>
            <a:pPr marL="457200" indent="-457200">
              <a:buFont typeface="Arial" panose="020B0604020202020204" pitchFamily="34" charset="0"/>
              <a:buChar char="•"/>
            </a:pPr>
            <a:r>
              <a:rPr lang="en-US" altLang="en-US" sz="2400" i="1" dirty="0"/>
              <a:t>p</a:t>
            </a:r>
            <a:r>
              <a:rPr lang="en-US" altLang="en-US" sz="2400" dirty="0"/>
              <a:t> = $200</a:t>
            </a:r>
          </a:p>
          <a:p>
            <a:pPr marL="457200" indent="-457200">
              <a:buFont typeface="Arial" panose="020B0604020202020204" pitchFamily="34" charset="0"/>
              <a:buChar char="•"/>
            </a:pPr>
            <a:r>
              <a:rPr lang="en-US" altLang="en-US" sz="2400" i="1" dirty="0"/>
              <a:t>f</a:t>
            </a:r>
            <a:r>
              <a:rPr lang="en-US" altLang="en-US" sz="2400" dirty="0"/>
              <a:t> = $266.20</a:t>
            </a:r>
          </a:p>
          <a:p>
            <a:pPr marL="457200" indent="-457200">
              <a:buFont typeface="Arial" panose="020B0604020202020204" pitchFamily="34" charset="0"/>
              <a:buChar char="•"/>
            </a:pPr>
            <a:r>
              <a:rPr lang="en-US" altLang="en-US" sz="2400" i="1" dirty="0"/>
              <a:t>i</a:t>
            </a:r>
            <a:r>
              <a:rPr lang="en-US" altLang="en-US" sz="2400" dirty="0"/>
              <a:t> = 10%</a:t>
            </a:r>
          </a:p>
          <a:p>
            <a:pPr marL="457200" indent="-457200">
              <a:buFont typeface="Arial" panose="020B0604020202020204" pitchFamily="34" charset="0"/>
              <a:buChar char="•"/>
            </a:pPr>
            <a:r>
              <a:rPr lang="en-US" altLang="en-US" sz="2400" i="1" dirty="0"/>
              <a:t>n</a:t>
            </a:r>
            <a:r>
              <a:rPr lang="en-US" altLang="en-US" sz="2400" dirty="0"/>
              <a:t> = 3</a:t>
            </a:r>
          </a:p>
        </p:txBody>
      </p:sp>
      <p:sp>
        <p:nvSpPr>
          <p:cNvPr id="4" name="Title 3"/>
          <p:cNvSpPr>
            <a:spLocks noGrp="1"/>
          </p:cNvSpPr>
          <p:nvPr>
            <p:ph type="title"/>
          </p:nvPr>
        </p:nvSpPr>
        <p:spPr>
          <a:xfrm>
            <a:off x="457200" y="562320"/>
            <a:ext cx="8229600" cy="1143000"/>
          </a:xfrm>
        </p:spPr>
        <p:txBody>
          <a:bodyPr/>
          <a:lstStyle/>
          <a:p>
            <a:r>
              <a:rPr lang="en-US" altLang="en-US" b="1" dirty="0"/>
              <a:t>Future Value of a Single Amount</a:t>
            </a:r>
            <a:br>
              <a:rPr lang="en-US" altLang="en-US" b="1" dirty="0"/>
            </a:br>
            <a:r>
              <a:rPr lang="en-US" altLang="en-US" b="1" dirty="0"/>
              <a:t>for Multiple Periods</a:t>
            </a:r>
            <a:endParaRPr 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pic>
        <p:nvPicPr>
          <p:cNvPr id="5" name="Picture 4"/>
          <p:cNvPicPr>
            <a:picLocks noChangeAspect="1"/>
          </p:cNvPicPr>
          <p:nvPr/>
        </p:nvPicPr>
        <p:blipFill>
          <a:blip r:embed="rId3"/>
          <a:stretch>
            <a:fillRect/>
          </a:stretch>
        </p:blipFill>
        <p:spPr>
          <a:xfrm>
            <a:off x="5477088" y="2074432"/>
            <a:ext cx="2152224" cy="996070"/>
          </a:xfrm>
          <a:prstGeom prst="rect">
            <a:avLst/>
          </a:prstGeom>
        </p:spPr>
      </p:pic>
      <p:sp>
        <p:nvSpPr>
          <p:cNvPr id="18" name="Rectangle 17"/>
          <p:cNvSpPr/>
          <p:nvPr/>
        </p:nvSpPr>
        <p:spPr>
          <a:xfrm>
            <a:off x="12316"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9" name="TextBox 18"/>
          <p:cNvSpPr txBox="1"/>
          <p:nvPr/>
        </p:nvSpPr>
        <p:spPr>
          <a:xfrm>
            <a:off x="8097837" y="1044216"/>
            <a:ext cx="873125"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B.4</a:t>
            </a:r>
          </a:p>
        </p:txBody>
      </p:sp>
      <p:sp>
        <p:nvSpPr>
          <p:cNvPr id="20" name="TextBox 19"/>
          <p:cNvSpPr txBox="1"/>
          <p:nvPr/>
        </p:nvSpPr>
        <p:spPr>
          <a:xfrm>
            <a:off x="507616" y="1823148"/>
            <a:ext cx="8058150" cy="1938992"/>
          </a:xfrm>
          <a:prstGeom prst="rect">
            <a:avLst/>
          </a:prstGeom>
          <a:solidFill>
            <a:schemeClr val="accent3">
              <a:lumMod val="20000"/>
              <a:lumOff val="80000"/>
            </a:schemeClr>
          </a:solidFill>
          <a:ln w="28575">
            <a:solidFill>
              <a:schemeClr val="accent1"/>
            </a:solidFill>
          </a:ln>
        </p:spPr>
        <p:txBody>
          <a:bodyPr wrap="square" rtlCol="0">
            <a:spAutoFit/>
          </a:bodyPr>
          <a:lstStyle/>
          <a:p>
            <a:r>
              <a:rPr lang="en-US" altLang="en-US" sz="2400" dirty="0"/>
              <a:t>Formula to compute future value of a single amount:</a:t>
            </a:r>
          </a:p>
          <a:p>
            <a:pPr marL="457200" indent="-457200">
              <a:buFont typeface="Arial" panose="020B0604020202020204" pitchFamily="34" charset="0"/>
              <a:buChar char="•"/>
            </a:pPr>
            <a:r>
              <a:rPr lang="en-US" altLang="en-US" sz="2400" i="1" dirty="0"/>
              <a:t>p</a:t>
            </a:r>
            <a:r>
              <a:rPr lang="en-US" altLang="en-US" sz="2400" dirty="0"/>
              <a:t> = present value (PV)</a:t>
            </a:r>
          </a:p>
          <a:p>
            <a:pPr marL="457200" indent="-457200">
              <a:buFont typeface="Arial" panose="020B0604020202020204" pitchFamily="34" charset="0"/>
              <a:buChar char="•"/>
            </a:pPr>
            <a:r>
              <a:rPr lang="en-US" altLang="en-US" sz="2400" i="1" dirty="0"/>
              <a:t>f</a:t>
            </a:r>
            <a:r>
              <a:rPr lang="en-US" altLang="en-US" sz="2400" dirty="0"/>
              <a:t> = future value (FV)</a:t>
            </a:r>
          </a:p>
          <a:p>
            <a:pPr marL="457200" indent="-457200">
              <a:buFont typeface="Arial" panose="020B0604020202020204" pitchFamily="34" charset="0"/>
              <a:buChar char="•"/>
            </a:pPr>
            <a:r>
              <a:rPr lang="en-US" altLang="en-US" sz="2400" i="1" dirty="0"/>
              <a:t>i</a:t>
            </a:r>
            <a:r>
              <a:rPr lang="en-US" altLang="en-US" sz="2400" dirty="0"/>
              <a:t> = interest rate per period</a:t>
            </a:r>
          </a:p>
          <a:p>
            <a:pPr marL="457200" indent="-457200">
              <a:buFont typeface="Arial" panose="020B0604020202020204" pitchFamily="34" charset="0"/>
              <a:buChar char="•"/>
            </a:pPr>
            <a:r>
              <a:rPr lang="en-US" altLang="en-US" sz="2400" i="1" dirty="0"/>
              <a:t>n</a:t>
            </a:r>
            <a:r>
              <a:rPr lang="en-US" altLang="en-US" sz="2400" dirty="0"/>
              <a:t> = number of periods</a:t>
            </a:r>
          </a:p>
        </p:txBody>
      </p:sp>
      <p:pic>
        <p:nvPicPr>
          <p:cNvPr id="2" name="Picture 1"/>
          <p:cNvPicPr>
            <a:picLocks noChangeAspect="1"/>
          </p:cNvPicPr>
          <p:nvPr/>
        </p:nvPicPr>
        <p:blipFill>
          <a:blip r:embed="rId4"/>
          <a:stretch>
            <a:fillRect/>
          </a:stretch>
        </p:blipFill>
        <p:spPr>
          <a:xfrm>
            <a:off x="4883536" y="2561373"/>
            <a:ext cx="3339327" cy="550438"/>
          </a:xfrm>
          <a:prstGeom prst="rect">
            <a:avLst/>
          </a:prstGeom>
        </p:spPr>
      </p:pic>
      <p:sp>
        <p:nvSpPr>
          <p:cNvPr id="13" name="Rounded Rectangle 12"/>
          <p:cNvSpPr/>
          <p:nvPr/>
        </p:nvSpPr>
        <p:spPr>
          <a:xfrm>
            <a:off x="135476" y="6477000"/>
            <a:ext cx="6189124" cy="300724"/>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Apply future value concepts to a single amount by using interest tables.</a:t>
            </a:r>
          </a:p>
        </p:txBody>
      </p:sp>
      <p:pic>
        <p:nvPicPr>
          <p:cNvPr id="15" name="Picture 14"/>
          <p:cNvPicPr>
            <a:picLocks noChangeAspect="1"/>
          </p:cNvPicPr>
          <p:nvPr/>
        </p:nvPicPr>
        <p:blipFill>
          <a:blip r:embed="rId5"/>
          <a:stretch>
            <a:fillRect/>
          </a:stretch>
        </p:blipFill>
        <p:spPr>
          <a:xfrm>
            <a:off x="4483988" y="4517598"/>
            <a:ext cx="2605969" cy="1315513"/>
          </a:xfrm>
          <a:prstGeom prst="rect">
            <a:avLst/>
          </a:prstGeom>
        </p:spPr>
      </p:pic>
      <p:sp>
        <p:nvSpPr>
          <p:cNvPr id="17" name="Rectangle 16">
            <a:extLst>
              <a:ext uri="{FF2B5EF4-FFF2-40B4-BE49-F238E27FC236}">
                <a16:creationId xmlns:a16="http://schemas.microsoft.com/office/drawing/2014/main" xmlns="" id="{FA5F6E32-C2F5-AB42-8A85-CB2AF68A4776}"/>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1" name="Slide Number Placeholder 7">
            <a:extLst>
              <a:ext uri="{FF2B5EF4-FFF2-40B4-BE49-F238E27FC236}">
                <a16:creationId xmlns:a16="http://schemas.microsoft.com/office/drawing/2014/main" xmlns="" id="{600FED50-8D40-5D48-AC3E-85D617E7E27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12</a:t>
            </a:fld>
            <a:endParaRPr lang="en-US" dirty="0">
              <a:solidFill>
                <a:schemeClr val="tx1">
                  <a:lumMod val="50000"/>
                  <a:lumOff val="50000"/>
                </a:schemeClr>
              </a:solidFill>
            </a:endParaRPr>
          </a:p>
        </p:txBody>
      </p:sp>
    </p:spTree>
    <p:extLst>
      <p:ext uri="{BB962C8B-B14F-4D97-AF65-F5344CB8AC3E}">
        <p14:creationId xmlns:p14="http://schemas.microsoft.com/office/powerpoint/2010/main" val="237331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47547"/>
            <a:ext cx="8229600" cy="1143000"/>
          </a:xfrm>
        </p:spPr>
        <p:txBody>
          <a:bodyPr/>
          <a:lstStyle/>
          <a:p>
            <a:r>
              <a:rPr lang="en-US" altLang="en-US" b="1" dirty="0"/>
              <a:t>Using Present Table to Compute FV of a Single Amount</a:t>
            </a:r>
            <a:endParaRPr 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pic>
        <p:nvPicPr>
          <p:cNvPr id="5" name="Picture 4"/>
          <p:cNvPicPr>
            <a:picLocks noChangeAspect="1"/>
          </p:cNvPicPr>
          <p:nvPr/>
        </p:nvPicPr>
        <p:blipFill>
          <a:blip r:embed="rId3"/>
          <a:stretch>
            <a:fillRect/>
          </a:stretch>
        </p:blipFill>
        <p:spPr>
          <a:xfrm>
            <a:off x="5477088" y="2074432"/>
            <a:ext cx="2152224" cy="996070"/>
          </a:xfrm>
          <a:prstGeom prst="rect">
            <a:avLst/>
          </a:prstGeom>
        </p:spPr>
      </p:pic>
      <p:sp>
        <p:nvSpPr>
          <p:cNvPr id="18" name="Rectangle 17"/>
          <p:cNvSpPr/>
          <p:nvPr/>
        </p:nvSpPr>
        <p:spPr>
          <a:xfrm>
            <a:off x="12316"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9" name="TextBox 18"/>
          <p:cNvSpPr txBox="1"/>
          <p:nvPr/>
        </p:nvSpPr>
        <p:spPr>
          <a:xfrm>
            <a:off x="8097837" y="1044216"/>
            <a:ext cx="873125"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B.5</a:t>
            </a:r>
          </a:p>
        </p:txBody>
      </p:sp>
      <p:sp>
        <p:nvSpPr>
          <p:cNvPr id="20" name="TextBox 19"/>
          <p:cNvSpPr txBox="1"/>
          <p:nvPr/>
        </p:nvSpPr>
        <p:spPr>
          <a:xfrm>
            <a:off x="507616" y="1823148"/>
            <a:ext cx="8058150" cy="3416320"/>
          </a:xfrm>
          <a:prstGeom prst="rect">
            <a:avLst/>
          </a:prstGeom>
          <a:solidFill>
            <a:schemeClr val="accent3">
              <a:lumMod val="20000"/>
              <a:lumOff val="80000"/>
            </a:schemeClr>
          </a:solidFill>
          <a:ln w="28575">
            <a:solidFill>
              <a:schemeClr val="accent1"/>
            </a:solidFill>
          </a:ln>
        </p:spPr>
        <p:txBody>
          <a:bodyPr wrap="square" rtlCol="0">
            <a:spAutoFit/>
          </a:bodyPr>
          <a:lstStyle/>
          <a:p>
            <a:pPr marL="342900" indent="-342900">
              <a:buFont typeface="Arial" panose="020B0604020202020204" pitchFamily="34" charset="0"/>
              <a:buChar char="•"/>
            </a:pPr>
            <a:r>
              <a:rPr lang="en-US" altLang="en-US" sz="2400" dirty="0"/>
              <a:t>Future value table helps with computations.</a:t>
            </a:r>
          </a:p>
          <a:p>
            <a:pPr marL="342900" indent="-342900">
              <a:buFont typeface="Arial" panose="020B0604020202020204" pitchFamily="34" charset="0"/>
              <a:buChar char="•"/>
            </a:pPr>
            <a:r>
              <a:rPr lang="en-US" altLang="en-US" sz="2400" dirty="0"/>
              <a:t>Provides future values (factors) for variety of interest rates and periods.</a:t>
            </a:r>
          </a:p>
          <a:p>
            <a:pPr marL="342900" indent="-342900">
              <a:buFont typeface="Arial" panose="020B0604020202020204" pitchFamily="34" charset="0"/>
              <a:buChar char="•"/>
            </a:pPr>
            <a:r>
              <a:rPr lang="en-US" altLang="en-US" sz="2400" dirty="0"/>
              <a:t>Future value assumes that the present value equals 1.</a:t>
            </a:r>
          </a:p>
          <a:p>
            <a:pPr marL="342900" indent="-342900">
              <a:buFont typeface="Arial" panose="020B0604020202020204" pitchFamily="34" charset="0"/>
              <a:buChar char="•"/>
            </a:pPr>
            <a:r>
              <a:rPr lang="en-US" altLang="en-US" sz="2400" dirty="0"/>
              <a:t>Future value of 1 table - Table B.2.</a:t>
            </a:r>
          </a:p>
          <a:p>
            <a:pPr marL="342900" indent="-342900">
              <a:buFont typeface="Arial" panose="020B0604020202020204" pitchFamily="34" charset="0"/>
              <a:buChar char="•"/>
            </a:pPr>
            <a:r>
              <a:rPr lang="en-US" altLang="en-US" sz="2400" dirty="0"/>
              <a:t>Formula to compute present value of a single amount:</a:t>
            </a:r>
          </a:p>
          <a:p>
            <a:pPr marL="914400" lvl="1" indent="-457200">
              <a:buFont typeface="Arial" panose="020B0604020202020204" pitchFamily="34" charset="0"/>
              <a:buChar char="•"/>
            </a:pPr>
            <a:r>
              <a:rPr lang="en-US" altLang="en-US" sz="2400" i="1" dirty="0"/>
              <a:t>f</a:t>
            </a:r>
            <a:r>
              <a:rPr lang="en-US" altLang="en-US" sz="2400" dirty="0"/>
              <a:t> = future value (FV)</a:t>
            </a:r>
          </a:p>
          <a:p>
            <a:pPr marL="914400" lvl="1" indent="-457200">
              <a:buFont typeface="Arial" panose="020B0604020202020204" pitchFamily="34" charset="0"/>
              <a:buChar char="•"/>
            </a:pPr>
            <a:r>
              <a:rPr lang="en-US" altLang="en-US" sz="2400" i="1" dirty="0"/>
              <a:t>i</a:t>
            </a:r>
            <a:r>
              <a:rPr lang="en-US" altLang="en-US" sz="2400" dirty="0"/>
              <a:t> = interest rate per period</a:t>
            </a:r>
          </a:p>
          <a:p>
            <a:pPr marL="914400" lvl="1" indent="-457200">
              <a:buFont typeface="Arial" panose="020B0604020202020204" pitchFamily="34" charset="0"/>
              <a:buChar char="•"/>
            </a:pPr>
            <a:r>
              <a:rPr lang="en-US" altLang="en-US" sz="2400" i="1" dirty="0"/>
              <a:t>n</a:t>
            </a:r>
            <a:r>
              <a:rPr lang="en-US" altLang="en-US" sz="2400" dirty="0"/>
              <a:t> = number of periods</a:t>
            </a:r>
          </a:p>
        </p:txBody>
      </p:sp>
      <p:pic>
        <p:nvPicPr>
          <p:cNvPr id="2" name="Picture 1"/>
          <p:cNvPicPr>
            <a:picLocks noChangeAspect="1"/>
          </p:cNvPicPr>
          <p:nvPr/>
        </p:nvPicPr>
        <p:blipFill>
          <a:blip r:embed="rId4"/>
          <a:stretch>
            <a:fillRect/>
          </a:stretch>
        </p:blipFill>
        <p:spPr>
          <a:xfrm>
            <a:off x="5674161" y="4242018"/>
            <a:ext cx="2250639" cy="590332"/>
          </a:xfrm>
          <a:prstGeom prst="rect">
            <a:avLst/>
          </a:prstGeom>
        </p:spPr>
      </p:pic>
      <p:sp>
        <p:nvSpPr>
          <p:cNvPr id="12" name="Rounded Rectangle 11"/>
          <p:cNvSpPr/>
          <p:nvPr/>
        </p:nvSpPr>
        <p:spPr>
          <a:xfrm>
            <a:off x="135476" y="6477000"/>
            <a:ext cx="6189124" cy="300724"/>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Apply future value concepts to a single amount by using interest tables.</a:t>
            </a:r>
          </a:p>
        </p:txBody>
      </p:sp>
      <p:sp>
        <p:nvSpPr>
          <p:cNvPr id="13" name="Rectangle 12">
            <a:extLst>
              <a:ext uri="{FF2B5EF4-FFF2-40B4-BE49-F238E27FC236}">
                <a16:creationId xmlns:a16="http://schemas.microsoft.com/office/drawing/2014/main" xmlns="" id="{DB3CE7D6-2CA4-F340-AE06-343D59570C74}"/>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xmlns="" id="{CED9B731-F0FD-324C-894E-5CDEEAC4B83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13</a:t>
            </a:fld>
            <a:endParaRPr lang="en-US" dirty="0">
              <a:solidFill>
                <a:schemeClr val="tx1">
                  <a:lumMod val="50000"/>
                  <a:lumOff val="50000"/>
                </a:schemeClr>
              </a:solidFill>
            </a:endParaRPr>
          </a:p>
        </p:txBody>
      </p:sp>
    </p:spTree>
    <p:extLst>
      <p:ext uri="{BB962C8B-B14F-4D97-AF65-F5344CB8AC3E}">
        <p14:creationId xmlns:p14="http://schemas.microsoft.com/office/powerpoint/2010/main" val="2998324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16" y="274638"/>
            <a:ext cx="9131684" cy="1143000"/>
          </a:xfrm>
        </p:spPr>
        <p:txBody>
          <a:bodyPr/>
          <a:lstStyle/>
          <a:p>
            <a:r>
              <a:rPr lang="en-US" altLang="en-US" sz="3200" b="1" dirty="0"/>
              <a:t>Future Value Table to Compute PV of 1</a:t>
            </a:r>
            <a:endParaRPr lang="en-US" sz="3200"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8" name="Rectangle 17"/>
          <p:cNvSpPr/>
          <p:nvPr/>
        </p:nvSpPr>
        <p:spPr>
          <a:xfrm>
            <a:off x="12316"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20" name="TextBox 19"/>
          <p:cNvSpPr txBox="1"/>
          <p:nvPr/>
        </p:nvSpPr>
        <p:spPr>
          <a:xfrm>
            <a:off x="208002" y="1207241"/>
            <a:ext cx="8752628" cy="5078313"/>
          </a:xfrm>
          <a:prstGeom prst="rect">
            <a:avLst/>
          </a:prstGeom>
          <a:solidFill>
            <a:schemeClr val="accent3">
              <a:lumMod val="20000"/>
              <a:lumOff val="80000"/>
            </a:schemeClr>
          </a:solidFill>
          <a:ln w="28575">
            <a:solidFill>
              <a:schemeClr val="accent1"/>
            </a:solidFill>
          </a:ln>
        </p:spPr>
        <p:txBody>
          <a:bodyPr wrap="square" rtlCol="0">
            <a:spAutoFit/>
          </a:bodyPr>
          <a:lstStyle/>
          <a:p>
            <a:pPr marL="342900" indent="-342900">
              <a:buFont typeface="Arial" panose="020B0604020202020204" pitchFamily="34" charset="0"/>
              <a:buChar char="•"/>
            </a:pPr>
            <a:r>
              <a:rPr lang="en-US" altLang="en-US" sz="2400" dirty="0"/>
              <a:t>Case 1: solve for </a:t>
            </a:r>
            <a:r>
              <a:rPr lang="en-US" altLang="en-US" sz="2400" i="1" dirty="0"/>
              <a:t>f </a:t>
            </a:r>
            <a:r>
              <a:rPr lang="en-US" altLang="en-US" sz="2400" dirty="0"/>
              <a:t>when knowing </a:t>
            </a:r>
            <a:r>
              <a:rPr lang="en-US" altLang="en-US" sz="2400" i="1" dirty="0"/>
              <a:t>i</a:t>
            </a:r>
            <a:r>
              <a:rPr lang="en-US" altLang="en-US" sz="2400" dirty="0"/>
              <a:t> = 12% and </a:t>
            </a:r>
            <a:r>
              <a:rPr lang="en-US" altLang="en-US" sz="2400" i="1" dirty="0"/>
              <a:t>n = 5;</a:t>
            </a:r>
            <a:r>
              <a:rPr lang="en-US" altLang="en-US" sz="2400" dirty="0"/>
              <a:t> </a:t>
            </a:r>
          </a:p>
          <a:p>
            <a:r>
              <a:rPr lang="en-US" altLang="en-US" sz="2400" dirty="0"/>
              <a:t>     Invest $100 for five years at 12%.</a:t>
            </a:r>
          </a:p>
          <a:p>
            <a:pPr marL="800100" lvl="1" indent="-342900">
              <a:buFont typeface="Arial" panose="020B0604020202020204" pitchFamily="34" charset="0"/>
              <a:buChar char="•"/>
            </a:pPr>
            <a:r>
              <a:rPr lang="en-US" altLang="en-US" sz="2000" dirty="0"/>
              <a:t>Table B.2: row for five periods and column for 12%.</a:t>
            </a:r>
          </a:p>
          <a:p>
            <a:pPr marL="800100" lvl="1" indent="-342900">
              <a:buFont typeface="Arial" panose="020B0604020202020204" pitchFamily="34" charset="0"/>
              <a:buChar char="•"/>
            </a:pPr>
            <a:r>
              <a:rPr lang="en-US" altLang="en-US" sz="2000" i="1" dirty="0"/>
              <a:t>f</a:t>
            </a:r>
            <a:r>
              <a:rPr lang="en-US" altLang="en-US" sz="2000" dirty="0"/>
              <a:t> = 1.7623</a:t>
            </a:r>
          </a:p>
          <a:p>
            <a:pPr marL="800100" lvl="1" indent="-342900">
              <a:buFont typeface="Arial" panose="020B0604020202020204" pitchFamily="34" charset="0"/>
              <a:buChar char="•"/>
            </a:pPr>
            <a:r>
              <a:rPr lang="en-US" altLang="en-US" sz="2000" i="1" dirty="0"/>
              <a:t>f</a:t>
            </a:r>
            <a:r>
              <a:rPr lang="en-US" altLang="en-US" sz="2000" dirty="0"/>
              <a:t> = $100 × 1.7623 = $176.23</a:t>
            </a:r>
          </a:p>
          <a:p>
            <a:pPr marL="342900" indent="-342900">
              <a:buFont typeface="Arial" panose="020B0604020202020204" pitchFamily="34" charset="0"/>
              <a:buChar char="•"/>
            </a:pPr>
            <a:r>
              <a:rPr lang="en-US" altLang="en-US" sz="2400" dirty="0"/>
              <a:t>Case 2: solve for </a:t>
            </a:r>
            <a:r>
              <a:rPr lang="en-US" altLang="en-US" sz="2400" i="1" dirty="0"/>
              <a:t>n</a:t>
            </a:r>
            <a:r>
              <a:rPr lang="en-US" altLang="en-US" sz="2400" dirty="0"/>
              <a:t> when knowing </a:t>
            </a:r>
            <a:r>
              <a:rPr lang="en-US" altLang="en-US" sz="2400" i="1" dirty="0"/>
              <a:t>i</a:t>
            </a:r>
            <a:r>
              <a:rPr lang="en-US" altLang="en-US" sz="2400" dirty="0"/>
              <a:t> = 7%</a:t>
            </a:r>
            <a:r>
              <a:rPr lang="en-US" altLang="en-US" sz="2400" i="1" dirty="0"/>
              <a:t>=</a:t>
            </a:r>
            <a:r>
              <a:rPr lang="en-US" altLang="en-US" sz="2400" dirty="0"/>
              <a:t> and </a:t>
            </a:r>
            <a:r>
              <a:rPr lang="en-US" altLang="en-US" sz="2400" i="1" dirty="0"/>
              <a:t>f</a:t>
            </a:r>
            <a:r>
              <a:rPr lang="en-US" altLang="en-US" sz="2400" dirty="0"/>
              <a:t> </a:t>
            </a:r>
            <a:r>
              <a:rPr lang="en-US" altLang="en-US" sz="2400" i="1" dirty="0"/>
              <a:t>=$3,000</a:t>
            </a:r>
            <a:r>
              <a:rPr lang="en-US" altLang="en-US" sz="2400" dirty="0"/>
              <a:t>; Have $2,000 and want $3,000 in </a:t>
            </a:r>
            <a:r>
              <a:rPr lang="en-US" altLang="en-US" sz="2400" i="1" dirty="0"/>
              <a:t>n </a:t>
            </a:r>
            <a:r>
              <a:rPr lang="en-US" altLang="en-US" sz="2400" dirty="0"/>
              <a:t>years at 7%.</a:t>
            </a:r>
          </a:p>
          <a:p>
            <a:pPr marL="800100" lvl="1" indent="-342900">
              <a:buFont typeface="Arial" panose="020B0604020202020204" pitchFamily="34" charset="0"/>
              <a:buChar char="•"/>
            </a:pPr>
            <a:r>
              <a:rPr lang="en-US" altLang="en-US" sz="2000" dirty="0"/>
              <a:t>$3,000 / $2,000 = 1.500</a:t>
            </a:r>
          </a:p>
          <a:p>
            <a:pPr marL="800100" lvl="1" indent="-342900">
              <a:buFont typeface="Arial" panose="020B0604020202020204" pitchFamily="34" charset="0"/>
              <a:buChar char="•"/>
            </a:pPr>
            <a:r>
              <a:rPr lang="en-US" altLang="en-US" sz="2000" dirty="0"/>
              <a:t>Table B.2: look in 7% column and find value nearest to 1.500</a:t>
            </a:r>
          </a:p>
          <a:p>
            <a:pPr marL="800100" lvl="1" indent="-342900">
              <a:buFont typeface="Arial" panose="020B0604020202020204" pitchFamily="34" charset="0"/>
              <a:buChar char="•"/>
            </a:pPr>
            <a:r>
              <a:rPr lang="en-US" altLang="en-US" sz="2000" i="1" dirty="0"/>
              <a:t>n </a:t>
            </a:r>
            <a:r>
              <a:rPr lang="en-US" altLang="en-US" sz="2000" dirty="0"/>
              <a:t>= 6 periods or 6 years</a:t>
            </a:r>
          </a:p>
          <a:p>
            <a:pPr marL="342900" indent="-342900">
              <a:buFont typeface="Arial" panose="020B0604020202020204" pitchFamily="34" charset="0"/>
              <a:buChar char="•"/>
            </a:pPr>
            <a:r>
              <a:rPr lang="en-US" altLang="en-US" sz="2400" dirty="0"/>
              <a:t>Case 3: solve for </a:t>
            </a:r>
            <a:r>
              <a:rPr lang="en-US" altLang="en-US" sz="2400" i="1" dirty="0"/>
              <a:t>i</a:t>
            </a:r>
            <a:r>
              <a:rPr lang="en-US" altLang="en-US" sz="2400" dirty="0"/>
              <a:t> when knowing </a:t>
            </a:r>
            <a:r>
              <a:rPr lang="en-US" altLang="en-US" sz="2400" i="1" dirty="0"/>
              <a:t>f = $4,000 </a:t>
            </a:r>
            <a:r>
              <a:rPr lang="en-US" altLang="en-US" sz="2400" dirty="0"/>
              <a:t>and </a:t>
            </a:r>
            <a:r>
              <a:rPr lang="en-US" altLang="en-US" sz="2400" i="1" dirty="0"/>
              <a:t>n = 9</a:t>
            </a:r>
            <a:r>
              <a:rPr lang="en-US" altLang="en-US" sz="2400" dirty="0"/>
              <a:t>; </a:t>
            </a:r>
            <a:br>
              <a:rPr lang="en-US" altLang="en-US" sz="2400" dirty="0"/>
            </a:br>
            <a:r>
              <a:rPr lang="en-US" altLang="en-US" sz="2400" dirty="0"/>
              <a:t>Have $2,001 and want $4,000 in 9 years.</a:t>
            </a:r>
          </a:p>
          <a:p>
            <a:pPr marL="800100" lvl="1" indent="-342900">
              <a:buFont typeface="Arial" panose="020B0604020202020204" pitchFamily="34" charset="0"/>
              <a:buChar char="•"/>
            </a:pPr>
            <a:r>
              <a:rPr lang="en-US" altLang="en-US" sz="2000" dirty="0"/>
              <a:t>$4,000 / $2,001 = 1.9990</a:t>
            </a:r>
          </a:p>
          <a:p>
            <a:pPr marL="800100" lvl="1" indent="-342900">
              <a:buFont typeface="Arial" panose="020B0604020202020204" pitchFamily="34" charset="0"/>
              <a:buChar char="•"/>
            </a:pPr>
            <a:r>
              <a:rPr lang="en-US" altLang="en-US" sz="2000" dirty="0"/>
              <a:t>Table B.2: row 9 find nearest value to 1.9990</a:t>
            </a:r>
          </a:p>
          <a:p>
            <a:pPr marL="800100" lvl="1" indent="-342900">
              <a:buFont typeface="Arial" panose="020B0604020202020204" pitchFamily="34" charset="0"/>
              <a:buChar char="•"/>
            </a:pPr>
            <a:r>
              <a:rPr lang="en-US" altLang="en-US" sz="2000" i="1" dirty="0"/>
              <a:t>i</a:t>
            </a:r>
            <a:r>
              <a:rPr lang="en-US" altLang="en-US" sz="2000" dirty="0"/>
              <a:t> = 8%</a:t>
            </a:r>
          </a:p>
        </p:txBody>
      </p:sp>
      <p:sp>
        <p:nvSpPr>
          <p:cNvPr id="8" name="Rounded Rectangle 7"/>
          <p:cNvSpPr/>
          <p:nvPr/>
        </p:nvSpPr>
        <p:spPr>
          <a:xfrm>
            <a:off x="152820" y="6415741"/>
            <a:ext cx="6189124" cy="300724"/>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Apply future value concepts to a single amount by using interest tables.</a:t>
            </a:r>
          </a:p>
        </p:txBody>
      </p:sp>
      <p:sp>
        <p:nvSpPr>
          <p:cNvPr id="10" name="Rectangle 9">
            <a:extLst>
              <a:ext uri="{FF2B5EF4-FFF2-40B4-BE49-F238E27FC236}">
                <a16:creationId xmlns:a16="http://schemas.microsoft.com/office/drawing/2014/main" xmlns="" id="{9D07AC4F-2EE1-B141-9CCA-1F25EF1E388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85CFE715-D2FD-294E-B0BC-1FEB703939D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14</a:t>
            </a:fld>
            <a:endParaRPr lang="en-US" dirty="0">
              <a:solidFill>
                <a:schemeClr val="tx1">
                  <a:lumMod val="50000"/>
                  <a:lumOff val="50000"/>
                </a:schemeClr>
              </a:solidFill>
            </a:endParaRPr>
          </a:p>
        </p:txBody>
      </p:sp>
    </p:spTree>
    <p:extLst>
      <p:ext uri="{BB962C8B-B14F-4D97-AF65-F5344CB8AC3E}">
        <p14:creationId xmlns:p14="http://schemas.microsoft.com/office/powerpoint/2010/main" val="42563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893860"/>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618410"/>
            <a:ext cx="7315200" cy="87313"/>
          </a:xfrm>
          <a:prstGeom prst="rect">
            <a:avLst/>
          </a:prstGeom>
          <a:noFill/>
          <a:ln w="9525">
            <a:noFill/>
            <a:miter lim="800000"/>
            <a:headEnd/>
            <a:tailEnd/>
          </a:ln>
        </p:spPr>
      </p:pic>
      <p:sp>
        <p:nvSpPr>
          <p:cNvPr id="8" name="TextBox 7"/>
          <p:cNvSpPr txBox="1"/>
          <p:nvPr/>
        </p:nvSpPr>
        <p:spPr>
          <a:xfrm>
            <a:off x="2250743" y="940544"/>
            <a:ext cx="5257800" cy="769441"/>
          </a:xfrm>
          <a:prstGeom prst="rect">
            <a:avLst/>
          </a:prstGeom>
          <a:noFill/>
        </p:spPr>
        <p:txBody>
          <a:bodyPr wrap="square" rtlCol="0">
            <a:spAutoFit/>
          </a:bodyPr>
          <a:lstStyle/>
          <a:p>
            <a:r>
              <a:rPr lang="en-US" altLang="en-US" sz="4400" b="1" dirty="0">
                <a:latin typeface="+mj-lt"/>
              </a:rPr>
              <a:t>Learning Objective P3</a:t>
            </a:r>
            <a:endParaRPr lang="en-US" sz="4400" dirty="0">
              <a:latin typeface="+mj-lt"/>
            </a:endParaRPr>
          </a:p>
        </p:txBody>
      </p:sp>
      <p:sp>
        <p:nvSpPr>
          <p:cNvPr id="9" name="Title 4"/>
          <p:cNvSpPr>
            <a:spLocks noGrp="1"/>
          </p:cNvSpPr>
          <p:nvPr>
            <p:ph type="ctrTitle"/>
          </p:nvPr>
        </p:nvSpPr>
        <p:spPr>
          <a:xfrm>
            <a:off x="914400" y="2472492"/>
            <a:ext cx="7315200" cy="2611993"/>
          </a:xfrm>
        </p:spPr>
        <p:txBody>
          <a:bodyPr/>
          <a:lstStyle/>
          <a:p>
            <a:r>
              <a:rPr lang="en-US" dirty="0"/>
              <a:t>Apply present value concepts to an annuity by using interest tables.</a:t>
            </a:r>
          </a:p>
        </p:txBody>
      </p:sp>
      <p:sp>
        <p:nvSpPr>
          <p:cNvPr id="10" name="Rectangle 9">
            <a:extLst>
              <a:ext uri="{FF2B5EF4-FFF2-40B4-BE49-F238E27FC236}">
                <a16:creationId xmlns:a16="http://schemas.microsoft.com/office/drawing/2014/main" xmlns="" id="{62BB1385-9280-F347-B9F5-AD3D25F4D4B1}"/>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820E5443-8778-BC4C-8E48-F42BDAB80121}"/>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15</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Present Value of an Annuity</a:t>
            </a:r>
            <a:endParaRPr 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0" name="Rounded Rectangle 9"/>
          <p:cNvSpPr/>
          <p:nvPr/>
        </p:nvSpPr>
        <p:spPr>
          <a:xfrm>
            <a:off x="135476" y="6477000"/>
            <a:ext cx="6189124" cy="300724"/>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t>Apply present value concepts to an annuity by using interest tables.</a:t>
            </a:r>
          </a:p>
        </p:txBody>
      </p:sp>
      <p:pic>
        <p:nvPicPr>
          <p:cNvPr id="5" name="Picture 4"/>
          <p:cNvPicPr>
            <a:picLocks noChangeAspect="1"/>
          </p:cNvPicPr>
          <p:nvPr/>
        </p:nvPicPr>
        <p:blipFill>
          <a:blip r:embed="rId3"/>
          <a:stretch>
            <a:fillRect/>
          </a:stretch>
        </p:blipFill>
        <p:spPr>
          <a:xfrm>
            <a:off x="5477088" y="2074432"/>
            <a:ext cx="2152224" cy="996070"/>
          </a:xfrm>
          <a:prstGeom prst="rect">
            <a:avLst/>
          </a:prstGeom>
        </p:spPr>
      </p:pic>
      <p:sp>
        <p:nvSpPr>
          <p:cNvPr id="18" name="Rectangle 17"/>
          <p:cNvSpPr/>
          <p:nvPr/>
        </p:nvSpPr>
        <p:spPr>
          <a:xfrm>
            <a:off x="12316"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20" name="TextBox 19"/>
          <p:cNvSpPr txBox="1"/>
          <p:nvPr/>
        </p:nvSpPr>
        <p:spPr>
          <a:xfrm>
            <a:off x="628650" y="1311073"/>
            <a:ext cx="8058150" cy="4893647"/>
          </a:xfrm>
          <a:prstGeom prst="rect">
            <a:avLst/>
          </a:prstGeom>
          <a:solidFill>
            <a:schemeClr val="accent3">
              <a:lumMod val="20000"/>
              <a:lumOff val="80000"/>
            </a:schemeClr>
          </a:solidFill>
          <a:ln w="28575">
            <a:solidFill>
              <a:schemeClr val="accent1"/>
            </a:solidFill>
          </a:ln>
        </p:spPr>
        <p:txBody>
          <a:bodyPr wrap="square" rtlCol="0">
            <a:spAutoFit/>
          </a:bodyPr>
          <a:lstStyle/>
          <a:p>
            <a:pPr marL="342900" indent="-342900">
              <a:buFont typeface="Arial" panose="020B0604020202020204" pitchFamily="34" charset="0"/>
              <a:buChar char="•"/>
            </a:pPr>
            <a:r>
              <a:rPr lang="en-US" altLang="en-US" sz="2400" dirty="0"/>
              <a:t>Annuity – series of equal payments occurring at equal intervals.</a:t>
            </a:r>
          </a:p>
          <a:p>
            <a:pPr marL="342900" indent="-342900">
              <a:buFont typeface="Arial" panose="020B0604020202020204" pitchFamily="34" charset="0"/>
              <a:buChar char="•"/>
            </a:pPr>
            <a:r>
              <a:rPr lang="en-US" altLang="en-US" sz="2400" dirty="0"/>
              <a:t>Ordinary annuity – equal end-of-period payments at equal intervals.</a:t>
            </a:r>
          </a:p>
          <a:p>
            <a:pPr marL="342900" indent="-342900">
              <a:buFont typeface="Arial" panose="020B0604020202020204" pitchFamily="34" charset="0"/>
              <a:buChar char="•"/>
            </a:pPr>
            <a:r>
              <a:rPr lang="en-US" altLang="en-US" sz="2400" dirty="0"/>
              <a:t>Can compute PV of ordinary annuity using Table B.1.</a:t>
            </a:r>
          </a:p>
          <a:p>
            <a:pPr marL="342900" indent="-342900">
              <a:buFont typeface="Arial" panose="020B0604020202020204" pitchFamily="34" charset="0"/>
              <a:buChar char="•"/>
            </a:pPr>
            <a:r>
              <a:rPr lang="en-US" altLang="en-US" sz="2400" dirty="0"/>
              <a:t>Direct way use PV of annuity table – Table B.3.</a:t>
            </a:r>
          </a:p>
          <a:p>
            <a:pPr marL="342900" indent="-342900">
              <a:buFont typeface="Arial" panose="020B0604020202020204" pitchFamily="34" charset="0"/>
              <a:buChar char="•"/>
            </a:pPr>
            <a:r>
              <a:rPr lang="en-US" altLang="en-US" sz="2400" dirty="0"/>
              <a:t>Example of using Table B.1 vs Table B.3:</a:t>
            </a:r>
          </a:p>
          <a:p>
            <a:pPr marL="342900" indent="-342900">
              <a:buFont typeface="Arial" panose="020B0604020202020204" pitchFamily="34" charset="0"/>
              <a:buChar char="•"/>
            </a:pPr>
            <a:endParaRPr lang="en-US" altLang="en-US" sz="2400" dirty="0"/>
          </a:p>
          <a:p>
            <a:pPr marL="342900" indent="-342900">
              <a:buFont typeface="Arial" panose="020B0604020202020204" pitchFamily="34" charset="0"/>
              <a:buChar char="•"/>
            </a:pPr>
            <a:endParaRPr lang="en-US" altLang="en-US" sz="2400" dirty="0"/>
          </a:p>
          <a:p>
            <a:pPr marL="342900" indent="-342900">
              <a:buFont typeface="Arial" panose="020B0604020202020204" pitchFamily="34" charset="0"/>
              <a:buChar char="•"/>
            </a:pPr>
            <a:endParaRPr lang="en-US" altLang="en-US" sz="2400" dirty="0"/>
          </a:p>
          <a:p>
            <a:pPr marL="342900" indent="-342900">
              <a:buFont typeface="Arial" panose="020B0604020202020204" pitchFamily="34" charset="0"/>
              <a:buChar char="•"/>
            </a:pPr>
            <a:endParaRPr lang="en-US" altLang="en-US" sz="2400" dirty="0"/>
          </a:p>
          <a:p>
            <a:pPr marL="342900" indent="-342900">
              <a:buFont typeface="Arial" panose="020B0604020202020204" pitchFamily="34" charset="0"/>
              <a:buChar char="•"/>
            </a:pPr>
            <a:endParaRPr lang="en-US" altLang="en-US" sz="2400" dirty="0"/>
          </a:p>
          <a:p>
            <a:pPr marL="342900" indent="-342900">
              <a:buFont typeface="Arial" panose="020B0604020202020204" pitchFamily="34" charset="0"/>
              <a:buChar char="•"/>
            </a:pPr>
            <a:endParaRPr lang="en-US" altLang="en-US" sz="2400" dirty="0"/>
          </a:p>
        </p:txBody>
      </p:sp>
      <p:pic>
        <p:nvPicPr>
          <p:cNvPr id="4" name="Picture 3"/>
          <p:cNvPicPr>
            <a:picLocks noChangeAspect="1"/>
          </p:cNvPicPr>
          <p:nvPr/>
        </p:nvPicPr>
        <p:blipFill>
          <a:blip r:embed="rId4"/>
          <a:stretch>
            <a:fillRect/>
          </a:stretch>
        </p:blipFill>
        <p:spPr>
          <a:xfrm>
            <a:off x="1524000" y="4114800"/>
            <a:ext cx="6435586" cy="1814058"/>
          </a:xfrm>
          <a:prstGeom prst="rect">
            <a:avLst/>
          </a:prstGeom>
        </p:spPr>
      </p:pic>
      <p:sp>
        <p:nvSpPr>
          <p:cNvPr id="12" name="Rectangle 11">
            <a:extLst>
              <a:ext uri="{FF2B5EF4-FFF2-40B4-BE49-F238E27FC236}">
                <a16:creationId xmlns:a16="http://schemas.microsoft.com/office/drawing/2014/main" xmlns="" id="{72C4D9F8-15D9-AD4A-9E7D-D9C4BFDB9EF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020CC866-6255-3141-A7AF-162CF7970D1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16</a:t>
            </a:fld>
            <a:endParaRPr lang="en-US" dirty="0">
              <a:solidFill>
                <a:schemeClr val="tx1">
                  <a:lumMod val="50000"/>
                  <a:lumOff val="50000"/>
                </a:schemeClr>
              </a:solidFill>
            </a:endParaRPr>
          </a:p>
        </p:txBody>
      </p:sp>
    </p:spTree>
    <p:extLst>
      <p:ext uri="{BB962C8B-B14F-4D97-AF65-F5344CB8AC3E}">
        <p14:creationId xmlns:p14="http://schemas.microsoft.com/office/powerpoint/2010/main" val="389329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893860"/>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257800"/>
            <a:ext cx="7315200" cy="87313"/>
          </a:xfrm>
          <a:prstGeom prst="rect">
            <a:avLst/>
          </a:prstGeom>
          <a:noFill/>
          <a:ln w="9525">
            <a:noFill/>
            <a:miter lim="800000"/>
            <a:headEnd/>
            <a:tailEnd/>
          </a:ln>
        </p:spPr>
      </p:pic>
      <p:sp>
        <p:nvSpPr>
          <p:cNvPr id="8" name="TextBox 7"/>
          <p:cNvSpPr txBox="1"/>
          <p:nvPr/>
        </p:nvSpPr>
        <p:spPr>
          <a:xfrm>
            <a:off x="2149415" y="974470"/>
            <a:ext cx="5257800" cy="769441"/>
          </a:xfrm>
          <a:prstGeom prst="rect">
            <a:avLst/>
          </a:prstGeom>
          <a:noFill/>
        </p:spPr>
        <p:txBody>
          <a:bodyPr wrap="square" rtlCol="0">
            <a:spAutoFit/>
          </a:bodyPr>
          <a:lstStyle/>
          <a:p>
            <a:r>
              <a:rPr lang="en-US" altLang="en-US" sz="4400" b="1" dirty="0">
                <a:latin typeface="+mj-lt"/>
              </a:rPr>
              <a:t>Learning Objective P4</a:t>
            </a:r>
            <a:endParaRPr lang="en-US" sz="4400" dirty="0">
              <a:latin typeface="+mj-lt"/>
            </a:endParaRPr>
          </a:p>
        </p:txBody>
      </p:sp>
      <p:sp>
        <p:nvSpPr>
          <p:cNvPr id="9" name="Title 4"/>
          <p:cNvSpPr>
            <a:spLocks noGrp="1"/>
          </p:cNvSpPr>
          <p:nvPr>
            <p:ph type="ctrTitle"/>
          </p:nvPr>
        </p:nvSpPr>
        <p:spPr>
          <a:xfrm>
            <a:off x="914400" y="2229300"/>
            <a:ext cx="7315200" cy="2688193"/>
          </a:xfrm>
        </p:spPr>
        <p:txBody>
          <a:bodyPr/>
          <a:lstStyle/>
          <a:p>
            <a:r>
              <a:rPr lang="en-US" dirty="0"/>
              <a:t>Apply future value concepts to an annuity by using interest tables.</a:t>
            </a:r>
          </a:p>
        </p:txBody>
      </p:sp>
      <p:sp>
        <p:nvSpPr>
          <p:cNvPr id="10" name="Rectangle 9">
            <a:extLst>
              <a:ext uri="{FF2B5EF4-FFF2-40B4-BE49-F238E27FC236}">
                <a16:creationId xmlns:a16="http://schemas.microsoft.com/office/drawing/2014/main" xmlns="" id="{FF648E1C-1CA5-AF42-89A4-9C1DB1B2DC18}"/>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F2EC406B-0229-F847-9C20-CF98E3515A9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17</a:t>
            </a:fld>
            <a:endParaRPr lang="en-US" dirty="0">
              <a:solidFill>
                <a:schemeClr val="tx1">
                  <a:lumMod val="50000"/>
                  <a:lumOff val="50000"/>
                </a:schemeClr>
              </a:solidFill>
            </a:endParaRPr>
          </a:p>
        </p:txBody>
      </p:sp>
    </p:spTree>
    <p:extLst>
      <p:ext uri="{BB962C8B-B14F-4D97-AF65-F5344CB8AC3E}">
        <p14:creationId xmlns:p14="http://schemas.microsoft.com/office/powerpoint/2010/main" val="1562738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b="1" dirty="0"/>
              <a:t>Future Value of an Annuity</a:t>
            </a:r>
            <a:endParaRPr 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0" name="Rounded Rectangle 9"/>
          <p:cNvSpPr/>
          <p:nvPr/>
        </p:nvSpPr>
        <p:spPr>
          <a:xfrm>
            <a:off x="135476" y="6477000"/>
            <a:ext cx="6189124" cy="300724"/>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t>Apply future value concepts to an annuity by using interest tables.</a:t>
            </a:r>
          </a:p>
        </p:txBody>
      </p:sp>
      <p:pic>
        <p:nvPicPr>
          <p:cNvPr id="5" name="Picture 4"/>
          <p:cNvPicPr>
            <a:picLocks noChangeAspect="1"/>
          </p:cNvPicPr>
          <p:nvPr/>
        </p:nvPicPr>
        <p:blipFill>
          <a:blip r:embed="rId3"/>
          <a:stretch>
            <a:fillRect/>
          </a:stretch>
        </p:blipFill>
        <p:spPr>
          <a:xfrm>
            <a:off x="5477088" y="2074432"/>
            <a:ext cx="2152224" cy="996070"/>
          </a:xfrm>
          <a:prstGeom prst="rect">
            <a:avLst/>
          </a:prstGeom>
        </p:spPr>
      </p:pic>
      <p:sp>
        <p:nvSpPr>
          <p:cNvPr id="18" name="Rectangle 17"/>
          <p:cNvSpPr/>
          <p:nvPr/>
        </p:nvSpPr>
        <p:spPr>
          <a:xfrm>
            <a:off x="12316"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20" name="TextBox 19"/>
          <p:cNvSpPr txBox="1"/>
          <p:nvPr/>
        </p:nvSpPr>
        <p:spPr>
          <a:xfrm>
            <a:off x="601354" y="1417461"/>
            <a:ext cx="8058150" cy="3416320"/>
          </a:xfrm>
          <a:prstGeom prst="rect">
            <a:avLst/>
          </a:prstGeom>
          <a:solidFill>
            <a:schemeClr val="accent3">
              <a:lumMod val="20000"/>
              <a:lumOff val="80000"/>
            </a:schemeClr>
          </a:solidFill>
          <a:ln w="28575">
            <a:solidFill>
              <a:schemeClr val="accent1"/>
            </a:solidFill>
          </a:ln>
        </p:spPr>
        <p:txBody>
          <a:bodyPr wrap="square" rtlCol="0">
            <a:spAutoFit/>
          </a:bodyPr>
          <a:lstStyle/>
          <a:p>
            <a:pPr marL="342900" indent="-342900">
              <a:buFont typeface="Arial" panose="020B0604020202020204" pitchFamily="34" charset="0"/>
              <a:buChar char="•"/>
            </a:pPr>
            <a:r>
              <a:rPr lang="en-US" altLang="en-US" sz="2400" dirty="0"/>
              <a:t>Can compute FV of ordinary annuity using Table B.2.</a:t>
            </a:r>
          </a:p>
          <a:p>
            <a:pPr marL="342900" indent="-342900">
              <a:buFont typeface="Arial" panose="020B0604020202020204" pitchFamily="34" charset="0"/>
              <a:buChar char="•"/>
            </a:pPr>
            <a:r>
              <a:rPr lang="en-US" altLang="en-US" sz="2400" dirty="0"/>
              <a:t>Direct way use FV of annuity table – Table B.4.</a:t>
            </a:r>
          </a:p>
          <a:p>
            <a:pPr marL="342900" indent="-342900">
              <a:buFont typeface="Arial" panose="020B0604020202020204" pitchFamily="34" charset="0"/>
              <a:buChar char="•"/>
            </a:pPr>
            <a:r>
              <a:rPr lang="en-US" altLang="en-US" sz="2400" dirty="0"/>
              <a:t>Example of using Table B.2 vs Table B.4:</a:t>
            </a:r>
          </a:p>
          <a:p>
            <a:pPr marL="342900" indent="-342900">
              <a:buFont typeface="Arial" panose="020B0604020202020204" pitchFamily="34" charset="0"/>
              <a:buChar char="•"/>
            </a:pPr>
            <a:endParaRPr lang="en-US" altLang="en-US" sz="2400" dirty="0"/>
          </a:p>
          <a:p>
            <a:pPr marL="342900" indent="-342900">
              <a:buFont typeface="Arial" panose="020B0604020202020204" pitchFamily="34" charset="0"/>
              <a:buChar char="•"/>
            </a:pPr>
            <a:endParaRPr lang="en-US" altLang="en-US" sz="2400" dirty="0"/>
          </a:p>
          <a:p>
            <a:pPr marL="342900" indent="-342900">
              <a:buFont typeface="Arial" panose="020B0604020202020204" pitchFamily="34" charset="0"/>
              <a:buChar char="•"/>
            </a:pPr>
            <a:endParaRPr lang="en-US" altLang="en-US" sz="2400" dirty="0"/>
          </a:p>
          <a:p>
            <a:pPr marL="342900" indent="-342900">
              <a:buFont typeface="Arial" panose="020B0604020202020204" pitchFamily="34" charset="0"/>
              <a:buChar char="•"/>
            </a:pPr>
            <a:endParaRPr lang="en-US" altLang="en-US" sz="2400" dirty="0"/>
          </a:p>
          <a:p>
            <a:pPr marL="342900" indent="-342900">
              <a:buFont typeface="Arial" panose="020B0604020202020204" pitchFamily="34" charset="0"/>
              <a:buChar char="•"/>
            </a:pPr>
            <a:endParaRPr lang="en-US" altLang="en-US" sz="2400" dirty="0"/>
          </a:p>
          <a:p>
            <a:pPr marL="342900" indent="-342900">
              <a:buFont typeface="Arial" panose="020B0604020202020204" pitchFamily="34" charset="0"/>
              <a:buChar char="•"/>
            </a:pPr>
            <a:endParaRPr lang="en-US" altLang="en-US" sz="2400" dirty="0"/>
          </a:p>
        </p:txBody>
      </p:sp>
      <p:pic>
        <p:nvPicPr>
          <p:cNvPr id="2" name="Picture 1"/>
          <p:cNvPicPr>
            <a:picLocks noChangeAspect="1"/>
          </p:cNvPicPr>
          <p:nvPr/>
        </p:nvPicPr>
        <p:blipFill>
          <a:blip r:embed="rId4"/>
          <a:stretch>
            <a:fillRect/>
          </a:stretch>
        </p:blipFill>
        <p:spPr>
          <a:xfrm>
            <a:off x="1715690" y="2819400"/>
            <a:ext cx="5913622" cy="1687708"/>
          </a:xfrm>
          <a:prstGeom prst="rect">
            <a:avLst/>
          </a:prstGeom>
        </p:spPr>
      </p:pic>
      <p:sp>
        <p:nvSpPr>
          <p:cNvPr id="12" name="Rectangle 11">
            <a:extLst>
              <a:ext uri="{FF2B5EF4-FFF2-40B4-BE49-F238E27FC236}">
                <a16:creationId xmlns:a16="http://schemas.microsoft.com/office/drawing/2014/main" xmlns="" id="{4308CDED-88CA-FC42-A0D2-CD68418FD91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6F212269-AC55-F447-A4A8-979BE7EB2F7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18</a:t>
            </a:fld>
            <a:endParaRPr lang="en-US" dirty="0">
              <a:solidFill>
                <a:schemeClr val="tx1">
                  <a:lumMod val="50000"/>
                  <a:lumOff val="50000"/>
                </a:schemeClr>
              </a:solidFill>
            </a:endParaRPr>
          </a:p>
        </p:txBody>
      </p:sp>
    </p:spTree>
    <p:extLst>
      <p:ext uri="{BB962C8B-B14F-4D97-AF65-F5344CB8AC3E}">
        <p14:creationId xmlns:p14="http://schemas.microsoft.com/office/powerpoint/2010/main" val="18534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5334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 name="Snagit_PPT9CE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333" y="876619"/>
            <a:ext cx="8533334" cy="5104762"/>
          </a:xfrm>
          <a:prstGeom prst="rect">
            <a:avLst/>
          </a:prstGeom>
        </p:spPr>
      </p:pic>
      <p:sp>
        <p:nvSpPr>
          <p:cNvPr id="2" name="Title 1"/>
          <p:cNvSpPr>
            <a:spLocks noGrp="1"/>
          </p:cNvSpPr>
          <p:nvPr>
            <p:ph type="title"/>
          </p:nvPr>
        </p:nvSpPr>
        <p:spPr>
          <a:xfrm>
            <a:off x="685800" y="317"/>
            <a:ext cx="7772400" cy="609283"/>
          </a:xfrm>
        </p:spPr>
        <p:txBody>
          <a:bodyPr>
            <a:normAutofit/>
          </a:bodyPr>
          <a:lstStyle/>
          <a:p>
            <a:r>
              <a:rPr lang="en-US" sz="2400" b="1" dirty="0"/>
              <a:t>Table B.1</a:t>
            </a:r>
          </a:p>
        </p:txBody>
      </p:sp>
      <p:sp>
        <p:nvSpPr>
          <p:cNvPr id="8" name="Rectangle 7">
            <a:extLst>
              <a:ext uri="{FF2B5EF4-FFF2-40B4-BE49-F238E27FC236}">
                <a16:creationId xmlns:a16="http://schemas.microsoft.com/office/drawing/2014/main" xmlns="" id="{2BC84285-44EB-C342-9FF7-74AAAABF7700}"/>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xmlns="" id="{5F8781D8-27BA-7449-8CB0-3C9411E2DA2D}"/>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19</a:t>
            </a:fld>
            <a:endParaRPr lang="en-US" dirty="0">
              <a:solidFill>
                <a:schemeClr val="tx1">
                  <a:lumMod val="50000"/>
                  <a:lumOff val="50000"/>
                </a:schemeClr>
              </a:solidFill>
            </a:endParaRPr>
          </a:p>
        </p:txBody>
      </p:sp>
    </p:spTree>
    <p:extLst>
      <p:ext uri="{BB962C8B-B14F-4D97-AF65-F5344CB8AC3E}">
        <p14:creationId xmlns:p14="http://schemas.microsoft.com/office/powerpoint/2010/main" val="3548821851"/>
      </p:ext>
    </p:extLst>
  </p:cSld>
  <p:clrMapOvr>
    <a:masterClrMapping/>
  </p:clrMapOvr>
  <p:transition xmlns:p14="http://schemas.microsoft.com/office/powerpoint/2010/mai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dirty="0"/>
              <a:t/>
            </a:r>
            <a:br>
              <a:rPr 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66917" name="Picture 2"/>
          <p:cNvPicPr>
            <a:picLocks noChangeAspect="1" noChangeArrowheads="1"/>
          </p:cNvPicPr>
          <p:nvPr/>
        </p:nvPicPr>
        <p:blipFill>
          <a:blip r:embed="rId3" cstate="print"/>
          <a:srcRect/>
          <a:stretch>
            <a:fillRect/>
          </a:stretch>
        </p:blipFill>
        <p:spPr bwMode="auto">
          <a:xfrm>
            <a:off x="838200" y="1485900"/>
            <a:ext cx="7315200" cy="87312"/>
          </a:xfrm>
          <a:prstGeom prst="rect">
            <a:avLst/>
          </a:prstGeom>
          <a:noFill/>
          <a:ln w="9525">
            <a:noFill/>
            <a:miter lim="800000"/>
            <a:headEnd/>
            <a:tailEnd/>
          </a:ln>
        </p:spPr>
      </p:pic>
      <p:sp>
        <p:nvSpPr>
          <p:cNvPr id="9" name="TextBox 8"/>
          <p:cNvSpPr txBox="1"/>
          <p:nvPr/>
        </p:nvSpPr>
        <p:spPr>
          <a:xfrm>
            <a:off x="762000" y="760115"/>
            <a:ext cx="7543800" cy="769441"/>
          </a:xfrm>
          <a:prstGeom prst="rect">
            <a:avLst/>
          </a:prstGeom>
          <a:noFill/>
        </p:spPr>
        <p:txBody>
          <a:bodyPr wrap="square" rtlCol="0">
            <a:spAutoFit/>
          </a:bodyPr>
          <a:lstStyle/>
          <a:p>
            <a:r>
              <a:rPr lang="en-US" altLang="en-US" sz="4400" b="1" dirty="0">
                <a:latin typeface="+mj-lt"/>
              </a:rPr>
              <a:t>Appendix B Learning Objectives</a:t>
            </a:r>
            <a:endParaRPr lang="en-US" sz="4400" dirty="0">
              <a:latin typeface="+mj-lt"/>
            </a:endParaRPr>
          </a:p>
        </p:txBody>
      </p:sp>
      <p:sp>
        <p:nvSpPr>
          <p:cNvPr id="10" name="Rectangle 9"/>
          <p:cNvSpPr/>
          <p:nvPr/>
        </p:nvSpPr>
        <p:spPr>
          <a:xfrm>
            <a:off x="838200" y="1964722"/>
            <a:ext cx="8001000" cy="2062103"/>
          </a:xfrm>
          <a:prstGeom prst="rect">
            <a:avLst/>
          </a:prstGeom>
        </p:spPr>
        <p:txBody>
          <a:bodyPr wrap="square">
            <a:spAutoFit/>
          </a:bodyPr>
          <a:lstStyle/>
          <a:p>
            <a:r>
              <a:rPr lang="en-US" sz="1600" b="1" dirty="0">
                <a:latin typeface="+mn-lt"/>
              </a:rPr>
              <a:t>CONCEPTUAL</a:t>
            </a:r>
          </a:p>
          <a:p>
            <a:r>
              <a:rPr lang="en-US" sz="1600" b="1" dirty="0">
                <a:latin typeface="+mn-lt"/>
              </a:rPr>
              <a:t>C1  </a:t>
            </a:r>
            <a:r>
              <a:rPr lang="en-US" sz="1600" dirty="0">
                <a:latin typeface="+mn-lt"/>
              </a:rPr>
              <a:t>Describe the earning of interest and the concepts of present and future values.</a:t>
            </a:r>
          </a:p>
          <a:p>
            <a:endParaRPr lang="en-US" sz="1600" dirty="0">
              <a:latin typeface="+mn-lt"/>
            </a:endParaRPr>
          </a:p>
          <a:p>
            <a:r>
              <a:rPr lang="en-US" sz="1600" b="1" dirty="0">
                <a:latin typeface="+mn-lt"/>
              </a:rPr>
              <a:t>PROCEDURAL</a:t>
            </a:r>
          </a:p>
          <a:p>
            <a:r>
              <a:rPr lang="en-US" sz="1600" b="1" dirty="0">
                <a:latin typeface="+mn-lt"/>
              </a:rPr>
              <a:t>P1  </a:t>
            </a:r>
            <a:r>
              <a:rPr lang="en-US" sz="1600" dirty="0">
                <a:latin typeface="+mn-lt"/>
              </a:rPr>
              <a:t>Apply present value concepts to a single amount by using interest tables.</a:t>
            </a:r>
          </a:p>
          <a:p>
            <a:r>
              <a:rPr lang="en-US" sz="1600" b="1" dirty="0">
                <a:latin typeface="+mn-lt"/>
              </a:rPr>
              <a:t>P2  </a:t>
            </a:r>
            <a:r>
              <a:rPr lang="en-US" sz="1600" dirty="0">
                <a:latin typeface="+mn-lt"/>
              </a:rPr>
              <a:t>Apply future value concepts to a single amount by using interest tables.</a:t>
            </a:r>
          </a:p>
          <a:p>
            <a:r>
              <a:rPr lang="en-US" sz="1600" b="1" dirty="0">
                <a:latin typeface="+mn-lt"/>
              </a:rPr>
              <a:t>P3  </a:t>
            </a:r>
            <a:r>
              <a:rPr lang="en-US" sz="1600" dirty="0">
                <a:latin typeface="+mn-lt"/>
              </a:rPr>
              <a:t>Apply present value concepts to an annuity by using interest tables.</a:t>
            </a:r>
          </a:p>
          <a:p>
            <a:r>
              <a:rPr lang="en-US" sz="1600" b="1" dirty="0">
                <a:latin typeface="+mn-lt"/>
              </a:rPr>
              <a:t>P4  </a:t>
            </a:r>
            <a:r>
              <a:rPr lang="en-US" sz="1600" dirty="0">
                <a:latin typeface="+mn-lt"/>
              </a:rPr>
              <a:t>Apply future value concepts to an annuity by using interest tables.</a:t>
            </a:r>
            <a:endParaRPr lang="en-US" sz="1600" b="1" dirty="0">
              <a:latin typeface="+mn-lt"/>
            </a:endParaRPr>
          </a:p>
        </p:txBody>
      </p:sp>
      <p:sp>
        <p:nvSpPr>
          <p:cNvPr id="12" name="Rectangle 11">
            <a:extLst>
              <a:ext uri="{FF2B5EF4-FFF2-40B4-BE49-F238E27FC236}">
                <a16:creationId xmlns:a16="http://schemas.microsoft.com/office/drawing/2014/main" xmlns="" id="{194BADE1-9210-CD48-A96F-8ED8AFBC675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AF1CF119-5D69-7641-AC72-238599BFD28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a:t>
            </a:fld>
            <a:endParaRPr lang="en-US" dirty="0">
              <a:solidFill>
                <a:schemeClr val="tx1">
                  <a:lumMod val="50000"/>
                  <a:lumOff val="50000"/>
                </a:schemeClr>
              </a:solidFill>
            </a:endParaRPr>
          </a:p>
        </p:txBody>
      </p:sp>
    </p:spTree>
    <p:extLst>
      <p:ext uri="{BB962C8B-B14F-4D97-AF65-F5344CB8AC3E}">
        <p14:creationId xmlns:p14="http://schemas.microsoft.com/office/powerpoint/2010/main" val="151915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5334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 name="Snagit_PPT35EB"/>
          <p:cNvPicPr>
            <a:picLocks noChangeAspect="1"/>
          </p:cNvPicPr>
          <p:nvPr/>
        </p:nvPicPr>
        <p:blipFill rotWithShape="1">
          <a:blip r:embed="rId3">
            <a:extLst>
              <a:ext uri="{28A0092B-C50C-407E-A947-70E740481C1C}">
                <a14:useLocalDpi xmlns:a14="http://schemas.microsoft.com/office/drawing/2010/main" val="0"/>
              </a:ext>
            </a:extLst>
          </a:blip>
          <a:srcRect l="598" t="1426"/>
          <a:stretch/>
        </p:blipFill>
        <p:spPr>
          <a:xfrm>
            <a:off x="299876" y="829134"/>
            <a:ext cx="8595934" cy="5276056"/>
          </a:xfrm>
          <a:prstGeom prst="rect">
            <a:avLst/>
          </a:prstGeom>
        </p:spPr>
      </p:pic>
      <p:sp>
        <p:nvSpPr>
          <p:cNvPr id="3" name="Title 2"/>
          <p:cNvSpPr>
            <a:spLocks noGrp="1"/>
          </p:cNvSpPr>
          <p:nvPr>
            <p:ph type="title"/>
          </p:nvPr>
        </p:nvSpPr>
        <p:spPr>
          <a:xfrm>
            <a:off x="1549843" y="-122739"/>
            <a:ext cx="6096000" cy="792162"/>
          </a:xfrm>
        </p:spPr>
        <p:txBody>
          <a:bodyPr>
            <a:normAutofit/>
          </a:bodyPr>
          <a:lstStyle/>
          <a:p>
            <a:r>
              <a:rPr lang="en-US" sz="2400" b="1" dirty="0"/>
              <a:t>Table B.2</a:t>
            </a:r>
          </a:p>
        </p:txBody>
      </p:sp>
      <p:sp>
        <p:nvSpPr>
          <p:cNvPr id="8" name="Rectangle 7">
            <a:extLst>
              <a:ext uri="{FF2B5EF4-FFF2-40B4-BE49-F238E27FC236}">
                <a16:creationId xmlns:a16="http://schemas.microsoft.com/office/drawing/2014/main" xmlns="" id="{39EB8975-018E-2349-B0B9-ED2250894EC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xmlns="" id="{4E2F0E89-9838-F848-8FDE-E1447C51EE3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20</a:t>
            </a:fld>
            <a:endParaRPr lang="en-US" dirty="0">
              <a:solidFill>
                <a:schemeClr val="tx1">
                  <a:lumMod val="50000"/>
                  <a:lumOff val="50000"/>
                </a:schemeClr>
              </a:solidFill>
            </a:endParaRPr>
          </a:p>
        </p:txBody>
      </p:sp>
    </p:spTree>
    <p:extLst>
      <p:ext uri="{BB962C8B-B14F-4D97-AF65-F5344CB8AC3E}">
        <p14:creationId xmlns:p14="http://schemas.microsoft.com/office/powerpoint/2010/main" val="918823966"/>
      </p:ext>
    </p:extLst>
  </p:cSld>
  <p:clrMapOvr>
    <a:masterClrMapping/>
  </p:clrMapOvr>
  <p:transition xmlns:p14="http://schemas.microsoft.com/office/powerpoint/2010/mai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5334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 name="Snagit_PPTC8C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857" y="781381"/>
            <a:ext cx="8514286" cy="5295238"/>
          </a:xfrm>
          <a:prstGeom prst="rect">
            <a:avLst/>
          </a:prstGeom>
        </p:spPr>
      </p:pic>
      <p:sp>
        <p:nvSpPr>
          <p:cNvPr id="2" name="Title 1"/>
          <p:cNvSpPr>
            <a:spLocks noGrp="1"/>
          </p:cNvSpPr>
          <p:nvPr>
            <p:ph type="title"/>
          </p:nvPr>
        </p:nvSpPr>
        <p:spPr>
          <a:xfrm>
            <a:off x="1219200" y="-32377"/>
            <a:ext cx="6705600" cy="639762"/>
          </a:xfrm>
        </p:spPr>
        <p:txBody>
          <a:bodyPr>
            <a:normAutofit/>
          </a:bodyPr>
          <a:lstStyle/>
          <a:p>
            <a:r>
              <a:rPr lang="en-US" sz="2400" b="1" dirty="0"/>
              <a:t>Table B.3</a:t>
            </a:r>
          </a:p>
        </p:txBody>
      </p:sp>
      <p:sp>
        <p:nvSpPr>
          <p:cNvPr id="8" name="Rectangle 7">
            <a:extLst>
              <a:ext uri="{FF2B5EF4-FFF2-40B4-BE49-F238E27FC236}">
                <a16:creationId xmlns:a16="http://schemas.microsoft.com/office/drawing/2014/main" xmlns="" id="{D689F33C-F1BC-9E45-8EAE-93AFC958D7E4}"/>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xmlns="" id="{98D9D4D3-FF64-324F-A295-94D599AA0DD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21</a:t>
            </a:fld>
            <a:endParaRPr lang="en-US" dirty="0">
              <a:solidFill>
                <a:schemeClr val="tx1">
                  <a:lumMod val="50000"/>
                  <a:lumOff val="50000"/>
                </a:schemeClr>
              </a:solidFill>
            </a:endParaRPr>
          </a:p>
        </p:txBody>
      </p:sp>
    </p:spTree>
    <p:extLst>
      <p:ext uri="{BB962C8B-B14F-4D97-AF65-F5344CB8AC3E}">
        <p14:creationId xmlns:p14="http://schemas.microsoft.com/office/powerpoint/2010/main" val="1968170766"/>
      </p:ext>
    </p:extLst>
  </p:cSld>
  <p:clrMapOvr>
    <a:masterClrMapping/>
  </p:clrMapOvr>
  <p:transition xmlns:p14="http://schemas.microsoft.com/office/powerpoint/2010/mai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5334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 name="Snagit_PPT4F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809" y="895666"/>
            <a:ext cx="8552382" cy="5066667"/>
          </a:xfrm>
          <a:prstGeom prst="rect">
            <a:avLst/>
          </a:prstGeom>
        </p:spPr>
      </p:pic>
      <p:sp>
        <p:nvSpPr>
          <p:cNvPr id="3" name="Title 2"/>
          <p:cNvSpPr>
            <a:spLocks noGrp="1"/>
          </p:cNvSpPr>
          <p:nvPr>
            <p:ph type="title"/>
          </p:nvPr>
        </p:nvSpPr>
        <p:spPr>
          <a:xfrm>
            <a:off x="1219200" y="-70007"/>
            <a:ext cx="6705600" cy="621028"/>
          </a:xfrm>
        </p:spPr>
        <p:txBody>
          <a:bodyPr>
            <a:normAutofit/>
          </a:bodyPr>
          <a:lstStyle/>
          <a:p>
            <a:r>
              <a:rPr lang="en-US" sz="2400" b="1" dirty="0"/>
              <a:t>Table B.4</a:t>
            </a:r>
          </a:p>
        </p:txBody>
      </p:sp>
      <p:sp>
        <p:nvSpPr>
          <p:cNvPr id="8" name="Rectangle 7">
            <a:extLst>
              <a:ext uri="{FF2B5EF4-FFF2-40B4-BE49-F238E27FC236}">
                <a16:creationId xmlns:a16="http://schemas.microsoft.com/office/drawing/2014/main" xmlns="" id="{64161F38-10E3-9243-8BA0-C4726748F4EB}"/>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xmlns="" id="{2B997DE1-CCA2-B346-A737-26343445535F}"/>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22</a:t>
            </a:fld>
            <a:endParaRPr lang="en-US" dirty="0">
              <a:solidFill>
                <a:schemeClr val="tx1">
                  <a:lumMod val="50000"/>
                  <a:lumOff val="50000"/>
                </a:schemeClr>
              </a:solidFill>
            </a:endParaRPr>
          </a:p>
        </p:txBody>
      </p:sp>
    </p:spTree>
    <p:extLst>
      <p:ext uri="{BB962C8B-B14F-4D97-AF65-F5344CB8AC3E}">
        <p14:creationId xmlns:p14="http://schemas.microsoft.com/office/powerpoint/2010/main" val="534849781"/>
      </p:ext>
    </p:extLst>
  </p:cSld>
  <p:clrMapOvr>
    <a:masterClrMapping/>
  </p:clrMapOvr>
  <p:transition xmlns:p14="http://schemas.microsoft.com/office/powerpoint/2010/mai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p:nvPr>
        </p:nvSpPr>
        <p:spPr/>
        <p:txBody>
          <a:bodyPr rtlCol="0">
            <a:normAutofit fontScale="90000"/>
          </a:bodyPr>
          <a:lstStyle/>
          <a:p>
            <a:pPr eaLnBrk="1" fontAlgn="auto" hangingPunct="1">
              <a:spcAft>
                <a:spcPts val="0"/>
              </a:spcAft>
              <a:defRPr/>
            </a:pPr>
            <a:r>
              <a:rPr lang="en-US" altLang="en-US" dirty="0"/>
              <a:t/>
            </a:r>
            <a:br>
              <a:rPr lang="en-US" altLang="en-US" dirty="0"/>
            </a:br>
            <a:r>
              <a:rPr lang="en-US" altLang="en-US" dirty="0"/>
              <a:t/>
            </a:r>
            <a:br>
              <a:rPr lang="en-US" altLang="en-US" dirty="0"/>
            </a:br>
            <a:r>
              <a:rPr lang="en-US" altLang="en-US" dirty="0"/>
              <a:t/>
            </a:r>
            <a:br>
              <a:rPr lang="en-US" altLang="en-US" dirty="0"/>
            </a:br>
            <a:r>
              <a:rPr lang="en-US" altLang="en-US" dirty="0"/>
              <a:t/>
            </a:r>
            <a:br>
              <a:rPr lang="en-US" altLang="en-US" dirty="0"/>
            </a:br>
            <a:r>
              <a:rPr lang="en-US" altLang="en-US" dirty="0"/>
              <a:t/>
            </a:r>
            <a:br>
              <a:rPr lang="en-US" altLang="en-US" dirty="0"/>
            </a:br>
            <a:r>
              <a:rPr lang="en-US" altLang="en-US" sz="4900" b="1" dirty="0"/>
              <a:t>End of Appendix B</a:t>
            </a:r>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6" name="Rectangle 5">
            <a:extLst>
              <a:ext uri="{FF2B5EF4-FFF2-40B4-BE49-F238E27FC236}">
                <a16:creationId xmlns:a16="http://schemas.microsoft.com/office/drawing/2014/main" xmlns="" id="{8129B258-144A-1F4B-9398-3DAB55158363}"/>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7" name="Slide Number Placeholder 7">
            <a:extLst>
              <a:ext uri="{FF2B5EF4-FFF2-40B4-BE49-F238E27FC236}">
                <a16:creationId xmlns:a16="http://schemas.microsoft.com/office/drawing/2014/main" xmlns="" id="{35781B04-995E-AB44-95C6-945E8516C77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dirty="0"/>
              <a:t>Describe the earning of interest and the concepts of present and future values.</a:t>
            </a:r>
            <a:br>
              <a:rPr lang="en-US" dirty="0"/>
            </a:br>
            <a:r>
              <a:rPr lang="en-US" altLang="en-US" dirty="0"/>
              <a:t/>
            </a:r>
            <a:br>
              <a:rPr lang="en-US" altLang="en-US" dirty="0"/>
            </a:br>
            <a:endParaRPr lang="en-US" altLang="en-US" dirty="0"/>
          </a:p>
        </p:txBody>
      </p:sp>
      <p:pic>
        <p:nvPicPr>
          <p:cNvPr id="130053" name="Picture 2"/>
          <p:cNvPicPr>
            <a:picLocks noChangeAspect="1" noChangeArrowheads="1"/>
          </p:cNvPicPr>
          <p:nvPr/>
        </p:nvPicPr>
        <p:blipFill>
          <a:blip r:embed="rId3" cstate="print"/>
          <a:srcRect/>
          <a:stretch>
            <a:fillRect/>
          </a:stretch>
        </p:blipFill>
        <p:spPr bwMode="auto">
          <a:xfrm>
            <a:off x="897228" y="1936750"/>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24636" y="5257800"/>
            <a:ext cx="7315200" cy="87313"/>
          </a:xfrm>
          <a:prstGeom prst="rect">
            <a:avLst/>
          </a:prstGeom>
          <a:noFill/>
          <a:ln w="9525">
            <a:noFill/>
            <a:miter lim="800000"/>
            <a:headEnd/>
            <a:tailEnd/>
          </a:ln>
        </p:spPr>
      </p:pic>
      <p:sp>
        <p:nvSpPr>
          <p:cNvPr id="3" name="TextBox 2"/>
          <p:cNvSpPr txBox="1"/>
          <p:nvPr/>
        </p:nvSpPr>
        <p:spPr>
          <a:xfrm>
            <a:off x="1953336" y="999116"/>
            <a:ext cx="5257800" cy="769441"/>
          </a:xfrm>
          <a:prstGeom prst="rect">
            <a:avLst/>
          </a:prstGeom>
          <a:noFill/>
        </p:spPr>
        <p:txBody>
          <a:bodyPr wrap="square" rtlCol="0">
            <a:spAutoFit/>
          </a:bodyPr>
          <a:lstStyle/>
          <a:p>
            <a:r>
              <a:rPr lang="en-US" altLang="en-US" sz="4400" b="1" dirty="0">
                <a:latin typeface="+mj-lt"/>
              </a:rPr>
              <a:t>Learning Objective C1</a:t>
            </a:r>
            <a:endParaRPr lang="en-US" sz="4400" dirty="0">
              <a:latin typeface="+mj-lt"/>
            </a:endParaRP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9" name="Rectangle 8">
            <a:extLst>
              <a:ext uri="{FF2B5EF4-FFF2-40B4-BE49-F238E27FC236}">
                <a16:creationId xmlns:a16="http://schemas.microsoft.com/office/drawing/2014/main" xmlns="" id="{C89AAC11-EC0B-5C4B-AFAA-6B275DCE493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9154F463-5C60-9E48-8CCC-D6A657A699E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a:t>
            </a:fld>
            <a:endParaRPr lang="en-US" dirty="0">
              <a:solidFill>
                <a:schemeClr val="tx1">
                  <a:lumMod val="50000"/>
                  <a:lumOff val="50000"/>
                </a:schemeClr>
              </a:solidFill>
            </a:endParaRPr>
          </a:p>
        </p:txBody>
      </p:sp>
    </p:spTree>
    <p:extLst>
      <p:ext uri="{BB962C8B-B14F-4D97-AF65-F5344CB8AC3E}">
        <p14:creationId xmlns:p14="http://schemas.microsoft.com/office/powerpoint/2010/main" val="137328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219501" y="327680"/>
            <a:ext cx="8458200" cy="1143000"/>
          </a:xfrm>
        </p:spPr>
        <p:txBody>
          <a:bodyPr/>
          <a:lstStyle/>
          <a:p>
            <a:pPr eaLnBrk="1" hangingPunct="1"/>
            <a:r>
              <a:rPr lang="en-US" altLang="en-US" b="1" dirty="0"/>
              <a:t>Present and Future Value Concepts</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0" name="Rounded Rectangle 9"/>
          <p:cNvSpPr/>
          <p:nvPr/>
        </p:nvSpPr>
        <p:spPr>
          <a:xfrm>
            <a:off x="135476" y="6553200"/>
            <a:ext cx="6493923" cy="224524"/>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Describe the earning of interest and the concepts of present and future values.</a:t>
            </a:r>
          </a:p>
        </p:txBody>
      </p:sp>
      <p:sp>
        <p:nvSpPr>
          <p:cNvPr id="11" name="TextBox 10"/>
          <p:cNvSpPr txBox="1"/>
          <p:nvPr/>
        </p:nvSpPr>
        <p:spPr>
          <a:xfrm>
            <a:off x="457200" y="1569105"/>
            <a:ext cx="7086600" cy="3785652"/>
          </a:xfrm>
          <a:prstGeom prst="rect">
            <a:avLst/>
          </a:prstGeom>
          <a:solidFill>
            <a:schemeClr val="accent3">
              <a:lumMod val="20000"/>
              <a:lumOff val="80000"/>
            </a:schemeClr>
          </a:solidFill>
          <a:ln w="28575">
            <a:solidFill>
              <a:schemeClr val="accent1"/>
            </a:solidFill>
          </a:ln>
        </p:spPr>
        <p:txBody>
          <a:bodyPr wrap="square" rtlCol="0">
            <a:spAutoFit/>
          </a:bodyPr>
          <a:lstStyle/>
          <a:p>
            <a:pPr marL="342900" indent="-342900">
              <a:buFont typeface="Arial" panose="020B0604020202020204" pitchFamily="34" charset="0"/>
              <a:buChar char="•"/>
            </a:pPr>
            <a:r>
              <a:rPr lang="en-US" altLang="en-US" sz="2400" dirty="0"/>
              <a:t>Value of assets and liabilities change over time.</a:t>
            </a:r>
          </a:p>
          <a:p>
            <a:pPr marL="342900" indent="-342900">
              <a:buFont typeface="Arial" panose="020B0604020202020204" pitchFamily="34" charset="0"/>
              <a:buChar char="•"/>
            </a:pPr>
            <a:r>
              <a:rPr lang="en-US" altLang="en-US" sz="2400" dirty="0"/>
              <a:t>Change is due to interest.</a:t>
            </a:r>
          </a:p>
          <a:p>
            <a:pPr marL="342900" indent="-342900">
              <a:buFont typeface="Arial" panose="020B0604020202020204" pitchFamily="34" charset="0"/>
              <a:buChar char="•"/>
            </a:pPr>
            <a:r>
              <a:rPr lang="en-US" altLang="en-US" sz="2400" dirty="0"/>
              <a:t>Example: Cash in savings earns interest.</a:t>
            </a:r>
          </a:p>
          <a:p>
            <a:pPr marL="342900" indent="-342900">
              <a:buFont typeface="Arial" panose="020B0604020202020204" pitchFamily="34" charset="0"/>
              <a:buChar char="•"/>
            </a:pPr>
            <a:r>
              <a:rPr lang="en-US" altLang="en-US" sz="2400" dirty="0"/>
              <a:t>Present and future value computations help us measure interest over time.</a:t>
            </a:r>
          </a:p>
          <a:p>
            <a:pPr marL="800100" lvl="1" indent="-342900">
              <a:buFont typeface="Arial" panose="020B0604020202020204" pitchFamily="34" charset="0"/>
              <a:buChar char="•"/>
            </a:pPr>
            <a:r>
              <a:rPr lang="en-US" altLang="en-US" sz="2400" dirty="0"/>
              <a:t>Present value used to determine value of future-day assets today.</a:t>
            </a:r>
          </a:p>
          <a:p>
            <a:pPr marL="800100" lvl="1" indent="-342900">
              <a:buFont typeface="Arial" panose="020B0604020202020204" pitchFamily="34" charset="0"/>
              <a:buChar char="•"/>
            </a:pPr>
            <a:r>
              <a:rPr lang="en-US" altLang="en-US" sz="2400" dirty="0"/>
              <a:t>Future value used to determine value of present-day assets at a future date.</a:t>
            </a:r>
          </a:p>
          <a:p>
            <a:pPr marL="342900" indent="-342900">
              <a:buFont typeface="Arial" panose="020B0604020202020204" pitchFamily="34" charset="0"/>
              <a:buChar char="•"/>
            </a:pPr>
            <a:endParaRPr lang="en-US" altLang="en-US" sz="2400" dirty="0"/>
          </a:p>
        </p:txBody>
      </p:sp>
      <p:pic>
        <p:nvPicPr>
          <p:cNvPr id="2" name="Picture 1"/>
          <p:cNvPicPr>
            <a:picLocks noChangeAspect="1"/>
          </p:cNvPicPr>
          <p:nvPr/>
        </p:nvPicPr>
        <p:blipFill>
          <a:blip r:embed="rId3"/>
          <a:stretch>
            <a:fillRect/>
          </a:stretch>
        </p:blipFill>
        <p:spPr>
          <a:xfrm>
            <a:off x="7696200" y="2286000"/>
            <a:ext cx="1219029" cy="1913198"/>
          </a:xfrm>
          <a:prstGeom prst="rect">
            <a:avLst/>
          </a:prstGeom>
        </p:spPr>
      </p:pic>
      <p:sp>
        <p:nvSpPr>
          <p:cNvPr id="12" name="Rectangle 11">
            <a:extLst>
              <a:ext uri="{FF2B5EF4-FFF2-40B4-BE49-F238E27FC236}">
                <a16:creationId xmlns:a16="http://schemas.microsoft.com/office/drawing/2014/main" xmlns="" id="{0F2C2632-E47F-EA42-8BC7-602D95AB0AD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86DBBE1A-B197-3246-B621-BA0F0F4BE40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3" name="Picture 2"/>
          <p:cNvPicPr>
            <a:picLocks noChangeAspect="1" noChangeArrowheads="1"/>
          </p:cNvPicPr>
          <p:nvPr/>
        </p:nvPicPr>
        <p:blipFill>
          <a:blip r:embed="rId3" cstate="print"/>
          <a:srcRect/>
          <a:stretch>
            <a:fillRect/>
          </a:stretch>
        </p:blipFill>
        <p:spPr bwMode="auto">
          <a:xfrm>
            <a:off x="897228" y="1936750"/>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933950"/>
            <a:ext cx="7315200" cy="87313"/>
          </a:xfrm>
          <a:prstGeom prst="rect">
            <a:avLst/>
          </a:prstGeom>
          <a:noFill/>
          <a:ln w="9525">
            <a:noFill/>
            <a:miter lim="800000"/>
            <a:headEnd/>
            <a:tailEnd/>
          </a:ln>
        </p:spPr>
      </p:pic>
      <p:sp>
        <p:nvSpPr>
          <p:cNvPr id="3" name="TextBox 2"/>
          <p:cNvSpPr txBox="1"/>
          <p:nvPr/>
        </p:nvSpPr>
        <p:spPr>
          <a:xfrm>
            <a:off x="2149415" y="834182"/>
            <a:ext cx="5257800" cy="769441"/>
          </a:xfrm>
          <a:prstGeom prst="rect">
            <a:avLst/>
          </a:prstGeom>
          <a:noFill/>
        </p:spPr>
        <p:txBody>
          <a:bodyPr wrap="square" rtlCol="0">
            <a:spAutoFit/>
          </a:bodyPr>
          <a:lstStyle/>
          <a:p>
            <a:r>
              <a:rPr lang="en-US" altLang="en-US" sz="4400" b="1" dirty="0">
                <a:latin typeface="+mj-lt"/>
              </a:rPr>
              <a:t>Learning Objective P1</a:t>
            </a:r>
            <a:endParaRPr lang="en-US" sz="4400" dirty="0">
              <a:latin typeface="+mj-lt"/>
            </a:endParaRPr>
          </a:p>
        </p:txBody>
      </p:sp>
      <p:sp>
        <p:nvSpPr>
          <p:cNvPr id="9" name="Title 4"/>
          <p:cNvSpPr>
            <a:spLocks noGrp="1"/>
          </p:cNvSpPr>
          <p:nvPr>
            <p:ph type="ctrTitle"/>
          </p:nvPr>
        </p:nvSpPr>
        <p:spPr>
          <a:xfrm>
            <a:off x="914400" y="1828800"/>
            <a:ext cx="7315200" cy="3124200"/>
          </a:xfrm>
        </p:spPr>
        <p:txBody>
          <a:bodyPr/>
          <a:lstStyle/>
          <a:p>
            <a:r>
              <a:rPr lang="en-US" altLang="en-US" dirty="0"/>
              <a:t> </a:t>
            </a:r>
            <a:br>
              <a:rPr lang="en-US" altLang="en-US" dirty="0"/>
            </a:br>
            <a:r>
              <a:rPr lang="en-US" altLang="en-US" dirty="0"/>
              <a:t> </a:t>
            </a:r>
            <a:br>
              <a:rPr lang="en-US" altLang="en-US" dirty="0"/>
            </a:br>
            <a:r>
              <a:rPr lang="en-US" dirty="0"/>
              <a:t>Apply present value concepts to a single amount by using interest tables.</a:t>
            </a:r>
            <a:br>
              <a:rPr lang="en-US" dirty="0"/>
            </a:br>
            <a:r>
              <a:rPr lang="en-US" altLang="en-US" dirty="0"/>
              <a:t/>
            </a:r>
            <a:br>
              <a:rPr lang="en-US" altLang="en-US" dirty="0"/>
            </a:br>
            <a:endParaRPr lang="en-US" altLang="en-US" dirty="0"/>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0" name="Rectangle 9">
            <a:extLst>
              <a:ext uri="{FF2B5EF4-FFF2-40B4-BE49-F238E27FC236}">
                <a16:creationId xmlns:a16="http://schemas.microsoft.com/office/drawing/2014/main" xmlns="" id="{BD57252A-34FD-834B-8389-F2FC1083AED4}"/>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FCA2C21A-F042-4B44-BF0C-531400F714E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5</a:t>
            </a:fld>
            <a:endParaRPr lang="en-US" dirty="0">
              <a:solidFill>
                <a:schemeClr val="tx1">
                  <a:lumMod val="50000"/>
                  <a:lumOff val="50000"/>
                </a:schemeClr>
              </a:solidFill>
            </a:endParaRPr>
          </a:p>
        </p:txBody>
      </p:sp>
    </p:spTree>
    <p:extLst>
      <p:ext uri="{BB962C8B-B14F-4D97-AF65-F5344CB8AC3E}">
        <p14:creationId xmlns:p14="http://schemas.microsoft.com/office/powerpoint/2010/main" val="396410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07616" y="4334740"/>
            <a:ext cx="8058150" cy="1938992"/>
          </a:xfrm>
          <a:prstGeom prst="rect">
            <a:avLst/>
          </a:prstGeom>
          <a:solidFill>
            <a:schemeClr val="accent3">
              <a:lumMod val="20000"/>
              <a:lumOff val="80000"/>
            </a:schemeClr>
          </a:solidFill>
          <a:ln w="28575">
            <a:solidFill>
              <a:schemeClr val="accent1"/>
            </a:solidFill>
          </a:ln>
        </p:spPr>
        <p:txBody>
          <a:bodyPr wrap="square" rtlCol="0">
            <a:spAutoFit/>
          </a:bodyPr>
          <a:lstStyle/>
          <a:p>
            <a:r>
              <a:rPr lang="en-US" altLang="en-US" sz="2400" dirty="0"/>
              <a:t>Illustration of PV of a Single Amount for One Period:</a:t>
            </a:r>
          </a:p>
          <a:p>
            <a:pPr marL="457200" indent="-457200">
              <a:buFont typeface="Arial" panose="020B0604020202020204" pitchFamily="34" charset="0"/>
              <a:buChar char="•"/>
            </a:pPr>
            <a:r>
              <a:rPr lang="en-US" altLang="en-US" sz="2400" i="1" dirty="0"/>
              <a:t>p</a:t>
            </a:r>
            <a:r>
              <a:rPr lang="en-US" altLang="en-US" sz="2400" dirty="0"/>
              <a:t> = $200</a:t>
            </a:r>
          </a:p>
          <a:p>
            <a:pPr marL="457200" indent="-457200">
              <a:buFont typeface="Arial" panose="020B0604020202020204" pitchFamily="34" charset="0"/>
              <a:buChar char="•"/>
            </a:pPr>
            <a:r>
              <a:rPr lang="en-US" altLang="en-US" sz="2400" i="1" dirty="0"/>
              <a:t>f</a:t>
            </a:r>
            <a:r>
              <a:rPr lang="en-US" altLang="en-US" sz="2400" dirty="0"/>
              <a:t> = $220</a:t>
            </a:r>
          </a:p>
          <a:p>
            <a:pPr marL="457200" indent="-457200">
              <a:buFont typeface="Arial" panose="020B0604020202020204" pitchFamily="34" charset="0"/>
              <a:buChar char="•"/>
            </a:pPr>
            <a:r>
              <a:rPr lang="en-US" altLang="en-US" sz="2400" i="1" dirty="0"/>
              <a:t>i</a:t>
            </a:r>
            <a:r>
              <a:rPr lang="en-US" altLang="en-US" sz="2400" dirty="0"/>
              <a:t> = 10%</a:t>
            </a:r>
          </a:p>
          <a:p>
            <a:pPr marL="457200" indent="-457200">
              <a:buFont typeface="Arial" panose="020B0604020202020204" pitchFamily="34" charset="0"/>
              <a:buChar char="•"/>
            </a:pPr>
            <a:r>
              <a:rPr lang="en-US" altLang="en-US" sz="2400" i="1" dirty="0"/>
              <a:t>n</a:t>
            </a:r>
            <a:r>
              <a:rPr lang="en-US" altLang="en-US" sz="2400" dirty="0"/>
              <a:t> = 1</a:t>
            </a:r>
          </a:p>
        </p:txBody>
      </p:sp>
      <p:sp>
        <p:nvSpPr>
          <p:cNvPr id="2" name="Title 1"/>
          <p:cNvSpPr>
            <a:spLocks noGrp="1"/>
          </p:cNvSpPr>
          <p:nvPr>
            <p:ph type="title"/>
          </p:nvPr>
        </p:nvSpPr>
        <p:spPr>
          <a:xfrm>
            <a:off x="421891" y="573429"/>
            <a:ext cx="8229600" cy="1143000"/>
          </a:xfrm>
        </p:spPr>
        <p:txBody>
          <a:bodyPr/>
          <a:lstStyle/>
          <a:p>
            <a:r>
              <a:rPr lang="en-US" altLang="en-US" b="1" dirty="0"/>
              <a:t>Present Value of a Single Amount</a:t>
            </a:r>
            <a:br>
              <a:rPr lang="en-US" altLang="en-US" b="1" dirty="0"/>
            </a:br>
            <a:r>
              <a:rPr lang="en-US" altLang="en-US" b="1" dirty="0"/>
              <a:t>for One Period</a:t>
            </a:r>
            <a:endParaRPr 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0" name="Rounded Rectangle 9"/>
          <p:cNvSpPr/>
          <p:nvPr/>
        </p:nvSpPr>
        <p:spPr>
          <a:xfrm>
            <a:off x="135476" y="6477000"/>
            <a:ext cx="6189124" cy="300724"/>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Apply present value concepts to a single amount by using interest tables.</a:t>
            </a:r>
          </a:p>
        </p:txBody>
      </p:sp>
      <p:pic>
        <p:nvPicPr>
          <p:cNvPr id="5" name="Picture 4"/>
          <p:cNvPicPr>
            <a:picLocks noChangeAspect="1"/>
          </p:cNvPicPr>
          <p:nvPr/>
        </p:nvPicPr>
        <p:blipFill>
          <a:blip r:embed="rId3"/>
          <a:stretch>
            <a:fillRect/>
          </a:stretch>
        </p:blipFill>
        <p:spPr>
          <a:xfrm>
            <a:off x="5477088" y="2074432"/>
            <a:ext cx="2152224" cy="996070"/>
          </a:xfrm>
          <a:prstGeom prst="rect">
            <a:avLst/>
          </a:prstGeom>
        </p:spPr>
      </p:pic>
      <p:sp>
        <p:nvSpPr>
          <p:cNvPr id="18" name="Rectangle 17"/>
          <p:cNvSpPr/>
          <p:nvPr/>
        </p:nvSpPr>
        <p:spPr>
          <a:xfrm>
            <a:off x="12316"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9" name="TextBox 18"/>
          <p:cNvSpPr txBox="1"/>
          <p:nvPr/>
        </p:nvSpPr>
        <p:spPr>
          <a:xfrm>
            <a:off x="8097837" y="1044216"/>
            <a:ext cx="873125"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B.2</a:t>
            </a:r>
          </a:p>
        </p:txBody>
      </p:sp>
      <p:sp>
        <p:nvSpPr>
          <p:cNvPr id="20" name="TextBox 19"/>
          <p:cNvSpPr txBox="1"/>
          <p:nvPr/>
        </p:nvSpPr>
        <p:spPr>
          <a:xfrm>
            <a:off x="507616" y="1823148"/>
            <a:ext cx="8058150" cy="1938992"/>
          </a:xfrm>
          <a:prstGeom prst="rect">
            <a:avLst/>
          </a:prstGeom>
          <a:solidFill>
            <a:schemeClr val="accent3">
              <a:lumMod val="20000"/>
              <a:lumOff val="80000"/>
            </a:schemeClr>
          </a:solidFill>
          <a:ln w="28575">
            <a:solidFill>
              <a:schemeClr val="accent1"/>
            </a:solidFill>
          </a:ln>
        </p:spPr>
        <p:txBody>
          <a:bodyPr wrap="square" rtlCol="0">
            <a:spAutoFit/>
          </a:bodyPr>
          <a:lstStyle/>
          <a:p>
            <a:r>
              <a:rPr lang="en-US" altLang="en-US" sz="2400" dirty="0"/>
              <a:t>Formula to compute present value of a single amount:</a:t>
            </a:r>
          </a:p>
          <a:p>
            <a:pPr marL="457200" indent="-457200">
              <a:buFont typeface="Arial" panose="020B0604020202020204" pitchFamily="34" charset="0"/>
              <a:buChar char="•"/>
            </a:pPr>
            <a:r>
              <a:rPr lang="en-US" altLang="en-US" sz="2400" i="1" dirty="0"/>
              <a:t>p</a:t>
            </a:r>
            <a:r>
              <a:rPr lang="en-US" altLang="en-US" sz="2400" dirty="0"/>
              <a:t> = present value (PV)</a:t>
            </a:r>
          </a:p>
          <a:p>
            <a:pPr marL="457200" indent="-457200">
              <a:buFont typeface="Arial" panose="020B0604020202020204" pitchFamily="34" charset="0"/>
              <a:buChar char="•"/>
            </a:pPr>
            <a:r>
              <a:rPr lang="en-US" altLang="en-US" sz="2400" i="1" dirty="0"/>
              <a:t>f</a:t>
            </a:r>
            <a:r>
              <a:rPr lang="en-US" altLang="en-US" sz="2400" dirty="0"/>
              <a:t> = future value (FV)</a:t>
            </a:r>
          </a:p>
          <a:p>
            <a:pPr marL="457200" indent="-457200">
              <a:buFont typeface="Arial" panose="020B0604020202020204" pitchFamily="34" charset="0"/>
              <a:buChar char="•"/>
            </a:pPr>
            <a:r>
              <a:rPr lang="en-US" altLang="en-US" sz="2400" i="1" dirty="0"/>
              <a:t>i</a:t>
            </a:r>
            <a:r>
              <a:rPr lang="en-US" altLang="en-US" sz="2400" dirty="0"/>
              <a:t> = interest rate per period</a:t>
            </a:r>
          </a:p>
          <a:p>
            <a:pPr marL="457200" indent="-457200">
              <a:buFont typeface="Arial" panose="020B0604020202020204" pitchFamily="34" charset="0"/>
              <a:buChar char="•"/>
            </a:pPr>
            <a:r>
              <a:rPr lang="en-US" altLang="en-US" sz="2400" i="1" dirty="0"/>
              <a:t>n</a:t>
            </a:r>
            <a:r>
              <a:rPr lang="en-US" altLang="en-US" sz="2400" dirty="0"/>
              <a:t> = number of periods</a:t>
            </a:r>
          </a:p>
        </p:txBody>
      </p:sp>
      <p:pic>
        <p:nvPicPr>
          <p:cNvPr id="21" name="Picture 20"/>
          <p:cNvPicPr>
            <a:picLocks noChangeAspect="1"/>
          </p:cNvPicPr>
          <p:nvPr/>
        </p:nvPicPr>
        <p:blipFill>
          <a:blip r:embed="rId3"/>
          <a:stretch>
            <a:fillRect/>
          </a:stretch>
        </p:blipFill>
        <p:spPr>
          <a:xfrm>
            <a:off x="5508454" y="2389563"/>
            <a:ext cx="1959146" cy="906712"/>
          </a:xfrm>
          <a:prstGeom prst="rect">
            <a:avLst/>
          </a:prstGeom>
        </p:spPr>
      </p:pic>
      <p:pic>
        <p:nvPicPr>
          <p:cNvPr id="22" name="Picture 21"/>
          <p:cNvPicPr>
            <a:picLocks noChangeAspect="1"/>
          </p:cNvPicPr>
          <p:nvPr/>
        </p:nvPicPr>
        <p:blipFill>
          <a:blip r:embed="rId4"/>
          <a:stretch>
            <a:fillRect/>
          </a:stretch>
        </p:blipFill>
        <p:spPr>
          <a:xfrm>
            <a:off x="3323626" y="4896574"/>
            <a:ext cx="4432388" cy="815323"/>
          </a:xfrm>
          <a:prstGeom prst="rect">
            <a:avLst/>
          </a:prstGeom>
        </p:spPr>
      </p:pic>
      <p:sp>
        <p:nvSpPr>
          <p:cNvPr id="15" name="Rectangle 14">
            <a:extLst>
              <a:ext uri="{FF2B5EF4-FFF2-40B4-BE49-F238E27FC236}">
                <a16:creationId xmlns:a16="http://schemas.microsoft.com/office/drawing/2014/main" xmlns="" id="{FB694EFB-0568-7249-B82D-3CA6619D7166}"/>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xmlns="" id="{C0089A48-7350-E542-96CA-EA5686CE232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6</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07616" y="4325884"/>
            <a:ext cx="8058150" cy="1938992"/>
          </a:xfrm>
          <a:prstGeom prst="rect">
            <a:avLst/>
          </a:prstGeom>
          <a:solidFill>
            <a:schemeClr val="accent3">
              <a:lumMod val="20000"/>
              <a:lumOff val="80000"/>
            </a:schemeClr>
          </a:solidFill>
          <a:ln w="28575">
            <a:solidFill>
              <a:schemeClr val="accent1"/>
            </a:solidFill>
          </a:ln>
        </p:spPr>
        <p:txBody>
          <a:bodyPr wrap="square" rtlCol="0">
            <a:spAutoFit/>
          </a:bodyPr>
          <a:lstStyle/>
          <a:p>
            <a:r>
              <a:rPr lang="en-US" altLang="en-US" sz="2400" dirty="0"/>
              <a:t>Illustration of PV of a Single Amount for Multiple Periods:</a:t>
            </a:r>
          </a:p>
          <a:p>
            <a:pPr marL="457200" indent="-457200">
              <a:buFont typeface="Arial" panose="020B0604020202020204" pitchFamily="34" charset="0"/>
              <a:buChar char="•"/>
            </a:pPr>
            <a:r>
              <a:rPr lang="en-US" altLang="en-US" sz="2400" i="1" dirty="0"/>
              <a:t>p</a:t>
            </a:r>
            <a:r>
              <a:rPr lang="en-US" altLang="en-US" sz="2400" dirty="0"/>
              <a:t> = $200</a:t>
            </a:r>
          </a:p>
          <a:p>
            <a:pPr marL="457200" indent="-457200">
              <a:buFont typeface="Arial" panose="020B0604020202020204" pitchFamily="34" charset="0"/>
              <a:buChar char="•"/>
            </a:pPr>
            <a:r>
              <a:rPr lang="en-US" altLang="en-US" sz="2400" i="1" dirty="0"/>
              <a:t>f</a:t>
            </a:r>
            <a:r>
              <a:rPr lang="en-US" altLang="en-US" sz="2400" dirty="0"/>
              <a:t> = $242</a:t>
            </a:r>
          </a:p>
          <a:p>
            <a:pPr marL="457200" indent="-457200">
              <a:buFont typeface="Arial" panose="020B0604020202020204" pitchFamily="34" charset="0"/>
              <a:buChar char="•"/>
            </a:pPr>
            <a:r>
              <a:rPr lang="en-US" altLang="en-US" sz="2400" i="1" dirty="0"/>
              <a:t>i</a:t>
            </a:r>
            <a:r>
              <a:rPr lang="en-US" altLang="en-US" sz="2400" dirty="0"/>
              <a:t> = 10%</a:t>
            </a:r>
          </a:p>
          <a:p>
            <a:pPr marL="457200" indent="-457200">
              <a:buFont typeface="Arial" panose="020B0604020202020204" pitchFamily="34" charset="0"/>
              <a:buChar char="•"/>
            </a:pPr>
            <a:r>
              <a:rPr lang="en-US" altLang="en-US" sz="2400" i="1" dirty="0"/>
              <a:t>n</a:t>
            </a:r>
            <a:r>
              <a:rPr lang="en-US" altLang="en-US" sz="2400" dirty="0"/>
              <a:t> = 2</a:t>
            </a:r>
          </a:p>
        </p:txBody>
      </p:sp>
      <p:sp>
        <p:nvSpPr>
          <p:cNvPr id="4" name="Title 3"/>
          <p:cNvSpPr>
            <a:spLocks noGrp="1"/>
          </p:cNvSpPr>
          <p:nvPr>
            <p:ph type="title"/>
          </p:nvPr>
        </p:nvSpPr>
        <p:spPr>
          <a:xfrm>
            <a:off x="421891" y="588674"/>
            <a:ext cx="8229600" cy="1143000"/>
          </a:xfrm>
        </p:spPr>
        <p:txBody>
          <a:bodyPr/>
          <a:lstStyle/>
          <a:p>
            <a:r>
              <a:rPr lang="en-US" altLang="en-US" b="1" dirty="0"/>
              <a:t>Present Value of a Single Amount</a:t>
            </a:r>
            <a:br>
              <a:rPr lang="en-US" altLang="en-US" b="1" dirty="0"/>
            </a:br>
            <a:r>
              <a:rPr lang="en-US" altLang="en-US" b="1" dirty="0"/>
              <a:t>for Multiple Periods</a:t>
            </a:r>
            <a:endParaRPr 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0" name="Rounded Rectangle 9"/>
          <p:cNvSpPr/>
          <p:nvPr/>
        </p:nvSpPr>
        <p:spPr>
          <a:xfrm>
            <a:off x="135476" y="6477000"/>
            <a:ext cx="6189124" cy="300724"/>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Apply present value concepts to a single amount by using interest tables.</a:t>
            </a:r>
          </a:p>
        </p:txBody>
      </p:sp>
      <p:pic>
        <p:nvPicPr>
          <p:cNvPr id="5" name="Picture 4"/>
          <p:cNvPicPr>
            <a:picLocks noChangeAspect="1"/>
          </p:cNvPicPr>
          <p:nvPr/>
        </p:nvPicPr>
        <p:blipFill>
          <a:blip r:embed="rId3"/>
          <a:stretch>
            <a:fillRect/>
          </a:stretch>
        </p:blipFill>
        <p:spPr>
          <a:xfrm>
            <a:off x="5477088" y="2074432"/>
            <a:ext cx="2152224" cy="996070"/>
          </a:xfrm>
          <a:prstGeom prst="rect">
            <a:avLst/>
          </a:prstGeom>
        </p:spPr>
      </p:pic>
      <p:sp>
        <p:nvSpPr>
          <p:cNvPr id="18" name="Rectangle 17"/>
          <p:cNvSpPr/>
          <p:nvPr/>
        </p:nvSpPr>
        <p:spPr>
          <a:xfrm>
            <a:off x="12316"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9" name="TextBox 18"/>
          <p:cNvSpPr txBox="1"/>
          <p:nvPr/>
        </p:nvSpPr>
        <p:spPr>
          <a:xfrm>
            <a:off x="8097837" y="1106269"/>
            <a:ext cx="873125"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B.2</a:t>
            </a:r>
          </a:p>
        </p:txBody>
      </p:sp>
      <p:sp>
        <p:nvSpPr>
          <p:cNvPr id="20" name="TextBox 19"/>
          <p:cNvSpPr txBox="1"/>
          <p:nvPr/>
        </p:nvSpPr>
        <p:spPr>
          <a:xfrm>
            <a:off x="507616" y="1823148"/>
            <a:ext cx="8058150" cy="1938992"/>
          </a:xfrm>
          <a:prstGeom prst="rect">
            <a:avLst/>
          </a:prstGeom>
          <a:solidFill>
            <a:schemeClr val="accent3">
              <a:lumMod val="20000"/>
              <a:lumOff val="80000"/>
            </a:schemeClr>
          </a:solidFill>
          <a:ln w="28575">
            <a:solidFill>
              <a:schemeClr val="accent1"/>
            </a:solidFill>
          </a:ln>
        </p:spPr>
        <p:txBody>
          <a:bodyPr wrap="square" rtlCol="0">
            <a:spAutoFit/>
          </a:bodyPr>
          <a:lstStyle/>
          <a:p>
            <a:r>
              <a:rPr lang="en-US" altLang="en-US" sz="2400" dirty="0"/>
              <a:t>Formula to compute present value of a single amount:</a:t>
            </a:r>
          </a:p>
          <a:p>
            <a:pPr marL="457200" indent="-457200">
              <a:buFont typeface="Arial" panose="020B0604020202020204" pitchFamily="34" charset="0"/>
              <a:buChar char="•"/>
            </a:pPr>
            <a:r>
              <a:rPr lang="en-US" altLang="en-US" sz="2400" i="1" dirty="0"/>
              <a:t>p</a:t>
            </a:r>
            <a:r>
              <a:rPr lang="en-US" altLang="en-US" sz="2400" dirty="0"/>
              <a:t> = present value (PV)</a:t>
            </a:r>
          </a:p>
          <a:p>
            <a:pPr marL="457200" indent="-457200">
              <a:buFont typeface="Arial" panose="020B0604020202020204" pitchFamily="34" charset="0"/>
              <a:buChar char="•"/>
            </a:pPr>
            <a:r>
              <a:rPr lang="en-US" altLang="en-US" sz="2400" i="1" dirty="0"/>
              <a:t>f</a:t>
            </a:r>
            <a:r>
              <a:rPr lang="en-US" altLang="en-US" sz="2400" dirty="0"/>
              <a:t> = future value (FV)</a:t>
            </a:r>
          </a:p>
          <a:p>
            <a:pPr marL="457200" indent="-457200">
              <a:buFont typeface="Arial" panose="020B0604020202020204" pitchFamily="34" charset="0"/>
              <a:buChar char="•"/>
            </a:pPr>
            <a:r>
              <a:rPr lang="en-US" altLang="en-US" sz="2400" i="1" dirty="0"/>
              <a:t>i</a:t>
            </a:r>
            <a:r>
              <a:rPr lang="en-US" altLang="en-US" sz="2400" dirty="0"/>
              <a:t> = interest rate per period</a:t>
            </a:r>
          </a:p>
          <a:p>
            <a:pPr marL="457200" indent="-457200">
              <a:buFont typeface="Arial" panose="020B0604020202020204" pitchFamily="34" charset="0"/>
              <a:buChar char="•"/>
            </a:pPr>
            <a:r>
              <a:rPr lang="en-US" altLang="en-US" sz="2400" i="1" dirty="0"/>
              <a:t>n</a:t>
            </a:r>
            <a:r>
              <a:rPr lang="en-US" altLang="en-US" sz="2400" dirty="0"/>
              <a:t> = number of periods</a:t>
            </a:r>
          </a:p>
        </p:txBody>
      </p:sp>
      <p:pic>
        <p:nvPicPr>
          <p:cNvPr id="21" name="Picture 20"/>
          <p:cNvPicPr>
            <a:picLocks noChangeAspect="1"/>
          </p:cNvPicPr>
          <p:nvPr/>
        </p:nvPicPr>
        <p:blipFill>
          <a:blip r:embed="rId3"/>
          <a:stretch>
            <a:fillRect/>
          </a:stretch>
        </p:blipFill>
        <p:spPr>
          <a:xfrm>
            <a:off x="5508454" y="2389563"/>
            <a:ext cx="1882946" cy="871446"/>
          </a:xfrm>
          <a:prstGeom prst="rect">
            <a:avLst/>
          </a:prstGeom>
        </p:spPr>
      </p:pic>
      <p:pic>
        <p:nvPicPr>
          <p:cNvPr id="2" name="Picture 1"/>
          <p:cNvPicPr>
            <a:picLocks noChangeAspect="1"/>
          </p:cNvPicPr>
          <p:nvPr/>
        </p:nvPicPr>
        <p:blipFill>
          <a:blip r:embed="rId4"/>
          <a:stretch>
            <a:fillRect/>
          </a:stretch>
        </p:blipFill>
        <p:spPr>
          <a:xfrm>
            <a:off x="3352800" y="5023951"/>
            <a:ext cx="3940637" cy="761411"/>
          </a:xfrm>
          <a:prstGeom prst="rect">
            <a:avLst/>
          </a:prstGeom>
        </p:spPr>
      </p:pic>
      <p:sp>
        <p:nvSpPr>
          <p:cNvPr id="15" name="Rectangle 14">
            <a:extLst>
              <a:ext uri="{FF2B5EF4-FFF2-40B4-BE49-F238E27FC236}">
                <a16:creationId xmlns:a16="http://schemas.microsoft.com/office/drawing/2014/main" xmlns="" id="{21B61488-BA4D-1445-B5D0-D3B11BD2D9BC}"/>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xmlns="" id="{8E75B504-5E49-E24A-8374-167F306AC12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7</a:t>
            </a:fld>
            <a:endParaRPr lang="en-US" dirty="0">
              <a:solidFill>
                <a:schemeClr val="tx1">
                  <a:lumMod val="50000"/>
                  <a:lumOff val="50000"/>
                </a:schemeClr>
              </a:solidFill>
            </a:endParaRPr>
          </a:p>
        </p:txBody>
      </p:sp>
    </p:spTree>
    <p:extLst>
      <p:ext uri="{BB962C8B-B14F-4D97-AF65-F5344CB8AC3E}">
        <p14:creationId xmlns:p14="http://schemas.microsoft.com/office/powerpoint/2010/main" val="197927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5970"/>
            <a:ext cx="8229600" cy="1143000"/>
          </a:xfrm>
        </p:spPr>
        <p:txBody>
          <a:bodyPr/>
          <a:lstStyle/>
          <a:p>
            <a:r>
              <a:rPr lang="en-US" altLang="en-US" b="1" dirty="0"/>
              <a:t>Using Present Value Table to Compute PV of a Single Amount</a:t>
            </a:r>
            <a:endParaRPr 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0" name="Rounded Rectangle 9"/>
          <p:cNvSpPr/>
          <p:nvPr/>
        </p:nvSpPr>
        <p:spPr>
          <a:xfrm>
            <a:off x="135476" y="6553200"/>
            <a:ext cx="6189124" cy="224524"/>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Apply present value concepts to a single amount by using interest tables.</a:t>
            </a:r>
          </a:p>
        </p:txBody>
      </p:sp>
      <p:sp>
        <p:nvSpPr>
          <p:cNvPr id="18" name="Rectangle 17"/>
          <p:cNvSpPr/>
          <p:nvPr/>
        </p:nvSpPr>
        <p:spPr>
          <a:xfrm>
            <a:off x="12316"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9" name="TextBox 18"/>
          <p:cNvSpPr txBox="1"/>
          <p:nvPr/>
        </p:nvSpPr>
        <p:spPr>
          <a:xfrm>
            <a:off x="8097837" y="1752600"/>
            <a:ext cx="873125"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B.3</a:t>
            </a:r>
          </a:p>
        </p:txBody>
      </p:sp>
      <p:sp>
        <p:nvSpPr>
          <p:cNvPr id="20" name="TextBox 19"/>
          <p:cNvSpPr txBox="1"/>
          <p:nvPr/>
        </p:nvSpPr>
        <p:spPr>
          <a:xfrm>
            <a:off x="542925" y="2438400"/>
            <a:ext cx="8058150" cy="3416320"/>
          </a:xfrm>
          <a:prstGeom prst="rect">
            <a:avLst/>
          </a:prstGeom>
          <a:solidFill>
            <a:schemeClr val="accent3">
              <a:lumMod val="20000"/>
              <a:lumOff val="80000"/>
            </a:schemeClr>
          </a:solidFill>
          <a:ln w="28575">
            <a:solidFill>
              <a:schemeClr val="accent1"/>
            </a:solidFill>
          </a:ln>
        </p:spPr>
        <p:txBody>
          <a:bodyPr wrap="square" rtlCol="0">
            <a:spAutoFit/>
          </a:bodyPr>
          <a:lstStyle/>
          <a:p>
            <a:pPr marL="342900" indent="-342900">
              <a:buFont typeface="Arial" panose="020B0604020202020204" pitchFamily="34" charset="0"/>
              <a:buChar char="•"/>
            </a:pPr>
            <a:r>
              <a:rPr lang="en-US" altLang="en-US" sz="2400" dirty="0"/>
              <a:t>Present value table helps with computations.</a:t>
            </a:r>
          </a:p>
          <a:p>
            <a:pPr marL="342900" indent="-342900">
              <a:buFont typeface="Arial" panose="020B0604020202020204" pitchFamily="34" charset="0"/>
              <a:buChar char="•"/>
            </a:pPr>
            <a:r>
              <a:rPr lang="en-US" altLang="en-US" sz="2400" dirty="0"/>
              <a:t>Provides present values (factors) for variety of interest rates and periods.</a:t>
            </a:r>
          </a:p>
          <a:p>
            <a:pPr marL="342900" indent="-342900">
              <a:buFont typeface="Arial" panose="020B0604020202020204" pitchFamily="34" charset="0"/>
              <a:buChar char="•"/>
            </a:pPr>
            <a:r>
              <a:rPr lang="en-US" altLang="en-US" sz="2400" dirty="0"/>
              <a:t>Present value assumes that the future value equals 1.</a:t>
            </a:r>
          </a:p>
          <a:p>
            <a:pPr marL="342900" indent="-342900">
              <a:buFont typeface="Arial" panose="020B0604020202020204" pitchFamily="34" charset="0"/>
              <a:buChar char="•"/>
            </a:pPr>
            <a:r>
              <a:rPr lang="en-US" altLang="en-US" sz="2400" dirty="0"/>
              <a:t>Present value of 1 table – Table B.1</a:t>
            </a:r>
          </a:p>
          <a:p>
            <a:pPr marL="342900" indent="-342900">
              <a:buFont typeface="Arial" panose="020B0604020202020204" pitchFamily="34" charset="0"/>
              <a:buChar char="•"/>
            </a:pPr>
            <a:r>
              <a:rPr lang="en-US" altLang="en-US" sz="2400" dirty="0"/>
              <a:t>Formula to compute present value of a single amount:</a:t>
            </a:r>
          </a:p>
          <a:p>
            <a:pPr marL="914400" lvl="1" indent="-457200">
              <a:buFont typeface="Arial" panose="020B0604020202020204" pitchFamily="34" charset="0"/>
              <a:buChar char="•"/>
            </a:pPr>
            <a:r>
              <a:rPr lang="en-US" altLang="en-US" sz="2400" i="1" dirty="0"/>
              <a:t>p</a:t>
            </a:r>
            <a:r>
              <a:rPr lang="en-US" altLang="en-US" sz="2400" dirty="0"/>
              <a:t> = present value (PV)</a:t>
            </a:r>
          </a:p>
          <a:p>
            <a:pPr marL="914400" lvl="1" indent="-457200">
              <a:buFont typeface="Arial" panose="020B0604020202020204" pitchFamily="34" charset="0"/>
              <a:buChar char="•"/>
            </a:pPr>
            <a:r>
              <a:rPr lang="en-US" altLang="en-US" sz="2400" i="1" dirty="0"/>
              <a:t>i</a:t>
            </a:r>
            <a:r>
              <a:rPr lang="en-US" altLang="en-US" sz="2400" dirty="0"/>
              <a:t> = interest rate per period</a:t>
            </a:r>
          </a:p>
          <a:p>
            <a:pPr marL="914400" lvl="1" indent="-457200">
              <a:buFont typeface="Arial" panose="020B0604020202020204" pitchFamily="34" charset="0"/>
              <a:buChar char="•"/>
            </a:pPr>
            <a:r>
              <a:rPr lang="en-US" altLang="en-US" sz="2400" i="1" dirty="0"/>
              <a:t>n</a:t>
            </a:r>
            <a:r>
              <a:rPr lang="en-US" altLang="en-US" sz="2400" dirty="0"/>
              <a:t> = number of periods</a:t>
            </a:r>
          </a:p>
        </p:txBody>
      </p:sp>
      <p:pic>
        <p:nvPicPr>
          <p:cNvPr id="4" name="Picture 3"/>
          <p:cNvPicPr>
            <a:picLocks noChangeAspect="1"/>
          </p:cNvPicPr>
          <p:nvPr/>
        </p:nvPicPr>
        <p:blipFill>
          <a:blip r:embed="rId3"/>
          <a:stretch>
            <a:fillRect/>
          </a:stretch>
        </p:blipFill>
        <p:spPr>
          <a:xfrm>
            <a:off x="5687285" y="4750031"/>
            <a:ext cx="1731830" cy="736369"/>
          </a:xfrm>
          <a:prstGeom prst="rect">
            <a:avLst/>
          </a:prstGeom>
        </p:spPr>
      </p:pic>
      <p:sp>
        <p:nvSpPr>
          <p:cNvPr id="12" name="Rectangle 11">
            <a:extLst>
              <a:ext uri="{FF2B5EF4-FFF2-40B4-BE49-F238E27FC236}">
                <a16:creationId xmlns:a16="http://schemas.microsoft.com/office/drawing/2014/main" xmlns="" id="{39B2E6C7-448C-234A-AE6F-7EC3D99C9A99}"/>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5529816F-F4B1-D544-802A-BBD8D7307F3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8</a:t>
            </a:fld>
            <a:endParaRPr lang="en-US" dirty="0">
              <a:solidFill>
                <a:schemeClr val="tx1">
                  <a:lumMod val="50000"/>
                  <a:lumOff val="50000"/>
                </a:schemeClr>
              </a:solidFill>
            </a:endParaRPr>
          </a:p>
        </p:txBody>
      </p:sp>
    </p:spTree>
    <p:extLst>
      <p:ext uri="{BB962C8B-B14F-4D97-AF65-F5344CB8AC3E}">
        <p14:creationId xmlns:p14="http://schemas.microsoft.com/office/powerpoint/2010/main" val="225664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altLang="en-US" b="1" dirty="0"/>
              <a:t>Present Value Table to Compute PV of 1</a:t>
            </a:r>
            <a:endParaRPr 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0" name="Rounded Rectangle 9"/>
          <p:cNvSpPr/>
          <p:nvPr/>
        </p:nvSpPr>
        <p:spPr>
          <a:xfrm>
            <a:off x="135476" y="6553200"/>
            <a:ext cx="6189124" cy="224524"/>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Apply present value concepts to a single amount by using interest tables.</a:t>
            </a:r>
          </a:p>
        </p:txBody>
      </p:sp>
      <p:sp>
        <p:nvSpPr>
          <p:cNvPr id="18" name="Rectangle 17"/>
          <p:cNvSpPr/>
          <p:nvPr/>
        </p:nvSpPr>
        <p:spPr>
          <a:xfrm>
            <a:off x="12316"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20" name="TextBox 19"/>
          <p:cNvSpPr txBox="1"/>
          <p:nvPr/>
        </p:nvSpPr>
        <p:spPr>
          <a:xfrm>
            <a:off x="195686" y="1691819"/>
            <a:ext cx="8752628" cy="4708981"/>
          </a:xfrm>
          <a:prstGeom prst="rect">
            <a:avLst/>
          </a:prstGeom>
          <a:solidFill>
            <a:schemeClr val="accent3">
              <a:lumMod val="20000"/>
              <a:lumOff val="80000"/>
            </a:schemeClr>
          </a:solidFill>
          <a:ln w="28575">
            <a:solidFill>
              <a:schemeClr val="accent1"/>
            </a:solidFill>
          </a:ln>
        </p:spPr>
        <p:txBody>
          <a:bodyPr wrap="square" rtlCol="0">
            <a:spAutoFit/>
          </a:bodyPr>
          <a:lstStyle/>
          <a:p>
            <a:pPr marL="342900" indent="-342900">
              <a:buFont typeface="Arial" panose="020B0604020202020204" pitchFamily="34" charset="0"/>
              <a:buChar char="•"/>
            </a:pPr>
            <a:r>
              <a:rPr lang="en-US" altLang="en-US" sz="2400" dirty="0"/>
              <a:t>Case 1: solve for </a:t>
            </a:r>
            <a:r>
              <a:rPr lang="en-US" altLang="en-US" sz="2400" i="1" dirty="0"/>
              <a:t>p</a:t>
            </a:r>
            <a:r>
              <a:rPr lang="en-US" altLang="en-US" sz="2400" dirty="0"/>
              <a:t> of $20 when knowing </a:t>
            </a:r>
            <a:r>
              <a:rPr lang="en-US" altLang="en-US" sz="2400" i="1" dirty="0"/>
              <a:t>i</a:t>
            </a:r>
            <a:r>
              <a:rPr lang="en-US" altLang="en-US" sz="2400" dirty="0"/>
              <a:t> = 10% and </a:t>
            </a:r>
            <a:r>
              <a:rPr lang="en-US" altLang="en-US" sz="2400" i="1" dirty="0"/>
              <a:t>n = 1</a:t>
            </a:r>
            <a:r>
              <a:rPr lang="en-US" altLang="en-US" sz="2400" dirty="0"/>
              <a:t>. </a:t>
            </a:r>
          </a:p>
          <a:p>
            <a:pPr marL="800100" lvl="1" indent="-342900">
              <a:buFont typeface="Arial" panose="020B0604020202020204" pitchFamily="34" charset="0"/>
              <a:buChar char="•"/>
            </a:pPr>
            <a:r>
              <a:rPr lang="en-US" altLang="en-US" sz="2000" dirty="0"/>
              <a:t>Table B.1: row for one period and column for 10%</a:t>
            </a:r>
          </a:p>
          <a:p>
            <a:pPr marL="800100" lvl="1" indent="-342900">
              <a:buFont typeface="Arial" panose="020B0604020202020204" pitchFamily="34" charset="0"/>
              <a:buChar char="•"/>
            </a:pPr>
            <a:r>
              <a:rPr lang="en-US" altLang="en-US" sz="2000" i="1" dirty="0"/>
              <a:t>p</a:t>
            </a:r>
            <a:r>
              <a:rPr lang="en-US" altLang="en-US" sz="2000" dirty="0"/>
              <a:t> = 0.9091</a:t>
            </a:r>
          </a:p>
          <a:p>
            <a:pPr marL="800100" lvl="1" indent="-342900">
              <a:buFont typeface="Arial" panose="020B0604020202020204" pitchFamily="34" charset="0"/>
              <a:buChar char="•"/>
            </a:pPr>
            <a:r>
              <a:rPr lang="en-US" altLang="en-US" sz="2000" i="1" dirty="0"/>
              <a:t>p</a:t>
            </a:r>
            <a:r>
              <a:rPr lang="en-US" altLang="en-US" sz="2000" dirty="0"/>
              <a:t> = $220 × 0.909 = $220</a:t>
            </a:r>
          </a:p>
          <a:p>
            <a:pPr marL="342900" indent="-342900">
              <a:buFont typeface="Arial" panose="020B0604020202020204" pitchFamily="34" charset="0"/>
              <a:buChar char="•"/>
            </a:pPr>
            <a:r>
              <a:rPr lang="en-US" altLang="en-US" sz="2400" dirty="0"/>
              <a:t>Case 2: solve for </a:t>
            </a:r>
            <a:r>
              <a:rPr lang="en-US" altLang="en-US" sz="2400" i="1" dirty="0"/>
              <a:t>n</a:t>
            </a:r>
            <a:r>
              <a:rPr lang="en-US" altLang="en-US" sz="2400" dirty="0"/>
              <a:t> when knowing </a:t>
            </a:r>
            <a:r>
              <a:rPr lang="en-US" altLang="en-US" sz="2400" i="1" dirty="0"/>
              <a:t>i</a:t>
            </a:r>
            <a:r>
              <a:rPr lang="en-US" altLang="en-US" sz="2400" dirty="0"/>
              <a:t> = 12%</a:t>
            </a:r>
            <a:r>
              <a:rPr lang="en-US" altLang="en-US" sz="2400" i="1" dirty="0"/>
              <a:t>=</a:t>
            </a:r>
            <a:r>
              <a:rPr lang="en-US" altLang="en-US" sz="2400" dirty="0"/>
              <a:t> and </a:t>
            </a:r>
            <a:r>
              <a:rPr lang="en-US" altLang="en-US" sz="2400" i="1" dirty="0"/>
              <a:t>p =$13,000</a:t>
            </a:r>
            <a:r>
              <a:rPr lang="en-US" altLang="en-US" sz="2400" dirty="0"/>
              <a:t>; Want $100,000 in </a:t>
            </a:r>
            <a:r>
              <a:rPr lang="en-US" altLang="en-US" sz="2400" i="1" dirty="0"/>
              <a:t>n </a:t>
            </a:r>
            <a:r>
              <a:rPr lang="en-US" altLang="en-US" sz="2400" dirty="0"/>
              <a:t>years and have $13,000 today.</a:t>
            </a:r>
          </a:p>
          <a:p>
            <a:pPr marL="800100" lvl="1" indent="-342900">
              <a:buFont typeface="Arial" panose="020B0604020202020204" pitchFamily="34" charset="0"/>
              <a:buChar char="•"/>
            </a:pPr>
            <a:r>
              <a:rPr lang="en-US" altLang="en-US" sz="2000" dirty="0"/>
              <a:t>$13,000 / $100,000 = 0.1300</a:t>
            </a:r>
          </a:p>
          <a:p>
            <a:pPr marL="800100" lvl="1" indent="-342900">
              <a:buFont typeface="Arial" panose="020B0604020202020204" pitchFamily="34" charset="0"/>
              <a:buChar char="•"/>
            </a:pPr>
            <a:r>
              <a:rPr lang="en-US" altLang="en-US" sz="2000" dirty="0"/>
              <a:t>Table B.1: find value nearest to 0.1300 in 12% column</a:t>
            </a:r>
          </a:p>
          <a:p>
            <a:pPr marL="800100" lvl="1" indent="-342900">
              <a:buFont typeface="Arial" panose="020B0604020202020204" pitchFamily="34" charset="0"/>
              <a:buChar char="•"/>
            </a:pPr>
            <a:r>
              <a:rPr lang="en-US" altLang="en-US" sz="2000" i="1" dirty="0"/>
              <a:t>n</a:t>
            </a:r>
            <a:r>
              <a:rPr lang="en-US" altLang="en-US" sz="2000" dirty="0"/>
              <a:t> = 18 periods or 18 years</a:t>
            </a:r>
          </a:p>
          <a:p>
            <a:pPr marL="342900" indent="-342900">
              <a:buFont typeface="Arial" panose="020B0604020202020204" pitchFamily="34" charset="0"/>
              <a:buChar char="•"/>
            </a:pPr>
            <a:r>
              <a:rPr lang="en-US" altLang="en-US" sz="2400" dirty="0"/>
              <a:t>Case 3: solve for </a:t>
            </a:r>
            <a:r>
              <a:rPr lang="en-US" altLang="en-US" sz="2400" i="1" dirty="0"/>
              <a:t>i</a:t>
            </a:r>
            <a:r>
              <a:rPr lang="en-US" altLang="en-US" sz="2400" dirty="0"/>
              <a:t> when knowing </a:t>
            </a:r>
            <a:r>
              <a:rPr lang="en-US" altLang="en-US" sz="2400" i="1" dirty="0"/>
              <a:t>p = $60,000 </a:t>
            </a:r>
            <a:r>
              <a:rPr lang="en-US" altLang="en-US" sz="2400" dirty="0"/>
              <a:t>and </a:t>
            </a:r>
            <a:r>
              <a:rPr lang="en-US" altLang="en-US" sz="2400" i="1" dirty="0"/>
              <a:t>n = 9</a:t>
            </a:r>
            <a:r>
              <a:rPr lang="en-US" altLang="en-US" sz="2400" dirty="0"/>
              <a:t>; Want $120,000 in 9 years and have $60,000 today.</a:t>
            </a:r>
          </a:p>
          <a:p>
            <a:pPr marL="800100" lvl="1" indent="-342900">
              <a:buFont typeface="Arial" panose="020B0604020202020204" pitchFamily="34" charset="0"/>
              <a:buChar char="•"/>
            </a:pPr>
            <a:r>
              <a:rPr lang="en-US" altLang="en-US" sz="2000" dirty="0"/>
              <a:t>$60,000 / $120,00 = 0.5000</a:t>
            </a:r>
          </a:p>
          <a:p>
            <a:pPr marL="800100" lvl="1" indent="-342900">
              <a:buFont typeface="Arial" panose="020B0604020202020204" pitchFamily="34" charset="0"/>
              <a:buChar char="•"/>
            </a:pPr>
            <a:r>
              <a:rPr lang="en-US" altLang="en-US" sz="2000" dirty="0"/>
              <a:t>Table B.1: find nearest value to 0.5000 in row 9</a:t>
            </a:r>
          </a:p>
          <a:p>
            <a:pPr marL="800100" lvl="1" indent="-342900">
              <a:buFont typeface="Arial" panose="020B0604020202020204" pitchFamily="34" charset="0"/>
              <a:buChar char="•"/>
            </a:pPr>
            <a:r>
              <a:rPr lang="en-US" altLang="en-US" sz="2000" i="1" dirty="0"/>
              <a:t>i</a:t>
            </a:r>
            <a:r>
              <a:rPr lang="en-US" altLang="en-US" sz="2000" dirty="0"/>
              <a:t> = 8%</a:t>
            </a:r>
          </a:p>
        </p:txBody>
      </p:sp>
      <p:sp>
        <p:nvSpPr>
          <p:cNvPr id="9" name="Rectangle 8">
            <a:extLst>
              <a:ext uri="{FF2B5EF4-FFF2-40B4-BE49-F238E27FC236}">
                <a16:creationId xmlns:a16="http://schemas.microsoft.com/office/drawing/2014/main" xmlns="" id="{1E7A7024-1145-EF42-BDFC-CBABA96EDBF9}"/>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D2592D51-57F5-BD43-B42F-27899AD1D0B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9</a:t>
            </a:fld>
            <a:endParaRPr lang="en-US" dirty="0">
              <a:solidFill>
                <a:schemeClr val="tx1">
                  <a:lumMod val="50000"/>
                  <a:lumOff val="50000"/>
                </a:schemeClr>
              </a:solidFill>
            </a:endParaRPr>
          </a:p>
        </p:txBody>
      </p:sp>
    </p:spTree>
    <p:extLst>
      <p:ext uri="{BB962C8B-B14F-4D97-AF65-F5344CB8AC3E}">
        <p14:creationId xmlns:p14="http://schemas.microsoft.com/office/powerpoint/2010/main" val="15069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10377</TotalTime>
  <Words>3779</Words>
  <Application>Microsoft Macintosh PowerPoint</Application>
  <PresentationFormat>On-screen Show (4:3)</PresentationFormat>
  <Paragraphs>279</Paragraphs>
  <Slides>23</Slides>
  <Notes>23</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Office Theme</vt:lpstr>
      <vt:lpstr>16_Office Theme</vt:lpstr>
      <vt:lpstr>2_Office Theme</vt:lpstr>
      <vt:lpstr>Time Value of Money</vt:lpstr>
      <vt:lpstr>    </vt:lpstr>
      <vt:lpstr>  Describe the earning of interest and the concepts of present and future values.  </vt:lpstr>
      <vt:lpstr>Present and Future Value Concepts</vt:lpstr>
      <vt:lpstr>    Apply present value concepts to a single amount by using interest tables.  </vt:lpstr>
      <vt:lpstr>Present Value of a Single Amount for One Period</vt:lpstr>
      <vt:lpstr>Present Value of a Single Amount for Multiple Periods</vt:lpstr>
      <vt:lpstr>Using Present Value Table to Compute PV of a Single Amount</vt:lpstr>
      <vt:lpstr>Present Value Table to Compute PV of 1</vt:lpstr>
      <vt:lpstr>  Apply future value concepts to a single amount by using interest tables.  </vt:lpstr>
      <vt:lpstr>Future Value of a Single Amount for One Period</vt:lpstr>
      <vt:lpstr>Future Value of a Single Amount for Multiple Periods</vt:lpstr>
      <vt:lpstr>Using Present Table to Compute FV of a Single Amount</vt:lpstr>
      <vt:lpstr>Future Value Table to Compute PV of 1</vt:lpstr>
      <vt:lpstr>Apply present value concepts to an annuity by using interest tables.</vt:lpstr>
      <vt:lpstr>Present Value of an Annuity</vt:lpstr>
      <vt:lpstr>Apply future value concepts to an annuity by using interest tables.</vt:lpstr>
      <vt:lpstr>Future Value of an Annuity</vt:lpstr>
      <vt:lpstr>Table B.1</vt:lpstr>
      <vt:lpstr>Table B.2</vt:lpstr>
      <vt:lpstr>Table B.3</vt:lpstr>
      <vt:lpstr>Table B.4</vt:lpstr>
      <vt:lpstr>     End of Appendix B</vt:lpstr>
    </vt:vector>
  </TitlesOfParts>
  <Company>Jon A. Booker, Ph.D., CPA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Elizabeth Pappas</cp:lastModifiedBy>
  <cp:revision>612</cp:revision>
  <dcterms:created xsi:type="dcterms:W3CDTF">2012-08-01T21:08:21Z</dcterms:created>
  <dcterms:modified xsi:type="dcterms:W3CDTF">2018-11-02T15:56:17Z</dcterms:modified>
</cp:coreProperties>
</file>