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5"/>
  </p:notesMasterIdLst>
  <p:handoutMasterIdLst>
    <p:handoutMasterId r:id="rId126"/>
  </p:handoutMasterIdLst>
  <p:sldIdLst>
    <p:sldId id="376" r:id="rId2"/>
    <p:sldId id="257" r:id="rId3"/>
    <p:sldId id="259" r:id="rId4"/>
    <p:sldId id="431" r:id="rId5"/>
    <p:sldId id="401" r:id="rId6"/>
    <p:sldId id="378" r:id="rId7"/>
    <p:sldId id="379" r:id="rId8"/>
    <p:sldId id="405" r:id="rId9"/>
    <p:sldId id="432" r:id="rId10"/>
    <p:sldId id="387" r:id="rId11"/>
    <p:sldId id="267" r:id="rId12"/>
    <p:sldId id="268" r:id="rId13"/>
    <p:sldId id="269" r:id="rId14"/>
    <p:sldId id="270" r:id="rId15"/>
    <p:sldId id="403" r:id="rId16"/>
    <p:sldId id="404" r:id="rId17"/>
    <p:sldId id="408" r:id="rId18"/>
    <p:sldId id="274" r:id="rId19"/>
    <p:sldId id="406" r:id="rId20"/>
    <p:sldId id="275" r:id="rId21"/>
    <p:sldId id="277" r:id="rId22"/>
    <p:sldId id="276" r:id="rId23"/>
    <p:sldId id="278" r:id="rId24"/>
    <p:sldId id="279" r:id="rId25"/>
    <p:sldId id="280" r:id="rId26"/>
    <p:sldId id="281" r:id="rId27"/>
    <p:sldId id="282" r:id="rId28"/>
    <p:sldId id="407" r:id="rId29"/>
    <p:sldId id="283" r:id="rId30"/>
    <p:sldId id="284" r:id="rId31"/>
    <p:sldId id="285" r:id="rId32"/>
    <p:sldId id="290" r:id="rId33"/>
    <p:sldId id="433" r:id="rId34"/>
    <p:sldId id="410" r:id="rId35"/>
    <p:sldId id="288" r:id="rId36"/>
    <p:sldId id="412" r:id="rId37"/>
    <p:sldId id="293" r:id="rId38"/>
    <p:sldId id="414" r:id="rId39"/>
    <p:sldId id="415" r:id="rId40"/>
    <p:sldId id="416" r:id="rId41"/>
    <p:sldId id="390" r:id="rId42"/>
    <p:sldId id="294" r:id="rId43"/>
    <p:sldId id="295" r:id="rId44"/>
    <p:sldId id="296" r:id="rId45"/>
    <p:sldId id="297" r:id="rId46"/>
    <p:sldId id="299" r:id="rId47"/>
    <p:sldId id="391" r:id="rId48"/>
    <p:sldId id="300" r:id="rId49"/>
    <p:sldId id="395" r:id="rId50"/>
    <p:sldId id="417" r:id="rId51"/>
    <p:sldId id="418" r:id="rId52"/>
    <p:sldId id="302" r:id="rId53"/>
    <p:sldId id="303" r:id="rId54"/>
    <p:sldId id="304" r:id="rId55"/>
    <p:sldId id="305" r:id="rId56"/>
    <p:sldId id="306" r:id="rId57"/>
    <p:sldId id="307" r:id="rId58"/>
    <p:sldId id="308" r:id="rId59"/>
    <p:sldId id="309" r:id="rId60"/>
    <p:sldId id="430" r:id="rId61"/>
    <p:sldId id="310" r:id="rId62"/>
    <p:sldId id="311" r:id="rId63"/>
    <p:sldId id="312" r:id="rId64"/>
    <p:sldId id="313" r:id="rId65"/>
    <p:sldId id="314" r:id="rId66"/>
    <p:sldId id="315" r:id="rId67"/>
    <p:sldId id="316" r:id="rId68"/>
    <p:sldId id="317" r:id="rId69"/>
    <p:sldId id="318" r:id="rId70"/>
    <p:sldId id="319" r:id="rId71"/>
    <p:sldId id="422" r:id="rId72"/>
    <p:sldId id="423" r:id="rId73"/>
    <p:sldId id="322" r:id="rId74"/>
    <p:sldId id="323" r:id="rId75"/>
    <p:sldId id="425" r:id="rId76"/>
    <p:sldId id="434" r:id="rId77"/>
    <p:sldId id="325" r:id="rId78"/>
    <p:sldId id="326" r:id="rId79"/>
    <p:sldId id="327" r:id="rId80"/>
    <p:sldId id="329" r:id="rId81"/>
    <p:sldId id="331" r:id="rId82"/>
    <p:sldId id="435" r:id="rId83"/>
    <p:sldId id="333" r:id="rId84"/>
    <p:sldId id="334" r:id="rId85"/>
    <p:sldId id="335" r:id="rId86"/>
    <p:sldId id="426" r:id="rId87"/>
    <p:sldId id="337" r:id="rId88"/>
    <p:sldId id="338" r:id="rId89"/>
    <p:sldId id="339" r:id="rId90"/>
    <p:sldId id="340" r:id="rId91"/>
    <p:sldId id="341" r:id="rId92"/>
    <p:sldId id="342" r:id="rId93"/>
    <p:sldId id="343" r:id="rId94"/>
    <p:sldId id="392" r:id="rId95"/>
    <p:sldId id="436" r:id="rId96"/>
    <p:sldId id="344" r:id="rId97"/>
    <p:sldId id="427" r:id="rId98"/>
    <p:sldId id="345" r:id="rId99"/>
    <p:sldId id="346" r:id="rId100"/>
    <p:sldId id="428" r:id="rId101"/>
    <p:sldId id="347" r:id="rId102"/>
    <p:sldId id="348" r:id="rId103"/>
    <p:sldId id="349" r:id="rId104"/>
    <p:sldId id="350" r:id="rId105"/>
    <p:sldId id="351" r:id="rId106"/>
    <p:sldId id="393" r:id="rId107"/>
    <p:sldId id="352" r:id="rId108"/>
    <p:sldId id="353" r:id="rId109"/>
    <p:sldId id="354" r:id="rId110"/>
    <p:sldId id="355" r:id="rId111"/>
    <p:sldId id="356" r:id="rId112"/>
    <p:sldId id="357" r:id="rId113"/>
    <p:sldId id="358" r:id="rId114"/>
    <p:sldId id="394" r:id="rId115"/>
    <p:sldId id="359" r:id="rId116"/>
    <p:sldId id="360" r:id="rId117"/>
    <p:sldId id="361" r:id="rId118"/>
    <p:sldId id="362" r:id="rId119"/>
    <p:sldId id="363" r:id="rId120"/>
    <p:sldId id="364" r:id="rId121"/>
    <p:sldId id="365" r:id="rId122"/>
    <p:sldId id="429" r:id="rId123"/>
    <p:sldId id="377" r:id="rId1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1">
          <p15:clr>
            <a:srgbClr val="A4A3A4"/>
          </p15:clr>
        </p15:guide>
        <p15:guide id="2" orient="horz" pos="1389">
          <p15:clr>
            <a:srgbClr val="A4A3A4"/>
          </p15:clr>
        </p15:guide>
        <p15:guide id="3" pos="703">
          <p15:clr>
            <a:srgbClr val="A4A3A4"/>
          </p15:clr>
        </p15:guide>
        <p15:guide id="4" pos="5511">
          <p15:clr>
            <a:srgbClr val="A4A3A4"/>
          </p15:clr>
        </p15:guide>
        <p15:guide id="5" orient="horz" pos="3702">
          <p15:clr>
            <a:srgbClr val="A4A3A4"/>
          </p15:clr>
        </p15:guide>
        <p15:guide id="6" orient="horz" pos="52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rry" initials="L" lastIdx="67" clrIdx="0"/>
  <p:cmAuthor id="7" name="Shortt, Jacob" initials="SJ [2]" lastIdx="3" clrIdx="7">
    <p:extLst>
      <p:ext uri="{19B8F6BF-5375-455C-9EA6-DF929625EA0E}">
        <p15:presenceInfo xmlns:p15="http://schemas.microsoft.com/office/powerpoint/2012/main" userId="S::jshortt@vt.edu::d4a0093f-b11e-4f22-a730-d0aef9c66b9d" providerId="AD"/>
      </p:ext>
    </p:extLst>
  </p:cmAuthor>
  <p:cmAuthor id="1" name="Brandy" initials="B" lastIdx="65" clrIdx="1"/>
  <p:cmAuthor id="2" name="Colton Gigot" initials="CG" lastIdx="10" clrIdx="2"/>
  <p:cmAuthor id="3" name="Sarah Wood" initials="SW" lastIdx="13" clrIdx="3"/>
  <p:cmAuthor id="4" name="Danielle McLimore" initials="DM" lastIdx="1" clrIdx="4">
    <p:extLst/>
  </p:cmAuthor>
  <p:cmAuthor id="5" name="Owner" initials="O" lastIdx="41" clrIdx="5">
    <p:extLst>
      <p:ext uri="{19B8F6BF-5375-455C-9EA6-DF929625EA0E}">
        <p15:presenceInfo xmlns:p15="http://schemas.microsoft.com/office/powerpoint/2012/main" userId="Owner" providerId="None"/>
      </p:ext>
    </p:extLst>
  </p:cmAuthor>
  <p:cmAuthor id="6" name="Shortt, Jacob" initials="SJ" lastIdx="39" clrIdx="6">
    <p:extLst>
      <p:ext uri="{19B8F6BF-5375-455C-9EA6-DF929625EA0E}">
        <p15:presenceInfo xmlns:p15="http://schemas.microsoft.com/office/powerpoint/2012/main" userId="S-1-5-21-1824200278-923733676-1501187911-608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AB0"/>
    <a:srgbClr val="E4F2DE"/>
    <a:srgbClr val="B9CDE5"/>
    <a:srgbClr val="FDEADA"/>
    <a:srgbClr val="E5E3D0"/>
    <a:srgbClr val="FFFFFF"/>
    <a:srgbClr val="0072A2"/>
    <a:srgbClr val="EFB3C1"/>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4993" autoAdjust="0"/>
  </p:normalViewPr>
  <p:slideViewPr>
    <p:cSldViewPr>
      <p:cViewPr varScale="1">
        <p:scale>
          <a:sx n="112" d="100"/>
          <a:sy n="112" d="100"/>
        </p:scale>
        <p:origin x="1536" y="176"/>
      </p:cViewPr>
      <p:guideLst>
        <p:guide orient="horz" pos="981"/>
        <p:guide orient="horz" pos="1389"/>
        <p:guide pos="703"/>
        <p:guide pos="5511"/>
        <p:guide orient="horz" pos="3702"/>
        <p:guide orient="horz" pos="527"/>
      </p:guideLst>
    </p:cSldViewPr>
  </p:slideViewPr>
  <p:outlineViewPr>
    <p:cViewPr>
      <p:scale>
        <a:sx n="33" d="100"/>
        <a:sy n="33" d="100"/>
      </p:scale>
      <p:origin x="48" y="24900"/>
    </p:cViewPr>
  </p:outlineViewPr>
  <p:notesTextViewPr>
    <p:cViewPr>
      <p:scale>
        <a:sx n="150" d="100"/>
        <a:sy n="150" d="100"/>
      </p:scale>
      <p:origin x="0" y="0"/>
    </p:cViewPr>
  </p:notesTextViewPr>
  <p:notesViewPr>
    <p:cSldViewPr showGuides="1">
      <p:cViewPr varScale="1">
        <p:scale>
          <a:sx n="84" d="100"/>
          <a:sy n="84" d="100"/>
        </p:scale>
        <p:origin x="38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AC5EAF-D0FF-3745-9F39-9E26E917D903}" type="datetime1">
              <a:rPr lang="en-US" smtClean="0"/>
              <a:t>11/16/18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D4F158-D7D6-D446-AB3E-4E310DF147AA}" type="slidenum">
              <a:rPr lang="en-US" smtClean="0"/>
              <a:t>‹#›</a:t>
            </a:fld>
            <a:endParaRPr lang="en-US" dirty="0"/>
          </a:p>
        </p:txBody>
      </p:sp>
    </p:spTree>
    <p:extLst>
      <p:ext uri="{BB962C8B-B14F-4D97-AF65-F5344CB8AC3E}">
        <p14:creationId xmlns:p14="http://schemas.microsoft.com/office/powerpoint/2010/main" val="332982732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37D42D-7BB2-C64D-AE45-7F9C5308E07B}" type="datetime1">
              <a:rPr lang="en-US" smtClean="0"/>
              <a:t>11/16/18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C6E16D-CAFA-4AA7-B962-802FFC832C12}" type="slidenum">
              <a:rPr lang="en-US" smtClean="0"/>
              <a:t>‹#›</a:t>
            </a:fld>
            <a:endParaRPr lang="en-US" dirty="0"/>
          </a:p>
        </p:txBody>
      </p:sp>
    </p:spTree>
    <p:extLst>
      <p:ext uri="{BB962C8B-B14F-4D97-AF65-F5344CB8AC3E}">
        <p14:creationId xmlns:p14="http://schemas.microsoft.com/office/powerpoint/2010/main" val="181465312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Chapter 14, we saw how companies account for their long-term debt. The focus of that discussion was </a:t>
            </a:r>
            <a:r>
              <a:rPr lang="en-US" sz="1200" b="0" i="1" u="none" strike="noStrike" kern="1200" baseline="0" dirty="0">
                <a:solidFill>
                  <a:schemeClr val="tx1"/>
                </a:solidFill>
                <a:latin typeface="+mn-lt"/>
                <a:ea typeface="+mn-ea"/>
                <a:cs typeface="+mn-cs"/>
              </a:rPr>
              <a:t>bonds </a:t>
            </a:r>
            <a:r>
              <a:rPr lang="en-US" sz="1200" b="0" i="0" u="none" strike="noStrike" kern="1200" baseline="0" dirty="0">
                <a:solidFill>
                  <a:schemeClr val="tx1"/>
                </a:solidFill>
                <a:latin typeface="+mn-lt"/>
                <a:ea typeface="+mn-ea"/>
                <a:cs typeface="+mn-cs"/>
              </a:rPr>
              <a:t>and </a:t>
            </a:r>
            <a:r>
              <a:rPr lang="en-US" sz="1200" b="0" i="1" u="none" strike="noStrike" kern="1200" baseline="0" dirty="0">
                <a:solidFill>
                  <a:schemeClr val="tx1"/>
                </a:solidFill>
                <a:latin typeface="+mn-lt"/>
                <a:ea typeface="+mn-ea"/>
                <a:cs typeface="+mn-cs"/>
              </a:rPr>
              <a:t>notes. </a:t>
            </a:r>
            <a:r>
              <a:rPr lang="en-US" sz="1200" b="0" i="0" u="none" strike="noStrike" kern="1200" baseline="0" dirty="0">
                <a:solidFill>
                  <a:schemeClr val="tx1"/>
                </a:solidFill>
                <a:latin typeface="+mn-lt"/>
                <a:ea typeface="+mn-ea"/>
                <a:cs typeface="+mn-cs"/>
              </a:rPr>
              <a:t>In this chapter, we continue our discussion of debt, but we now turn our attention to liabilities arising in connection with </a:t>
            </a:r>
            <a:r>
              <a:rPr lang="en-US" sz="1200" b="0" i="1" u="none" strike="noStrike" kern="1200" baseline="0" dirty="0">
                <a:solidFill>
                  <a:schemeClr val="tx1"/>
                </a:solidFill>
                <a:latin typeface="+mn-lt"/>
                <a:ea typeface="+mn-ea"/>
                <a:cs typeface="+mn-cs"/>
              </a:rPr>
              <a:t>leases. </a:t>
            </a:r>
            <a:r>
              <a:rPr lang="en-US" sz="1200" b="0" i="0" u="none" strike="noStrike" kern="1200" baseline="0" dirty="0">
                <a:solidFill>
                  <a:schemeClr val="tx1"/>
                </a:solidFill>
                <a:latin typeface="+mn-lt"/>
                <a:ea typeface="+mn-ea"/>
                <a:cs typeface="+mn-cs"/>
              </a:rPr>
              <a:t>A lease is a contract that gives a lessee (user) the right to control the use of an asset for a period of time. The lessee pays the lessor (owner) for that right, typically with a series of payments made over the lease term. The lessee initially accounts for this arrangement by recording a “right-of-use” asset and a lease liability at the beginning of the lease. Subsequent accounting depends on the nature of the lease contract. When the substance of the lease contract represents a temporary rental agreement between the lessee and lessor, we classify those as operating leases. However, in situations where the lease contract essentially represents the sale of an asset, the lessee has a finance lease, and the lessor has a sales-type lease. As we’ll see in this chapter, the way we account for a lease contract depends on how the lease is classified. </a:t>
            </a:r>
            <a:endParaRPr lang="en-US" dirty="0">
              <a:solidFill>
                <a:srgbClr val="0070C0"/>
              </a:solidFill>
            </a:endParaRPr>
          </a:p>
        </p:txBody>
      </p:sp>
    </p:spTree>
    <p:extLst>
      <p:ext uri="{BB962C8B-B14F-4D97-AF65-F5344CB8AC3E}">
        <p14:creationId xmlns:p14="http://schemas.microsoft.com/office/powerpoint/2010/main" val="3309594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09" indent="-285734">
              <a:defRPr>
                <a:solidFill>
                  <a:schemeClr val="tx1"/>
                </a:solidFill>
                <a:latin typeface="Tahoma" pitchFamily="34" charset="0"/>
              </a:defRPr>
            </a:lvl2pPr>
            <a:lvl3pPr marL="1142937" indent="-228587">
              <a:defRPr>
                <a:solidFill>
                  <a:schemeClr val="tx1"/>
                </a:solidFill>
                <a:latin typeface="Tahoma" pitchFamily="34" charset="0"/>
              </a:defRPr>
            </a:lvl3pPr>
            <a:lvl4pPr marL="1600112" indent="-228587">
              <a:defRPr>
                <a:solidFill>
                  <a:schemeClr val="tx1"/>
                </a:solidFill>
                <a:latin typeface="Tahoma" pitchFamily="34" charset="0"/>
              </a:defRPr>
            </a:lvl4pPr>
            <a:lvl5pPr marL="2057287" indent="-228587">
              <a:defRPr>
                <a:solidFill>
                  <a:schemeClr val="tx1"/>
                </a:solidFill>
                <a:latin typeface="Tahoma" pitchFamily="34" charset="0"/>
              </a:defRPr>
            </a:lvl5pPr>
            <a:lvl6pPr marL="2514461" indent="-228587" eaLnBrk="0" fontAlgn="base" hangingPunct="0">
              <a:spcBef>
                <a:spcPct val="0"/>
              </a:spcBef>
              <a:spcAft>
                <a:spcPct val="0"/>
              </a:spcAft>
              <a:defRPr>
                <a:solidFill>
                  <a:schemeClr val="tx1"/>
                </a:solidFill>
                <a:latin typeface="Tahoma" pitchFamily="34" charset="0"/>
              </a:defRPr>
            </a:lvl6pPr>
            <a:lvl7pPr marL="2971635" indent="-228587" eaLnBrk="0" fontAlgn="base" hangingPunct="0">
              <a:spcBef>
                <a:spcPct val="0"/>
              </a:spcBef>
              <a:spcAft>
                <a:spcPct val="0"/>
              </a:spcAft>
              <a:defRPr>
                <a:solidFill>
                  <a:schemeClr val="tx1"/>
                </a:solidFill>
                <a:latin typeface="Tahoma" pitchFamily="34" charset="0"/>
              </a:defRPr>
            </a:lvl7pPr>
            <a:lvl8pPr marL="3428810" indent="-228587" eaLnBrk="0" fontAlgn="base" hangingPunct="0">
              <a:spcBef>
                <a:spcPct val="0"/>
              </a:spcBef>
              <a:spcAft>
                <a:spcPct val="0"/>
              </a:spcAft>
              <a:defRPr>
                <a:solidFill>
                  <a:schemeClr val="tx1"/>
                </a:solidFill>
                <a:latin typeface="Tahoma" pitchFamily="34" charset="0"/>
              </a:defRPr>
            </a:lvl8pPr>
            <a:lvl9pPr marL="3885985" indent="-228587"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10</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correct answer is c. The five FASB criteria for a lease to be categorized as a finance lease are:  (1) Transfer of ownership; (2) Purchase option reasonably certain to exercise;  (3) The lease term is the major part of the economic life of the asset;  (4) the present value of the minimum lease payments is substantially all of fair value; (5) No alternative use for the asset.</a:t>
            </a:r>
          </a:p>
        </p:txBody>
      </p:sp>
    </p:spTree>
    <p:extLst>
      <p:ext uri="{BB962C8B-B14F-4D97-AF65-F5344CB8AC3E}">
        <p14:creationId xmlns:p14="http://schemas.microsoft.com/office/powerpoint/2010/main" val="126292054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pPr defTabSz="939363">
              <a:defRPr/>
            </a:pPr>
            <a:fld id="{9DD40FB1-DF55-4619-B3FB-FB168E2F521B}" type="slidenum">
              <a:rPr lang="en-US" altLang="en-US">
                <a:solidFill>
                  <a:srgbClr val="000000"/>
                </a:solidFill>
                <a:latin typeface="Times New Roman" pitchFamily="18" charset="0"/>
              </a:rPr>
              <a:pPr defTabSz="939363">
                <a:defRPr/>
              </a:pPr>
              <a:t>100</a:t>
            </a:fld>
            <a:endParaRPr lang="en-US" altLang="en-US" dirty="0">
              <a:solidFill>
                <a:srgbClr val="000000"/>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The correct answer is a.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The lease liability should be the annual lease payments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less the nonlease component </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(maintenance) times the present value factor for an ordinary annuity of 1 for nine years at 9%. The calculation would be: ($13,000 – 500) × 6.0 = $75,000.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The maintenance should be charged to expense </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each year.</a:t>
            </a:r>
          </a:p>
          <a:p>
            <a:pPr eaLnBrk="1" hangingPunct="1"/>
            <a:endParaRPr lang="en-US" altLang="en-US" dirty="0"/>
          </a:p>
        </p:txBody>
      </p:sp>
    </p:spTree>
    <p:extLst>
      <p:ext uri="{BB962C8B-B14F-4D97-AF65-F5344CB8AC3E}">
        <p14:creationId xmlns:p14="http://schemas.microsoft.com/office/powerpoint/2010/main" val="2785696820"/>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The costs that (a) are associated directly with consummating a lease, (b) are essential to acquire the lease and (c) would not have been incurred had the lease agreement not occurred are referred to as </a:t>
            </a:r>
            <a:r>
              <a:rPr lang="en-US" sz="1200" b="1" i="0" kern="1200" dirty="0">
                <a:solidFill>
                  <a:schemeClr val="tx1"/>
                </a:solidFill>
                <a:effectLst/>
                <a:latin typeface="+mn-lt"/>
                <a:ea typeface="+mn-ea"/>
                <a:cs typeface="+mn-cs"/>
              </a:rPr>
              <a:t>initial direct costs</a:t>
            </a:r>
            <a:r>
              <a:rPr lang="en-US" sz="1200" b="0" i="0" kern="1200" dirty="0">
                <a:solidFill>
                  <a:schemeClr val="tx1"/>
                </a:solidFill>
                <a:effectLst/>
                <a:latin typeface="+mn-lt"/>
                <a:ea typeface="+mn-ea"/>
                <a:cs typeface="+mn-cs"/>
              </a:rPr>
              <a:t>. They include legal fees, commissions, and preparing and processing lease documents. </a:t>
            </a:r>
            <a:r>
              <a:rPr lang="en-US" sz="1200" b="0" i="0" u="none" strike="noStrike" kern="1200" baseline="0" dirty="0">
                <a:solidFill>
                  <a:schemeClr val="tx1"/>
                </a:solidFill>
                <a:latin typeface="+mn-lt"/>
                <a:ea typeface="+mn-ea"/>
                <a:cs typeface="+mn-cs"/>
              </a:rPr>
              <a:t>While legal and processing fees for executing the lease document are included, legal fees for negotiations and drafting documents are not initial direct costs and are expensed as incurred. </a:t>
            </a:r>
            <a:endParaRPr lang="en-US" sz="1200" b="0" i="0" kern="1200" dirty="0">
              <a:solidFill>
                <a:schemeClr val="tx1"/>
              </a:solidFill>
              <a:effectLst/>
              <a:latin typeface="+mn-lt"/>
              <a:ea typeface="+mn-ea"/>
              <a:cs typeface="+mn-cs"/>
            </a:endParaRP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For the lessee, initial direct costs incurred are added to the right-of-use asset.</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i="0" dirty="0"/>
          </a:p>
        </p:txBody>
      </p:sp>
    </p:spTree>
    <p:extLst>
      <p:ext uri="{BB962C8B-B14F-4D97-AF65-F5344CB8AC3E}">
        <p14:creationId xmlns:p14="http://schemas.microsoft.com/office/powerpoint/2010/main" val="226019571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For the lessor, accounting for initial direct costs incurred depends on the classification of the lease. </a:t>
            </a:r>
          </a:p>
          <a:p>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a sales-type lease </a:t>
            </a:r>
            <a:r>
              <a:rPr lang="en-US" sz="1200" b="0" i="1" u="none" strike="noStrike" kern="1200" baseline="0" dirty="0">
                <a:solidFill>
                  <a:schemeClr val="tx1"/>
                </a:solidFill>
                <a:latin typeface="+mn-lt"/>
                <a:ea typeface="+mn-ea"/>
                <a:cs typeface="+mn-cs"/>
              </a:rPr>
              <a:t>that includes selling profit, </a:t>
            </a:r>
            <a:r>
              <a:rPr lang="en-US" sz="1200" b="0" i="0" u="none" strike="noStrike" kern="1200" baseline="0" dirty="0">
                <a:solidFill>
                  <a:schemeClr val="tx1"/>
                </a:solidFill>
                <a:latin typeface="+mn-lt"/>
                <a:ea typeface="+mn-ea"/>
                <a:cs typeface="+mn-cs"/>
              </a:rPr>
              <a:t>initial direct costs are expensed in the period of “sale”—that is, at the beginning of the lease. This treatment assumes that in a sales-type lease the primary reason for incurring these costs is to facilitate the sale of the leased asset.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a sales-type lease </a:t>
            </a:r>
            <a:r>
              <a:rPr lang="en-US" sz="1200" b="0" i="1" u="none" strike="noStrike" kern="1200" baseline="0" dirty="0">
                <a:solidFill>
                  <a:schemeClr val="tx1"/>
                </a:solidFill>
                <a:latin typeface="+mn-lt"/>
                <a:ea typeface="+mn-ea"/>
                <a:cs typeface="+mn-cs"/>
              </a:rPr>
              <a:t>with no selling profit, </a:t>
            </a:r>
            <a:r>
              <a:rPr lang="en-US" sz="1200" b="0" i="0" u="none" strike="noStrike" kern="1200" baseline="0" dirty="0">
                <a:solidFill>
                  <a:schemeClr val="tx1"/>
                </a:solidFill>
                <a:latin typeface="+mn-lt"/>
                <a:ea typeface="+mn-ea"/>
                <a:cs typeface="+mn-cs"/>
              </a:rPr>
              <a:t>initial direct costs are deferred and expensed over the lease term. This can be accomplished by not recording the “prepaid expense” separately, but including it in the lease receivable. Increasing the receivable causes the implicit rate (the interest rate that causes the present value of the lease payments to equal the receivable) to be lower. Determining interest revenue at this lower rate accomplishes the purpose of reducing interest revenue each period by a portion of the prepaid expense.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an operating lease, initial direct costs are deferred and expensed over the lease term, generally on a straight-line basis. </a:t>
            </a:r>
            <a:endParaRPr lang="en-US" dirty="0"/>
          </a:p>
        </p:txBody>
      </p:sp>
    </p:spTree>
    <p:extLst>
      <p:ext uri="{BB962C8B-B14F-4D97-AF65-F5344CB8AC3E}">
        <p14:creationId xmlns:p14="http://schemas.microsoft.com/office/powerpoint/2010/main" val="145250308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Often lease agreements call for </a:t>
            </a:r>
            <a:r>
              <a:rPr lang="en-US" sz="1200" b="1" i="0" kern="1200" dirty="0">
                <a:solidFill>
                  <a:schemeClr val="tx1"/>
                </a:solidFill>
                <a:effectLst/>
                <a:latin typeface="+mn-lt"/>
                <a:ea typeface="+mn-ea"/>
                <a:cs typeface="+mn-cs"/>
              </a:rPr>
              <a:t>advance payments</a:t>
            </a:r>
            <a:r>
              <a:rPr lang="en-US" sz="1200" b="0" i="0" kern="1200" dirty="0">
                <a:solidFill>
                  <a:schemeClr val="tx1"/>
                </a:solidFill>
                <a:effectLst/>
                <a:latin typeface="+mn-lt"/>
                <a:ea typeface="+mn-ea"/>
                <a:cs typeface="+mn-cs"/>
              </a:rPr>
              <a:t> to</a:t>
            </a:r>
            <a:r>
              <a:rPr lang="en-US" dirty="0"/>
              <a:t> be</a:t>
            </a:r>
            <a:r>
              <a:rPr lang="en-US" sz="1200" b="0" i="0" kern="1200" dirty="0">
                <a:solidFill>
                  <a:schemeClr val="tx1"/>
                </a:solidFill>
                <a:effectLst/>
                <a:latin typeface="+mn-lt"/>
                <a:ea typeface="+mn-ea"/>
                <a:cs typeface="+mn-cs"/>
              </a:rPr>
              <a:t> made at the beginning of the lease. Those payments represent prepaid rent (lease costs). Such payments are included with other payments when the lessee determines the present value of lease payments to determine the right-of-use asset and lease liability and when the lessor calculates its lease receivable in a sales-type lease. Remember, though, the lessor doesn’t record a lease receivable for an operating lease. So, in that case, these advance payments are recorded as deferred rent revenue and allocated (normally on a straight-line basis) to rent revenue over the lease term. The rent that is periodically reported in those cases consists of the periodic rent payments themselves plus an allocated portion of deferred rent revenue.</a:t>
            </a:r>
            <a:endParaRPr lang="en-US" dirty="0"/>
          </a:p>
        </p:txBody>
      </p:sp>
    </p:spTree>
    <p:extLst>
      <p:ext uri="{BB962C8B-B14F-4D97-AF65-F5344CB8AC3E}">
        <p14:creationId xmlns:p14="http://schemas.microsoft.com/office/powerpoint/2010/main" val="2533852377"/>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Sometimes a lessee will make improvements to leased property that reverts back to the lessor at the end of the lease. If a lessee constructs a new building or makes modifications to existing structures, that cost represents an asset just like any other capital expenditure. Like other assets, its cost is allocated as amortization or depreciation expense over its useful life to the lessee, which will be the shorter of the lease term or the physical life of the asset. Theoretically, such assets can be recorded in accounts descriptive of their nature, such as buildings or plant. In practice, the traditional account title used is </a:t>
            </a:r>
            <a:r>
              <a:rPr lang="en-US" sz="1200" b="1" i="0" kern="1200" dirty="0">
                <a:solidFill>
                  <a:schemeClr val="tx1"/>
                </a:solidFill>
                <a:effectLst/>
                <a:latin typeface="+mn-lt"/>
                <a:ea typeface="+mn-ea"/>
                <a:cs typeface="+mn-cs"/>
              </a:rPr>
              <a:t>leasehold improvements</a:t>
            </a:r>
            <a:r>
              <a:rPr lang="en-US" sz="1200" b="0" i="0" kern="1200" dirty="0">
                <a:solidFill>
                  <a:schemeClr val="tx1"/>
                </a:solidFill>
                <a:effectLst/>
                <a:latin typeface="+mn-lt"/>
                <a:ea typeface="+mn-ea"/>
                <a:cs typeface="+mn-cs"/>
              </a:rPr>
              <a:t>. In any case, the undepreciated cost usually is reported in the balance sheet under the caption </a:t>
            </a:r>
            <a:r>
              <a:rPr lang="en-US" sz="1200" b="0" i="1" kern="1200" dirty="0">
                <a:solidFill>
                  <a:schemeClr val="tx1"/>
                </a:solidFill>
                <a:effectLst/>
                <a:latin typeface="+mn-lt"/>
                <a:ea typeface="+mn-ea"/>
                <a:cs typeface="+mn-cs"/>
              </a:rPr>
              <a:t>property, plant, and equipment.</a:t>
            </a:r>
            <a:r>
              <a:rPr lang="en-US" sz="1200" b="0" i="0" kern="1200" dirty="0">
                <a:solidFill>
                  <a:schemeClr val="tx1"/>
                </a:solidFill>
                <a:effectLst/>
                <a:latin typeface="+mn-lt"/>
                <a:ea typeface="+mn-ea"/>
                <a:cs typeface="+mn-cs"/>
              </a:rPr>
              <a:t> Movable assets like office furniture and equipment that are not attached to the leased property are not considered leasehold improvements.</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The existence of leasehold improvements can affect the determination of the lease term. For instance, let’s say a company leased a building for a non-cancellable term of six years with a two-year renewal option. Before it takes possession of the building, the company pays for leasehold improvements that are expected to have significant value at the end of six years. Because that value can be realized only through continued occupancy of the leased building, at the beginning of the lease the company would determine that it is reasonably certain to exercise the renewal option because it would suffer a significant economic penalty if the leasehold improvements were abandoned at the end of the initial lease term. As a result, at the beginning of the lease, the company would conclude that the lease term is eight years. Similarly, if the leasehold improvement is made during the lease term, that additional cost might trigger a reconsideration of whether a purchase or renewal option is reasonably certain to be exercised, and thus a reassessment of the lease term.</a:t>
            </a:r>
          </a:p>
        </p:txBody>
      </p:sp>
    </p:spTree>
    <p:extLst>
      <p:ext uri="{BB962C8B-B14F-4D97-AF65-F5344CB8AC3E}">
        <p14:creationId xmlns:p14="http://schemas.microsoft.com/office/powerpoint/2010/main" val="266134591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Hundreds of firms in 2005 corrected the way they accounted for leases.</a:t>
            </a:r>
            <a:endParaRPr lang="en-US" b="0" dirty="0"/>
          </a:p>
        </p:txBody>
      </p:sp>
    </p:spTree>
    <p:extLst>
      <p:ext uri="{BB962C8B-B14F-4D97-AF65-F5344CB8AC3E}">
        <p14:creationId xmlns:p14="http://schemas.microsoft.com/office/powerpoint/2010/main" val="91747100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09" indent="-285734">
              <a:defRPr>
                <a:solidFill>
                  <a:schemeClr val="tx1"/>
                </a:solidFill>
                <a:latin typeface="Tahoma" pitchFamily="34" charset="0"/>
              </a:defRPr>
            </a:lvl2pPr>
            <a:lvl3pPr marL="1142937" indent="-228587">
              <a:defRPr>
                <a:solidFill>
                  <a:schemeClr val="tx1"/>
                </a:solidFill>
                <a:latin typeface="Tahoma" pitchFamily="34" charset="0"/>
              </a:defRPr>
            </a:lvl3pPr>
            <a:lvl4pPr marL="1600112" indent="-228587">
              <a:defRPr>
                <a:solidFill>
                  <a:schemeClr val="tx1"/>
                </a:solidFill>
                <a:latin typeface="Tahoma" pitchFamily="34" charset="0"/>
              </a:defRPr>
            </a:lvl4pPr>
            <a:lvl5pPr marL="2057287" indent="-228587">
              <a:defRPr>
                <a:solidFill>
                  <a:schemeClr val="tx1"/>
                </a:solidFill>
                <a:latin typeface="Tahoma" pitchFamily="34" charset="0"/>
              </a:defRPr>
            </a:lvl5pPr>
            <a:lvl6pPr marL="2514461" indent="-228587" eaLnBrk="0" fontAlgn="base" hangingPunct="0">
              <a:spcBef>
                <a:spcPct val="0"/>
              </a:spcBef>
              <a:spcAft>
                <a:spcPct val="0"/>
              </a:spcAft>
              <a:defRPr>
                <a:solidFill>
                  <a:schemeClr val="tx1"/>
                </a:solidFill>
                <a:latin typeface="Tahoma" pitchFamily="34" charset="0"/>
              </a:defRPr>
            </a:lvl6pPr>
            <a:lvl7pPr marL="2971635" indent="-228587" eaLnBrk="0" fontAlgn="base" hangingPunct="0">
              <a:spcBef>
                <a:spcPct val="0"/>
              </a:spcBef>
              <a:spcAft>
                <a:spcPct val="0"/>
              </a:spcAft>
              <a:defRPr>
                <a:solidFill>
                  <a:schemeClr val="tx1"/>
                </a:solidFill>
                <a:latin typeface="Tahoma" pitchFamily="34" charset="0"/>
              </a:defRPr>
            </a:lvl7pPr>
            <a:lvl8pPr marL="3428810" indent="-228587" eaLnBrk="0" fontAlgn="base" hangingPunct="0">
              <a:spcBef>
                <a:spcPct val="0"/>
              </a:spcBef>
              <a:spcAft>
                <a:spcPct val="0"/>
              </a:spcAft>
              <a:defRPr>
                <a:solidFill>
                  <a:schemeClr val="tx1"/>
                </a:solidFill>
                <a:latin typeface="Tahoma" pitchFamily="34" charset="0"/>
              </a:defRPr>
            </a:lvl8pPr>
            <a:lvl9pPr marL="3885985" indent="-228587"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106</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tabLst>
                <a:tab pos="7772400" algn="dec"/>
              </a:tabLst>
              <a:defRPr/>
            </a:pPr>
            <a:r>
              <a:rPr lang="en-US" sz="1200" dirty="0"/>
              <a:t>The correct answer is a. </a:t>
            </a:r>
          </a:p>
          <a:p>
            <a:pPr marL="0" indent="0">
              <a:buNone/>
              <a:tabLst>
                <a:tab pos="7772400" algn="dec"/>
              </a:tabLst>
              <a:defRPr/>
            </a:pPr>
            <a:r>
              <a:rPr lang="en-US" sz="1200" dirty="0"/>
              <a:t>Leasehold improvements should be depreciated over the useful life of the leasehold improvement rather than the useful life of the underlying property. The latter treatment may inappropriately accelerate earnings. </a:t>
            </a:r>
            <a:r>
              <a:rPr lang="en-US" dirty="0"/>
              <a:t>	</a:t>
            </a:r>
          </a:p>
          <a:p>
            <a:pPr eaLnBrk="1" hangingPunct="1"/>
            <a:endParaRPr lang="en-US" altLang="en-US" dirty="0"/>
          </a:p>
        </p:txBody>
      </p:sp>
    </p:spTree>
    <p:extLst>
      <p:ext uri="{BB962C8B-B14F-4D97-AF65-F5344CB8AC3E}">
        <p14:creationId xmlns:p14="http://schemas.microsoft.com/office/powerpoint/2010/main" val="359902230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Remember, lease payments for operating leases represent rent—expense to the lessee, revenue for the lessor. These amounts are included in net income, so both the lessee and lessor report cash payments for operating leases in a statement of cash flows as cash flows from operating activities.</a:t>
            </a:r>
          </a:p>
          <a:p>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You’ve learned in this chapter that finance leases are agreements that we identify as being formulated outwardly as leases, but which are in reality installment purchases, so we account for them as such. Each lease payment (except the first if paid at beginning) includes both an amount that represents interest and an amount that represents a reduction of principal. In a statement of cash flows, then, the lessee reports the interest portion as a cash outflow from operating activities and the principal portion as a cash outflow from financing activities.</a:t>
            </a:r>
          </a:p>
          <a:p>
            <a:pPr fontAlgn="base"/>
            <a:r>
              <a:rPr lang="en-US" sz="1200" b="0" i="0" kern="1200" dirty="0">
                <a:solidFill>
                  <a:schemeClr val="tx1"/>
                </a:solidFill>
                <a:effectLst/>
                <a:latin typeface="+mn-lt"/>
                <a:ea typeface="+mn-ea"/>
                <a:cs typeface="+mn-cs"/>
              </a:rPr>
              <a:t>At the beginning of the lease, the lessee reports the right-of-use asset and lease liability as a noncash investing/financing activity in the disclosure notes to the financial statements.</a:t>
            </a:r>
          </a:p>
          <a:p>
            <a:endParaRPr lang="en-US" dirty="0"/>
          </a:p>
        </p:txBody>
      </p:sp>
    </p:spTree>
    <p:extLst>
      <p:ext uri="{BB962C8B-B14F-4D97-AF65-F5344CB8AC3E}">
        <p14:creationId xmlns:p14="http://schemas.microsoft.com/office/powerpoint/2010/main" val="4043928378"/>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In a sales-type lease we assume the lessor is actually selling its product. Consistent with reporting sales of products under installment sales agreements rather than lease agreements, the lessor reports cash receipts from a sales-type lease as cash inflows from operating activities.</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At the beginning of the lease, the lessor reports the lease as a noncash investing activity (acquiring one asset and disposing of another) in the disclosure notes to the financial statements.</a:t>
            </a:r>
          </a:p>
          <a:p>
            <a:endParaRPr lang="en-US" dirty="0"/>
          </a:p>
        </p:txBody>
      </p:sp>
    </p:spTree>
    <p:extLst>
      <p:ext uri="{BB962C8B-B14F-4D97-AF65-F5344CB8AC3E}">
        <p14:creationId xmlns:p14="http://schemas.microsoft.com/office/powerpoint/2010/main" val="345014580"/>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Lease disclosure requirements are quite extensive for both the lessor and lessee. Virtually all aspects of the lease agreement must be disclosed. The guiding objective is that lessees and lessors provide disclosures that enable users of financial statements to assess the </a:t>
            </a:r>
            <a:r>
              <a:rPr lang="en-US" sz="1200" b="0" i="1" kern="1200" dirty="0">
                <a:solidFill>
                  <a:schemeClr val="tx1"/>
                </a:solidFill>
                <a:effectLst/>
                <a:latin typeface="+mn-lt"/>
                <a:ea typeface="+mn-ea"/>
                <a:cs typeface="+mn-cs"/>
              </a:rPr>
              <a:t>amount, timing</a:t>
            </a:r>
            <a:r>
              <a:rPr lang="en-US" sz="1200" b="0" i="0" kern="1200" dirty="0">
                <a:solidFill>
                  <a:schemeClr val="tx1"/>
                </a:solidFill>
                <a:effectLst/>
                <a:latin typeface="+mn-lt"/>
                <a:ea typeface="+mn-ea"/>
                <a:cs typeface="+mn-cs"/>
              </a:rPr>
              <a:t>, and </a:t>
            </a:r>
            <a:r>
              <a:rPr lang="en-US" sz="1200" b="0" i="1" kern="1200" dirty="0">
                <a:solidFill>
                  <a:schemeClr val="tx1"/>
                </a:solidFill>
                <a:effectLst/>
                <a:latin typeface="+mn-lt"/>
                <a:ea typeface="+mn-ea"/>
                <a:cs typeface="+mn-cs"/>
              </a:rPr>
              <a:t>uncertainty</a:t>
            </a:r>
            <a:r>
              <a:rPr lang="en-US" sz="1200" b="0" i="0" kern="1200" dirty="0">
                <a:solidFill>
                  <a:schemeClr val="tx1"/>
                </a:solidFill>
                <a:effectLst/>
                <a:latin typeface="+mn-lt"/>
                <a:ea typeface="+mn-ea"/>
                <a:cs typeface="+mn-cs"/>
              </a:rPr>
              <a:t> of cash flows arising from leases. Information disclosed is both qualitative and quantitative.</a:t>
            </a:r>
            <a:endParaRPr lang="en-US" dirty="0"/>
          </a:p>
        </p:txBody>
      </p:sp>
    </p:spTree>
    <p:extLst>
      <p:ext uri="{BB962C8B-B14F-4D97-AF65-F5344CB8AC3E}">
        <p14:creationId xmlns:p14="http://schemas.microsoft.com/office/powerpoint/2010/main" val="2274297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15–4A Finance Lease / Sales-Type Lease: No Selling Profit (continued)</a:t>
            </a:r>
          </a:p>
          <a:p>
            <a:endParaRPr lang="en-US" dirty="0"/>
          </a:p>
          <a:p>
            <a:r>
              <a:rPr lang="en-US" sz="1200" b="0" i="0" u="none" strike="noStrike" kern="1200" baseline="0" dirty="0">
                <a:solidFill>
                  <a:schemeClr val="tx1"/>
                </a:solidFill>
                <a:latin typeface="+mn-lt"/>
                <a:ea typeface="+mn-ea"/>
                <a:cs typeface="+mn-cs"/>
              </a:rPr>
              <a:t>Because </a:t>
            </a:r>
            <a:r>
              <a:rPr lang="en-US" sz="1200" b="0" i="1" u="none" strike="noStrike" kern="1200" baseline="0" dirty="0">
                <a:solidFill>
                  <a:schemeClr val="tx1"/>
                </a:solidFill>
                <a:latin typeface="+mn-lt"/>
                <a:ea typeface="+mn-ea"/>
                <a:cs typeface="+mn-cs"/>
              </a:rPr>
              <a:t>at least one of the five classification criteria is met, </a:t>
            </a:r>
            <a:r>
              <a:rPr lang="en-US" sz="1200" b="0" i="0" u="none" strike="noStrike" kern="1200" baseline="0" dirty="0">
                <a:solidFill>
                  <a:schemeClr val="tx1"/>
                </a:solidFill>
                <a:latin typeface="+mn-lt"/>
                <a:ea typeface="+mn-ea"/>
                <a:cs typeface="+mn-cs"/>
              </a:rPr>
              <a:t>Sans Serif would classify the lease as a finance lease. While Sans Serif does not have legal ownership of the printing equipment as with a typical purchase, Sans Serif did acquire the right to use the printing equipment. That’s why Sans Serif records a “right-of-use asset.” In addition, just as if it were an installment purchase, Sans Serif also would record a liability for the present value of the lease payments. </a:t>
            </a:r>
            <a:endParaRPr lang="en-US" dirty="0"/>
          </a:p>
        </p:txBody>
      </p:sp>
    </p:spTree>
    <p:extLst>
      <p:ext uri="{BB962C8B-B14F-4D97-AF65-F5344CB8AC3E}">
        <p14:creationId xmlns:p14="http://schemas.microsoft.com/office/powerpoint/2010/main" val="843371083"/>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A general description of the leasing arrangement is required, including information about variable lease payments, options, nonlease payments, and residual values. A reason for excluding variable lease payments from the measurement of the lessee’s lease liability and the lessor’s receivable is that they could result in unreliable measurements in the financial statements. Disclosing information in notes to financial statements about variable lease payments would be more useful than estimating and including the payments in assets and liabilities.</a:t>
            </a:r>
          </a:p>
          <a:p>
            <a:br>
              <a:rPr lang="en-US" dirty="0"/>
            </a:br>
            <a:endParaRPr lang="en-US" dirty="0"/>
          </a:p>
        </p:txBody>
      </p:sp>
    </p:spTree>
    <p:extLst>
      <p:ext uri="{BB962C8B-B14F-4D97-AF65-F5344CB8AC3E}">
        <p14:creationId xmlns:p14="http://schemas.microsoft.com/office/powerpoint/2010/main" val="273543310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Shown here are the quantitative disclosures required for lessees.</a:t>
            </a:r>
          </a:p>
        </p:txBody>
      </p:sp>
    </p:spTree>
    <p:extLst>
      <p:ext uri="{BB962C8B-B14F-4D97-AF65-F5344CB8AC3E}">
        <p14:creationId xmlns:p14="http://schemas.microsoft.com/office/powerpoint/2010/main" val="1666152179"/>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Shown here are the quantitative disclosures required for lessees. (continued)</a:t>
            </a:r>
          </a:p>
          <a:p>
            <a:endParaRPr lang="en-US" dirty="0"/>
          </a:p>
        </p:txBody>
      </p:sp>
    </p:spTree>
    <p:extLst>
      <p:ext uri="{BB962C8B-B14F-4D97-AF65-F5344CB8AC3E}">
        <p14:creationId xmlns:p14="http://schemas.microsoft.com/office/powerpoint/2010/main" val="126985644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Shown here are the quantitative disclosures required for lessors.</a:t>
            </a:r>
          </a:p>
          <a:p>
            <a:endParaRPr lang="en-US" dirty="0"/>
          </a:p>
        </p:txBody>
      </p:sp>
    </p:spTree>
    <p:extLst>
      <p:ext uri="{BB962C8B-B14F-4D97-AF65-F5344CB8AC3E}">
        <p14:creationId xmlns:p14="http://schemas.microsoft.com/office/powerpoint/2010/main" val="611665033"/>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09" indent="-285734">
              <a:defRPr>
                <a:solidFill>
                  <a:schemeClr val="tx1"/>
                </a:solidFill>
                <a:latin typeface="Tahoma" pitchFamily="34" charset="0"/>
              </a:defRPr>
            </a:lvl2pPr>
            <a:lvl3pPr marL="1142937" indent="-228587">
              <a:defRPr>
                <a:solidFill>
                  <a:schemeClr val="tx1"/>
                </a:solidFill>
                <a:latin typeface="Tahoma" pitchFamily="34" charset="0"/>
              </a:defRPr>
            </a:lvl3pPr>
            <a:lvl4pPr marL="1600112" indent="-228587">
              <a:defRPr>
                <a:solidFill>
                  <a:schemeClr val="tx1"/>
                </a:solidFill>
                <a:latin typeface="Tahoma" pitchFamily="34" charset="0"/>
              </a:defRPr>
            </a:lvl4pPr>
            <a:lvl5pPr marL="2057287" indent="-228587">
              <a:defRPr>
                <a:solidFill>
                  <a:schemeClr val="tx1"/>
                </a:solidFill>
                <a:latin typeface="Tahoma" pitchFamily="34" charset="0"/>
              </a:defRPr>
            </a:lvl5pPr>
            <a:lvl6pPr marL="2514461" indent="-228587" eaLnBrk="0" fontAlgn="base" hangingPunct="0">
              <a:spcBef>
                <a:spcPct val="0"/>
              </a:spcBef>
              <a:spcAft>
                <a:spcPct val="0"/>
              </a:spcAft>
              <a:defRPr>
                <a:solidFill>
                  <a:schemeClr val="tx1"/>
                </a:solidFill>
                <a:latin typeface="Tahoma" pitchFamily="34" charset="0"/>
              </a:defRPr>
            </a:lvl6pPr>
            <a:lvl7pPr marL="2971635" indent="-228587" eaLnBrk="0" fontAlgn="base" hangingPunct="0">
              <a:spcBef>
                <a:spcPct val="0"/>
              </a:spcBef>
              <a:spcAft>
                <a:spcPct val="0"/>
              </a:spcAft>
              <a:defRPr>
                <a:solidFill>
                  <a:schemeClr val="tx1"/>
                </a:solidFill>
                <a:latin typeface="Tahoma" pitchFamily="34" charset="0"/>
              </a:defRPr>
            </a:lvl7pPr>
            <a:lvl8pPr marL="3428810" indent="-228587" eaLnBrk="0" fontAlgn="base" hangingPunct="0">
              <a:spcBef>
                <a:spcPct val="0"/>
              </a:spcBef>
              <a:spcAft>
                <a:spcPct val="0"/>
              </a:spcAft>
              <a:defRPr>
                <a:solidFill>
                  <a:schemeClr val="tx1"/>
                </a:solidFill>
                <a:latin typeface="Tahoma" pitchFamily="34" charset="0"/>
              </a:defRPr>
            </a:lvl8pPr>
            <a:lvl9pPr marL="3885985" indent="-228587"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114</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tabLst>
                <a:tab pos="7772400" algn="dec"/>
              </a:tabLst>
              <a:defRPr/>
            </a:pPr>
            <a:r>
              <a:rPr lang="en-US" sz="1200" dirty="0"/>
              <a:t>The correct answer is b. </a:t>
            </a:r>
          </a:p>
          <a:p>
            <a:pPr marL="0" indent="0">
              <a:buNone/>
              <a:tabLst>
                <a:tab pos="7772400" algn="dec"/>
              </a:tabLst>
              <a:defRPr/>
            </a:pPr>
            <a:r>
              <a:rPr lang="en-US" sz="1200" dirty="0"/>
              <a:t>Under a sales-type lease, we assume that the lessor is actually selling a product. Therefore, the receipts are included as part of operating activities.</a:t>
            </a:r>
            <a:r>
              <a:rPr lang="en-US" dirty="0"/>
              <a:t>	</a:t>
            </a:r>
          </a:p>
          <a:p>
            <a:pPr eaLnBrk="1" hangingPunct="1"/>
            <a:endParaRPr lang="en-US" altLang="en-US" dirty="0"/>
          </a:p>
        </p:txBody>
      </p:sp>
    </p:spTree>
    <p:extLst>
      <p:ext uri="{BB962C8B-B14F-4D97-AF65-F5344CB8AC3E}">
        <p14:creationId xmlns:p14="http://schemas.microsoft.com/office/powerpoint/2010/main" val="2667316315"/>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In a </a:t>
            </a:r>
            <a:r>
              <a:rPr lang="en-US" sz="1200" b="1" i="0" kern="1200" dirty="0">
                <a:solidFill>
                  <a:schemeClr val="tx1"/>
                </a:solidFill>
                <a:effectLst/>
                <a:latin typeface="+mn-lt"/>
                <a:ea typeface="+mn-ea"/>
                <a:cs typeface="+mn-cs"/>
              </a:rPr>
              <a:t>sale-leaseback transaction</a:t>
            </a:r>
            <a:r>
              <a:rPr lang="en-US" sz="1200" b="0" i="0" kern="1200" dirty="0">
                <a:solidFill>
                  <a:schemeClr val="tx1"/>
                </a:solidFill>
                <a:effectLst/>
                <a:latin typeface="+mn-lt"/>
                <a:ea typeface="+mn-ea"/>
                <a:cs typeface="+mn-cs"/>
              </a:rPr>
              <a:t>, the owner of an asset sells it and immediately leases it back from the new owner. Sound strange? Maybe, but this arrangement is common. In a sale-leaseback transaction two things happen:</a:t>
            </a:r>
          </a:p>
          <a:p>
            <a:pPr marL="228600" indent="-228600" fontAlgn="base">
              <a:buFont typeface="+mj-lt"/>
              <a:buAutoNum type="arabicPeriod"/>
            </a:pPr>
            <a:r>
              <a:rPr lang="en-US" sz="1200" b="0" i="0" kern="1200" dirty="0">
                <a:solidFill>
                  <a:schemeClr val="tx1"/>
                </a:solidFill>
                <a:effectLst/>
                <a:latin typeface="+mn-lt"/>
                <a:ea typeface="+mn-ea"/>
                <a:cs typeface="+mn-cs"/>
              </a:rPr>
              <a:t>The seller-lessee receives cash from the sale of the asset.</a:t>
            </a:r>
          </a:p>
          <a:p>
            <a:pPr marL="228600" indent="-228600" fontAlgn="base">
              <a:buFont typeface="+mj-lt"/>
              <a:buAutoNum type="arabicPeriod"/>
            </a:pPr>
            <a:r>
              <a:rPr lang="en-US" sz="1200" b="0" i="0" kern="1200" dirty="0">
                <a:solidFill>
                  <a:schemeClr val="tx1"/>
                </a:solidFill>
                <a:effectLst/>
                <a:latin typeface="+mn-lt"/>
                <a:ea typeface="+mn-ea"/>
                <a:cs typeface="+mn-cs"/>
              </a:rPr>
              <a:t>The seller-lessee pays periodic rent payments to the buyer-lessor to retain the use of the asset.</a:t>
            </a:r>
          </a:p>
          <a:p>
            <a:pPr marL="0" indent="0" fontAlgn="base">
              <a:buFont typeface="+mj-lt"/>
              <a:buNone/>
            </a:pP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What motivates this kind of arrangement? The two most common reasons are: (a) if the asset had been financed originally with debt and interest rates have fallen, the sale-leaseback transaction can be used to effectively refinance at a lower rate; or (b) the most likely motivation for a sale-leaseback transaction is to generate cash.</a:t>
            </a:r>
          </a:p>
        </p:txBody>
      </p:sp>
    </p:spTree>
    <p:extLst>
      <p:ext uri="{BB962C8B-B14F-4D97-AF65-F5344CB8AC3E}">
        <p14:creationId xmlns:p14="http://schemas.microsoft.com/office/powerpoint/2010/main" val="283455009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We account for this type of arrangement in one of two ways.</a:t>
            </a:r>
          </a:p>
          <a:p>
            <a:pPr fontAlgn="base"/>
            <a:endParaRPr lang="en-US" sz="1200" b="0" i="0" kern="1200" dirty="0">
              <a:solidFill>
                <a:schemeClr val="tx1"/>
              </a:solidFill>
              <a:effectLst/>
              <a:latin typeface="+mn-lt"/>
              <a:ea typeface="+mn-ea"/>
              <a:cs typeface="+mn-cs"/>
            </a:endParaRPr>
          </a:p>
          <a:p>
            <a:pPr fontAlgn="base"/>
            <a:r>
              <a:rPr lang="en-US" sz="1200" b="1" i="0" kern="1200" dirty="0">
                <a:solidFill>
                  <a:schemeClr val="tx1"/>
                </a:solidFill>
                <a:effectLst/>
                <a:latin typeface="+mn-lt"/>
                <a:ea typeface="+mn-ea"/>
                <a:cs typeface="+mn-cs"/>
              </a:rPr>
              <a:t>Sale-Leaseback Approach.</a:t>
            </a:r>
            <a:r>
              <a:rPr lang="en-US" sz="1200" b="0" i="0" kern="1200" dirty="0">
                <a:solidFill>
                  <a:schemeClr val="tx1"/>
                </a:solidFill>
                <a:effectLst/>
                <a:latin typeface="+mn-lt"/>
                <a:ea typeface="+mn-ea"/>
                <a:cs typeface="+mn-cs"/>
              </a:rPr>
              <a:t> Record the sale of the asset (with any accompanying gain or loss) and then record a lease for the leaseback portion in accordance with the lease guidance described earlier in this chapter. As we see below, though, if the leaseback qualifies as a finance lease, no sale has occurred and this approach cannot be applied. Thus, the sale-leaseback approach is allowed only if the leaseback qualifies as an operating lease.</a:t>
            </a:r>
          </a:p>
          <a:p>
            <a:pPr fontAlgn="base"/>
            <a:endParaRPr lang="en-US" sz="1200" b="1" i="0" kern="1200" dirty="0">
              <a:solidFill>
                <a:schemeClr val="tx1"/>
              </a:solidFill>
              <a:effectLst/>
              <a:latin typeface="+mn-lt"/>
              <a:ea typeface="+mn-ea"/>
              <a:cs typeface="+mn-cs"/>
            </a:endParaRPr>
          </a:p>
          <a:p>
            <a:pPr fontAlgn="base"/>
            <a:r>
              <a:rPr lang="en-US" sz="1200" b="1" i="0" kern="1200" dirty="0">
                <a:solidFill>
                  <a:schemeClr val="tx1"/>
                </a:solidFill>
                <a:effectLst/>
                <a:latin typeface="+mn-lt"/>
                <a:ea typeface="+mn-ea"/>
                <a:cs typeface="+mn-cs"/>
              </a:rPr>
              <a:t>Financing Arrangement</a:t>
            </a:r>
            <a:r>
              <a:rPr lang="en-US" sz="1200" b="0" i="0" kern="1200" dirty="0">
                <a:solidFill>
                  <a:schemeClr val="tx1"/>
                </a:solidFill>
                <a:effectLst/>
                <a:latin typeface="+mn-lt"/>
                <a:ea typeface="+mn-ea"/>
                <a:cs typeface="+mn-cs"/>
              </a:rPr>
              <a:t>. View the arrangement, not as a sale, but as a loan by the lessor to the lessee for the “sale” price. The asset remains on the lessee’s books, and the leaseback is accounted for as debt. The “lease” payments are deemed to be repayment of the loan.</a:t>
            </a:r>
          </a:p>
          <a:p>
            <a:pPr fontAlgn="base"/>
            <a:endParaRPr lang="en-US" sz="1200" b="0" i="0" kern="1200" dirty="0">
              <a:solidFill>
                <a:schemeClr val="tx1"/>
              </a:solidFill>
              <a:effectLst/>
              <a:latin typeface="+mn-lt"/>
              <a:ea typeface="+mn-ea"/>
              <a:cs typeface="+mn-cs"/>
            </a:endParaRPr>
          </a:p>
          <a:p>
            <a:pPr fontAlgn="base"/>
            <a:r>
              <a:rPr lang="en-US" sz="1200" b="0" i="0" u="none" strike="noStrike" kern="1200" baseline="0" dirty="0">
                <a:solidFill>
                  <a:schemeClr val="tx1"/>
                </a:solidFill>
                <a:latin typeface="+mn-lt"/>
                <a:ea typeface="+mn-ea"/>
                <a:cs typeface="+mn-cs"/>
              </a:rPr>
              <a:t>We apply the sale-leaseback approach only if the usual requirements for revenue recognition are met (so the sale can be recorded), and it wouldn’t qualify as a finance lease, which would indicate the asset is effectively sold back to the lessee</a:t>
            </a:r>
            <a:r>
              <a:rPr lang="en-US" sz="1200" b="0" i="0" kern="1200" dirty="0">
                <a:solidFill>
                  <a:schemeClr val="tx1"/>
                </a:solidFill>
                <a:effectLst/>
                <a:latin typeface="+mn-lt"/>
                <a:ea typeface="+mn-ea"/>
                <a:cs typeface="+mn-cs"/>
              </a:rPr>
              <a:t>.</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If the transaction does not qualify for sale-leaseback accounting, both the companies account for it as a financing arrangement. The reasoning for allowing sale-leaseback accounting only for situations in which the leaseback qualifies as an operating lease is quite logical when we remember the primary distinction between a finance lease and an operating lease. A finance lease is substantively a “sale,” so if this is the nature of a leaseback, then we have a sale by the lessee and then a sale back to the lessee, so we really have no sale at all. Essentially, the asset still belongs to the lessee, and cash comes to the lessee at the time of the transaction which is paid back in the form of periodic “lease payments.” Of course, this is the nature of a loan, so we account for it that way.</a:t>
            </a:r>
          </a:p>
          <a:p>
            <a:br>
              <a:rPr lang="en-US" dirty="0"/>
            </a:br>
            <a:endParaRPr lang="en-US" dirty="0"/>
          </a:p>
        </p:txBody>
      </p:sp>
    </p:spTree>
    <p:extLst>
      <p:ext uri="{BB962C8B-B14F-4D97-AF65-F5344CB8AC3E}">
        <p14:creationId xmlns:p14="http://schemas.microsoft.com/office/powerpoint/2010/main" val="3343221361"/>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15–A1 Sale-Leaseback</a:t>
            </a:r>
          </a:p>
          <a:p>
            <a:endParaRPr lang="en-US" dirty="0"/>
          </a:p>
          <a:p>
            <a:r>
              <a:rPr lang="en-US" sz="1200" b="0" i="0" u="none" strike="noStrike" kern="1200" baseline="0" dirty="0">
                <a:solidFill>
                  <a:schemeClr val="tx1"/>
                </a:solidFill>
                <a:latin typeface="+mn-lt"/>
                <a:ea typeface="+mn-ea"/>
                <a:cs typeface="+mn-cs"/>
              </a:rPr>
              <a:t>This illustration demonstrates a sale-leaseback involving a leaseback that qualifies as an operating lease. </a:t>
            </a:r>
            <a:endParaRPr lang="en-US" dirty="0"/>
          </a:p>
        </p:txBody>
      </p:sp>
    </p:spTree>
    <p:extLst>
      <p:ext uri="{BB962C8B-B14F-4D97-AF65-F5344CB8AC3E}">
        <p14:creationId xmlns:p14="http://schemas.microsoft.com/office/powerpoint/2010/main" val="2127923182"/>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15–A1 Sale-Leaseback (continued)</a:t>
            </a:r>
          </a:p>
          <a:p>
            <a:endParaRPr lang="en-US" dirty="0"/>
          </a:p>
          <a:p>
            <a:r>
              <a:rPr lang="en-US" sz="1200" b="0" i="0" u="none" strike="noStrike" kern="1200" baseline="0" dirty="0">
                <a:solidFill>
                  <a:schemeClr val="tx1"/>
                </a:solidFill>
                <a:latin typeface="+mn-lt"/>
                <a:ea typeface="+mn-ea"/>
                <a:cs typeface="+mn-cs"/>
              </a:rPr>
              <a:t>Since none of the criteria for a finance lease is met, the leaseback is recorded by the lessee as an operating lease. The sale-leaseback, then, is deemed to be two distinct transactions: a legitimate sale creating a $100,000 gain and then an operating lease. On the flip side of the transaction, the lessor would record the purchase of a $1,000,000 asset and then record lease revenue of $118,360 each year over the term of the lease. </a:t>
            </a:r>
            <a:endParaRPr lang="en-US" dirty="0"/>
          </a:p>
        </p:txBody>
      </p:sp>
    </p:spTree>
    <p:extLst>
      <p:ext uri="{BB962C8B-B14F-4D97-AF65-F5344CB8AC3E}">
        <p14:creationId xmlns:p14="http://schemas.microsoft.com/office/powerpoint/2010/main" val="1594291031"/>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15–A1 Sale-Leaseback (concluded)</a:t>
            </a:r>
          </a:p>
          <a:p>
            <a:endParaRPr lang="en-US" b="0" dirty="0"/>
          </a:p>
          <a:p>
            <a:r>
              <a:rPr lang="en-US" sz="1200" b="0" i="0" u="none" strike="noStrike" kern="1200" baseline="0" dirty="0">
                <a:solidFill>
                  <a:schemeClr val="tx1"/>
                </a:solidFill>
                <a:latin typeface="+mn-lt"/>
                <a:ea typeface="+mn-ea"/>
                <a:cs typeface="+mn-cs"/>
              </a:rPr>
              <a:t>In an operating lease, the lessee records interest the normal way and then ”plugs” the amortization at whatever amount is needed for interest plus amortization to equal the </a:t>
            </a:r>
            <a:r>
              <a:rPr lang="en-US" sz="1200" b="0" i="1" u="none" strike="noStrike" kern="1200" baseline="0" dirty="0">
                <a:solidFill>
                  <a:schemeClr val="tx1"/>
                </a:solidFill>
                <a:latin typeface="+mn-lt"/>
                <a:ea typeface="+mn-ea"/>
                <a:cs typeface="+mn-cs"/>
              </a:rPr>
              <a:t>straight-line </a:t>
            </a:r>
            <a:r>
              <a:rPr lang="en-US" sz="1200" b="0" i="0" u="none" strike="noStrike" kern="1200" baseline="0" dirty="0">
                <a:solidFill>
                  <a:schemeClr val="tx1"/>
                </a:solidFill>
                <a:latin typeface="+mn-lt"/>
                <a:ea typeface="+mn-ea"/>
                <a:cs typeface="+mn-cs"/>
              </a:rPr>
              <a:t>lease payment. </a:t>
            </a:r>
            <a:endParaRPr lang="en-US" b="0" dirty="0"/>
          </a:p>
        </p:txBody>
      </p:sp>
    </p:spTree>
    <p:extLst>
      <p:ext uri="{BB962C8B-B14F-4D97-AF65-F5344CB8AC3E}">
        <p14:creationId xmlns:p14="http://schemas.microsoft.com/office/powerpoint/2010/main" val="1559934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15–4A Finance Lease / Sales-Type Lease: No Selling Profit (continued)</a:t>
            </a:r>
          </a:p>
          <a:p>
            <a:endParaRPr lang="en-US" dirty="0"/>
          </a:p>
          <a:p>
            <a:r>
              <a:rPr lang="en-US" sz="1200" b="0" i="0" u="none" strike="noStrike" kern="1200" baseline="0" dirty="0">
                <a:solidFill>
                  <a:schemeClr val="tx1"/>
                </a:solidFill>
                <a:latin typeface="+mn-lt"/>
                <a:ea typeface="+mn-ea"/>
                <a:cs typeface="+mn-cs"/>
              </a:rPr>
              <a:t>An asset and liability are recorded by the lessee at the present value of the lease payments. </a:t>
            </a:r>
            <a:endParaRPr lang="en-US" b="0" dirty="0"/>
          </a:p>
        </p:txBody>
      </p:sp>
    </p:spTree>
    <p:extLst>
      <p:ext uri="{BB962C8B-B14F-4D97-AF65-F5344CB8AC3E}">
        <p14:creationId xmlns:p14="http://schemas.microsoft.com/office/powerpoint/2010/main" val="3270360651"/>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Illustration 15–A2 Sale-Leaseback Deemed to Be a Loan</a:t>
            </a:r>
          </a:p>
          <a:p>
            <a:endParaRPr lang="en-US" dirty="0"/>
          </a:p>
        </p:txBody>
      </p:sp>
    </p:spTree>
    <p:extLst>
      <p:ext uri="{BB962C8B-B14F-4D97-AF65-F5344CB8AC3E}">
        <p14:creationId xmlns:p14="http://schemas.microsoft.com/office/powerpoint/2010/main" val="2326994155"/>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15–A2 Sale-Leaseback Deemed to Be a Loan (continued)</a:t>
            </a:r>
          </a:p>
          <a:p>
            <a:endParaRPr lang="en-US" dirty="0"/>
          </a:p>
          <a:p>
            <a:r>
              <a:rPr lang="en-US" sz="1200" b="0" i="0" u="none" strike="noStrike" kern="1200" baseline="0" dirty="0">
                <a:solidFill>
                  <a:schemeClr val="tx1"/>
                </a:solidFill>
                <a:latin typeface="+mn-lt"/>
                <a:ea typeface="+mn-ea"/>
                <a:cs typeface="+mn-cs"/>
              </a:rPr>
              <a:t>Though structured as a sale and then a lease, in substance, the lessee is actually borrowing $1,000,000.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“lease” payments would be considered to be repayment of the loan. </a:t>
            </a:r>
            <a:endParaRPr lang="en-US" b="0" dirty="0"/>
          </a:p>
        </p:txBody>
      </p:sp>
    </p:spTree>
    <p:extLst>
      <p:ext uri="{BB962C8B-B14F-4D97-AF65-F5344CB8AC3E}">
        <p14:creationId xmlns:p14="http://schemas.microsoft.com/office/powerpoint/2010/main" val="775561597"/>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pPr defTabSz="939363">
              <a:defRPr/>
            </a:pPr>
            <a:fld id="{9DD40FB1-DF55-4619-B3FB-FB168E2F521B}" type="slidenum">
              <a:rPr lang="en-US" altLang="en-US">
                <a:solidFill>
                  <a:srgbClr val="000000"/>
                </a:solidFill>
                <a:latin typeface="Times New Roman" pitchFamily="18" charset="0"/>
              </a:rPr>
              <a:pPr defTabSz="939363">
                <a:defRPr/>
              </a:pPr>
              <a:t>122</a:t>
            </a:fld>
            <a:endParaRPr lang="en-US" altLang="en-US" dirty="0">
              <a:solidFill>
                <a:srgbClr val="000000"/>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The answer is 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Since the lease qualifies as an operating lease, the sale and the lease are viewed separately and the entire $30,000 gain is recognized on the sale</a:t>
            </a:r>
            <a:r>
              <a:rPr kumimoji="0" lang="en-US" sz="1400" b="0" i="0" u="none" strike="noStrike" kern="1200" cap="none" spc="0" normalizeH="0" baseline="0" noProof="0" dirty="0">
                <a:ln>
                  <a:noFill/>
                </a:ln>
                <a:solidFill>
                  <a:srgbClr val="000000"/>
                </a:solidFill>
                <a:effectLst/>
                <a:uLnTx/>
                <a:uFillTx/>
                <a:latin typeface="Tahoma" pitchFamily="34" charset="0"/>
                <a:ea typeface="+mn-ea"/>
                <a:cs typeface="+mn-cs"/>
              </a:rPr>
              <a:t>.</a:t>
            </a:r>
          </a:p>
          <a:p>
            <a:pPr eaLnBrk="1" hangingPunct="1"/>
            <a:endParaRPr lang="en-US" altLang="en-US" dirty="0"/>
          </a:p>
        </p:txBody>
      </p:sp>
    </p:spTree>
    <p:extLst>
      <p:ext uri="{BB962C8B-B14F-4D97-AF65-F5344CB8AC3E}">
        <p14:creationId xmlns:p14="http://schemas.microsoft.com/office/powerpoint/2010/main" val="425141716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194836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15–4A Finance Lease / Sales-Type Lease: No Selling Profit (concluded)</a:t>
            </a:r>
          </a:p>
          <a:p>
            <a:endParaRPr lang="en-US" dirty="0"/>
          </a:p>
          <a:p>
            <a:r>
              <a:rPr lang="en-US" sz="1200" b="0" i="0" u="none" strike="noStrike" kern="1200" baseline="0" dirty="0">
                <a:solidFill>
                  <a:schemeClr val="tx1"/>
                </a:solidFill>
                <a:latin typeface="+mn-lt"/>
                <a:ea typeface="+mn-ea"/>
                <a:cs typeface="+mn-cs"/>
              </a:rPr>
              <a:t>Notice that the lessor’s entries are the flip side or mirror image of the lessee’s entries. </a:t>
            </a:r>
            <a:endParaRPr lang="en-US" b="0" dirty="0"/>
          </a:p>
        </p:txBody>
      </p:sp>
    </p:spTree>
    <p:extLst>
      <p:ext uri="{BB962C8B-B14F-4D97-AF65-F5344CB8AC3E}">
        <p14:creationId xmlns:p14="http://schemas.microsoft.com/office/powerpoint/2010/main" val="1766300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15–4B Journal Entries for the First and Second Lease Payment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entire $100,000 first lease payment is applied to principal (lease payable/receivable) reduction. That’s because the payment occurred at the beginning of the lease, so no interest had yet accrued. </a:t>
            </a:r>
            <a:endParaRPr lang="en-US" dirty="0"/>
          </a:p>
        </p:txBody>
      </p:sp>
    </p:spTree>
    <p:extLst>
      <p:ext uri="{BB962C8B-B14F-4D97-AF65-F5344CB8AC3E}">
        <p14:creationId xmlns:p14="http://schemas.microsoft.com/office/powerpoint/2010/main" val="2635780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233" indent="-293551">
              <a:defRPr>
                <a:solidFill>
                  <a:schemeClr val="tx1"/>
                </a:solidFill>
                <a:latin typeface="Tahoma" pitchFamily="34" charset="0"/>
              </a:defRPr>
            </a:lvl2pPr>
            <a:lvl3pPr marL="1174204" indent="-234841">
              <a:defRPr>
                <a:solidFill>
                  <a:schemeClr val="tx1"/>
                </a:solidFill>
                <a:latin typeface="Tahoma" pitchFamily="34" charset="0"/>
              </a:defRPr>
            </a:lvl3pPr>
            <a:lvl4pPr marL="1643885" indent="-234841">
              <a:defRPr>
                <a:solidFill>
                  <a:schemeClr val="tx1"/>
                </a:solidFill>
                <a:latin typeface="Tahoma" pitchFamily="34" charset="0"/>
              </a:defRPr>
            </a:lvl4pPr>
            <a:lvl5pPr marL="2113567" indent="-234841">
              <a:defRPr>
                <a:solidFill>
                  <a:schemeClr val="tx1"/>
                </a:solidFill>
                <a:latin typeface="Tahoma" pitchFamily="34" charset="0"/>
              </a:defRPr>
            </a:lvl5pPr>
            <a:lvl6pPr marL="2583249" indent="-234841" eaLnBrk="0" fontAlgn="base" hangingPunct="0">
              <a:spcBef>
                <a:spcPct val="0"/>
              </a:spcBef>
              <a:spcAft>
                <a:spcPct val="0"/>
              </a:spcAft>
              <a:defRPr>
                <a:solidFill>
                  <a:schemeClr val="tx1"/>
                </a:solidFill>
                <a:latin typeface="Tahoma" pitchFamily="34" charset="0"/>
              </a:defRPr>
            </a:lvl6pPr>
            <a:lvl7pPr marL="3052930" indent="-234841" eaLnBrk="0" fontAlgn="base" hangingPunct="0">
              <a:spcBef>
                <a:spcPct val="0"/>
              </a:spcBef>
              <a:spcAft>
                <a:spcPct val="0"/>
              </a:spcAft>
              <a:defRPr>
                <a:solidFill>
                  <a:schemeClr val="tx1"/>
                </a:solidFill>
                <a:latin typeface="Tahoma" pitchFamily="34" charset="0"/>
              </a:defRPr>
            </a:lvl7pPr>
            <a:lvl8pPr marL="3522612" indent="-234841" eaLnBrk="0" fontAlgn="base" hangingPunct="0">
              <a:spcBef>
                <a:spcPct val="0"/>
              </a:spcBef>
              <a:spcAft>
                <a:spcPct val="0"/>
              </a:spcAft>
              <a:defRPr>
                <a:solidFill>
                  <a:schemeClr val="tx1"/>
                </a:solidFill>
                <a:latin typeface="Tahoma" pitchFamily="34" charset="0"/>
              </a:defRPr>
            </a:lvl8pPr>
            <a:lvl9pPr marL="3992293" indent="-234841" eaLnBrk="0" fontAlgn="base" hangingPunct="0">
              <a:spcBef>
                <a:spcPct val="0"/>
              </a:spcBef>
              <a:spcAft>
                <a:spcPct val="0"/>
              </a:spcAft>
              <a:defRPr>
                <a:solidFill>
                  <a:schemeClr val="tx1"/>
                </a:solidFill>
                <a:latin typeface="Tahoma" pitchFamily="34" charset="0"/>
              </a:defRPr>
            </a:lvl9pPr>
          </a:lstStyle>
          <a:p>
            <a:fld id="{79A96032-FB35-4DC7-AD25-A2259DF127C7}" type="slidenum">
              <a:rPr lang="en-US" altLang="en-US" smtClean="0">
                <a:latin typeface="Times New Roman" pitchFamily="18" charset="0"/>
              </a:rPr>
              <a:pPr/>
              <a:t>15</a:t>
            </a:fld>
            <a:endParaRPr lang="en-US" altLang="en-US" dirty="0">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Illustration 15–4B Journal Entries for the First and Second Lease Payment (continued)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Subsequent lease payments include interest of 10% on the outstanding balance as well as a portion that reduces that outstanding balance. As of the second lease payment twelve months later, one year’s interest of </a:t>
            </a:r>
            <a:r>
              <a:rPr lang="en-US" sz="1200" b="1" i="0" kern="1200" dirty="0">
                <a:solidFill>
                  <a:schemeClr val="tx1"/>
                </a:solidFill>
                <a:effectLst/>
                <a:latin typeface="+mn-lt"/>
                <a:ea typeface="+mn-ea"/>
                <a:cs typeface="+mn-cs"/>
              </a:rPr>
              <a:t>$37,908</a:t>
            </a:r>
            <a:r>
              <a:rPr lang="en-US" sz="1200" b="0" i="0" kern="1200" dirty="0">
                <a:solidFill>
                  <a:schemeClr val="tx1"/>
                </a:solidFill>
                <a:effectLst/>
                <a:latin typeface="+mn-lt"/>
                <a:ea typeface="+mn-ea"/>
                <a:cs typeface="+mn-cs"/>
              </a:rPr>
              <a:t> has accrued on the $379,079 ($479,079 – 100,000) balance outstanding during 2021. After recording that interest, </a:t>
            </a:r>
            <a:r>
              <a:rPr lang="en-US" sz="1200" b="1" i="0" kern="1200" dirty="0">
                <a:solidFill>
                  <a:schemeClr val="tx1"/>
                </a:solidFill>
                <a:effectLst/>
                <a:latin typeface="+mn-lt"/>
                <a:ea typeface="+mn-ea"/>
                <a:cs typeface="+mn-cs"/>
              </a:rPr>
              <a:t>$62,092</a:t>
            </a:r>
            <a:r>
              <a:rPr lang="en-US" sz="1200" b="0" i="0" kern="1200" dirty="0">
                <a:solidFill>
                  <a:schemeClr val="tx1"/>
                </a:solidFill>
                <a:effectLst/>
                <a:latin typeface="+mn-lt"/>
                <a:ea typeface="+mn-ea"/>
                <a:cs typeface="+mn-cs"/>
              </a:rPr>
              <a:t> of the $100,000 payment remains to reduce the o</a:t>
            </a:r>
            <a:r>
              <a:rPr lang="en-US" dirty="0"/>
              <a:t>utstanding balance to $316,987</a:t>
            </a:r>
            <a:r>
              <a:rPr lang="en-US" sz="1200" b="0" i="0" kern="1200" dirty="0">
                <a:solidFill>
                  <a:schemeClr val="tx1"/>
                </a:solidFill>
                <a:effectLst/>
                <a:latin typeface="+mn-lt"/>
                <a:ea typeface="+mn-ea"/>
                <a:cs typeface="+mn-cs"/>
              </a:rPr>
              <a:t> ($379,079 – 62,092).</a:t>
            </a:r>
            <a:endParaRPr lang="en-US" altLang="en-US" dirty="0"/>
          </a:p>
        </p:txBody>
      </p:sp>
    </p:spTree>
    <p:extLst>
      <p:ext uri="{BB962C8B-B14F-4D97-AF65-F5344CB8AC3E}">
        <p14:creationId xmlns:p14="http://schemas.microsoft.com/office/powerpoint/2010/main" val="3645684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233" indent="-293551">
              <a:defRPr>
                <a:solidFill>
                  <a:schemeClr val="tx1"/>
                </a:solidFill>
                <a:latin typeface="Tahoma" pitchFamily="34" charset="0"/>
              </a:defRPr>
            </a:lvl2pPr>
            <a:lvl3pPr marL="1174204" indent="-234841">
              <a:defRPr>
                <a:solidFill>
                  <a:schemeClr val="tx1"/>
                </a:solidFill>
                <a:latin typeface="Tahoma" pitchFamily="34" charset="0"/>
              </a:defRPr>
            </a:lvl3pPr>
            <a:lvl4pPr marL="1643885" indent="-234841">
              <a:defRPr>
                <a:solidFill>
                  <a:schemeClr val="tx1"/>
                </a:solidFill>
                <a:latin typeface="Tahoma" pitchFamily="34" charset="0"/>
              </a:defRPr>
            </a:lvl4pPr>
            <a:lvl5pPr marL="2113567" indent="-234841">
              <a:defRPr>
                <a:solidFill>
                  <a:schemeClr val="tx1"/>
                </a:solidFill>
                <a:latin typeface="Tahoma" pitchFamily="34" charset="0"/>
              </a:defRPr>
            </a:lvl5pPr>
            <a:lvl6pPr marL="2583249" indent="-234841" eaLnBrk="0" fontAlgn="base" hangingPunct="0">
              <a:spcBef>
                <a:spcPct val="0"/>
              </a:spcBef>
              <a:spcAft>
                <a:spcPct val="0"/>
              </a:spcAft>
              <a:defRPr>
                <a:solidFill>
                  <a:schemeClr val="tx1"/>
                </a:solidFill>
                <a:latin typeface="Tahoma" pitchFamily="34" charset="0"/>
              </a:defRPr>
            </a:lvl6pPr>
            <a:lvl7pPr marL="3052930" indent="-234841" eaLnBrk="0" fontAlgn="base" hangingPunct="0">
              <a:spcBef>
                <a:spcPct val="0"/>
              </a:spcBef>
              <a:spcAft>
                <a:spcPct val="0"/>
              </a:spcAft>
              <a:defRPr>
                <a:solidFill>
                  <a:schemeClr val="tx1"/>
                </a:solidFill>
                <a:latin typeface="Tahoma" pitchFamily="34" charset="0"/>
              </a:defRPr>
            </a:lvl7pPr>
            <a:lvl8pPr marL="3522612" indent="-234841" eaLnBrk="0" fontAlgn="base" hangingPunct="0">
              <a:spcBef>
                <a:spcPct val="0"/>
              </a:spcBef>
              <a:spcAft>
                <a:spcPct val="0"/>
              </a:spcAft>
              <a:defRPr>
                <a:solidFill>
                  <a:schemeClr val="tx1"/>
                </a:solidFill>
                <a:latin typeface="Tahoma" pitchFamily="34" charset="0"/>
              </a:defRPr>
            </a:lvl8pPr>
            <a:lvl9pPr marL="3992293" indent="-234841" eaLnBrk="0" fontAlgn="base" hangingPunct="0">
              <a:spcBef>
                <a:spcPct val="0"/>
              </a:spcBef>
              <a:spcAft>
                <a:spcPct val="0"/>
              </a:spcAft>
              <a:defRPr>
                <a:solidFill>
                  <a:schemeClr val="tx1"/>
                </a:solidFill>
                <a:latin typeface="Tahoma" pitchFamily="34" charset="0"/>
              </a:defRPr>
            </a:lvl9pPr>
          </a:lstStyle>
          <a:p>
            <a:fld id="{AAF9843D-EA4D-4056-8BEB-2FC6431F67CC}" type="slidenum">
              <a:rPr lang="en-US" altLang="en-US" smtClean="0">
                <a:latin typeface="Times New Roman" pitchFamily="18" charset="0"/>
              </a:rPr>
              <a:pPr/>
              <a:t>16</a:t>
            </a:fld>
            <a:endParaRPr lang="en-US" altLang="en-US" dirty="0">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r>
              <a:rPr lang="en-US" dirty="0"/>
              <a:t>Illustration 15–4C Lease Amortization Schedule</a:t>
            </a:r>
          </a:p>
          <a:p>
            <a:pPr fontAlgn="base"/>
            <a:endParaRPr lang="en-US" dirty="0"/>
          </a:p>
          <a:p>
            <a:pPr fontAlgn="base"/>
            <a:r>
              <a:rPr lang="en-US" sz="1200" b="0" i="0" kern="1200" dirty="0">
                <a:solidFill>
                  <a:schemeClr val="tx1"/>
                </a:solidFill>
                <a:effectLst/>
                <a:latin typeface="+mn-lt"/>
                <a:ea typeface="+mn-ea"/>
                <a:cs typeface="+mn-cs"/>
              </a:rPr>
              <a:t>An amortization schedule is convenient to track the changing amounts. The schedule shows how the lease balance and the effective interest change over the six-year lease term, using an effective interest rate of 10%. Each lease payment after the first one includes both an amount that represents interest and an amount that represents a reduction of the outstanding balance. The periodic reduction is sufficient that, at the end of the lease term, the outstanding balance is zero.</a:t>
            </a:r>
          </a:p>
          <a:p>
            <a:br>
              <a:rPr lang="en-US" dirty="0"/>
            </a:br>
            <a:r>
              <a:rPr lang="en-US" sz="1200" b="0" i="0" u="none" strike="noStrike" kern="1200" baseline="0" dirty="0">
                <a:solidFill>
                  <a:schemeClr val="tx1"/>
                </a:solidFill>
                <a:latin typeface="+mn-lt"/>
                <a:ea typeface="+mn-ea"/>
                <a:cs typeface="+mn-cs"/>
              </a:rPr>
              <a:t>Both the lessee and lessor would use this same amortization schedule for recording interest. The lessee amortizes its lease payable and records interest </a:t>
            </a:r>
            <a:r>
              <a:rPr lang="en-US" sz="1200" b="0" i="1" u="none" strike="noStrike" kern="1200" baseline="0" dirty="0">
                <a:solidFill>
                  <a:schemeClr val="tx1"/>
                </a:solidFill>
                <a:latin typeface="+mn-lt"/>
                <a:ea typeface="+mn-ea"/>
                <a:cs typeface="+mn-cs"/>
              </a:rPr>
              <a:t>expense. </a:t>
            </a:r>
            <a:r>
              <a:rPr lang="en-US" sz="1200" b="0" i="0" u="none" strike="noStrike" kern="1200" baseline="0" dirty="0">
                <a:solidFill>
                  <a:schemeClr val="tx1"/>
                </a:solidFill>
                <a:latin typeface="+mn-lt"/>
                <a:ea typeface="+mn-ea"/>
                <a:cs typeface="+mn-cs"/>
              </a:rPr>
              <a:t>Similarly, the lessor amortizes its lease receivable and records interest </a:t>
            </a:r>
            <a:r>
              <a:rPr lang="en-US" sz="1200" b="0" i="1" u="none" strike="noStrike" kern="1200" baseline="0" dirty="0">
                <a:solidFill>
                  <a:schemeClr val="tx1"/>
                </a:solidFill>
                <a:latin typeface="+mn-lt"/>
                <a:ea typeface="+mn-ea"/>
                <a:cs typeface="+mn-cs"/>
              </a:rPr>
              <a:t>revenue, </a:t>
            </a:r>
            <a:r>
              <a:rPr lang="en-US" sz="1200" b="0" i="0" u="none" strike="noStrike" kern="1200" baseline="0" dirty="0">
                <a:solidFill>
                  <a:schemeClr val="tx1"/>
                </a:solidFill>
                <a:latin typeface="+mn-lt"/>
                <a:ea typeface="+mn-ea"/>
                <a:cs typeface="+mn-cs"/>
              </a:rPr>
              <a:t>reflecting the opposite side of the same transaction. </a:t>
            </a:r>
            <a:endParaRPr lang="en-US" altLang="en-US" dirty="0"/>
          </a:p>
        </p:txBody>
      </p:sp>
    </p:spTree>
    <p:extLst>
      <p:ext uri="{BB962C8B-B14F-4D97-AF65-F5344CB8AC3E}">
        <p14:creationId xmlns:p14="http://schemas.microsoft.com/office/powerpoint/2010/main" val="757074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pPr defTabSz="939363">
              <a:defRPr/>
            </a:pPr>
            <a:fld id="{9DD40FB1-DF55-4619-B3FB-FB168E2F521B}" type="slidenum">
              <a:rPr lang="en-US" altLang="en-US">
                <a:solidFill>
                  <a:srgbClr val="000000"/>
                </a:solidFill>
                <a:latin typeface="Times New Roman" pitchFamily="18" charset="0"/>
              </a:rPr>
              <a:pPr defTabSz="939363">
                <a:defRPr/>
              </a:pPr>
              <a:t>17</a:t>
            </a:fld>
            <a:endParaRPr lang="en-US" altLang="en-US" dirty="0">
              <a:solidFill>
                <a:srgbClr val="000000"/>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rtl="0" eaLnBrk="0" fontAlgn="base" latinLnBrk="0" hangingPunct="0">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The answer is b.  </a:t>
            </a:r>
          </a:p>
          <a:p>
            <a:pPr marL="0" marR="0" lvl="0" indent="0" defTabSz="914400" rtl="0" eaLnBrk="0" fontAlgn="base" latinLnBrk="0" hangingPunct="0">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10% x ($40,500,000 – 6,000,000) x 6/12 =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$1,725,000</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 b="0" i="0" u="none" strike="noStrike" kern="1200" cap="none" spc="0" normalizeH="0" baseline="0" noProof="0" dirty="0">
              <a:ln>
                <a:noFill/>
              </a:ln>
              <a:solidFill>
                <a:srgbClr val="000000"/>
              </a:solidFill>
              <a:effectLst/>
              <a:uLnTx/>
              <a:uFillTx/>
              <a:latin typeface="Tahoma" pitchFamily="34" charset="0"/>
              <a:ea typeface="+mn-ea"/>
              <a:cs typeface="+mn-cs"/>
            </a:endParaRPr>
          </a:p>
          <a:p>
            <a:pPr eaLnBrk="1" hangingPunct="1"/>
            <a:endParaRPr lang="en-US" altLang="en-US" dirty="0"/>
          </a:p>
        </p:txBody>
      </p:sp>
    </p:spTree>
    <p:extLst>
      <p:ext uri="{BB962C8B-B14F-4D97-AF65-F5344CB8AC3E}">
        <p14:creationId xmlns:p14="http://schemas.microsoft.com/office/powerpoint/2010/main" val="151408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The lessee normally should amortize a leased asset over the term of the lease. However, if ownership transfers, or exercise of a purchase option is reasonably certain (i.e., either of the first two classification criteria is met), the asset should be amortized over its useful life. Meeting either of those two criteria means the lessee will have the asset beyond the lease term, and thus the asset is amortized over the useful life of the asset </a:t>
            </a:r>
            <a:r>
              <a:rPr lang="en-US" sz="1200" b="0" i="1" kern="1200" dirty="0">
                <a:solidFill>
                  <a:schemeClr val="tx1"/>
                </a:solidFill>
                <a:effectLst/>
                <a:latin typeface="+mn-lt"/>
                <a:ea typeface="+mn-ea"/>
                <a:cs typeface="+mn-cs"/>
              </a:rPr>
              <a:t>to the lessee</a:t>
            </a:r>
            <a:r>
              <a:rPr lang="en-US" sz="1200" b="0" i="0" kern="1200" dirty="0">
                <a:solidFill>
                  <a:schemeClr val="tx1"/>
                </a:solidFill>
                <a:effectLst/>
                <a:latin typeface="+mn-lt"/>
                <a:ea typeface="+mn-ea"/>
                <a:cs typeface="+mn-cs"/>
              </a:rPr>
              <a:t> whether or not that useful life is limited by the term of the lease.</a:t>
            </a:r>
          </a:p>
          <a:p>
            <a:endParaRPr lang="en-US" dirty="0"/>
          </a:p>
          <a:p>
            <a:r>
              <a:rPr lang="en-US" sz="1200" b="0" i="0" u="none" strike="noStrike" kern="1200" baseline="0" dirty="0">
                <a:solidFill>
                  <a:schemeClr val="tx1"/>
                </a:solidFill>
                <a:latin typeface="+mn-lt"/>
                <a:ea typeface="+mn-ea"/>
                <a:cs typeface="+mn-cs"/>
              </a:rPr>
              <a:t>The amortization process usually is on a straight-line basis unless the lessee’s pattern of using the asset is different. That amortization results in an </a:t>
            </a:r>
            <a:r>
              <a:rPr lang="en-US" sz="1200" b="0" i="1" u="none" strike="noStrike" kern="1200" baseline="0" dirty="0">
                <a:solidFill>
                  <a:schemeClr val="tx1"/>
                </a:solidFill>
                <a:latin typeface="+mn-lt"/>
                <a:ea typeface="+mn-ea"/>
                <a:cs typeface="+mn-cs"/>
              </a:rPr>
              <a:t>expense </a:t>
            </a:r>
            <a:r>
              <a:rPr lang="en-US" sz="1200" b="0" i="0" u="none" strike="noStrike" kern="1200" baseline="0" dirty="0">
                <a:solidFill>
                  <a:schemeClr val="tx1"/>
                </a:solidFill>
                <a:latin typeface="+mn-lt"/>
                <a:ea typeface="+mn-ea"/>
                <a:cs typeface="+mn-cs"/>
              </a:rPr>
              <a:t>for the lessee. </a:t>
            </a:r>
            <a:br>
              <a:rPr lang="en-US" dirty="0"/>
            </a:br>
            <a:endParaRPr lang="en-US" dirty="0"/>
          </a:p>
        </p:txBody>
      </p:sp>
    </p:spTree>
    <p:extLst>
      <p:ext uri="{BB962C8B-B14F-4D97-AF65-F5344CB8AC3E}">
        <p14:creationId xmlns:p14="http://schemas.microsoft.com/office/powerpoint/2010/main" val="2613229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pPr defTabSz="939363">
              <a:defRPr/>
            </a:pPr>
            <a:fld id="{9DD40FB1-DF55-4619-B3FB-FB168E2F521B}" type="slidenum">
              <a:rPr lang="en-US" altLang="en-US">
                <a:solidFill>
                  <a:srgbClr val="000000"/>
                </a:solidFill>
                <a:latin typeface="Times New Roman" pitchFamily="18" charset="0"/>
              </a:rPr>
              <a:pPr defTabSz="939363">
                <a:defRPr/>
              </a:pPr>
              <a:t>19</a:t>
            </a:fld>
            <a:endParaRPr lang="en-US" altLang="en-US" dirty="0">
              <a:solidFill>
                <a:srgbClr val="000000"/>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200" i="0" u="none" strike="noStrike" kern="1200" cap="none" spc="0" normalizeH="0" baseline="0" noProof="0" dirty="0">
                <a:ln>
                  <a:noFill/>
                </a:ln>
                <a:solidFill>
                  <a:srgbClr val="000000"/>
                </a:solidFill>
                <a:effectLst/>
                <a:uLnTx/>
                <a:uFillTx/>
                <a:latin typeface="Tahoma" pitchFamily="34" charset="0"/>
                <a:ea typeface="+mn-ea"/>
                <a:cs typeface="+mn-cs"/>
              </a:rPr>
              <a:t>The answer is b.</a:t>
            </a:r>
          </a:p>
          <a:p>
            <a:pPr marL="0" marR="0" lvl="0" indent="0" algn="l" defTabSz="914400" rtl="0" eaLnBrk="0" fontAlgn="base" latinLnBrk="0" hangingPunct="0">
              <a:lnSpc>
                <a:spcPct val="150000"/>
              </a:lnSpc>
              <a:spcBef>
                <a:spcPct val="0"/>
              </a:spcBef>
              <a:spcAft>
                <a:spcPct val="0"/>
              </a:spcAft>
              <a:buClrTx/>
              <a:buSzTx/>
              <a:buFontTx/>
              <a:buNone/>
              <a:tabLst/>
              <a:defRPr/>
            </a:pPr>
            <a:r>
              <a:rPr lang="en-US" b="1" dirty="0">
                <a:solidFill>
                  <a:srgbClr val="000000"/>
                </a:solidFill>
                <a:latin typeface="Tahoma" pitchFamily="34" charset="0"/>
              </a:rPr>
              <a:t>   </a:t>
            </a:r>
            <a:r>
              <a:rPr kumimoji="0" lang="en-US" sz="1200" b="1" i="0" u="none" strike="noStrike" kern="1200" cap="none" spc="0" normalizeH="0" baseline="0" noProof="0" dirty="0">
                <a:ln>
                  <a:noFill/>
                </a:ln>
                <a:solidFill>
                  <a:srgbClr val="000000"/>
                </a:solidFill>
                <a:effectLst/>
                <a:uLnTx/>
                <a:uFillTx/>
                <a:latin typeface="Tahoma" pitchFamily="34" charset="0"/>
                <a:ea typeface="+mn-ea"/>
                <a:cs typeface="+mn-cs"/>
              </a:rPr>
              <a:t>$3,400</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Interest expense: ([10% x ½] x [$80,000 – 12,000])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a:t>
            </a:r>
            <a:r>
              <a:rPr kumimoji="0" lang="en-US" sz="1200" b="1" i="0" u="sng" strike="noStrike" kern="1200" cap="none" spc="0" normalizeH="0" baseline="0" noProof="0" dirty="0">
                <a:ln>
                  <a:noFill/>
                </a:ln>
                <a:solidFill>
                  <a:srgbClr val="000000"/>
                </a:solidFill>
                <a:effectLst/>
                <a:uLnTx/>
                <a:uFillTx/>
                <a:latin typeface="Tahoma" pitchFamily="34" charset="0"/>
                <a:ea typeface="+mn-ea"/>
                <a:cs typeface="+mn-cs"/>
              </a:rPr>
              <a:t>   4,000</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Amortization expense: ($80,000/10) x ½ </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a:t>
            </a:r>
            <a:r>
              <a:rPr kumimoji="0" lang="en-US" sz="1200" b="1" i="0" u="none" strike="noStrike" kern="1200" cap="none" spc="0" normalizeH="0" baseline="0" noProof="0" dirty="0">
                <a:ln>
                  <a:noFill/>
                </a:ln>
                <a:solidFill>
                  <a:srgbClr val="000000"/>
                </a:solidFill>
                <a:effectLst/>
                <a:uLnTx/>
                <a:uFillTx/>
                <a:latin typeface="Tahoma" pitchFamily="34" charset="0"/>
                <a:ea typeface="+mn-ea"/>
                <a:cs typeface="+mn-cs"/>
              </a:rPr>
              <a:t>$7,400</a:t>
            </a:r>
            <a:endPar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endParaRPr>
          </a:p>
          <a:p>
            <a:pPr eaLnBrk="1" hangingPunct="1"/>
            <a:endParaRPr lang="en-US" altLang="en-US" dirty="0"/>
          </a:p>
        </p:txBody>
      </p:sp>
    </p:spTree>
    <p:extLst>
      <p:ext uri="{BB962C8B-B14F-4D97-AF65-F5344CB8AC3E}">
        <p14:creationId xmlns:p14="http://schemas.microsoft.com/office/powerpoint/2010/main" val="3025074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aseline="0" dirty="0"/>
              <a:t>If you ever have leased an apartment, you know that a lease is a contractual arrangement by which a lessor (owner) provides a lessee (user) the right to use an asset for a specified period of time. In return for this right, the lessee agrees to make stipulated, periodic cash payments during the term of the lease.</a:t>
            </a:r>
            <a:endParaRPr lang="en-US" dirty="0"/>
          </a:p>
        </p:txBody>
      </p:sp>
    </p:spTree>
    <p:extLst>
      <p:ext uri="{BB962C8B-B14F-4D97-AF65-F5344CB8AC3E}">
        <p14:creationId xmlns:p14="http://schemas.microsoft.com/office/powerpoint/2010/main" val="253248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Selling profit exists when the fair value of the asset (usually the present value of the lease payments, or “selling price”) exceeds the cost or carrying value of the asset sold. In addition to interest revenue earned over the lease term, the lessor recognizes a selling profit on the “sale” of the asset. Accounting is the same as for a sales-type lease without a selling profit except that profit is recognized at the beginning.</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As in the sale of any product, gross profit is the difference between sales revenue and cost of goods sold.</a:t>
            </a:r>
            <a:endParaRPr lang="en-US" dirty="0"/>
          </a:p>
        </p:txBody>
      </p:sp>
    </p:spTree>
    <p:extLst>
      <p:ext uri="{BB962C8B-B14F-4D97-AF65-F5344CB8AC3E}">
        <p14:creationId xmlns:p14="http://schemas.microsoft.com/office/powerpoint/2010/main" val="35526965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When there is a selling profit, all lessor entries, other than the entry at the beginning of the lease to include the selling profit, are precisely the same as the entries for a sales-type lease without a selling profit. On the other side of the transaction, accounting by the </a:t>
            </a:r>
            <a:r>
              <a:rPr lang="en-US" sz="1200" b="0" i="1" kern="1200" dirty="0">
                <a:solidFill>
                  <a:schemeClr val="tx1"/>
                </a:solidFill>
                <a:effectLst/>
                <a:latin typeface="+mn-lt"/>
                <a:ea typeface="+mn-ea"/>
                <a:cs typeface="+mn-cs"/>
              </a:rPr>
              <a:t>lessee</a:t>
            </a:r>
            <a:r>
              <a:rPr lang="en-US" sz="1200" b="0" i="0" kern="1200" dirty="0">
                <a:solidFill>
                  <a:schemeClr val="tx1"/>
                </a:solidFill>
                <a:effectLst/>
                <a:latin typeface="+mn-lt"/>
                <a:ea typeface="+mn-ea"/>
                <a:cs typeface="+mn-cs"/>
              </a:rPr>
              <a:t> is not affected by whether the </a:t>
            </a:r>
            <a:r>
              <a:rPr lang="en-US" sz="1200" b="0" i="1" kern="1200" dirty="0">
                <a:solidFill>
                  <a:schemeClr val="tx1"/>
                </a:solidFill>
                <a:effectLst/>
                <a:latin typeface="+mn-lt"/>
                <a:ea typeface="+mn-ea"/>
                <a:cs typeface="+mn-cs"/>
              </a:rPr>
              <a:t>lessor </a:t>
            </a:r>
            <a:r>
              <a:rPr lang="en-US" sz="1200" b="0" i="0" kern="1200" dirty="0">
                <a:solidFill>
                  <a:schemeClr val="tx1"/>
                </a:solidFill>
                <a:effectLst/>
                <a:latin typeface="+mn-lt"/>
                <a:ea typeface="+mn-ea"/>
                <a:cs typeface="+mn-cs"/>
              </a:rPr>
              <a:t>recognizes a profit or not. All lessee entries are exactly the same as in our previous illustration of a lessee’s finance lease.</a:t>
            </a:r>
            <a:endParaRPr lang="en-US" dirty="0"/>
          </a:p>
        </p:txBody>
      </p:sp>
    </p:spTree>
    <p:extLst>
      <p:ext uri="{BB962C8B-B14F-4D97-AF65-F5344CB8AC3E}">
        <p14:creationId xmlns:p14="http://schemas.microsoft.com/office/powerpoint/2010/main" val="3177509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15–5 </a:t>
            </a:r>
            <a:r>
              <a:rPr lang="en-US" sz="1200" b="0" i="0" u="none" strike="noStrike" kern="1200" baseline="0" dirty="0">
                <a:solidFill>
                  <a:schemeClr val="tx1"/>
                </a:solidFill>
                <a:latin typeface="+mn-lt"/>
                <a:ea typeface="+mn-ea"/>
                <a:cs typeface="+mn-cs"/>
              </a:rPr>
              <a:t>Sales-Type Leases—Dell Technologies Inc.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As in the sale of any product, gross profit is the difference between sales revenue and cost of goods sold. </a:t>
            </a:r>
            <a:r>
              <a:rPr lang="en-US" sz="1200" b="1" i="0" u="none" strike="noStrike" kern="1200" baseline="0" dirty="0">
                <a:solidFill>
                  <a:schemeClr val="tx1"/>
                </a:solidFill>
                <a:latin typeface="+mn-lt"/>
                <a:ea typeface="+mn-ea"/>
                <a:cs typeface="+mn-cs"/>
              </a:rPr>
              <a:t>Dell Technologies Inc.</a:t>
            </a:r>
            <a:r>
              <a:rPr lang="en-US" sz="1200" b="0" i="0" u="none" strike="noStrike" kern="1200" baseline="0" dirty="0">
                <a:solidFill>
                  <a:schemeClr val="tx1"/>
                </a:solidFill>
                <a:latin typeface="+mn-lt"/>
                <a:ea typeface="+mn-ea"/>
                <a:cs typeface="+mn-cs"/>
              </a:rPr>
              <a:t>,“sells” some of its products using sales-type leases and disclosed its accounting policy in a recent annual report shown here.</a:t>
            </a:r>
            <a:endParaRPr lang="en-US" b="0" dirty="0">
              <a:solidFill>
                <a:schemeClr val="tx1"/>
              </a:solidFill>
            </a:endParaRPr>
          </a:p>
        </p:txBody>
      </p:sp>
    </p:spTree>
    <p:extLst>
      <p:ext uri="{BB962C8B-B14F-4D97-AF65-F5344CB8AC3E}">
        <p14:creationId xmlns:p14="http://schemas.microsoft.com/office/powerpoint/2010/main" val="5163048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15–6 Finance Lease / Sales-Type Lease: With Selling Profit</a:t>
            </a:r>
          </a:p>
          <a:p>
            <a:endParaRPr lang="en-US" dirty="0"/>
          </a:p>
          <a:p>
            <a:r>
              <a:rPr lang="en-US" sz="1200" b="0" i="0" u="none" strike="noStrike" kern="1200" baseline="0" dirty="0">
                <a:solidFill>
                  <a:schemeClr val="tx1"/>
                </a:solidFill>
                <a:latin typeface="+mn-lt"/>
                <a:ea typeface="+mn-ea"/>
                <a:cs typeface="+mn-cs"/>
              </a:rPr>
              <a:t>To illustrate accounting for sales-type leases with selling profit, let’s modify our previous illustration. </a:t>
            </a:r>
            <a:endParaRPr lang="en-US" dirty="0"/>
          </a:p>
        </p:txBody>
      </p:sp>
    </p:spTree>
    <p:extLst>
      <p:ext uri="{BB962C8B-B14F-4D97-AF65-F5344CB8AC3E}">
        <p14:creationId xmlns:p14="http://schemas.microsoft.com/office/powerpoint/2010/main" val="30215245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15–6 Finance Lease / Sales-Type Lease: With Selling Profit (continued)</a:t>
            </a:r>
          </a:p>
          <a:p>
            <a:endParaRPr lang="en-US" dirty="0"/>
          </a:p>
          <a:p>
            <a:r>
              <a:rPr lang="en-US" sz="1200" b="0" i="0" u="none" strike="noStrike" kern="1200" baseline="0" dirty="0">
                <a:solidFill>
                  <a:schemeClr val="tx1"/>
                </a:solidFill>
                <a:latin typeface="+mn-lt"/>
                <a:ea typeface="+mn-ea"/>
                <a:cs typeface="+mn-cs"/>
              </a:rPr>
              <a:t>Assume all facts are the same except Sans Serif Publishers leased the equipment directly from CompuDec Corporation rather than through First LeaseCorp, the financing intermediary. Also assume that CompuDec’s cost of the equipment was </a:t>
            </a:r>
            <a:r>
              <a:rPr lang="en-US" sz="1200" b="1" i="0" u="none" strike="noStrike" kern="1200" baseline="0" dirty="0">
                <a:solidFill>
                  <a:schemeClr val="tx1"/>
                </a:solidFill>
                <a:latin typeface="+mn-lt"/>
                <a:ea typeface="+mn-ea"/>
                <a:cs typeface="+mn-cs"/>
              </a:rPr>
              <a:t>$300,000</a:t>
            </a:r>
            <a:r>
              <a:rPr lang="en-US" sz="1200" b="0" i="0" u="none" strike="noStrike" kern="1200" baseline="0" dirty="0">
                <a:solidFill>
                  <a:schemeClr val="tx1"/>
                </a:solidFill>
                <a:latin typeface="+mn-lt"/>
                <a:ea typeface="+mn-ea"/>
                <a:cs typeface="+mn-cs"/>
              </a:rPr>
              <a:t>. If you recall that the lease payments (their present value) provide a selling price of $479,079, you see that CompuDec earns a gross profit on the sale of $479,079 – $300,000 = $179,079. </a:t>
            </a:r>
            <a:endParaRPr lang="en-US" dirty="0"/>
          </a:p>
        </p:txBody>
      </p:sp>
    </p:spTree>
    <p:extLst>
      <p:ext uri="{BB962C8B-B14F-4D97-AF65-F5344CB8AC3E}">
        <p14:creationId xmlns:p14="http://schemas.microsoft.com/office/powerpoint/2010/main" val="7523098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15–6 Finance Lease / Sales-Type Lease: With Selling Profit (concluded)</a:t>
            </a:r>
          </a:p>
          <a:p>
            <a:endParaRPr lang="en-US" dirty="0"/>
          </a:p>
          <a:p>
            <a:r>
              <a:rPr lang="en-US" sz="1200" b="0" i="0" u="none" strike="noStrike" kern="1200" baseline="0" dirty="0">
                <a:solidFill>
                  <a:schemeClr val="tx1"/>
                </a:solidFill>
                <a:latin typeface="+mn-lt"/>
                <a:ea typeface="+mn-ea"/>
                <a:cs typeface="+mn-cs"/>
              </a:rPr>
              <a:t>No interest has yet accrued when the first payment is made at the beginning of the lease.</a:t>
            </a:r>
            <a:endParaRPr lang="en-US" b="0" dirty="0"/>
          </a:p>
        </p:txBody>
      </p:sp>
    </p:spTree>
    <p:extLst>
      <p:ext uri="{BB962C8B-B14F-4D97-AF65-F5344CB8AC3E}">
        <p14:creationId xmlns:p14="http://schemas.microsoft.com/office/powerpoint/2010/main" val="28094234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You should recognize the similarity between recording both the revenue and cost components of this “sale by lease” and recording the same components of other sales transactions. Remember, when a company sells a product on account, two entries are recorded: one to record the receivable and sales revenue, and another to record the cost of goods sold and corresponding reduction in inventory. Let’s say you purchase a TV from </a:t>
            </a:r>
            <a:r>
              <a:rPr lang="en-US" sz="1200" b="1" i="0" kern="1200" dirty="0">
                <a:solidFill>
                  <a:schemeClr val="tx1"/>
                </a:solidFill>
                <a:effectLst/>
                <a:latin typeface="+mn-lt"/>
                <a:ea typeface="+mn-ea"/>
                <a:cs typeface="+mn-cs"/>
              </a:rPr>
              <a:t>Best Buy</a:t>
            </a:r>
            <a:r>
              <a:rPr lang="en-US" sz="1200" b="0" i="0" kern="1200" dirty="0">
                <a:solidFill>
                  <a:schemeClr val="tx1"/>
                </a:solidFill>
                <a:effectLst/>
                <a:latin typeface="+mn-lt"/>
                <a:ea typeface="+mn-ea"/>
                <a:cs typeface="+mn-cs"/>
              </a:rPr>
              <a:t> for $479 and pay for it with your Best Buy credit card. And, assume Best Buy paid the wholesale price of $300 to </a:t>
            </a:r>
            <a:r>
              <a:rPr lang="en-US" sz="1200" b="1" i="0" kern="1200" dirty="0">
                <a:solidFill>
                  <a:schemeClr val="tx1"/>
                </a:solidFill>
                <a:effectLst/>
                <a:latin typeface="+mn-lt"/>
                <a:ea typeface="+mn-ea"/>
                <a:cs typeface="+mn-cs"/>
              </a:rPr>
              <a:t>Samsung</a:t>
            </a:r>
            <a:r>
              <a:rPr lang="en-US" sz="1200" b="0" i="0" kern="1200" dirty="0">
                <a:solidFill>
                  <a:schemeClr val="tx1"/>
                </a:solidFill>
                <a:effectLst/>
                <a:latin typeface="+mn-lt"/>
                <a:ea typeface="+mn-ea"/>
                <a:cs typeface="+mn-cs"/>
              </a:rPr>
              <a:t> to acquire the TV. </a:t>
            </a:r>
            <a:endParaRPr lang="en-US" dirty="0"/>
          </a:p>
        </p:txBody>
      </p:sp>
    </p:spTree>
    <p:extLst>
      <p:ext uri="{BB962C8B-B14F-4D97-AF65-F5344CB8AC3E}">
        <p14:creationId xmlns:p14="http://schemas.microsoft.com/office/powerpoint/2010/main" val="4260195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both cases, the seller is recording revenue and cost, and gross profit from the transaction will ap</a:t>
            </a:r>
            <a:r>
              <a:rPr lang="en-US" dirty="0"/>
              <a:t>pear on the seller’s income statement.</a:t>
            </a:r>
            <a:r>
              <a:rPr lang="en-US" sz="1200" b="0" i="0" kern="1200" dirty="0">
                <a:solidFill>
                  <a:schemeClr val="tx1"/>
                </a:solidFill>
                <a:effectLst/>
                <a:latin typeface="+mn-lt"/>
                <a:ea typeface="+mn-ea"/>
                <a:cs typeface="+mn-cs"/>
              </a:rPr>
              <a:t> Economically, leases are just one of the arrangements that sellers can use to help customers buy their products. Sales-type leases must be separately distinguished from nonlease sales in the financial statements.</a:t>
            </a:r>
            <a:endParaRPr lang="en-US" dirty="0"/>
          </a:p>
        </p:txBody>
      </p:sp>
    </p:spTree>
    <p:extLst>
      <p:ext uri="{BB962C8B-B14F-4D97-AF65-F5344CB8AC3E}">
        <p14:creationId xmlns:p14="http://schemas.microsoft.com/office/powerpoint/2010/main" val="1750339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pPr defTabSz="939363">
              <a:defRPr/>
            </a:pPr>
            <a:fld id="{9DD40FB1-DF55-4619-B3FB-FB168E2F521B}" type="slidenum">
              <a:rPr lang="en-US" altLang="en-US">
                <a:solidFill>
                  <a:srgbClr val="000000"/>
                </a:solidFill>
                <a:latin typeface="Times New Roman" pitchFamily="18" charset="0"/>
              </a:rPr>
              <a:pPr defTabSz="939363">
                <a:defRPr/>
              </a:pPr>
              <a:t>28</a:t>
            </a:fld>
            <a:endParaRPr lang="en-US" altLang="en-US" dirty="0">
              <a:solidFill>
                <a:srgbClr val="000000"/>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7772400" algn="dec"/>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The answer is c.</a:t>
            </a:r>
          </a:p>
          <a:p>
            <a:pPr marL="0" marR="0" lvl="0" indent="0" algn="l" defTabSz="914400" rtl="0" eaLnBrk="0" fontAlgn="base" latinLnBrk="0" hangingPunct="0">
              <a:lnSpc>
                <a:spcPct val="100000"/>
              </a:lnSpc>
              <a:spcBef>
                <a:spcPct val="0"/>
              </a:spcBef>
              <a:spcAft>
                <a:spcPct val="0"/>
              </a:spcAft>
              <a:buClrTx/>
              <a:buSzTx/>
              <a:buFontTx/>
              <a:buNone/>
              <a:tabLst>
                <a:tab pos="8001000" algn="dec"/>
              </a:tabLst>
              <a:defRPr/>
            </a:pP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Interest</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revenue is [10% x ($810,000 – 120,000) x 6/12] = 	</a:t>
            </a:r>
            <a:r>
              <a:rPr kumimoji="0" lang="en-US" sz="1400" b="0" i="0" u="none" strike="noStrike" kern="1200" cap="none" spc="0" normalizeH="0" baseline="0" noProof="0" dirty="0">
                <a:ln>
                  <a:noFill/>
                </a:ln>
                <a:solidFill>
                  <a:srgbClr val="000000"/>
                </a:solidFill>
                <a:effectLst/>
                <a:uLnTx/>
                <a:uFillTx/>
                <a:latin typeface="Tahoma" pitchFamily="34" charset="0"/>
                <a:ea typeface="+mn-ea"/>
                <a:cs typeface="+mn-cs"/>
              </a:rPr>
              <a:t> $</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34,500 </a:t>
            </a:r>
          </a:p>
          <a:p>
            <a:pPr marL="0" marR="0" lvl="0" indent="0" algn="l" defTabSz="914400" rtl="0" eaLnBrk="0" fontAlgn="base" latinLnBrk="0" hangingPunct="0">
              <a:lnSpc>
                <a:spcPct val="100000"/>
              </a:lnSpc>
              <a:spcBef>
                <a:spcPct val="0"/>
              </a:spcBef>
              <a:spcAft>
                <a:spcPct val="0"/>
              </a:spcAft>
              <a:buClrTx/>
              <a:buSzTx/>
              <a:buFontTx/>
              <a:buNone/>
              <a:tabLst>
                <a:tab pos="8001000" algn="dec"/>
              </a:tabLst>
              <a:defRPr/>
            </a:pP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Selling</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profit</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is ($810,000 – 750,000) =      	</a:t>
            </a:r>
            <a:r>
              <a:rPr kumimoji="0" lang="en-US" sz="1200" b="0" i="0" u="sng" strike="noStrike" kern="1200" cap="none" spc="0" normalizeH="0" baseline="0" noProof="0" dirty="0">
                <a:ln>
                  <a:noFill/>
                </a:ln>
                <a:solidFill>
                  <a:srgbClr val="000000"/>
                </a:solidFill>
                <a:effectLst/>
                <a:uLnTx/>
                <a:uFillTx/>
                <a:latin typeface="Tahoma" pitchFamily="34" charset="0"/>
                <a:ea typeface="+mn-ea"/>
                <a:cs typeface="+mn-cs"/>
              </a:rPr>
              <a:t>  60,000</a:t>
            </a:r>
          </a:p>
          <a:p>
            <a:pPr marL="0" marR="0" lvl="0" indent="0" algn="l" defTabSz="914400" rtl="0" eaLnBrk="0" fontAlgn="base" latinLnBrk="0" hangingPunct="0">
              <a:lnSpc>
                <a:spcPct val="100000"/>
              </a:lnSpc>
              <a:spcBef>
                <a:spcPct val="0"/>
              </a:spcBef>
              <a:spcAft>
                <a:spcPct val="0"/>
              </a:spcAft>
              <a:buClrTx/>
              <a:buSzTx/>
              <a:buFontTx/>
              <a:buNone/>
              <a:tabLst>
                <a:tab pos="8001000" algn="dec"/>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Increase in earnings (pretax)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$94,500</a:t>
            </a:r>
          </a:p>
          <a:p>
            <a:pPr marL="0" marR="0" lvl="0" indent="0" algn="l" defTabSz="914400" rtl="0" eaLnBrk="0" fontAlgn="base" latinLnBrk="0" hangingPunct="0">
              <a:lnSpc>
                <a:spcPct val="100000"/>
              </a:lnSpc>
              <a:spcBef>
                <a:spcPct val="0"/>
              </a:spcBef>
              <a:spcAft>
                <a:spcPct val="0"/>
              </a:spcAft>
              <a:buClrTx/>
              <a:buSzTx/>
              <a:buFontTx/>
              <a:buNone/>
              <a:tabLst>
                <a:tab pos="7772400" algn="dec"/>
              </a:tabLst>
              <a:defRPr/>
            </a:pPr>
            <a:endPar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endParaRPr>
          </a:p>
          <a:p>
            <a:pPr eaLnBrk="1" hangingPunct="1"/>
            <a:endParaRPr lang="en-US" altLang="en-US" dirty="0"/>
          </a:p>
        </p:txBody>
      </p:sp>
    </p:spTree>
    <p:extLst>
      <p:ext uri="{BB962C8B-B14F-4D97-AF65-F5344CB8AC3E}">
        <p14:creationId xmlns:p14="http://schemas.microsoft.com/office/powerpoint/2010/main" val="8377768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If a lease doesn’t meet any of the criteria for a finance/sales-type lease, then it’s considered to be more in the nature of a rental agreement for a period of time. We refer to this second type of arrangement as an </a:t>
            </a:r>
            <a:r>
              <a:rPr lang="en-US" sz="1200" b="1" i="0" u="none" strike="noStrike" kern="1200" baseline="0" dirty="0">
                <a:solidFill>
                  <a:schemeClr val="tx1"/>
                </a:solidFill>
                <a:latin typeface="+mn-lt"/>
                <a:ea typeface="+mn-ea"/>
                <a:cs typeface="+mn-cs"/>
              </a:rPr>
              <a:t>operating lease</a:t>
            </a:r>
            <a:r>
              <a:rPr lang="en-US" sz="1200" b="0" i="0" u="none" strike="noStrike" kern="1200" baseline="0" dirty="0">
                <a:solidFill>
                  <a:schemeClr val="tx1"/>
                </a:solidFill>
                <a:latin typeface="+mn-lt"/>
                <a:ea typeface="+mn-ea"/>
                <a:cs typeface="+mn-cs"/>
              </a:rPr>
              <a: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 the </a:t>
            </a:r>
            <a:r>
              <a:rPr lang="en-US" sz="1200" b="0" i="1" u="none" strike="noStrike" kern="1200" baseline="0" dirty="0">
                <a:solidFill>
                  <a:schemeClr val="tx1"/>
                </a:solidFill>
                <a:latin typeface="+mn-lt"/>
                <a:ea typeface="+mn-ea"/>
                <a:cs typeface="+mn-cs"/>
              </a:rPr>
              <a:t>lessor, </a:t>
            </a:r>
            <a:r>
              <a:rPr lang="en-US" sz="1200" b="0" i="0" u="none" strike="noStrike" kern="1200" baseline="0" dirty="0">
                <a:solidFill>
                  <a:schemeClr val="tx1"/>
                </a:solidFill>
                <a:latin typeface="+mn-lt"/>
                <a:ea typeface="+mn-ea"/>
                <a:cs typeface="+mn-cs"/>
              </a:rPr>
              <a:t>this distinction means </a:t>
            </a:r>
            <a:r>
              <a:rPr lang="en-US" sz="1200" b="0" i="1" u="none" strike="noStrike" kern="1200" baseline="0" dirty="0">
                <a:solidFill>
                  <a:schemeClr val="tx1"/>
                </a:solidFill>
                <a:latin typeface="+mn-lt"/>
                <a:ea typeface="+mn-ea"/>
                <a:cs typeface="+mn-cs"/>
              </a:rPr>
              <a:t>not </a:t>
            </a:r>
            <a:r>
              <a:rPr lang="en-US" sz="1200" b="0" i="0" u="none" strike="noStrike" kern="1200" baseline="0" dirty="0">
                <a:solidFill>
                  <a:schemeClr val="tx1"/>
                </a:solidFill>
                <a:latin typeface="+mn-lt"/>
                <a:ea typeface="+mn-ea"/>
                <a:cs typeface="+mn-cs"/>
              </a:rPr>
              <a:t>recording a lease receivable or derecognizing the leased asset (taking it off the balance sheet). It also means reporting </a:t>
            </a:r>
            <a:r>
              <a:rPr lang="en-US" sz="1200" b="0" i="1" u="none" strike="noStrike" kern="1200" baseline="0" dirty="0">
                <a:solidFill>
                  <a:schemeClr val="tx1"/>
                </a:solidFill>
                <a:latin typeface="+mn-lt"/>
                <a:ea typeface="+mn-ea"/>
                <a:cs typeface="+mn-cs"/>
              </a:rPr>
              <a:t>lease revenue </a:t>
            </a:r>
            <a:r>
              <a:rPr lang="en-US" sz="1200" b="0" i="0" u="none" strike="noStrike" kern="1200" baseline="0" dirty="0">
                <a:solidFill>
                  <a:schemeClr val="tx1"/>
                </a:solidFill>
                <a:latin typeface="+mn-lt"/>
                <a:ea typeface="+mn-ea"/>
                <a:cs typeface="+mn-cs"/>
              </a:rPr>
              <a:t>as an equal amount each period rather than a declining amount of interest revenue on a lease receivable as in a sales-type lease.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 the other hand, the </a:t>
            </a:r>
            <a:r>
              <a:rPr lang="en-US" sz="1200" b="0" i="1" u="none" strike="noStrike" kern="1200" baseline="0" dirty="0">
                <a:solidFill>
                  <a:schemeClr val="tx1"/>
                </a:solidFill>
                <a:latin typeface="+mn-lt"/>
                <a:ea typeface="+mn-ea"/>
                <a:cs typeface="+mn-cs"/>
              </a:rPr>
              <a:t>lessee </a:t>
            </a:r>
            <a:r>
              <a:rPr lang="en-US" sz="1200" b="0" i="0" u="none" strike="noStrike" kern="1200" baseline="0" dirty="0">
                <a:solidFill>
                  <a:schemeClr val="tx1"/>
                </a:solidFill>
                <a:latin typeface="+mn-lt"/>
                <a:ea typeface="+mn-ea"/>
                <a:cs typeface="+mn-cs"/>
              </a:rPr>
              <a:t>in an operating lease </a:t>
            </a:r>
            <a:r>
              <a:rPr lang="en-US" sz="1200" b="0" i="1" u="none" strike="noStrike" kern="1200" baseline="0" dirty="0">
                <a:solidFill>
                  <a:schemeClr val="tx1"/>
                </a:solidFill>
                <a:latin typeface="+mn-lt"/>
                <a:ea typeface="+mn-ea"/>
                <a:cs typeface="+mn-cs"/>
              </a:rPr>
              <a:t>does </a:t>
            </a:r>
            <a:r>
              <a:rPr lang="en-US" sz="1200" b="0" i="0" u="none" strike="noStrike" kern="1200" baseline="0" dirty="0">
                <a:solidFill>
                  <a:schemeClr val="tx1"/>
                </a:solidFill>
                <a:latin typeface="+mn-lt"/>
                <a:ea typeface="+mn-ea"/>
                <a:cs typeface="+mn-cs"/>
              </a:rPr>
              <a:t>report a right-of-use asset and a lease liability in its balance sheet exactly as in a finance lease. However, the lessee will calculate the amortization of the right-of-use asset a different way than it would for a finance lease (as we see demonstrated in the next illustration). Then that amortization will be combined with the interest expense calculated on the lease liability, and the result will be an equal amount of </a:t>
            </a:r>
            <a:r>
              <a:rPr lang="en-US" sz="1200" b="0" i="1" u="none" strike="noStrike" kern="1200" baseline="0" dirty="0">
                <a:solidFill>
                  <a:schemeClr val="tx1"/>
                </a:solidFill>
                <a:latin typeface="+mn-lt"/>
                <a:ea typeface="+mn-ea"/>
                <a:cs typeface="+mn-cs"/>
              </a:rPr>
              <a:t>lease expense </a:t>
            </a:r>
            <a:r>
              <a:rPr lang="en-US" sz="1200" b="0" i="0" u="none" strike="noStrike" kern="1200" baseline="0" dirty="0">
                <a:solidFill>
                  <a:schemeClr val="tx1"/>
                </a:solidFill>
                <a:latin typeface="+mn-lt"/>
                <a:ea typeface="+mn-ea"/>
                <a:cs typeface="+mn-cs"/>
              </a:rPr>
              <a:t>reported in the lessee’s income statement for each period of an operating lease.</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So, the lessor and lessee both report straight-line amounts in their income statements for operating leases to reflect the fact that we consider an </a:t>
            </a:r>
            <a:r>
              <a:rPr lang="en-US" sz="1200" b="0" i="1" u="none" strike="noStrike" kern="1200" baseline="0" dirty="0">
                <a:solidFill>
                  <a:schemeClr val="tx1"/>
                </a:solidFill>
                <a:latin typeface="+mn-lt"/>
                <a:ea typeface="+mn-ea"/>
                <a:cs typeface="+mn-cs"/>
              </a:rPr>
              <a:t>operating lease </a:t>
            </a:r>
            <a:r>
              <a:rPr lang="en-US" sz="1200" b="0" i="0" u="none" strike="noStrike" kern="1200" baseline="0" dirty="0">
                <a:solidFill>
                  <a:schemeClr val="tx1"/>
                </a:solidFill>
                <a:latin typeface="+mn-lt"/>
                <a:ea typeface="+mn-ea"/>
                <a:cs typeface="+mn-cs"/>
              </a:rPr>
              <a:t>as a </a:t>
            </a:r>
            <a:r>
              <a:rPr lang="en-US" sz="1200" b="0" i="1" u="none" strike="noStrike" kern="1200" baseline="0" dirty="0">
                <a:solidFill>
                  <a:schemeClr val="tx1"/>
                </a:solidFill>
                <a:latin typeface="+mn-lt"/>
                <a:ea typeface="+mn-ea"/>
                <a:cs typeface="+mn-cs"/>
              </a:rPr>
              <a:t>straight-line rental </a:t>
            </a:r>
            <a:r>
              <a:rPr lang="en-US" sz="1200" b="0" i="0" u="none" strike="noStrike" kern="1200" baseline="0" dirty="0">
                <a:solidFill>
                  <a:schemeClr val="tx1"/>
                </a:solidFill>
                <a:latin typeface="+mn-lt"/>
                <a:ea typeface="+mn-ea"/>
                <a:cs typeface="+mn-cs"/>
              </a:rPr>
              <a:t>of the asset during the lease term. </a:t>
            </a:r>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273049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1" i="1" u="none" strike="noStrike" kern="1200" baseline="0" dirty="0">
                <a:solidFill>
                  <a:schemeClr val="tx1"/>
                </a:solidFill>
                <a:latin typeface="+mn-lt"/>
                <a:ea typeface="+mn-ea"/>
                <a:cs typeface="+mn-cs"/>
              </a:rPr>
              <a:t>1. Leasing reduces the upfront cash needed to use an asset.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purchase of an asset can include several additional fees—loan origination fees, closing costs, brokerage fees, and certain taxes. You know that if you’ve ever bought a house or a car. Many leases, though, begin with the first lease payment including nothing more than the agreed-upon monthly amount. Relatedly, some companies, especially newer ones, might not have enough cash to pay the full purchase cost for an asset, but they likely have enough cash to begin monthly payments. Also, companies that have high credit risk may not be able to obtain financing to purchase an asset. Leasing might be these companies’ only option to acquire an asset. </a:t>
            </a:r>
          </a:p>
          <a:p>
            <a:r>
              <a:rPr lang="en-US" sz="1200" b="1" i="1" u="none" strike="noStrike" kern="1200" baseline="0" dirty="0">
                <a:solidFill>
                  <a:schemeClr val="tx1"/>
                </a:solidFill>
                <a:latin typeface="+mn-lt"/>
                <a:ea typeface="+mn-ea"/>
                <a:cs typeface="+mn-cs"/>
              </a:rPr>
              <a:t>2. Lease payments often are lower than installment payments.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Installment payments to buy an asset are based on the asset’s full fair value. On the other hand, lease payments often are tied only to the portion of the asset’s fair value expected to decline over the lease period. Because the lease period can be less than the asset’s full life, the monthly payments associated with leasing often are lower. </a:t>
            </a:r>
          </a:p>
          <a:p>
            <a:r>
              <a:rPr lang="en-US" sz="1200" b="1" i="1" u="none" strike="noStrike" kern="1200" baseline="0" dirty="0">
                <a:solidFill>
                  <a:schemeClr val="tx1"/>
                </a:solidFill>
                <a:latin typeface="+mn-lt"/>
                <a:ea typeface="+mn-ea"/>
                <a:cs typeface="+mn-cs"/>
              </a:rPr>
              <a:t>3. Leasing offers flexibility and a lower cost when disposing of the asset.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Returning a leased asset at the end of the lease term requires little effort or cost. When you’ve rented a car for the week, you simply return the car to the rental company. When a company is finished with an office building, the company simply moves out. However, selling an asset that you’ve previously purchased usually isn’t that easy. Some unique assets might not have an available market in which used items can be easily sold. Selling an asset also can require significant costs. For example, many realtors charge up to 6% to sell your home or office building. </a:t>
            </a:r>
          </a:p>
          <a:p>
            <a:r>
              <a:rPr lang="en-US" sz="1200" b="1" i="1" u="none" strike="noStrike" kern="1200" baseline="0" dirty="0">
                <a:solidFill>
                  <a:schemeClr val="tx1"/>
                </a:solidFill>
                <a:latin typeface="+mn-lt"/>
                <a:ea typeface="+mn-ea"/>
                <a:cs typeface="+mn-cs"/>
              </a:rPr>
              <a:t>4. Leasing might offer protection against the risk of declining asset values.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When a company </a:t>
            </a:r>
            <a:r>
              <a:rPr lang="en-US" sz="1200" b="0" i="1" u="none" strike="noStrike" kern="1200" baseline="0" dirty="0">
                <a:solidFill>
                  <a:schemeClr val="tx1"/>
                </a:solidFill>
                <a:latin typeface="+mn-lt"/>
                <a:ea typeface="+mn-ea"/>
                <a:cs typeface="+mn-cs"/>
              </a:rPr>
              <a:t>buys </a:t>
            </a:r>
            <a:r>
              <a:rPr lang="en-US" sz="1200" b="0" i="0" u="none" strike="noStrike" kern="1200" baseline="0" dirty="0">
                <a:solidFill>
                  <a:schemeClr val="tx1"/>
                </a:solidFill>
                <a:latin typeface="+mn-lt"/>
                <a:ea typeface="+mn-ea"/>
                <a:cs typeface="+mn-cs"/>
              </a:rPr>
              <a:t>an asset, the price it might eventually sell the asset for at the end of its productive life is uncertain. On the other hand, when a company </a:t>
            </a:r>
            <a:r>
              <a:rPr lang="en-US" sz="1200" b="0" i="1" u="none" strike="noStrike" kern="1200" baseline="0" dirty="0">
                <a:solidFill>
                  <a:schemeClr val="tx1"/>
                </a:solidFill>
                <a:latin typeface="+mn-lt"/>
                <a:ea typeface="+mn-ea"/>
                <a:cs typeface="+mn-cs"/>
              </a:rPr>
              <a:t>leases </a:t>
            </a:r>
            <a:r>
              <a:rPr lang="en-US" sz="1200" b="0" i="0" u="none" strike="noStrike" kern="1200" baseline="0" dirty="0">
                <a:solidFill>
                  <a:schemeClr val="tx1"/>
                </a:solidFill>
                <a:latin typeface="+mn-lt"/>
                <a:ea typeface="+mn-ea"/>
                <a:cs typeface="+mn-cs"/>
              </a:rPr>
              <a:t>an asset it avoids the risk of declining fair values (selling prices) but also misses out on any increase in fair value. </a:t>
            </a:r>
          </a:p>
          <a:p>
            <a:r>
              <a:rPr lang="en-US" sz="1200" b="1" i="1" u="none" strike="noStrike" kern="1200" baseline="0" dirty="0">
                <a:solidFill>
                  <a:schemeClr val="tx1"/>
                </a:solidFill>
                <a:latin typeface="+mn-lt"/>
                <a:ea typeface="+mn-ea"/>
                <a:cs typeface="+mn-cs"/>
              </a:rPr>
              <a:t>5. Leasing might offer tax advantages.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Sometimes leasing offers tax savings over outright purchases. For instance, a company with little or no taxable income—maybe a business just getting started, or one experiencing an economic downturn—will get little benefit from deducting depreciation on its tax return. Normally, depreciation reduces taxable income and thus reduces taxes, but if there’s little or no taxable income to reduce, there’s little or no tax savings. However, the company can benefit </a:t>
            </a:r>
            <a:r>
              <a:rPr lang="en-US" sz="1200" b="0" i="1" u="none" strike="noStrike" kern="1200" baseline="0" dirty="0">
                <a:solidFill>
                  <a:schemeClr val="tx1"/>
                </a:solidFill>
                <a:latin typeface="+mn-lt"/>
                <a:ea typeface="+mn-ea"/>
                <a:cs typeface="+mn-cs"/>
              </a:rPr>
              <a:t>indirectly </a:t>
            </a:r>
            <a:r>
              <a:rPr lang="en-US" sz="1200" b="0" i="0" u="none" strike="noStrike" kern="1200" baseline="0" dirty="0">
                <a:solidFill>
                  <a:schemeClr val="tx1"/>
                </a:solidFill>
                <a:latin typeface="+mn-lt"/>
                <a:ea typeface="+mn-ea"/>
                <a:cs typeface="+mn-cs"/>
              </a:rPr>
              <a:t>by leasing assets rather than buying. By allowing the </a:t>
            </a:r>
            <a:r>
              <a:rPr lang="en-US" sz="1200" b="0" i="1" u="none" strike="noStrike" kern="1200" baseline="0" dirty="0">
                <a:solidFill>
                  <a:schemeClr val="tx1"/>
                </a:solidFill>
                <a:latin typeface="+mn-lt"/>
                <a:ea typeface="+mn-ea"/>
                <a:cs typeface="+mn-cs"/>
              </a:rPr>
              <a:t>lessor </a:t>
            </a:r>
            <a:r>
              <a:rPr lang="en-US" sz="1200" b="0" i="0" u="none" strike="noStrike" kern="1200" baseline="0" dirty="0">
                <a:solidFill>
                  <a:schemeClr val="tx1"/>
                </a:solidFill>
                <a:latin typeface="+mn-lt"/>
                <a:ea typeface="+mn-ea"/>
                <a:cs typeface="+mn-cs"/>
              </a:rPr>
              <a:t>to retain ownership and thus benefit from depreciation deductions, the lessee often can negotiate lower lease payments. Lessees with sufficient taxable income to take advantage of the depreciation deductions, but still in lower tax brackets than lessors, also can achieve similar indirect tax benefits. </a:t>
            </a:r>
            <a:endParaRPr lang="en-IN" sz="1200" b="0" i="0" u="none" strike="noStrike" kern="1200" baseline="0" dirty="0">
              <a:solidFill>
                <a:schemeClr val="tx1"/>
              </a:solidFill>
              <a:latin typeface="+mn-lt"/>
              <a:ea typeface="+mn-ea"/>
              <a:cs typeface="+mn-cs"/>
            </a:endParaRPr>
          </a:p>
        </p:txBody>
      </p:sp>
    </p:spTree>
    <p:extLst>
      <p:ext uri="{BB962C8B-B14F-4D97-AF65-F5344CB8AC3E}">
        <p14:creationId xmlns:p14="http://schemas.microsoft.com/office/powerpoint/2010/main" val="36964868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Illustration 15–7 Operating Lease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To demonstrate accounting for operating leases, we ne</a:t>
            </a:r>
            <a:r>
              <a:rPr lang="en-US" sz="1200" b="0" i="0" kern="1200" dirty="0">
                <a:solidFill>
                  <a:schemeClr val="tx1"/>
                </a:solidFill>
                <a:effectLst/>
                <a:latin typeface="+mn-lt"/>
                <a:ea typeface="+mn-ea"/>
                <a:cs typeface="+mn-cs"/>
              </a:rPr>
              <a:t>ed to change our example so none of the finance lease classification criteria are met. We’ll do that by changing the lease term. In the previous illustrations, the lease term is equal to the expected useful life of the asset (six years). Now, the lease term is for only </a:t>
            </a:r>
            <a:r>
              <a:rPr lang="en-US" sz="1200" b="0" i="1" kern="1200" dirty="0">
                <a:solidFill>
                  <a:schemeClr val="tx1"/>
                </a:solidFill>
                <a:effectLst/>
                <a:latin typeface="+mn-lt"/>
                <a:ea typeface="+mn-ea"/>
                <a:cs typeface="+mn-cs"/>
              </a:rPr>
              <a:t>four</a:t>
            </a:r>
            <a:r>
              <a:rPr lang="en-US" sz="1200" b="0" i="0" kern="1200" dirty="0">
                <a:solidFill>
                  <a:schemeClr val="tx1"/>
                </a:solidFill>
                <a:effectLst/>
                <a:latin typeface="+mn-lt"/>
                <a:ea typeface="+mn-ea"/>
                <a:cs typeface="+mn-cs"/>
              </a:rPr>
              <a:t> years of the asset’s six-year life, which is less than the “major part” of approximately 75%. Assuming none of the other criteria are met, the arrangement is classified as an operating lease.</a:t>
            </a:r>
          </a:p>
        </p:txBody>
      </p:sp>
    </p:spTree>
    <p:extLst>
      <p:ext uri="{BB962C8B-B14F-4D97-AF65-F5344CB8AC3E}">
        <p14:creationId xmlns:p14="http://schemas.microsoft.com/office/powerpoint/2010/main" val="29400916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fontAlgn="base"/>
            <a:r>
              <a:rPr lang="en-US" dirty="0"/>
              <a:t>Illustration 15–7 Operating Lease (continued)</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How do we account for an operating lease? The lessee still records an asset and a liability at the beginning of the lease. The reason is that Sans Serif, although not having effectively purchased the asset via the lease agreement, still has acquired the </a:t>
            </a:r>
            <a:r>
              <a:rPr lang="en-US" sz="1200" b="0" i="1" kern="1200" dirty="0">
                <a:solidFill>
                  <a:schemeClr val="tx1"/>
                </a:solidFill>
                <a:effectLst/>
                <a:latin typeface="+mn-lt"/>
                <a:ea typeface="+mn-ea"/>
                <a:cs typeface="+mn-cs"/>
              </a:rPr>
              <a:t>right to use the asset </a:t>
            </a:r>
            <a:r>
              <a:rPr lang="en-US" sz="1200" b="0" i="0" kern="1200" dirty="0">
                <a:solidFill>
                  <a:schemeClr val="tx1"/>
                </a:solidFill>
                <a:effectLst/>
                <a:latin typeface="+mn-lt"/>
                <a:ea typeface="+mn-ea"/>
                <a:cs typeface="+mn-cs"/>
              </a:rPr>
              <a:t>for four years of the asset’s six-year useful life. Just as in the case of a finance lease, the right to use the leased asset can be a significant benefit, even if for a shorter period of time, and the promise to make the lease payments can be a significant obligation. So, just as for our prior example in which the asset was leased for its entire life, Sans Serif still recognizes a right-of-use asset and lease liability. The only difference in the initial entry is that, because the lease includes fewer payments, a smaller present value is recorded at the beginning of the lease.</a:t>
            </a:r>
          </a:p>
          <a:p>
            <a:pPr fontAlgn="base"/>
            <a:endParaRPr lang="en-US" sz="1200" b="0" i="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Although an operating lease liability is reported in the balance sheet of the lessee, it is designated as a “non-debt liability” in order to distinguish it from traditional liabilities, including finance lease liabilities. That separate classification is intended to prevent operating lease liabilities from causing companies to violate debt covenants, such as restrictions that the debt to equity ratio not exceed a preset limit.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lessor does not record a lease receivable. Instead, the lessor views an operating lease as simply renting the asset to the lessee, and as we’ll see next, records rent revenue on a straight-line basis over the lease term. </a:t>
            </a:r>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051723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fontAlgn="base"/>
            <a:r>
              <a:rPr lang="en-US" dirty="0"/>
              <a:t>Illustration 15–7A </a:t>
            </a:r>
            <a:r>
              <a:rPr lang="en-US" sz="1200" b="0" i="0" u="none" strike="noStrike" kern="1200" baseline="0" dirty="0">
                <a:solidFill>
                  <a:schemeClr val="tx1"/>
                </a:solidFill>
                <a:latin typeface="+mn-lt"/>
                <a:ea typeface="+mn-ea"/>
                <a:cs typeface="+mn-cs"/>
              </a:rPr>
              <a:t>Journal Entries for the First and Second Lease Payment</a:t>
            </a:r>
            <a:endParaRPr lang="en-US" dirty="0"/>
          </a:p>
          <a:p>
            <a:pPr fontAlgn="base"/>
            <a:endParaRPr lang="en-US" sz="1200" b="0" i="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entire $100,000 first lease payment is applied to principal because the payment occurred at the beginning of the lease, so no interest had yet accrued. </a:t>
            </a:r>
          </a:p>
        </p:txBody>
      </p:sp>
    </p:spTree>
    <p:extLst>
      <p:ext uri="{BB962C8B-B14F-4D97-AF65-F5344CB8AC3E}">
        <p14:creationId xmlns:p14="http://schemas.microsoft.com/office/powerpoint/2010/main" val="26904478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fontAlgn="base"/>
            <a:r>
              <a:rPr lang="en-US" dirty="0"/>
              <a:t>Illustration 15–7A </a:t>
            </a:r>
            <a:r>
              <a:rPr lang="en-US" sz="1200" b="0" i="0" u="none" strike="noStrike" kern="1200" baseline="0" dirty="0">
                <a:solidFill>
                  <a:schemeClr val="tx1"/>
                </a:solidFill>
                <a:latin typeface="+mn-lt"/>
                <a:ea typeface="+mn-ea"/>
                <a:cs typeface="+mn-cs"/>
              </a:rPr>
              <a:t>Journal Entries for the First and Second Lease Payment</a:t>
            </a:r>
            <a:endParaRPr lang="en-US" dirty="0"/>
          </a:p>
          <a:p>
            <a:r>
              <a:rPr lang="en-US" sz="1200" b="0" i="0" u="none" strike="noStrike" kern="1200" baseline="0" dirty="0">
                <a:solidFill>
                  <a:schemeClr val="tx1"/>
                </a:solidFill>
                <a:latin typeface="+mn-lt"/>
                <a:ea typeface="+mn-ea"/>
                <a:cs typeface="+mn-cs"/>
              </a:rPr>
              <a:t>Illustration 15–7C Lessee Entries for the Second Lease Payment: Interest and Amortization </a:t>
            </a:r>
          </a:p>
          <a:p>
            <a:endParaRPr lang="en-US" sz="1200" b="0" i="0" kern="1200" dirty="0">
              <a:solidFill>
                <a:schemeClr val="tx1"/>
              </a:solidFill>
              <a:effectLst/>
              <a:latin typeface="+mn-lt"/>
              <a:ea typeface="+mn-ea"/>
              <a:cs typeface="+mn-cs"/>
            </a:endParaRPr>
          </a:p>
          <a:p>
            <a:pPr fontAlgn="base"/>
            <a:r>
              <a:rPr lang="en-US" sz="1200" b="0" i="0" u="none" strike="noStrike" kern="1200" baseline="0" dirty="0">
                <a:solidFill>
                  <a:schemeClr val="tx1"/>
                </a:solidFill>
                <a:latin typeface="+mn-lt"/>
                <a:ea typeface="+mn-ea"/>
                <a:cs typeface="+mn-cs"/>
              </a:rPr>
              <a:t>For an operating lease, the </a:t>
            </a:r>
            <a:r>
              <a:rPr lang="en-US" sz="1200" b="0" i="1" u="none" strike="noStrike" kern="1200" baseline="0" dirty="0">
                <a:solidFill>
                  <a:schemeClr val="tx1"/>
                </a:solidFill>
                <a:latin typeface="+mn-lt"/>
                <a:ea typeface="+mn-ea"/>
                <a:cs typeface="+mn-cs"/>
              </a:rPr>
              <a:t>lessee </a:t>
            </a:r>
            <a:r>
              <a:rPr lang="en-US" sz="1200" b="0" i="0" u="none" strike="noStrike" kern="1200" baseline="0" dirty="0">
                <a:solidFill>
                  <a:schemeClr val="tx1"/>
                </a:solidFill>
                <a:latin typeface="+mn-lt"/>
                <a:ea typeface="+mn-ea"/>
                <a:cs typeface="+mn-cs"/>
              </a:rPr>
              <a:t>will report a single lease expense rather than the separate interest and amortization associated with a finance lease. However, it’s convenient to think of this single lease expense as consisting of those two components (interest and amortization). </a:t>
            </a:r>
            <a:endParaRPr lang="en-US" sz="1200" b="0" i="0" kern="1200" dirty="0">
              <a:solidFill>
                <a:schemeClr val="tx1"/>
              </a:solidFill>
              <a:effectLst/>
              <a:latin typeface="+mn-lt"/>
              <a:ea typeface="+mn-ea"/>
              <a:cs typeface="+mn-cs"/>
            </a:endParaRP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Sans Serif, having determined interest to be </a:t>
            </a:r>
            <a:r>
              <a:rPr lang="en-US" sz="1200" b="1" i="0" kern="1200" dirty="0">
                <a:solidFill>
                  <a:schemeClr val="tx1"/>
                </a:solidFill>
                <a:effectLst/>
                <a:latin typeface="+mn-lt"/>
                <a:ea typeface="+mn-ea"/>
                <a:cs typeface="+mn-cs"/>
              </a:rPr>
              <a:t>$24,869</a:t>
            </a:r>
            <a:r>
              <a:rPr lang="en-US" sz="1200" b="0" i="0" kern="1200" dirty="0">
                <a:solidFill>
                  <a:schemeClr val="tx1"/>
                </a:solidFill>
                <a:effectLst/>
                <a:latin typeface="+mn-lt"/>
                <a:ea typeface="+mn-ea"/>
                <a:cs typeface="+mn-cs"/>
              </a:rPr>
              <a:t>, plugs an amortization expense of </a:t>
            </a:r>
            <a:r>
              <a:rPr lang="en-US" sz="1200" b="1" i="0" kern="1200" dirty="0">
                <a:solidFill>
                  <a:schemeClr val="tx1"/>
                </a:solidFill>
                <a:effectLst/>
                <a:latin typeface="+mn-lt"/>
                <a:ea typeface="+mn-ea"/>
                <a:cs typeface="+mn-cs"/>
              </a:rPr>
              <a:t>$75,131 </a:t>
            </a:r>
            <a:r>
              <a:rPr lang="en-US" sz="1200" b="0" i="0" kern="1200" dirty="0">
                <a:solidFill>
                  <a:schemeClr val="tx1"/>
                </a:solidFill>
                <a:effectLst/>
                <a:latin typeface="+mn-lt"/>
                <a:ea typeface="+mn-ea"/>
                <a:cs typeface="+mn-cs"/>
              </a:rPr>
              <a:t>to cause the total of the two components of the lease expense to be $100,000.</a:t>
            </a:r>
          </a:p>
          <a:p>
            <a:br>
              <a:rPr lang="en-US" dirty="0"/>
            </a:br>
            <a:r>
              <a:rPr lang="en-US" dirty="0"/>
              <a:t>Total lease expense (amor</a:t>
            </a:r>
            <a:r>
              <a:rPr lang="en-US" sz="1200" b="0" i="0" kern="1200" dirty="0">
                <a:solidFill>
                  <a:schemeClr val="tx1"/>
                </a:solidFill>
                <a:effectLst/>
                <a:latin typeface="+mn-lt"/>
                <a:ea typeface="+mn-ea"/>
                <a:cs typeface="+mn-cs"/>
              </a:rPr>
              <a:t>tization plus interest) for Sans Serif will equal $100,000 each year over the lease term. On the flip side of the transaction, the lessor in an operating lease does not record a lease receivable at the beginning of the lease and does not remove from its balance sheet the asset being leased. With no receivable to accrue interest, First LeaseCorp simply records straight-line revenue as a single lease revenue amount equal to the $100,000 lease payments and equal to the $100,000 amount the lessee reports as lease expense. First LeaseCorp also depreciates the </a:t>
            </a:r>
            <a:r>
              <a:rPr lang="en-US" dirty="0"/>
              <a:t>asset over the asset’s useful life</a:t>
            </a:r>
            <a:r>
              <a:rPr lang="en-US" sz="1200" b="0" i="0" kern="1200" dirty="0">
                <a:solidFill>
                  <a:schemeClr val="tx1"/>
                </a:solidFill>
                <a:effectLst/>
                <a:latin typeface="+mn-lt"/>
                <a:ea typeface="+mn-ea"/>
                <a:cs typeface="+mn-cs"/>
              </a:rPr>
              <a:t> (six years in this example), just as it would any other asset it owns and keeps on its books.</a:t>
            </a:r>
          </a:p>
          <a:p>
            <a:pPr fontAlgn="base"/>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184655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8ED8DB5-A7FB-4E29-BE66-055CBA27AA3E}" type="slidenum">
              <a:rPr lang="en-US" smtClean="0"/>
              <a:pPr/>
              <a:t>34</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Illustration 15–7B Lease Amortization Schedule</a:t>
            </a:r>
            <a:endParaRPr lang="en-US" sz="1200" b="0" i="0" kern="1200" dirty="0">
              <a:solidFill>
                <a:schemeClr val="tx1"/>
              </a:solidFill>
              <a:effectLst/>
              <a:latin typeface="+mn-lt"/>
              <a:ea typeface="+mn-ea"/>
              <a:cs typeface="+mn-cs"/>
            </a:endParaRPr>
          </a:p>
          <a:p>
            <a:pPr eaLnBrk="1" hangingPunct="1"/>
            <a:endParaRPr lang="en-US" dirty="0"/>
          </a:p>
          <a:p>
            <a:pPr eaLnBrk="1" hangingPunct="1"/>
            <a:r>
              <a:rPr lang="en-US" sz="1200" b="0" i="0" u="none" strike="noStrike" kern="1200" baseline="0" dirty="0">
                <a:solidFill>
                  <a:schemeClr val="tx1"/>
                </a:solidFill>
                <a:latin typeface="+mn-lt"/>
                <a:ea typeface="+mn-ea"/>
                <a:cs typeface="+mn-cs"/>
              </a:rPr>
              <a:t>The amortization schedule shown here demonstrates how the lease liability balance and the effective interest change over the four-year lease term. </a:t>
            </a:r>
            <a:endParaRPr lang="en-US" dirty="0"/>
          </a:p>
        </p:txBody>
      </p:sp>
    </p:spTree>
    <p:extLst>
      <p:ext uri="{BB962C8B-B14F-4D97-AF65-F5344CB8AC3E}">
        <p14:creationId xmlns:p14="http://schemas.microsoft.com/office/powerpoint/2010/main" val="28458852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We can think of lease expenses in a </a:t>
            </a:r>
            <a:r>
              <a:rPr lang="en-US" sz="1200" b="0" i="1" kern="1200" dirty="0">
                <a:solidFill>
                  <a:schemeClr val="tx1"/>
                </a:solidFill>
                <a:effectLst/>
                <a:latin typeface="+mn-lt"/>
                <a:ea typeface="+mn-ea"/>
                <a:cs typeface="+mn-cs"/>
              </a:rPr>
              <a:t>finance lease</a:t>
            </a:r>
            <a:r>
              <a:rPr lang="en-US" sz="1200" b="0" i="0" kern="1200" dirty="0">
                <a:solidFill>
                  <a:schemeClr val="tx1"/>
                </a:solidFill>
                <a:effectLst/>
                <a:latin typeface="+mn-lt"/>
                <a:ea typeface="+mn-ea"/>
                <a:cs typeface="+mn-cs"/>
              </a:rPr>
              <a:t> as reflecting (a) the right to use the asset (amortization) plus (b) the financing of that right (interest). On the other hand, in an </a:t>
            </a:r>
            <a:r>
              <a:rPr lang="en-US" sz="1200" b="0" i="1" kern="1200" dirty="0">
                <a:solidFill>
                  <a:schemeClr val="tx1"/>
                </a:solidFill>
                <a:effectLst/>
                <a:latin typeface="+mn-lt"/>
                <a:ea typeface="+mn-ea"/>
                <a:cs typeface="+mn-cs"/>
              </a:rPr>
              <a:t>operating lease</a:t>
            </a:r>
            <a:r>
              <a:rPr lang="en-US" sz="1200" b="0" i="0" kern="1200" dirty="0">
                <a:solidFill>
                  <a:schemeClr val="tx1"/>
                </a:solidFill>
                <a:effectLst/>
                <a:latin typeface="+mn-lt"/>
                <a:ea typeface="+mn-ea"/>
                <a:cs typeface="+mn-cs"/>
              </a:rPr>
              <a:t>, lease expense is recorded in a manner that is designed to mirror </a:t>
            </a:r>
            <a:r>
              <a:rPr lang="en-US" sz="1200" b="0" i="1" kern="1200" dirty="0">
                <a:solidFill>
                  <a:schemeClr val="tx1"/>
                </a:solidFill>
                <a:effectLst/>
                <a:latin typeface="+mn-lt"/>
                <a:ea typeface="+mn-ea"/>
                <a:cs typeface="+mn-cs"/>
              </a:rPr>
              <a:t>straight-line rental</a:t>
            </a:r>
            <a:r>
              <a:rPr lang="en-US" sz="1200" b="0" i="0" kern="1200" dirty="0">
                <a:solidFill>
                  <a:schemeClr val="tx1"/>
                </a:solidFill>
                <a:effectLst/>
                <a:latin typeface="+mn-lt"/>
                <a:ea typeface="+mn-ea"/>
                <a:cs typeface="+mn-cs"/>
              </a:rPr>
              <a:t> of the asset during the lease term. </a:t>
            </a:r>
          </a:p>
          <a:p>
            <a:pPr fontAlgn="base"/>
            <a:endParaRPr lang="en-US" sz="1200" b="0" i="0" kern="1200" dirty="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way the lessee does that is to determine interest expense and then to determine amortization of the right-of-use asset as the </a:t>
            </a:r>
            <a:r>
              <a:rPr lang="en-US" sz="1200" b="0" i="1" kern="1200" dirty="0">
                <a:solidFill>
                  <a:schemeClr val="tx1"/>
                </a:solidFill>
                <a:effectLst/>
                <a:latin typeface="+mn-lt"/>
                <a:ea typeface="+mn-ea"/>
                <a:cs typeface="+mn-cs"/>
              </a:rPr>
              <a:t>amount needed to cause the total lease expense (interest plus amortization) to be an equal, straight-line amount over the lease term.</a:t>
            </a:r>
            <a:r>
              <a:rPr lang="en-US" sz="1200" b="0" i="0" kern="1200" dirty="0">
                <a:solidFill>
                  <a:schemeClr val="tx1"/>
                </a:solidFill>
                <a:effectLst/>
                <a:latin typeface="+mn-lt"/>
                <a:ea typeface="+mn-ea"/>
                <a:cs typeface="+mn-cs"/>
              </a:rPr>
              <a:t> In other words, the lessee records interest the normal way and then “plugs” the right-of-use asset amortization at whatever amount is needed for interest plus amortization to equal the straight-line lease payment. </a:t>
            </a:r>
          </a:p>
          <a:p>
            <a:pPr fontAlgn="base"/>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368150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pPr defTabSz="939363">
              <a:defRPr/>
            </a:pPr>
            <a:fld id="{9DD40FB1-DF55-4619-B3FB-FB168E2F521B}" type="slidenum">
              <a:rPr lang="en-US" altLang="en-US">
                <a:solidFill>
                  <a:srgbClr val="000000"/>
                </a:solidFill>
                <a:latin typeface="Times New Roman" pitchFamily="18" charset="0"/>
              </a:rPr>
              <a:pPr defTabSz="939363">
                <a:defRPr/>
              </a:pPr>
              <a:t>36</a:t>
            </a:fld>
            <a:endParaRPr lang="en-US" altLang="en-US" dirty="0">
              <a:solidFill>
                <a:srgbClr val="000000"/>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solidFill>
                  <a:srgbClr val="000000"/>
                </a:solidFill>
                <a:latin typeface="Tahoma" pitchFamily="34" charset="0"/>
              </a:rPr>
              <a:t>The correct answer is a. </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In an operating lease, the lessee amortizes its right of use asset at an amount so that the total of interest expense and amortization will be a straight line amount equal to the annual payments, $12,000 per year. </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Interest</a:t>
            </a:r>
            <a:r>
              <a:rPr kumimoji="0" lang="en-US" sz="1200" b="0" i="0" u="none" strike="noStrike" kern="1200" cap="none" spc="0" normalizeH="0" baseline="0" noProof="0" dirty="0">
                <a:ln>
                  <a:noFill/>
                </a:ln>
                <a:solidFill>
                  <a:srgbClr val="C00000"/>
                </a:solidFill>
                <a:effectLst/>
                <a:uLnTx/>
                <a:uFillTx/>
                <a:latin typeface="Tahoma" pitchFamily="34" charset="0"/>
                <a:ea typeface="+mn-ea"/>
                <a:cs typeface="+mn-cs"/>
              </a:rPr>
              <a:t> </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the first year is 10% x ($80,000 – 12,000) =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$6,800</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So,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amortization</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will be $12,000 – 6,800 =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$5,200</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a:t>
            </a:r>
          </a:p>
          <a:p>
            <a:pPr eaLnBrk="1" hangingPunct="1"/>
            <a:endParaRPr lang="en-US" altLang="en-US" dirty="0"/>
          </a:p>
        </p:txBody>
      </p:sp>
    </p:spTree>
    <p:extLst>
      <p:ext uri="{BB962C8B-B14F-4D97-AF65-F5344CB8AC3E}">
        <p14:creationId xmlns:p14="http://schemas.microsoft.com/office/powerpoint/2010/main" val="23038899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fontAlgn="base"/>
            <a:r>
              <a:rPr lang="en-US" dirty="0"/>
              <a:t>Illustration 15–8 Comparison of Lessee’s Expense Recognition between Finance and Operating Leases</a:t>
            </a:r>
          </a:p>
          <a:p>
            <a:pPr fontAlgn="base"/>
            <a:endParaRPr lang="en-US" dirty="0"/>
          </a:p>
          <a:p>
            <a:pPr fontAlgn="base"/>
            <a:r>
              <a:rPr lang="en-US" sz="1200" b="0" i="0" kern="1200" dirty="0">
                <a:solidFill>
                  <a:schemeClr val="tx1"/>
                </a:solidFill>
                <a:effectLst/>
                <a:latin typeface="+mn-lt"/>
                <a:ea typeface="+mn-ea"/>
                <a:cs typeface="+mn-cs"/>
              </a:rPr>
              <a:t>Reflecting back to our illustrations for a finance lease, you should note that the lessee records more expense and the lessor records more revenue early in the life of a finance lease. This “front loading” of lease expense/revenue occurs due to the fact that interest is higher initially than it is in the later stages of a lease, while amortization expense for the lessee's right-of-use asset </a:t>
            </a:r>
            <a:r>
              <a:rPr lang="en-US" dirty="0"/>
              <a:t>remains the same each period</a:t>
            </a:r>
            <a:r>
              <a:rPr lang="en-US" sz="1200" b="0" i="0" kern="1200" dirty="0">
                <a:solidFill>
                  <a:schemeClr val="tx1"/>
                </a:solidFill>
                <a:effectLst/>
                <a:latin typeface="+mn-lt"/>
                <a:ea typeface="+mn-ea"/>
                <a:cs typeface="+mn-cs"/>
              </a:rPr>
              <a:t>. Operating leases avoid front loading. As you can imagine, lessees tend to prefer the operating lease classification. It defers expense recognition, making net income higher in the early years of the lease.</a:t>
            </a:r>
          </a:p>
        </p:txBody>
      </p:sp>
    </p:spTree>
    <p:extLst>
      <p:ext uri="{BB962C8B-B14F-4D97-AF65-F5344CB8AC3E}">
        <p14:creationId xmlns:p14="http://schemas.microsoft.com/office/powerpoint/2010/main" val="432022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pPr defTabSz="939363">
              <a:defRPr/>
            </a:pPr>
            <a:fld id="{9DD40FB1-DF55-4619-B3FB-FB168E2F521B}" type="slidenum">
              <a:rPr lang="en-US" altLang="en-US">
                <a:solidFill>
                  <a:srgbClr val="000000"/>
                </a:solidFill>
                <a:latin typeface="Times New Roman" pitchFamily="18" charset="0"/>
              </a:rPr>
              <a:pPr defTabSz="939363">
                <a:defRPr/>
              </a:pPr>
              <a:t>38</a:t>
            </a:fld>
            <a:endParaRPr lang="en-US" altLang="en-US" dirty="0">
              <a:solidFill>
                <a:srgbClr val="000000"/>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The correct answer is c.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In an operating lease, the lessee amortizes its right of use asset at an amount so that the total of interest expense and amortization will be a straight line amount equal to the annual payments, $20,000 per year. </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Interest</a:t>
            </a:r>
            <a:r>
              <a:rPr kumimoji="0" lang="en-US" sz="1200" b="0" i="0" u="none" strike="noStrike" kern="1200" cap="none" spc="0" normalizeH="0" baseline="0" noProof="0" dirty="0">
                <a:ln>
                  <a:noFill/>
                </a:ln>
                <a:solidFill>
                  <a:srgbClr val="C00000"/>
                </a:solidFill>
                <a:effectLst/>
                <a:uLnTx/>
                <a:uFillTx/>
                <a:latin typeface="Tahoma" pitchFamily="34" charset="0"/>
                <a:ea typeface="+mn-ea"/>
                <a:cs typeface="+mn-cs"/>
              </a:rPr>
              <a:t> </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the first year is 10% x ($135,180 – 20,000) =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$11,518</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So,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amortization</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will be $20,000 – 11,518 =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$8,482</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  </a:t>
            </a:r>
            <a:b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b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The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year-end balance </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is $135,180 – 8,482 =   </a:t>
            </a:r>
            <a:r>
              <a:rPr kumimoji="0" lang="en-US" sz="1200" b="1" i="0" u="none" strike="noStrike" kern="1200" cap="none" spc="0" normalizeH="0" baseline="0" noProof="0" dirty="0">
                <a:ln>
                  <a:noFill/>
                </a:ln>
                <a:solidFill>
                  <a:srgbClr val="C00000"/>
                </a:solidFill>
                <a:effectLst/>
                <a:uLnTx/>
                <a:uFillTx/>
                <a:latin typeface="Tahoma" pitchFamily="34" charset="0"/>
                <a:ea typeface="+mn-ea"/>
                <a:cs typeface="+mn-cs"/>
              </a:rPr>
              <a:t>$126,698</a:t>
            </a: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a:t>
            </a:r>
          </a:p>
          <a:p>
            <a:pPr eaLnBrk="1" hangingPunct="1"/>
            <a:endParaRPr lang="en-US" altLang="en-US" dirty="0"/>
          </a:p>
        </p:txBody>
      </p:sp>
    </p:spTree>
    <p:extLst>
      <p:ext uri="{BB962C8B-B14F-4D97-AF65-F5344CB8AC3E}">
        <p14:creationId xmlns:p14="http://schemas.microsoft.com/office/powerpoint/2010/main" val="19229519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solidFill>
                  <a:prstClr val="black"/>
                </a:solidFill>
                <a:latin typeface="Times New Roman" pitchFamily="18" charset="0"/>
              </a:rPr>
              <a:pPr/>
              <a:t>39</a:t>
            </a:fld>
            <a:endParaRPr lang="en-US" altLang="en-US" dirty="0">
              <a:solidFill>
                <a:prstClr val="black"/>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correct answer is c.  This lease does not meet any of the five criteria necessary for treatment as a finance lease. Thus, the lessee amortizes the asset in the amount needed for the </a:t>
            </a:r>
            <a:r>
              <a:rPr lang="en-US" b="1" dirty="0"/>
              <a:t>total lease expense </a:t>
            </a:r>
            <a:r>
              <a:rPr lang="en-US" dirty="0"/>
              <a:t>(interest plus amortization) to be equal to the periodic lease payment and reports the lease payment as lease expense in its income statement.</a:t>
            </a:r>
            <a:endParaRPr lang="en-US" sz="1400" b="1" dirty="0">
              <a:solidFill>
                <a:srgbClr val="C00000"/>
              </a:solidFill>
              <a:latin typeface="Arial" charset="0"/>
              <a:cs typeface="Arial" charset="0"/>
            </a:endParaRPr>
          </a:p>
          <a:p>
            <a:pPr eaLnBrk="1" hangingPunct="1"/>
            <a:endParaRPr lang="en-US" altLang="en-US" dirty="0"/>
          </a:p>
        </p:txBody>
      </p:sp>
    </p:spTree>
    <p:extLst>
      <p:ext uri="{BB962C8B-B14F-4D97-AF65-F5344CB8AC3E}">
        <p14:creationId xmlns:p14="http://schemas.microsoft.com/office/powerpoint/2010/main" val="1970733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EA9B25-4320-466A-81B5-EB30D3632019}" type="slidenum">
              <a:rPr lang="en-US" altLang="en-US" smtClean="0">
                <a:latin typeface="Times New Roman" pitchFamily="18" charset="0"/>
              </a:rPr>
              <a:pPr/>
              <a:t>4</a:t>
            </a:fld>
            <a:endParaRPr lang="en-US" altLang="en-US" dirty="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Illustration 15–1 Basic Lease Classifications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sz="1200" b="0" i="0" u="none" strike="noStrike" kern="1200" baseline="0" dirty="0">
                <a:solidFill>
                  <a:schemeClr val="tx1"/>
                </a:solidFill>
                <a:latin typeface="+mn-lt"/>
                <a:ea typeface="+mn-ea"/>
                <a:cs typeface="+mn-cs"/>
              </a:rPr>
              <a:t>The way we account for a lease depends on whether the lease more naturally resembles the purchase of an asset with debt financing or whether it’s a rental agreement. In many cases, the true nature of the contract is obvious. For example, a 10-year noncancelable lease of a computer with a 10-year useful life, by which title passes to the lessee at the end of the lease term, obviously more nearly represents a purchase than a rental agreement. This type of lease is classified as a </a:t>
            </a:r>
            <a:r>
              <a:rPr lang="en-US" sz="1200" b="1" i="0" u="none" strike="noStrike" kern="1200" baseline="0" dirty="0">
                <a:solidFill>
                  <a:schemeClr val="tx1"/>
                </a:solidFill>
                <a:latin typeface="+mn-lt"/>
                <a:ea typeface="+mn-ea"/>
                <a:cs typeface="+mn-cs"/>
              </a:rPr>
              <a:t>finance lease </a:t>
            </a:r>
            <a:r>
              <a:rPr lang="en-US" sz="1200" b="0" i="0" u="none" strike="noStrike" kern="1200" baseline="0" dirty="0">
                <a:solidFill>
                  <a:schemeClr val="tx1"/>
                </a:solidFill>
                <a:latin typeface="+mn-lt"/>
                <a:ea typeface="+mn-ea"/>
                <a:cs typeface="+mn-cs"/>
              </a:rPr>
              <a:t>by the lessee, and a </a:t>
            </a:r>
            <a:r>
              <a:rPr lang="en-US" sz="1200" b="1" i="0" u="none" strike="noStrike" kern="1200" baseline="0" dirty="0">
                <a:solidFill>
                  <a:schemeClr val="tx1"/>
                </a:solidFill>
                <a:latin typeface="+mn-lt"/>
                <a:ea typeface="+mn-ea"/>
                <a:cs typeface="+mn-cs"/>
              </a:rPr>
              <a:t>sales-type lease </a:t>
            </a:r>
            <a:r>
              <a:rPr lang="en-US" sz="1200" b="0" i="0" u="none" strike="noStrike" kern="1200" baseline="0" dirty="0">
                <a:solidFill>
                  <a:schemeClr val="tx1"/>
                </a:solidFill>
                <a:latin typeface="+mn-lt"/>
                <a:ea typeface="+mn-ea"/>
                <a:cs typeface="+mn-cs"/>
              </a:rPr>
              <a:t>by the lessor.  In contrast, a 10-day rental of the same computer, with no passage of title to the lessee, obviously represents a rental and not a sale. These types of rental arrangements are referred to as </a:t>
            </a:r>
            <a:r>
              <a:rPr lang="en-US" sz="1200" b="1" i="0" u="none" strike="noStrike" kern="1200" baseline="0" dirty="0">
                <a:solidFill>
                  <a:schemeClr val="tx1"/>
                </a:solidFill>
                <a:latin typeface="+mn-lt"/>
                <a:ea typeface="+mn-ea"/>
                <a:cs typeface="+mn-cs"/>
              </a:rPr>
              <a:t>operating leases</a:t>
            </a:r>
            <a:r>
              <a:rPr lang="en-US" sz="1200" b="0" i="0" u="none" strike="noStrike" kern="1200" baseline="0" dirty="0">
                <a:solidFill>
                  <a:schemeClr val="tx1"/>
                </a:solidFill>
                <a:latin typeface="+mn-lt"/>
                <a:ea typeface="+mn-ea"/>
                <a:cs typeface="+mn-cs"/>
              </a:rPr>
              <a:t>. </a:t>
            </a:r>
            <a:endParaRPr lang="en-US" altLang="en-US" dirty="0"/>
          </a:p>
        </p:txBody>
      </p:sp>
    </p:spTree>
    <p:extLst>
      <p:ext uri="{BB962C8B-B14F-4D97-AF65-F5344CB8AC3E}">
        <p14:creationId xmlns:p14="http://schemas.microsoft.com/office/powerpoint/2010/main" val="19800766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1120E6E-5C6F-42A0-ABB8-8730D4460E33}" type="slidenum">
              <a:rPr lang="en-US" smtClean="0"/>
              <a:pPr/>
              <a:t>40</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z="1200" b="0" i="0" u="none" strike="noStrike" kern="1200" baseline="0" dirty="0">
                <a:solidFill>
                  <a:schemeClr val="tx1"/>
                </a:solidFill>
                <a:latin typeface="+mn-lt"/>
                <a:ea typeface="+mn-ea"/>
                <a:cs typeface="+mn-cs"/>
              </a:rPr>
              <a:t>After recording these entries, the lessee will have two lease-related expenses—interest expense and amortization expense. However, the lessee combines these two accounts into a single </a:t>
            </a:r>
            <a:r>
              <a:rPr lang="en-US" sz="1200" b="0" i="1" u="none" strike="noStrike" kern="1200" baseline="0" dirty="0">
                <a:solidFill>
                  <a:schemeClr val="tx1"/>
                </a:solidFill>
                <a:latin typeface="+mn-lt"/>
                <a:ea typeface="+mn-ea"/>
                <a:cs typeface="+mn-cs"/>
              </a:rPr>
              <a:t>lease expense </a:t>
            </a:r>
            <a:r>
              <a:rPr lang="en-US" sz="1200" b="0" i="0" u="none" strike="noStrike" kern="1200" baseline="0" dirty="0">
                <a:solidFill>
                  <a:schemeClr val="tx1"/>
                </a:solidFill>
                <a:latin typeface="+mn-lt"/>
                <a:ea typeface="+mn-ea"/>
                <a:cs typeface="+mn-cs"/>
              </a:rPr>
              <a:t>and reports a single $100,000 amount each year in its income statement. </a:t>
            </a:r>
          </a:p>
          <a:p>
            <a:pPr eaLnBrk="1" hangingPunct="1"/>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is in keeping with the key objective of reporting a straight-line lease expense for an operating lease. Note that this is different than in a finance lease in which the lessee will report interest expense and amortization expense </a:t>
            </a:r>
            <a:r>
              <a:rPr lang="en-US" sz="1200" b="0" i="1" u="none" strike="noStrike" kern="1200" baseline="0" dirty="0">
                <a:solidFill>
                  <a:schemeClr val="tx1"/>
                </a:solidFill>
                <a:latin typeface="+mn-lt"/>
                <a:ea typeface="+mn-ea"/>
                <a:cs typeface="+mn-cs"/>
              </a:rPr>
              <a:t>separately </a:t>
            </a:r>
            <a:r>
              <a:rPr lang="en-US" sz="1200" b="0" i="0" u="none" strike="noStrike" kern="1200" baseline="0" dirty="0">
                <a:solidFill>
                  <a:schemeClr val="tx1"/>
                </a:solidFill>
                <a:latin typeface="+mn-lt"/>
                <a:ea typeface="+mn-ea"/>
                <a:cs typeface="+mn-cs"/>
              </a:rPr>
              <a:t>in the income statement.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First LeaseCorp, the lessor, has only a single lease revenue account in an operating lease and reports that straight-line amount, $100,000, each year in its income statement. Thus, in keeping with the presumption that an operating lease is considered to be more in the nature of a rental agreement, the lessee reports </a:t>
            </a:r>
            <a:r>
              <a:rPr lang="en-US" sz="1200" b="1" i="1" u="none" strike="noStrike" kern="1200" baseline="0" dirty="0">
                <a:solidFill>
                  <a:schemeClr val="tx1"/>
                </a:solidFill>
                <a:latin typeface="+mn-lt"/>
                <a:ea typeface="+mn-ea"/>
                <a:cs typeface="+mn-cs"/>
              </a:rPr>
              <a:t>lease expense on a straight-line basis </a:t>
            </a:r>
            <a:r>
              <a:rPr lang="en-US" sz="1200" b="0" i="0" u="none" strike="noStrike" kern="1200" baseline="0" dirty="0">
                <a:solidFill>
                  <a:schemeClr val="tx1"/>
                </a:solidFill>
                <a:latin typeface="+mn-lt"/>
                <a:ea typeface="+mn-ea"/>
                <a:cs typeface="+mn-cs"/>
              </a:rPr>
              <a:t>and the lessor reports </a:t>
            </a:r>
            <a:r>
              <a:rPr lang="en-US" sz="1200" b="1" i="1" u="none" strike="noStrike" kern="1200" baseline="0" dirty="0">
                <a:solidFill>
                  <a:schemeClr val="tx1"/>
                </a:solidFill>
                <a:latin typeface="+mn-lt"/>
                <a:ea typeface="+mn-ea"/>
                <a:cs typeface="+mn-cs"/>
              </a:rPr>
              <a:t>lease revenue on a straight-line basis </a:t>
            </a:r>
            <a:r>
              <a:rPr lang="en-US" sz="1200" b="0" i="0" u="none" strike="noStrike" kern="1200" baseline="0" dirty="0">
                <a:solidFill>
                  <a:schemeClr val="tx1"/>
                </a:solidFill>
                <a:latin typeface="+mn-lt"/>
                <a:ea typeface="+mn-ea"/>
                <a:cs typeface="+mn-cs"/>
              </a:rPr>
              <a:t>over the lease term. </a:t>
            </a:r>
            <a:endParaRPr lang="en-US" dirty="0"/>
          </a:p>
        </p:txBody>
      </p:sp>
    </p:spTree>
    <p:extLst>
      <p:ext uri="{BB962C8B-B14F-4D97-AF65-F5344CB8AC3E}">
        <p14:creationId xmlns:p14="http://schemas.microsoft.com/office/powerpoint/2010/main" val="30470413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09" indent="-285734">
              <a:defRPr>
                <a:solidFill>
                  <a:schemeClr val="tx1"/>
                </a:solidFill>
                <a:latin typeface="Tahoma" pitchFamily="34" charset="0"/>
              </a:defRPr>
            </a:lvl2pPr>
            <a:lvl3pPr marL="1142937" indent="-228587">
              <a:defRPr>
                <a:solidFill>
                  <a:schemeClr val="tx1"/>
                </a:solidFill>
                <a:latin typeface="Tahoma" pitchFamily="34" charset="0"/>
              </a:defRPr>
            </a:lvl3pPr>
            <a:lvl4pPr marL="1600112" indent="-228587">
              <a:defRPr>
                <a:solidFill>
                  <a:schemeClr val="tx1"/>
                </a:solidFill>
                <a:latin typeface="Tahoma" pitchFamily="34" charset="0"/>
              </a:defRPr>
            </a:lvl4pPr>
            <a:lvl5pPr marL="2057287" indent="-228587">
              <a:defRPr>
                <a:solidFill>
                  <a:schemeClr val="tx1"/>
                </a:solidFill>
                <a:latin typeface="Tahoma" pitchFamily="34" charset="0"/>
              </a:defRPr>
            </a:lvl5pPr>
            <a:lvl6pPr marL="2514461" indent="-228587" eaLnBrk="0" fontAlgn="base" hangingPunct="0">
              <a:spcBef>
                <a:spcPct val="0"/>
              </a:spcBef>
              <a:spcAft>
                <a:spcPct val="0"/>
              </a:spcAft>
              <a:defRPr>
                <a:solidFill>
                  <a:schemeClr val="tx1"/>
                </a:solidFill>
                <a:latin typeface="Tahoma" pitchFamily="34" charset="0"/>
              </a:defRPr>
            </a:lvl6pPr>
            <a:lvl7pPr marL="2971635" indent="-228587" eaLnBrk="0" fontAlgn="base" hangingPunct="0">
              <a:spcBef>
                <a:spcPct val="0"/>
              </a:spcBef>
              <a:spcAft>
                <a:spcPct val="0"/>
              </a:spcAft>
              <a:defRPr>
                <a:solidFill>
                  <a:schemeClr val="tx1"/>
                </a:solidFill>
                <a:latin typeface="Tahoma" pitchFamily="34" charset="0"/>
              </a:defRPr>
            </a:lvl7pPr>
            <a:lvl8pPr marL="3428810" indent="-228587" eaLnBrk="0" fontAlgn="base" hangingPunct="0">
              <a:spcBef>
                <a:spcPct val="0"/>
              </a:spcBef>
              <a:spcAft>
                <a:spcPct val="0"/>
              </a:spcAft>
              <a:defRPr>
                <a:solidFill>
                  <a:schemeClr val="tx1"/>
                </a:solidFill>
                <a:latin typeface="Tahoma" pitchFamily="34" charset="0"/>
              </a:defRPr>
            </a:lvl8pPr>
            <a:lvl9pPr marL="3885985" indent="-228587"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41</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correct answer is d. On July 1, 2021, the lessee records a debit to Right-of-use asset for $278,948 and a credit to lease payable for $278,948. The lessee also records a debit to lease payable and a credit to cash for $80,000. The lessor records a debit to cash and a credit to deferred lease revenue for $80,000. </a:t>
            </a:r>
          </a:p>
          <a:p>
            <a:pPr eaLnBrk="1" hangingPunct="1"/>
            <a:endParaRPr lang="en-US" altLang="en-US" dirty="0"/>
          </a:p>
        </p:txBody>
      </p:sp>
    </p:spTree>
    <p:extLst>
      <p:ext uri="{BB962C8B-B14F-4D97-AF65-F5344CB8AC3E}">
        <p14:creationId xmlns:p14="http://schemas.microsoft.com/office/powerpoint/2010/main" val="14857709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No Operating Leases for Lessees under IFRS. </a:t>
            </a:r>
            <a:r>
              <a:rPr lang="en-US" sz="1200" b="0" i="0" u="none" strike="noStrike" kern="1200" baseline="0" dirty="0">
                <a:solidFill>
                  <a:schemeClr val="tx1"/>
                </a:solidFill>
                <a:latin typeface="+mn-lt"/>
                <a:ea typeface="+mn-ea"/>
                <a:cs typeface="+mn-cs"/>
              </a:rPr>
              <a:t>Under </a:t>
            </a:r>
            <a:r>
              <a:rPr lang="en-US" sz="1200" b="0" i="1" u="none" strike="noStrike" kern="1200" baseline="0" dirty="0">
                <a:solidFill>
                  <a:schemeClr val="tx1"/>
                </a:solidFill>
                <a:latin typeface="+mn-lt"/>
                <a:ea typeface="+mn-ea"/>
                <a:cs typeface="+mn-cs"/>
              </a:rPr>
              <a:t>IFRS No. 16, </a:t>
            </a:r>
            <a:r>
              <a:rPr lang="en-US" sz="1200" b="0" i="0" u="none" strike="noStrike" kern="1200" baseline="0" dirty="0">
                <a:solidFill>
                  <a:schemeClr val="tx1"/>
                </a:solidFill>
                <a:latin typeface="+mn-lt"/>
                <a:ea typeface="+mn-ea"/>
                <a:cs typeface="+mn-cs"/>
              </a:rPr>
              <a:t>all leases are accounted for as finance leases by the lessee (one-model approach). Only lessors apply the classification criteria to distinguish between finance and operating leases. Thus, even for leases that qualify under U.S. GAAP (two-model approach) as operating leases, the lessee amortizes the right-of-use asset on a straight-line basis rather than “plugging” that amount to cause the total of interest and amortization to be a straight-line amount. This means that those leases under IFRS will have a front-loaded expense profile (because interest expense is more at the beginning than at the end). </a:t>
            </a:r>
            <a:endParaRPr lang="en-US" sz="1600" dirty="0">
              <a:latin typeface="+mn-lt"/>
            </a:endParaRPr>
          </a:p>
        </p:txBody>
      </p:sp>
    </p:spTree>
    <p:extLst>
      <p:ext uri="{BB962C8B-B14F-4D97-AF65-F5344CB8AC3E}">
        <p14:creationId xmlns:p14="http://schemas.microsoft.com/office/powerpoint/2010/main" val="33260821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As indicated in the Decision Makers’ Perspective at the beginning of the chapter, leasing can allow a firm to conserve assets, to avoid some risks of owning assets, and to obtain favorable tax benefits. These advantages are desirable. Accounting guidelines are designed to limit the ability of firms to obscure the realities of their financial position through off-balance-sheet financing or by avoiding violating terms of contracts that limit the amount of debt a company can have. Nevertheless, investors and creditors should be alert to the impact leases can have on a company’s financial position and on its risk. Disclosure requirements include reporting finance lease liabilities and operating lease liabilities separately.</a:t>
            </a:r>
            <a:endParaRPr lang="en-US" dirty="0"/>
          </a:p>
        </p:txBody>
      </p:sp>
    </p:spTree>
    <p:extLst>
      <p:ext uri="{BB962C8B-B14F-4D97-AF65-F5344CB8AC3E}">
        <p14:creationId xmlns:p14="http://schemas.microsoft.com/office/powerpoint/2010/main" val="28161558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An important factor in lease calculations that we’ve glossed over until now is the discount (interest) rate used in present value calculations. Because lease payments occur in future periods, we must consider the time value of money when evaluating their present value. The rate is important because it influences virtually every amount reported by both the lessor and the lessee in connection with the lease.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One discount rate is implicit in the lease agreement. This is the effective interest </a:t>
            </a:r>
            <a:r>
              <a:rPr lang="en-US" sz="1200" b="0" i="1" kern="1200" dirty="0">
                <a:solidFill>
                  <a:schemeClr val="tx1"/>
                </a:solidFill>
                <a:effectLst/>
                <a:latin typeface="+mn-lt"/>
                <a:ea typeface="+mn-ea"/>
                <a:cs typeface="+mn-cs"/>
              </a:rPr>
              <a:t>rate of return the lease payments provide the lessor</a:t>
            </a:r>
            <a:r>
              <a:rPr lang="en-US" sz="1200" b="0" i="0" kern="1200" dirty="0">
                <a:solidFill>
                  <a:schemeClr val="tx1"/>
                </a:solidFill>
                <a:effectLst/>
                <a:latin typeface="+mn-lt"/>
                <a:ea typeface="+mn-ea"/>
                <a:cs typeface="+mn-cs"/>
              </a:rPr>
              <a:t> under the lease. It is the desired rate of return the lessor has in mind when deciding the size of the lease payments. (Refer to our earlier calculations of the periodic lease payments.) If known by the lessee, this is the lessor's rate implicit in the lease agreement.</a:t>
            </a:r>
            <a:r>
              <a:rPr lang="en-US" sz="1200" b="0" i="0" u="none" strike="noStrike" kern="1200" baseline="0" dirty="0">
                <a:solidFill>
                  <a:schemeClr val="tx1"/>
                </a:solidFill>
                <a:latin typeface="+mn-lt"/>
                <a:ea typeface="+mn-ea"/>
                <a:cs typeface="+mn-cs"/>
              </a:rPr>
              <a:t> If known by the lessee, the lessee also should make its calculations using the lessor’s rate implicit in the lease agreement.</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What if the lessee is unaware of the lessor’s implicit rate? This is frequently the case in practice. This might happen, for example, if the leased asset has a relatively high residual value. As we will discuss later, if there’s a residual value (guaranteed or not), it is an ingredient in the lessor’s calculation of the lease payments. Sometimes it may be hard for the lessee to identify the residual value estimated by the lessor if the lessor chooses not to make it known. However, as the lease term and risk of obsolescence increase, the residual value typically is less of a factor.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When the lessor’s implicit rate is not known, the lessee should use its own incremental borrowing rate. This is the rate the lessee would expect to pay a bank if funds were borrowed to buy the asset.</a:t>
            </a:r>
            <a:endParaRPr lang="en-US" dirty="0"/>
          </a:p>
        </p:txBody>
      </p:sp>
    </p:spTree>
    <p:extLst>
      <p:ext uri="{BB962C8B-B14F-4D97-AF65-F5344CB8AC3E}">
        <p14:creationId xmlns:p14="http://schemas.microsoft.com/office/powerpoint/2010/main" val="21047139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It’s not unusual to simplify accounting for situations in which doing so has no material effect on the financial statements. One such situation that permits a simpler application is a short-term lease. A lease is considered a “short-term lease” if it:</a:t>
            </a:r>
          </a:p>
          <a:p>
            <a:pPr fontAlgn="base"/>
            <a:endParaRPr lang="en-US" sz="1200" b="0" i="0" kern="1200" dirty="0">
              <a:solidFill>
                <a:schemeClr val="tx1"/>
              </a:solidFill>
              <a:effectLst/>
              <a:latin typeface="+mn-lt"/>
              <a:ea typeface="+mn-ea"/>
              <a:cs typeface="+mn-cs"/>
            </a:endParaRPr>
          </a:p>
          <a:p>
            <a:pPr marL="228600" indent="-228600" fontAlgn="base">
              <a:buFont typeface="+mj-lt"/>
              <a:buAutoNum type="arabicPeriod"/>
            </a:pPr>
            <a:r>
              <a:rPr lang="en-US" sz="1200" b="0" i="0" kern="1200" dirty="0">
                <a:solidFill>
                  <a:schemeClr val="tx1"/>
                </a:solidFill>
                <a:effectLst/>
                <a:latin typeface="+mn-lt"/>
                <a:ea typeface="+mn-ea"/>
                <a:cs typeface="+mn-cs"/>
              </a:rPr>
              <a:t>Has a lease term (including any options to renew or extend) of twelve months or less, </a:t>
            </a:r>
            <a:r>
              <a:rPr lang="en-US" sz="1200" b="1" i="1" kern="1200" dirty="0">
                <a:solidFill>
                  <a:schemeClr val="tx1"/>
                </a:solidFill>
                <a:effectLst/>
                <a:latin typeface="+mn-lt"/>
                <a:ea typeface="+mn-ea"/>
                <a:cs typeface="+mn-cs"/>
              </a:rPr>
              <a:t>and</a:t>
            </a:r>
          </a:p>
          <a:p>
            <a:pPr marL="228600" indent="-228600" fontAlgn="base">
              <a:buFont typeface="+mj-lt"/>
              <a:buAutoNum type="arabicPeriod"/>
            </a:pPr>
            <a:r>
              <a:rPr lang="en-US" sz="1200" b="0" i="0" kern="1200" dirty="0">
                <a:solidFill>
                  <a:schemeClr val="tx1"/>
                </a:solidFill>
                <a:effectLst/>
                <a:latin typeface="+mn-lt"/>
                <a:ea typeface="+mn-ea"/>
                <a:cs typeface="+mn-cs"/>
              </a:rPr>
              <a:t>Does not contain a purchase option that that the lessee is reasonably certain to exercise, which would extend the term beyond twelve months.</a:t>
            </a:r>
          </a:p>
          <a:p>
            <a:endParaRPr lang="en-US"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shortcut approach for short-term leases permits the lessee to choose </a:t>
            </a:r>
            <a:r>
              <a:rPr lang="en-US" sz="1200" b="1" i="1" kern="1200" dirty="0">
                <a:solidFill>
                  <a:schemeClr val="tx1"/>
                </a:solidFill>
                <a:effectLst/>
                <a:latin typeface="+mn-lt"/>
                <a:ea typeface="+mn-ea"/>
                <a:cs typeface="+mn-cs"/>
              </a:rPr>
              <a:t>not</a:t>
            </a:r>
            <a:r>
              <a:rPr lang="en-US" sz="1200" b="0" i="0" kern="1200" dirty="0">
                <a:solidFill>
                  <a:schemeClr val="tx1"/>
                </a:solidFill>
                <a:effectLst/>
                <a:latin typeface="+mn-lt"/>
                <a:ea typeface="+mn-ea"/>
                <a:cs typeface="+mn-cs"/>
              </a:rPr>
              <a:t> to record an asset and related liability associated with the lease at the beginning of the lease term. Instead, the lessee can simply record lease payments as rent expense over the lease term. Yes, this is the approach used by the lessor for lease revenue on the flip side of the transaction.</a:t>
            </a:r>
          </a:p>
          <a:p>
            <a:endParaRPr lang="en-US" sz="1200" b="0" i="0" kern="1200" dirty="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195052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15–9 Short-Term Lease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Let’s look at an example that illustrates the relatively straightforward accounting for short-term leases.</a:t>
            </a:r>
            <a:endParaRPr lang="en-US" dirty="0"/>
          </a:p>
        </p:txBody>
      </p:sp>
    </p:spTree>
    <p:extLst>
      <p:ext uri="{BB962C8B-B14F-4D97-AF65-F5344CB8AC3E}">
        <p14:creationId xmlns:p14="http://schemas.microsoft.com/office/powerpoint/2010/main" val="38984856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09" indent="-285734">
              <a:defRPr>
                <a:solidFill>
                  <a:schemeClr val="tx1"/>
                </a:solidFill>
                <a:latin typeface="Tahoma" pitchFamily="34" charset="0"/>
              </a:defRPr>
            </a:lvl2pPr>
            <a:lvl3pPr marL="1142937" indent="-228587">
              <a:defRPr>
                <a:solidFill>
                  <a:schemeClr val="tx1"/>
                </a:solidFill>
                <a:latin typeface="Tahoma" pitchFamily="34" charset="0"/>
              </a:defRPr>
            </a:lvl3pPr>
            <a:lvl4pPr marL="1600112" indent="-228587">
              <a:defRPr>
                <a:solidFill>
                  <a:schemeClr val="tx1"/>
                </a:solidFill>
                <a:latin typeface="Tahoma" pitchFamily="34" charset="0"/>
              </a:defRPr>
            </a:lvl4pPr>
            <a:lvl5pPr marL="2057287" indent="-228587">
              <a:defRPr>
                <a:solidFill>
                  <a:schemeClr val="tx1"/>
                </a:solidFill>
                <a:latin typeface="Tahoma" pitchFamily="34" charset="0"/>
              </a:defRPr>
            </a:lvl5pPr>
            <a:lvl6pPr marL="2514461" indent="-228587" eaLnBrk="0" fontAlgn="base" hangingPunct="0">
              <a:spcBef>
                <a:spcPct val="0"/>
              </a:spcBef>
              <a:spcAft>
                <a:spcPct val="0"/>
              </a:spcAft>
              <a:defRPr>
                <a:solidFill>
                  <a:schemeClr val="tx1"/>
                </a:solidFill>
                <a:latin typeface="Tahoma" pitchFamily="34" charset="0"/>
              </a:defRPr>
            </a:lvl6pPr>
            <a:lvl7pPr marL="2971635" indent="-228587" eaLnBrk="0" fontAlgn="base" hangingPunct="0">
              <a:spcBef>
                <a:spcPct val="0"/>
              </a:spcBef>
              <a:spcAft>
                <a:spcPct val="0"/>
              </a:spcAft>
              <a:defRPr>
                <a:solidFill>
                  <a:schemeClr val="tx1"/>
                </a:solidFill>
                <a:latin typeface="Tahoma" pitchFamily="34" charset="0"/>
              </a:defRPr>
            </a:lvl7pPr>
            <a:lvl8pPr marL="3428810" indent="-228587" eaLnBrk="0" fontAlgn="base" hangingPunct="0">
              <a:spcBef>
                <a:spcPct val="0"/>
              </a:spcBef>
              <a:spcAft>
                <a:spcPct val="0"/>
              </a:spcAft>
              <a:defRPr>
                <a:solidFill>
                  <a:schemeClr val="tx1"/>
                </a:solidFill>
                <a:latin typeface="Tahoma" pitchFamily="34" charset="0"/>
              </a:defRPr>
            </a:lvl8pPr>
            <a:lvl9pPr marL="3885985" indent="-228587"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47</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IN" dirty="0"/>
              <a:t>The correct answer is a. In order to use the short cut method, the following criteria must be met: </a:t>
            </a:r>
          </a:p>
          <a:p>
            <a:r>
              <a:rPr lang="en-IN" dirty="0"/>
              <a:t>1) Has a lease term (including any options to renew or extend) of twelve months or less; </a:t>
            </a:r>
            <a:r>
              <a:rPr lang="en-IN" b="1" dirty="0">
                <a:solidFill>
                  <a:srgbClr val="C00000"/>
                </a:solidFill>
              </a:rPr>
              <a:t>and </a:t>
            </a:r>
            <a:br>
              <a:rPr lang="en-IN" b="1" dirty="0">
                <a:solidFill>
                  <a:srgbClr val="C00000"/>
                </a:solidFill>
              </a:rPr>
            </a:br>
            <a:r>
              <a:rPr lang="en-IN" dirty="0"/>
              <a:t>2) Does not contain a purchase option that the lessee is reasonably certain to exercise, which would extend the term beyond twelve months. </a:t>
            </a:r>
          </a:p>
          <a:p>
            <a:pPr eaLnBrk="1" hangingPunct="1"/>
            <a:endParaRPr lang="en-US" altLang="en-US" dirty="0"/>
          </a:p>
        </p:txBody>
      </p:sp>
    </p:spTree>
    <p:extLst>
      <p:ext uri="{BB962C8B-B14F-4D97-AF65-F5344CB8AC3E}">
        <p14:creationId xmlns:p14="http://schemas.microsoft.com/office/powerpoint/2010/main" val="15926128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Shortcut Method. </a:t>
            </a:r>
            <a:r>
              <a:rPr lang="en-US" sz="1200" b="0" i="0" u="none" strike="noStrike" kern="1200" baseline="0" dirty="0">
                <a:solidFill>
                  <a:schemeClr val="tx1"/>
                </a:solidFill>
                <a:latin typeface="+mn-lt"/>
                <a:ea typeface="+mn-ea"/>
                <a:cs typeface="+mn-cs"/>
              </a:rPr>
              <a:t>As in the case for short-term leases in U.S. GAAP, IFRS allows the lessee to elect not to record a right-of-use asset and lease payable at the beginning of the lease term, but instead to simply record lease payments as an expense as they occur. U.S. GAAP, though, defines a short-term lease as a lease that has a lease term of 12 months or less and does not include a purchase option </a:t>
            </a:r>
            <a:r>
              <a:rPr lang="en-US" sz="1200" b="0" i="1" u="none" strike="noStrike" kern="1200" baseline="0" dirty="0">
                <a:solidFill>
                  <a:schemeClr val="tx1"/>
                </a:solidFill>
                <a:latin typeface="+mn-lt"/>
                <a:ea typeface="+mn-ea"/>
                <a:cs typeface="+mn-cs"/>
              </a:rPr>
              <a:t>that the lessee is reasonably certain to exercise. </a:t>
            </a:r>
            <a:r>
              <a:rPr lang="en-US" sz="1200" b="0" i="0" u="none" strike="noStrike" kern="1200" baseline="0" dirty="0">
                <a:solidFill>
                  <a:schemeClr val="tx1"/>
                </a:solidFill>
                <a:latin typeface="+mn-lt"/>
                <a:ea typeface="+mn-ea"/>
                <a:cs typeface="+mn-cs"/>
              </a:rPr>
              <a:t>IFRS precludes a lease from being considered short term if the lease includes a purchase option regardless of whether the lessee is reasonably certain to exercise it. </a:t>
            </a:r>
          </a:p>
          <a:p>
            <a:r>
              <a:rPr lang="en-US" sz="1200" b="0" i="0" u="none" strike="noStrike" kern="1200" baseline="0" dirty="0">
                <a:solidFill>
                  <a:schemeClr val="tx1"/>
                </a:solidFill>
                <a:latin typeface="+mn-lt"/>
                <a:ea typeface="+mn-ea"/>
                <a:cs typeface="+mn-cs"/>
              </a:rPr>
              <a:t>In addition, though, unlike U.S. GAAP, IFRS allows “small ticket leases” also to apply this shortcut method. Small ticket leases are defined as those having a value of $5,000 or less. </a:t>
            </a:r>
            <a:endParaRPr lang="en-US" dirty="0"/>
          </a:p>
        </p:txBody>
      </p:sp>
    </p:spTree>
    <p:extLst>
      <p:ext uri="{BB962C8B-B14F-4D97-AF65-F5344CB8AC3E}">
        <p14:creationId xmlns:p14="http://schemas.microsoft.com/office/powerpoint/2010/main" val="368596165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09" indent="-285734">
              <a:defRPr>
                <a:solidFill>
                  <a:schemeClr val="tx1"/>
                </a:solidFill>
                <a:latin typeface="Tahoma" pitchFamily="34" charset="0"/>
              </a:defRPr>
            </a:lvl2pPr>
            <a:lvl3pPr marL="1142937" indent="-228587">
              <a:defRPr>
                <a:solidFill>
                  <a:schemeClr val="tx1"/>
                </a:solidFill>
                <a:latin typeface="Tahoma" pitchFamily="34" charset="0"/>
              </a:defRPr>
            </a:lvl3pPr>
            <a:lvl4pPr marL="1600112" indent="-228587">
              <a:defRPr>
                <a:solidFill>
                  <a:schemeClr val="tx1"/>
                </a:solidFill>
                <a:latin typeface="Tahoma" pitchFamily="34" charset="0"/>
              </a:defRPr>
            </a:lvl4pPr>
            <a:lvl5pPr marL="2057287" indent="-228587">
              <a:defRPr>
                <a:solidFill>
                  <a:schemeClr val="tx1"/>
                </a:solidFill>
                <a:latin typeface="Tahoma" pitchFamily="34" charset="0"/>
              </a:defRPr>
            </a:lvl5pPr>
            <a:lvl6pPr marL="2514461" indent="-228587" eaLnBrk="0" fontAlgn="base" hangingPunct="0">
              <a:spcBef>
                <a:spcPct val="0"/>
              </a:spcBef>
              <a:spcAft>
                <a:spcPct val="0"/>
              </a:spcAft>
              <a:defRPr>
                <a:solidFill>
                  <a:schemeClr val="tx1"/>
                </a:solidFill>
                <a:latin typeface="Tahoma" pitchFamily="34" charset="0"/>
              </a:defRPr>
            </a:lvl6pPr>
            <a:lvl7pPr marL="2971635" indent="-228587" eaLnBrk="0" fontAlgn="base" hangingPunct="0">
              <a:spcBef>
                <a:spcPct val="0"/>
              </a:spcBef>
              <a:spcAft>
                <a:spcPct val="0"/>
              </a:spcAft>
              <a:defRPr>
                <a:solidFill>
                  <a:schemeClr val="tx1"/>
                </a:solidFill>
                <a:latin typeface="Tahoma" pitchFamily="34" charset="0"/>
              </a:defRPr>
            </a:lvl7pPr>
            <a:lvl8pPr marL="3428810" indent="-228587" eaLnBrk="0" fontAlgn="base" hangingPunct="0">
              <a:spcBef>
                <a:spcPct val="0"/>
              </a:spcBef>
              <a:spcAft>
                <a:spcPct val="0"/>
              </a:spcAft>
              <a:defRPr>
                <a:solidFill>
                  <a:schemeClr val="tx1"/>
                </a:solidFill>
                <a:latin typeface="Tahoma" pitchFamily="34" charset="0"/>
              </a:defRPr>
            </a:lvl8pPr>
            <a:lvl9pPr marL="3885985" indent="-228587"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49</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IN" dirty="0"/>
              <a:t>The correct answer is d. </a:t>
            </a:r>
          </a:p>
          <a:p>
            <a:r>
              <a:rPr lang="en-IN" dirty="0"/>
              <a:t>IFRS, not U.S. GAAP, allows “small ticket leases” also to apply the shortcut method. Small ticket leases are defined as those having a value of $5,000 or less. </a:t>
            </a:r>
          </a:p>
          <a:p>
            <a:pPr marL="0" indent="0">
              <a:buNone/>
              <a:tabLst>
                <a:tab pos="7772400" algn="dec"/>
              </a:tabLst>
              <a:defRPr/>
            </a:pPr>
            <a:r>
              <a:rPr lang="en-US" dirty="0"/>
              <a:t>	</a:t>
            </a:r>
          </a:p>
          <a:p>
            <a:pPr eaLnBrk="1" hangingPunct="1"/>
            <a:endParaRPr lang="en-US" altLang="en-US" dirty="0"/>
          </a:p>
        </p:txBody>
      </p:sp>
    </p:spTree>
    <p:extLst>
      <p:ext uri="{BB962C8B-B14F-4D97-AF65-F5344CB8AC3E}">
        <p14:creationId xmlns:p14="http://schemas.microsoft.com/office/powerpoint/2010/main" val="153444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233" indent="-293551">
              <a:defRPr>
                <a:solidFill>
                  <a:schemeClr val="tx1"/>
                </a:solidFill>
                <a:latin typeface="Tahoma" pitchFamily="34" charset="0"/>
              </a:defRPr>
            </a:lvl2pPr>
            <a:lvl3pPr marL="1174204" indent="-234841">
              <a:defRPr>
                <a:solidFill>
                  <a:schemeClr val="tx1"/>
                </a:solidFill>
                <a:latin typeface="Tahoma" pitchFamily="34" charset="0"/>
              </a:defRPr>
            </a:lvl3pPr>
            <a:lvl4pPr marL="1643885" indent="-234841">
              <a:defRPr>
                <a:solidFill>
                  <a:schemeClr val="tx1"/>
                </a:solidFill>
                <a:latin typeface="Tahoma" pitchFamily="34" charset="0"/>
              </a:defRPr>
            </a:lvl4pPr>
            <a:lvl5pPr marL="2113567" indent="-234841">
              <a:defRPr>
                <a:solidFill>
                  <a:schemeClr val="tx1"/>
                </a:solidFill>
                <a:latin typeface="Tahoma" pitchFamily="34" charset="0"/>
              </a:defRPr>
            </a:lvl5pPr>
            <a:lvl6pPr marL="2583249" indent="-234841" eaLnBrk="0" fontAlgn="base" hangingPunct="0">
              <a:spcBef>
                <a:spcPct val="0"/>
              </a:spcBef>
              <a:spcAft>
                <a:spcPct val="0"/>
              </a:spcAft>
              <a:defRPr>
                <a:solidFill>
                  <a:schemeClr val="tx1"/>
                </a:solidFill>
                <a:latin typeface="Tahoma" pitchFamily="34" charset="0"/>
              </a:defRPr>
            </a:lvl6pPr>
            <a:lvl7pPr marL="3052930" indent="-234841" eaLnBrk="0" fontAlgn="base" hangingPunct="0">
              <a:spcBef>
                <a:spcPct val="0"/>
              </a:spcBef>
              <a:spcAft>
                <a:spcPct val="0"/>
              </a:spcAft>
              <a:defRPr>
                <a:solidFill>
                  <a:schemeClr val="tx1"/>
                </a:solidFill>
                <a:latin typeface="Tahoma" pitchFamily="34" charset="0"/>
              </a:defRPr>
            </a:lvl7pPr>
            <a:lvl8pPr marL="3522612" indent="-234841" eaLnBrk="0" fontAlgn="base" hangingPunct="0">
              <a:spcBef>
                <a:spcPct val="0"/>
              </a:spcBef>
              <a:spcAft>
                <a:spcPct val="0"/>
              </a:spcAft>
              <a:defRPr>
                <a:solidFill>
                  <a:schemeClr val="tx1"/>
                </a:solidFill>
                <a:latin typeface="Tahoma" pitchFamily="34" charset="0"/>
              </a:defRPr>
            </a:lvl8pPr>
            <a:lvl9pPr marL="3992293" indent="-234841" eaLnBrk="0" fontAlgn="base" hangingPunct="0">
              <a:spcBef>
                <a:spcPct val="0"/>
              </a:spcBef>
              <a:spcAft>
                <a:spcPct val="0"/>
              </a:spcAft>
              <a:defRPr>
                <a:solidFill>
                  <a:schemeClr val="tx1"/>
                </a:solidFill>
                <a:latin typeface="Tahoma" pitchFamily="34" charset="0"/>
              </a:defRPr>
            </a:lvl9pPr>
          </a:lstStyle>
          <a:p>
            <a:fld id="{D42624CF-28C0-457E-B106-9775E5B60AF7}" type="slidenum">
              <a:rPr lang="en-US" altLang="en-US" smtClean="0">
                <a:latin typeface="Times New Roman" pitchFamily="18" charset="0"/>
              </a:rPr>
              <a:pPr/>
              <a:t>5</a:t>
            </a:fld>
            <a:endParaRPr lang="en-US" altLang="en-US" dirty="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Illustration 15–2 Criteria for Classification as a Finance Lease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fontAlgn="base"/>
            <a:r>
              <a:rPr lang="en-US" sz="1200" b="0" i="0" kern="1200" dirty="0">
                <a:solidFill>
                  <a:schemeClr val="tx1"/>
                </a:solidFill>
                <a:effectLst/>
                <a:latin typeface="+mn-lt"/>
                <a:ea typeface="+mn-ea"/>
                <a:cs typeface="+mn-cs"/>
              </a:rPr>
              <a:t>Professional judgment is needed to differentiate between leases that in essence are installment purchases/sales and those that are not. It’s important to note that from an accounting perspective </a:t>
            </a:r>
            <a:r>
              <a:rPr lang="en-US" sz="1200" b="0" i="1" kern="1200" dirty="0">
                <a:solidFill>
                  <a:schemeClr val="tx1"/>
                </a:solidFill>
                <a:effectLst/>
                <a:latin typeface="+mn-lt"/>
                <a:ea typeface="+mn-ea"/>
                <a:cs typeface="+mn-cs"/>
              </a:rPr>
              <a:t>legal ownership is irrelevant</a:t>
            </a:r>
            <a:r>
              <a:rPr lang="en-US" sz="1200" b="0" i="0" kern="1200" dirty="0">
                <a:solidFill>
                  <a:schemeClr val="tx1"/>
                </a:solidFill>
                <a:effectLst/>
                <a:latin typeface="+mn-lt"/>
                <a:ea typeface="+mn-ea"/>
                <a:cs typeface="+mn-cs"/>
              </a:rPr>
              <a:t> in the decision. </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A finance lease is not the same as the purchase of an asset. The rights a lease grants a lessee under any lease, whether classified as a finance lease or an operating lease, are different from the rights transferred in the outright purchase of an asset. As one example, a lessee can't sell the leased asset.</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Nonetheless, a finance lease is economically similar to a purchase of the asset because the terms of a finance lease (a) normally allow the lessee to </a:t>
            </a:r>
            <a:r>
              <a:rPr lang="en-US" sz="1200" b="0" i="1" kern="1200" dirty="0">
                <a:solidFill>
                  <a:schemeClr val="tx1"/>
                </a:solidFill>
                <a:effectLst/>
                <a:latin typeface="+mn-lt"/>
                <a:ea typeface="+mn-ea"/>
                <a:cs typeface="+mn-cs"/>
              </a:rPr>
              <a:t>direct the use</a:t>
            </a:r>
            <a:r>
              <a:rPr lang="en-US" sz="1200" b="0" i="0" kern="1200" dirty="0">
                <a:solidFill>
                  <a:schemeClr val="tx1"/>
                </a:solidFill>
                <a:effectLst/>
                <a:latin typeface="+mn-lt"/>
                <a:ea typeface="+mn-ea"/>
                <a:cs typeface="+mn-cs"/>
              </a:rPr>
              <a:t> of the asset in a way that the lessee receives </a:t>
            </a:r>
            <a:r>
              <a:rPr lang="en-US" sz="1200" b="0" i="1" kern="1200" dirty="0">
                <a:solidFill>
                  <a:schemeClr val="tx1"/>
                </a:solidFill>
                <a:effectLst/>
                <a:latin typeface="+mn-lt"/>
                <a:ea typeface="+mn-ea"/>
                <a:cs typeface="+mn-cs"/>
              </a:rPr>
              <a:t>substantially all of the remaining benefits</a:t>
            </a:r>
            <a:r>
              <a:rPr lang="en-US" sz="1200" b="0" i="0" kern="1200" dirty="0">
                <a:solidFill>
                  <a:schemeClr val="tx1"/>
                </a:solidFill>
                <a:effectLst/>
                <a:latin typeface="+mn-lt"/>
                <a:ea typeface="+mn-ea"/>
                <a:cs typeface="+mn-cs"/>
              </a:rPr>
              <a:t> from the asset and (b) creates obligations for the lessee that are similar to those that financing the purchase of an asset would impose. </a:t>
            </a:r>
            <a:r>
              <a:rPr lang="en-US" sz="1200" b="0" i="0" u="none" strike="noStrike" kern="1200" baseline="0" dirty="0">
                <a:solidFill>
                  <a:schemeClr val="tx1"/>
                </a:solidFill>
                <a:latin typeface="+mn-lt"/>
                <a:ea typeface="+mn-ea"/>
                <a:cs typeface="+mn-cs"/>
              </a:rPr>
              <a:t>The essential question when determining lease classification is whether a particular lease arrangement has the characteristics of a finance lease.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Determining lease classification based on judgment alone is likely to lead to inconsistencies in practice. The desire to encourage consistency in practice motivated the FASB to provide guidance for distinguishing between the two fundamental types of leases. As you study the classification criteria in the following paragraphs, keep in mind that some leases clearly fit the classifications we give them, but others fall in a gray area somewhere between the two extremes. For those, we end up classifying according to the best evidence available.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Since our objective is to determine whether the lessor has, in substance, sold the asset to the lessee, the first criterion is self-evident. If legal title passes to the lessee during, or at the end of, the lease term, obviously ownership attributes are transferred.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purchase option</a:t>
            </a:r>
            <a:r>
              <a:rPr lang="en-US" sz="1200" b="0" i="0" kern="1200" dirty="0">
                <a:solidFill>
                  <a:schemeClr val="tx1"/>
                </a:solidFill>
                <a:effectLst/>
                <a:latin typeface="+mn-lt"/>
                <a:ea typeface="+mn-ea"/>
                <a:cs typeface="+mn-cs"/>
              </a:rPr>
              <a:t> is a provision in the lease contract that gives the lessee the option of purchasing the leased property at a specified exercise price. This criterion is met if the </a:t>
            </a:r>
            <a:r>
              <a:rPr lang="en-US" sz="1200" b="0" i="0" u="none" strike="noStrike" kern="1200" baseline="0" dirty="0">
                <a:solidFill>
                  <a:schemeClr val="tx1"/>
                </a:solidFill>
                <a:latin typeface="+mn-lt"/>
                <a:ea typeface="+mn-ea"/>
                <a:cs typeface="+mn-cs"/>
              </a:rPr>
              <a:t>specified price is sufficiently lower than the expected fair value of the property when the option becomes exercisable that the exercise of the option by the lessee appears “reasonably certain” at the beginning of the lease.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The third criterion considers whether the asset is leased for the “major part” of its useful life. If that criterion is met, then most of the risks and rewards of ownership are transferred to the lessee. The lease accounting guidance (ASC </a:t>
            </a:r>
            <a:r>
              <a:rPr lang="en-US" dirty="0"/>
              <a:t>Topic 842: Lease</a:t>
            </a:r>
            <a:r>
              <a:rPr lang="en-US" sz="1200" b="0" i="0" kern="1200" dirty="0">
                <a:solidFill>
                  <a:schemeClr val="tx1"/>
                </a:solidFill>
                <a:effectLst/>
                <a:latin typeface="+mn-lt"/>
                <a:ea typeface="+mn-ea"/>
                <a:cs typeface="+mn-cs"/>
              </a:rPr>
              <a:t>s) suggests that one reasonable approach to assessing this criterion would be to conclude that 75% or more of the remaining economic life of the underlying asset constitutes a "major part" of the remaining economic life of that underlying asset. Note, though, that this is only one approach and not a precise indication.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The fourth criterion indicates that, if the </a:t>
            </a:r>
            <a:r>
              <a:rPr lang="en-US" sz="1200" b="1" i="0" u="none" strike="noStrike" kern="1200" baseline="0" dirty="0">
                <a:solidFill>
                  <a:schemeClr val="tx1"/>
                </a:solidFill>
                <a:latin typeface="+mn-lt"/>
                <a:ea typeface="+mn-ea"/>
                <a:cs typeface="+mn-cs"/>
              </a:rPr>
              <a:t>lease payments </a:t>
            </a:r>
            <a:r>
              <a:rPr lang="en-US" sz="1200" b="0" i="0" u="none" strike="noStrike" kern="1200" baseline="0" dirty="0">
                <a:solidFill>
                  <a:schemeClr val="tx1"/>
                </a:solidFill>
                <a:latin typeface="+mn-lt"/>
                <a:ea typeface="+mn-ea"/>
                <a:cs typeface="+mn-cs"/>
              </a:rPr>
              <a:t>have a total value that represents “substantially all” of the asset’s fair value, it’s logical to identify the lease contract as equivalent to a sale. That is, we could say the lessee has paid enough to have purchased the asset. The lease accounting guidance suggests that one reasonable approach to assessing this criterion would be to conclude that payments with a present value of 90% or more of the fair value of the underlying asset represent “substantially all” of the fair value. (We review how to calculate present value later in the chapter.) In general, lease payments for the purpose of classifying a lease are payments the lessee is </a:t>
            </a:r>
            <a:r>
              <a:rPr lang="en-US" sz="1200" b="0" i="1" u="none" strike="noStrike" kern="1200" baseline="0" dirty="0">
                <a:solidFill>
                  <a:schemeClr val="tx1"/>
                </a:solidFill>
                <a:latin typeface="+mn-lt"/>
                <a:ea typeface="+mn-ea"/>
                <a:cs typeface="+mn-cs"/>
              </a:rPr>
              <a:t>required </a:t>
            </a:r>
            <a:r>
              <a:rPr lang="en-US" sz="1200" b="0" i="0" u="none" strike="noStrike" kern="1200" baseline="0" dirty="0">
                <a:solidFill>
                  <a:schemeClr val="tx1"/>
                </a:solidFill>
                <a:latin typeface="+mn-lt"/>
                <a:ea typeface="+mn-ea"/>
                <a:cs typeface="+mn-cs"/>
              </a:rPr>
              <a:t>to make in connection with the lease. We look closer at the makeup of lease payments later in the chapter when we discuss various uncertainties in lease transactions in more detail.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u="none" strike="noStrike" kern="1200" baseline="0" dirty="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The fifth criterion recognizes that, if the underlying asset is of such a specialized nature that it is expected to have </a:t>
            </a:r>
            <a:r>
              <a:rPr lang="en-US" sz="1200" b="0" i="1" u="none" strike="noStrike" kern="1200" baseline="0" dirty="0">
                <a:solidFill>
                  <a:schemeClr val="tx1"/>
                </a:solidFill>
                <a:latin typeface="+mn-lt"/>
                <a:ea typeface="+mn-ea"/>
                <a:cs typeface="+mn-cs"/>
              </a:rPr>
              <a:t>no alternative use </a:t>
            </a:r>
            <a:r>
              <a:rPr lang="en-US" sz="1200" b="0" i="0" u="none" strike="noStrike" kern="1200" baseline="0" dirty="0">
                <a:solidFill>
                  <a:schemeClr val="tx1"/>
                </a:solidFill>
                <a:latin typeface="+mn-lt"/>
                <a:ea typeface="+mn-ea"/>
                <a:cs typeface="+mn-cs"/>
              </a:rPr>
              <a:t>to the lessor at the end of the lease term, then only the lessee can derive the usual risks and rewards of ownership of the asset. Likewise, the lessor will achieve its desired return on investment only through the lease payments from that particular lease, indicating that the lessor intends a sale of ownership rights. </a:t>
            </a:r>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08268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52FA46B-8109-47F9-8402-412DAA3EC014}" type="slidenum">
              <a:rPr lang="en-US" smtClean="0"/>
              <a:pPr/>
              <a:t>50</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200" b="0" i="0" kern="1200" dirty="0">
                <a:solidFill>
                  <a:schemeClr val="tx1"/>
                </a:solidFill>
                <a:effectLst/>
                <a:latin typeface="+mn-lt"/>
                <a:ea typeface="+mn-ea"/>
                <a:cs typeface="+mn-cs"/>
              </a:rPr>
              <a:t>Sometimes the actual term of a lease is not obvious. Suppose, for instance, that the lease term is specified as four years, but it can be renewed at the option of the lessee for two additional years. Or, maybe either party can terminate the lease after, say, three years. In such situations, we consider the lease term to be the contractual lease term adjusted for any periods covered by options to extend or terminate the lease for which there is a significant economic incentive to exercise the options. </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200" b="0" i="0" kern="1200" dirty="0">
                <a:solidFill>
                  <a:schemeClr val="tx1"/>
                </a:solidFill>
                <a:effectLst/>
                <a:latin typeface="+mn-lt"/>
                <a:ea typeface="+mn-ea"/>
                <a:cs typeface="+mn-cs"/>
              </a:rPr>
              <a:t>A company adjusts the lease term for an option only if it is “reasonably certain” that the lessee will exercise the option after considering the relevant economic factors. In other words, if the benefits of exercising an option are sufficiently high that we think the lessee will exercise it, we adjust the contractual term by adding the additional period of renewal, or by subtracting the period that follows a termination option.</a:t>
            </a:r>
            <a:endParaRPr lang="en-US" dirty="0"/>
          </a:p>
        </p:txBody>
      </p:sp>
    </p:spTree>
    <p:extLst>
      <p:ext uri="{BB962C8B-B14F-4D97-AF65-F5344CB8AC3E}">
        <p14:creationId xmlns:p14="http://schemas.microsoft.com/office/powerpoint/2010/main" val="28776589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solidFill>
                  <a:prstClr val="black"/>
                </a:solidFill>
                <a:latin typeface="Times New Roman" pitchFamily="18" charset="0"/>
              </a:rPr>
              <a:pPr/>
              <a:t>51</a:t>
            </a:fld>
            <a:endParaRPr lang="en-US" altLang="en-US" dirty="0">
              <a:solidFill>
                <a:prstClr val="black"/>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1200" dirty="0"/>
              <a:t>The correct answer is b. </a:t>
            </a:r>
          </a:p>
          <a:p>
            <a:pPr marL="0" indent="0">
              <a:buNone/>
            </a:pPr>
            <a:r>
              <a:rPr lang="en-US" sz="1200" dirty="0"/>
              <a:t>The lease term will be 8 years.  The lease term is the contractual lease term modified by any renewal or termination options for which exercise the options is reasonably certain.  The first three-year renewal option can be exercised for one-half the original and usual rate, which implies a reasonable certainty that the original lease term will be extended to 8 years.</a:t>
            </a:r>
            <a:endParaRPr lang="en-US" sz="1200" b="1" dirty="0"/>
          </a:p>
          <a:p>
            <a:pPr eaLnBrk="1" hangingPunct="1"/>
            <a:endParaRPr lang="en-US" altLang="en-US" dirty="0"/>
          </a:p>
        </p:txBody>
      </p:sp>
    </p:spTree>
    <p:extLst>
      <p:ext uri="{BB962C8B-B14F-4D97-AF65-F5344CB8AC3E}">
        <p14:creationId xmlns:p14="http://schemas.microsoft.com/office/powerpoint/2010/main" val="310489298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Circumstances can change that require reassessment of how long the lease term will be. Reassessment requires a “triggering event” such that the lessee now has an economic incentive to exercise an option that extends or terminates the lease.</a:t>
            </a:r>
          </a:p>
          <a:p>
            <a:endParaRPr lang="en-US" sz="1200" b="0" i="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The lease term is reassessed only when a significant event or change in circumstances indicates a change in the economic incentive for extension or termination of the lease. </a:t>
            </a:r>
            <a:endParaRPr lang="en-US" b="0" dirty="0"/>
          </a:p>
        </p:txBody>
      </p:sp>
    </p:spTree>
    <p:extLst>
      <p:ext uri="{BB962C8B-B14F-4D97-AF65-F5344CB8AC3E}">
        <p14:creationId xmlns:p14="http://schemas.microsoft.com/office/powerpoint/2010/main" val="11995395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For example, assume that a lessee had no significant economic incentive as of the beginning of a 6-year lease to exercise a 2-year extension option. However, by the end of the third year, the lessee has made significant improvements to the asset whose cost could be recovered only if it exercises the extension option, making extension of the lease “reasonably certain.” In that case, the full term of the lease is now expected to be a total of eight years with five years remaining.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At the end of the third year, the lessee would remeasure the lease liability as the present value of the remaining five lease payments. </a:t>
            </a:r>
            <a:endParaRPr lang="en-US" dirty="0"/>
          </a:p>
        </p:txBody>
      </p:sp>
    </p:spTree>
    <p:extLst>
      <p:ext uri="{BB962C8B-B14F-4D97-AF65-F5344CB8AC3E}">
        <p14:creationId xmlns:p14="http://schemas.microsoft.com/office/powerpoint/2010/main" val="8021586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Importantly, the discount rate for the new term is the incremental borrowing rate of the lessee using market interest rates </a:t>
            </a:r>
            <a:r>
              <a:rPr lang="en-US" sz="1200" b="0" i="1" u="none" strike="noStrike" kern="1200" baseline="0" dirty="0">
                <a:solidFill>
                  <a:schemeClr val="tx1"/>
                </a:solidFill>
                <a:latin typeface="+mn-lt"/>
                <a:ea typeface="+mn-ea"/>
                <a:cs typeface="+mn-cs"/>
              </a:rPr>
              <a:t>at the time of the reassessment, </a:t>
            </a:r>
            <a:r>
              <a:rPr lang="en-US" sz="1200" b="0" i="0" u="none" strike="noStrike" kern="1200" baseline="0" dirty="0">
                <a:solidFill>
                  <a:schemeClr val="tx1"/>
                </a:solidFill>
                <a:latin typeface="+mn-lt"/>
                <a:ea typeface="+mn-ea"/>
                <a:cs typeface="+mn-cs"/>
              </a:rPr>
              <a:t>rather than the rate used at the beginning of the lease. Assuming the present value of the remaining five lease payments totaled $400,000, while the current balance of the lease liability before remeasurement is $250,000, the lessee would make the adjustment shown here.</a:t>
            </a:r>
            <a:endParaRPr lang="en-US" dirty="0"/>
          </a:p>
        </p:txBody>
      </p:sp>
    </p:spTree>
    <p:extLst>
      <p:ext uri="{BB962C8B-B14F-4D97-AF65-F5344CB8AC3E}">
        <p14:creationId xmlns:p14="http://schemas.microsoft.com/office/powerpoint/2010/main" val="2005382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When there is a change in the lease term, lessees are required to reassess the </a:t>
            </a:r>
            <a:r>
              <a:rPr lang="en-US" sz="1200" b="0" i="1" kern="1200" dirty="0">
                <a:solidFill>
                  <a:schemeClr val="tx1"/>
                </a:solidFill>
                <a:effectLst/>
                <a:latin typeface="+mn-lt"/>
                <a:ea typeface="+mn-ea"/>
                <a:cs typeface="+mn-cs"/>
              </a:rPr>
              <a:t>classification</a:t>
            </a:r>
            <a:r>
              <a:rPr lang="en-US" sz="1200" b="0" i="0" kern="1200" dirty="0">
                <a:solidFill>
                  <a:schemeClr val="tx1"/>
                </a:solidFill>
                <a:effectLst/>
                <a:latin typeface="+mn-lt"/>
                <a:ea typeface="+mn-ea"/>
                <a:cs typeface="+mn-cs"/>
              </a:rPr>
              <a:t> of a lease. In the current example, because, with the assumed renewal, the lease term is for the entire useful life of the asset, the lease classification might need to be changed. Suppose, for instance, that the lease had been classified initially as an operating lease. Now, with the increase in the lease term, it might meet the criteria for a finance lease rather than an operating lease as previously classified. If so, we would have had an operating lease for three years, and now have a five-year finance lease. That would mean amortizing the right-of-use asset as a straight-line allocation of the balance in that account at this point over the next five years, rather than “plugging” amortization as we would for an operating lease.</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The discussion above pertains to a lessee. </a:t>
            </a:r>
            <a:r>
              <a:rPr lang="en-US" sz="1200" b="0" i="1" kern="1200" dirty="0">
                <a:solidFill>
                  <a:schemeClr val="tx1"/>
                </a:solidFill>
                <a:effectLst/>
                <a:latin typeface="+mn-lt"/>
                <a:ea typeface="+mn-ea"/>
                <a:cs typeface="+mn-cs"/>
              </a:rPr>
              <a:t>A lessor is not permitted to reassess its initial determination of the lease term or discount rate.</a:t>
            </a:r>
          </a:p>
          <a:p>
            <a:endParaRPr lang="en-US" dirty="0"/>
          </a:p>
        </p:txBody>
      </p:sp>
    </p:spTree>
    <p:extLst>
      <p:ext uri="{BB962C8B-B14F-4D97-AF65-F5344CB8AC3E}">
        <p14:creationId xmlns:p14="http://schemas.microsoft.com/office/powerpoint/2010/main" val="6243284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Sometimes lease payments are scheduled to be increased (or decreased) at some future date during the lease term, depending on whether or not some specified event occurs. Usually the contingency is related to revenues, profitability, or asset usage above some designated level. </a:t>
            </a:r>
            <a:endParaRPr lang="en-US" dirty="0"/>
          </a:p>
        </p:txBody>
      </p:sp>
    </p:spTree>
    <p:extLst>
      <p:ext uri="{BB962C8B-B14F-4D97-AF65-F5344CB8AC3E}">
        <p14:creationId xmlns:p14="http://schemas.microsoft.com/office/powerpoint/2010/main" val="6844617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15-10 Contingent Lease Payments—The Gap</a:t>
            </a:r>
          </a:p>
          <a:p>
            <a:endParaRPr lang="en-US" sz="1200" b="0" i="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Why would a lease include a contingent payment provision? It’s a way for lessees and lessors to share the risk associated with the asset’s productivity. For example, let’s assume a store owner, like at Gap, who pays for a premium mall location is doing so anticipating higher revenue. If the mall attracts a sufficiently higher number of shoppers, the lessee pays the lessor part of the resulting higher profits, but if not, the lessee makes only the normal lease payments. This arrangement also provides the lessor an incentive to attract shoppers to the mall, which is in the lessee’s best interest. </a:t>
            </a:r>
            <a:endParaRPr lang="en-US" dirty="0"/>
          </a:p>
        </p:txBody>
      </p:sp>
    </p:spTree>
    <p:extLst>
      <p:ext uri="{BB962C8B-B14F-4D97-AF65-F5344CB8AC3E}">
        <p14:creationId xmlns:p14="http://schemas.microsoft.com/office/powerpoint/2010/main" val="173418053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Because the amounts of future lease payments are uncertain and often avoidable, we don’t consider them as part of the </a:t>
            </a:r>
            <a:r>
              <a:rPr lang="en-US" dirty="0"/>
              <a:t>lease payments used to calculate the lessee’s</a:t>
            </a:r>
            <a:r>
              <a:rPr lang="en-US" sz="1200" b="0" i="0" kern="1200" dirty="0">
                <a:solidFill>
                  <a:schemeClr val="tx1"/>
                </a:solidFill>
                <a:effectLst/>
                <a:latin typeface="+mn-lt"/>
                <a:ea typeface="+mn-ea"/>
                <a:cs typeface="+mn-cs"/>
              </a:rPr>
              <a:t> lease liability and the lessor’s lease receivable. If and when lease payments increase, the change in the lease payments has no effect on balance sheet accounts and simply is reported as a separate lease expense (lessee) and lease revenue (lessor).</a:t>
            </a:r>
            <a:endParaRPr lang="en-US" dirty="0"/>
          </a:p>
        </p:txBody>
      </p:sp>
    </p:spTree>
    <p:extLst>
      <p:ext uri="{BB962C8B-B14F-4D97-AF65-F5344CB8AC3E}">
        <p14:creationId xmlns:p14="http://schemas.microsoft.com/office/powerpoint/2010/main" val="84649326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first exception to not including variable payments is when apparent “variable” payments actually are in-substance fixed payments. We include these “fixed payments in disguise” as part of the lessee’s lease payments. For example, assume a retail store’s monthly lease payments will increase next year by the higher of $250 or 0.5% of monthly store revenue. In that case, we know that the lease payment will increase by at least $250, so those payments are deemed to be in-substance fixed payments and are included in the lease payments used in present value calculations. </a:t>
            </a:r>
          </a:p>
          <a:p>
            <a:endParaRPr lang="en-US" sz="1200" b="0" i="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Another exception to not including variable payments when initially recording the lease is when the amount of the lease payments depends on an index or a rate, such as the Consumer Price Index or current interest rates. Even though lease payments will vary in the future, we use the initial lease payment amount, based on the current index (or rate), to discount to present value when determining the right-of-use asset, lease liability, and lease receivable. When lease payments do change in the future (because the index or rate changes), we don’t remeasure the lease liability or leased asset at that time, but simply report the additional amount as a separate lease payment that produces expense for the lessee and revenue for the lessor.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Only if and when the lessee remeasures the lease liability for reasons other than a change in the index or rate should the lessee adjust the right-of-use asset and lease liability for changes in the amount of the payments. This might happen, for example, because of a reassessment of the lease term (as described in the previous section) or a modification of the lease (as described in the next section). In that case, the leased asset and lease liability are recalculated by determining the present value of future lease payments using (a) the new lease payments as adjusted for changes in the index or rate and (b) the discount rate that applies as of the date of the reassessment.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a:t>
            </a:r>
            <a:r>
              <a:rPr lang="en-US" sz="1200" b="0" i="1" u="none" strike="noStrike" kern="1200" baseline="0" dirty="0">
                <a:solidFill>
                  <a:schemeClr val="tx1"/>
                </a:solidFill>
                <a:latin typeface="+mn-lt"/>
                <a:ea typeface="+mn-ea"/>
                <a:cs typeface="+mn-cs"/>
              </a:rPr>
              <a:t>lessor </a:t>
            </a:r>
            <a:r>
              <a:rPr lang="en-US" sz="1200" b="0" i="0" u="none" strike="noStrike" kern="1200" baseline="0" dirty="0">
                <a:solidFill>
                  <a:schemeClr val="tx1"/>
                </a:solidFill>
                <a:latin typeface="+mn-lt"/>
                <a:ea typeface="+mn-ea"/>
                <a:cs typeface="+mn-cs"/>
              </a:rPr>
              <a:t>never reassesses its lease receivable for variable lease payments. </a:t>
            </a:r>
            <a:endParaRPr lang="en-US" dirty="0"/>
          </a:p>
        </p:txBody>
      </p:sp>
    </p:spTree>
    <p:extLst>
      <p:ext uri="{BB962C8B-B14F-4D97-AF65-F5344CB8AC3E}">
        <p14:creationId xmlns:p14="http://schemas.microsoft.com/office/powerpoint/2010/main" val="2650647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Illustration 15–4 Finance Lease / Sales-Type Lease: No Selling Profit</a:t>
            </a:r>
          </a:p>
          <a:p>
            <a:endParaRPr lang="en-US" dirty="0"/>
          </a:p>
          <a:p>
            <a:r>
              <a:rPr lang="en-US" sz="1200" b="0" i="0" u="none" strike="noStrike" kern="1200" baseline="0" dirty="0">
                <a:solidFill>
                  <a:schemeClr val="tx1"/>
                </a:solidFill>
                <a:latin typeface="+mn-lt"/>
                <a:ea typeface="+mn-ea"/>
                <a:cs typeface="+mn-cs"/>
              </a:rPr>
              <a:t>Let’s look at an example that illustrates the application of the classification criteria. </a:t>
            </a:r>
            <a:endParaRPr lang="en-US"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pPr>
                <a:defRPr/>
              </a:pPr>
              <a:t>6</a:t>
            </a:fld>
            <a:endParaRPr lang="en-IN" dirty="0"/>
          </a:p>
        </p:txBody>
      </p:sp>
    </p:spTree>
    <p:extLst>
      <p:ext uri="{BB962C8B-B14F-4D97-AF65-F5344CB8AC3E}">
        <p14:creationId xmlns:p14="http://schemas.microsoft.com/office/powerpoint/2010/main" val="29400916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solidFill>
                  <a:prstClr val="black"/>
                </a:solidFill>
                <a:latin typeface="Times New Roman" pitchFamily="18" charset="0"/>
              </a:rPr>
              <a:pPr/>
              <a:t>60</a:t>
            </a:fld>
            <a:endParaRPr lang="en-US" altLang="en-US" dirty="0">
              <a:solidFill>
                <a:prstClr val="black"/>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1200" dirty="0"/>
              <a:t>The correct answer is a. </a:t>
            </a:r>
          </a:p>
          <a:p>
            <a:pPr marL="0" indent="0">
              <a:buNone/>
            </a:pPr>
            <a:r>
              <a:rPr lang="en-US" sz="1200" dirty="0"/>
              <a:t>If the amounts of future lease payments are uncertain, we </a:t>
            </a:r>
            <a:r>
              <a:rPr lang="en-US" sz="1200" i="1" dirty="0"/>
              <a:t>don’t consider them as part of the lease payments</a:t>
            </a:r>
            <a:r>
              <a:rPr lang="en-US" sz="1200" dirty="0"/>
              <a:t>.  Two exceptions to excluding variable payments: </a:t>
            </a:r>
          </a:p>
          <a:p>
            <a:pPr marL="285750" indent="-285750">
              <a:buFont typeface="Arial" panose="020B0604020202020204" pitchFamily="34" charset="0"/>
              <a:buChar char="•"/>
            </a:pPr>
            <a:r>
              <a:rPr lang="en-US" sz="1200" dirty="0"/>
              <a:t>When apparent “variable” payments actually are fixed payments in disguise, these in-substance fixed payments are considered as part of the lease payments. </a:t>
            </a:r>
          </a:p>
          <a:p>
            <a:pPr marL="285750" indent="-285750">
              <a:buFont typeface="Arial" panose="020B0604020202020204" pitchFamily="34" charset="0"/>
              <a:buChar char="•"/>
            </a:pPr>
            <a:r>
              <a:rPr lang="en-US" sz="1200" dirty="0"/>
              <a:t>When variable lease payments depend on an index or a rate.</a:t>
            </a:r>
          </a:p>
          <a:p>
            <a:pPr marL="285750" indent="-285750">
              <a:buFont typeface="Arial" panose="020B0604020202020204" pitchFamily="34" charset="0"/>
              <a:buChar char="•"/>
            </a:pPr>
            <a:endParaRPr lang="en-US" sz="1200" dirty="0"/>
          </a:p>
          <a:p>
            <a:r>
              <a:rPr lang="en-US" sz="1200" dirty="0"/>
              <a:t>So, even though Early estimates a 70% probability of meeting the target revenue amount, we cannot include the additional payment, and no amount should be added to the right-of-use asset and lease liability under the contingent rent agreement.</a:t>
            </a:r>
          </a:p>
          <a:p>
            <a:pPr eaLnBrk="1" hangingPunct="1"/>
            <a:endParaRPr lang="en-US" altLang="en-US" dirty="0"/>
          </a:p>
        </p:txBody>
      </p:sp>
    </p:spTree>
    <p:extLst>
      <p:ext uri="{BB962C8B-B14F-4D97-AF65-F5344CB8AC3E}">
        <p14:creationId xmlns:p14="http://schemas.microsoft.com/office/powerpoint/2010/main" val="125475288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none" strike="noStrike" kern="1200" baseline="0" dirty="0">
                <a:solidFill>
                  <a:schemeClr val="tx1"/>
                </a:solidFill>
                <a:latin typeface="+mn-lt"/>
                <a:ea typeface="+mn-ea"/>
                <a:cs typeface="+mn-cs"/>
              </a:rPr>
              <a:t>Sometimes the lessee and lessor will agree to modify the terms of a lease before the lease term ends. This creates two possibilities. First, the modification might grant the lessee an </a:t>
            </a:r>
            <a:r>
              <a:rPr lang="en-US" sz="1200" b="0" i="1" u="none" strike="noStrike" kern="1200" baseline="0" dirty="0">
                <a:solidFill>
                  <a:schemeClr val="tx1"/>
                </a:solidFill>
                <a:latin typeface="+mn-lt"/>
                <a:ea typeface="+mn-ea"/>
                <a:cs typeface="+mn-cs"/>
              </a:rPr>
              <a:t>additional right of use. </a:t>
            </a:r>
            <a:r>
              <a:rPr lang="en-US" sz="1200" b="0" i="0" u="none" strike="noStrike" kern="1200" baseline="0" dirty="0">
                <a:solidFill>
                  <a:schemeClr val="tx1"/>
                </a:solidFill>
                <a:latin typeface="+mn-lt"/>
                <a:ea typeface="+mn-ea"/>
                <a:cs typeface="+mn-cs"/>
              </a:rPr>
              <a:t>This would mean terminating the original lease and accounting for the modified arrangement as a new lease. Second, the modification might </a:t>
            </a:r>
            <a:r>
              <a:rPr lang="en-US" sz="1200" b="0" i="1" u="none" strike="noStrike" kern="1200" baseline="0" dirty="0">
                <a:solidFill>
                  <a:schemeClr val="tx1"/>
                </a:solidFill>
                <a:latin typeface="+mn-lt"/>
                <a:ea typeface="+mn-ea"/>
                <a:cs typeface="+mn-cs"/>
              </a:rPr>
              <a:t>alter the lessee’s right to use </a:t>
            </a:r>
            <a:r>
              <a:rPr lang="en-US" sz="1200" b="0" i="0" u="none" strike="noStrike" kern="1200" baseline="0" dirty="0">
                <a:solidFill>
                  <a:schemeClr val="tx1"/>
                </a:solidFill>
                <a:latin typeface="+mn-lt"/>
                <a:ea typeface="+mn-ea"/>
                <a:cs typeface="+mn-cs"/>
              </a:rPr>
              <a:t>the asset rather than grant an additional right of use. This would mean adjusting, adding to, or deleting what has been recorded in order to conform to the new terms of the contract (say, a change in the lease term or lease payments) and perhaps reclassifying the lease from one type to another. </a:t>
            </a:r>
            <a:endParaRPr lang="en-US" dirty="0"/>
          </a:p>
        </p:txBody>
      </p:sp>
    </p:spTree>
    <p:extLst>
      <p:ext uri="{BB962C8B-B14F-4D97-AF65-F5344CB8AC3E}">
        <p14:creationId xmlns:p14="http://schemas.microsoft.com/office/powerpoint/2010/main" val="185680841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15-11 Lease Modifications: Term, Payments, and Classification</a:t>
            </a:r>
          </a:p>
          <a:p>
            <a:endParaRPr lang="en-US" dirty="0"/>
          </a:p>
          <a:p>
            <a:r>
              <a:rPr lang="en-US" sz="1200" b="0" i="0" u="none" strike="noStrike" kern="1200" baseline="0" dirty="0">
                <a:solidFill>
                  <a:schemeClr val="tx1"/>
                </a:solidFill>
                <a:latin typeface="+mn-lt"/>
                <a:ea typeface="+mn-ea"/>
                <a:cs typeface="+mn-cs"/>
              </a:rPr>
              <a:t>As an example, assume a four-year operating lease of equipment with a useful life of six years (as we had in an earlier illustration). Let’s say that after two years, the lessee and lessor agree to extend the lease term by two years, and to alter the amount of the lease payments. The additional two years were not originally an option. In this case, the modification alters the lessee’s right to use the equipment; it doesn’t grant the lessee an additional right to use another asset. In addition, the modified lease term of two additional years (six years total) is now for a “major part” of the asset’s six-year economic life, so classification changes from an operating lease to a finance/sales-type lease. </a:t>
            </a:r>
            <a:endParaRPr lang="en-US" dirty="0"/>
          </a:p>
        </p:txBody>
      </p:sp>
    </p:spTree>
    <p:extLst>
      <p:ext uri="{BB962C8B-B14F-4D97-AF65-F5344CB8AC3E}">
        <p14:creationId xmlns:p14="http://schemas.microsoft.com/office/powerpoint/2010/main" val="4671575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15-11 Lease Modifications: Term, Payments, and Classification (continued)</a:t>
            </a:r>
          </a:p>
          <a:p>
            <a:endParaRPr lang="en-US" dirty="0"/>
          </a:p>
          <a:p>
            <a:r>
              <a:rPr lang="en-US" dirty="0"/>
              <a:t>The table shown here summarizes the effect of the modification.</a:t>
            </a:r>
          </a:p>
        </p:txBody>
      </p:sp>
    </p:spTree>
    <p:extLst>
      <p:ext uri="{BB962C8B-B14F-4D97-AF65-F5344CB8AC3E}">
        <p14:creationId xmlns:p14="http://schemas.microsoft.com/office/powerpoint/2010/main" val="156873743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Illustration 15-11 Lease Modifications: Term, Payments, and Classification (concluded)</a:t>
            </a:r>
          </a:p>
          <a:p>
            <a:pPr fontAlgn="base"/>
            <a:endParaRPr lang="en-US" sz="1200" b="0" i="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Sans Serif, the lessee, updates the balances of the right-of-use asset and lease liability for the increase in present value. In addition, because the lease is now classified as a finance lease, Sans Serif no longer will recognize straight-line lease expense of $100,000. Instead, at the end of each remaining year, Sans Serif will record interest expense and amortization of the right-of-use asset in the usual way for a finance lease.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First LeaseCorp, the lessor, records a lease receivable for the present value of the remaining lease payments and removes the equipment (and related accumulated depreciation) from its books. Because the sales revenue is higher than the carrying amount of the equipment, First LeaseCorp also recognizes selling profit for the difference: Sales revenue of </a:t>
            </a:r>
            <a:r>
              <a:rPr lang="en-US" sz="1200" b="1" i="0" u="none" strike="noStrike" kern="1200" baseline="0" dirty="0">
                <a:solidFill>
                  <a:schemeClr val="tx1"/>
                </a:solidFill>
                <a:latin typeface="+mn-lt"/>
                <a:ea typeface="+mn-ea"/>
                <a:cs typeface="+mn-cs"/>
              </a:rPr>
              <a:t>$329,068 </a:t>
            </a:r>
            <a:r>
              <a:rPr lang="en-US" sz="1200" b="0" i="0" u="none" strike="noStrike" kern="1200" baseline="0" dirty="0">
                <a:solidFill>
                  <a:schemeClr val="tx1"/>
                </a:solidFill>
                <a:latin typeface="+mn-lt"/>
                <a:ea typeface="+mn-ea"/>
                <a:cs typeface="+mn-cs"/>
              </a:rPr>
              <a:t>minus cost of goods sold of </a:t>
            </a:r>
            <a:r>
              <a:rPr lang="en-US" sz="1200" b="1" i="0" u="none" strike="noStrike" kern="1200" baseline="0" dirty="0">
                <a:solidFill>
                  <a:schemeClr val="tx1"/>
                </a:solidFill>
                <a:latin typeface="+mn-lt"/>
                <a:ea typeface="+mn-ea"/>
                <a:cs typeface="+mn-cs"/>
              </a:rPr>
              <a:t>$319,386 </a:t>
            </a:r>
            <a:r>
              <a:rPr lang="en-US" sz="1200" b="0" i="0" u="none" strike="noStrike" kern="1200" baseline="0" dirty="0">
                <a:solidFill>
                  <a:schemeClr val="tx1"/>
                </a:solidFill>
                <a:latin typeface="+mn-lt"/>
                <a:ea typeface="+mn-ea"/>
                <a:cs typeface="+mn-cs"/>
              </a:rPr>
              <a:t>equals </a:t>
            </a:r>
            <a:r>
              <a:rPr lang="en-US" sz="1200" b="1" i="0" u="none" strike="noStrike" kern="1200" baseline="0" dirty="0">
                <a:solidFill>
                  <a:schemeClr val="tx1"/>
                </a:solidFill>
                <a:latin typeface="+mn-lt"/>
                <a:ea typeface="+mn-ea"/>
                <a:cs typeface="+mn-cs"/>
              </a:rPr>
              <a:t>$9,682. </a:t>
            </a:r>
            <a:r>
              <a:rPr lang="en-US" sz="1200" b="0" i="0" u="none" strike="noStrike" kern="1200" baseline="0" dirty="0">
                <a:solidFill>
                  <a:schemeClr val="tx1"/>
                </a:solidFill>
                <a:latin typeface="+mn-lt"/>
                <a:ea typeface="+mn-ea"/>
                <a:cs typeface="+mn-cs"/>
              </a:rPr>
              <a:t>In addition, at the end of each remaining year, First LeaseCorp will record interest revenue at the now current effective rate of 9% for a sales-type lease (instead of straight-line rent revenue of $100,000 for an operating lease). </a:t>
            </a:r>
            <a:endParaRPr lang="en-US" dirty="0"/>
          </a:p>
        </p:txBody>
      </p:sp>
    </p:spTree>
    <p:extLst>
      <p:ext uri="{BB962C8B-B14F-4D97-AF65-F5344CB8AC3E}">
        <p14:creationId xmlns:p14="http://schemas.microsoft.com/office/powerpoint/2010/main" val="20868753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Reassessment of the Right-of-Use Asset and Lease Liability. </a:t>
            </a:r>
            <a:r>
              <a:rPr lang="en-US" sz="1200" b="0" i="0" u="none" strike="noStrike" kern="1200" baseline="0" dirty="0">
                <a:solidFill>
                  <a:schemeClr val="tx1"/>
                </a:solidFill>
                <a:latin typeface="+mn-lt"/>
                <a:ea typeface="+mn-ea"/>
                <a:cs typeface="+mn-cs"/>
              </a:rPr>
              <a:t>Under IFRS, a lessee will remeasure the variable lease payments that depend on an index or a rate not just when the lessee remeasures the right-of-use asset and lease liability for other reasons, but also whenever there is a change in the cash flows resulting from a change in the reference index or rate. </a:t>
            </a:r>
            <a:endParaRPr lang="en-US" dirty="0"/>
          </a:p>
        </p:txBody>
      </p:sp>
    </p:spTree>
    <p:extLst>
      <p:ext uri="{BB962C8B-B14F-4D97-AF65-F5344CB8AC3E}">
        <p14:creationId xmlns:p14="http://schemas.microsoft.com/office/powerpoint/2010/main" val="316378298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a:t>
            </a:r>
            <a:r>
              <a:rPr lang="en-US" sz="1200" b="1" i="0" u="none" strike="noStrike" kern="1200" baseline="0" dirty="0">
                <a:solidFill>
                  <a:schemeClr val="tx1"/>
                </a:solidFill>
                <a:latin typeface="+mn-lt"/>
                <a:ea typeface="+mn-ea"/>
                <a:cs typeface="+mn-cs"/>
              </a:rPr>
              <a:t>residual value </a:t>
            </a:r>
            <a:r>
              <a:rPr lang="en-US" sz="1200" b="0" i="0" u="none" strike="noStrike" kern="1200" baseline="0" dirty="0">
                <a:solidFill>
                  <a:schemeClr val="tx1"/>
                </a:solidFill>
                <a:latin typeface="+mn-lt"/>
                <a:ea typeface="+mn-ea"/>
                <a:cs typeface="+mn-cs"/>
              </a:rPr>
              <a:t>of leased property is an estimate of what its commercial value will be at the end of the lease term. Typically, we will have a residual value in an </a:t>
            </a:r>
            <a:r>
              <a:rPr lang="en-US" sz="1200" b="0" i="1" u="none" strike="noStrike" kern="1200" baseline="0" dirty="0">
                <a:solidFill>
                  <a:schemeClr val="tx1"/>
                </a:solidFill>
                <a:latin typeface="+mn-lt"/>
                <a:ea typeface="+mn-ea"/>
                <a:cs typeface="+mn-cs"/>
              </a:rPr>
              <a:t>operating </a:t>
            </a:r>
            <a:r>
              <a:rPr lang="en-US" sz="1200" b="0" i="0" u="none" strike="noStrike" kern="1200" baseline="0" dirty="0">
                <a:solidFill>
                  <a:schemeClr val="tx1"/>
                </a:solidFill>
                <a:latin typeface="+mn-lt"/>
                <a:ea typeface="+mn-ea"/>
                <a:cs typeface="+mn-cs"/>
              </a:rPr>
              <a:t>lease because the lease term usually ends before the lease asset’s value has been depleted. A residual value is less likely, but certainly not unusual, when the lease qualifies as a sales-type lease, because the lease term is for most, if not all, of the asset’s life.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residual value affects several aspects of lease accounting, including the size of the periodic lease payments, the classification of a lease, and the amounts recorded by both the lessee and lessor. </a:t>
            </a:r>
            <a:endParaRPr lang="en-US" dirty="0"/>
          </a:p>
        </p:txBody>
      </p:sp>
    </p:spTree>
    <p:extLst>
      <p:ext uri="{BB962C8B-B14F-4D97-AF65-F5344CB8AC3E}">
        <p14:creationId xmlns:p14="http://schemas.microsoft.com/office/powerpoint/2010/main" val="357018476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Sometimes a lease agreement includes a guarantee by the lessee that the lessor will recover a specified residual value when custody of the asset reverts back to the lessor at the end of the lease term. This not only reduces the lessor’s risk, but also provides an incentive for the lessee to exercise a higher degree of care in maintaining the leased asset to preserve the residual value. The lessee promises to return not only the property but possibly also sufficient cash to meet the guaranteed amount promised in the lease agreement. </a:t>
            </a:r>
          </a:p>
        </p:txBody>
      </p:sp>
    </p:spTree>
    <p:extLst>
      <p:ext uri="{BB962C8B-B14F-4D97-AF65-F5344CB8AC3E}">
        <p14:creationId xmlns:p14="http://schemas.microsoft.com/office/powerpoint/2010/main" val="406400319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Suppose the printing equipment leased in our finance/sales-type lease (Illustration 15–4) was expected to be worth </a:t>
            </a:r>
            <a:r>
              <a:rPr lang="en-US" sz="1200" b="1" i="0" u="none" strike="noStrike" kern="1200" baseline="0" dirty="0">
                <a:solidFill>
                  <a:schemeClr val="tx1"/>
                </a:solidFill>
                <a:latin typeface="+mn-lt"/>
                <a:ea typeface="+mn-ea"/>
                <a:cs typeface="+mn-cs"/>
              </a:rPr>
              <a:t>$60,000 </a:t>
            </a:r>
            <a:r>
              <a:rPr lang="en-US" sz="1200" b="0" i="0" u="none" strike="noStrike" kern="1200" baseline="0" dirty="0">
                <a:solidFill>
                  <a:schemeClr val="tx1"/>
                </a:solidFill>
                <a:latin typeface="+mn-lt"/>
                <a:ea typeface="+mn-ea"/>
                <a:cs typeface="+mn-cs"/>
              </a:rPr>
              <a:t>at the end of the six-year lease term. Should this influence the lessor’s (First LeaseCorp) calculation of periodic rental payments? Yes! Here’s why.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leasing company purchased the equipment for $479,079. That’s the amount the company needs to recover through the leasing contract along with interest revenue sufficient to achieve its business objectives. We are assuming that means a 10% return on investment. Where does that return come from? In some leases (our finance/sales-type lease in Illustration 15–4, for instance) the entire return comes from the lessee’s lease payments, which must be enough over the lease term to pay the lessor its investment in the lease asset plus the desired amount of interest (</a:t>
            </a:r>
            <a:r>
              <a:rPr lang="en-US" sz="1200" b="1" i="0" u="none" strike="noStrike" kern="1200" baseline="0" dirty="0">
                <a:solidFill>
                  <a:schemeClr val="tx1"/>
                </a:solidFill>
                <a:latin typeface="+mn-lt"/>
                <a:ea typeface="+mn-ea"/>
                <a:cs typeface="+mn-cs"/>
              </a:rPr>
              <a:t>10%</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that situation the lessor calculated the lease payments as shown here.</a:t>
            </a:r>
            <a:endParaRPr lang="en-US" dirty="0"/>
          </a:p>
        </p:txBody>
      </p:sp>
    </p:spTree>
    <p:extLst>
      <p:ext uri="{BB962C8B-B14F-4D97-AF65-F5344CB8AC3E}">
        <p14:creationId xmlns:p14="http://schemas.microsoft.com/office/powerpoint/2010/main" val="14130759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However, if the lessor gets the asset back at the end of the lease, and the asset has commercial value then, the lessor has another source of return. The value of the asset itself, the residual value, will provide another source of recovery of the lessor’s investment. That reduces the amount needed from periodic lessee payments for the lessor to generate it</a:t>
            </a:r>
            <a:r>
              <a:rPr lang="en-US" dirty="0"/>
              <a:t>s </a:t>
            </a:r>
            <a:r>
              <a:rPr lang="en-US" sz="1200" b="1" i="0" kern="1200" dirty="0">
                <a:solidFill>
                  <a:schemeClr val="tx1"/>
                </a:solidFill>
                <a:effectLst/>
                <a:latin typeface="+mn-lt"/>
                <a:ea typeface="+mn-ea"/>
                <a:cs typeface="+mn-cs"/>
              </a:rPr>
              <a:t>10%</a:t>
            </a:r>
            <a:r>
              <a:rPr lang="en-US" sz="1200" b="0" i="0" kern="1200" dirty="0">
                <a:solidFill>
                  <a:schemeClr val="tx1"/>
                </a:solidFill>
                <a:effectLst/>
                <a:latin typeface="+mn-lt"/>
                <a:ea typeface="+mn-ea"/>
                <a:cs typeface="+mn-cs"/>
              </a:rPr>
              <a:t> return. To see how, let’s assume a </a:t>
            </a:r>
            <a:r>
              <a:rPr lang="en-US" sz="1200" b="1" i="0" kern="1200" dirty="0">
                <a:solidFill>
                  <a:schemeClr val="tx1"/>
                </a:solidFill>
                <a:effectLst/>
                <a:latin typeface="+mn-lt"/>
                <a:ea typeface="+mn-ea"/>
                <a:cs typeface="+mn-cs"/>
              </a:rPr>
              <a:t>$60,000</a:t>
            </a:r>
            <a:r>
              <a:rPr lang="en-US" sz="1200" b="0" i="0" kern="1200" dirty="0">
                <a:solidFill>
                  <a:schemeClr val="tx1"/>
                </a:solidFill>
                <a:effectLst/>
                <a:latin typeface="+mn-lt"/>
                <a:ea typeface="+mn-ea"/>
                <a:cs typeface="+mn-cs"/>
              </a:rPr>
              <a:t> residual value at the end of the six-year lease term.</a:t>
            </a:r>
            <a:endParaRPr lang="en-US" dirty="0"/>
          </a:p>
        </p:txBody>
      </p:sp>
    </p:spTree>
    <p:extLst>
      <p:ext uri="{BB962C8B-B14F-4D97-AF65-F5344CB8AC3E}">
        <p14:creationId xmlns:p14="http://schemas.microsoft.com/office/powerpoint/2010/main" val="839301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Illustration 15–4 Finance Lease / Sales-Type Lease: No Selling Profit (continued)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Criterion 1: Transfer of ownership</a:t>
            </a:r>
            <a:r>
              <a:rPr lang="en-US" baseline="0" dirty="0"/>
              <a:t> </a:t>
            </a:r>
          </a:p>
          <a:p>
            <a:pPr marL="0" indent="0">
              <a:buNone/>
            </a:pPr>
            <a:r>
              <a:rPr lang="en-IN" baseline="0" dirty="0"/>
              <a:t>The agreement does not specify that the ownership of the asset is transferred to the lessee.</a:t>
            </a:r>
          </a:p>
          <a:p>
            <a:pPr marL="0" indent="0">
              <a:buNone/>
            </a:pPr>
            <a:r>
              <a:rPr lang="en-IN" baseline="0" dirty="0"/>
              <a:t>Criterion 2: Purchase option</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a:t>Since the agreement does not contain a purchase option, this criterion is not met.</a:t>
            </a:r>
          </a:p>
          <a:p>
            <a:r>
              <a:rPr lang="en-IN" sz="1200" b="0" i="0" u="none" strike="noStrike" kern="1200" baseline="0" dirty="0">
                <a:solidFill>
                  <a:schemeClr val="tx1"/>
                </a:solidFill>
                <a:latin typeface="+mn-lt"/>
                <a:ea typeface="+mn-ea"/>
                <a:cs typeface="+mn-cs"/>
              </a:rPr>
              <a:t>Criterion 3: Lease term </a:t>
            </a:r>
            <a:r>
              <a:rPr lang="en-US" sz="1200" b="0" i="0" u="none" strike="noStrike" kern="1200" baseline="0" dirty="0">
                <a:solidFill>
                  <a:schemeClr val="tx1"/>
                </a:solidFill>
                <a:latin typeface="+mn-lt"/>
                <a:ea typeface="+mn-ea"/>
                <a:cs typeface="+mn-cs"/>
              </a:rPr>
              <a:t>is the major part of the asset’s expected economic life</a:t>
            </a:r>
          </a:p>
          <a:p>
            <a:pPr marL="0" marR="0" indent="0" algn="l" defTabSz="914400" rtl="0" eaLnBrk="1" fontAlgn="base" latinLnBrk="0" hangingPunct="1">
              <a:lnSpc>
                <a:spcPct val="100000"/>
              </a:lnSpc>
              <a:spcBef>
                <a:spcPct val="30000"/>
              </a:spcBef>
              <a:spcAft>
                <a:spcPct val="0"/>
              </a:spcAft>
              <a:buClrTx/>
              <a:buSzTx/>
              <a:buFontTx/>
              <a:buNone/>
              <a:tabLst/>
              <a:defRPr/>
            </a:pPr>
            <a:r>
              <a:rPr lang="en-IN" sz="1200" b="0" i="0" u="none" strike="noStrike" kern="1200" baseline="0" dirty="0">
                <a:solidFill>
                  <a:schemeClr val="tx1"/>
                </a:solidFill>
                <a:latin typeface="+mn-lt"/>
                <a:ea typeface="+mn-ea"/>
                <a:cs typeface="+mn-cs"/>
              </a:rPr>
              <a:t>Since the lease term is for </a:t>
            </a:r>
            <a:r>
              <a:rPr lang="en-US" sz="1200" b="0" i="0" u="none" strike="noStrike" kern="1200" baseline="0" dirty="0">
                <a:solidFill>
                  <a:schemeClr val="tx1"/>
                </a:solidFill>
                <a:latin typeface="+mn-lt"/>
                <a:ea typeface="+mn-ea"/>
                <a:cs typeface="+mn-cs"/>
              </a:rPr>
              <a:t>6 years and the asset’s useful life is six years, this criterion is met.</a:t>
            </a:r>
            <a:endParaRPr lang="en-US" b="0" baseline="0" dirty="0"/>
          </a:p>
          <a:p>
            <a:pPr marL="0" indent="0">
              <a:buNone/>
            </a:pPr>
            <a:endParaRPr lang="en-IN" sz="1200" b="0" i="0" u="none" strike="noStrike" kern="1200" baseline="0" dirty="0">
              <a:solidFill>
                <a:schemeClr val="tx1"/>
              </a:solidFill>
              <a:latin typeface="+mn-lt"/>
              <a:ea typeface="+mn-ea"/>
              <a:cs typeface="+mn-cs"/>
            </a:endParaRPr>
          </a:p>
          <a:p>
            <a:pPr marL="0" indent="0">
              <a:buNone/>
            </a:pPr>
            <a:endParaRPr lang="en-IN"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pPr>
                <a:defRPr/>
              </a:pPr>
              <a:t>7</a:t>
            </a:fld>
            <a:endParaRPr lang="en-IN" dirty="0"/>
          </a:p>
        </p:txBody>
      </p:sp>
    </p:spTree>
    <p:extLst>
      <p:ext uri="{BB962C8B-B14F-4D97-AF65-F5344CB8AC3E}">
        <p14:creationId xmlns:p14="http://schemas.microsoft.com/office/powerpoint/2010/main" val="294009162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15–12 Effect of Residual Value on the Calculation of Lease Payments</a:t>
            </a:r>
          </a:p>
        </p:txBody>
      </p:sp>
    </p:spTree>
    <p:extLst>
      <p:ext uri="{BB962C8B-B14F-4D97-AF65-F5344CB8AC3E}">
        <p14:creationId xmlns:p14="http://schemas.microsoft.com/office/powerpoint/2010/main" val="20885716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52FA46B-8109-47F9-8402-412DAA3EC014}" type="slidenum">
              <a:rPr lang="en-US" smtClean="0"/>
              <a:pPr/>
              <a:t>71</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a:t>Illustration 15–12 Effect of Residual Value on the Calculation of Lease Payments (continued)</a:t>
            </a:r>
          </a:p>
          <a:p>
            <a:endParaRPr lang="en-US" sz="1200" b="0" i="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The present value of the residual value of a lease asset is called a </a:t>
            </a:r>
            <a:r>
              <a:rPr lang="en-US" sz="1200" b="1" i="0" u="none" strike="noStrike" kern="1200" baseline="0" dirty="0">
                <a:solidFill>
                  <a:schemeClr val="tx1"/>
                </a:solidFill>
                <a:latin typeface="+mn-lt"/>
                <a:ea typeface="+mn-ea"/>
                <a:cs typeface="+mn-cs"/>
              </a:rPr>
              <a:t>residual asset</a:t>
            </a:r>
            <a:r>
              <a:rPr lang="en-US" sz="1200" b="0" i="0" u="none" strike="noStrike" kern="1200" baseline="0" dirty="0">
                <a:solidFill>
                  <a:schemeClr val="tx1"/>
                </a:solidFill>
                <a:latin typeface="+mn-lt"/>
                <a:ea typeface="+mn-ea"/>
                <a:cs typeface="+mn-cs"/>
              </a:rPr>
              <a:t>. Since the property will revert back to the lessor, the lessee doesn’t have the right of use of the entire value of the asset and thus doesn’t view the residual asset as </a:t>
            </a:r>
            <a:r>
              <a:rPr lang="en-US" sz="1200" b="0" i="1" u="none" strike="noStrike" kern="1200" baseline="0" dirty="0">
                <a:solidFill>
                  <a:schemeClr val="tx1"/>
                </a:solidFill>
                <a:latin typeface="+mn-lt"/>
                <a:ea typeface="+mn-ea"/>
                <a:cs typeface="+mn-cs"/>
              </a:rPr>
              <a:t>its </a:t>
            </a:r>
            <a:r>
              <a:rPr lang="en-US" sz="1200" b="0" i="0" u="none" strike="noStrike" kern="1200" baseline="0" dirty="0">
                <a:solidFill>
                  <a:schemeClr val="tx1"/>
                </a:solidFill>
                <a:latin typeface="+mn-lt"/>
                <a:ea typeface="+mn-ea"/>
                <a:cs typeface="+mn-cs"/>
              </a:rPr>
              <a:t>asset. However, from the lessor’s perspective, even if a residual value is not guaranteed, the lessor still expects to receive it. So, the lessor will view the residual asset as contributing to the amount needed to recover its $479,079 investment, causing the lessee’s cash lease payments to be $92,931 rather than $100,000. </a:t>
            </a:r>
            <a:r>
              <a:rPr lang="en-US" sz="1200" b="0" i="1" u="none" strike="noStrike" kern="1200" baseline="0" dirty="0">
                <a:solidFill>
                  <a:schemeClr val="tx1"/>
                </a:solidFill>
                <a:latin typeface="+mn-lt"/>
                <a:ea typeface="+mn-ea"/>
                <a:cs typeface="+mn-cs"/>
              </a:rPr>
              <a:t>As the expected residual value increases, the size of the lease payments decreases. </a:t>
            </a:r>
            <a:r>
              <a:rPr lang="en-US" sz="1200" b="0" i="0" u="none" strike="noStrike" kern="1200" baseline="0" dirty="0">
                <a:solidFill>
                  <a:schemeClr val="tx1"/>
                </a:solidFill>
                <a:latin typeface="+mn-lt"/>
                <a:ea typeface="+mn-ea"/>
                <a:cs typeface="+mn-cs"/>
              </a:rPr>
              <a:t>The residual, whether guaranteed or unguaranteed, affects the size of the lease payments. </a:t>
            </a:r>
            <a:endParaRPr lang="en-US" dirty="0"/>
          </a:p>
        </p:txBody>
      </p:sp>
    </p:spTree>
    <p:extLst>
      <p:ext uri="{BB962C8B-B14F-4D97-AF65-F5344CB8AC3E}">
        <p14:creationId xmlns:p14="http://schemas.microsoft.com/office/powerpoint/2010/main" val="322080954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52FA46B-8109-47F9-8402-412DAA3EC014}" type="slidenum">
              <a:rPr lang="en-US" smtClean="0"/>
              <a:pPr/>
              <a:t>72</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sz="1200" b="0" i="0" u="none" strike="noStrike" kern="1200" baseline="0" dirty="0">
                <a:solidFill>
                  <a:schemeClr val="tx1"/>
                </a:solidFill>
                <a:latin typeface="+mn-lt"/>
                <a:ea typeface="+mn-ea"/>
                <a:cs typeface="+mn-cs"/>
              </a:rPr>
              <a:t>Illustration 15–12A Sales-Type Lease with Residual Value: Lessor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a:t>
            </a:r>
            <a:r>
              <a:rPr lang="en-US" sz="1200" b="0" i="1" u="none" strike="noStrike" kern="1200" baseline="0" dirty="0">
                <a:solidFill>
                  <a:schemeClr val="tx1"/>
                </a:solidFill>
                <a:latin typeface="+mn-lt"/>
                <a:ea typeface="+mn-ea"/>
                <a:cs typeface="+mn-cs"/>
              </a:rPr>
              <a:t>lessee’s accounting is unaffected </a:t>
            </a:r>
            <a:r>
              <a:rPr lang="en-US" sz="1200" b="0" i="0" u="none" strike="noStrike" kern="1200" baseline="0" dirty="0">
                <a:solidFill>
                  <a:schemeClr val="tx1"/>
                </a:solidFill>
                <a:latin typeface="+mn-lt"/>
                <a:ea typeface="+mn-ea"/>
                <a:cs typeface="+mn-cs"/>
              </a:rPr>
              <a:t>by the residual value other than its causing the payments to be lower. In the situation we just covered, Sans Serif, the lessee, would record a right-of-use asset and lease liability for the present value of the six lease payments ($445,211). Then, over the term of the lease, it would record interest expense and amortization in the usual way for this finance-type lease.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a:t>
            </a:r>
            <a:r>
              <a:rPr lang="en-US" sz="1200" b="0" i="1" u="none" strike="noStrike" kern="1200" baseline="0" dirty="0">
                <a:solidFill>
                  <a:schemeClr val="tx1"/>
                </a:solidFill>
                <a:latin typeface="+mn-lt"/>
                <a:ea typeface="+mn-ea"/>
                <a:cs typeface="+mn-cs"/>
              </a:rPr>
              <a:t>lessor’s accounting is affected </a:t>
            </a:r>
            <a:r>
              <a:rPr lang="en-US" sz="1200" b="0" i="0" u="none" strike="noStrike" kern="1200" baseline="0" dirty="0">
                <a:solidFill>
                  <a:schemeClr val="tx1"/>
                </a:solidFill>
                <a:latin typeface="+mn-lt"/>
                <a:ea typeface="+mn-ea"/>
                <a:cs typeface="+mn-cs"/>
              </a:rPr>
              <a:t>by the residual value. </a:t>
            </a:r>
            <a:endParaRPr lang="en-US" dirty="0"/>
          </a:p>
        </p:txBody>
      </p:sp>
    </p:spTree>
    <p:extLst>
      <p:ext uri="{BB962C8B-B14F-4D97-AF65-F5344CB8AC3E}">
        <p14:creationId xmlns:p14="http://schemas.microsoft.com/office/powerpoint/2010/main" val="299066226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Illustration 15–12B Lessor’s Amortization Schedule—with Residual Value</a:t>
            </a:r>
          </a:p>
          <a:p>
            <a:pPr fontAlgn="base"/>
            <a:endParaRPr lang="en-US" dirty="0"/>
          </a:p>
          <a:p>
            <a:r>
              <a:rPr lang="en-US" sz="1200" b="0" i="0" u="none" strike="noStrike" kern="1200" baseline="0" dirty="0">
                <a:solidFill>
                  <a:schemeClr val="tx1"/>
                </a:solidFill>
                <a:latin typeface="+mn-lt"/>
                <a:ea typeface="+mn-ea"/>
                <a:cs typeface="+mn-cs"/>
              </a:rPr>
              <a:t>The amortization schedule reveals several important points. In our illustration of a lease with a residual value, the payments are calculated to be only $92,931, and there would also be a tangible asset returned to the lessor one year after the six cash payments (Note in our example without the residual value, each payment was $100,000).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Despite the different composition of the amounts the lessor will receive, their present value ($479,079) is the same as when we assumed $100,000 periodic payments and no residual value. However, a greater amount of interest revenue will be recognized over the lease term: $138,507. (It was $120,921 before.) The higher interest reflects the fact that receipts are farther in the future, causing the outstanding lease balances (and interest on those balances) to be higher during the lease term. Also, note that a greater total amount of lease receipts is collected: $617,586. (It was $600,000 before.) This total is referred to as the lessor’s </a:t>
            </a:r>
            <a:r>
              <a:rPr lang="en-US" sz="1200" b="0" i="1" u="none" strike="noStrike" kern="1200" baseline="0" dirty="0">
                <a:solidFill>
                  <a:schemeClr val="tx1"/>
                </a:solidFill>
                <a:latin typeface="+mn-lt"/>
                <a:ea typeface="+mn-ea"/>
                <a:cs typeface="+mn-cs"/>
              </a:rPr>
              <a:t>gross investment in the lease </a:t>
            </a:r>
            <a:r>
              <a:rPr lang="en-US" sz="1200" b="0" i="0" u="none" strike="noStrike" kern="1200" baseline="0" dirty="0">
                <a:solidFill>
                  <a:schemeClr val="tx1"/>
                </a:solidFill>
                <a:latin typeface="+mn-lt"/>
                <a:ea typeface="+mn-ea"/>
                <a:cs typeface="+mn-cs"/>
              </a:rPr>
              <a:t>and is included in the lessor’s lease disclosure note. The present value of those same payments ($479,079) is referred to as the </a:t>
            </a:r>
            <a:r>
              <a:rPr lang="en-US" sz="1200" b="0" i="1" u="none" strike="noStrike" kern="1200" baseline="0" dirty="0">
                <a:solidFill>
                  <a:schemeClr val="tx1"/>
                </a:solidFill>
                <a:latin typeface="+mn-lt"/>
                <a:ea typeface="+mn-ea"/>
                <a:cs typeface="+mn-cs"/>
              </a:rPr>
              <a:t>net investment in the lease </a:t>
            </a:r>
            <a:r>
              <a:rPr lang="en-US" sz="1200" b="0" i="0" u="none" strike="noStrike" kern="1200" baseline="0" dirty="0">
                <a:solidFill>
                  <a:schemeClr val="tx1"/>
                </a:solidFill>
                <a:latin typeface="+mn-lt"/>
                <a:ea typeface="+mn-ea"/>
                <a:cs typeface="+mn-cs"/>
              </a:rPr>
              <a:t>and is the amount recorded as the lease receivable in the journal entry at the beginning of the lease. </a:t>
            </a:r>
            <a:endParaRPr lang="en-US" dirty="0"/>
          </a:p>
        </p:txBody>
      </p:sp>
    </p:spTree>
    <p:extLst>
      <p:ext uri="{BB962C8B-B14F-4D97-AF65-F5344CB8AC3E}">
        <p14:creationId xmlns:p14="http://schemas.microsoft.com/office/powerpoint/2010/main" val="118158077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Illustration 15–12C End of Lease Term—Actual Residual Value Equals the Estimated Amount: </a:t>
            </a:r>
            <a:r>
              <a:rPr lang="en-US" b="1" dirty="0"/>
              <a:t>Lessor</a:t>
            </a:r>
          </a:p>
          <a:p>
            <a:pPr fontAlgn="base"/>
            <a:endParaRPr lang="en-US" b="1" dirty="0"/>
          </a:p>
          <a:p>
            <a:pPr fontAlgn="base"/>
            <a:r>
              <a:rPr lang="en-US" sz="1200" b="0" i="0" u="none" strike="noStrike" kern="1200" baseline="0" dirty="0">
                <a:solidFill>
                  <a:schemeClr val="tx1"/>
                </a:solidFill>
                <a:latin typeface="+mn-lt"/>
                <a:ea typeface="+mn-ea"/>
                <a:cs typeface="+mn-cs"/>
              </a:rPr>
              <a:t>Remember, the final periodic cash payment on December 31, 2026, is at the beginning of the final year. Then, at the end of the year of the lease on December 31, 2026, the equipment is returned to the lessor and is reinstated on the lessor’s books at its fair value, which we assume to be </a:t>
            </a:r>
            <a:r>
              <a:rPr lang="en-US" sz="1200" b="1" i="0" u="none" strike="noStrike" kern="1200" baseline="0" dirty="0">
                <a:solidFill>
                  <a:schemeClr val="tx1"/>
                </a:solidFill>
                <a:latin typeface="+mn-lt"/>
                <a:ea typeface="+mn-ea"/>
                <a:cs typeface="+mn-cs"/>
              </a:rPr>
              <a:t>$60,000</a:t>
            </a:r>
            <a:r>
              <a:rPr lang="en-US" sz="1200" b="0" i="0" u="none" strike="noStrike" kern="1200" baseline="0" dirty="0">
                <a:solidFill>
                  <a:schemeClr val="tx1"/>
                </a:solidFill>
                <a:latin typeface="+mn-lt"/>
                <a:ea typeface="+mn-ea"/>
                <a:cs typeface="+mn-cs"/>
              </a:rPr>
              <a:t>, the amount predicted when the lease began. </a:t>
            </a:r>
          </a:p>
          <a:p>
            <a:pPr fontAlgn="base"/>
            <a:endParaRPr lang="en-US" sz="1200" b="0" i="0" u="none" strike="noStrike" kern="1200" baseline="0" dirty="0">
              <a:solidFill>
                <a:schemeClr val="tx1"/>
              </a:solidFill>
              <a:latin typeface="+mn-lt"/>
              <a:ea typeface="+mn-ea"/>
              <a:cs typeface="+mn-cs"/>
            </a:endParaRPr>
          </a:p>
          <a:p>
            <a:pPr fontAlgn="base"/>
            <a:r>
              <a:rPr lang="en-US" sz="1200" b="0" i="0" u="none" strike="noStrike" kern="1200" baseline="0" dirty="0">
                <a:solidFill>
                  <a:schemeClr val="tx1"/>
                </a:solidFill>
                <a:latin typeface="+mn-lt"/>
                <a:ea typeface="+mn-ea"/>
                <a:cs typeface="+mn-cs"/>
              </a:rPr>
              <a:t>If the actual residual value at December 31, 2026, is less (or more) than </a:t>
            </a:r>
            <a:r>
              <a:rPr lang="en-US" sz="1200" b="1" i="0" u="none" strike="noStrike" kern="1200" baseline="0" dirty="0">
                <a:solidFill>
                  <a:schemeClr val="tx1"/>
                </a:solidFill>
                <a:latin typeface="+mn-lt"/>
                <a:ea typeface="+mn-ea"/>
                <a:cs typeface="+mn-cs"/>
              </a:rPr>
              <a:t>$60,000, </a:t>
            </a:r>
            <a:r>
              <a:rPr lang="en-US" sz="1200" b="0" i="0" u="none" strike="noStrike" kern="1200" baseline="0" dirty="0">
                <a:solidFill>
                  <a:schemeClr val="tx1"/>
                </a:solidFill>
                <a:latin typeface="+mn-lt"/>
                <a:ea typeface="+mn-ea"/>
                <a:cs typeface="+mn-cs"/>
              </a:rPr>
              <a:t>the lessor would record a loss (or gain). Notice, too, that the residual asset is returned to the lessor. </a:t>
            </a:r>
            <a:endParaRPr lang="en-US" dirty="0"/>
          </a:p>
        </p:txBody>
      </p:sp>
    </p:spTree>
    <p:extLst>
      <p:ext uri="{BB962C8B-B14F-4D97-AF65-F5344CB8AC3E}">
        <p14:creationId xmlns:p14="http://schemas.microsoft.com/office/powerpoint/2010/main" val="187449036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52FA46B-8109-47F9-8402-412DAA3EC014}" type="slidenum">
              <a:rPr lang="en-US" smtClean="0"/>
              <a:pPr/>
              <a:t>75</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a:t>Illustration 15–13 Sales-Type Lease with Selling Profit and Residual Value: Lessor</a:t>
            </a:r>
          </a:p>
          <a:p>
            <a:endParaRPr lang="en-US" dirty="0"/>
          </a:p>
          <a:p>
            <a:r>
              <a:rPr lang="en-US" sz="1200" b="0" i="0" kern="1200" dirty="0">
                <a:solidFill>
                  <a:schemeClr val="tx1"/>
                </a:solidFill>
                <a:effectLst/>
                <a:latin typeface="+mn-lt"/>
                <a:ea typeface="+mn-ea"/>
                <a:cs typeface="+mn-cs"/>
              </a:rPr>
              <a:t>When a sales-type lease that includes a residual value also has a selling profit, we need to take that into consideration when the lease is recorded initially. Recall that the lessor records both sales revenue and cost of goods sold to account for the selling profit. The sales revenue is the present value of only the periodic lease payments, not including the residual value.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To visualize this, let’s assume that our sales-type lease with a selling profit illustration from earlier had included a residual value of </a:t>
            </a:r>
            <a:r>
              <a:rPr lang="en-US" sz="1200" b="1" i="0" kern="1200" dirty="0">
                <a:solidFill>
                  <a:schemeClr val="tx1"/>
                </a:solidFill>
                <a:effectLst/>
                <a:latin typeface="+mn-lt"/>
                <a:ea typeface="+mn-ea"/>
                <a:cs typeface="+mn-cs"/>
              </a:rPr>
              <a:t>$60,000</a:t>
            </a:r>
            <a:r>
              <a:rPr lang="en-US" sz="1200" b="0" i="0" kern="1200" dirty="0">
                <a:solidFill>
                  <a:schemeClr val="tx1"/>
                </a:solidFill>
                <a:effectLst/>
                <a:latin typeface="+mn-lt"/>
                <a:ea typeface="+mn-ea"/>
                <a:cs typeface="+mn-cs"/>
              </a:rPr>
              <a:t>. In that case, the initial lessor entry would be modified as shown here. </a:t>
            </a:r>
          </a:p>
        </p:txBody>
      </p:sp>
    </p:spTree>
    <p:extLst>
      <p:ext uri="{BB962C8B-B14F-4D97-AF65-F5344CB8AC3E}">
        <p14:creationId xmlns:p14="http://schemas.microsoft.com/office/powerpoint/2010/main" val="307691817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52FA46B-8109-47F9-8402-412DAA3EC014}" type="slidenum">
              <a:rPr lang="en-US" smtClean="0"/>
              <a:pPr/>
              <a:t>76</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a:t>Illustration 15–13 Sales-Type Lease with Selling Profit and Residual Value: Lessor (continued)</a:t>
            </a:r>
          </a:p>
          <a:p>
            <a:endParaRPr lang="en-US" dirty="0"/>
          </a:p>
          <a:p>
            <a:r>
              <a:rPr lang="en-US" dirty="0"/>
              <a:t>Sales revenue does not include the residual value </a:t>
            </a:r>
            <a:r>
              <a:rPr lang="en-US" sz="1200" b="0" i="0" kern="1200" dirty="0">
                <a:solidFill>
                  <a:schemeClr val="tx1"/>
                </a:solidFill>
                <a:effectLst/>
                <a:latin typeface="+mn-lt"/>
                <a:ea typeface="+mn-ea"/>
                <a:cs typeface="+mn-cs"/>
              </a:rPr>
              <a:t>because the revenue to be recovered from the le</a:t>
            </a:r>
            <a:r>
              <a:rPr lang="en-US" dirty="0"/>
              <a:t>ssee is lease payments only</a:t>
            </a:r>
            <a:r>
              <a:rPr lang="en-US" sz="1200" b="0" i="0" kern="1200" dirty="0">
                <a:solidFill>
                  <a:schemeClr val="tx1"/>
                </a:solidFill>
                <a:effectLst/>
                <a:latin typeface="+mn-lt"/>
                <a:ea typeface="+mn-ea"/>
                <a:cs typeface="+mn-cs"/>
              </a:rPr>
              <a:t>. The remainder of the lessor’s investment is to be recovered—not from payment by the lessee, but by selling, releasing, or otherwise obtaining value from the asset when it reverts back to the lessor. Think of it this way: The portion of the asset sold is the portion not represented by the residual value. So, both the asset’s cost of goods sold and its selling price are reduced by the present value of the portion </a:t>
            </a:r>
            <a:r>
              <a:rPr lang="en-US" sz="1200" b="0" i="1" kern="1200" dirty="0">
                <a:solidFill>
                  <a:schemeClr val="tx1"/>
                </a:solidFill>
                <a:effectLst/>
                <a:latin typeface="+mn-lt"/>
                <a:ea typeface="+mn-ea"/>
                <a:cs typeface="+mn-cs"/>
              </a:rPr>
              <a:t>not sold</a:t>
            </a:r>
            <a:r>
              <a:rPr lang="en-US" sz="1200" b="0" i="0" kern="1200" dirty="0">
                <a:solidFill>
                  <a:schemeClr val="tx1"/>
                </a:solidFill>
                <a:effectLst/>
                <a:latin typeface="+mn-lt"/>
                <a:ea typeface="+mn-ea"/>
                <a:cs typeface="+mn-cs"/>
              </a:rPr>
              <a:t>.</a:t>
            </a:r>
          </a:p>
        </p:txBody>
      </p:sp>
    </p:spTree>
    <p:extLst>
      <p:ext uri="{BB962C8B-B14F-4D97-AF65-F5344CB8AC3E}">
        <p14:creationId xmlns:p14="http://schemas.microsoft.com/office/powerpoint/2010/main" val="259496485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than the reduction of lease payments, </a:t>
            </a:r>
            <a:r>
              <a:rPr lang="en-US" sz="1200" b="0" i="0" kern="1200" dirty="0">
                <a:solidFill>
                  <a:schemeClr val="tx1"/>
                </a:solidFill>
                <a:effectLst/>
                <a:latin typeface="+mn-lt"/>
                <a:ea typeface="+mn-ea"/>
                <a:cs typeface="+mn-cs"/>
              </a:rPr>
              <a:t>should the </a:t>
            </a:r>
            <a:r>
              <a:rPr lang="en-US" sz="1200" b="0" i="1" kern="1200" dirty="0">
                <a:solidFill>
                  <a:schemeClr val="tx1"/>
                </a:solidFill>
                <a:effectLst/>
                <a:latin typeface="+mn-lt"/>
                <a:ea typeface="+mn-ea"/>
                <a:cs typeface="+mn-cs"/>
              </a:rPr>
              <a:t>lessee</a:t>
            </a:r>
            <a:r>
              <a:rPr lang="en-US" sz="1200" b="0" i="0" kern="1200" dirty="0">
                <a:solidFill>
                  <a:schemeClr val="tx1"/>
                </a:solidFill>
                <a:effectLst/>
                <a:latin typeface="+mn-lt"/>
                <a:ea typeface="+mn-ea"/>
                <a:cs typeface="+mn-cs"/>
              </a:rPr>
              <a:t> (Sans Serif Publishers) be concerned with the residual value of the leased asset? </a:t>
            </a:r>
            <a:r>
              <a:rPr lang="en-US" sz="1200" b="0" i="0" u="none" strike="noStrike" kern="1200" baseline="0" dirty="0">
                <a:solidFill>
                  <a:schemeClr val="tx1"/>
                </a:solidFill>
                <a:latin typeface="+mn-lt"/>
                <a:ea typeface="+mn-ea"/>
                <a:cs typeface="+mn-cs"/>
              </a:rPr>
              <a:t>The answer is maybe. It depends on whether the lessee has arranged to guarantee a specific value of the residual asset at the conclusion of the lease and, even then, how that value compares to the prediction of its actual value. We explore that possibility next.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As we discussed earlier, a lease agreement sometimes includes a guarantee by the lessee that the lessor will recover a specified residual value when custody of the asset reverts back to the lessor at the end of the lease term. The lessee promises to return not only the property but also sufficient cash to provide the lessor with a minimum combined value (residual value and cash). That doesn’t necessarily mean, though, that the lessee will be required to make any cash payment. A cash payment would be expected as of the beginning of a lease only if the guaranteed amount exceeds the estimated residual value of the asset. </a:t>
            </a:r>
            <a:endParaRPr lang="en-US" dirty="0"/>
          </a:p>
        </p:txBody>
      </p:sp>
    </p:spTree>
    <p:extLst>
      <p:ext uri="{BB962C8B-B14F-4D97-AF65-F5344CB8AC3E}">
        <p14:creationId xmlns:p14="http://schemas.microsoft.com/office/powerpoint/2010/main" val="257820227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If a cash payment under a lessee-guaranteed residual value is predicted, the present value of that payment is added to the present value of the periodic lease payments that the lessee records as both a right-of-use asset and a lease liability. For instance, let’s assume that in the situation described in our earlier illustration when the estimated residual value was $60,000, negotiations led to Sans Serif guaranteeing an $80,000 residual value. That means that if the property’s value is less than $80,000 at the end of the six-year lease term, the lessee will pay cash for the difference. Since that value is expected to be $60,000, the expected </a:t>
            </a:r>
            <a:r>
              <a:rPr lang="en-US" sz="1200" b="0" i="1" u="none" strike="noStrike" kern="1200" baseline="0" dirty="0">
                <a:solidFill>
                  <a:schemeClr val="tx1"/>
                </a:solidFill>
                <a:latin typeface="+mn-lt"/>
                <a:ea typeface="+mn-ea"/>
                <a:cs typeface="+mn-cs"/>
              </a:rPr>
              <a:t>excess </a:t>
            </a:r>
            <a:r>
              <a:rPr lang="en-US" sz="1200" b="0" i="0" u="none" strike="noStrike" kern="1200" baseline="0" dirty="0">
                <a:solidFill>
                  <a:schemeClr val="tx1"/>
                </a:solidFill>
                <a:latin typeface="+mn-lt"/>
                <a:ea typeface="+mn-ea"/>
                <a:cs typeface="+mn-cs"/>
              </a:rPr>
              <a:t>guaranteed residual value is $80,000 – $60,000 = </a:t>
            </a:r>
            <a:r>
              <a:rPr lang="en-US" sz="1200" b="1" i="0" u="none" strike="noStrike" kern="1200" baseline="0" dirty="0">
                <a:solidFill>
                  <a:schemeClr val="tx1"/>
                </a:solidFill>
                <a:latin typeface="+mn-lt"/>
                <a:ea typeface="+mn-ea"/>
                <a:cs typeface="+mn-cs"/>
              </a:rPr>
              <a:t>$20,000. </a:t>
            </a:r>
            <a:r>
              <a:rPr lang="en-US" sz="1200" b="0" i="0" u="none" strike="noStrike" kern="1200" baseline="0" dirty="0">
                <a:solidFill>
                  <a:schemeClr val="tx1"/>
                </a:solidFill>
                <a:latin typeface="+mn-lt"/>
                <a:ea typeface="+mn-ea"/>
                <a:cs typeface="+mn-cs"/>
              </a:rPr>
              <a:t>The lessee views the expected excess guaranteed residual value as an additional cash flow to be paid to the lessor (addition to lease payments). The present value of the expected excess guaranteed residual is $11,289 ($20,000 × 0.56447), and the lessee would add this amount to the present value of the periodic lease payments to record the right-of-use asset and lease liability at the beginning of the lease.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Looking at it from the other side of the transaction, does the lessor also view the expected </a:t>
            </a:r>
            <a:r>
              <a:rPr lang="en-US" sz="1200" b="0" i="1" u="none" strike="noStrike" kern="1200" baseline="0" dirty="0">
                <a:solidFill>
                  <a:schemeClr val="tx1"/>
                </a:solidFill>
                <a:latin typeface="+mn-lt"/>
                <a:ea typeface="+mn-ea"/>
                <a:cs typeface="+mn-cs"/>
              </a:rPr>
              <a:t>excess </a:t>
            </a:r>
            <a:r>
              <a:rPr lang="en-US" sz="1200" b="0" i="0" u="none" strike="noStrike" kern="1200" baseline="0" dirty="0">
                <a:solidFill>
                  <a:schemeClr val="tx1"/>
                </a:solidFill>
                <a:latin typeface="+mn-lt"/>
                <a:ea typeface="+mn-ea"/>
                <a:cs typeface="+mn-cs"/>
              </a:rPr>
              <a:t>guaranteed residual value as an additional amount to be collected? Yes. In fact, the lessor expects to receive that payment ($20,000) </a:t>
            </a:r>
            <a:r>
              <a:rPr lang="en-US" sz="1200" b="0" i="1" u="none" strike="noStrike" kern="1200" baseline="0" dirty="0">
                <a:solidFill>
                  <a:schemeClr val="tx1"/>
                </a:solidFill>
                <a:latin typeface="+mn-lt"/>
                <a:ea typeface="+mn-ea"/>
                <a:cs typeface="+mn-cs"/>
              </a:rPr>
              <a:t>as well as the residual value itself </a:t>
            </a:r>
            <a:r>
              <a:rPr lang="en-US" sz="1200" b="0" i="0" u="none" strike="noStrike" kern="1200" baseline="0" dirty="0">
                <a:solidFill>
                  <a:schemeClr val="tx1"/>
                </a:solidFill>
                <a:latin typeface="+mn-lt"/>
                <a:ea typeface="+mn-ea"/>
                <a:cs typeface="+mn-cs"/>
              </a:rPr>
              <a:t>($60,000). Those two amounts combine to equal the $80,000 guaranteed residual value that, if in a </a:t>
            </a:r>
            <a:r>
              <a:rPr lang="en-US" sz="1200" b="0" i="1" u="none" strike="noStrike" kern="1200" baseline="0" dirty="0">
                <a:solidFill>
                  <a:schemeClr val="tx1"/>
                </a:solidFill>
                <a:latin typeface="+mn-lt"/>
                <a:ea typeface="+mn-ea"/>
                <a:cs typeface="+mn-cs"/>
              </a:rPr>
              <a:t>sales-type </a:t>
            </a:r>
            <a:r>
              <a:rPr lang="en-US" sz="1200" b="0" i="0" u="none" strike="noStrike" kern="1200" baseline="0" dirty="0">
                <a:solidFill>
                  <a:schemeClr val="tx1"/>
                </a:solidFill>
                <a:latin typeface="+mn-lt"/>
                <a:ea typeface="+mn-ea"/>
                <a:cs typeface="+mn-cs"/>
              </a:rPr>
              <a:t>lease, the lessor includes in the lease receivable.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Situations in which the lessee-guaranteed residual value exceeds the estimate of the actual residual value are rare in practice. It makes little economic sense for a lessee to agree to guarantee an amount greater than the estimated residual value, virtually ensuring an additional cash payment at the conclusion of the lease. The requirement to account for it in this way, though, serves as a deterrent to lessees and lessors who might be inclined to manipulate reported numbers by reducing lease payments while creating an excess </a:t>
            </a:r>
            <a:r>
              <a:rPr lang="en-US" sz="1200" b="0" i="1" u="none" strike="noStrike" kern="1200" baseline="0" dirty="0">
                <a:solidFill>
                  <a:schemeClr val="tx1"/>
                </a:solidFill>
                <a:latin typeface="+mn-lt"/>
                <a:ea typeface="+mn-ea"/>
                <a:cs typeface="+mn-cs"/>
              </a:rPr>
              <a:t>lessee-guaranteed </a:t>
            </a:r>
            <a:r>
              <a:rPr lang="en-US" sz="1200" b="0" i="0" u="none" strike="noStrike" kern="1200" baseline="0" dirty="0">
                <a:solidFill>
                  <a:schemeClr val="tx1"/>
                </a:solidFill>
                <a:latin typeface="+mn-lt"/>
                <a:ea typeface="+mn-ea"/>
                <a:cs typeface="+mn-cs"/>
              </a:rPr>
              <a:t>residual value to compensate for the reduced lease payments. </a:t>
            </a:r>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8743986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We classify a lease as a finance/sales-type lease if, in substance, the lessor is selling the asset to the lessee. Recall that one of the classification criteria is a comparison of the fair value of an asset with the present value of the payments coming from the lessee. Payments from the lessee are the periodic lease payments plus any portion of the residual value the lessee has guaranteed. That’s the basis for classification criterion 4: If the present value of the lease payments, including any </a:t>
            </a:r>
            <a:r>
              <a:rPr lang="en-US" sz="1200" b="0" i="1" kern="1200" dirty="0">
                <a:solidFill>
                  <a:schemeClr val="tx1"/>
                </a:solidFill>
                <a:effectLst/>
                <a:latin typeface="+mn-lt"/>
                <a:ea typeface="+mn-ea"/>
                <a:cs typeface="+mn-cs"/>
              </a:rPr>
              <a:t>lessee-guaranteed</a:t>
            </a:r>
            <a:r>
              <a:rPr lang="en-US" sz="1200" b="0" i="0" kern="1200" dirty="0">
                <a:solidFill>
                  <a:schemeClr val="tx1"/>
                </a:solidFill>
                <a:effectLst/>
                <a:latin typeface="+mn-lt"/>
                <a:ea typeface="+mn-ea"/>
                <a:cs typeface="+mn-cs"/>
              </a:rPr>
              <a:t> residual value constitutes “substantially all” of the fair value of the asset, it’s a finance lease from the lessee’s perspective and a sales-type lease from the lessor’s perspective.</a:t>
            </a:r>
            <a:endParaRPr lang="en-US" dirty="0"/>
          </a:p>
        </p:txBody>
      </p:sp>
    </p:spTree>
    <p:extLst>
      <p:ext uri="{BB962C8B-B14F-4D97-AF65-F5344CB8AC3E}">
        <p14:creationId xmlns:p14="http://schemas.microsoft.com/office/powerpoint/2010/main" val="1908346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15–4A Finance Lease / Sales-Type Lease: No Selling Profit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4. Is the present value of the minimum lease payments equal to or greater than substantially all of the fair 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C00000"/>
                </a:solidFill>
                <a:latin typeface="+mn-lt"/>
              </a:rPr>
              <a:t>Yes, the present value of the lease payments is &gt;90% (substantially all) of the fair value of the asset.</a:t>
            </a:r>
            <a:endParaRPr lang="en-US" sz="1000" dirty="0">
              <a:solidFill>
                <a:srgbClr val="C00000"/>
              </a:solidFill>
            </a:endParaRPr>
          </a:p>
          <a:p>
            <a:endParaRPr lang="en-US" dirty="0"/>
          </a:p>
        </p:txBody>
      </p:sp>
    </p:spTree>
    <p:extLst>
      <p:ext uri="{BB962C8B-B14F-4D97-AF65-F5344CB8AC3E}">
        <p14:creationId xmlns:p14="http://schemas.microsoft.com/office/powerpoint/2010/main" val="9663938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purchase option</a:t>
            </a:r>
            <a:r>
              <a:rPr lang="en-US" sz="1200" b="0" i="0" kern="1200" dirty="0">
                <a:solidFill>
                  <a:schemeClr val="tx1"/>
                </a:solidFill>
                <a:effectLst/>
                <a:latin typeface="+mn-lt"/>
                <a:ea typeface="+mn-ea"/>
                <a:cs typeface="+mn-cs"/>
              </a:rPr>
              <a:t> is a provision of some lease contracts that gives the lessee the option to purchase the lease asset during, or at the end of, the lease term at a specified exercise price. If it is “reasonably certain” that the lessee will exercise the purchase option, the accounting for the lease is affected in three ways: (1) the lease is classified as a finance/sales-type lease, (2) both the lessee and the lessor consider the exercise price of the option to be an additional cash payment, and (3) we assume the lease term ends on the date that the option is expected to be exercised. Both the additional cash payment and the shortened lease term impact the calculation of the lessee’s right-of-use asset and lease liability and the lessor’s lease receivable. Another implication is that, since the lessee is predicted to own the asset after the lease term, the right-of-use asset recognized by the lessee should be amortized over the economic life of the asset, rather than over the lease term.</a:t>
            </a:r>
          </a:p>
          <a:p>
            <a:endParaRPr lang="en-US"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In practice, a purchase option whose exercise is reasonably certain is often referred to as a “bargain” purchase option (BPO). BPOs are so named because the exercise price of the purchase option is a good deal (or a bargain) to the lessee, making it reasonably certain that the lessee will exercise the option. </a:t>
            </a:r>
            <a:endParaRPr lang="en-US" dirty="0"/>
          </a:p>
          <a:p>
            <a:endParaRPr lang="en-US" dirty="0"/>
          </a:p>
        </p:txBody>
      </p:sp>
    </p:spTree>
    <p:extLst>
      <p:ext uri="{BB962C8B-B14F-4D97-AF65-F5344CB8AC3E}">
        <p14:creationId xmlns:p14="http://schemas.microsoft.com/office/powerpoint/2010/main" val="90881360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15–14 Bargain Purchase Option</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To see the accounting for a BPO, let’s again modify our earlier i</a:t>
            </a:r>
            <a:r>
              <a:rPr lang="en-US" sz="1200" b="0" i="0" u="none" strike="noStrike" kern="1200" dirty="0">
                <a:solidFill>
                  <a:schemeClr val="tx1"/>
                </a:solidFill>
                <a:effectLst/>
                <a:latin typeface="+mn-lt"/>
                <a:ea typeface="+mn-ea"/>
                <a:cs typeface="+mn-cs"/>
              </a:rPr>
              <a:t>llustration</a:t>
            </a:r>
            <a:r>
              <a:rPr lang="en-US" sz="1200" b="0" i="0" kern="1200" dirty="0">
                <a:solidFill>
                  <a:schemeClr val="tx1"/>
                </a:solidFill>
                <a:effectLst/>
                <a:latin typeface="+mn-lt"/>
                <a:ea typeface="+mn-ea"/>
                <a:cs typeface="+mn-cs"/>
              </a:rPr>
              <a:t>, this time to assume the lease agreement allows San Serif the option to purchase the leased equipment for $60,000 at the end of the lease term. At this time, the fair value is expected to be sufficiently high ($75,000) to indicate reasonable certainty that Sans Serif will exercise the option. </a:t>
            </a:r>
          </a:p>
          <a:p>
            <a:endParaRPr lang="en-US" sz="1200" b="0" i="0" kern="1200" dirty="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19813756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15–14 Bargain Purchase Option (Continued)</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lessor’s calculation of periodic lease payments is precisely the same as when we had the $60,000 residual value in the previous illustration. In fact, the amortization schedule is exactly the same as the i</a:t>
            </a:r>
            <a:r>
              <a:rPr lang="en-US" sz="1200" b="0" i="0" u="none" strike="noStrike" kern="1200" dirty="0">
                <a:solidFill>
                  <a:schemeClr val="tx1"/>
                </a:solidFill>
                <a:effectLst/>
                <a:latin typeface="+mn-lt"/>
                <a:ea typeface="+mn-ea"/>
                <a:cs typeface="+mn-cs"/>
              </a:rPr>
              <a:t>llustration </a:t>
            </a:r>
            <a:r>
              <a:rPr lang="en-US" sz="1200" b="0" i="0" kern="1200" dirty="0">
                <a:solidFill>
                  <a:schemeClr val="tx1"/>
                </a:solidFill>
                <a:effectLst/>
                <a:latin typeface="+mn-lt"/>
                <a:ea typeface="+mn-ea"/>
                <a:cs typeface="+mn-cs"/>
              </a:rPr>
              <a:t>when we had a residual value. This is because the exercise price is a component of the lease payments for both the lessor and lessee.</a:t>
            </a:r>
            <a:endParaRPr lang="en-US" dirty="0"/>
          </a:p>
          <a:p>
            <a:endParaRPr lang="en-US" dirty="0"/>
          </a:p>
        </p:txBody>
      </p:sp>
    </p:spTree>
    <p:extLst>
      <p:ext uri="{BB962C8B-B14F-4D97-AF65-F5344CB8AC3E}">
        <p14:creationId xmlns:p14="http://schemas.microsoft.com/office/powerpoint/2010/main" val="73667557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15–14 Bargain Purchase Option</a:t>
            </a:r>
          </a:p>
          <a:p>
            <a:endParaRPr lang="en-US" dirty="0"/>
          </a:p>
          <a:p>
            <a:r>
              <a:rPr lang="en-US" sz="1200" b="0" i="0" u="none" strike="noStrike" kern="1200" baseline="0" dirty="0">
                <a:solidFill>
                  <a:schemeClr val="tx1"/>
                </a:solidFill>
                <a:latin typeface="+mn-lt"/>
                <a:ea typeface="+mn-ea"/>
                <a:cs typeface="+mn-cs"/>
              </a:rPr>
              <a:t>The lessee </a:t>
            </a:r>
            <a:r>
              <a:rPr lang="en-US" sz="1200" b="0" i="1" u="none" strike="noStrike" kern="1200" baseline="0" dirty="0">
                <a:solidFill>
                  <a:schemeClr val="tx1"/>
                </a:solidFill>
                <a:latin typeface="+mn-lt"/>
                <a:ea typeface="+mn-ea"/>
                <a:cs typeface="+mn-cs"/>
              </a:rPr>
              <a:t>adds </a:t>
            </a:r>
            <a:r>
              <a:rPr lang="en-US" sz="1200" b="0" i="0" u="none" strike="noStrike" kern="1200" baseline="0" dirty="0">
                <a:solidFill>
                  <a:schemeClr val="tx1"/>
                </a:solidFill>
                <a:latin typeface="+mn-lt"/>
                <a:ea typeface="+mn-ea"/>
                <a:cs typeface="+mn-cs"/>
              </a:rPr>
              <a:t>the PV of the exercise price to determine its asset and liability. </a:t>
            </a:r>
            <a:endParaRPr lang="en-US" b="0" dirty="0"/>
          </a:p>
          <a:p>
            <a:endParaRPr lang="en-US" dirty="0"/>
          </a:p>
          <a:p>
            <a:r>
              <a:rPr lang="en-US" sz="1200" b="0" i="0" kern="1200" dirty="0">
                <a:solidFill>
                  <a:schemeClr val="tx1"/>
                </a:solidFill>
                <a:effectLst/>
                <a:latin typeface="+mn-lt"/>
                <a:ea typeface="+mn-ea"/>
                <a:cs typeface="+mn-cs"/>
              </a:rPr>
              <a:t>A question you might have at this point is: Why do we ignore the residual value now when we have a bargain purchase option? The reason is obvious when you recall an essential characteristic of such an option—it’s expected to be exercised. So, when it is exercised, title to the leased asset passes to the lessee and, with title, any residual value also passes. When that happens, the residual value cannot be considered an additional lease payment to the lessor.</a:t>
            </a:r>
            <a:endParaRPr lang="en-US" dirty="0"/>
          </a:p>
        </p:txBody>
      </p:sp>
    </p:spTree>
    <p:extLst>
      <p:ext uri="{BB962C8B-B14F-4D97-AF65-F5344CB8AC3E}">
        <p14:creationId xmlns:p14="http://schemas.microsoft.com/office/powerpoint/2010/main" val="91913092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15–14A Journal Entries—with Purchase Option</a:t>
            </a:r>
          </a:p>
          <a:p>
            <a:endParaRPr lang="en-US" dirty="0"/>
          </a:p>
          <a:p>
            <a:r>
              <a:rPr lang="en-US" sz="1200" b="0" i="0" u="none" strike="noStrike" kern="1200" baseline="0" dirty="0">
                <a:solidFill>
                  <a:schemeClr val="tx1"/>
                </a:solidFill>
                <a:latin typeface="+mn-lt"/>
                <a:ea typeface="+mn-ea"/>
                <a:cs typeface="+mn-cs"/>
              </a:rPr>
              <a:t>Recording the exercise of the option is similar to recording the periodic lease payments. That is, a portion of the payment covers interest for the year, and the remaining portion reduces the outstanding liability/receivable balance (to zero with this last payment), as shown here.</a:t>
            </a:r>
            <a:endParaRPr lang="en-US" dirty="0"/>
          </a:p>
        </p:txBody>
      </p:sp>
    </p:spTree>
    <p:extLst>
      <p:ext uri="{BB962C8B-B14F-4D97-AF65-F5344CB8AC3E}">
        <p14:creationId xmlns:p14="http://schemas.microsoft.com/office/powerpoint/2010/main" val="378240361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15–14B Amortization Expense with Purchase Option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Note also that amortization is affected by the BPO. As pointed out earlier, the lessee normally amortizes its right-of-use asset over the term of the lease. But if ownership transfers by contract or by the expected exercise of a purchase option, the lessee will have the asset beyond the lease term, and will amortize it over the longer useful life. This reflects the fact that the lessee anticipates using the leased equipment for its full useful life. In this illustration, the lease term is six years but the equipment is expected to be useful for </a:t>
            </a:r>
            <a:r>
              <a:rPr lang="en-US" sz="1200" b="1" i="0" u="none" strike="noStrike" kern="1200" baseline="0" dirty="0">
                <a:solidFill>
                  <a:schemeClr val="tx1"/>
                </a:solidFill>
                <a:latin typeface="+mn-lt"/>
                <a:ea typeface="+mn-ea"/>
                <a:cs typeface="+mn-cs"/>
              </a:rPr>
              <a:t>seven years, </a:t>
            </a:r>
            <a:r>
              <a:rPr lang="en-US" sz="1200" b="0" i="0" u="none" strike="noStrike" kern="1200" baseline="0" dirty="0">
                <a:solidFill>
                  <a:schemeClr val="tx1"/>
                </a:solidFill>
                <a:latin typeface="+mn-lt"/>
                <a:ea typeface="+mn-ea"/>
                <a:cs typeface="+mn-cs"/>
              </a:rPr>
              <a:t>so amortization each year is $68,440 ($479,079 ÷ </a:t>
            </a:r>
            <a:r>
              <a:rPr lang="en-US" sz="1200" b="1" i="0" u="none" strike="noStrike" kern="1200" baseline="0" dirty="0">
                <a:solidFill>
                  <a:schemeClr val="tx1"/>
                </a:solidFill>
                <a:latin typeface="+mn-lt"/>
                <a:ea typeface="+mn-ea"/>
                <a:cs typeface="+mn-cs"/>
              </a:rPr>
              <a:t>7 years</a:t>
            </a:r>
            <a:r>
              <a:rPr lang="en-US" sz="1200" b="0" i="0" u="none" strike="noStrike" kern="1200" baseline="0" dirty="0">
                <a:solidFill>
                  <a:schemeClr val="tx1"/>
                </a:solidFill>
                <a:latin typeface="+mn-lt"/>
                <a:ea typeface="+mn-ea"/>
                <a:cs typeface="+mn-cs"/>
              </a:rPr>
              <a:t>). </a:t>
            </a:r>
          </a:p>
          <a:p>
            <a:endParaRPr lang="en-US" sz="1200" b="1" i="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In this illustration we assumed that the purchase option was exercisable on December 31, 2026—the end of the lease term. Sometimes, though, the lease contract specifies that an option becomes exercisable before the designated lease term ends. If the option is reasonably certain to be exercised, </a:t>
            </a:r>
            <a:r>
              <a:rPr lang="en-US" sz="1200" b="0" i="1" u="none" strike="noStrike" kern="1200" baseline="0" dirty="0">
                <a:solidFill>
                  <a:schemeClr val="tx1"/>
                </a:solidFill>
                <a:latin typeface="+mn-lt"/>
                <a:ea typeface="+mn-ea"/>
                <a:cs typeface="+mn-cs"/>
              </a:rPr>
              <a:t>the lease term ends for accounting purposes when the option becomes exercisable. </a:t>
            </a:r>
            <a:r>
              <a:rPr lang="en-US" sz="1200" b="0" i="0" u="none" strike="noStrike" kern="1200" baseline="0" dirty="0">
                <a:solidFill>
                  <a:schemeClr val="tx1"/>
                </a:solidFill>
                <a:latin typeface="+mn-lt"/>
                <a:ea typeface="+mn-ea"/>
                <a:cs typeface="+mn-cs"/>
              </a:rPr>
              <a:t>Lease payments include only the periodic cash payments specified in the agreement that occur prior to the date a BPO becomes exercisable. We assume the option is exercised at that time and the lease ends. </a:t>
            </a:r>
            <a:endParaRPr lang="en-US" dirty="0"/>
          </a:p>
        </p:txBody>
      </p:sp>
    </p:spTree>
    <p:extLst>
      <p:ext uri="{BB962C8B-B14F-4D97-AF65-F5344CB8AC3E}">
        <p14:creationId xmlns:p14="http://schemas.microsoft.com/office/powerpoint/2010/main" val="239942041"/>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63190" indent="-293535">
              <a:defRPr>
                <a:solidFill>
                  <a:schemeClr val="tx1"/>
                </a:solidFill>
                <a:latin typeface="Tahoma" pitchFamily="34" charset="0"/>
              </a:defRPr>
            </a:lvl2pPr>
            <a:lvl3pPr marL="1174139" indent="-234827">
              <a:defRPr>
                <a:solidFill>
                  <a:schemeClr val="tx1"/>
                </a:solidFill>
                <a:latin typeface="Tahoma" pitchFamily="34" charset="0"/>
              </a:defRPr>
            </a:lvl3pPr>
            <a:lvl4pPr marL="1643795" indent="-234827">
              <a:defRPr>
                <a:solidFill>
                  <a:schemeClr val="tx1"/>
                </a:solidFill>
                <a:latin typeface="Tahoma" pitchFamily="34" charset="0"/>
              </a:defRPr>
            </a:lvl4pPr>
            <a:lvl5pPr marL="2113451" indent="-234827">
              <a:defRPr>
                <a:solidFill>
                  <a:schemeClr val="tx1"/>
                </a:solidFill>
                <a:latin typeface="Tahoma" pitchFamily="34" charset="0"/>
              </a:defRPr>
            </a:lvl5pPr>
            <a:lvl6pPr marL="2583106" indent="-234827" eaLnBrk="0" fontAlgn="base" hangingPunct="0">
              <a:spcBef>
                <a:spcPct val="0"/>
              </a:spcBef>
              <a:spcAft>
                <a:spcPct val="0"/>
              </a:spcAft>
              <a:defRPr>
                <a:solidFill>
                  <a:schemeClr val="tx1"/>
                </a:solidFill>
                <a:latin typeface="Tahoma" pitchFamily="34" charset="0"/>
              </a:defRPr>
            </a:lvl6pPr>
            <a:lvl7pPr marL="3052761" indent="-234827" eaLnBrk="0" fontAlgn="base" hangingPunct="0">
              <a:spcBef>
                <a:spcPct val="0"/>
              </a:spcBef>
              <a:spcAft>
                <a:spcPct val="0"/>
              </a:spcAft>
              <a:defRPr>
                <a:solidFill>
                  <a:schemeClr val="tx1"/>
                </a:solidFill>
                <a:latin typeface="Tahoma" pitchFamily="34" charset="0"/>
              </a:defRPr>
            </a:lvl7pPr>
            <a:lvl8pPr marL="3522417" indent="-234827" eaLnBrk="0" fontAlgn="base" hangingPunct="0">
              <a:spcBef>
                <a:spcPct val="0"/>
              </a:spcBef>
              <a:spcAft>
                <a:spcPct val="0"/>
              </a:spcAft>
              <a:defRPr>
                <a:solidFill>
                  <a:schemeClr val="tx1"/>
                </a:solidFill>
                <a:latin typeface="Tahoma" pitchFamily="34" charset="0"/>
              </a:defRPr>
            </a:lvl8pPr>
            <a:lvl9pPr marL="3992072" indent="-234827" eaLnBrk="0" fontAlgn="base" hangingPunct="0">
              <a:spcBef>
                <a:spcPct val="0"/>
              </a:spcBef>
              <a:spcAft>
                <a:spcPct val="0"/>
              </a:spcAft>
              <a:defRPr>
                <a:solidFill>
                  <a:schemeClr val="tx1"/>
                </a:solidFill>
                <a:latin typeface="Tahoma" pitchFamily="34" charset="0"/>
              </a:defRPr>
            </a:lvl9pPr>
          </a:lstStyle>
          <a:p>
            <a:pPr defTabSz="939363">
              <a:defRPr/>
            </a:pPr>
            <a:fld id="{9DD40FB1-DF55-4619-B3FB-FB168E2F521B}" type="slidenum">
              <a:rPr lang="en-US" altLang="en-US">
                <a:solidFill>
                  <a:srgbClr val="000000"/>
                </a:solidFill>
                <a:latin typeface="Times New Roman" pitchFamily="18" charset="0"/>
              </a:rPr>
              <a:pPr defTabSz="939363">
                <a:defRPr/>
              </a:pPr>
              <a:t>86</a:t>
            </a:fld>
            <a:endParaRPr lang="en-US" altLang="en-US" dirty="0">
              <a:solidFill>
                <a:srgbClr val="000000"/>
              </a:solidFill>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ahoma" pitchFamily="34" charset="0"/>
                <a:ea typeface="+mn-ea"/>
                <a:cs typeface="+mn-cs"/>
              </a:rPr>
              <a:t>The correct answer is a. In a finance lease with a bargain purchase option, the lessee will control the asset for its entire useful life. Therefore, the amortization should be allocated over the 10-year life of the asset. $500,000 cost – 20,000 salvage value = 480,000 / 10 years = $48,000 per year. </a:t>
            </a:r>
          </a:p>
          <a:p>
            <a:pPr eaLnBrk="1" hangingPunct="1"/>
            <a:endParaRPr lang="en-US" altLang="en-US" dirty="0"/>
          </a:p>
        </p:txBody>
      </p:sp>
    </p:spTree>
    <p:extLst>
      <p:ext uri="{BB962C8B-B14F-4D97-AF65-F5344CB8AC3E}">
        <p14:creationId xmlns:p14="http://schemas.microsoft.com/office/powerpoint/2010/main" val="372409736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Similar to a lease with a purchase option, if a lease contract includes a penalty payment if the lessee chooses to terminate the lease at a time specified in the contract, we consider the termination penalty to be an additional cash payment if the lessee is “reasonably certain” to terminate the lease. Again, if termination is predicted, we consider the lease term to be from the beginning of the lease to the expected termination date.</a:t>
            </a:r>
            <a:endParaRPr lang="en-US" dirty="0"/>
          </a:p>
        </p:txBody>
      </p:sp>
    </p:spTree>
    <p:extLst>
      <p:ext uri="{BB962C8B-B14F-4D97-AF65-F5344CB8AC3E}">
        <p14:creationId xmlns:p14="http://schemas.microsoft.com/office/powerpoint/2010/main" val="219453855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15–15 Composition of Lease Term and Payments</a:t>
            </a:r>
          </a:p>
          <a:p>
            <a:endParaRPr lang="en-US" dirty="0"/>
          </a:p>
          <a:p>
            <a:r>
              <a:rPr lang="en-US" sz="1200" b="0" i="0" u="none" strike="noStrike" kern="1200" baseline="0" dirty="0">
                <a:solidFill>
                  <a:schemeClr val="tx1"/>
                </a:solidFill>
                <a:latin typeface="+mn-lt"/>
                <a:ea typeface="+mn-ea"/>
                <a:cs typeface="+mn-cs"/>
              </a:rPr>
              <a:t>In this illustration, we see the factors that are included in the lease term and the lease payments used in accounting for leases. </a:t>
            </a:r>
            <a:endParaRPr lang="en-US" dirty="0"/>
          </a:p>
        </p:txBody>
      </p:sp>
    </p:spTree>
    <p:extLst>
      <p:ext uri="{BB962C8B-B14F-4D97-AF65-F5344CB8AC3E}">
        <p14:creationId xmlns:p14="http://schemas.microsoft.com/office/powerpoint/2010/main" val="13187715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15–16 Summary of Effects of Uncertainties</a:t>
            </a:r>
          </a:p>
        </p:txBody>
      </p:sp>
    </p:spTree>
    <p:extLst>
      <p:ext uri="{BB962C8B-B14F-4D97-AF65-F5344CB8AC3E}">
        <p14:creationId xmlns:p14="http://schemas.microsoft.com/office/powerpoint/2010/main" val="79358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Illustration 15–4A Finance Lease / Sales-Type Lease: No Selling Profit (continued)</a:t>
            </a:r>
          </a:p>
          <a:p>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Criterion 4: </a:t>
            </a:r>
            <a:r>
              <a:rPr lang="en-US" sz="1200" dirty="0">
                <a:latin typeface="+mn-lt"/>
              </a:rPr>
              <a:t>Is the present value of the minimum lease payments equal to or greater than substantially all of the fair value? Yes, this condition is </a:t>
            </a:r>
            <a:r>
              <a:rPr lang="en-US" sz="1200" dirty="0">
                <a:solidFill>
                  <a:srgbClr val="C00000"/>
                </a:solidFill>
                <a:latin typeface="+mn-lt"/>
              </a:rPr>
              <a:t>the present value of the lease payments is &gt;90% (substantially all) of the fair value of the asset.</a:t>
            </a:r>
            <a:endParaRPr lang="en-US" sz="1000" dirty="0">
              <a:solidFill>
                <a:srgbClr val="C00000"/>
              </a:solidFill>
            </a:endParaRPr>
          </a:p>
          <a:p>
            <a:pPr marL="0" indent="0">
              <a:buNone/>
            </a:pPr>
            <a:r>
              <a:rPr lang="en-IN" baseline="0" dirty="0"/>
              <a:t>Criterion 5: Alternative use?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a:t>Since </a:t>
            </a:r>
            <a:r>
              <a:rPr lang="en-US" sz="1200" b="0" i="0" u="none" strike="noStrike" kern="1200" baseline="0" dirty="0">
                <a:solidFill>
                  <a:schemeClr val="tx1"/>
                </a:solidFill>
                <a:latin typeface="+mn-lt"/>
                <a:ea typeface="+mn-ea"/>
                <a:cs typeface="+mn-cs"/>
              </a:rPr>
              <a:t>First LeaseCorp routinely leases this type of equipment </a:t>
            </a:r>
            <a:r>
              <a:rPr lang="en-US" baseline="0" dirty="0"/>
              <a:t>this criterion is not met.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latin typeface="+mn-lt"/>
              </a:rPr>
              <a:t>Because at least one of the criteria is met, this is a finance/sales-type lease.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pPr>
                <a:defRPr/>
              </a:pPr>
              <a:t>9</a:t>
            </a:fld>
            <a:endParaRPr lang="en-IN" dirty="0"/>
          </a:p>
        </p:txBody>
      </p:sp>
    </p:spTree>
    <p:extLst>
      <p:ext uri="{BB962C8B-B14F-4D97-AF65-F5344CB8AC3E}">
        <p14:creationId xmlns:p14="http://schemas.microsoft.com/office/powerpoint/2010/main" val="264923009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Illustration 15–16 Summary of Effects of Uncertainties (continued)</a:t>
            </a:r>
          </a:p>
        </p:txBody>
      </p:sp>
    </p:spTree>
    <p:extLst>
      <p:ext uri="{BB962C8B-B14F-4D97-AF65-F5344CB8AC3E}">
        <p14:creationId xmlns:p14="http://schemas.microsoft.com/office/powerpoint/2010/main" val="371000801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Illustration 15–16 Summary of Effects of Uncertainties (continued)</a:t>
            </a:r>
          </a:p>
        </p:txBody>
      </p:sp>
    </p:spTree>
    <p:extLst>
      <p:ext uri="{BB962C8B-B14F-4D97-AF65-F5344CB8AC3E}">
        <p14:creationId xmlns:p14="http://schemas.microsoft.com/office/powerpoint/2010/main" val="329696753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Illustration 15–16 Summary of Effects of Uncertainties (concluded)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107798496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15–17 Situations Requiring Remeasurement of the Lease Liability</a:t>
            </a:r>
          </a:p>
          <a:p>
            <a:endParaRPr lang="en-US" dirty="0"/>
          </a:p>
          <a:p>
            <a:r>
              <a:rPr lang="en-US" sz="1200" b="0" i="0" kern="1200" dirty="0">
                <a:solidFill>
                  <a:schemeClr val="tx1"/>
                </a:solidFill>
                <a:effectLst/>
                <a:latin typeface="+mn-lt"/>
                <a:ea typeface="+mn-ea"/>
                <a:cs typeface="+mn-cs"/>
              </a:rPr>
              <a:t>When considering the various uncertainties surrounding leases in the previous sections, we’ve encountered several situations that cause us to remeasure a lease liability (and right-of-use asset). In each case, we compare the remeasured liability with its current balance to see the adjustment needed, calculating the new amount as the present value of the </a:t>
            </a:r>
            <a:r>
              <a:rPr lang="en-US" sz="1200" b="0" i="1" kern="1200" dirty="0">
                <a:solidFill>
                  <a:schemeClr val="tx1"/>
                </a:solidFill>
                <a:effectLst/>
                <a:latin typeface="+mn-lt"/>
                <a:ea typeface="+mn-ea"/>
                <a:cs typeface="+mn-cs"/>
              </a:rPr>
              <a:t>remaining</a:t>
            </a:r>
            <a:r>
              <a:rPr lang="en-US" sz="1200" b="0" i="0" kern="1200" dirty="0">
                <a:solidFill>
                  <a:schemeClr val="tx1"/>
                </a:solidFill>
                <a:effectLst/>
                <a:latin typeface="+mn-lt"/>
                <a:ea typeface="+mn-ea"/>
                <a:cs typeface="+mn-cs"/>
              </a:rPr>
              <a:t> lease payments.</a:t>
            </a:r>
            <a:endParaRPr lang="en-US" dirty="0"/>
          </a:p>
        </p:txBody>
      </p:sp>
    </p:spTree>
    <p:extLst>
      <p:ext uri="{BB962C8B-B14F-4D97-AF65-F5344CB8AC3E}">
        <p14:creationId xmlns:p14="http://schemas.microsoft.com/office/powerpoint/2010/main" val="222197189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09" indent="-285734">
              <a:defRPr>
                <a:solidFill>
                  <a:schemeClr val="tx1"/>
                </a:solidFill>
                <a:latin typeface="Tahoma" pitchFamily="34" charset="0"/>
              </a:defRPr>
            </a:lvl2pPr>
            <a:lvl3pPr marL="1142937" indent="-228587">
              <a:defRPr>
                <a:solidFill>
                  <a:schemeClr val="tx1"/>
                </a:solidFill>
                <a:latin typeface="Tahoma" pitchFamily="34" charset="0"/>
              </a:defRPr>
            </a:lvl3pPr>
            <a:lvl4pPr marL="1600112" indent="-228587">
              <a:defRPr>
                <a:solidFill>
                  <a:schemeClr val="tx1"/>
                </a:solidFill>
                <a:latin typeface="Tahoma" pitchFamily="34" charset="0"/>
              </a:defRPr>
            </a:lvl4pPr>
            <a:lvl5pPr marL="2057287" indent="-228587">
              <a:defRPr>
                <a:solidFill>
                  <a:schemeClr val="tx1"/>
                </a:solidFill>
                <a:latin typeface="Tahoma" pitchFamily="34" charset="0"/>
              </a:defRPr>
            </a:lvl5pPr>
            <a:lvl6pPr marL="2514461" indent="-228587" eaLnBrk="0" fontAlgn="base" hangingPunct="0">
              <a:spcBef>
                <a:spcPct val="0"/>
              </a:spcBef>
              <a:spcAft>
                <a:spcPct val="0"/>
              </a:spcAft>
              <a:defRPr>
                <a:solidFill>
                  <a:schemeClr val="tx1"/>
                </a:solidFill>
                <a:latin typeface="Tahoma" pitchFamily="34" charset="0"/>
              </a:defRPr>
            </a:lvl6pPr>
            <a:lvl7pPr marL="2971635" indent="-228587" eaLnBrk="0" fontAlgn="base" hangingPunct="0">
              <a:spcBef>
                <a:spcPct val="0"/>
              </a:spcBef>
              <a:spcAft>
                <a:spcPct val="0"/>
              </a:spcAft>
              <a:defRPr>
                <a:solidFill>
                  <a:schemeClr val="tx1"/>
                </a:solidFill>
                <a:latin typeface="Tahoma" pitchFamily="34" charset="0"/>
              </a:defRPr>
            </a:lvl7pPr>
            <a:lvl8pPr marL="3428810" indent="-228587" eaLnBrk="0" fontAlgn="base" hangingPunct="0">
              <a:spcBef>
                <a:spcPct val="0"/>
              </a:spcBef>
              <a:spcAft>
                <a:spcPct val="0"/>
              </a:spcAft>
              <a:defRPr>
                <a:solidFill>
                  <a:schemeClr val="tx1"/>
                </a:solidFill>
                <a:latin typeface="Tahoma" pitchFamily="34" charset="0"/>
              </a:defRPr>
            </a:lvl8pPr>
            <a:lvl9pPr marL="3885985" indent="-228587"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94</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tabLst>
                <a:tab pos="7772400" algn="dec"/>
              </a:tabLst>
              <a:defRPr/>
            </a:pPr>
            <a:r>
              <a:rPr lang="en-US" dirty="0"/>
              <a:t>The  correct answer is c. </a:t>
            </a:r>
          </a:p>
          <a:p>
            <a:pPr marL="0" indent="0">
              <a:buNone/>
              <a:tabLst>
                <a:tab pos="7772400" algn="dec"/>
              </a:tabLst>
              <a:defRPr/>
            </a:pPr>
            <a:r>
              <a:rPr lang="en-US" dirty="0"/>
              <a:t>Variable payments may be included in the calculation of the lease liability recorded at the beginning of the lease if the payments are in-substance fixed or if the variable payment depends on an index or rate.	</a:t>
            </a:r>
          </a:p>
          <a:p>
            <a:pPr eaLnBrk="1" hangingPunct="1"/>
            <a:endParaRPr lang="en-US" altLang="en-US" dirty="0"/>
          </a:p>
        </p:txBody>
      </p:sp>
    </p:spTree>
    <p:extLst>
      <p:ext uri="{BB962C8B-B14F-4D97-AF65-F5344CB8AC3E}">
        <p14:creationId xmlns:p14="http://schemas.microsoft.com/office/powerpoint/2010/main" val="979220386"/>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52FA46B-8109-47F9-8402-412DAA3EC014}" type="slidenum">
              <a:rPr lang="en-US" smtClean="0"/>
              <a:pPr/>
              <a:t>95</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sz="1200" b="0" i="0" u="none" strike="noStrike" kern="1200" baseline="0" dirty="0">
                <a:solidFill>
                  <a:schemeClr val="tx1"/>
                </a:solidFill>
                <a:latin typeface="+mn-lt"/>
                <a:ea typeface="+mn-ea"/>
                <a:cs typeface="+mn-cs"/>
              </a:rPr>
              <a:t>When does a contract meet the definition of a lease? Two key criteria must be met at the inception of the contract for an arrangement to constitute a lease for purposes of ASC 842: </a:t>
            </a:r>
          </a:p>
          <a:p>
            <a:r>
              <a:rPr lang="en-US" sz="1200" b="0" i="0" u="none" strike="noStrike" kern="1200" baseline="0" dirty="0">
                <a:solidFill>
                  <a:schemeClr val="tx1"/>
                </a:solidFill>
                <a:latin typeface="+mn-lt"/>
                <a:ea typeface="+mn-ea"/>
                <a:cs typeface="+mn-cs"/>
              </a:rPr>
              <a:t>1.  There must be an </a:t>
            </a:r>
            <a:r>
              <a:rPr lang="en-US" sz="1200" b="0" i="1" u="none" strike="noStrike" kern="1200" baseline="0" dirty="0">
                <a:solidFill>
                  <a:schemeClr val="tx1"/>
                </a:solidFill>
                <a:latin typeface="+mn-lt"/>
                <a:ea typeface="+mn-ea"/>
                <a:cs typeface="+mn-cs"/>
              </a:rPr>
              <a:t>identified asset. </a:t>
            </a:r>
            <a:r>
              <a:rPr lang="en-US" sz="1200" b="0" i="0" u="none" strike="noStrike" kern="1200" baseline="0" dirty="0">
                <a:solidFill>
                  <a:schemeClr val="tx1"/>
                </a:solidFill>
                <a:latin typeface="+mn-lt"/>
                <a:ea typeface="+mn-ea"/>
                <a:cs typeface="+mn-cs"/>
              </a:rPr>
              <a:t>This means: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asset must be property, plant, or equipment (not inventory, intangibles, or natural resources), and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asset must be specified in the contract, either (a) </a:t>
            </a:r>
            <a:r>
              <a:rPr lang="en-US" sz="1200" b="0" i="1" u="none" strike="noStrike" kern="1200" baseline="0" dirty="0">
                <a:solidFill>
                  <a:schemeClr val="tx1"/>
                </a:solidFill>
                <a:latin typeface="+mn-lt"/>
                <a:ea typeface="+mn-ea"/>
                <a:cs typeface="+mn-cs"/>
              </a:rPr>
              <a:t>explicitly </a:t>
            </a:r>
            <a:r>
              <a:rPr lang="en-US" sz="1200" b="0" i="0" u="none" strike="noStrike" kern="1200" baseline="0" dirty="0">
                <a:solidFill>
                  <a:schemeClr val="tx1"/>
                </a:solidFill>
                <a:latin typeface="+mn-lt"/>
                <a:ea typeface="+mn-ea"/>
                <a:cs typeface="+mn-cs"/>
              </a:rPr>
              <a:t>with, say, a vehicle identification number or serial number or (b) </a:t>
            </a:r>
            <a:r>
              <a:rPr lang="en-US" sz="1200" b="0" i="1" u="none" strike="noStrike" kern="1200" baseline="0" dirty="0">
                <a:solidFill>
                  <a:schemeClr val="tx1"/>
                </a:solidFill>
                <a:latin typeface="+mn-lt"/>
                <a:ea typeface="+mn-ea"/>
                <a:cs typeface="+mn-cs"/>
              </a:rPr>
              <a:t>implicitly, </a:t>
            </a:r>
            <a:r>
              <a:rPr lang="en-US" sz="1200" b="0" i="0" u="none" strike="noStrike" kern="1200" baseline="0" dirty="0">
                <a:solidFill>
                  <a:schemeClr val="tx1"/>
                </a:solidFill>
                <a:latin typeface="+mn-lt"/>
                <a:ea typeface="+mn-ea"/>
                <a:cs typeface="+mn-cs"/>
              </a:rPr>
              <a:t>with enough information to recognize the physically distinct asset that is the subject of the lease. </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2. The lessee must have the right to </a:t>
            </a:r>
            <a:r>
              <a:rPr lang="en-US" sz="1200" b="0" i="1" u="none" strike="noStrike" kern="1200" baseline="0" dirty="0">
                <a:solidFill>
                  <a:schemeClr val="tx1"/>
                </a:solidFill>
                <a:latin typeface="+mn-lt"/>
                <a:ea typeface="+mn-ea"/>
                <a:cs typeface="+mn-cs"/>
              </a:rPr>
              <a:t>control the use </a:t>
            </a:r>
            <a:r>
              <a:rPr lang="en-US" sz="1200" b="0" i="0" u="none" strike="noStrike" kern="1200" baseline="0" dirty="0">
                <a:solidFill>
                  <a:schemeClr val="tx1"/>
                </a:solidFill>
                <a:latin typeface="+mn-lt"/>
                <a:ea typeface="+mn-ea"/>
                <a:cs typeface="+mn-cs"/>
              </a:rPr>
              <a:t>of the identified asset, which requires that: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customer can derive substantially all of the potential economic benefits from using the asset,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customer can direct the use of the asset throughout the contract term, and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lessor cannot have the right to substitute an alternative asset anytime during the period of use and possibly benefit economically from such a substitution</a:t>
            </a:r>
            <a:endParaRPr lang="en-US" dirty="0"/>
          </a:p>
        </p:txBody>
      </p:sp>
    </p:spTree>
    <p:extLst>
      <p:ext uri="{BB962C8B-B14F-4D97-AF65-F5344CB8AC3E}">
        <p14:creationId xmlns:p14="http://schemas.microsoft.com/office/powerpoint/2010/main" val="8848008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Service contracts, maintenance, hazard insurance, and property taxes are costs often associated with owning and operating an asset. Frequently, for convenience, a lease contract will specify that the lessor is to pay some or all of these costs, but in reality these additional costs are embedded in the periodic payments made by the lessee. The accounting question is whether to include these costs as separate components of the lease contract (to be expensed by the lessee) or, instead, as amounts to be capitalized as part of the right-of-use asset. The determining factor is whether the charge represents a </a:t>
            </a:r>
            <a:r>
              <a:rPr lang="en-US" sz="1200" b="0" i="1" kern="1200" dirty="0">
                <a:solidFill>
                  <a:schemeClr val="tx1"/>
                </a:solidFill>
                <a:effectLst/>
                <a:latin typeface="+mn-lt"/>
                <a:ea typeface="+mn-ea"/>
                <a:cs typeface="+mn-cs"/>
              </a:rPr>
              <a:t>transfer of a good or service to the lessee </a:t>
            </a:r>
            <a:r>
              <a:rPr lang="en-US" sz="1200" b="0" i="0" kern="1200" dirty="0">
                <a:solidFill>
                  <a:schemeClr val="tx1"/>
                </a:solidFill>
                <a:effectLst/>
                <a:latin typeface="+mn-lt"/>
                <a:ea typeface="+mn-ea"/>
                <a:cs typeface="+mn-cs"/>
              </a:rPr>
              <a:t>apart from the leased asset</a:t>
            </a:r>
            <a:r>
              <a:rPr lang="en-US" sz="1200" b="0" i="1"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If so, it qualifies as a “nonlease component” of the payment and is separated from the lease payments.</a:t>
            </a:r>
            <a:endParaRPr lang="en-US" dirty="0"/>
          </a:p>
        </p:txBody>
      </p:sp>
    </p:spTree>
    <p:extLst>
      <p:ext uri="{BB962C8B-B14F-4D97-AF65-F5344CB8AC3E}">
        <p14:creationId xmlns:p14="http://schemas.microsoft.com/office/powerpoint/2010/main" val="336972513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52FA46B-8109-47F9-8402-412DAA3EC014}" type="slidenum">
              <a:rPr lang="en-US" smtClean="0"/>
              <a:pPr/>
              <a:t>97</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z="1200" b="0" i="0" u="none" strike="noStrike" kern="1200" baseline="0" dirty="0">
                <a:solidFill>
                  <a:schemeClr val="tx1"/>
                </a:solidFill>
                <a:latin typeface="+mn-lt"/>
                <a:ea typeface="+mn-ea"/>
                <a:cs typeface="+mn-cs"/>
              </a:rPr>
              <a:t>Nonlease components that are included in periodic lease payments to be paid by the lessor are, in effect, indirectly paid by the lessee—and expensed by the lessee. </a:t>
            </a:r>
            <a:endParaRPr lang="en-US" b="0" dirty="0"/>
          </a:p>
        </p:txBody>
      </p:sp>
    </p:spTree>
    <p:extLst>
      <p:ext uri="{BB962C8B-B14F-4D97-AF65-F5344CB8AC3E}">
        <p14:creationId xmlns:p14="http://schemas.microsoft.com/office/powerpoint/2010/main" val="339002421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15–19 Lease Payments That Include Nonlease Components Paid by the Lessor</a:t>
            </a:r>
          </a:p>
          <a:p>
            <a:endParaRPr lang="en-US" dirty="0"/>
          </a:p>
          <a:p>
            <a:r>
              <a:rPr lang="en-US" sz="1200" b="0" i="0" u="none" strike="noStrike" kern="1200" baseline="0" dirty="0">
                <a:solidFill>
                  <a:schemeClr val="tx1"/>
                </a:solidFill>
                <a:latin typeface="+mn-lt"/>
                <a:ea typeface="+mn-ea"/>
                <a:cs typeface="+mn-cs"/>
              </a:rPr>
              <a:t>For demonstration, let’s modify our previous illustration. Recall that the lease payments in that illustration were $100,000 each year. Now, let’s assume the periodic lease payments were increased to $102,000 with the provision that the lessor (First LeaseCorp) pays an annual maintenance fee of $2,000 to a third-party maintenance firm. This illustration demonstrates how the lessee and lessor would account for the maintenance portion of the lease payment.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Sans Serif receives two separate benefits in the lease contract—the right to use equipment as well as maintenance on that equipment. Thus, payments specified in the lease contract contain a lease component (use of equipment for $100,000) and a nonlease component (maintenance service of $2,000). </a:t>
            </a:r>
            <a:endParaRPr lang="en-US" dirty="0"/>
          </a:p>
        </p:txBody>
      </p:sp>
    </p:spTree>
    <p:extLst>
      <p:ext uri="{BB962C8B-B14F-4D97-AF65-F5344CB8AC3E}">
        <p14:creationId xmlns:p14="http://schemas.microsoft.com/office/powerpoint/2010/main" val="203913181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Illustration 15–19 Lease Payments That Include Nonlease Components Paid by the Lessor (continued)</a:t>
            </a:r>
          </a:p>
          <a:p>
            <a:pPr fontAlgn="base"/>
            <a:endParaRPr lang="en-US" dirty="0"/>
          </a:p>
          <a:p>
            <a:r>
              <a:rPr lang="en-US" sz="1200" b="0" i="0" u="none" strike="noStrike" kern="1200" baseline="0" dirty="0">
                <a:solidFill>
                  <a:schemeClr val="tx1"/>
                </a:solidFill>
                <a:latin typeface="+mn-lt"/>
                <a:ea typeface="+mn-ea"/>
                <a:cs typeface="+mn-cs"/>
              </a:rPr>
              <a:t>At the beginning of the lease, Sans Serif would record a right-of-use asset and lease liability for the present value of the six $100,000 lease payments, $479,079 (see earlier illustration. For the first payment of $102,000, </a:t>
            </a:r>
            <a:r>
              <a:rPr lang="en-US" sz="1200" b="1" i="0" u="none" strike="noStrike" kern="1200" baseline="0" dirty="0">
                <a:solidFill>
                  <a:schemeClr val="tx1"/>
                </a:solidFill>
                <a:latin typeface="+mn-lt"/>
                <a:ea typeface="+mn-ea"/>
                <a:cs typeface="+mn-cs"/>
              </a:rPr>
              <a:t>$2,000 </a:t>
            </a:r>
            <a:r>
              <a:rPr lang="en-US" sz="1200" b="0" i="0" u="none" strike="noStrike" kern="1200" baseline="0" dirty="0">
                <a:solidFill>
                  <a:schemeClr val="tx1"/>
                </a:solidFill>
                <a:latin typeface="+mn-lt"/>
                <a:ea typeface="+mn-ea"/>
                <a:cs typeface="+mn-cs"/>
              </a:rPr>
              <a:t>is recorded as maintenance expense and the remaining $100,000 reduces the lease liability.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 the other hand, if the $2,000 had been a payment for </a:t>
            </a:r>
            <a:r>
              <a:rPr lang="en-US" sz="1200" b="0" i="1" u="none" strike="noStrike" kern="1200" baseline="0" dirty="0">
                <a:solidFill>
                  <a:schemeClr val="tx1"/>
                </a:solidFill>
                <a:latin typeface="+mn-lt"/>
                <a:ea typeface="+mn-ea"/>
                <a:cs typeface="+mn-cs"/>
              </a:rPr>
              <a:t>hazard insurance or property taxes, </a:t>
            </a:r>
            <a:r>
              <a:rPr lang="en-US" sz="1200" b="0" i="0" u="none" strike="noStrike" kern="1200" baseline="0" dirty="0">
                <a:solidFill>
                  <a:schemeClr val="tx1"/>
                </a:solidFill>
                <a:latin typeface="+mn-lt"/>
                <a:ea typeface="+mn-ea"/>
                <a:cs typeface="+mn-cs"/>
              </a:rPr>
              <a:t>that payment does not transfer to the lessee a separate good or service. Instead, payments for hazard insurance and property taxes are specifically identified in the lease accounting guidance as part of the lease payments rather than nonlease components. So, in that case, the right-of-use asset and lease liability (and the lessor’s lease receivable) would be measured as the present value of the $102,000 lease payments, not $100,000.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As a practical expedient, the lessee is given the </a:t>
            </a:r>
            <a:r>
              <a:rPr lang="en-US" sz="1200" b="0" i="1" u="none" strike="noStrike" kern="1200" baseline="0" dirty="0">
                <a:solidFill>
                  <a:schemeClr val="tx1"/>
                </a:solidFill>
                <a:latin typeface="+mn-lt"/>
                <a:ea typeface="+mn-ea"/>
                <a:cs typeface="+mn-cs"/>
              </a:rPr>
              <a:t>option </a:t>
            </a:r>
            <a:r>
              <a:rPr lang="en-US" sz="1200" b="0" i="0" u="none" strike="noStrike" kern="1200" baseline="0" dirty="0">
                <a:solidFill>
                  <a:schemeClr val="tx1"/>
                </a:solidFill>
                <a:latin typeface="+mn-lt"/>
                <a:ea typeface="+mn-ea"/>
                <a:cs typeface="+mn-cs"/>
              </a:rPr>
              <a:t>to elect to </a:t>
            </a:r>
            <a:r>
              <a:rPr lang="en-US" sz="1200" b="0" i="1" u="none" strike="noStrike" kern="1200" baseline="0" dirty="0">
                <a:solidFill>
                  <a:schemeClr val="tx1"/>
                </a:solidFill>
                <a:latin typeface="+mn-lt"/>
                <a:ea typeface="+mn-ea"/>
                <a:cs typeface="+mn-cs"/>
              </a:rPr>
              <a:t>not </a:t>
            </a:r>
            <a:r>
              <a:rPr lang="en-US" sz="1200" b="0" i="0" u="none" strike="noStrike" kern="1200" baseline="0" dirty="0">
                <a:solidFill>
                  <a:schemeClr val="tx1"/>
                </a:solidFill>
                <a:latin typeface="+mn-lt"/>
                <a:ea typeface="+mn-ea"/>
                <a:cs typeface="+mn-cs"/>
              </a:rPr>
              <a:t>separate the nonlease components (like oil changes, snowplowing and other forms of maintenance) and, instead, account for the entire arrangement as a lease. For example, the lessee in our illustration could elect to treat the $2,000 maintenance cost, not as maintenance expense as shown, but instead as part of the lease payment like for insurance or taxes. If the amounts are material, the lessee likely will not elect this option because the effect is to increase the lease liability, something most lessees try to avoid. </a:t>
            </a:r>
            <a:endParaRPr lang="en-US" dirty="0"/>
          </a:p>
        </p:txBody>
      </p:sp>
    </p:spTree>
    <p:extLst>
      <p:ext uri="{BB962C8B-B14F-4D97-AF65-F5344CB8AC3E}">
        <p14:creationId xmlns:p14="http://schemas.microsoft.com/office/powerpoint/2010/main" val="3806297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4" name="Picture 17" descr="E:\Templates\Spiceland GEs\Spiceland-01.png"/>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ctangle 9"/>
          <p:cNvSpPr>
            <a:spLocks noGrp="1" noChangeArrowheads="1"/>
          </p:cNvSpPr>
          <p:nvPr>
            <p:ph type="title"/>
          </p:nvPr>
        </p:nvSpPr>
        <p:spPr bwMode="auto">
          <a:xfrm>
            <a:off x="715268" y="1458916"/>
            <a:ext cx="2916933" cy="738187"/>
          </a:xfrm>
          <a:prstGeom prst="rect">
            <a:avLst/>
          </a:prstGeom>
          <a:noFill/>
          <a:ln>
            <a:noFill/>
          </a:ln>
          <a:extLst/>
        </p:spPr>
        <p:txBody>
          <a:bodyPr>
            <a:normAutofit/>
          </a:bodyPr>
          <a:lstStyle>
            <a:lvl1pPr algn="l">
              <a:defRPr sz="3600">
                <a:solidFill>
                  <a:srgbClr val="0072A2"/>
                </a:solidFill>
                <a:latin typeface="+mn-lt"/>
                <a:ea typeface="Adobe Fan Heiti Std B" pitchFamily="34" charset="-128"/>
              </a:defRPr>
            </a:lvl1pPr>
          </a:lstStyle>
          <a:p>
            <a:r>
              <a:rPr lang="en-US" dirty="0"/>
              <a:t>Click to edit Master title style</a:t>
            </a:r>
            <a:endParaRPr lang="en-IN" dirty="0"/>
          </a:p>
        </p:txBody>
      </p:sp>
      <p:sp>
        <p:nvSpPr>
          <p:cNvPr id="17" name="Text Placeholder 16"/>
          <p:cNvSpPr>
            <a:spLocks noGrp="1"/>
          </p:cNvSpPr>
          <p:nvPr>
            <p:ph type="body" sz="quarter" idx="10"/>
          </p:nvPr>
        </p:nvSpPr>
        <p:spPr>
          <a:xfrm>
            <a:off x="3257550" y="2362200"/>
            <a:ext cx="5105400" cy="3429000"/>
          </a:xfrm>
        </p:spPr>
        <p:txBody>
          <a:bodyPr anchor="ctr" anchorCtr="1">
            <a:noAutofit/>
          </a:bodyPr>
          <a:lstStyle>
            <a:lvl1pPr marL="0" indent="0" algn="ctr">
              <a:buNone/>
              <a:defRPr sz="4000" b="0">
                <a:solidFill>
                  <a:schemeClr val="tx1"/>
                </a:solidFill>
                <a:effectLst/>
              </a:defRPr>
            </a:lvl1pPr>
          </a:lstStyle>
          <a:p>
            <a:pPr lvl="0"/>
            <a:r>
              <a:rPr lang="en-US" dirty="0"/>
              <a:t>Click to edit Master text styles</a:t>
            </a:r>
          </a:p>
        </p:txBody>
      </p:sp>
      <p:sp>
        <p:nvSpPr>
          <p:cNvPr id="7" name="TextBox 6">
            <a:extLst>
              <a:ext uri="{FF2B5EF4-FFF2-40B4-BE49-F238E27FC236}">
                <a16:creationId xmlns:a16="http://schemas.microsoft.com/office/drawing/2014/main" id="{8689B88A-AE58-6B43-8E5F-BBF913856839}"/>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16361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2" name="Title 1"/>
          <p:cNvSpPr>
            <a:spLocks noGrp="1"/>
          </p:cNvSpPr>
          <p:nvPr>
            <p:ph type="title"/>
          </p:nvPr>
        </p:nvSpPr>
        <p:spPr>
          <a:xfrm>
            <a:off x="611560" y="228742"/>
            <a:ext cx="8229600" cy="1143000"/>
          </a:xfrm>
        </p:spPr>
        <p:txBody>
          <a:bodyPr/>
          <a:lstStyle>
            <a:lvl1pPr>
              <a:defRPr b="1">
                <a:solidFill>
                  <a:srgbClr val="0072A2"/>
                </a:solidFill>
              </a:defRPr>
            </a:lvl1pPr>
          </a:lstStyle>
          <a:p>
            <a:r>
              <a:rPr lang="en-US" dirty="0"/>
              <a:t>Click to edit Master title style</a:t>
            </a:r>
          </a:p>
        </p:txBody>
      </p:sp>
      <p:sp>
        <p:nvSpPr>
          <p:cNvPr id="3" name="Content Placeholder 2"/>
          <p:cNvSpPr>
            <a:spLocks noGrp="1"/>
          </p:cNvSpPr>
          <p:nvPr>
            <p:ph idx="1"/>
          </p:nvPr>
        </p:nvSpPr>
        <p:spPr>
          <a:xfrm>
            <a:off x="611560" y="1587501"/>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Box 7">
            <a:extLst>
              <a:ext uri="{FF2B5EF4-FFF2-40B4-BE49-F238E27FC236}">
                <a16:creationId xmlns:a16="http://schemas.microsoft.com/office/drawing/2014/main" id="{FAAAB8CA-983E-E846-B81A-7DBF338226B6}"/>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167467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6" name="Rectangle 9"/>
          <p:cNvSpPr>
            <a:spLocks noGrp="1" noChangeArrowheads="1"/>
          </p:cNvSpPr>
          <p:nvPr>
            <p:ph type="title"/>
          </p:nvPr>
        </p:nvSpPr>
        <p:spPr bwMode="auto">
          <a:xfrm>
            <a:off x="761999" y="0"/>
            <a:ext cx="8382000" cy="1444625"/>
          </a:xfrm>
          <a:prstGeom prst="rect">
            <a:avLst/>
          </a:prstGeom>
          <a:noFill/>
          <a:ln>
            <a:noFill/>
          </a:ln>
          <a:extLst/>
        </p:spPr>
        <p:txBody>
          <a:bodyPr>
            <a:normAutofit/>
          </a:bodyPr>
          <a:lstStyle>
            <a:lvl1pPr algn="l">
              <a:lnSpc>
                <a:spcPct val="110000"/>
              </a:lnSpc>
              <a:defRPr sz="3200" b="1">
                <a:solidFill>
                  <a:srgbClr val="0072A2"/>
                </a:solidFill>
                <a:latin typeface="+mn-lt"/>
                <a:ea typeface="Adobe Fan Heiti Std B" pitchFamily="34" charset="-128"/>
              </a:defRPr>
            </a:lvl1pPr>
          </a:lstStyle>
          <a:p>
            <a:pPr lvl="0"/>
            <a:r>
              <a:rPr lang="en-US" altLang="en-US" dirty="0"/>
              <a:t>Click to edit Master title style</a:t>
            </a:r>
          </a:p>
        </p:txBody>
      </p:sp>
      <p:sp>
        <p:nvSpPr>
          <p:cNvPr id="5" name="Text Placeholder 2"/>
          <p:cNvSpPr>
            <a:spLocks noGrp="1"/>
          </p:cNvSpPr>
          <p:nvPr>
            <p:ph idx="1"/>
          </p:nvPr>
        </p:nvSpPr>
        <p:spPr>
          <a:xfrm>
            <a:off x="761999" y="1444626"/>
            <a:ext cx="8013600" cy="5057775"/>
          </a:xfrm>
          <a:prstGeom prst="rect">
            <a:avLst/>
          </a:prstGeom>
        </p:spPr>
        <p:txBody>
          <a:bodyPr rtlCol="0">
            <a:normAutofit/>
          </a:bodyPr>
          <a:lstStyle>
            <a:lvl1pPr>
              <a:defRPr sz="2600"/>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TextBox 7">
            <a:extLst>
              <a:ext uri="{FF2B5EF4-FFF2-40B4-BE49-F238E27FC236}">
                <a16:creationId xmlns:a16="http://schemas.microsoft.com/office/drawing/2014/main" id="{76EFF457-1AB5-8A4C-B4C7-9051F3D39381}"/>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417070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pic>
        <p:nvPicPr>
          <p:cNvPr id="4" name="Picture 18" descr="E:\Templates\Spiceland GEs\Spiceland-02.pn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9"/>
          <p:cNvSpPr>
            <a:spLocks noGrp="1" noChangeArrowheads="1"/>
          </p:cNvSpPr>
          <p:nvPr>
            <p:ph type="title" hasCustomPrompt="1"/>
          </p:nvPr>
        </p:nvSpPr>
        <p:spPr bwMode="auto">
          <a:xfrm>
            <a:off x="762049" y="177800"/>
            <a:ext cx="8013600" cy="941740"/>
          </a:xfrm>
          <a:prstGeom prst="rect">
            <a:avLst/>
          </a:prstGeom>
          <a:noFill/>
          <a:ln>
            <a:noFill/>
          </a:ln>
          <a:extLst/>
        </p:spPr>
        <p:txBody>
          <a:bodyPr>
            <a:normAutofit/>
          </a:bodyPr>
          <a:lstStyle>
            <a:lvl1pPr algn="l">
              <a:defRPr sz="3600" b="1">
                <a:solidFill>
                  <a:srgbClr val="0070C0"/>
                </a:solidFill>
                <a:latin typeface="+mn-lt"/>
                <a:ea typeface="Adobe Fan Heiti Std B" pitchFamily="34" charset="-128"/>
              </a:defRPr>
            </a:lvl1pPr>
          </a:lstStyle>
          <a:p>
            <a:pPr lvl="0"/>
            <a:r>
              <a:rPr lang="en-US" altLang="en-US" dirty="0"/>
              <a:t>Concept Check </a:t>
            </a:r>
            <a:r>
              <a:rPr lang="en-US" altLang="en-US" sz="4400" b="1" dirty="0">
                <a:solidFill>
                  <a:schemeClr val="tx2"/>
                </a:solidFill>
                <a:effectLst>
                  <a:outerShdw blurRad="50800" dist="38100" dir="2700000" algn="tl" rotWithShape="0">
                    <a:prstClr val="black">
                      <a:alpha val="40000"/>
                    </a:prstClr>
                  </a:outerShdw>
                </a:effectLst>
              </a:rPr>
              <a:t>√</a:t>
            </a:r>
            <a:endParaRPr lang="en-US" altLang="en-US" dirty="0"/>
          </a:p>
        </p:txBody>
      </p:sp>
      <p:sp>
        <p:nvSpPr>
          <p:cNvPr id="5" name="Text Placeholder 2"/>
          <p:cNvSpPr>
            <a:spLocks noGrp="1"/>
          </p:cNvSpPr>
          <p:nvPr>
            <p:ph idx="1"/>
          </p:nvPr>
        </p:nvSpPr>
        <p:spPr>
          <a:xfrm>
            <a:off x="761999" y="1444626"/>
            <a:ext cx="8013600" cy="5057775"/>
          </a:xfrm>
          <a:prstGeom prst="rect">
            <a:avLst/>
          </a:prstGeom>
        </p:spPr>
        <p:txBody>
          <a:bodyPr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TextBox 7">
            <a:extLst>
              <a:ext uri="{FF2B5EF4-FFF2-40B4-BE49-F238E27FC236}">
                <a16:creationId xmlns:a16="http://schemas.microsoft.com/office/drawing/2014/main" id="{167ED1C0-B7F6-BA47-828E-72FF07202501}"/>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370662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4" name="Picture 17" descr="E:\Templates\Spiceland GEs\Spiceland-01.png"/>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ctangle 9"/>
          <p:cNvSpPr>
            <a:spLocks noGrp="1" noChangeArrowheads="1"/>
          </p:cNvSpPr>
          <p:nvPr>
            <p:ph type="title"/>
          </p:nvPr>
        </p:nvSpPr>
        <p:spPr bwMode="auto">
          <a:xfrm>
            <a:off x="715268" y="1458916"/>
            <a:ext cx="2916933" cy="738187"/>
          </a:xfrm>
          <a:prstGeom prst="rect">
            <a:avLst/>
          </a:prstGeom>
          <a:noFill/>
          <a:ln>
            <a:noFill/>
          </a:ln>
          <a:extLst/>
        </p:spPr>
        <p:txBody>
          <a:bodyPr>
            <a:normAutofit/>
          </a:bodyPr>
          <a:lstStyle>
            <a:lvl1pPr algn="l">
              <a:defRPr sz="3600">
                <a:solidFill>
                  <a:srgbClr val="0072A2"/>
                </a:solidFill>
                <a:latin typeface="+mn-lt"/>
                <a:ea typeface="Adobe Fan Heiti Std B" pitchFamily="34" charset="-128"/>
              </a:defRPr>
            </a:lvl1pPr>
          </a:lstStyle>
          <a:p>
            <a:r>
              <a:rPr lang="en-US" dirty="0"/>
              <a:t>Click to edit Master title style</a:t>
            </a:r>
            <a:endParaRPr lang="en-IN" dirty="0"/>
          </a:p>
        </p:txBody>
      </p:sp>
      <p:sp>
        <p:nvSpPr>
          <p:cNvPr id="17" name="Text Placeholder 16"/>
          <p:cNvSpPr>
            <a:spLocks noGrp="1"/>
          </p:cNvSpPr>
          <p:nvPr>
            <p:ph type="body" sz="quarter" idx="10"/>
          </p:nvPr>
        </p:nvSpPr>
        <p:spPr>
          <a:xfrm>
            <a:off x="3257550" y="2362200"/>
            <a:ext cx="5105400" cy="3429000"/>
          </a:xfrm>
        </p:spPr>
        <p:txBody>
          <a:bodyPr anchor="ctr" anchorCtr="1">
            <a:noAutofit/>
          </a:bodyPr>
          <a:lstStyle>
            <a:lvl1pPr marL="0" indent="0" algn="ctr">
              <a:buNone/>
              <a:defRPr sz="4000" b="0">
                <a:solidFill>
                  <a:schemeClr val="tx1"/>
                </a:solidFill>
                <a:effectLst/>
              </a:defRPr>
            </a:lvl1pPr>
          </a:lstStyle>
          <a:p>
            <a:pPr lvl="0"/>
            <a:r>
              <a:rPr lang="en-US" dirty="0"/>
              <a:t>Click to edit Master text styles</a:t>
            </a:r>
          </a:p>
        </p:txBody>
      </p:sp>
      <p:sp>
        <p:nvSpPr>
          <p:cNvPr id="7" name="TextBox 6">
            <a:extLst>
              <a:ext uri="{FF2B5EF4-FFF2-40B4-BE49-F238E27FC236}">
                <a16:creationId xmlns:a16="http://schemas.microsoft.com/office/drawing/2014/main" id="{A4F6C620-0628-8A47-81B4-CC45FE0360F4}"/>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314357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End">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9"/>
          <p:cNvSpPr>
            <a:spLocks noGrp="1" noChangeArrowheads="1"/>
          </p:cNvSpPr>
          <p:nvPr>
            <p:ph type="title" hasCustomPrompt="1"/>
          </p:nvPr>
        </p:nvSpPr>
        <p:spPr bwMode="auto">
          <a:xfrm>
            <a:off x="2554515" y="1647599"/>
            <a:ext cx="4630057" cy="3563030"/>
          </a:xfrm>
          <a:prstGeom prst="rect">
            <a:avLst/>
          </a:prstGeom>
          <a:noFill/>
          <a:ln>
            <a:noFill/>
          </a:ln>
          <a:extLst/>
        </p:spPr>
        <p:txBody>
          <a:bodyPr>
            <a:normAutofit/>
          </a:bodyPr>
          <a:lstStyle>
            <a:lvl1pPr algn="ctr">
              <a:defRPr sz="4000">
                <a:solidFill>
                  <a:srgbClr val="0072A2"/>
                </a:solidFill>
                <a:latin typeface="+mn-lt"/>
                <a:ea typeface="Adobe Fan Heiti Std B" pitchFamily="34" charset="-128"/>
              </a:defRPr>
            </a:lvl1pPr>
          </a:lstStyle>
          <a:p>
            <a:r>
              <a:rPr lang="en-US" dirty="0"/>
              <a:t>End of Chapter ##</a:t>
            </a:r>
            <a:endParaRPr lang="en-IN" dirty="0"/>
          </a:p>
        </p:txBody>
      </p:sp>
      <p:sp>
        <p:nvSpPr>
          <p:cNvPr id="5" name="TextBox 4">
            <a:extLst>
              <a:ext uri="{FF2B5EF4-FFF2-40B4-BE49-F238E27FC236}">
                <a16:creationId xmlns:a16="http://schemas.microsoft.com/office/drawing/2014/main" id="{C9D7050D-3869-2F4D-9F21-ADD9FE6A1F89}"/>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179181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69A49810-231A-4AB6-A203-8AA3521D9094}" type="slidenum">
              <a:rPr lang="en-US"/>
              <a:pPr>
                <a:defRPr/>
              </a:pPr>
              <a:t>‹#›</a:t>
            </a:fld>
            <a:endParaRPr lang="en-US" dirty="0"/>
          </a:p>
        </p:txBody>
      </p:sp>
    </p:spTree>
    <p:extLst>
      <p:ext uri="{BB962C8B-B14F-4D97-AF65-F5344CB8AC3E}">
        <p14:creationId xmlns:p14="http://schemas.microsoft.com/office/powerpoint/2010/main" val="329704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Slide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7F632-3F85-4F98-B182-BC32E868C800}" type="slidenum">
              <a:rPr lang="en-US" smtClean="0"/>
              <a:t>‹#›</a:t>
            </a:fld>
            <a:endParaRPr lang="en-US" dirty="0"/>
          </a:p>
        </p:txBody>
      </p:sp>
      <p:sp>
        <p:nvSpPr>
          <p:cNvPr id="7" name="TextBox 6">
            <a:extLst>
              <a:ext uri="{FF2B5EF4-FFF2-40B4-BE49-F238E27FC236}">
                <a16:creationId xmlns:a16="http://schemas.microsoft.com/office/drawing/2014/main" id="{40CA2087-1B23-F34A-B701-8914D40DB823}"/>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3083488050"/>
      </p:ext>
    </p:extLst>
  </p:cSld>
  <p:clrMap bg1="lt1" tx1="dk1" bg2="lt2" tx2="dk2" accent1="accent1" accent2="accent2" accent3="accent3" accent4="accent4" accent5="accent5" accent6="accent6" hlink="hlink" folHlink="folHlink"/>
  <p:sldLayoutIdLst>
    <p:sldLayoutId id="2147483666" r:id="rId1"/>
    <p:sldLayoutId id="2147483650" r:id="rId2"/>
    <p:sldLayoutId id="2147483661" r:id="rId3"/>
    <p:sldLayoutId id="2147483663" r:id="rId4"/>
    <p:sldLayoutId id="2147483664" r:id="rId5"/>
    <p:sldLayoutId id="2147483665" r:id="rId6"/>
    <p:sldLayoutId id="2147483667" r:id="rId7"/>
  </p:sldLayoutIdLst>
  <p:hf hdr="0" ft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4.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IN" b="1" dirty="0"/>
              <a:t>Chapter 15</a:t>
            </a:r>
          </a:p>
        </p:txBody>
      </p:sp>
      <p:sp>
        <p:nvSpPr>
          <p:cNvPr id="16386" name="Text Placeholder 3"/>
          <p:cNvSpPr>
            <a:spLocks noGrp="1"/>
          </p:cNvSpPr>
          <p:nvPr>
            <p:ph type="body" sz="quarter" idx="10"/>
          </p:nvPr>
        </p:nvSpPr>
        <p:spPr/>
        <p:txBody>
          <a:bodyPr/>
          <a:lstStyle/>
          <a:p>
            <a:r>
              <a:rPr lang="en-IN" dirty="0"/>
              <a:t>Leases</a:t>
            </a:r>
          </a:p>
        </p:txBody>
      </p:sp>
    </p:spTree>
    <p:extLst>
      <p:ext uri="{BB962C8B-B14F-4D97-AF65-F5344CB8AC3E}">
        <p14:creationId xmlns:p14="http://schemas.microsoft.com/office/powerpoint/2010/main" val="3560766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fontAlgn="base">
              <a:lnSpc>
                <a:spcPct val="90000"/>
              </a:lnSpc>
              <a:spcAft>
                <a:spcPct val="0"/>
              </a:spcAft>
            </a:pPr>
            <a:r>
              <a:rPr lang="en-US" altLang="en-US" dirty="0"/>
              <a:t>Concept Check: Finance Lease Criteria</a:t>
            </a:r>
            <a:endParaRPr lang="en-US" dirty="0"/>
          </a:p>
        </p:txBody>
      </p:sp>
      <p:sp>
        <p:nvSpPr>
          <p:cNvPr id="414723" name="Rectangle 3"/>
          <p:cNvSpPr>
            <a:spLocks noGrp="1" noChangeArrowheads="1"/>
          </p:cNvSpPr>
          <p:nvPr>
            <p:ph idx="1"/>
          </p:nvPr>
        </p:nvSpPr>
        <p:spPr>
          <a:xfrm>
            <a:off x="746127" y="1297338"/>
            <a:ext cx="8382001" cy="5303442"/>
          </a:xfrm>
          <a:solidFill>
            <a:schemeClr val="bg1">
              <a:lumMod val="95000"/>
            </a:schemeClr>
          </a:solidFill>
        </p:spPr>
        <p:txBody>
          <a:bodyPr>
            <a:normAutofit/>
          </a:bodyPr>
          <a:lstStyle/>
          <a:p>
            <a:pPr marL="0" indent="0">
              <a:buNone/>
            </a:pPr>
            <a:r>
              <a:rPr lang="en-US" sz="2300" dirty="0"/>
              <a:t>Which of the following meets the criteria for classification as a finance lease?</a:t>
            </a:r>
          </a:p>
          <a:p>
            <a:pPr marL="457200" indent="-457200">
              <a:buNone/>
            </a:pPr>
            <a:r>
              <a:rPr lang="en-US" sz="2300" dirty="0"/>
              <a:t>a.	At the end of the lease term, the asset has an alternative future use.</a:t>
            </a:r>
          </a:p>
          <a:p>
            <a:pPr marL="457200" indent="-457200">
              <a:buNone/>
            </a:pPr>
            <a:r>
              <a:rPr lang="en-US" sz="2300" dirty="0"/>
              <a:t>b.	The lessee has the option of acquiring the asset during or at the end of the lease term at a price of fair value plus 10%.</a:t>
            </a:r>
          </a:p>
          <a:p>
            <a:pPr marL="457200" indent="-457200">
              <a:buNone/>
            </a:pPr>
            <a:r>
              <a:rPr lang="en-US" sz="2300" dirty="0"/>
              <a:t>c.	The lease term is 8 years, and the asset’s economic life is 9 years.</a:t>
            </a:r>
          </a:p>
          <a:p>
            <a:pPr marL="457200" indent="-457200">
              <a:buNone/>
            </a:pPr>
            <a:r>
              <a:rPr lang="en-US" sz="2300" dirty="0"/>
              <a:t>d.	The present value of the minimum lease payments is approximately 70% of the fair value of the leased asset.</a:t>
            </a:r>
          </a:p>
          <a:p>
            <a:pPr marL="2286000" lvl="5" indent="0">
              <a:lnSpc>
                <a:spcPct val="100000"/>
              </a:lnSpc>
              <a:buNone/>
              <a:tabLst>
                <a:tab pos="7772400" algn="dec"/>
              </a:tabLst>
              <a:defRPr/>
            </a:pPr>
            <a:endParaRPr lang="en-US" sz="1600" dirty="0"/>
          </a:p>
          <a:p>
            <a:pPr marL="0" indent="0">
              <a:lnSpc>
                <a:spcPct val="100000"/>
              </a:lnSpc>
              <a:buNone/>
              <a:tabLst>
                <a:tab pos="7772400" algn="dec"/>
              </a:tabLst>
              <a:defRPr/>
            </a:pPr>
            <a:endParaRPr lang="en-US" sz="1800" dirty="0"/>
          </a:p>
        </p:txBody>
      </p:sp>
      <p:sp>
        <p:nvSpPr>
          <p:cNvPr id="2" name="Oval 1"/>
          <p:cNvSpPr/>
          <p:nvPr/>
        </p:nvSpPr>
        <p:spPr bwMode="auto">
          <a:xfrm flipV="1">
            <a:off x="688513" y="3645024"/>
            <a:ext cx="499111" cy="457200"/>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TextBox 6"/>
          <p:cNvSpPr txBox="1"/>
          <p:nvPr/>
        </p:nvSpPr>
        <p:spPr>
          <a:xfrm>
            <a:off x="762049" y="4869160"/>
            <a:ext cx="8026420" cy="1477328"/>
          </a:xfrm>
          <a:prstGeom prst="rect">
            <a:avLst/>
          </a:prstGeom>
          <a:solidFill>
            <a:schemeClr val="accent6">
              <a:lumMod val="20000"/>
              <a:lumOff val="80000"/>
            </a:schemeClr>
          </a:solidFill>
          <a:ln w="6350">
            <a:solidFill>
              <a:schemeClr val="tx1"/>
            </a:solidFill>
          </a:ln>
        </p:spPr>
        <p:txBody>
          <a:bodyPr wrap="square" rtlCol="0">
            <a:spAutoFit/>
          </a:bodyPr>
          <a:lstStyle/>
          <a:p>
            <a:pPr marL="0" indent="0">
              <a:buNone/>
              <a:tabLst>
                <a:tab pos="7772400" algn="dec"/>
              </a:tabLst>
              <a:defRPr/>
            </a:pPr>
            <a:r>
              <a:rPr lang="en-US" dirty="0"/>
              <a:t>The correct answer is c. The five FASB criteria for a lease to be categorized as a finance lease are:  (1) Transfer of ownership; (2) Purchase option reasonably certain to exercise;  (3) The lease term is the major part of the economic life of the asset;  (4) the present value of the minimum lease payments is substantially all of fair value; (5) No alternative use for the asset.</a:t>
            </a:r>
          </a:p>
        </p:txBody>
      </p:sp>
      <p:sp>
        <p:nvSpPr>
          <p:cNvPr id="6" name="Title 2">
            <a:extLst>
              <a:ext uri="{FF2B5EF4-FFF2-40B4-BE49-F238E27FC236}">
                <a16:creationId xmlns:a16="http://schemas.microsoft.com/office/drawing/2014/main" id="{5D74EA3C-B5E7-444E-8601-307424F77B75}"/>
              </a:ext>
            </a:extLst>
          </p:cNvPr>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8" name="Slide Number Placeholder 5">
            <a:extLst>
              <a:ext uri="{FF2B5EF4-FFF2-40B4-BE49-F238E27FC236}">
                <a16:creationId xmlns:a16="http://schemas.microsoft.com/office/drawing/2014/main" id="{81738189-A923-DD41-8044-0101A826A52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a:t>
            </a:fld>
            <a:endParaRPr lang="en-US" dirty="0"/>
          </a:p>
        </p:txBody>
      </p:sp>
    </p:spTree>
    <p:extLst>
      <p:ext uri="{BB962C8B-B14F-4D97-AF65-F5344CB8AC3E}">
        <p14:creationId xmlns:p14="http://schemas.microsoft.com/office/powerpoint/2010/main" val="362246772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Nonlease Components</a:t>
            </a:r>
            <a:endParaRPr lang="en-US" dirty="0"/>
          </a:p>
        </p:txBody>
      </p:sp>
      <p:sp>
        <p:nvSpPr>
          <p:cNvPr id="414723" name="Rectangle 3"/>
          <p:cNvSpPr>
            <a:spLocks noGrp="1" noChangeArrowheads="1"/>
          </p:cNvSpPr>
          <p:nvPr>
            <p:ph idx="1"/>
          </p:nvPr>
        </p:nvSpPr>
        <p:spPr>
          <a:xfrm>
            <a:off x="640684" y="1221902"/>
            <a:ext cx="8461407" cy="5265699"/>
          </a:xfrm>
          <a:solidFill>
            <a:schemeClr val="bg1">
              <a:lumMod val="95000"/>
            </a:schemeClr>
          </a:solidFill>
        </p:spPr>
        <p:txBody>
          <a:bodyPr>
            <a:normAutofit/>
          </a:bodyPr>
          <a:lstStyle/>
          <a:p>
            <a:pPr marL="0" indent="0">
              <a:buNone/>
            </a:pPr>
            <a:r>
              <a:rPr lang="en-US" sz="2400" dirty="0"/>
              <a:t>Willie Winn Track Shoes entered into a 9-year finance lease with Betty Will for a warehouse on December 31, 2021. Lease payments of $13,000, which includes maintenance service of $500, are due annually, beginning on December 31, 2022, and every December 31 thereafter. The interest rate implicit in the lease is 9%. The rounded present value of an ordinary annuity for nine years at 9% is 6.0. What amount should Winn report as a lease liability at December 31, 2021?</a:t>
            </a:r>
          </a:p>
          <a:p>
            <a:pPr marL="0" indent="0">
              <a:buNone/>
            </a:pPr>
            <a:r>
              <a:rPr lang="en-US" sz="2400" dirty="0"/>
              <a:t>a.	$  75,000</a:t>
            </a:r>
          </a:p>
          <a:p>
            <a:pPr marL="0" indent="0">
              <a:buNone/>
            </a:pPr>
            <a:r>
              <a:rPr lang="en-US" sz="2400" dirty="0"/>
              <a:t>b.	$  78,000</a:t>
            </a:r>
          </a:p>
          <a:p>
            <a:pPr marL="0" indent="0">
              <a:buNone/>
            </a:pPr>
            <a:r>
              <a:rPr lang="en-US" sz="2400" dirty="0"/>
              <a:t>c.	$112,500</a:t>
            </a:r>
          </a:p>
          <a:p>
            <a:pPr marL="0" indent="0">
              <a:buNone/>
            </a:pPr>
            <a:r>
              <a:rPr lang="en-US" sz="2400" dirty="0"/>
              <a:t>d.	$117,000  </a:t>
            </a:r>
          </a:p>
          <a:p>
            <a:pPr marL="0" indent="0">
              <a:lnSpc>
                <a:spcPct val="100000"/>
              </a:lnSpc>
              <a:buNone/>
              <a:tabLst>
                <a:tab pos="7772400" algn="dec"/>
              </a:tabLst>
              <a:defRPr/>
            </a:pPr>
            <a:endParaRPr lang="en-US" sz="1800" dirty="0"/>
          </a:p>
        </p:txBody>
      </p:sp>
      <p:sp>
        <p:nvSpPr>
          <p:cNvPr id="2" name="Oval 1"/>
          <p:cNvSpPr/>
          <p:nvPr/>
        </p:nvSpPr>
        <p:spPr bwMode="auto">
          <a:xfrm flipV="1">
            <a:off x="516141" y="4293096"/>
            <a:ext cx="491815" cy="395028"/>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8" name="TextBox 7"/>
          <p:cNvSpPr txBox="1"/>
          <p:nvPr/>
        </p:nvSpPr>
        <p:spPr>
          <a:xfrm>
            <a:off x="3347865" y="3861048"/>
            <a:ext cx="5688632" cy="2554545"/>
          </a:xfrm>
          <a:prstGeom prst="rect">
            <a:avLst/>
          </a:prstGeom>
          <a:solidFill>
            <a:schemeClr val="accent6">
              <a:lumMod val="20000"/>
              <a:lumOff val="80000"/>
            </a:schemeClr>
          </a:solidFill>
          <a:ln w="6350">
            <a:solidFill>
              <a:schemeClr val="tx1"/>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The correct answer is a.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The lease liability should be the annual lease payments </a:t>
            </a:r>
            <a:r>
              <a:rPr kumimoji="0" lang="en-US" sz="2000" b="1" i="0" u="none" strike="noStrike" kern="1200" cap="none" spc="0" normalizeH="0" baseline="0" noProof="0" dirty="0">
                <a:ln>
                  <a:noFill/>
                </a:ln>
                <a:solidFill>
                  <a:srgbClr val="C00000"/>
                </a:solidFill>
                <a:effectLst/>
                <a:uLnTx/>
                <a:uFillTx/>
                <a:latin typeface="Tahoma" pitchFamily="34" charset="0"/>
                <a:ea typeface="+mn-ea"/>
                <a:cs typeface="+mn-cs"/>
              </a:rPr>
              <a:t>less the nonlease component </a:t>
            </a: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(maintenance) times the present value factor for an ordinary annuity of 1 for nine years at 9%. The calculation would be: ($13,000 – 500) × 6.0 = $75,000. </a:t>
            </a:r>
            <a:r>
              <a:rPr kumimoji="0" lang="en-US" sz="2000" b="1" i="0" u="none" strike="noStrike" kern="1200" cap="none" spc="0" normalizeH="0" baseline="0" noProof="0" dirty="0">
                <a:ln>
                  <a:noFill/>
                </a:ln>
                <a:solidFill>
                  <a:srgbClr val="C00000"/>
                </a:solidFill>
                <a:effectLst/>
                <a:uLnTx/>
                <a:uFillTx/>
                <a:latin typeface="Tahoma" pitchFamily="34" charset="0"/>
                <a:ea typeface="+mn-ea"/>
                <a:cs typeface="+mn-cs"/>
              </a:rPr>
              <a:t>The maintenance should be charged to expense </a:t>
            </a: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each year.</a:t>
            </a:r>
          </a:p>
        </p:txBody>
      </p:sp>
      <p:sp>
        <p:nvSpPr>
          <p:cNvPr id="6" name="Title 2">
            <a:extLst>
              <a:ext uri="{FF2B5EF4-FFF2-40B4-BE49-F238E27FC236}">
                <a16:creationId xmlns:a16="http://schemas.microsoft.com/office/drawing/2014/main" id="{935482CB-4459-4DCC-80BC-D3CEA2A6C0E1}"/>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7" name="Slide Number Placeholder 5">
            <a:extLst>
              <a:ext uri="{FF2B5EF4-FFF2-40B4-BE49-F238E27FC236}">
                <a16:creationId xmlns:a16="http://schemas.microsoft.com/office/drawing/2014/main" id="{0D0424F3-E636-C84E-997B-8F4CCB66CCC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100</a:t>
            </a:fld>
            <a:endParaRPr lang="en-US" dirty="0"/>
          </a:p>
        </p:txBody>
      </p:sp>
    </p:spTree>
    <p:extLst>
      <p:ext uri="{BB962C8B-B14F-4D97-AF65-F5344CB8AC3E}">
        <p14:creationId xmlns:p14="http://schemas.microsoft.com/office/powerpoint/2010/main" val="128752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Initial Direct Costs</a:t>
            </a:r>
          </a:p>
        </p:txBody>
      </p:sp>
      <p:sp>
        <p:nvSpPr>
          <p:cNvPr id="3" name="Content Placeholder 2"/>
          <p:cNvSpPr>
            <a:spLocks noGrp="1"/>
          </p:cNvSpPr>
          <p:nvPr>
            <p:ph idx="1"/>
          </p:nvPr>
        </p:nvSpPr>
        <p:spPr>
          <a:xfrm>
            <a:off x="629206" y="1600484"/>
            <a:ext cx="8229600" cy="4525963"/>
          </a:xfrm>
        </p:spPr>
        <p:txBody>
          <a:bodyPr>
            <a:noAutofit/>
          </a:bodyPr>
          <a:lstStyle/>
          <a:p>
            <a:r>
              <a:rPr lang="en-IN" sz="2400" dirty="0"/>
              <a:t>Costs associated directly with consummating a lease</a:t>
            </a:r>
          </a:p>
          <a:p>
            <a:r>
              <a:rPr lang="en-IN" sz="2400" dirty="0"/>
              <a:t>Essential to execute the lease</a:t>
            </a:r>
          </a:p>
          <a:p>
            <a:r>
              <a:rPr lang="en-US" sz="2400" dirty="0"/>
              <a:t>would not have been incurred had the lease agreement not occurred</a:t>
            </a:r>
          </a:p>
          <a:p>
            <a:endParaRPr lang="en-IN" dirty="0"/>
          </a:p>
          <a:p>
            <a:endParaRPr lang="en-IN" dirty="0"/>
          </a:p>
          <a:p>
            <a:endParaRPr lang="en-IN" dirty="0"/>
          </a:p>
          <a:p>
            <a:endParaRPr lang="en-US" sz="2400" dirty="0"/>
          </a:p>
          <a:p>
            <a:r>
              <a:rPr lang="en-US" sz="2400" dirty="0"/>
              <a:t>Initial direct costs incurred by the lessee are added to the right-of-use asset. </a:t>
            </a:r>
            <a:endParaRPr lang="en-US" sz="2400" b="1" dirty="0">
              <a:solidFill>
                <a:srgbClr val="C00000"/>
              </a:solidFill>
            </a:endParaRPr>
          </a:p>
        </p:txBody>
      </p:sp>
      <p:sp>
        <p:nvSpPr>
          <p:cNvPr id="10" name="Freeform 9"/>
          <p:cNvSpPr/>
          <p:nvPr/>
        </p:nvSpPr>
        <p:spPr>
          <a:xfrm>
            <a:off x="4424158" y="3191816"/>
            <a:ext cx="4090636" cy="474367"/>
          </a:xfrm>
          <a:custGeom>
            <a:avLst/>
            <a:gdLst>
              <a:gd name="connsiteX0" fmla="*/ 0 w 1734829"/>
              <a:gd name="connsiteY0" fmla="*/ 79063 h 474367"/>
              <a:gd name="connsiteX1" fmla="*/ 79063 w 1734829"/>
              <a:gd name="connsiteY1" fmla="*/ 0 h 474367"/>
              <a:gd name="connsiteX2" fmla="*/ 1655766 w 1734829"/>
              <a:gd name="connsiteY2" fmla="*/ 0 h 474367"/>
              <a:gd name="connsiteX3" fmla="*/ 1734829 w 1734829"/>
              <a:gd name="connsiteY3" fmla="*/ 79063 h 474367"/>
              <a:gd name="connsiteX4" fmla="*/ 1734829 w 1734829"/>
              <a:gd name="connsiteY4" fmla="*/ 395304 h 474367"/>
              <a:gd name="connsiteX5" fmla="*/ 1655766 w 1734829"/>
              <a:gd name="connsiteY5" fmla="*/ 474367 h 474367"/>
              <a:gd name="connsiteX6" fmla="*/ 79063 w 1734829"/>
              <a:gd name="connsiteY6" fmla="*/ 474367 h 474367"/>
              <a:gd name="connsiteX7" fmla="*/ 0 w 1734829"/>
              <a:gd name="connsiteY7" fmla="*/ 395304 h 474367"/>
              <a:gd name="connsiteX8" fmla="*/ 0 w 1734829"/>
              <a:gd name="connsiteY8" fmla="*/ 79063 h 47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829" h="474367">
                <a:moveTo>
                  <a:pt x="0" y="79063"/>
                </a:moveTo>
                <a:cubicBezTo>
                  <a:pt x="0" y="35398"/>
                  <a:pt x="35398" y="0"/>
                  <a:pt x="79063" y="0"/>
                </a:cubicBezTo>
                <a:lnTo>
                  <a:pt x="1655766" y="0"/>
                </a:lnTo>
                <a:cubicBezTo>
                  <a:pt x="1699431" y="0"/>
                  <a:pt x="1734829" y="35398"/>
                  <a:pt x="1734829" y="79063"/>
                </a:cubicBezTo>
                <a:lnTo>
                  <a:pt x="1734829" y="395304"/>
                </a:lnTo>
                <a:cubicBezTo>
                  <a:pt x="1734829" y="438969"/>
                  <a:pt x="1699431" y="474367"/>
                  <a:pt x="1655766" y="474367"/>
                </a:cubicBezTo>
                <a:lnTo>
                  <a:pt x="79063" y="474367"/>
                </a:lnTo>
                <a:cubicBezTo>
                  <a:pt x="35398" y="474367"/>
                  <a:pt x="0" y="438969"/>
                  <a:pt x="0" y="395304"/>
                </a:cubicBezTo>
                <a:lnTo>
                  <a:pt x="0" y="79063"/>
                </a:lnTo>
                <a:close/>
              </a:path>
            </a:pathLst>
          </a:cu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dk1">
              <a:hueOff val="0"/>
              <a:satOff val="0"/>
              <a:lumOff val="0"/>
              <a:alphaOff val="0"/>
            </a:schemeClr>
          </a:fontRef>
        </p:style>
        <p:txBody>
          <a:bodyPr spcFirstLastPara="0" vert="horz" wrap="square" lIns="65067" tIns="65067" rIns="65067" bIns="65067" numCol="1" spcCol="1270" anchor="ctr" anchorCtr="0">
            <a:noAutofit/>
          </a:bodyPr>
          <a:lstStyle/>
          <a:p>
            <a:pPr lvl="0" algn="ctr" defTabSz="488950">
              <a:lnSpc>
                <a:spcPct val="90000"/>
              </a:lnSpc>
              <a:spcBef>
                <a:spcPct val="0"/>
              </a:spcBef>
              <a:spcAft>
                <a:spcPct val="35000"/>
              </a:spcAft>
            </a:pPr>
            <a:r>
              <a:rPr lang="en-IN" sz="2000" kern="1200" dirty="0"/>
              <a:t>Legal fees</a:t>
            </a:r>
            <a:endParaRPr lang="en-US" sz="2000" kern="1200" dirty="0"/>
          </a:p>
        </p:txBody>
      </p:sp>
      <p:sp>
        <p:nvSpPr>
          <p:cNvPr id="11" name="Freeform 10"/>
          <p:cNvSpPr/>
          <p:nvPr/>
        </p:nvSpPr>
        <p:spPr>
          <a:xfrm>
            <a:off x="4450627" y="3816000"/>
            <a:ext cx="4090636" cy="474367"/>
          </a:xfrm>
          <a:custGeom>
            <a:avLst/>
            <a:gdLst>
              <a:gd name="connsiteX0" fmla="*/ 0 w 1734829"/>
              <a:gd name="connsiteY0" fmla="*/ 79063 h 474367"/>
              <a:gd name="connsiteX1" fmla="*/ 79063 w 1734829"/>
              <a:gd name="connsiteY1" fmla="*/ 0 h 474367"/>
              <a:gd name="connsiteX2" fmla="*/ 1655766 w 1734829"/>
              <a:gd name="connsiteY2" fmla="*/ 0 h 474367"/>
              <a:gd name="connsiteX3" fmla="*/ 1734829 w 1734829"/>
              <a:gd name="connsiteY3" fmla="*/ 79063 h 474367"/>
              <a:gd name="connsiteX4" fmla="*/ 1734829 w 1734829"/>
              <a:gd name="connsiteY4" fmla="*/ 395304 h 474367"/>
              <a:gd name="connsiteX5" fmla="*/ 1655766 w 1734829"/>
              <a:gd name="connsiteY5" fmla="*/ 474367 h 474367"/>
              <a:gd name="connsiteX6" fmla="*/ 79063 w 1734829"/>
              <a:gd name="connsiteY6" fmla="*/ 474367 h 474367"/>
              <a:gd name="connsiteX7" fmla="*/ 0 w 1734829"/>
              <a:gd name="connsiteY7" fmla="*/ 395304 h 474367"/>
              <a:gd name="connsiteX8" fmla="*/ 0 w 1734829"/>
              <a:gd name="connsiteY8" fmla="*/ 79063 h 47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829" h="474367">
                <a:moveTo>
                  <a:pt x="0" y="79063"/>
                </a:moveTo>
                <a:cubicBezTo>
                  <a:pt x="0" y="35398"/>
                  <a:pt x="35398" y="0"/>
                  <a:pt x="79063" y="0"/>
                </a:cubicBezTo>
                <a:lnTo>
                  <a:pt x="1655766" y="0"/>
                </a:lnTo>
                <a:cubicBezTo>
                  <a:pt x="1699431" y="0"/>
                  <a:pt x="1734829" y="35398"/>
                  <a:pt x="1734829" y="79063"/>
                </a:cubicBezTo>
                <a:lnTo>
                  <a:pt x="1734829" y="395304"/>
                </a:lnTo>
                <a:cubicBezTo>
                  <a:pt x="1734829" y="438969"/>
                  <a:pt x="1699431" y="474367"/>
                  <a:pt x="1655766" y="474367"/>
                </a:cubicBezTo>
                <a:lnTo>
                  <a:pt x="79063" y="474367"/>
                </a:lnTo>
                <a:cubicBezTo>
                  <a:pt x="35398" y="474367"/>
                  <a:pt x="0" y="438969"/>
                  <a:pt x="0" y="395304"/>
                </a:cubicBezTo>
                <a:lnTo>
                  <a:pt x="0" y="79063"/>
                </a:lnTo>
                <a:close/>
              </a:path>
            </a:pathLst>
          </a:cu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dk1">
              <a:hueOff val="0"/>
              <a:satOff val="0"/>
              <a:lumOff val="0"/>
              <a:alphaOff val="0"/>
            </a:schemeClr>
          </a:fontRef>
        </p:style>
        <p:txBody>
          <a:bodyPr spcFirstLastPara="0" vert="horz" wrap="square" lIns="65067" tIns="65067" rIns="65067" bIns="65067" numCol="1" spcCol="1270" anchor="ctr" anchorCtr="0">
            <a:noAutofit/>
          </a:bodyPr>
          <a:lstStyle/>
          <a:p>
            <a:pPr lvl="0" algn="ctr" defTabSz="488950">
              <a:lnSpc>
                <a:spcPct val="90000"/>
              </a:lnSpc>
              <a:spcBef>
                <a:spcPct val="0"/>
              </a:spcBef>
              <a:spcAft>
                <a:spcPct val="35000"/>
              </a:spcAft>
            </a:pPr>
            <a:r>
              <a:rPr lang="en-IN" sz="2000" kern="1200" dirty="0"/>
              <a:t>Commission</a:t>
            </a:r>
            <a:endParaRPr lang="en-US" sz="2000" kern="1200" dirty="0"/>
          </a:p>
        </p:txBody>
      </p:sp>
      <p:sp>
        <p:nvSpPr>
          <p:cNvPr id="13" name="Freeform 12"/>
          <p:cNvSpPr/>
          <p:nvPr/>
        </p:nvSpPr>
        <p:spPr>
          <a:xfrm>
            <a:off x="4463488" y="4415905"/>
            <a:ext cx="4090636" cy="573984"/>
          </a:xfrm>
          <a:custGeom>
            <a:avLst/>
            <a:gdLst>
              <a:gd name="connsiteX0" fmla="*/ 0 w 1734829"/>
              <a:gd name="connsiteY0" fmla="*/ 79063 h 474367"/>
              <a:gd name="connsiteX1" fmla="*/ 79063 w 1734829"/>
              <a:gd name="connsiteY1" fmla="*/ 0 h 474367"/>
              <a:gd name="connsiteX2" fmla="*/ 1655766 w 1734829"/>
              <a:gd name="connsiteY2" fmla="*/ 0 h 474367"/>
              <a:gd name="connsiteX3" fmla="*/ 1734829 w 1734829"/>
              <a:gd name="connsiteY3" fmla="*/ 79063 h 474367"/>
              <a:gd name="connsiteX4" fmla="*/ 1734829 w 1734829"/>
              <a:gd name="connsiteY4" fmla="*/ 395304 h 474367"/>
              <a:gd name="connsiteX5" fmla="*/ 1655766 w 1734829"/>
              <a:gd name="connsiteY5" fmla="*/ 474367 h 474367"/>
              <a:gd name="connsiteX6" fmla="*/ 79063 w 1734829"/>
              <a:gd name="connsiteY6" fmla="*/ 474367 h 474367"/>
              <a:gd name="connsiteX7" fmla="*/ 0 w 1734829"/>
              <a:gd name="connsiteY7" fmla="*/ 395304 h 474367"/>
              <a:gd name="connsiteX8" fmla="*/ 0 w 1734829"/>
              <a:gd name="connsiteY8" fmla="*/ 79063 h 47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829" h="474367">
                <a:moveTo>
                  <a:pt x="0" y="79063"/>
                </a:moveTo>
                <a:cubicBezTo>
                  <a:pt x="0" y="35398"/>
                  <a:pt x="35398" y="0"/>
                  <a:pt x="79063" y="0"/>
                </a:cubicBezTo>
                <a:lnTo>
                  <a:pt x="1655766" y="0"/>
                </a:lnTo>
                <a:cubicBezTo>
                  <a:pt x="1699431" y="0"/>
                  <a:pt x="1734829" y="35398"/>
                  <a:pt x="1734829" y="79063"/>
                </a:cubicBezTo>
                <a:lnTo>
                  <a:pt x="1734829" y="395304"/>
                </a:lnTo>
                <a:cubicBezTo>
                  <a:pt x="1734829" y="438969"/>
                  <a:pt x="1699431" y="474367"/>
                  <a:pt x="1655766" y="474367"/>
                </a:cubicBezTo>
                <a:lnTo>
                  <a:pt x="79063" y="474367"/>
                </a:lnTo>
                <a:cubicBezTo>
                  <a:pt x="35398" y="474367"/>
                  <a:pt x="0" y="438969"/>
                  <a:pt x="0" y="395304"/>
                </a:cubicBezTo>
                <a:lnTo>
                  <a:pt x="0" y="79063"/>
                </a:lnTo>
                <a:close/>
              </a:path>
            </a:pathLst>
          </a:cu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dk1">
              <a:hueOff val="0"/>
              <a:satOff val="0"/>
              <a:lumOff val="0"/>
              <a:alphaOff val="0"/>
            </a:schemeClr>
          </a:fontRef>
        </p:style>
        <p:txBody>
          <a:bodyPr spcFirstLastPara="0" vert="horz" wrap="square" lIns="65067" tIns="65067" rIns="65067" bIns="65067" numCol="1" spcCol="1270" anchor="ctr" anchorCtr="0">
            <a:noAutofit/>
          </a:bodyPr>
          <a:lstStyle/>
          <a:p>
            <a:pPr lvl="0" algn="ctr" defTabSz="488950">
              <a:lnSpc>
                <a:spcPct val="90000"/>
              </a:lnSpc>
              <a:spcBef>
                <a:spcPct val="0"/>
              </a:spcBef>
              <a:spcAft>
                <a:spcPct val="35000"/>
              </a:spcAft>
            </a:pPr>
            <a:r>
              <a:rPr lang="en-IN" sz="2000" kern="1200" dirty="0"/>
              <a:t>Preparing </a:t>
            </a:r>
            <a:r>
              <a:rPr lang="en-US" sz="2000" kern="1200" dirty="0"/>
              <a:t>and processing lease documents</a:t>
            </a:r>
          </a:p>
        </p:txBody>
      </p:sp>
      <p:sp>
        <p:nvSpPr>
          <p:cNvPr id="7" name="TextBox 6"/>
          <p:cNvSpPr txBox="1"/>
          <p:nvPr/>
        </p:nvSpPr>
        <p:spPr>
          <a:xfrm>
            <a:off x="1104624" y="3783412"/>
            <a:ext cx="2001725" cy="707886"/>
          </a:xfrm>
          <a:prstGeom prst="rect">
            <a:avLst/>
          </a:prstGeom>
          <a:solidFill>
            <a:schemeClr val="tx2">
              <a:lumMod val="40000"/>
              <a:lumOff val="60000"/>
            </a:schemeClr>
          </a:solidFill>
          <a:ln>
            <a:solidFill>
              <a:schemeClr val="accent1">
                <a:lumMod val="75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000" b="1" dirty="0">
                <a:solidFill>
                  <a:sysClr val="windowText" lastClr="000000"/>
                </a:solidFill>
              </a:rPr>
              <a:t>Initial Direct Costs</a:t>
            </a:r>
          </a:p>
        </p:txBody>
      </p:sp>
      <p:cxnSp>
        <p:nvCxnSpPr>
          <p:cNvPr id="21" name="Straight Arrow Connector 20"/>
          <p:cNvCxnSpPr>
            <a:cxnSpLocks/>
            <a:stCxn id="7" idx="3"/>
          </p:cNvCxnSpPr>
          <p:nvPr/>
        </p:nvCxnSpPr>
        <p:spPr>
          <a:xfrm flipV="1">
            <a:off x="3106349" y="3428999"/>
            <a:ext cx="1291340" cy="708356"/>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p:cNvCxnSpPr>
          <p:nvPr/>
        </p:nvCxnSpPr>
        <p:spPr>
          <a:xfrm flipV="1">
            <a:off x="3106349" y="4053183"/>
            <a:ext cx="1317809" cy="84173"/>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p:cNvCxnSpPr>
          <p:nvPr/>
        </p:nvCxnSpPr>
        <p:spPr>
          <a:xfrm>
            <a:off x="3159287" y="4137355"/>
            <a:ext cx="1292651" cy="575839"/>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12" name="Slide Number Placeholder 5">
            <a:extLst>
              <a:ext uri="{FF2B5EF4-FFF2-40B4-BE49-F238E27FC236}">
                <a16:creationId xmlns:a16="http://schemas.microsoft.com/office/drawing/2014/main" id="{EEBD76D0-9F45-774D-B996-1B318C75397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101</a:t>
            </a:fld>
            <a:endParaRPr lang="en-US" dirty="0"/>
          </a:p>
        </p:txBody>
      </p:sp>
    </p:spTree>
    <p:extLst>
      <p:ext uri="{BB962C8B-B14F-4D97-AF65-F5344CB8AC3E}">
        <p14:creationId xmlns:p14="http://schemas.microsoft.com/office/powerpoint/2010/main" val="254438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left)">
                                      <p:cBhvr>
                                        <p:cTn id="40" dur="500"/>
                                        <p:tgtEl>
                                          <p:spTgt spid="27"/>
                                        </p:tgtEl>
                                      </p:cBhvr>
                                    </p:animEffect>
                                  </p:childTnLst>
                                </p:cTn>
                              </p:par>
                            </p:childTnLst>
                          </p:cTn>
                        </p:par>
                        <p:par>
                          <p:cTn id="41" fill="hold">
                            <p:stCondLst>
                              <p:cond delay="3000"/>
                            </p:stCondLst>
                            <p:childTnLst>
                              <p:par>
                                <p:cTn id="42" presetID="2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500"/>
                                        <p:tgtEl>
                                          <p:spTgt spid="13"/>
                                        </p:tgtEl>
                                      </p:cBhvr>
                                    </p:animEffect>
                                  </p:childTnLst>
                                </p:cTn>
                              </p:par>
                            </p:childTnLst>
                          </p:cTn>
                        </p:par>
                        <p:par>
                          <p:cTn id="45" fill="hold">
                            <p:stCondLst>
                              <p:cond delay="3500"/>
                            </p:stCondLst>
                            <p:childTnLst>
                              <p:par>
                                <p:cTn id="46" presetID="10" presetClass="entr" presetSubtype="0" fill="hold" nodeType="after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7"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Lessor’s Initial Direct Costs</a:t>
            </a:r>
            <a:endParaRPr lang="en-US" sz="2400" dirty="0"/>
          </a:p>
        </p:txBody>
      </p:sp>
      <p:sp>
        <p:nvSpPr>
          <p:cNvPr id="3" name="Content Placeholder 2"/>
          <p:cNvSpPr>
            <a:spLocks noGrp="1"/>
          </p:cNvSpPr>
          <p:nvPr>
            <p:ph idx="1"/>
          </p:nvPr>
        </p:nvSpPr>
        <p:spPr/>
        <p:txBody>
          <a:bodyPr>
            <a:normAutofit/>
          </a:bodyPr>
          <a:lstStyle/>
          <a:p>
            <a:pPr marL="0" indent="0">
              <a:buNone/>
            </a:pPr>
            <a:r>
              <a:rPr lang="en-US" sz="2400" dirty="0"/>
              <a:t>For the lessor, accounting for initial direct costs incurred depends on the classification of the lease. </a:t>
            </a:r>
          </a:p>
          <a:p>
            <a:r>
              <a:rPr lang="en-US" sz="2400" dirty="0"/>
              <a:t>In a sales-type lease that </a:t>
            </a:r>
            <a:r>
              <a:rPr lang="en-US" sz="2400" b="1" dirty="0">
                <a:solidFill>
                  <a:srgbClr val="C00000"/>
                </a:solidFill>
              </a:rPr>
              <a:t>includes selling profit</a:t>
            </a:r>
            <a:r>
              <a:rPr lang="en-US" sz="2400" dirty="0"/>
              <a:t>, initial costs are expensed in the period of the sale which is the beginning of the lease.</a:t>
            </a:r>
          </a:p>
          <a:p>
            <a:r>
              <a:rPr lang="en-US" sz="2400" dirty="0"/>
              <a:t>In a sales-type lease </a:t>
            </a:r>
            <a:r>
              <a:rPr lang="en-US" sz="2400" b="1" dirty="0">
                <a:solidFill>
                  <a:srgbClr val="C00000"/>
                </a:solidFill>
              </a:rPr>
              <a:t>with no selling profit</a:t>
            </a:r>
            <a:r>
              <a:rPr lang="en-US" sz="2400" dirty="0"/>
              <a:t>, initial direct costs are deferred and expensed over the lease term. </a:t>
            </a:r>
          </a:p>
          <a:p>
            <a:r>
              <a:rPr lang="en-US" sz="2400" dirty="0"/>
              <a:t>In an operating lease, initial direct costs are deferred and expensed over the lease term (generally on a straight-line basis). </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5" name="Slide Number Placeholder 5">
            <a:extLst>
              <a:ext uri="{FF2B5EF4-FFF2-40B4-BE49-F238E27FC236}">
                <a16:creationId xmlns:a16="http://schemas.microsoft.com/office/drawing/2014/main" id="{88910E07-36BF-F841-8BB1-8E8D344F7A1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102</a:t>
            </a:fld>
            <a:endParaRPr lang="en-US" dirty="0"/>
          </a:p>
        </p:txBody>
      </p:sp>
    </p:spTree>
    <p:extLst>
      <p:ext uri="{BB962C8B-B14F-4D97-AF65-F5344CB8AC3E}">
        <p14:creationId xmlns:p14="http://schemas.microsoft.com/office/powerpoint/2010/main" val="30717615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Advance Payments</a:t>
            </a:r>
          </a:p>
        </p:txBody>
      </p:sp>
      <p:sp>
        <p:nvSpPr>
          <p:cNvPr id="3" name="Content Placeholder 2"/>
          <p:cNvSpPr>
            <a:spLocks noGrp="1"/>
          </p:cNvSpPr>
          <p:nvPr>
            <p:ph idx="1"/>
          </p:nvPr>
        </p:nvSpPr>
        <p:spPr>
          <a:xfrm>
            <a:off x="611560" y="1196752"/>
            <a:ext cx="8229600" cy="4525963"/>
          </a:xfrm>
        </p:spPr>
        <p:txBody>
          <a:bodyPr>
            <a:normAutofit/>
          </a:bodyPr>
          <a:lstStyle/>
          <a:p>
            <a:pPr marL="0" indent="0">
              <a:buNone/>
            </a:pPr>
            <a:r>
              <a:rPr lang="en-US" sz="2400" b="1" dirty="0">
                <a:solidFill>
                  <a:srgbClr val="0070C0"/>
                </a:solidFill>
              </a:rPr>
              <a:t>Advance payments </a:t>
            </a:r>
            <a:r>
              <a:rPr lang="en-US" sz="2400" dirty="0"/>
              <a:t>represent prepaid rent (lease costs). </a:t>
            </a:r>
          </a:p>
          <a:p>
            <a:pPr marL="0" indent="0">
              <a:buNone/>
            </a:pPr>
            <a:endParaRPr lang="en-US" sz="2400" dirty="0"/>
          </a:p>
          <a:p>
            <a:r>
              <a:rPr lang="en-US" sz="2400" dirty="0"/>
              <a:t>In a finance lease, any advance payments are included with other payments when the lessee determines the present value of lease payments to determine the right-of-use asset and lease liability and when the lessor calculates its lease receivable.</a:t>
            </a:r>
          </a:p>
          <a:p>
            <a:r>
              <a:rPr lang="en-US" sz="2400" dirty="0"/>
              <a:t>In an operating lease, advance payments are recorded as deferred rent revenue and allocated (normally on a straight-line basis) to rent revenue over the lease term.</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5" name="Slide Number Placeholder 5">
            <a:extLst>
              <a:ext uri="{FF2B5EF4-FFF2-40B4-BE49-F238E27FC236}">
                <a16:creationId xmlns:a16="http://schemas.microsoft.com/office/drawing/2014/main" id="{C0606846-CBDF-8149-A831-147CCC0D945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103</a:t>
            </a:fld>
            <a:endParaRPr lang="en-US" dirty="0"/>
          </a:p>
        </p:txBody>
      </p:sp>
    </p:spTree>
    <p:extLst>
      <p:ext uri="{BB962C8B-B14F-4D97-AF65-F5344CB8AC3E}">
        <p14:creationId xmlns:p14="http://schemas.microsoft.com/office/powerpoint/2010/main" val="12223550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Leasehold Improvements</a:t>
            </a:r>
          </a:p>
        </p:txBody>
      </p:sp>
      <p:sp>
        <p:nvSpPr>
          <p:cNvPr id="3" name="Content Placeholder 2"/>
          <p:cNvSpPr>
            <a:spLocks noGrp="1"/>
          </p:cNvSpPr>
          <p:nvPr>
            <p:ph idx="1"/>
          </p:nvPr>
        </p:nvSpPr>
        <p:spPr/>
        <p:txBody>
          <a:bodyPr>
            <a:normAutofit fontScale="92500"/>
          </a:bodyPr>
          <a:lstStyle/>
          <a:p>
            <a:r>
              <a:rPr lang="en-IN" sz="2600" dirty="0"/>
              <a:t>Improvements made to a leased property by the lessee</a:t>
            </a:r>
          </a:p>
          <a:p>
            <a:r>
              <a:rPr lang="en-IN" sz="2600" dirty="0"/>
              <a:t>Recorded in </a:t>
            </a:r>
            <a:r>
              <a:rPr lang="en-IN" sz="2600" b="1" dirty="0">
                <a:solidFill>
                  <a:srgbClr val="C00000"/>
                </a:solidFill>
              </a:rPr>
              <a:t>asset accounts </a:t>
            </a:r>
            <a:r>
              <a:rPr lang="en-IN" sz="2600" dirty="0"/>
              <a:t>descriptive of their nature</a:t>
            </a:r>
          </a:p>
          <a:p>
            <a:r>
              <a:rPr lang="en-IN" sz="2600" dirty="0"/>
              <a:t>Cost of a leasehold improvement is </a:t>
            </a:r>
            <a:r>
              <a:rPr lang="en-IN" sz="2600" b="1" dirty="0">
                <a:solidFill>
                  <a:srgbClr val="C00000"/>
                </a:solidFill>
              </a:rPr>
              <a:t>amortized or depreciated over its useful life</a:t>
            </a:r>
            <a:r>
              <a:rPr lang="en-IN" sz="2600" dirty="0"/>
              <a:t> to the lessee</a:t>
            </a:r>
          </a:p>
          <a:p>
            <a:r>
              <a:rPr lang="en-IN" sz="2600" dirty="0"/>
              <a:t>Movable assets are not considered leasehold improvements</a:t>
            </a:r>
          </a:p>
          <a:p>
            <a:r>
              <a:rPr lang="en-IN" sz="2600" dirty="0"/>
              <a:t>Securities and Exchange Commission letter urged companies to follow long-standing accounting standards</a:t>
            </a:r>
          </a:p>
          <a:p>
            <a:pPr lvl="1"/>
            <a:r>
              <a:rPr lang="en-IN" dirty="0"/>
              <a:t>Reason: firms for years had inappropriately expensed the cost over the longer estimated useful lives of the properties, which accelerated earnings</a:t>
            </a:r>
          </a:p>
          <a:p>
            <a:endParaRPr lang="en-US"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5" name="Slide Number Placeholder 5">
            <a:extLst>
              <a:ext uri="{FF2B5EF4-FFF2-40B4-BE49-F238E27FC236}">
                <a16:creationId xmlns:a16="http://schemas.microsoft.com/office/drawing/2014/main" id="{C9422EA4-908C-A443-B45E-E4799DCBA4D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104</a:t>
            </a:fld>
            <a:endParaRPr lang="en-US" dirty="0"/>
          </a:p>
        </p:txBody>
      </p:sp>
    </p:spTree>
    <p:extLst>
      <p:ext uri="{BB962C8B-B14F-4D97-AF65-F5344CB8AC3E}">
        <p14:creationId xmlns:p14="http://schemas.microsoft.com/office/powerpoint/2010/main" val="52913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Additional Consideration</a:t>
            </a:r>
          </a:p>
        </p:txBody>
      </p:sp>
      <p:sp>
        <p:nvSpPr>
          <p:cNvPr id="4" name="TextBox 3"/>
          <p:cNvSpPr txBox="1"/>
          <p:nvPr/>
        </p:nvSpPr>
        <p:spPr>
          <a:xfrm>
            <a:off x="760039" y="1339730"/>
            <a:ext cx="7772401" cy="3416320"/>
          </a:xfrm>
          <a:prstGeom prst="rect">
            <a:avLst/>
          </a:prstGeom>
          <a:solidFill>
            <a:srgbClr val="F2EFF5"/>
          </a:solidFill>
        </p:spPr>
        <p:txBody>
          <a:bodyPr wrap="square" rtlCol="0">
            <a:spAutoFit/>
          </a:bodyPr>
          <a:lstStyle/>
          <a:p>
            <a:r>
              <a:rPr lang="en-US" dirty="0"/>
              <a:t>During 2005, hundreds of companies, particularly in the retail and restaurant industries, underwent one of the most widespread accounting correction events ever. Corrections were required because of the way these companies, including </a:t>
            </a:r>
            <a:r>
              <a:rPr lang="en-US" b="1" dirty="0">
                <a:solidFill>
                  <a:srgbClr val="FF0000"/>
                </a:solidFill>
              </a:rPr>
              <a:t>Pep Boys</a:t>
            </a:r>
            <a:r>
              <a:rPr lang="en-US" dirty="0">
                <a:solidFill>
                  <a:srgbClr val="FF0000"/>
                </a:solidFill>
              </a:rPr>
              <a:t>, </a:t>
            </a:r>
            <a:r>
              <a:rPr lang="en-US" b="1" dirty="0">
                <a:solidFill>
                  <a:srgbClr val="FF0000"/>
                </a:solidFill>
              </a:rPr>
              <a:t>Ann Taylor</a:t>
            </a:r>
            <a:r>
              <a:rPr lang="en-US" dirty="0">
                <a:solidFill>
                  <a:srgbClr val="FF0000"/>
                </a:solidFill>
              </a:rPr>
              <a:t>, </a:t>
            </a:r>
            <a:r>
              <a:rPr lang="en-US" b="1" dirty="0">
                <a:solidFill>
                  <a:srgbClr val="FF0000"/>
                </a:solidFill>
              </a:rPr>
              <a:t>Target</a:t>
            </a:r>
            <a:r>
              <a:rPr lang="en-US" dirty="0"/>
              <a:t>, and </a:t>
            </a:r>
            <a:r>
              <a:rPr lang="en-US" b="1" dirty="0">
                <a:solidFill>
                  <a:srgbClr val="FF0000"/>
                </a:solidFill>
              </a:rPr>
              <a:t>Domino’s Pizza</a:t>
            </a:r>
            <a:r>
              <a:rPr lang="en-US" dirty="0"/>
              <a:t>, had allocated the cost of leasehold improvements. Rather than expensing leasehold improvements properly over the lease terms, these firms for years had inappropriately expensed the cost over the longer estimated useful lives of the properties. Prompting the sweeping revisions was a Securities and Exchange Commission letter on February 7, 2005, urging companies to follow long-standing accounting standards in this area. A result of the improper practices was to defer expense, thereby accelerating earnings. For instance, </a:t>
            </a:r>
            <a:r>
              <a:rPr lang="en-US" b="1" dirty="0">
                <a:solidFill>
                  <a:srgbClr val="FF0000"/>
                </a:solidFill>
              </a:rPr>
              <a:t>McDonald’s Corp</a:t>
            </a:r>
            <a:r>
              <a:rPr lang="en-US" b="1" dirty="0"/>
              <a:t>. </a:t>
            </a:r>
            <a:r>
              <a:rPr lang="en-US" dirty="0"/>
              <a:t>recorded a charge of $139 million to adjust for the difference. </a:t>
            </a:r>
            <a:endParaRPr lang="en-US" sz="2000" dirty="0">
              <a:latin typeface="+mn-lt"/>
            </a:endParaRP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6" name="Slide Number Placeholder 5">
            <a:extLst>
              <a:ext uri="{FF2B5EF4-FFF2-40B4-BE49-F238E27FC236}">
                <a16:creationId xmlns:a16="http://schemas.microsoft.com/office/drawing/2014/main" id="{9554AE4D-9F51-B547-AEC1-C7D0DCAD8DE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105</a:t>
            </a:fld>
            <a:endParaRPr lang="en-US" dirty="0"/>
          </a:p>
        </p:txBody>
      </p:sp>
    </p:spTree>
    <p:extLst>
      <p:ext uri="{BB962C8B-B14F-4D97-AF65-F5344CB8AC3E}">
        <p14:creationId xmlns:p14="http://schemas.microsoft.com/office/powerpoint/2010/main" val="42409140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altLang="en-US" dirty="0"/>
              <a:t>Concept Check: </a:t>
            </a:r>
            <a:r>
              <a:rPr lang="en-US" dirty="0"/>
              <a:t>Leasehold improvements </a:t>
            </a:r>
          </a:p>
        </p:txBody>
      </p:sp>
      <p:sp>
        <p:nvSpPr>
          <p:cNvPr id="414723" name="Rectangle 3"/>
          <p:cNvSpPr>
            <a:spLocks noGrp="1" noChangeArrowheads="1"/>
          </p:cNvSpPr>
          <p:nvPr>
            <p:ph idx="1"/>
          </p:nvPr>
        </p:nvSpPr>
        <p:spPr>
          <a:xfrm>
            <a:off x="611560" y="980728"/>
            <a:ext cx="8461407" cy="5636097"/>
          </a:xfrm>
          <a:solidFill>
            <a:schemeClr val="bg1">
              <a:lumMod val="95000"/>
            </a:schemeClr>
          </a:solidFill>
        </p:spPr>
        <p:txBody>
          <a:bodyPr>
            <a:normAutofit/>
          </a:bodyPr>
          <a:lstStyle/>
          <a:p>
            <a:pPr marL="0" indent="0">
              <a:buNone/>
            </a:pPr>
            <a:r>
              <a:rPr lang="en-US" sz="2400" dirty="0"/>
              <a:t>Which of the following is true regarding the accounting for leasehold improvements?</a:t>
            </a:r>
          </a:p>
          <a:p>
            <a:pPr marL="400050" indent="-400050">
              <a:buNone/>
            </a:pPr>
            <a:r>
              <a:rPr lang="en-US" sz="2400" dirty="0"/>
              <a:t>a.	The leasehold improvement should be depreciated over its useful life.</a:t>
            </a:r>
          </a:p>
          <a:p>
            <a:pPr marL="400050" indent="-400050">
              <a:buNone/>
            </a:pPr>
            <a:r>
              <a:rPr lang="en-US" sz="2400" dirty="0"/>
              <a:t>b.	The leasehold improvement should be depreciated over the life of the underlying asset. </a:t>
            </a:r>
          </a:p>
          <a:p>
            <a:pPr marL="400050" indent="-400050">
              <a:buNone/>
            </a:pPr>
            <a:r>
              <a:rPr lang="en-US" sz="2400" dirty="0"/>
              <a:t>c.	Leasehold improvements include improvements made to a leased property by the lessor.</a:t>
            </a:r>
          </a:p>
          <a:p>
            <a:pPr marL="400050" indent="-400050">
              <a:buNone/>
            </a:pPr>
            <a:r>
              <a:rPr lang="en-US" sz="2400" dirty="0"/>
              <a:t>d.	Movable assets are considered leasehold improvements. </a:t>
            </a:r>
          </a:p>
          <a:p>
            <a:pPr marL="2286000" lvl="5" indent="0">
              <a:lnSpc>
                <a:spcPct val="100000"/>
              </a:lnSpc>
              <a:buNone/>
              <a:tabLst>
                <a:tab pos="7772400" algn="dec"/>
              </a:tabLst>
              <a:defRPr/>
            </a:pPr>
            <a:endParaRPr lang="en-US" sz="1600" dirty="0"/>
          </a:p>
          <a:p>
            <a:pPr marL="0" indent="0">
              <a:lnSpc>
                <a:spcPct val="100000"/>
              </a:lnSpc>
              <a:buNone/>
              <a:tabLst>
                <a:tab pos="7772400" algn="dec"/>
              </a:tabLst>
              <a:defRPr/>
            </a:pPr>
            <a:endParaRPr lang="en-US" sz="1800" dirty="0"/>
          </a:p>
        </p:txBody>
      </p:sp>
      <p:sp>
        <p:nvSpPr>
          <p:cNvPr id="2" name="Oval 1"/>
          <p:cNvSpPr/>
          <p:nvPr/>
        </p:nvSpPr>
        <p:spPr bwMode="auto">
          <a:xfrm flipV="1">
            <a:off x="539552" y="1808820"/>
            <a:ext cx="499111" cy="50405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TextBox 6"/>
          <p:cNvSpPr txBox="1"/>
          <p:nvPr/>
        </p:nvSpPr>
        <p:spPr>
          <a:xfrm>
            <a:off x="1111249" y="4725144"/>
            <a:ext cx="7315200" cy="1631216"/>
          </a:xfrm>
          <a:prstGeom prst="rect">
            <a:avLst/>
          </a:prstGeom>
          <a:solidFill>
            <a:schemeClr val="accent6">
              <a:lumMod val="20000"/>
              <a:lumOff val="80000"/>
            </a:schemeClr>
          </a:solidFill>
          <a:ln w="6350">
            <a:solidFill>
              <a:schemeClr val="tx1"/>
            </a:solidFill>
          </a:ln>
        </p:spPr>
        <p:txBody>
          <a:bodyPr wrap="square" rtlCol="0">
            <a:spAutoFit/>
          </a:bodyPr>
          <a:lstStyle/>
          <a:p>
            <a:pPr marL="0" indent="0">
              <a:buNone/>
              <a:tabLst>
                <a:tab pos="7772400" algn="dec"/>
              </a:tabLst>
              <a:defRPr/>
            </a:pPr>
            <a:r>
              <a:rPr lang="en-US" sz="2000" dirty="0"/>
              <a:t>The correct answer is a. </a:t>
            </a:r>
          </a:p>
          <a:p>
            <a:pPr marL="0" indent="0">
              <a:buNone/>
              <a:tabLst>
                <a:tab pos="7772400" algn="dec"/>
              </a:tabLst>
              <a:defRPr/>
            </a:pPr>
            <a:r>
              <a:rPr lang="en-US" sz="2000" dirty="0"/>
              <a:t>Leasehold improvements should be depreciated over the useful life of the leasehold improvement rather than the useful life of the underlying property. The latter treatment may inappropriately accelerate earnings. </a:t>
            </a:r>
            <a:r>
              <a:rPr lang="en-US" dirty="0"/>
              <a:t>	</a:t>
            </a:r>
          </a:p>
        </p:txBody>
      </p:sp>
      <p:sp>
        <p:nvSpPr>
          <p:cNvPr id="6" name="Title 2">
            <a:extLst>
              <a:ext uri="{FF2B5EF4-FFF2-40B4-BE49-F238E27FC236}">
                <a16:creationId xmlns:a16="http://schemas.microsoft.com/office/drawing/2014/main" id="{C9FA0B11-E1B0-41CB-963C-1D774C5A8B08}"/>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8" name="Slide Number Placeholder 5">
            <a:extLst>
              <a:ext uri="{FF2B5EF4-FFF2-40B4-BE49-F238E27FC236}">
                <a16:creationId xmlns:a16="http://schemas.microsoft.com/office/drawing/2014/main" id="{7AE14B29-585A-2C44-9368-3B4DF6BAD93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106</a:t>
            </a:fld>
            <a:endParaRPr lang="en-US" dirty="0"/>
          </a:p>
        </p:txBody>
      </p:sp>
    </p:spTree>
    <p:extLst>
      <p:ext uri="{BB962C8B-B14F-4D97-AF65-F5344CB8AC3E}">
        <p14:creationId xmlns:p14="http://schemas.microsoft.com/office/powerpoint/2010/main" val="275845349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Statement of Cash Flow Impact</a:t>
            </a:r>
          </a:p>
        </p:txBody>
      </p:sp>
      <p:sp>
        <p:nvSpPr>
          <p:cNvPr id="3" name="Content Placeholder 2"/>
          <p:cNvSpPr>
            <a:spLocks noGrp="1"/>
          </p:cNvSpPr>
          <p:nvPr>
            <p:ph idx="1"/>
          </p:nvPr>
        </p:nvSpPr>
        <p:spPr/>
        <p:txBody>
          <a:bodyPr>
            <a:normAutofit fontScale="92500" lnSpcReduction="20000"/>
          </a:bodyPr>
          <a:lstStyle/>
          <a:p>
            <a:pPr marL="0" indent="0">
              <a:buNone/>
            </a:pPr>
            <a:r>
              <a:rPr lang="en-US" sz="2400" b="1" dirty="0"/>
              <a:t>Operating Leases</a:t>
            </a:r>
          </a:p>
          <a:p>
            <a:r>
              <a:rPr lang="en-US" sz="2400" dirty="0"/>
              <a:t>Lease payments for operating leases represent rent—expense to the lessee, revenue for the lessor. These amounts are included in net income, so both the lessee and lessor report cash payments for operating leases in a statement of cash flows as cash flows from </a:t>
            </a:r>
            <a:r>
              <a:rPr lang="en-US" sz="2400" b="1" dirty="0">
                <a:solidFill>
                  <a:srgbClr val="C00000"/>
                </a:solidFill>
              </a:rPr>
              <a:t>operating activities</a:t>
            </a:r>
            <a:r>
              <a:rPr lang="en-US" sz="2400" dirty="0"/>
              <a:t>.</a:t>
            </a:r>
          </a:p>
          <a:p>
            <a:pPr marL="0" indent="0">
              <a:buNone/>
            </a:pPr>
            <a:endParaRPr lang="en-US" sz="2400" dirty="0"/>
          </a:p>
          <a:p>
            <a:pPr marL="0" indent="0">
              <a:buNone/>
            </a:pPr>
            <a:r>
              <a:rPr lang="en-US" sz="2400" b="1" dirty="0"/>
              <a:t>Finance Leases – Lessee</a:t>
            </a:r>
          </a:p>
          <a:p>
            <a:r>
              <a:rPr lang="en-US" sz="2400" dirty="0"/>
              <a:t>The lessee reports the </a:t>
            </a:r>
            <a:r>
              <a:rPr lang="en-US" sz="2400" b="1" dirty="0">
                <a:solidFill>
                  <a:srgbClr val="C00000"/>
                </a:solidFill>
              </a:rPr>
              <a:t>interest portion</a:t>
            </a:r>
            <a:r>
              <a:rPr lang="en-US" sz="2400" dirty="0"/>
              <a:t> as a cash outflow from </a:t>
            </a:r>
            <a:r>
              <a:rPr lang="en-US" sz="2400" b="1" dirty="0">
                <a:solidFill>
                  <a:srgbClr val="C00000"/>
                </a:solidFill>
              </a:rPr>
              <a:t>operating activities </a:t>
            </a:r>
            <a:r>
              <a:rPr lang="en-US" sz="2400" dirty="0"/>
              <a:t>and the </a:t>
            </a:r>
            <a:r>
              <a:rPr lang="en-US" sz="2400" b="1" dirty="0">
                <a:solidFill>
                  <a:srgbClr val="0070C0"/>
                </a:solidFill>
              </a:rPr>
              <a:t>principal portion</a:t>
            </a:r>
            <a:r>
              <a:rPr lang="en-US" sz="2400" dirty="0"/>
              <a:t> as a cash outflow from </a:t>
            </a:r>
            <a:r>
              <a:rPr lang="en-US" sz="2400" b="1" dirty="0">
                <a:solidFill>
                  <a:srgbClr val="0070C0"/>
                </a:solidFill>
              </a:rPr>
              <a:t>financing activities</a:t>
            </a:r>
            <a:r>
              <a:rPr lang="en-US" sz="2400" dirty="0"/>
              <a:t>. </a:t>
            </a:r>
          </a:p>
          <a:p>
            <a:r>
              <a:rPr lang="en-US" sz="2400" dirty="0"/>
              <a:t>At the beginning of the lease, the lessee reports the right-of-use asset and lease liability as a noncash investing/financing activity in the disclosure notes to the financial statements.</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LO15-8</a:t>
            </a:r>
          </a:p>
        </p:txBody>
      </p:sp>
      <p:sp>
        <p:nvSpPr>
          <p:cNvPr id="5" name="Slide Number Placeholder 5">
            <a:extLst>
              <a:ext uri="{FF2B5EF4-FFF2-40B4-BE49-F238E27FC236}">
                <a16:creationId xmlns:a16="http://schemas.microsoft.com/office/drawing/2014/main" id="{74B4682B-1556-C347-A93D-2DF28172F78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107</a:t>
            </a:fld>
            <a:endParaRPr lang="en-US" dirty="0"/>
          </a:p>
        </p:txBody>
      </p:sp>
    </p:spTree>
    <p:extLst>
      <p:ext uri="{BB962C8B-B14F-4D97-AF65-F5344CB8AC3E}">
        <p14:creationId xmlns:p14="http://schemas.microsoft.com/office/powerpoint/2010/main" val="298162757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Statement of Cash Flow Impact (continued)</a:t>
            </a:r>
          </a:p>
        </p:txBody>
      </p:sp>
      <p:sp>
        <p:nvSpPr>
          <p:cNvPr id="3" name="Content Placeholder 2"/>
          <p:cNvSpPr>
            <a:spLocks noGrp="1"/>
          </p:cNvSpPr>
          <p:nvPr>
            <p:ph idx="1"/>
          </p:nvPr>
        </p:nvSpPr>
        <p:spPr/>
        <p:txBody>
          <a:bodyPr>
            <a:normAutofit/>
          </a:bodyPr>
          <a:lstStyle/>
          <a:p>
            <a:pPr marL="0" indent="0">
              <a:buNone/>
            </a:pPr>
            <a:r>
              <a:rPr lang="en-US" sz="2400" b="1" dirty="0"/>
              <a:t>Sales-Type Leases - Lessor</a:t>
            </a:r>
          </a:p>
          <a:p>
            <a:r>
              <a:rPr lang="en-US" sz="2400" dirty="0"/>
              <a:t>In a sales-type lease we assume the lessor is actually selling its product. Consistent with reporting sales of products under installment sales agreements rather than lease agreements, the lessor reports cash receipts from a sales-type lease as cash inflows from </a:t>
            </a:r>
            <a:r>
              <a:rPr lang="en-US" sz="2400" b="1" dirty="0">
                <a:solidFill>
                  <a:srgbClr val="C00000"/>
                </a:solidFill>
              </a:rPr>
              <a:t>operating activities</a:t>
            </a:r>
            <a:r>
              <a:rPr lang="en-US" sz="2400" dirty="0"/>
              <a:t>.</a:t>
            </a:r>
          </a:p>
          <a:p>
            <a:r>
              <a:rPr lang="en-US" sz="2400" dirty="0"/>
              <a:t>At the beginning of the lease, the lessor reports the lease as a noncash investing activity (acquiring one asset and disposing of another) in the disclosure notes to the financial statements.</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LO15-8</a:t>
            </a:r>
          </a:p>
        </p:txBody>
      </p:sp>
      <p:sp>
        <p:nvSpPr>
          <p:cNvPr id="5" name="Slide Number Placeholder 5">
            <a:extLst>
              <a:ext uri="{FF2B5EF4-FFF2-40B4-BE49-F238E27FC236}">
                <a16:creationId xmlns:a16="http://schemas.microsoft.com/office/drawing/2014/main" id="{3F67ABD4-625A-1945-B4D2-719C9E69256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108</a:t>
            </a:fld>
            <a:endParaRPr lang="en-US" dirty="0"/>
          </a:p>
        </p:txBody>
      </p:sp>
    </p:spTree>
    <p:extLst>
      <p:ext uri="{BB962C8B-B14F-4D97-AF65-F5344CB8AC3E}">
        <p14:creationId xmlns:p14="http://schemas.microsoft.com/office/powerpoint/2010/main" val="204629513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Lease Disclosures</a:t>
            </a:r>
          </a:p>
        </p:txBody>
      </p:sp>
      <p:sp>
        <p:nvSpPr>
          <p:cNvPr id="3" name="Content Placeholder 2"/>
          <p:cNvSpPr>
            <a:spLocks noGrp="1"/>
          </p:cNvSpPr>
          <p:nvPr>
            <p:ph idx="1"/>
          </p:nvPr>
        </p:nvSpPr>
        <p:spPr/>
        <p:txBody>
          <a:bodyPr>
            <a:normAutofit/>
          </a:bodyPr>
          <a:lstStyle/>
          <a:p>
            <a:pPr marL="0" indent="0">
              <a:buNone/>
            </a:pPr>
            <a:r>
              <a:rPr lang="en-US" sz="2400" dirty="0"/>
              <a:t>Lease disclosure requirements are quite extensive for both the lessor and lessee. </a:t>
            </a:r>
          </a:p>
          <a:p>
            <a:r>
              <a:rPr lang="en-US" sz="2400" dirty="0"/>
              <a:t>Virtually all aspects of the lease agreement must be disclosed. </a:t>
            </a:r>
          </a:p>
          <a:p>
            <a:r>
              <a:rPr lang="en-US" sz="2400" dirty="0"/>
              <a:t>Lessees and lessors must provide disclosures that enable users of financial statements to assess the </a:t>
            </a:r>
            <a:r>
              <a:rPr lang="en-US" sz="2400" i="1" dirty="0"/>
              <a:t>amount, timing</a:t>
            </a:r>
            <a:r>
              <a:rPr lang="en-US" sz="2400" dirty="0"/>
              <a:t>, and </a:t>
            </a:r>
            <a:r>
              <a:rPr lang="en-US" sz="2400" i="1" dirty="0"/>
              <a:t>uncertainty</a:t>
            </a:r>
            <a:r>
              <a:rPr lang="en-US" sz="2400" dirty="0"/>
              <a:t> of cash flows arising from leases.</a:t>
            </a:r>
          </a:p>
          <a:p>
            <a:r>
              <a:rPr lang="en-US" sz="2400" dirty="0"/>
              <a:t>Information disclosed is both qualitative and quantitative.</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LO15-8</a:t>
            </a:r>
          </a:p>
        </p:txBody>
      </p:sp>
      <p:sp>
        <p:nvSpPr>
          <p:cNvPr id="5" name="Slide Number Placeholder 5">
            <a:extLst>
              <a:ext uri="{FF2B5EF4-FFF2-40B4-BE49-F238E27FC236}">
                <a16:creationId xmlns:a16="http://schemas.microsoft.com/office/drawing/2014/main" id="{27F35D49-A115-DE48-8E32-A623A9555A1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109</a:t>
            </a:fld>
            <a:endParaRPr lang="en-US" dirty="0"/>
          </a:p>
        </p:txBody>
      </p:sp>
    </p:spTree>
    <p:extLst>
      <p:ext uri="{BB962C8B-B14F-4D97-AF65-F5344CB8AC3E}">
        <p14:creationId xmlns:p14="http://schemas.microsoft.com/office/powerpoint/2010/main" val="1956508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Finance Lease/Sales-Type Lease: </a:t>
            </a:r>
            <a:br>
              <a:rPr lang="en-US" sz="3200" dirty="0"/>
            </a:br>
            <a:r>
              <a:rPr lang="en-US" sz="3200" dirty="0"/>
              <a:t>No Selling Profit</a:t>
            </a:r>
          </a:p>
        </p:txBody>
      </p:sp>
      <p:sp>
        <p:nvSpPr>
          <p:cNvPr id="3" name="Content Placeholder 2"/>
          <p:cNvSpPr>
            <a:spLocks noGrp="1"/>
          </p:cNvSpPr>
          <p:nvPr>
            <p:ph idx="1"/>
          </p:nvPr>
        </p:nvSpPr>
        <p:spPr>
          <a:xfrm>
            <a:off x="628526" y="1371742"/>
            <a:ext cx="8229600" cy="4525963"/>
          </a:xfrm>
        </p:spPr>
        <p:txBody>
          <a:bodyPr>
            <a:normAutofit fontScale="70000" lnSpcReduction="20000"/>
          </a:bodyPr>
          <a:lstStyle/>
          <a:p>
            <a:pPr marL="0" indent="0">
              <a:buNone/>
            </a:pPr>
            <a:r>
              <a:rPr lang="en-US" dirty="0"/>
              <a:t>On January 1, 2021, Sans Serif Publishers leased printing equipment from First LeaseCorp. First LeaseCorp purchased the equipment from CompuDec Corporation at a cost of $479,079. </a:t>
            </a:r>
          </a:p>
          <a:p>
            <a:r>
              <a:rPr lang="en-US" dirty="0"/>
              <a:t>The lease agreement specifies six annual payments of $100,000 beginning January 1, 2021, the beginning of the lease, and at each December 31 from 2021 through 2025. </a:t>
            </a:r>
          </a:p>
          <a:p>
            <a:r>
              <a:rPr lang="en-US" dirty="0"/>
              <a:t>The six-year lease term ending December 31, 2026, is equal to the estimated useful life of the equipment. </a:t>
            </a:r>
          </a:p>
          <a:p>
            <a:r>
              <a:rPr lang="en-US" dirty="0"/>
              <a:t>First Lease Corp routinely acquires electronic equipment for lease to other firms. </a:t>
            </a:r>
          </a:p>
          <a:p>
            <a:r>
              <a:rPr lang="en-US" dirty="0"/>
              <a:t>The interest rate in these financing contracts is 10%. </a:t>
            </a:r>
          </a:p>
          <a:p>
            <a:pPr marL="0" indent="0">
              <a:buNone/>
            </a:pPr>
            <a:r>
              <a:rPr lang="en-US" dirty="0"/>
              <a:t>The price Sans Serif pays for the right to control the use of the equipment is the present value of the lease payments:</a:t>
            </a:r>
            <a:endParaRPr lang="en-US" sz="2000" dirty="0"/>
          </a:p>
          <a:p>
            <a:pPr marL="0" indent="0">
              <a:buNone/>
            </a:pPr>
            <a:endParaRPr lang="en-US" dirty="0"/>
          </a:p>
        </p:txBody>
      </p:sp>
      <p:sp>
        <p:nvSpPr>
          <p:cNvPr id="6" name="Rectangle 5"/>
          <p:cNvSpPr/>
          <p:nvPr/>
        </p:nvSpPr>
        <p:spPr>
          <a:xfrm>
            <a:off x="628526" y="5301208"/>
            <a:ext cx="8058273" cy="1112199"/>
          </a:xfrm>
          <a:prstGeom prst="rect">
            <a:avLst/>
          </a:prstGeom>
          <a:solidFill>
            <a:schemeClr val="accent6">
              <a:lumMod val="20000"/>
              <a:lumOff val="80000"/>
            </a:schemeClr>
          </a:solid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829101" y="5425370"/>
            <a:ext cx="7946497" cy="1446550"/>
          </a:xfrm>
          <a:prstGeom prst="rect">
            <a:avLst/>
          </a:prstGeom>
          <a:noFill/>
        </p:spPr>
        <p:txBody>
          <a:bodyPr wrap="square" rtlCol="0">
            <a:spAutoFit/>
          </a:bodyPr>
          <a:lstStyle/>
          <a:p>
            <a:pPr lvl="0" algn="ctr">
              <a:lnSpc>
                <a:spcPct val="90000"/>
              </a:lnSpc>
              <a:spcBef>
                <a:spcPts val="1000"/>
              </a:spcBef>
            </a:pPr>
            <a:r>
              <a:rPr lang="en-US" sz="2000" b="1" dirty="0">
                <a:solidFill>
                  <a:prstClr val="black"/>
                </a:solidFill>
                <a:latin typeface="Calibri"/>
                <a:cs typeface="+mn-cs"/>
              </a:rPr>
              <a:t>$100,000 x 4.79079* =       </a:t>
            </a:r>
            <a:r>
              <a:rPr lang="en-US" sz="2000" b="1" dirty="0">
                <a:solidFill>
                  <a:srgbClr val="C00000"/>
                </a:solidFill>
                <a:latin typeface="Calibri"/>
                <a:cs typeface="+mn-cs"/>
              </a:rPr>
              <a:t>$479,079</a:t>
            </a:r>
          </a:p>
          <a:p>
            <a:pPr lvl="0">
              <a:lnSpc>
                <a:spcPct val="90000"/>
              </a:lnSpc>
              <a:spcBef>
                <a:spcPts val="1000"/>
              </a:spcBef>
            </a:pPr>
            <a:r>
              <a:rPr lang="en-US" sz="2000" b="1" dirty="0">
                <a:solidFill>
                  <a:prstClr val="black"/>
                </a:solidFill>
                <a:latin typeface="Calibri"/>
                <a:cs typeface="+mn-cs"/>
              </a:rPr>
              <a:t>		Lease Payments	           Right-of-Use Asset</a:t>
            </a:r>
          </a:p>
          <a:p>
            <a:pPr lvl="0" algn="ctr">
              <a:lnSpc>
                <a:spcPct val="90000"/>
              </a:lnSpc>
              <a:spcBef>
                <a:spcPts val="1000"/>
              </a:spcBef>
            </a:pPr>
            <a:r>
              <a:rPr lang="en-US" sz="1000" dirty="0"/>
              <a:t>*Present value of an annuity due of $1: </a:t>
            </a:r>
            <a:r>
              <a:rPr lang="en-US" sz="1000" i="1" dirty="0"/>
              <a:t>n</a:t>
            </a:r>
            <a:r>
              <a:rPr lang="en-US" sz="1000" dirty="0"/>
              <a:t> = 6, </a:t>
            </a:r>
            <a:r>
              <a:rPr lang="en-US" sz="1000" i="1" dirty="0"/>
              <a:t>i</a:t>
            </a:r>
            <a:r>
              <a:rPr lang="en-US" sz="1000" dirty="0"/>
              <a:t> = 10%</a:t>
            </a:r>
            <a:endParaRPr lang="en-US" sz="1000" b="1" dirty="0">
              <a:solidFill>
                <a:prstClr val="black"/>
              </a:solidFill>
              <a:latin typeface="Calibri"/>
              <a:cs typeface="+mn-cs"/>
            </a:endParaRPr>
          </a:p>
          <a:p>
            <a:pPr lvl="0" algn="ctr">
              <a:lnSpc>
                <a:spcPct val="90000"/>
              </a:lnSpc>
              <a:spcBef>
                <a:spcPts val="1000"/>
              </a:spcBef>
            </a:pPr>
            <a:endParaRPr lang="en-US" sz="2000" b="1" dirty="0">
              <a:solidFill>
                <a:prstClr val="black"/>
              </a:solidFill>
              <a:latin typeface="Calibri"/>
              <a:cs typeface="+mn-cs"/>
            </a:endParaRPr>
          </a:p>
        </p:txBody>
      </p:sp>
      <p:sp>
        <p:nvSpPr>
          <p:cNvPr id="7"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9" name="Slide Number Placeholder 5">
            <a:extLst>
              <a:ext uri="{FF2B5EF4-FFF2-40B4-BE49-F238E27FC236}">
                <a16:creationId xmlns:a16="http://schemas.microsoft.com/office/drawing/2014/main" id="{DC1554B3-3675-4E47-BCE5-5AF2537DE7A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a:t>
            </a:fld>
            <a:endParaRPr lang="en-US" dirty="0"/>
          </a:p>
        </p:txBody>
      </p:sp>
    </p:spTree>
    <p:extLst>
      <p:ext uri="{BB962C8B-B14F-4D97-AF65-F5344CB8AC3E}">
        <p14:creationId xmlns:p14="http://schemas.microsoft.com/office/powerpoint/2010/main" val="34274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Qualitative Disclosures</a:t>
            </a:r>
          </a:p>
        </p:txBody>
      </p:sp>
      <p:sp>
        <p:nvSpPr>
          <p:cNvPr id="3" name="Content Placeholder 2"/>
          <p:cNvSpPr>
            <a:spLocks noGrp="1"/>
          </p:cNvSpPr>
          <p:nvPr>
            <p:ph idx="1"/>
          </p:nvPr>
        </p:nvSpPr>
        <p:spPr/>
        <p:txBody>
          <a:bodyPr>
            <a:normAutofit/>
          </a:bodyPr>
          <a:lstStyle/>
          <a:p>
            <a:pPr marL="0" indent="0">
              <a:buNone/>
            </a:pPr>
            <a:r>
              <a:rPr lang="en-US" sz="2400" dirty="0"/>
              <a:t>A general description of the leasing arrangement is required, including information about: </a:t>
            </a:r>
          </a:p>
          <a:p>
            <a:r>
              <a:rPr lang="en-US" sz="2400" dirty="0"/>
              <a:t>variable lease payments </a:t>
            </a:r>
          </a:p>
          <a:p>
            <a:r>
              <a:rPr lang="en-US" sz="2400" dirty="0"/>
              <a:t>options</a:t>
            </a:r>
          </a:p>
          <a:p>
            <a:r>
              <a:rPr lang="en-US" sz="2400" dirty="0"/>
              <a:t>nonlease payments</a:t>
            </a:r>
          </a:p>
          <a:p>
            <a:r>
              <a:rPr lang="en-US" sz="2400" dirty="0"/>
              <a:t>residual values</a:t>
            </a:r>
          </a:p>
          <a:p>
            <a:endParaRPr lang="en-US" sz="2400" dirty="0"/>
          </a:p>
          <a:p>
            <a:pPr marL="0" indent="0">
              <a:buNone/>
            </a:pPr>
            <a:r>
              <a:rPr lang="en-US" sz="2400" dirty="0"/>
              <a:t>Disclosing information in notes to financial statements about variable lease payments would be more useful than estimating and including the payments in assets and liabilities.</a:t>
            </a:r>
          </a:p>
          <a:p>
            <a:pPr marL="0" indent="0">
              <a:buNone/>
            </a:pPr>
            <a:endParaRPr lang="en-US" sz="2400" dirty="0"/>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LO15-8</a:t>
            </a:r>
          </a:p>
        </p:txBody>
      </p:sp>
      <p:sp>
        <p:nvSpPr>
          <p:cNvPr id="6" name="Slide Number Placeholder 5">
            <a:extLst>
              <a:ext uri="{FF2B5EF4-FFF2-40B4-BE49-F238E27FC236}">
                <a16:creationId xmlns:a16="http://schemas.microsoft.com/office/drawing/2014/main" id="{3A31EAF2-D05E-7E49-9976-9BEC4C9C60B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110</a:t>
            </a:fld>
            <a:endParaRPr lang="en-US" dirty="0"/>
          </a:p>
        </p:txBody>
      </p:sp>
    </p:spTree>
    <p:extLst>
      <p:ext uri="{BB962C8B-B14F-4D97-AF65-F5344CB8AC3E}">
        <p14:creationId xmlns:p14="http://schemas.microsoft.com/office/powerpoint/2010/main" val="342237297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Quantitative Disclosures for Lessees</a:t>
            </a:r>
          </a:p>
        </p:txBody>
      </p:sp>
      <p:sp>
        <p:nvSpPr>
          <p:cNvPr id="3" name="Content Placeholder 2"/>
          <p:cNvSpPr>
            <a:spLocks noGrp="1"/>
          </p:cNvSpPr>
          <p:nvPr>
            <p:ph idx="1"/>
          </p:nvPr>
        </p:nvSpPr>
        <p:spPr/>
        <p:txBody>
          <a:bodyPr>
            <a:normAutofit lnSpcReduction="10000"/>
          </a:bodyPr>
          <a:lstStyle/>
          <a:p>
            <a:r>
              <a:rPr lang="en-US" sz="2400" dirty="0"/>
              <a:t>Finance lease costs, with separate disclosure of interest and amortization (The total of these two is reported together in the income statement as lease expense.)</a:t>
            </a:r>
          </a:p>
          <a:p>
            <a:r>
              <a:rPr lang="en-US" sz="2400" dirty="0"/>
              <a:t>Operating lease cost</a:t>
            </a:r>
          </a:p>
          <a:p>
            <a:r>
              <a:rPr lang="en-US" sz="2400" dirty="0"/>
              <a:t>Short-term lease cost</a:t>
            </a:r>
          </a:p>
          <a:p>
            <a:r>
              <a:rPr lang="en-US" sz="2400" dirty="0"/>
              <a:t>Variable lease cost</a:t>
            </a:r>
          </a:p>
          <a:p>
            <a:r>
              <a:rPr lang="en-US" sz="2400" dirty="0"/>
              <a:t>Weighted average lease term of operating leases and finance leases</a:t>
            </a:r>
          </a:p>
          <a:p>
            <a:r>
              <a:rPr lang="en-US" sz="2400" dirty="0"/>
              <a:t>Weighted average discount rate</a:t>
            </a:r>
          </a:p>
          <a:p>
            <a:r>
              <a:rPr lang="en-US" sz="2400" dirty="0"/>
              <a:t>A reconciliation of opening and closing balances of the right-of-use asset</a:t>
            </a:r>
          </a:p>
          <a:p>
            <a:endParaRPr lang="en-US"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LO15-8</a:t>
            </a:r>
          </a:p>
        </p:txBody>
      </p:sp>
      <p:sp>
        <p:nvSpPr>
          <p:cNvPr id="5" name="Slide Number Placeholder 5">
            <a:extLst>
              <a:ext uri="{FF2B5EF4-FFF2-40B4-BE49-F238E27FC236}">
                <a16:creationId xmlns:a16="http://schemas.microsoft.com/office/drawing/2014/main" id="{30EAF1EE-6373-1D41-B130-CDF267E2318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111</a:t>
            </a:fld>
            <a:endParaRPr lang="en-US" dirty="0"/>
          </a:p>
        </p:txBody>
      </p:sp>
    </p:spTree>
    <p:extLst>
      <p:ext uri="{BB962C8B-B14F-4D97-AF65-F5344CB8AC3E}">
        <p14:creationId xmlns:p14="http://schemas.microsoft.com/office/powerpoint/2010/main" val="216071542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Quantitative Disclosures for Lessees (continued)</a:t>
            </a:r>
          </a:p>
        </p:txBody>
      </p:sp>
      <p:sp>
        <p:nvSpPr>
          <p:cNvPr id="3" name="Content Placeholder 2"/>
          <p:cNvSpPr>
            <a:spLocks noGrp="1"/>
          </p:cNvSpPr>
          <p:nvPr>
            <p:ph idx="1"/>
          </p:nvPr>
        </p:nvSpPr>
        <p:spPr/>
        <p:txBody>
          <a:bodyPr/>
          <a:lstStyle/>
          <a:p>
            <a:r>
              <a:rPr lang="en-US" sz="2400" dirty="0"/>
              <a:t>Contractual obligations (and options that the lessee is “reasonably certain” to exercise) for each of the five succeeding fiscal years, plus a total for the remaining years</a:t>
            </a:r>
          </a:p>
          <a:p>
            <a:r>
              <a:rPr lang="en-US" sz="2400" dirty="0"/>
              <a:t>Table of future lease payments, segregated by type of lease, for each of the next five years, and total of payments for the remaining years, and (for finance leases) reconciled with the balance sheet liabilities</a:t>
            </a:r>
          </a:p>
          <a:p>
            <a:endParaRPr lang="en-US"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LO15-8</a:t>
            </a:r>
          </a:p>
        </p:txBody>
      </p:sp>
      <p:sp>
        <p:nvSpPr>
          <p:cNvPr id="5" name="Slide Number Placeholder 5">
            <a:extLst>
              <a:ext uri="{FF2B5EF4-FFF2-40B4-BE49-F238E27FC236}">
                <a16:creationId xmlns:a16="http://schemas.microsoft.com/office/drawing/2014/main" id="{9E5EE007-7C06-D643-9155-20A194F19B6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112</a:t>
            </a:fld>
            <a:endParaRPr lang="en-US" dirty="0"/>
          </a:p>
        </p:txBody>
      </p:sp>
    </p:spTree>
    <p:extLst>
      <p:ext uri="{BB962C8B-B14F-4D97-AF65-F5344CB8AC3E}">
        <p14:creationId xmlns:p14="http://schemas.microsoft.com/office/powerpoint/2010/main" val="24272080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Quantitative Disclosures for Lessors</a:t>
            </a:r>
          </a:p>
        </p:txBody>
      </p:sp>
      <p:sp>
        <p:nvSpPr>
          <p:cNvPr id="3" name="Content Placeholder 2"/>
          <p:cNvSpPr>
            <a:spLocks noGrp="1"/>
          </p:cNvSpPr>
          <p:nvPr>
            <p:ph idx="1"/>
          </p:nvPr>
        </p:nvSpPr>
        <p:spPr/>
        <p:txBody>
          <a:bodyPr>
            <a:normAutofit fontScale="85000" lnSpcReduction="10000"/>
          </a:bodyPr>
          <a:lstStyle/>
          <a:p>
            <a:pPr>
              <a:lnSpc>
                <a:spcPct val="120000"/>
              </a:lnSpc>
              <a:spcBef>
                <a:spcPts val="0"/>
              </a:spcBef>
            </a:pPr>
            <a:r>
              <a:rPr lang="en-US" sz="2600" dirty="0"/>
              <a:t>Information about lease contracts and significant assumptions and judgments</a:t>
            </a:r>
          </a:p>
          <a:p>
            <a:pPr>
              <a:lnSpc>
                <a:spcPct val="120000"/>
              </a:lnSpc>
              <a:spcBef>
                <a:spcPts val="0"/>
              </a:spcBef>
            </a:pPr>
            <a:r>
              <a:rPr lang="en-US" sz="2600" dirty="0"/>
              <a:t>Table of lease revenues received</a:t>
            </a:r>
          </a:p>
          <a:p>
            <a:pPr>
              <a:lnSpc>
                <a:spcPct val="120000"/>
              </a:lnSpc>
              <a:spcBef>
                <a:spcPts val="0"/>
              </a:spcBef>
            </a:pPr>
            <a:r>
              <a:rPr lang="en-US" sz="2600" dirty="0"/>
              <a:t>Lease sales disclosed separately from regular sales</a:t>
            </a:r>
          </a:p>
          <a:p>
            <a:pPr>
              <a:lnSpc>
                <a:spcPct val="120000"/>
              </a:lnSpc>
              <a:spcBef>
                <a:spcPts val="0"/>
              </a:spcBef>
            </a:pPr>
            <a:r>
              <a:rPr lang="en-US" sz="2600" dirty="0"/>
              <a:t>Table of future lease payments, segregated by type of lease, for each of the next five years, and total of payments thereafter and (for sales-type leases) reconciled with the balance sheet receivables</a:t>
            </a:r>
          </a:p>
          <a:p>
            <a:pPr>
              <a:lnSpc>
                <a:spcPct val="120000"/>
              </a:lnSpc>
              <a:spcBef>
                <a:spcPts val="0"/>
              </a:spcBef>
            </a:pPr>
            <a:r>
              <a:rPr lang="en-US" sz="2600" dirty="0"/>
              <a:t>Information about assets under operating lease</a:t>
            </a:r>
          </a:p>
          <a:p>
            <a:pPr>
              <a:lnSpc>
                <a:spcPct val="120000"/>
              </a:lnSpc>
              <a:spcBef>
                <a:spcPts val="0"/>
              </a:spcBef>
            </a:pPr>
            <a:r>
              <a:rPr lang="en-US" sz="2600" dirty="0"/>
              <a:t>Information about risks associated with residual values</a:t>
            </a:r>
          </a:p>
          <a:p>
            <a:pPr>
              <a:lnSpc>
                <a:spcPct val="120000"/>
              </a:lnSpc>
              <a:spcBef>
                <a:spcPts val="0"/>
              </a:spcBef>
            </a:pPr>
            <a:r>
              <a:rPr lang="en-US" sz="2600" dirty="0"/>
              <a:t>Information about significant changes in unguaranteed residual values</a:t>
            </a:r>
          </a:p>
          <a:p>
            <a:pPr>
              <a:lnSpc>
                <a:spcPct val="120000"/>
              </a:lnSpc>
              <a:spcBef>
                <a:spcPts val="0"/>
              </a:spcBef>
            </a:pPr>
            <a:r>
              <a:rPr lang="en-US" sz="2600" dirty="0"/>
              <a:t>The gross investment and net investment in the lease</a:t>
            </a:r>
          </a:p>
          <a:p>
            <a:endParaRPr lang="en-US"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LO15-8</a:t>
            </a:r>
          </a:p>
        </p:txBody>
      </p:sp>
      <p:sp>
        <p:nvSpPr>
          <p:cNvPr id="5" name="Slide Number Placeholder 5">
            <a:extLst>
              <a:ext uri="{FF2B5EF4-FFF2-40B4-BE49-F238E27FC236}">
                <a16:creationId xmlns:a16="http://schemas.microsoft.com/office/drawing/2014/main" id="{4A44EF5E-7CC8-FA4C-8312-6248A422F7F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113</a:t>
            </a:fld>
            <a:endParaRPr lang="en-US" dirty="0"/>
          </a:p>
        </p:txBody>
      </p:sp>
    </p:spTree>
    <p:extLst>
      <p:ext uri="{BB962C8B-B14F-4D97-AF65-F5344CB8AC3E}">
        <p14:creationId xmlns:p14="http://schemas.microsoft.com/office/powerpoint/2010/main" val="72812940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altLang="en-US" dirty="0"/>
              <a:t>Concept Check: S</a:t>
            </a:r>
            <a:r>
              <a:rPr lang="en-US" dirty="0"/>
              <a:t>tatement of Cash Flows </a:t>
            </a:r>
          </a:p>
        </p:txBody>
      </p:sp>
      <p:sp>
        <p:nvSpPr>
          <p:cNvPr id="414723" name="Rectangle 3"/>
          <p:cNvSpPr>
            <a:spLocks noGrp="1" noChangeArrowheads="1"/>
          </p:cNvSpPr>
          <p:nvPr>
            <p:ph idx="1"/>
          </p:nvPr>
        </p:nvSpPr>
        <p:spPr>
          <a:xfrm>
            <a:off x="640684" y="1221903"/>
            <a:ext cx="8461407" cy="5303442"/>
          </a:xfrm>
          <a:solidFill>
            <a:schemeClr val="bg1">
              <a:lumMod val="95000"/>
            </a:schemeClr>
          </a:solidFill>
        </p:spPr>
        <p:txBody>
          <a:bodyPr>
            <a:normAutofit/>
          </a:bodyPr>
          <a:lstStyle/>
          <a:p>
            <a:pPr marL="0" indent="0">
              <a:buNone/>
            </a:pPr>
            <a:r>
              <a:rPr lang="en-US" sz="2400" dirty="0"/>
              <a:t>Under a sales-type lease, the lessor reports cash receipts on the statement of cash flows as part of:</a:t>
            </a:r>
          </a:p>
          <a:p>
            <a:pPr marL="0" indent="0">
              <a:buNone/>
            </a:pPr>
            <a:r>
              <a:rPr lang="en-US" sz="2400" dirty="0"/>
              <a:t>a.	Financing activities</a:t>
            </a:r>
          </a:p>
          <a:p>
            <a:pPr marL="0" indent="0">
              <a:buNone/>
            </a:pPr>
            <a:r>
              <a:rPr lang="en-US" sz="2400" dirty="0"/>
              <a:t>b.	Operating activities</a:t>
            </a:r>
          </a:p>
          <a:p>
            <a:pPr marL="0" indent="0">
              <a:buNone/>
            </a:pPr>
            <a:r>
              <a:rPr lang="en-US" sz="2400" dirty="0"/>
              <a:t>c.	Investing activities</a:t>
            </a:r>
          </a:p>
          <a:p>
            <a:pPr marL="0" indent="0">
              <a:buNone/>
            </a:pPr>
            <a:r>
              <a:rPr lang="en-US" sz="2400" dirty="0"/>
              <a:t>d.	Noncash investing and financing activities</a:t>
            </a:r>
          </a:p>
          <a:p>
            <a:pPr marL="2286000" lvl="5" indent="0">
              <a:lnSpc>
                <a:spcPct val="100000"/>
              </a:lnSpc>
              <a:buNone/>
              <a:tabLst>
                <a:tab pos="7772400" algn="dec"/>
              </a:tabLst>
              <a:defRPr/>
            </a:pPr>
            <a:endParaRPr lang="en-US" sz="1600" dirty="0"/>
          </a:p>
          <a:p>
            <a:pPr marL="0" indent="0">
              <a:lnSpc>
                <a:spcPct val="100000"/>
              </a:lnSpc>
              <a:buNone/>
              <a:tabLst>
                <a:tab pos="7772400" algn="dec"/>
              </a:tabLst>
              <a:defRPr/>
            </a:pPr>
            <a:endParaRPr lang="en-US" sz="1800" dirty="0"/>
          </a:p>
        </p:txBody>
      </p:sp>
      <p:sp>
        <p:nvSpPr>
          <p:cNvPr id="2" name="Oval 1"/>
          <p:cNvSpPr/>
          <p:nvPr/>
        </p:nvSpPr>
        <p:spPr bwMode="auto">
          <a:xfrm flipV="1">
            <a:off x="544497" y="2492896"/>
            <a:ext cx="499111" cy="50405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TextBox 6"/>
          <p:cNvSpPr txBox="1"/>
          <p:nvPr/>
        </p:nvSpPr>
        <p:spPr>
          <a:xfrm>
            <a:off x="1213787" y="4509120"/>
            <a:ext cx="7315200" cy="1569660"/>
          </a:xfrm>
          <a:prstGeom prst="rect">
            <a:avLst/>
          </a:prstGeom>
          <a:solidFill>
            <a:schemeClr val="accent6">
              <a:lumMod val="20000"/>
              <a:lumOff val="80000"/>
            </a:schemeClr>
          </a:solidFill>
          <a:ln w="6350">
            <a:solidFill>
              <a:schemeClr val="tx1"/>
            </a:solidFill>
          </a:ln>
        </p:spPr>
        <p:txBody>
          <a:bodyPr wrap="square" rtlCol="0">
            <a:spAutoFit/>
          </a:bodyPr>
          <a:lstStyle/>
          <a:p>
            <a:pPr marL="0" indent="0">
              <a:buNone/>
              <a:tabLst>
                <a:tab pos="7772400" algn="dec"/>
              </a:tabLst>
              <a:defRPr/>
            </a:pPr>
            <a:r>
              <a:rPr lang="en-US" sz="2400" dirty="0"/>
              <a:t>The correct answer is b. </a:t>
            </a:r>
          </a:p>
          <a:p>
            <a:pPr marL="0" indent="0">
              <a:buNone/>
              <a:tabLst>
                <a:tab pos="7772400" algn="dec"/>
              </a:tabLst>
              <a:defRPr/>
            </a:pPr>
            <a:r>
              <a:rPr lang="en-US" sz="2400" dirty="0"/>
              <a:t>Under a sales-type lease, we assume that the lessor is actually selling a product. Therefore, the receipts are included as part of operating activities.</a:t>
            </a:r>
            <a:r>
              <a:rPr lang="en-US" dirty="0"/>
              <a:t>	</a:t>
            </a:r>
          </a:p>
        </p:txBody>
      </p:sp>
      <p:sp>
        <p:nvSpPr>
          <p:cNvPr id="6" name="Title 2">
            <a:extLst>
              <a:ext uri="{FF2B5EF4-FFF2-40B4-BE49-F238E27FC236}">
                <a16:creationId xmlns:a16="http://schemas.microsoft.com/office/drawing/2014/main" id="{65BFE1C9-3569-44B9-9142-92E06C6752F7}"/>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LO15-8</a:t>
            </a:r>
          </a:p>
        </p:txBody>
      </p:sp>
      <p:sp>
        <p:nvSpPr>
          <p:cNvPr id="8" name="Slide Number Placeholder 5">
            <a:extLst>
              <a:ext uri="{FF2B5EF4-FFF2-40B4-BE49-F238E27FC236}">
                <a16:creationId xmlns:a16="http://schemas.microsoft.com/office/drawing/2014/main" id="{2453512D-45E5-5E46-90AF-797FEE3D37B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114</a:t>
            </a:fld>
            <a:endParaRPr lang="en-US" dirty="0"/>
          </a:p>
        </p:txBody>
      </p:sp>
    </p:spTree>
    <p:extLst>
      <p:ext uri="{BB962C8B-B14F-4D97-AF65-F5344CB8AC3E}">
        <p14:creationId xmlns:p14="http://schemas.microsoft.com/office/powerpoint/2010/main" val="57639956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Appendix 15: </a:t>
            </a:r>
            <a:r>
              <a:rPr lang="en-US" sz="3200" dirty="0">
                <a:solidFill>
                  <a:srgbClr val="0071B3"/>
                </a:solidFill>
              </a:rPr>
              <a:t>Sale-Leaseback</a:t>
            </a:r>
            <a:r>
              <a:rPr lang="en-US" sz="3200" dirty="0">
                <a:solidFill>
                  <a:srgbClr val="0071B3"/>
                </a:solidFill>
                <a:latin typeface="UniversLTStd-BoldCn"/>
              </a:rPr>
              <a:t> </a:t>
            </a:r>
            <a:r>
              <a:rPr lang="en-US" sz="3200" dirty="0">
                <a:solidFill>
                  <a:srgbClr val="0071B3"/>
                </a:solidFill>
              </a:rPr>
              <a:t>Arrangements</a:t>
            </a:r>
            <a:endParaRPr lang="en-US" sz="3200" dirty="0"/>
          </a:p>
        </p:txBody>
      </p:sp>
      <p:sp>
        <p:nvSpPr>
          <p:cNvPr id="3" name="Content Placeholder 2"/>
          <p:cNvSpPr>
            <a:spLocks noGrp="1"/>
          </p:cNvSpPr>
          <p:nvPr>
            <p:ph idx="1"/>
          </p:nvPr>
        </p:nvSpPr>
        <p:spPr/>
        <p:txBody>
          <a:bodyPr>
            <a:normAutofit/>
          </a:bodyPr>
          <a:lstStyle/>
          <a:p>
            <a:r>
              <a:rPr lang="en-IN" sz="2400" dirty="0"/>
              <a:t>The owner of an asset </a:t>
            </a:r>
            <a:r>
              <a:rPr lang="en-IN" sz="2400" b="1" dirty="0">
                <a:solidFill>
                  <a:srgbClr val="C00000"/>
                </a:solidFill>
              </a:rPr>
              <a:t>sells it </a:t>
            </a:r>
            <a:r>
              <a:rPr lang="en-IN" sz="2400" dirty="0"/>
              <a:t>and immediately </a:t>
            </a:r>
            <a:r>
              <a:rPr lang="en-IN" sz="2400" b="1" dirty="0">
                <a:solidFill>
                  <a:srgbClr val="C00000"/>
                </a:solidFill>
              </a:rPr>
              <a:t>leases it back </a:t>
            </a:r>
            <a:r>
              <a:rPr lang="en-IN" sz="2400" dirty="0"/>
              <a:t>from the new owner</a:t>
            </a:r>
          </a:p>
          <a:p>
            <a:r>
              <a:rPr lang="en-IN" sz="2400" dirty="0"/>
              <a:t>Two things that happen in a sale-leaseback transaction: </a:t>
            </a:r>
          </a:p>
          <a:p>
            <a:pPr lvl="1"/>
            <a:r>
              <a:rPr lang="en-IN" sz="2400" dirty="0"/>
              <a:t>Seller-lessee </a:t>
            </a:r>
            <a:r>
              <a:rPr lang="en-IN" sz="2400" b="1" dirty="0">
                <a:solidFill>
                  <a:srgbClr val="C00000"/>
                </a:solidFill>
              </a:rPr>
              <a:t>receives cash </a:t>
            </a:r>
            <a:r>
              <a:rPr lang="en-IN" sz="2400" dirty="0"/>
              <a:t>from the sale of the asset</a:t>
            </a:r>
          </a:p>
          <a:p>
            <a:pPr lvl="1"/>
            <a:r>
              <a:rPr lang="en-IN" sz="2400" dirty="0"/>
              <a:t>Seller-lessee </a:t>
            </a:r>
            <a:r>
              <a:rPr lang="en-IN" sz="2400" b="1" dirty="0">
                <a:solidFill>
                  <a:srgbClr val="C00000"/>
                </a:solidFill>
              </a:rPr>
              <a:t>pays periodic rent payments </a:t>
            </a:r>
            <a:r>
              <a:rPr lang="en-IN" sz="2400" dirty="0"/>
              <a:t>to the buyer-lessor to retain the use of the </a:t>
            </a:r>
            <a:r>
              <a:rPr lang="en-US" sz="2400" dirty="0"/>
              <a:t>asset</a:t>
            </a:r>
            <a:endParaRPr lang="en-IN" sz="2400" dirty="0"/>
          </a:p>
          <a:p>
            <a:r>
              <a:rPr lang="en-IN" sz="2400" dirty="0"/>
              <a:t>Common reasons that motivates sale-leaseback:</a:t>
            </a:r>
          </a:p>
          <a:p>
            <a:pPr lvl="1"/>
            <a:r>
              <a:rPr lang="en-IN" sz="2400" dirty="0"/>
              <a:t>Effectively refinance at a lower rate</a:t>
            </a:r>
          </a:p>
          <a:p>
            <a:pPr lvl="1"/>
            <a:r>
              <a:rPr lang="en-IN" sz="2400" dirty="0"/>
              <a:t>To generate cash</a:t>
            </a:r>
          </a:p>
        </p:txBody>
      </p:sp>
      <p:sp>
        <p:nvSpPr>
          <p:cNvPr id="4" name="Title 2">
            <a:extLst>
              <a:ext uri="{FF2B5EF4-FFF2-40B4-BE49-F238E27FC236}">
                <a16:creationId xmlns:a16="http://schemas.microsoft.com/office/drawing/2014/main" id="{818F7ACA-405D-47C5-86F2-3308EE2FB61B}"/>
              </a:ext>
            </a:extLst>
          </p:cNvPr>
          <p:cNvSpPr txBox="1">
            <a:spLocks/>
          </p:cNvSpPr>
          <p:nvPr/>
        </p:nvSpPr>
        <p:spPr bwMode="auto">
          <a:xfrm>
            <a:off x="7550150" y="26595"/>
            <a:ext cx="1593850" cy="363538"/>
          </a:xfrm>
          <a:prstGeom prst="rect">
            <a:avLst/>
          </a:prstGeom>
          <a:noFill/>
          <a:ln>
            <a:noFill/>
          </a:ln>
        </p:spPr>
        <p:txBody>
          <a:bodyPr anchor="ctr">
            <a:normAutofit/>
          </a:bodyPr>
          <a:lstStyle>
            <a:defPPr>
              <a:defRPr lang="en-US"/>
            </a:defPPr>
            <a:lvl1pPr fontAlgn="auto">
              <a:lnSpc>
                <a:spcPct val="90000"/>
              </a:lnSpc>
              <a:spcBef>
                <a:spcPct val="0"/>
              </a:spcBef>
              <a:spcAft>
                <a:spcPts val="0"/>
              </a:spcAft>
              <a:buNone/>
              <a:defRPr sz="1500">
                <a:solidFill>
                  <a:srgbClr val="0072A2"/>
                </a:solidFill>
                <a:latin typeface="+mj-lt"/>
                <a:ea typeface="Adobe Fan Heiti Std B" pitchFamily="34" charset="-128"/>
                <a:cs typeface="+mj-cs"/>
              </a:defRPr>
            </a:lvl1pPr>
          </a:lstStyle>
          <a:p>
            <a:pPr algn="r"/>
            <a:r>
              <a:rPr lang="en-IN" dirty="0"/>
              <a:t>Appendix 15</a:t>
            </a:r>
          </a:p>
        </p:txBody>
      </p:sp>
      <p:sp>
        <p:nvSpPr>
          <p:cNvPr id="5" name="Slide Number Placeholder 5">
            <a:extLst>
              <a:ext uri="{FF2B5EF4-FFF2-40B4-BE49-F238E27FC236}">
                <a16:creationId xmlns:a16="http://schemas.microsoft.com/office/drawing/2014/main" id="{F1A65639-AD80-C949-B2D0-7406FE5DB7C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115</a:t>
            </a:fld>
            <a:endParaRPr lang="en-US" dirty="0"/>
          </a:p>
        </p:txBody>
      </p:sp>
    </p:spTree>
    <p:extLst>
      <p:ext uri="{BB962C8B-B14F-4D97-AF65-F5344CB8AC3E}">
        <p14:creationId xmlns:p14="http://schemas.microsoft.com/office/powerpoint/2010/main" val="293629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71B3"/>
                </a:solidFill>
              </a:rPr>
              <a:t>Sale-Leaseback</a:t>
            </a:r>
            <a:r>
              <a:rPr lang="en-US" sz="3200" dirty="0">
                <a:solidFill>
                  <a:srgbClr val="0071B3"/>
                </a:solidFill>
                <a:latin typeface="UniversLTStd-BoldCn"/>
              </a:rPr>
              <a:t> </a:t>
            </a:r>
            <a:r>
              <a:rPr lang="en-US" sz="3200" dirty="0">
                <a:solidFill>
                  <a:srgbClr val="0071B3"/>
                </a:solidFill>
              </a:rPr>
              <a:t>Arrangements</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sz="2300" dirty="0"/>
              <a:t>We account for this type of arrangement in one of two ways: </a:t>
            </a:r>
          </a:p>
          <a:p>
            <a:pPr marL="457200" indent="-457200">
              <a:buFont typeface="+mj-lt"/>
              <a:buAutoNum type="arabicParenR"/>
            </a:pPr>
            <a:r>
              <a:rPr lang="en-US" sz="2300" b="1" dirty="0">
                <a:solidFill>
                  <a:srgbClr val="C00000"/>
                </a:solidFill>
              </a:rPr>
              <a:t>Sale-Leaseback Approach: </a:t>
            </a:r>
            <a:r>
              <a:rPr lang="en-US" sz="2300" dirty="0"/>
              <a:t>Record the sale of the asset including applicable gain or loss and then record a lease for the leaseback portion in accordance with standard lease guidance. </a:t>
            </a:r>
          </a:p>
          <a:p>
            <a:pPr marL="457200" indent="-457200">
              <a:buFont typeface="+mj-lt"/>
              <a:buAutoNum type="arabicParenR"/>
            </a:pPr>
            <a:r>
              <a:rPr lang="en-US" sz="2300" b="1" dirty="0">
                <a:solidFill>
                  <a:srgbClr val="C00000"/>
                </a:solidFill>
              </a:rPr>
              <a:t>Financing Arrangement: </a:t>
            </a:r>
            <a:r>
              <a:rPr lang="en-US" sz="2300" dirty="0"/>
              <a:t>View the arrangement, not as a sale, but as a loan by the lessor to the lessee for the “sale” price. The asset remains on the lessee’s books, and the leaseback is accounted for as debt. The “lease” payments are deemed to be repayment of the loan.</a:t>
            </a:r>
          </a:p>
          <a:p>
            <a:pPr marL="457200" indent="-457200">
              <a:buFont typeface="+mj-lt"/>
              <a:buAutoNum type="arabicParenR"/>
            </a:pPr>
            <a:endParaRPr lang="en-US" sz="2300" dirty="0"/>
          </a:p>
          <a:p>
            <a:pPr marL="0" indent="0">
              <a:buNone/>
            </a:pPr>
            <a:r>
              <a:rPr lang="en-US" sz="2400" b="1" dirty="0"/>
              <a:t>The sales-leaseback approach is allowed </a:t>
            </a:r>
            <a:r>
              <a:rPr lang="en-US" sz="2400" b="1" dirty="0">
                <a:solidFill>
                  <a:srgbClr val="C00000"/>
                </a:solidFill>
              </a:rPr>
              <a:t>only</a:t>
            </a:r>
            <a:r>
              <a:rPr lang="en-US" sz="2400" b="1" dirty="0"/>
              <a:t> if the leaseback qualifies as an operating lease. </a:t>
            </a:r>
          </a:p>
          <a:p>
            <a:pPr marL="0" indent="0">
              <a:buNone/>
            </a:pPr>
            <a:endParaRPr lang="en-US" sz="2300" dirty="0"/>
          </a:p>
        </p:txBody>
      </p:sp>
      <p:sp>
        <p:nvSpPr>
          <p:cNvPr id="5" name="Title 2">
            <a:extLst>
              <a:ext uri="{FF2B5EF4-FFF2-40B4-BE49-F238E27FC236}">
                <a16:creationId xmlns:a16="http://schemas.microsoft.com/office/drawing/2014/main" id="{03137A65-33B7-4FE8-AF23-28F34338C0D7}"/>
              </a:ext>
            </a:extLst>
          </p:cNvPr>
          <p:cNvSpPr txBox="1">
            <a:spLocks/>
          </p:cNvSpPr>
          <p:nvPr/>
        </p:nvSpPr>
        <p:spPr bwMode="auto">
          <a:xfrm>
            <a:off x="7550150" y="26595"/>
            <a:ext cx="1593850" cy="363538"/>
          </a:xfrm>
          <a:prstGeom prst="rect">
            <a:avLst/>
          </a:prstGeom>
          <a:noFill/>
          <a:ln>
            <a:noFill/>
          </a:ln>
        </p:spPr>
        <p:txBody>
          <a:bodyPr anchor="ctr">
            <a:normAutofit/>
          </a:bodyPr>
          <a:lstStyle>
            <a:defPPr>
              <a:defRPr lang="en-US"/>
            </a:defPPr>
            <a:lvl1pPr fontAlgn="auto">
              <a:lnSpc>
                <a:spcPct val="90000"/>
              </a:lnSpc>
              <a:spcBef>
                <a:spcPct val="0"/>
              </a:spcBef>
              <a:spcAft>
                <a:spcPts val="0"/>
              </a:spcAft>
              <a:buNone/>
              <a:defRPr sz="1500">
                <a:solidFill>
                  <a:srgbClr val="0072A2"/>
                </a:solidFill>
                <a:latin typeface="+mj-lt"/>
                <a:ea typeface="Adobe Fan Heiti Std B" pitchFamily="34" charset="-128"/>
                <a:cs typeface="+mj-cs"/>
              </a:defRPr>
            </a:lvl1pPr>
          </a:lstStyle>
          <a:p>
            <a:pPr algn="r"/>
            <a:r>
              <a:rPr lang="en-IN" dirty="0"/>
              <a:t>Appendix 15</a:t>
            </a:r>
          </a:p>
        </p:txBody>
      </p:sp>
      <p:sp>
        <p:nvSpPr>
          <p:cNvPr id="6" name="Slide Number Placeholder 5">
            <a:extLst>
              <a:ext uri="{FF2B5EF4-FFF2-40B4-BE49-F238E27FC236}">
                <a16:creationId xmlns:a16="http://schemas.microsoft.com/office/drawing/2014/main" id="{EFB4C81F-263A-8D49-8186-534428CBF06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116</a:t>
            </a:fld>
            <a:endParaRPr lang="en-US" dirty="0"/>
          </a:p>
        </p:txBody>
      </p:sp>
    </p:spTree>
    <p:extLst>
      <p:ext uri="{BB962C8B-B14F-4D97-AF65-F5344CB8AC3E}">
        <p14:creationId xmlns:p14="http://schemas.microsoft.com/office/powerpoint/2010/main" val="180248827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Sale-Leaseback Example</a:t>
            </a:r>
          </a:p>
        </p:txBody>
      </p:sp>
      <p:sp>
        <p:nvSpPr>
          <p:cNvPr id="5" name="TextBox 4"/>
          <p:cNvSpPr txBox="1"/>
          <p:nvPr/>
        </p:nvSpPr>
        <p:spPr>
          <a:xfrm>
            <a:off x="827584" y="1196752"/>
            <a:ext cx="8136904" cy="5153602"/>
          </a:xfrm>
          <a:prstGeom prst="rect">
            <a:avLst/>
          </a:prstGeom>
          <a:solidFill>
            <a:srgbClr val="FFFFCC"/>
          </a:solidFill>
          <a:ln>
            <a:solidFill>
              <a:schemeClr val="accent2"/>
            </a:solidFill>
          </a:ln>
        </p:spPr>
        <p:txBody>
          <a:bodyPr wrap="square" rtlCol="0">
            <a:noAutofit/>
          </a:bodyPr>
          <a:lstStyle/>
          <a:p>
            <a:r>
              <a:rPr lang="en-US" sz="2400" dirty="0"/>
              <a:t>Teledyne Distribution Center was in need of cash. Its solution: sell its four warehouses for $1,000,000, their fair value, and then lease back the warehouses to continue using them. The warehouses had a carrying value on Teledyne’s books of $900,000 (original cost $1,200,000). Other information:</a:t>
            </a:r>
          </a:p>
          <a:p>
            <a:endParaRPr lang="en-US" sz="2400" dirty="0"/>
          </a:p>
          <a:p>
            <a:pPr marL="342900" indent="-342900">
              <a:buAutoNum type="arabicPeriod"/>
            </a:pPr>
            <a:r>
              <a:rPr lang="en-US" sz="2400" dirty="0"/>
              <a:t>The sale date is December 31, 2021.</a:t>
            </a:r>
          </a:p>
          <a:p>
            <a:pPr marL="342900" indent="-342900">
              <a:buAutoNum type="arabicPeriod"/>
            </a:pPr>
            <a:r>
              <a:rPr lang="en-US" sz="2400" dirty="0"/>
              <a:t>The noncancelable lease term is 10 years and requires annual payments of $118,360 beginning December 31, 2021. The estimated remaining useful life of the warehouses is 15 years.</a:t>
            </a:r>
          </a:p>
          <a:p>
            <a:pPr marL="342900" indent="-342900">
              <a:buAutoNum type="arabicPeriod"/>
            </a:pPr>
            <a:r>
              <a:rPr lang="en-US" sz="2400" dirty="0"/>
              <a:t>The annual lease payments (present value $800,000) provides the lessor with a 10% rate of return on the financing arrangement. </a:t>
            </a:r>
          </a:p>
        </p:txBody>
      </p:sp>
      <p:sp>
        <p:nvSpPr>
          <p:cNvPr id="4" name="Title 2">
            <a:extLst>
              <a:ext uri="{FF2B5EF4-FFF2-40B4-BE49-F238E27FC236}">
                <a16:creationId xmlns:a16="http://schemas.microsoft.com/office/drawing/2014/main" id="{2E428B10-7C29-4A5B-98A5-268D3C884C87}"/>
              </a:ext>
            </a:extLst>
          </p:cNvPr>
          <p:cNvSpPr txBox="1">
            <a:spLocks/>
          </p:cNvSpPr>
          <p:nvPr/>
        </p:nvSpPr>
        <p:spPr bwMode="auto">
          <a:xfrm>
            <a:off x="7550150" y="26595"/>
            <a:ext cx="1593850" cy="363538"/>
          </a:xfrm>
          <a:prstGeom prst="rect">
            <a:avLst/>
          </a:prstGeom>
          <a:noFill/>
          <a:ln>
            <a:noFill/>
          </a:ln>
        </p:spPr>
        <p:txBody>
          <a:bodyPr anchor="ctr">
            <a:normAutofit/>
          </a:bodyPr>
          <a:lstStyle>
            <a:defPPr>
              <a:defRPr lang="en-US"/>
            </a:defPPr>
            <a:lvl1pPr fontAlgn="auto">
              <a:lnSpc>
                <a:spcPct val="90000"/>
              </a:lnSpc>
              <a:spcBef>
                <a:spcPct val="0"/>
              </a:spcBef>
              <a:spcAft>
                <a:spcPts val="0"/>
              </a:spcAft>
              <a:buNone/>
              <a:defRPr sz="1500">
                <a:solidFill>
                  <a:srgbClr val="0072A2"/>
                </a:solidFill>
                <a:latin typeface="+mj-lt"/>
                <a:ea typeface="Adobe Fan Heiti Std B" pitchFamily="34" charset="-128"/>
                <a:cs typeface="+mj-cs"/>
              </a:defRPr>
            </a:lvl1pPr>
          </a:lstStyle>
          <a:p>
            <a:pPr algn="r"/>
            <a:r>
              <a:rPr lang="en-IN" dirty="0"/>
              <a:t>Appendix 15</a:t>
            </a:r>
          </a:p>
        </p:txBody>
      </p:sp>
      <p:sp>
        <p:nvSpPr>
          <p:cNvPr id="6" name="Slide Number Placeholder 5">
            <a:extLst>
              <a:ext uri="{FF2B5EF4-FFF2-40B4-BE49-F238E27FC236}">
                <a16:creationId xmlns:a16="http://schemas.microsoft.com/office/drawing/2014/main" id="{F9BDD9DD-21FD-344B-8E72-9FB824E76F6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117</a:t>
            </a:fld>
            <a:endParaRPr lang="en-US" dirty="0"/>
          </a:p>
        </p:txBody>
      </p:sp>
    </p:spTree>
    <p:extLst>
      <p:ext uri="{BB962C8B-B14F-4D97-AF65-F5344CB8AC3E}">
        <p14:creationId xmlns:p14="http://schemas.microsoft.com/office/powerpoint/2010/main" val="54461144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Sale-Leaseback Example (continued)</a:t>
            </a:r>
          </a:p>
        </p:txBody>
      </p:sp>
      <p:graphicFrame>
        <p:nvGraphicFramePr>
          <p:cNvPr id="5" name="Table 4"/>
          <p:cNvGraphicFramePr>
            <a:graphicFrameLocks noGrp="1"/>
          </p:cNvGraphicFramePr>
          <p:nvPr>
            <p:extLst>
              <p:ext uri="{D42A27DB-BD31-4B8C-83A1-F6EECF244321}">
                <p14:modId xmlns:p14="http://schemas.microsoft.com/office/powerpoint/2010/main" val="1794086898"/>
              </p:ext>
            </p:extLst>
          </p:nvPr>
        </p:nvGraphicFramePr>
        <p:xfrm>
          <a:off x="802060" y="2060848"/>
          <a:ext cx="7848599" cy="3870960"/>
        </p:xfrm>
        <a:graphic>
          <a:graphicData uri="http://schemas.openxmlformats.org/drawingml/2006/table">
            <a:tbl>
              <a:tblPr firstRow="1" bandRow="1">
                <a:tableStyleId>{5940675A-B579-460E-94D1-54222C63F5DA}</a:tableStyleId>
              </a:tblPr>
              <a:tblGrid>
                <a:gridCol w="5354116">
                  <a:extLst>
                    <a:ext uri="{9D8B030D-6E8A-4147-A177-3AD203B41FA5}">
                      <a16:colId xmlns:a16="http://schemas.microsoft.com/office/drawing/2014/main" val="20000"/>
                    </a:ext>
                  </a:extLst>
                </a:gridCol>
                <a:gridCol w="1122884">
                  <a:extLst>
                    <a:ext uri="{9D8B030D-6E8A-4147-A177-3AD203B41FA5}">
                      <a16:colId xmlns:a16="http://schemas.microsoft.com/office/drawing/2014/main" val="20001"/>
                    </a:ext>
                  </a:extLst>
                </a:gridCol>
                <a:gridCol w="1371599">
                  <a:extLst>
                    <a:ext uri="{9D8B030D-6E8A-4147-A177-3AD203B41FA5}">
                      <a16:colId xmlns:a16="http://schemas.microsoft.com/office/drawing/2014/main" val="20002"/>
                    </a:ext>
                  </a:extLst>
                </a:gridCol>
              </a:tblGrid>
              <a:tr h="321793">
                <a:tc>
                  <a:txBody>
                    <a:bodyPr/>
                    <a:lstStyle/>
                    <a:p>
                      <a:pPr algn="l"/>
                      <a:r>
                        <a:rPr lang="en-US" sz="2000" b="1" dirty="0">
                          <a:solidFill>
                            <a:schemeClr val="tx1"/>
                          </a:solidFill>
                        </a:rPr>
                        <a:t>December</a:t>
                      </a:r>
                      <a:r>
                        <a:rPr lang="en-US" sz="2000" b="1" baseline="0" dirty="0">
                          <a:solidFill>
                            <a:schemeClr val="tx1"/>
                          </a:solidFill>
                        </a:rPr>
                        <a:t> 31, 2021</a:t>
                      </a:r>
                      <a:endParaRPr lang="en-US" sz="2000" b="1" dirty="0">
                        <a:solidFill>
                          <a:schemeClr val="tx1"/>
                        </a:solidFill>
                      </a:endParaRPr>
                    </a:p>
                  </a:txBody>
                  <a:tcPr anchor="b">
                    <a:lnL w="12700" cap="flat" cmpd="sng" algn="ctr">
                      <a:solidFill>
                        <a:srgbClr val="FFC000"/>
                      </a:solidFill>
                      <a:prstDash val="solid"/>
                      <a:round/>
                      <a:headEnd type="none" w="med" len="med"/>
                      <a:tailEnd type="none" w="med" len="med"/>
                    </a:lnL>
                    <a:lnR w="12700" cmpd="sng">
                      <a:noFill/>
                    </a:lnR>
                    <a:lnT w="12700" cap="flat" cmpd="sng" algn="ctr">
                      <a:solidFill>
                        <a:srgbClr val="FFC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endParaRPr lang="en-US" sz="2000" dirty="0"/>
                    </a:p>
                  </a:txBody>
                  <a:tcPr anchor="b">
                    <a:lnL w="12700" cmpd="sng">
                      <a:noFill/>
                    </a:lnL>
                    <a:lnR w="12700" cmpd="sng">
                      <a:noFill/>
                    </a:lnR>
                    <a:lnT w="12700" cap="flat" cmpd="sng" algn="ctr">
                      <a:solidFill>
                        <a:srgbClr val="FFC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endParaRPr lang="en-US" sz="2000" dirty="0"/>
                    </a:p>
                  </a:txBody>
                  <a:tcPr anchor="b">
                    <a:lnL w="12700" cmpd="sng">
                      <a:noFill/>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183530">
                <a:tc>
                  <a:txBody>
                    <a:bodyPr/>
                    <a:lstStyle/>
                    <a:p>
                      <a:r>
                        <a:rPr lang="en-US" sz="1800" b="0" dirty="0">
                          <a:ln>
                            <a:noFill/>
                          </a:ln>
                          <a:solidFill>
                            <a:schemeClr val="tx1"/>
                          </a:solidFill>
                        </a:rPr>
                        <a:t>Cash</a:t>
                      </a:r>
                    </a:p>
                  </a:txBody>
                  <a:tcPr anchor="b">
                    <a:lnL w="12700" cap="flat" cmpd="sng" algn="ctr">
                      <a:solidFill>
                        <a:srgbClr val="FFC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1,000,000</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800" dirty="0">
                        <a:solidFill>
                          <a:schemeClr val="tx1"/>
                        </a:solidFill>
                      </a:endParaRPr>
                    </a:p>
                  </a:txBody>
                  <a:tcPr anchor="b">
                    <a:lnL w="12700" cmpd="sng">
                      <a:noFill/>
                    </a:lnL>
                    <a:lnR w="12700" cap="flat" cmpd="sng" algn="ctr">
                      <a:solidFill>
                        <a:srgbClr val="FFC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1"/>
                  </a:ext>
                </a:extLst>
              </a:tr>
              <a:tr h="183530">
                <a:tc>
                  <a:txBody>
                    <a:bodyPr/>
                    <a:lstStyle/>
                    <a:p>
                      <a:r>
                        <a:rPr lang="en-US" sz="1800" b="0" dirty="0">
                          <a:solidFill>
                            <a:schemeClr val="tx1"/>
                          </a:solidFill>
                        </a:rPr>
                        <a:t>Accumulated depreciation ($1,200,000 – 900,000)</a:t>
                      </a:r>
                      <a:endParaRPr lang="en-US" sz="1800" b="0" dirty="0">
                        <a:ln>
                          <a:noFill/>
                        </a:ln>
                        <a:solidFill>
                          <a:schemeClr val="tx1"/>
                        </a:solidFill>
                      </a:endParaRPr>
                    </a:p>
                  </a:txBody>
                  <a:tcPr anchor="b">
                    <a:lnL w="12700" cap="flat" cmpd="sng" algn="ctr">
                      <a:solidFill>
                        <a:srgbClr val="FFC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300,000</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800" dirty="0">
                        <a:solidFill>
                          <a:schemeClr val="tx1"/>
                        </a:solidFill>
                      </a:endParaRPr>
                    </a:p>
                  </a:txBody>
                  <a:tcPr anchor="b">
                    <a:lnL w="12700" cmpd="sng">
                      <a:noFill/>
                    </a:lnL>
                    <a:lnR w="12700" cap="flat" cmpd="sng" algn="ctr">
                      <a:solidFill>
                        <a:srgbClr val="FFC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2"/>
                  </a:ext>
                </a:extLst>
              </a:tr>
              <a:tr h="118795">
                <a:tc>
                  <a:txBody>
                    <a:bodyPr/>
                    <a:lstStyle/>
                    <a:p>
                      <a:pPr algn="l"/>
                      <a:r>
                        <a:rPr lang="en-US" sz="1800" b="0" baseline="0" dirty="0">
                          <a:ln>
                            <a:noFill/>
                          </a:ln>
                          <a:solidFill>
                            <a:schemeClr val="tx1"/>
                          </a:solidFill>
                        </a:rPr>
                        <a:t>    Warehouses (cost)</a:t>
                      </a:r>
                      <a:endParaRPr lang="en-US" sz="1800" b="0" dirty="0">
                        <a:ln>
                          <a:noFill/>
                        </a:ln>
                        <a:solidFill>
                          <a:schemeClr val="tx1"/>
                        </a:solidFill>
                      </a:endParaRPr>
                    </a:p>
                  </a:txBody>
                  <a:tcPr anchor="b">
                    <a:lnL w="12700" cap="flat" cmpd="sng" algn="ctr">
                      <a:solidFill>
                        <a:srgbClr val="FFC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endParaRPr lang="en-US" sz="1800" dirty="0"/>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l"/>
                      <a:r>
                        <a:rPr lang="en-US" sz="1800" dirty="0"/>
                        <a:t>1,200,000</a:t>
                      </a:r>
                    </a:p>
                  </a:txBody>
                  <a:tcPr anchor="b">
                    <a:lnL w="12700" cmpd="sng">
                      <a:noFill/>
                    </a:lnL>
                    <a:lnR w="12700" cap="flat" cmpd="sng" algn="ctr">
                      <a:solidFill>
                        <a:srgbClr val="FFC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3"/>
                  </a:ext>
                </a:extLst>
              </a:tr>
              <a:tr h="321793">
                <a:tc>
                  <a:txBody>
                    <a:bodyPr/>
                    <a:lstStyle/>
                    <a:p>
                      <a:pPr algn="l"/>
                      <a:r>
                        <a:rPr lang="en-US" sz="1800" b="0" dirty="0">
                          <a:ln>
                            <a:noFill/>
                          </a:ln>
                          <a:solidFill>
                            <a:schemeClr val="tx1"/>
                          </a:solidFill>
                        </a:rPr>
                        <a:t>    Gain on sale-leaseback (difference)</a:t>
                      </a:r>
                    </a:p>
                  </a:txBody>
                  <a:tcPr anchor="b">
                    <a:lnL w="12700"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l"/>
                      <a:r>
                        <a:rPr lang="en-US" sz="1800" dirty="0"/>
                        <a:t>   100,000</a:t>
                      </a:r>
                    </a:p>
                  </a:txBody>
                  <a:tcPr anchor="b">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4"/>
                  </a:ext>
                </a:extLst>
              </a:tr>
              <a:tr h="142027">
                <a:tc>
                  <a:txBody>
                    <a:bodyPr/>
                    <a:lstStyle/>
                    <a:p>
                      <a:pPr algn="l"/>
                      <a:endParaRPr lang="en-US" sz="1800" b="0" baseline="0" dirty="0">
                        <a:ln>
                          <a:noFill/>
                        </a:ln>
                        <a:solidFill>
                          <a:schemeClr val="tx1"/>
                        </a:solidFill>
                      </a:endParaRPr>
                    </a:p>
                    <a:p>
                      <a:pPr algn="l"/>
                      <a:r>
                        <a:rPr lang="en-US" sz="1800" b="0" baseline="0" dirty="0">
                          <a:ln>
                            <a:noFill/>
                          </a:ln>
                          <a:solidFill>
                            <a:schemeClr val="tx1"/>
                          </a:solidFill>
                        </a:rPr>
                        <a:t>Right-of-use asset (present value of lease payments)</a:t>
                      </a:r>
                      <a:endParaRPr lang="en-US" sz="1800" b="0" dirty="0">
                        <a:ln>
                          <a:noFill/>
                        </a:ln>
                        <a:solidFill>
                          <a:schemeClr val="tx1"/>
                        </a:solidFill>
                      </a:endParaRPr>
                    </a:p>
                  </a:txBody>
                  <a:tcPr anchor="b">
                    <a:lnL w="12700"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r>
                        <a:rPr lang="en-US" sz="1800" dirty="0"/>
                        <a:t>800,000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l"/>
                      <a:endParaRPr lang="en-US" sz="1800" dirty="0"/>
                    </a:p>
                  </a:txBody>
                  <a:tcPr anchor="b">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5"/>
                  </a:ext>
                </a:extLst>
              </a:tr>
              <a:tr h="170979">
                <a:tc>
                  <a:txBody>
                    <a:bodyPr/>
                    <a:lstStyle/>
                    <a:p>
                      <a:pPr algn="l"/>
                      <a:r>
                        <a:rPr lang="en-US" sz="1800" b="0" dirty="0">
                          <a:ln>
                            <a:noFill/>
                          </a:ln>
                          <a:solidFill>
                            <a:schemeClr val="tx1"/>
                          </a:solidFill>
                        </a:rPr>
                        <a:t>    Lease payable</a:t>
                      </a:r>
                      <a:r>
                        <a:rPr lang="en-US" sz="1800" b="0" baseline="0" dirty="0">
                          <a:ln>
                            <a:noFill/>
                          </a:ln>
                          <a:solidFill>
                            <a:schemeClr val="tx1"/>
                          </a:solidFill>
                        </a:rPr>
                        <a:t> (present value of lease payments)</a:t>
                      </a:r>
                      <a:endParaRPr lang="en-US" sz="1800" b="0" dirty="0">
                        <a:ln>
                          <a:noFill/>
                        </a:ln>
                        <a:solidFill>
                          <a:schemeClr val="tx1"/>
                        </a:solidFill>
                      </a:endParaRPr>
                    </a:p>
                  </a:txBody>
                  <a:tcPr anchor="b">
                    <a:lnL w="12700"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   800,000</a:t>
                      </a:r>
                    </a:p>
                  </a:txBody>
                  <a:tcPr anchor="b">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321793">
                <a:tc>
                  <a:txBody>
                    <a:bodyPr/>
                    <a:lstStyle/>
                    <a:p>
                      <a:pPr algn="l"/>
                      <a:endParaRPr lang="en-US" sz="1800" b="0" dirty="0">
                        <a:ln>
                          <a:noFill/>
                        </a:ln>
                        <a:solidFill>
                          <a:schemeClr val="tx1"/>
                        </a:solidFill>
                      </a:endParaRPr>
                    </a:p>
                    <a:p>
                      <a:pPr algn="l"/>
                      <a:r>
                        <a:rPr lang="en-US" sz="1800" b="0" dirty="0">
                          <a:ln>
                            <a:noFill/>
                          </a:ln>
                          <a:solidFill>
                            <a:schemeClr val="tx1"/>
                          </a:solidFill>
                        </a:rPr>
                        <a:t>Lease payable</a:t>
                      </a:r>
                    </a:p>
                  </a:txBody>
                  <a:tcPr anchor="b">
                    <a:lnL w="12700"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r>
                        <a:rPr lang="en-US" sz="1800" dirty="0"/>
                        <a:t>118,360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l"/>
                      <a:endParaRPr lang="en-US" sz="1800" dirty="0"/>
                    </a:p>
                  </a:txBody>
                  <a:tcPr anchor="b">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7"/>
                  </a:ext>
                </a:extLst>
              </a:tr>
              <a:tr h="321793">
                <a:tc>
                  <a:txBody>
                    <a:bodyPr/>
                    <a:lstStyle/>
                    <a:p>
                      <a:pPr algn="l"/>
                      <a:r>
                        <a:rPr lang="en-US" sz="1800" b="0" baseline="0" dirty="0">
                          <a:ln>
                            <a:noFill/>
                          </a:ln>
                          <a:solidFill>
                            <a:schemeClr val="tx1"/>
                          </a:solidFill>
                        </a:rPr>
                        <a:t>    Cash</a:t>
                      </a:r>
                      <a:endParaRPr lang="en-US" sz="1800" b="0" dirty="0">
                        <a:ln>
                          <a:noFill/>
                        </a:ln>
                        <a:solidFill>
                          <a:schemeClr val="tx1"/>
                        </a:solidFill>
                      </a:endParaRPr>
                    </a:p>
                  </a:txBody>
                  <a:tcPr anchor="b">
                    <a:lnL w="12700"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l"/>
                      <a:r>
                        <a:rPr lang="en-US" sz="1800" dirty="0"/>
                        <a:t>   118,360</a:t>
                      </a:r>
                    </a:p>
                  </a:txBody>
                  <a:tcPr anchor="b">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mpd="sng">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8"/>
                  </a:ext>
                </a:extLst>
              </a:tr>
            </a:tbl>
          </a:graphicData>
        </a:graphic>
      </p:graphicFrame>
      <p:sp>
        <p:nvSpPr>
          <p:cNvPr id="4" name="Title 2">
            <a:extLst>
              <a:ext uri="{FF2B5EF4-FFF2-40B4-BE49-F238E27FC236}">
                <a16:creationId xmlns:a16="http://schemas.microsoft.com/office/drawing/2014/main" id="{49C70006-2486-43DB-9187-42AA7207F013}"/>
              </a:ext>
            </a:extLst>
          </p:cNvPr>
          <p:cNvSpPr txBox="1">
            <a:spLocks/>
          </p:cNvSpPr>
          <p:nvPr/>
        </p:nvSpPr>
        <p:spPr bwMode="auto">
          <a:xfrm>
            <a:off x="7550150" y="26595"/>
            <a:ext cx="1593850" cy="363538"/>
          </a:xfrm>
          <a:prstGeom prst="rect">
            <a:avLst/>
          </a:prstGeom>
          <a:noFill/>
          <a:ln>
            <a:noFill/>
          </a:ln>
        </p:spPr>
        <p:txBody>
          <a:bodyPr anchor="ctr">
            <a:normAutofit/>
          </a:bodyPr>
          <a:lstStyle>
            <a:defPPr>
              <a:defRPr lang="en-US"/>
            </a:defPPr>
            <a:lvl1pPr fontAlgn="auto">
              <a:lnSpc>
                <a:spcPct val="90000"/>
              </a:lnSpc>
              <a:spcBef>
                <a:spcPct val="0"/>
              </a:spcBef>
              <a:spcAft>
                <a:spcPts val="0"/>
              </a:spcAft>
              <a:buNone/>
              <a:defRPr sz="1500">
                <a:solidFill>
                  <a:srgbClr val="0072A2"/>
                </a:solidFill>
                <a:latin typeface="+mj-lt"/>
                <a:ea typeface="Adobe Fan Heiti Std B" pitchFamily="34" charset="-128"/>
                <a:cs typeface="+mj-cs"/>
              </a:defRPr>
            </a:lvl1pPr>
          </a:lstStyle>
          <a:p>
            <a:pPr algn="r"/>
            <a:r>
              <a:rPr lang="en-IN" dirty="0"/>
              <a:t>Appendix 15</a:t>
            </a:r>
          </a:p>
        </p:txBody>
      </p:sp>
      <p:sp>
        <p:nvSpPr>
          <p:cNvPr id="6" name="Slide Number Placeholder 5">
            <a:extLst>
              <a:ext uri="{FF2B5EF4-FFF2-40B4-BE49-F238E27FC236}">
                <a16:creationId xmlns:a16="http://schemas.microsoft.com/office/drawing/2014/main" id="{6FBDA40E-B1F2-994C-993D-D96060C102D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118</a:t>
            </a:fld>
            <a:endParaRPr lang="en-US" dirty="0"/>
          </a:p>
        </p:txBody>
      </p:sp>
    </p:spTree>
    <p:extLst>
      <p:ext uri="{BB962C8B-B14F-4D97-AF65-F5344CB8AC3E}">
        <p14:creationId xmlns:p14="http://schemas.microsoft.com/office/powerpoint/2010/main" val="185664136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Sale-Leaseback Example (concluded)</a:t>
            </a:r>
          </a:p>
        </p:txBody>
      </p:sp>
      <p:graphicFrame>
        <p:nvGraphicFramePr>
          <p:cNvPr id="5" name="Table 4"/>
          <p:cNvGraphicFramePr>
            <a:graphicFrameLocks noGrp="1"/>
          </p:cNvGraphicFramePr>
          <p:nvPr>
            <p:extLst>
              <p:ext uri="{D42A27DB-BD31-4B8C-83A1-F6EECF244321}">
                <p14:modId xmlns:p14="http://schemas.microsoft.com/office/powerpoint/2010/main" val="1207464307"/>
              </p:ext>
            </p:extLst>
          </p:nvPr>
        </p:nvGraphicFramePr>
        <p:xfrm>
          <a:off x="747873" y="1807124"/>
          <a:ext cx="7956973" cy="3790826"/>
        </p:xfrm>
        <a:graphic>
          <a:graphicData uri="http://schemas.openxmlformats.org/drawingml/2006/table">
            <a:tbl>
              <a:tblPr firstRow="1" bandRow="1">
                <a:tableStyleId>{5940675A-B579-460E-94D1-54222C63F5DA}</a:tableStyleId>
              </a:tblPr>
              <a:tblGrid>
                <a:gridCol w="3327399">
                  <a:extLst>
                    <a:ext uri="{9D8B030D-6E8A-4147-A177-3AD203B41FA5}">
                      <a16:colId xmlns:a16="http://schemas.microsoft.com/office/drawing/2014/main" val="20000"/>
                    </a:ext>
                  </a:extLst>
                </a:gridCol>
                <a:gridCol w="1253067">
                  <a:extLst>
                    <a:ext uri="{9D8B030D-6E8A-4147-A177-3AD203B41FA5}">
                      <a16:colId xmlns:a16="http://schemas.microsoft.com/office/drawing/2014/main" val="20001"/>
                    </a:ext>
                  </a:extLst>
                </a:gridCol>
                <a:gridCol w="643467">
                  <a:extLst>
                    <a:ext uri="{9D8B030D-6E8A-4147-A177-3AD203B41FA5}">
                      <a16:colId xmlns:a16="http://schemas.microsoft.com/office/drawing/2014/main" val="20002"/>
                    </a:ext>
                  </a:extLst>
                </a:gridCol>
                <a:gridCol w="1361441">
                  <a:extLst>
                    <a:ext uri="{9D8B030D-6E8A-4147-A177-3AD203B41FA5}">
                      <a16:colId xmlns:a16="http://schemas.microsoft.com/office/drawing/2014/main" val="20003"/>
                    </a:ext>
                  </a:extLst>
                </a:gridCol>
                <a:gridCol w="1371599">
                  <a:extLst>
                    <a:ext uri="{9D8B030D-6E8A-4147-A177-3AD203B41FA5}">
                      <a16:colId xmlns:a16="http://schemas.microsoft.com/office/drawing/2014/main" val="20004"/>
                    </a:ext>
                  </a:extLst>
                </a:gridCol>
              </a:tblGrid>
              <a:tr h="388196">
                <a:tc gridSpan="3">
                  <a:txBody>
                    <a:bodyPr/>
                    <a:lstStyle/>
                    <a:p>
                      <a:pPr algn="l"/>
                      <a:r>
                        <a:rPr lang="en-US" sz="2000" b="1" dirty="0">
                          <a:solidFill>
                            <a:schemeClr val="tx1"/>
                          </a:solidFill>
                        </a:rPr>
                        <a:t>December</a:t>
                      </a:r>
                      <a:r>
                        <a:rPr lang="en-US" sz="2000" b="1" baseline="0" dirty="0">
                          <a:solidFill>
                            <a:schemeClr val="tx1"/>
                          </a:solidFill>
                        </a:rPr>
                        <a:t> 31, 2022</a:t>
                      </a:r>
                      <a:endParaRPr lang="en-US" sz="2000" b="1" dirty="0">
                        <a:solidFill>
                          <a:schemeClr val="tx1"/>
                        </a:solidFill>
                      </a:endParaRPr>
                    </a:p>
                  </a:txBody>
                  <a:tcPr anchor="b">
                    <a:lnL w="12700" cap="flat" cmpd="sng" algn="ctr">
                      <a:solidFill>
                        <a:srgbClr val="FFC000"/>
                      </a:solidFill>
                      <a:prstDash val="solid"/>
                      <a:round/>
                      <a:headEnd type="none" w="med" len="med"/>
                      <a:tailEnd type="none" w="med" len="med"/>
                    </a:lnL>
                    <a:lnR w="12700" cmpd="sng">
                      <a:noFill/>
                    </a:lnR>
                    <a:lnT w="12700" cap="flat" cmpd="sng" algn="ctr">
                      <a:solidFill>
                        <a:srgbClr val="FFC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hMerge="1">
                  <a:txBody>
                    <a:bodyPr/>
                    <a:lstStyle/>
                    <a:p>
                      <a:endParaRPr lang="en-US"/>
                    </a:p>
                  </a:txBody>
                  <a:tcPr/>
                </a:tc>
                <a:tc hMerge="1">
                  <a:txBody>
                    <a:bodyPr/>
                    <a:lstStyle/>
                    <a:p>
                      <a:endParaRPr lang="en-US"/>
                    </a:p>
                  </a:txBody>
                  <a:tcPr/>
                </a:tc>
                <a:tc>
                  <a:txBody>
                    <a:bodyPr/>
                    <a:lstStyle/>
                    <a:p>
                      <a:endParaRPr lang="en-US" sz="2000" dirty="0"/>
                    </a:p>
                  </a:txBody>
                  <a:tcPr anchor="b">
                    <a:lnL w="12700" cmpd="sng">
                      <a:noFill/>
                    </a:lnL>
                    <a:lnR w="12700" cmpd="sng">
                      <a:noFill/>
                    </a:lnR>
                    <a:lnT w="12700" cap="flat" cmpd="sng" algn="ctr">
                      <a:solidFill>
                        <a:srgbClr val="FFC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endParaRPr lang="en-US" sz="2000" dirty="0"/>
                    </a:p>
                  </a:txBody>
                  <a:tcPr anchor="b">
                    <a:lnL w="12700" cmpd="sng">
                      <a:noFill/>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388196">
                <a:tc gridSpan="3">
                  <a:txBody>
                    <a:bodyPr/>
                    <a:lstStyle/>
                    <a:p>
                      <a:r>
                        <a:rPr lang="en-US" sz="2000" b="0" dirty="0">
                          <a:ln>
                            <a:noFill/>
                          </a:ln>
                          <a:solidFill>
                            <a:schemeClr val="tx1"/>
                          </a:solidFill>
                        </a:rPr>
                        <a:t>Interest</a:t>
                      </a:r>
                      <a:r>
                        <a:rPr lang="en-US" sz="2000" b="0" baseline="0" dirty="0">
                          <a:ln>
                            <a:noFill/>
                          </a:ln>
                          <a:solidFill>
                            <a:schemeClr val="tx1"/>
                          </a:solidFill>
                        </a:rPr>
                        <a:t> expense [10% × ($800,000 – 118,360)]</a:t>
                      </a:r>
                      <a:endParaRPr lang="en-US" sz="2000" b="0" dirty="0">
                        <a:ln>
                          <a:noFill/>
                        </a:ln>
                        <a:solidFill>
                          <a:schemeClr val="tx1"/>
                        </a:solidFill>
                        <a:latin typeface="Calibri" charset="0"/>
                        <a:ea typeface="Calibri" charset="0"/>
                        <a:cs typeface="Calibri" charset="0"/>
                      </a:endParaRPr>
                    </a:p>
                  </a:txBody>
                  <a:tcPr anchor="b">
                    <a:lnL w="12700" cap="flat" cmpd="sng" algn="ctr">
                      <a:solidFill>
                        <a:srgbClr val="FFC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hMerge="1">
                  <a:txBody>
                    <a:bodyPr/>
                    <a:lstStyle/>
                    <a:p>
                      <a:endParaRPr lang="en-US"/>
                    </a:p>
                  </a:txBody>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68,164</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endParaRPr>
                    </a:p>
                  </a:txBody>
                  <a:tcPr anchor="b">
                    <a:lnL w="12700" cmpd="sng">
                      <a:noFill/>
                    </a:lnL>
                    <a:lnR w="12700" cap="flat" cmpd="sng" algn="ctr">
                      <a:solidFill>
                        <a:srgbClr val="FFC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1"/>
                  </a:ext>
                </a:extLst>
              </a:tr>
              <a:tr h="388196">
                <a:tc gridSpan="3">
                  <a:txBody>
                    <a:bodyPr/>
                    <a:lstStyle/>
                    <a:p>
                      <a:r>
                        <a:rPr lang="en-US" sz="2000" b="0" dirty="0">
                          <a:solidFill>
                            <a:schemeClr val="tx1"/>
                          </a:solidFill>
                        </a:rPr>
                        <a:t>Lease payable (difference)</a:t>
                      </a:r>
                      <a:endParaRPr lang="en-US" sz="2000" b="0" dirty="0">
                        <a:ln>
                          <a:noFill/>
                        </a:ln>
                        <a:solidFill>
                          <a:schemeClr val="tx1"/>
                        </a:solidFill>
                      </a:endParaRPr>
                    </a:p>
                  </a:txBody>
                  <a:tcPr anchor="b">
                    <a:lnL w="12700" cap="flat" cmpd="sng" algn="ctr">
                      <a:solidFill>
                        <a:srgbClr val="FFC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hMerge="1">
                  <a:txBody>
                    <a:bodyPr/>
                    <a:lstStyle/>
                    <a:p>
                      <a:endParaRPr lang="en-US"/>
                    </a:p>
                  </a:txBody>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50,196</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endParaRPr>
                    </a:p>
                  </a:txBody>
                  <a:tcPr anchor="b">
                    <a:lnL w="12700" cmpd="sng">
                      <a:noFill/>
                    </a:lnL>
                    <a:lnR w="12700" cap="flat" cmpd="sng" algn="ctr">
                      <a:solidFill>
                        <a:srgbClr val="FFC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2"/>
                  </a:ext>
                </a:extLst>
              </a:tr>
              <a:tr h="388196">
                <a:tc gridSpan="3">
                  <a:txBody>
                    <a:bodyPr/>
                    <a:lstStyle/>
                    <a:p>
                      <a:pPr algn="l"/>
                      <a:r>
                        <a:rPr lang="en-US" sz="2000" b="0" baseline="0" dirty="0">
                          <a:ln>
                            <a:noFill/>
                          </a:ln>
                          <a:solidFill>
                            <a:schemeClr val="tx1"/>
                          </a:solidFill>
                        </a:rPr>
                        <a:t>    Cash (lease payment)</a:t>
                      </a:r>
                      <a:endParaRPr lang="en-US" sz="2000" b="0" dirty="0">
                        <a:ln>
                          <a:noFill/>
                        </a:ln>
                        <a:solidFill>
                          <a:schemeClr val="tx1"/>
                        </a:solidFill>
                      </a:endParaRPr>
                    </a:p>
                  </a:txBody>
                  <a:tcPr anchor="b">
                    <a:lnL w="12700" cap="flat" cmpd="sng" algn="ctr">
                      <a:solidFill>
                        <a:srgbClr val="FFC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hMerge="1">
                  <a:txBody>
                    <a:bodyPr/>
                    <a:lstStyle/>
                    <a:p>
                      <a:endParaRPr lang="en-US"/>
                    </a:p>
                  </a:txBody>
                  <a:tcPr/>
                </a:tc>
                <a:tc hMerge="1">
                  <a:txBody>
                    <a:bodyPr/>
                    <a:lstStyle/>
                    <a:p>
                      <a:endParaRPr lang="en-US"/>
                    </a:p>
                  </a:txBody>
                  <a:tcPr/>
                </a:tc>
                <a:tc>
                  <a:txBody>
                    <a:bodyPr/>
                    <a:lstStyle/>
                    <a:p>
                      <a:pPr algn="r"/>
                      <a:endParaRPr lang="en-US" sz="2000" dirty="0"/>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l"/>
                      <a:r>
                        <a:rPr lang="en-US" sz="2000" dirty="0"/>
                        <a:t>118,360</a:t>
                      </a:r>
                    </a:p>
                  </a:txBody>
                  <a:tcPr anchor="b">
                    <a:lnL w="12700" cmpd="sng">
                      <a:noFill/>
                    </a:lnL>
                    <a:lnR w="12700" cap="flat" cmpd="sng" algn="ctr">
                      <a:solidFill>
                        <a:srgbClr val="FFC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3"/>
                  </a:ext>
                </a:extLst>
              </a:tr>
              <a:tr h="686808">
                <a:tc gridSpan="3">
                  <a:txBody>
                    <a:bodyPr/>
                    <a:lstStyle/>
                    <a:p>
                      <a:pPr algn="l"/>
                      <a:endParaRPr lang="en-US" sz="2000" b="0" baseline="0" dirty="0">
                        <a:ln>
                          <a:noFill/>
                        </a:ln>
                        <a:solidFill>
                          <a:schemeClr val="tx1"/>
                        </a:solidFill>
                      </a:endParaRPr>
                    </a:p>
                    <a:p>
                      <a:pPr algn="l"/>
                      <a:r>
                        <a:rPr lang="en-US" sz="2000" b="0" baseline="0" dirty="0">
                          <a:ln>
                            <a:noFill/>
                          </a:ln>
                          <a:solidFill>
                            <a:schemeClr val="tx1"/>
                          </a:solidFill>
                        </a:rPr>
                        <a:t>Amortization expense ($118,360 – 68,164)</a:t>
                      </a:r>
                      <a:endParaRPr lang="en-US" sz="2000" b="0" dirty="0">
                        <a:ln>
                          <a:noFill/>
                        </a:ln>
                        <a:solidFill>
                          <a:schemeClr val="tx1"/>
                        </a:solidFill>
                      </a:endParaRPr>
                    </a:p>
                  </a:txBody>
                  <a:tcPr anchor="b">
                    <a:lnL w="12700"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endParaRPr lang="en-US"/>
                    </a:p>
                  </a:txBody>
                  <a:tcPr/>
                </a:tc>
                <a:tc hMerge="1">
                  <a:txBody>
                    <a:bodyPr/>
                    <a:lstStyle/>
                    <a:p>
                      <a:endParaRPr lang="en-US"/>
                    </a:p>
                  </a:txBody>
                  <a:tcPr/>
                </a:tc>
                <a:tc>
                  <a:txBody>
                    <a:bodyPr/>
                    <a:lstStyle/>
                    <a:p>
                      <a:pPr algn="r"/>
                      <a:r>
                        <a:rPr lang="en-US" sz="2000" dirty="0"/>
                        <a:t>50,196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l"/>
                      <a:endParaRPr lang="en-US" sz="2000" dirty="0"/>
                    </a:p>
                  </a:txBody>
                  <a:tcPr anchor="b">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4"/>
                  </a:ext>
                </a:extLst>
              </a:tr>
              <a:tr h="532474">
                <a:tc gridSpan="3">
                  <a:txBody>
                    <a:bodyPr/>
                    <a:lstStyle/>
                    <a:p>
                      <a:pPr algn="l"/>
                      <a:r>
                        <a:rPr lang="en-US" sz="2000" b="0" dirty="0">
                          <a:ln>
                            <a:noFill/>
                          </a:ln>
                          <a:solidFill>
                            <a:schemeClr val="tx1"/>
                          </a:solidFill>
                        </a:rPr>
                        <a:t>    Right-of-use asset</a:t>
                      </a:r>
                    </a:p>
                  </a:txBody>
                  <a:tcPr>
                    <a:lnL w="12700"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endParaRPr lang="en-US"/>
                    </a:p>
                  </a:txBody>
                  <a:tcPr/>
                </a:tc>
                <a:tc hMerge="1">
                  <a:txBody>
                    <a:bodyPr/>
                    <a:lstStyle/>
                    <a:p>
                      <a:endParaRPr lang="en-US"/>
                    </a:p>
                  </a:txBody>
                  <a:tcPr/>
                </a:tc>
                <a:tc>
                  <a:txBody>
                    <a:bodyPr/>
                    <a:lstStyle/>
                    <a:p>
                      <a:pPr algn="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50,196</a:t>
                      </a:r>
                    </a:p>
                  </a:txBody>
                  <a:tcPr>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5"/>
                  </a:ext>
                </a:extLst>
              </a:tr>
              <a:tr h="383474">
                <a:tc>
                  <a:txBody>
                    <a:bodyPr/>
                    <a:lstStyle/>
                    <a:p>
                      <a:pPr algn="r"/>
                      <a:r>
                        <a:rPr lang="en-US" sz="1600" b="0" dirty="0">
                          <a:ln>
                            <a:noFill/>
                          </a:ln>
                          <a:solidFill>
                            <a:schemeClr val="tx1"/>
                          </a:solidFill>
                        </a:rPr>
                        <a:t>$118,360</a:t>
                      </a:r>
                    </a:p>
                  </a:txBody>
                  <a:tcPr anchor="b">
                    <a:lnL w="12700"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r>
                        <a:rPr lang="en-US" sz="1600" b="0" baseline="0" dirty="0">
                          <a:ln>
                            <a:noFill/>
                          </a:ln>
                          <a:solidFill>
                            <a:schemeClr val="tx1"/>
                          </a:solidFill>
                        </a:rPr>
                        <a:t>x     6.75902 </a:t>
                      </a:r>
                      <a:endParaRPr lang="en-US" sz="1600" b="0" dirty="0">
                        <a:ln>
                          <a:noFill/>
                        </a:ln>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a:ln>
                            <a:noFill/>
                          </a:ln>
                          <a:solidFill>
                            <a:schemeClr val="tx1"/>
                          </a:solidFill>
                        </a:rPr>
                        <a:t>=    $800,000 ($799,997.61 rounded)</a:t>
                      </a:r>
                    </a:p>
                  </a:txBody>
                  <a:tcPr anchor="b">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pPr algn="r"/>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AB0"/>
                    </a:solidFill>
                  </a:tcPr>
                </a:tc>
                <a:tc hMerge="1">
                  <a:txBody>
                    <a:bodyPr/>
                    <a:lstStyle/>
                    <a:p>
                      <a:pPr algn="l"/>
                      <a:endParaRPr lang="en-US" sz="1800" dirty="0"/>
                    </a:p>
                  </a:txBody>
                  <a:tcPr anchor="b">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6"/>
                  </a:ext>
                </a:extLst>
              </a:tr>
              <a:tr h="588878">
                <a:tc gridSpan="5">
                  <a:txBody>
                    <a:bodyPr/>
                    <a:lstStyle/>
                    <a:p>
                      <a:pPr marL="0" marR="0" indent="0" algn="l" defTabSz="914400" rtl="0" eaLnBrk="1" fontAlgn="auto" latinLnBrk="0" hangingPunct="1">
                        <a:lnSpc>
                          <a:spcPct val="100000"/>
                        </a:lnSpc>
                        <a:spcBef>
                          <a:spcPts val="0"/>
                        </a:spcBef>
                        <a:spcAft>
                          <a:spcPts val="0"/>
                        </a:spcAft>
                        <a:buClrTx/>
                        <a:buSzTx/>
                        <a:buFontTx/>
                        <a:buNone/>
                        <a:tabLst>
                          <a:tab pos="2743200" algn="ctr"/>
                        </a:tabLst>
                        <a:defRPr/>
                      </a:pPr>
                      <a:endParaRPr lang="en-US" sz="1600" b="0" dirty="0">
                        <a:ln>
                          <a:noFill/>
                        </a:ln>
                        <a:solidFill>
                          <a:schemeClr val="tx1"/>
                        </a:solidFill>
                      </a:endParaRPr>
                    </a:p>
                  </a:txBody>
                  <a:tcPr anchor="b">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pPr algn="l"/>
                      <a:endParaRPr lang="en-US" sz="1600" b="0" dirty="0">
                        <a:ln>
                          <a:noFill/>
                        </a:ln>
                        <a:solidFill>
                          <a:schemeClr val="tx1"/>
                        </a:solidFill>
                      </a:endParaRPr>
                    </a:p>
                  </a:txBody>
                  <a:tcPr anchor="b">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pPr algn="l"/>
                      <a:endParaRPr lang="en-US" sz="1600" b="0" dirty="0">
                        <a:ln>
                          <a:noFill/>
                        </a:ln>
                        <a:solidFill>
                          <a:schemeClr val="tx1"/>
                        </a:solidFill>
                      </a:endParaRPr>
                    </a:p>
                  </a:txBody>
                  <a:tcPr anchor="b">
                    <a:lnL w="12700" cap="flat" cmpd="sng" algn="ctr">
                      <a:no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cxnSp>
        <p:nvCxnSpPr>
          <p:cNvPr id="6" name="Straight Arrow Connector 5"/>
          <p:cNvCxnSpPr/>
          <p:nvPr/>
        </p:nvCxnSpPr>
        <p:spPr>
          <a:xfrm flipH="1">
            <a:off x="4860032" y="2564904"/>
            <a:ext cx="1614664" cy="12961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180FBCB0-D26C-4A67-8875-C7C25FC8A087}"/>
              </a:ext>
            </a:extLst>
          </p:cNvPr>
          <p:cNvSpPr txBox="1">
            <a:spLocks/>
          </p:cNvSpPr>
          <p:nvPr/>
        </p:nvSpPr>
        <p:spPr bwMode="auto">
          <a:xfrm>
            <a:off x="7550150" y="26595"/>
            <a:ext cx="1593850" cy="363538"/>
          </a:xfrm>
          <a:prstGeom prst="rect">
            <a:avLst/>
          </a:prstGeom>
          <a:noFill/>
          <a:ln>
            <a:noFill/>
          </a:ln>
        </p:spPr>
        <p:txBody>
          <a:bodyPr anchor="ctr">
            <a:normAutofit/>
          </a:bodyPr>
          <a:lstStyle>
            <a:defPPr>
              <a:defRPr lang="en-US"/>
            </a:defPPr>
            <a:lvl1pPr fontAlgn="auto">
              <a:lnSpc>
                <a:spcPct val="90000"/>
              </a:lnSpc>
              <a:spcBef>
                <a:spcPct val="0"/>
              </a:spcBef>
              <a:spcAft>
                <a:spcPts val="0"/>
              </a:spcAft>
              <a:buNone/>
              <a:defRPr sz="1500">
                <a:solidFill>
                  <a:srgbClr val="0072A2"/>
                </a:solidFill>
                <a:latin typeface="+mj-lt"/>
                <a:ea typeface="Adobe Fan Heiti Std B" pitchFamily="34" charset="-128"/>
                <a:cs typeface="+mj-cs"/>
              </a:defRPr>
            </a:lvl1pPr>
          </a:lstStyle>
          <a:p>
            <a:pPr algn="r"/>
            <a:r>
              <a:rPr lang="en-IN" dirty="0"/>
              <a:t>Appendix 15</a:t>
            </a:r>
          </a:p>
        </p:txBody>
      </p:sp>
      <p:sp>
        <p:nvSpPr>
          <p:cNvPr id="3" name="Rectangle 2">
            <a:extLst>
              <a:ext uri="{FF2B5EF4-FFF2-40B4-BE49-F238E27FC236}">
                <a16:creationId xmlns:a16="http://schemas.microsoft.com/office/drawing/2014/main" id="{266D4C74-0002-400D-9EAE-B6E26AF386B7}"/>
              </a:ext>
            </a:extLst>
          </p:cNvPr>
          <p:cNvSpPr/>
          <p:nvPr/>
        </p:nvSpPr>
        <p:spPr>
          <a:xfrm>
            <a:off x="4245460" y="4869159"/>
            <a:ext cx="1421904" cy="584775"/>
          </a:xfrm>
          <a:prstGeom prst="rect">
            <a:avLst/>
          </a:prstGeom>
        </p:spPr>
        <p:txBody>
          <a:bodyPr wrap="square">
            <a:spAutoFit/>
          </a:bodyPr>
          <a:lstStyle/>
          <a:p>
            <a:r>
              <a:rPr lang="en-US" sz="1600" dirty="0">
                <a:solidFill>
                  <a:srgbClr val="000000"/>
                </a:solidFill>
              </a:rPr>
              <a:t> (from Table 6) </a:t>
            </a:r>
          </a:p>
          <a:p>
            <a:r>
              <a:rPr lang="en-US" sz="1600" i="1" dirty="0">
                <a:solidFill>
                  <a:srgbClr val="000000"/>
                </a:solidFill>
              </a:rPr>
              <a:t>n </a:t>
            </a:r>
            <a:r>
              <a:rPr lang="en-US" sz="1600" dirty="0">
                <a:solidFill>
                  <a:srgbClr val="000000"/>
                </a:solidFill>
              </a:rPr>
              <a:t>= 10, </a:t>
            </a:r>
            <a:r>
              <a:rPr lang="en-US" sz="1600" i="1" dirty="0">
                <a:solidFill>
                  <a:srgbClr val="000000"/>
                </a:solidFill>
              </a:rPr>
              <a:t>i </a:t>
            </a:r>
            <a:r>
              <a:rPr lang="en-US" sz="1600" dirty="0">
                <a:solidFill>
                  <a:srgbClr val="000000"/>
                </a:solidFill>
              </a:rPr>
              <a:t>= 10% </a:t>
            </a:r>
          </a:p>
        </p:txBody>
      </p:sp>
      <p:sp>
        <p:nvSpPr>
          <p:cNvPr id="8" name="Rectangle 7">
            <a:extLst>
              <a:ext uri="{FF2B5EF4-FFF2-40B4-BE49-F238E27FC236}">
                <a16:creationId xmlns:a16="http://schemas.microsoft.com/office/drawing/2014/main" id="{5894CAC5-B236-45EE-8E1F-299B2EE16747}"/>
              </a:ext>
            </a:extLst>
          </p:cNvPr>
          <p:cNvSpPr/>
          <p:nvPr/>
        </p:nvSpPr>
        <p:spPr>
          <a:xfrm>
            <a:off x="2915816" y="4869159"/>
            <a:ext cx="1421904" cy="584775"/>
          </a:xfrm>
          <a:prstGeom prst="rect">
            <a:avLst/>
          </a:prstGeom>
        </p:spPr>
        <p:txBody>
          <a:bodyPr wrap="square">
            <a:spAutoFit/>
          </a:bodyPr>
          <a:lstStyle/>
          <a:p>
            <a:pPr algn="ctr"/>
            <a:r>
              <a:rPr lang="en-US" sz="1600" dirty="0">
                <a:solidFill>
                  <a:srgbClr val="000000"/>
                </a:solidFill>
              </a:rPr>
              <a:t>Lease</a:t>
            </a:r>
          </a:p>
          <a:p>
            <a:pPr algn="ctr"/>
            <a:r>
              <a:rPr lang="en-US" sz="1600" dirty="0">
                <a:solidFill>
                  <a:srgbClr val="000000"/>
                </a:solidFill>
              </a:rPr>
              <a:t>Payments</a:t>
            </a:r>
          </a:p>
        </p:txBody>
      </p:sp>
      <p:sp>
        <p:nvSpPr>
          <p:cNvPr id="9" name="Rectangle 8">
            <a:extLst>
              <a:ext uri="{FF2B5EF4-FFF2-40B4-BE49-F238E27FC236}">
                <a16:creationId xmlns:a16="http://schemas.microsoft.com/office/drawing/2014/main" id="{A4F7D443-D268-4749-B726-151517BD44F2}"/>
              </a:ext>
            </a:extLst>
          </p:cNvPr>
          <p:cNvSpPr/>
          <p:nvPr/>
        </p:nvSpPr>
        <p:spPr>
          <a:xfrm>
            <a:off x="5436096" y="4869159"/>
            <a:ext cx="1421904" cy="584775"/>
          </a:xfrm>
          <a:prstGeom prst="rect">
            <a:avLst/>
          </a:prstGeom>
        </p:spPr>
        <p:txBody>
          <a:bodyPr wrap="square">
            <a:spAutoFit/>
          </a:bodyPr>
          <a:lstStyle/>
          <a:p>
            <a:pPr algn="ctr"/>
            <a:r>
              <a:rPr lang="en-US" sz="1600" dirty="0">
                <a:solidFill>
                  <a:srgbClr val="000000"/>
                </a:solidFill>
              </a:rPr>
              <a:t>Present</a:t>
            </a:r>
          </a:p>
          <a:p>
            <a:pPr algn="ctr"/>
            <a:r>
              <a:rPr lang="en-US" sz="1600" dirty="0">
                <a:solidFill>
                  <a:srgbClr val="000000"/>
                </a:solidFill>
              </a:rPr>
              <a:t>Value</a:t>
            </a:r>
          </a:p>
        </p:txBody>
      </p:sp>
      <p:sp>
        <p:nvSpPr>
          <p:cNvPr id="10" name="Slide Number Placeholder 5">
            <a:extLst>
              <a:ext uri="{FF2B5EF4-FFF2-40B4-BE49-F238E27FC236}">
                <a16:creationId xmlns:a16="http://schemas.microsoft.com/office/drawing/2014/main" id="{FE0CE731-8371-794D-B01C-1E5EFCA839F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119</a:t>
            </a:fld>
            <a:endParaRPr lang="en-US" dirty="0"/>
          </a:p>
        </p:txBody>
      </p:sp>
    </p:spTree>
    <p:extLst>
      <p:ext uri="{BB962C8B-B14F-4D97-AF65-F5344CB8AC3E}">
        <p14:creationId xmlns:p14="http://schemas.microsoft.com/office/powerpoint/2010/main" val="36362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Beginning of the Lease (Lessee)</a:t>
            </a:r>
          </a:p>
        </p:txBody>
      </p:sp>
      <p:sp>
        <p:nvSpPr>
          <p:cNvPr id="4" name="Content Placeholder 3"/>
          <p:cNvSpPr>
            <a:spLocks noGrp="1"/>
          </p:cNvSpPr>
          <p:nvPr>
            <p:ph idx="1"/>
          </p:nvPr>
        </p:nvSpPr>
        <p:spPr>
          <a:xfrm>
            <a:off x="611560" y="1587500"/>
            <a:ext cx="8229600" cy="2777604"/>
          </a:xfrm>
          <a:prstGeom prst="rect">
            <a:avLst/>
          </a:prstGeom>
          <a:solidFill>
            <a:srgbClr val="FFFFCC"/>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0" indent="0">
              <a:buNone/>
            </a:pPr>
            <a:endParaRPr lang="en-US" sz="2000" b="1" dirty="0">
              <a:solidFill>
                <a:schemeClr val="tx1"/>
              </a:solidFill>
            </a:endParaRPr>
          </a:p>
          <a:p>
            <a:pPr marL="0" indent="0">
              <a:buNone/>
            </a:pPr>
            <a:r>
              <a:rPr lang="en-US" sz="2000" b="1" dirty="0">
                <a:solidFill>
                  <a:schemeClr val="tx1"/>
                </a:solidFill>
              </a:rPr>
              <a:t>Sans Serif (Lessee)</a:t>
            </a:r>
          </a:p>
          <a:p>
            <a:pPr marL="0" indent="0">
              <a:buNone/>
            </a:pPr>
            <a:r>
              <a:rPr lang="en-US" sz="2000" dirty="0">
                <a:solidFill>
                  <a:schemeClr val="tx1"/>
                </a:solidFill>
              </a:rPr>
              <a:t>Right-of-use asset </a:t>
            </a:r>
            <a:r>
              <a:rPr lang="en-US" sz="1800" dirty="0">
                <a:solidFill>
                  <a:schemeClr val="tx1"/>
                </a:solidFill>
              </a:rPr>
              <a:t>(present value of lease payments)</a:t>
            </a:r>
            <a:r>
              <a:rPr lang="en-US" sz="2000" dirty="0">
                <a:solidFill>
                  <a:schemeClr val="tx1"/>
                </a:solidFill>
              </a:rPr>
              <a:t>	479,079</a:t>
            </a:r>
          </a:p>
          <a:p>
            <a:pPr marL="0" indent="0">
              <a:buNone/>
            </a:pPr>
            <a:r>
              <a:rPr lang="en-US" sz="2000" dirty="0">
                <a:solidFill>
                  <a:schemeClr val="tx1"/>
                </a:solidFill>
              </a:rPr>
              <a:t>        Lease payable </a:t>
            </a:r>
            <a:r>
              <a:rPr lang="en-US" sz="1800" dirty="0">
                <a:solidFill>
                  <a:schemeClr val="tx1"/>
                </a:solidFill>
              </a:rPr>
              <a:t>(present value of lease payments)</a:t>
            </a:r>
            <a:r>
              <a:rPr lang="en-US" sz="2000" dirty="0">
                <a:solidFill>
                  <a:schemeClr val="tx1"/>
                </a:solidFill>
              </a:rPr>
              <a:t>	   	       479,079</a:t>
            </a:r>
          </a:p>
          <a:p>
            <a:pPr marL="0" indent="0">
              <a:buNone/>
            </a:pPr>
            <a:endParaRPr lang="en-US" sz="2400" dirty="0">
              <a:solidFill>
                <a:schemeClr val="tx1"/>
              </a:solidFill>
            </a:endParaRPr>
          </a:p>
          <a:p>
            <a:pPr marL="0" indent="0">
              <a:buNone/>
            </a:pPr>
            <a:endParaRPr lang="en-US" sz="2400" dirty="0">
              <a:solidFill>
                <a:schemeClr val="tx1"/>
              </a:solidFill>
            </a:endParaRPr>
          </a:p>
        </p:txBody>
      </p:sp>
      <p:cxnSp>
        <p:nvCxnSpPr>
          <p:cNvPr id="5" name="Straight Connector 4"/>
          <p:cNvCxnSpPr/>
          <p:nvPr/>
        </p:nvCxnSpPr>
        <p:spPr>
          <a:xfrm flipV="1">
            <a:off x="762000" y="2057400"/>
            <a:ext cx="7924800" cy="44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2000" y="1600201"/>
            <a:ext cx="3587213" cy="461665"/>
          </a:xfrm>
          <a:prstGeom prst="rect">
            <a:avLst/>
          </a:prstGeom>
          <a:noFill/>
        </p:spPr>
        <p:txBody>
          <a:bodyPr wrap="square" rtlCol="0">
            <a:spAutoFit/>
          </a:bodyPr>
          <a:lstStyle/>
          <a:p>
            <a:pPr algn="ctr"/>
            <a:r>
              <a:rPr lang="en-US" sz="2400" b="1" dirty="0">
                <a:latin typeface="+mn-lt"/>
              </a:rPr>
              <a:t>Journal Entry</a:t>
            </a:r>
          </a:p>
        </p:txBody>
      </p:sp>
      <p:sp>
        <p:nvSpPr>
          <p:cNvPr id="11" name="TextBox 10"/>
          <p:cNvSpPr txBox="1"/>
          <p:nvPr/>
        </p:nvSpPr>
        <p:spPr>
          <a:xfrm>
            <a:off x="6077117" y="1600201"/>
            <a:ext cx="929402" cy="461665"/>
          </a:xfrm>
          <a:prstGeom prst="rect">
            <a:avLst/>
          </a:prstGeom>
          <a:noFill/>
        </p:spPr>
        <p:txBody>
          <a:bodyPr wrap="square" rtlCol="0">
            <a:spAutoFit/>
          </a:bodyPr>
          <a:lstStyle/>
          <a:p>
            <a:r>
              <a:rPr lang="en-US" sz="2400" b="1" dirty="0">
                <a:latin typeface="+mn-lt"/>
              </a:rPr>
              <a:t>Debit</a:t>
            </a:r>
          </a:p>
        </p:txBody>
      </p:sp>
      <p:sp>
        <p:nvSpPr>
          <p:cNvPr id="12" name="TextBox 11"/>
          <p:cNvSpPr txBox="1"/>
          <p:nvPr/>
        </p:nvSpPr>
        <p:spPr>
          <a:xfrm>
            <a:off x="7381958" y="1600201"/>
            <a:ext cx="1076242" cy="461665"/>
          </a:xfrm>
          <a:prstGeom prst="rect">
            <a:avLst/>
          </a:prstGeom>
          <a:noFill/>
        </p:spPr>
        <p:txBody>
          <a:bodyPr wrap="square" rtlCol="0">
            <a:spAutoFit/>
          </a:bodyPr>
          <a:lstStyle/>
          <a:p>
            <a:r>
              <a:rPr lang="en-US" sz="2400" b="1" dirty="0">
                <a:latin typeface="+mn-lt"/>
              </a:rPr>
              <a:t>Credit</a:t>
            </a:r>
          </a:p>
        </p:txBody>
      </p:sp>
      <p:sp>
        <p:nvSpPr>
          <p:cNvPr id="13" name="Rectangle 12"/>
          <p:cNvSpPr/>
          <p:nvPr/>
        </p:nvSpPr>
        <p:spPr>
          <a:xfrm>
            <a:off x="743098" y="3718773"/>
            <a:ext cx="7782632" cy="646331"/>
          </a:xfrm>
          <a:prstGeom prst="rect">
            <a:avLst/>
          </a:prstGeom>
        </p:spPr>
        <p:txBody>
          <a:bodyPr wrap="square">
            <a:spAutoFit/>
          </a:bodyPr>
          <a:lstStyle/>
          <a:p>
            <a:r>
              <a:rPr lang="en-US" b="1" i="1" dirty="0">
                <a:solidFill>
                  <a:srgbClr val="FF0000"/>
                </a:solidFill>
                <a:latin typeface="inherit"/>
              </a:rPr>
              <a:t>An asset and liability are recorded by the lessee  at the </a:t>
            </a:r>
            <a:r>
              <a:rPr lang="en-US" b="1" i="1" dirty="0">
                <a:solidFill>
                  <a:srgbClr val="FF0000"/>
                </a:solidFill>
                <a:latin typeface="proximanovacond"/>
              </a:rPr>
              <a:t>present value of the lease payments.</a:t>
            </a:r>
            <a:endParaRPr lang="en-US" i="1" dirty="0">
              <a:solidFill>
                <a:srgbClr val="FF0000"/>
              </a:solidFill>
            </a:endParaRPr>
          </a:p>
        </p:txBody>
      </p:sp>
      <p:sp>
        <p:nvSpPr>
          <p:cNvPr id="10"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14" name="Slide Number Placeholder 5">
            <a:extLst>
              <a:ext uri="{FF2B5EF4-FFF2-40B4-BE49-F238E27FC236}">
                <a16:creationId xmlns:a16="http://schemas.microsoft.com/office/drawing/2014/main" id="{B96F43EE-3FE0-7142-8CDE-6B03D613110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12</a:t>
            </a:fld>
            <a:endParaRPr lang="en-US" dirty="0"/>
          </a:p>
        </p:txBody>
      </p:sp>
    </p:spTree>
    <p:extLst>
      <p:ext uri="{BB962C8B-B14F-4D97-AF65-F5344CB8AC3E}">
        <p14:creationId xmlns:p14="http://schemas.microsoft.com/office/powerpoint/2010/main" val="297702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Sale-Leaseback: Financing Arrangement Example</a:t>
            </a:r>
          </a:p>
        </p:txBody>
      </p:sp>
      <p:sp>
        <p:nvSpPr>
          <p:cNvPr id="4" name="TextBox 3"/>
          <p:cNvSpPr txBox="1"/>
          <p:nvPr/>
        </p:nvSpPr>
        <p:spPr>
          <a:xfrm>
            <a:off x="914400" y="1752600"/>
            <a:ext cx="7696200" cy="3477875"/>
          </a:xfrm>
          <a:prstGeom prst="rect">
            <a:avLst/>
          </a:prstGeom>
          <a:solidFill>
            <a:srgbClr val="FFFFCC"/>
          </a:solidFill>
          <a:ln>
            <a:solidFill>
              <a:schemeClr val="accent6"/>
            </a:solidFill>
          </a:ln>
        </p:spPr>
        <p:txBody>
          <a:bodyPr wrap="square" rtlCol="0">
            <a:spAutoFit/>
          </a:bodyPr>
          <a:lstStyle/>
          <a:p>
            <a:pPr marL="342900" indent="-342900">
              <a:buFont typeface="Wingdings" panose="05000000000000000000" pitchFamily="2" charset="2"/>
              <a:buChar char="Ø"/>
            </a:pPr>
            <a:r>
              <a:rPr lang="en-US" sz="2000" dirty="0"/>
              <a:t>Now suppose the remaining lease term is 12 years instead of 15 and that the ten lease payments are $147,950, creating a present value of $1,000,000 instead of $800,000. </a:t>
            </a:r>
          </a:p>
          <a:p>
            <a:pPr marL="342900" indent="-342900">
              <a:buFont typeface="Wingdings" panose="05000000000000000000" pitchFamily="2" charset="2"/>
              <a:buChar char="Ø"/>
            </a:pPr>
            <a:r>
              <a:rPr lang="en-US" sz="2000" dirty="0"/>
              <a:t>Either of those circumstances would require that the arrangement be accounted for as a finance lease, instead of an operating lease. </a:t>
            </a:r>
          </a:p>
          <a:p>
            <a:pPr marL="342900" indent="-342900">
              <a:buFont typeface="Wingdings" panose="05000000000000000000" pitchFamily="2" charset="2"/>
              <a:buChar char="Ø"/>
            </a:pPr>
            <a:r>
              <a:rPr lang="en-US" sz="2000" dirty="0"/>
              <a:t>The transaction does not qualify for sale-leaseback accounting. </a:t>
            </a:r>
          </a:p>
          <a:p>
            <a:pPr marL="342900" indent="-342900">
              <a:buFont typeface="Wingdings" panose="05000000000000000000" pitchFamily="2" charset="2"/>
              <a:buChar char="Ø"/>
            </a:pPr>
            <a:r>
              <a:rPr lang="en-US" sz="2000" dirty="0"/>
              <a:t>We view the arrangement, not as a sale, but as a loan by the lessor to the lessee for the $1,000,000 “sale” price. </a:t>
            </a:r>
          </a:p>
          <a:p>
            <a:pPr marL="685800" indent="-342900">
              <a:buFont typeface="Wingdings" panose="05000000000000000000" pitchFamily="2" charset="2"/>
              <a:buChar char="ü"/>
            </a:pPr>
            <a:r>
              <a:rPr lang="en-US" sz="2000" dirty="0"/>
              <a:t>The asset remains on the lessee’s books. </a:t>
            </a:r>
          </a:p>
          <a:p>
            <a:pPr marL="685800" indent="-342900">
              <a:buFont typeface="Wingdings" panose="05000000000000000000" pitchFamily="2" charset="2"/>
              <a:buChar char="ü"/>
            </a:pPr>
            <a:r>
              <a:rPr lang="en-US" sz="2000" dirty="0"/>
              <a:t>The “lease” payments are considered to be repayment of the loan.</a:t>
            </a:r>
            <a:endParaRPr lang="en-US" sz="2400" dirty="0">
              <a:latin typeface="+mn-lt"/>
            </a:endParaRPr>
          </a:p>
        </p:txBody>
      </p:sp>
      <p:sp>
        <p:nvSpPr>
          <p:cNvPr id="5" name="Title 2">
            <a:extLst>
              <a:ext uri="{FF2B5EF4-FFF2-40B4-BE49-F238E27FC236}">
                <a16:creationId xmlns:a16="http://schemas.microsoft.com/office/drawing/2014/main" id="{BD98DC79-CAA2-4772-B7C7-A57924041D99}"/>
              </a:ext>
            </a:extLst>
          </p:cNvPr>
          <p:cNvSpPr txBox="1">
            <a:spLocks/>
          </p:cNvSpPr>
          <p:nvPr/>
        </p:nvSpPr>
        <p:spPr bwMode="auto">
          <a:xfrm>
            <a:off x="7550150" y="26595"/>
            <a:ext cx="1593850" cy="363538"/>
          </a:xfrm>
          <a:prstGeom prst="rect">
            <a:avLst/>
          </a:prstGeom>
          <a:noFill/>
          <a:ln>
            <a:noFill/>
          </a:ln>
        </p:spPr>
        <p:txBody>
          <a:bodyPr anchor="ctr">
            <a:normAutofit/>
          </a:bodyPr>
          <a:lstStyle>
            <a:defPPr>
              <a:defRPr lang="en-US"/>
            </a:defPPr>
            <a:lvl1pPr fontAlgn="auto">
              <a:lnSpc>
                <a:spcPct val="90000"/>
              </a:lnSpc>
              <a:spcBef>
                <a:spcPct val="0"/>
              </a:spcBef>
              <a:spcAft>
                <a:spcPts val="0"/>
              </a:spcAft>
              <a:buNone/>
              <a:defRPr sz="1500">
                <a:solidFill>
                  <a:srgbClr val="0072A2"/>
                </a:solidFill>
                <a:latin typeface="+mj-lt"/>
                <a:ea typeface="Adobe Fan Heiti Std B" pitchFamily="34" charset="-128"/>
                <a:cs typeface="+mj-cs"/>
              </a:defRPr>
            </a:lvl1pPr>
          </a:lstStyle>
          <a:p>
            <a:pPr algn="r"/>
            <a:r>
              <a:rPr lang="en-IN" dirty="0"/>
              <a:t>Appendix 15</a:t>
            </a:r>
          </a:p>
        </p:txBody>
      </p:sp>
      <p:sp>
        <p:nvSpPr>
          <p:cNvPr id="6" name="Slide Number Placeholder 5">
            <a:extLst>
              <a:ext uri="{FF2B5EF4-FFF2-40B4-BE49-F238E27FC236}">
                <a16:creationId xmlns:a16="http://schemas.microsoft.com/office/drawing/2014/main" id="{34B80553-0FCB-3C40-8946-971997484FF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120</a:t>
            </a:fld>
            <a:endParaRPr lang="en-US" dirty="0"/>
          </a:p>
        </p:txBody>
      </p:sp>
    </p:spTree>
    <p:extLst>
      <p:ext uri="{BB962C8B-B14F-4D97-AF65-F5344CB8AC3E}">
        <p14:creationId xmlns:p14="http://schemas.microsoft.com/office/powerpoint/2010/main" val="762671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Sale-Leaseback: Financing Arrangement Example (continued)</a:t>
            </a:r>
          </a:p>
        </p:txBody>
      </p:sp>
      <p:sp>
        <p:nvSpPr>
          <p:cNvPr id="5" name="TextBox 4"/>
          <p:cNvSpPr txBox="1"/>
          <p:nvPr/>
        </p:nvSpPr>
        <p:spPr>
          <a:xfrm>
            <a:off x="914400" y="1628800"/>
            <a:ext cx="7620000" cy="4708981"/>
          </a:xfrm>
          <a:prstGeom prst="rect">
            <a:avLst/>
          </a:prstGeom>
          <a:solidFill>
            <a:srgbClr val="FFFFCC"/>
          </a:solidFill>
          <a:ln>
            <a:solidFill>
              <a:schemeClr val="accent6"/>
            </a:solidFill>
          </a:ln>
        </p:spPr>
        <p:txBody>
          <a:bodyPr wrap="square" rtlCol="0">
            <a:spAutoFit/>
          </a:bodyPr>
          <a:lstStyle/>
          <a:p>
            <a:r>
              <a:rPr lang="en-US" sz="2000" b="1" dirty="0">
                <a:latin typeface="+mn-lt"/>
              </a:rPr>
              <a:t>December 31, 2021</a:t>
            </a:r>
          </a:p>
          <a:p>
            <a:pPr>
              <a:tabLst>
                <a:tab pos="6172200" algn="dec"/>
                <a:tab pos="7258050" algn="dec"/>
              </a:tabLst>
            </a:pPr>
            <a:r>
              <a:rPr lang="en-US" sz="2000" dirty="0">
                <a:latin typeface="+mn-lt"/>
              </a:rPr>
              <a:t>Cash	1,000,000</a:t>
            </a:r>
          </a:p>
          <a:p>
            <a:pPr>
              <a:tabLst>
                <a:tab pos="6172200" algn="dec"/>
                <a:tab pos="7258050" algn="dec"/>
              </a:tabLst>
            </a:pPr>
            <a:r>
              <a:rPr lang="en-US" sz="2000" dirty="0"/>
              <a:t>     </a:t>
            </a:r>
            <a:r>
              <a:rPr lang="en-US" sz="2000" dirty="0">
                <a:latin typeface="+mn-lt"/>
              </a:rPr>
              <a:t>Note payable		1,000,000</a:t>
            </a:r>
          </a:p>
          <a:p>
            <a:pPr>
              <a:tabLst>
                <a:tab pos="6172200" algn="dec"/>
                <a:tab pos="7258050" algn="dec"/>
              </a:tabLst>
            </a:pPr>
            <a:endParaRPr lang="en-US" sz="2000" dirty="0">
              <a:latin typeface="+mn-lt"/>
            </a:endParaRPr>
          </a:p>
          <a:p>
            <a:pPr>
              <a:tabLst>
                <a:tab pos="6172200" algn="dec"/>
                <a:tab pos="7258050" algn="dec"/>
              </a:tabLst>
            </a:pPr>
            <a:r>
              <a:rPr lang="en-US" sz="2000" dirty="0">
                <a:latin typeface="+mn-lt"/>
              </a:rPr>
              <a:t>Note payable	147,950</a:t>
            </a:r>
          </a:p>
          <a:p>
            <a:pPr>
              <a:tabLst>
                <a:tab pos="6172200" algn="dec"/>
                <a:tab pos="7258050" algn="dec"/>
              </a:tabLst>
            </a:pPr>
            <a:r>
              <a:rPr lang="en-US" sz="2000" dirty="0"/>
              <a:t>      </a:t>
            </a:r>
            <a:r>
              <a:rPr lang="en-US" sz="2000" dirty="0">
                <a:latin typeface="+mn-lt"/>
              </a:rPr>
              <a:t>Cash		</a:t>
            </a:r>
            <a:r>
              <a:rPr lang="en-US" sz="2000" dirty="0"/>
              <a:t>147,950</a:t>
            </a:r>
          </a:p>
          <a:p>
            <a:r>
              <a:rPr lang="en-US" sz="2000" b="1" i="1" dirty="0">
                <a:solidFill>
                  <a:srgbClr val="0070C0"/>
                </a:solidFill>
                <a:latin typeface="+mn-lt"/>
              </a:rPr>
              <a:t>Though structured as a sale and then a lease, in substance, the lessee is actually borrowing $1,000,000.</a:t>
            </a:r>
          </a:p>
          <a:p>
            <a:endParaRPr lang="en-US" sz="2000" b="1" i="1" dirty="0">
              <a:latin typeface="+mn-lt"/>
            </a:endParaRPr>
          </a:p>
          <a:p>
            <a:r>
              <a:rPr lang="en-US" sz="2000" b="1" dirty="0">
                <a:latin typeface="+mn-lt"/>
              </a:rPr>
              <a:t>December 31, 2022</a:t>
            </a:r>
          </a:p>
          <a:p>
            <a:r>
              <a:rPr lang="en-US" sz="2000" dirty="0">
                <a:latin typeface="+mn-lt"/>
              </a:rPr>
              <a:t>Interest expense (10% × [$900,000 – 147,950])	85,205</a:t>
            </a:r>
          </a:p>
          <a:p>
            <a:r>
              <a:rPr lang="en-US" sz="2000" dirty="0">
                <a:latin typeface="+mn-lt"/>
              </a:rPr>
              <a:t>Note payable (difference)				</a:t>
            </a:r>
            <a:r>
              <a:rPr lang="en-US" sz="2000" dirty="0"/>
              <a:t>62,745</a:t>
            </a:r>
            <a:endParaRPr lang="en-US" sz="2000" dirty="0">
              <a:latin typeface="+mn-lt"/>
            </a:endParaRPr>
          </a:p>
          <a:p>
            <a:r>
              <a:rPr lang="en-US" sz="2000" dirty="0">
                <a:latin typeface="+mn-lt"/>
              </a:rPr>
              <a:t>	Cash (lease payment)				147,950</a:t>
            </a:r>
          </a:p>
          <a:p>
            <a:r>
              <a:rPr lang="en-US" sz="2000" b="1" i="1" dirty="0">
                <a:solidFill>
                  <a:srgbClr val="0070C0"/>
                </a:solidFill>
                <a:latin typeface="+mn-lt"/>
              </a:rPr>
              <a:t>The “lease” payments would be considered to be repayment of the loan.</a:t>
            </a:r>
            <a:endParaRPr lang="en-US" sz="2000" dirty="0">
              <a:solidFill>
                <a:srgbClr val="0070C0"/>
              </a:solidFill>
              <a:latin typeface="+mn-lt"/>
            </a:endParaRPr>
          </a:p>
        </p:txBody>
      </p:sp>
      <p:sp>
        <p:nvSpPr>
          <p:cNvPr id="4" name="Title 2">
            <a:extLst>
              <a:ext uri="{FF2B5EF4-FFF2-40B4-BE49-F238E27FC236}">
                <a16:creationId xmlns:a16="http://schemas.microsoft.com/office/drawing/2014/main" id="{B290A64C-B05A-44B3-8CF3-30D59A910F39}"/>
              </a:ext>
            </a:extLst>
          </p:cNvPr>
          <p:cNvSpPr txBox="1">
            <a:spLocks/>
          </p:cNvSpPr>
          <p:nvPr/>
        </p:nvSpPr>
        <p:spPr bwMode="auto">
          <a:xfrm>
            <a:off x="7550150" y="26595"/>
            <a:ext cx="1593850" cy="363538"/>
          </a:xfrm>
          <a:prstGeom prst="rect">
            <a:avLst/>
          </a:prstGeom>
          <a:noFill/>
          <a:ln>
            <a:noFill/>
          </a:ln>
        </p:spPr>
        <p:txBody>
          <a:bodyPr anchor="ctr">
            <a:normAutofit/>
          </a:bodyPr>
          <a:lstStyle>
            <a:defPPr>
              <a:defRPr lang="en-US"/>
            </a:defPPr>
            <a:lvl1pPr fontAlgn="auto">
              <a:lnSpc>
                <a:spcPct val="90000"/>
              </a:lnSpc>
              <a:spcBef>
                <a:spcPct val="0"/>
              </a:spcBef>
              <a:spcAft>
                <a:spcPts val="0"/>
              </a:spcAft>
              <a:buNone/>
              <a:defRPr sz="1500">
                <a:solidFill>
                  <a:srgbClr val="0072A2"/>
                </a:solidFill>
                <a:latin typeface="+mj-lt"/>
                <a:ea typeface="Adobe Fan Heiti Std B" pitchFamily="34" charset="-128"/>
                <a:cs typeface="+mj-cs"/>
              </a:defRPr>
            </a:lvl1pPr>
          </a:lstStyle>
          <a:p>
            <a:pPr algn="r"/>
            <a:r>
              <a:rPr lang="en-IN" dirty="0"/>
              <a:t>Appendix 15</a:t>
            </a:r>
          </a:p>
        </p:txBody>
      </p:sp>
      <p:sp>
        <p:nvSpPr>
          <p:cNvPr id="6" name="Slide Number Placeholder 5">
            <a:extLst>
              <a:ext uri="{FF2B5EF4-FFF2-40B4-BE49-F238E27FC236}">
                <a16:creationId xmlns:a16="http://schemas.microsoft.com/office/drawing/2014/main" id="{EA43DF38-CB93-014B-A253-52D105B49DC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121</a:t>
            </a:fld>
            <a:endParaRPr lang="en-US" dirty="0"/>
          </a:p>
        </p:txBody>
      </p:sp>
    </p:spTree>
    <p:extLst>
      <p:ext uri="{BB962C8B-B14F-4D97-AF65-F5344CB8AC3E}">
        <p14:creationId xmlns:p14="http://schemas.microsoft.com/office/powerpoint/2010/main" val="233133270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Sale Leaseback</a:t>
            </a:r>
            <a:endParaRPr lang="en-US" dirty="0"/>
          </a:p>
        </p:txBody>
      </p:sp>
      <p:sp>
        <p:nvSpPr>
          <p:cNvPr id="414723" name="Rectangle 3"/>
          <p:cNvSpPr>
            <a:spLocks noGrp="1" noChangeArrowheads="1"/>
          </p:cNvSpPr>
          <p:nvPr>
            <p:ph idx="1"/>
          </p:nvPr>
        </p:nvSpPr>
        <p:spPr>
          <a:xfrm>
            <a:off x="640684" y="1221902"/>
            <a:ext cx="8461407" cy="5354073"/>
          </a:xfrm>
          <a:solidFill>
            <a:schemeClr val="bg1">
              <a:lumMod val="95000"/>
            </a:schemeClr>
          </a:solidFill>
        </p:spPr>
        <p:txBody>
          <a:bodyPr>
            <a:normAutofit fontScale="70000" lnSpcReduction="20000"/>
          </a:bodyPr>
          <a:lstStyle/>
          <a:p>
            <a:pPr marL="0" indent="0">
              <a:buNone/>
            </a:pPr>
            <a:r>
              <a:rPr lang="en-US" dirty="0"/>
              <a:t>On December 31, 2021, I. B. Wright Corp. sold a machine to U. B. Wrong  and simultaneously leased it back for one year. Pertinent information at this date follows:</a:t>
            </a:r>
          </a:p>
          <a:p>
            <a:pPr marL="0" indent="0">
              <a:buNone/>
            </a:pPr>
            <a:r>
              <a:rPr lang="en-US" dirty="0"/>
              <a:t> </a:t>
            </a:r>
          </a:p>
          <a:p>
            <a:pPr marL="0" indent="0">
              <a:buNone/>
              <a:tabLst>
                <a:tab pos="7315200" algn="dec"/>
              </a:tabLst>
            </a:pPr>
            <a:r>
              <a:rPr lang="en-US" dirty="0"/>
              <a:t>Sales price	$620,000</a:t>
            </a:r>
          </a:p>
          <a:p>
            <a:pPr marL="0" indent="0">
              <a:buNone/>
              <a:tabLst>
                <a:tab pos="7315200" algn="dec"/>
              </a:tabLst>
            </a:pPr>
            <a:r>
              <a:rPr lang="en-US" dirty="0"/>
              <a:t>Carrying amount	590,000</a:t>
            </a:r>
          </a:p>
          <a:p>
            <a:pPr marL="0" indent="0">
              <a:buNone/>
              <a:tabLst>
                <a:tab pos="7315200" algn="dec"/>
              </a:tabLst>
            </a:pPr>
            <a:r>
              <a:rPr lang="en-US" dirty="0"/>
              <a:t>Present value of lease payments	68,200</a:t>
            </a:r>
          </a:p>
          <a:p>
            <a:pPr marL="0" indent="0" fontAlgn="auto">
              <a:buNone/>
              <a:tabLst>
                <a:tab pos="7315200" algn="dec"/>
              </a:tabLst>
            </a:pPr>
            <a:r>
              <a:rPr lang="en-US" dirty="0"/>
              <a:t>  ($6,000 for 12 months at 12%)	</a:t>
            </a:r>
          </a:p>
          <a:p>
            <a:pPr marL="0" indent="0">
              <a:buNone/>
              <a:tabLst>
                <a:tab pos="6632575" algn="dec"/>
              </a:tabLst>
            </a:pPr>
            <a:r>
              <a:rPr lang="en-US" dirty="0"/>
              <a:t>Machine’s estimated remaining useful life	12 years</a:t>
            </a:r>
          </a:p>
          <a:p>
            <a:pPr marL="0" indent="0">
              <a:buNone/>
            </a:pPr>
            <a:r>
              <a:rPr lang="en-US" dirty="0"/>
              <a:t> </a:t>
            </a:r>
          </a:p>
          <a:p>
            <a:pPr marL="0" indent="0">
              <a:buNone/>
            </a:pPr>
            <a:r>
              <a:rPr lang="en-US" dirty="0"/>
              <a:t>In Wright’s December 31, 2021, income statement, the gain from the sale of this machine should be</a:t>
            </a:r>
          </a:p>
          <a:p>
            <a:pPr marL="0" indent="0">
              <a:buNone/>
            </a:pPr>
            <a:r>
              <a:rPr lang="en-US" dirty="0"/>
              <a:t>a.	$ 0</a:t>
            </a:r>
          </a:p>
          <a:p>
            <a:pPr marL="0" indent="0">
              <a:buNone/>
            </a:pPr>
            <a:r>
              <a:rPr lang="en-US" dirty="0"/>
              <a:t>b.	$ 4,100</a:t>
            </a:r>
          </a:p>
          <a:p>
            <a:pPr marL="0" indent="0">
              <a:buNone/>
            </a:pPr>
            <a:r>
              <a:rPr lang="en-US" dirty="0"/>
              <a:t>c.	$34,100</a:t>
            </a:r>
          </a:p>
          <a:p>
            <a:pPr marL="0" indent="0">
              <a:buNone/>
            </a:pPr>
            <a:r>
              <a:rPr lang="en-US" dirty="0"/>
              <a:t>d.	$30,000</a:t>
            </a:r>
          </a:p>
          <a:p>
            <a:pPr marL="0" indent="0">
              <a:lnSpc>
                <a:spcPct val="100000"/>
              </a:lnSpc>
              <a:buNone/>
              <a:tabLst>
                <a:tab pos="7772400" algn="dec"/>
              </a:tabLst>
              <a:defRPr/>
            </a:pPr>
            <a:endParaRPr lang="en-US" sz="1800" dirty="0"/>
          </a:p>
        </p:txBody>
      </p:sp>
      <p:sp>
        <p:nvSpPr>
          <p:cNvPr id="2" name="Oval 1"/>
          <p:cNvSpPr/>
          <p:nvPr/>
        </p:nvSpPr>
        <p:spPr bwMode="auto">
          <a:xfrm flipV="1">
            <a:off x="533400" y="6019800"/>
            <a:ext cx="630507" cy="34891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8" name="TextBox 7"/>
          <p:cNvSpPr txBox="1"/>
          <p:nvPr/>
        </p:nvSpPr>
        <p:spPr>
          <a:xfrm>
            <a:off x="2895600" y="5013176"/>
            <a:ext cx="5977891" cy="1384995"/>
          </a:xfrm>
          <a:prstGeom prst="rect">
            <a:avLst/>
          </a:prstGeom>
          <a:solidFill>
            <a:schemeClr val="accent6">
              <a:lumMod val="20000"/>
              <a:lumOff val="80000"/>
            </a:schemeClr>
          </a:solidFill>
          <a:ln w="6350">
            <a:solidFill>
              <a:schemeClr val="tx1"/>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The answer is 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Since the lease qualifies as an operating lease, the sale and the lease are viewed separately and the entire $30,000 gain is recognized on the sale</a:t>
            </a:r>
            <a:r>
              <a:rPr kumimoji="0" lang="en-US" sz="2400" b="0" i="0" u="none" strike="noStrike" kern="1200" cap="none" spc="0" normalizeH="0" baseline="0" noProof="0" dirty="0">
                <a:ln>
                  <a:noFill/>
                </a:ln>
                <a:solidFill>
                  <a:srgbClr val="000000"/>
                </a:solidFill>
                <a:effectLst/>
                <a:uLnTx/>
                <a:uFillTx/>
                <a:latin typeface="Tahoma" pitchFamily="34" charset="0"/>
                <a:ea typeface="+mn-ea"/>
                <a:cs typeface="+mn-cs"/>
              </a:rPr>
              <a:t>.</a:t>
            </a:r>
          </a:p>
        </p:txBody>
      </p:sp>
      <p:sp>
        <p:nvSpPr>
          <p:cNvPr id="6" name="Title 2">
            <a:extLst>
              <a:ext uri="{FF2B5EF4-FFF2-40B4-BE49-F238E27FC236}">
                <a16:creationId xmlns:a16="http://schemas.microsoft.com/office/drawing/2014/main" id="{4B79C3BA-0BFA-4ECC-A28F-0016D485CF06}"/>
              </a:ext>
            </a:extLst>
          </p:cNvPr>
          <p:cNvSpPr txBox="1">
            <a:spLocks/>
          </p:cNvSpPr>
          <p:nvPr/>
        </p:nvSpPr>
        <p:spPr bwMode="auto">
          <a:xfrm>
            <a:off x="7550150" y="26595"/>
            <a:ext cx="1593850" cy="363538"/>
          </a:xfrm>
          <a:prstGeom prst="rect">
            <a:avLst/>
          </a:prstGeom>
          <a:noFill/>
          <a:ln>
            <a:noFill/>
          </a:ln>
        </p:spPr>
        <p:txBody>
          <a:bodyPr anchor="ctr">
            <a:normAutofit/>
          </a:bodyPr>
          <a:lstStyle>
            <a:defPPr>
              <a:defRPr lang="en-US"/>
            </a:defPPr>
            <a:lvl1pPr fontAlgn="auto">
              <a:lnSpc>
                <a:spcPct val="90000"/>
              </a:lnSpc>
              <a:spcBef>
                <a:spcPct val="0"/>
              </a:spcBef>
              <a:spcAft>
                <a:spcPts val="0"/>
              </a:spcAft>
              <a:buNone/>
              <a:defRPr sz="1500">
                <a:solidFill>
                  <a:srgbClr val="0072A2"/>
                </a:solidFill>
                <a:latin typeface="+mj-lt"/>
                <a:ea typeface="Adobe Fan Heiti Std B" pitchFamily="34" charset="-128"/>
                <a:cs typeface="+mj-cs"/>
              </a:defRPr>
            </a:lvl1pPr>
          </a:lstStyle>
          <a:p>
            <a:pPr algn="r"/>
            <a:r>
              <a:rPr lang="en-IN" dirty="0"/>
              <a:t>Appendix 15</a:t>
            </a:r>
          </a:p>
        </p:txBody>
      </p:sp>
      <p:sp>
        <p:nvSpPr>
          <p:cNvPr id="7" name="Slide Number Placeholder 5">
            <a:extLst>
              <a:ext uri="{FF2B5EF4-FFF2-40B4-BE49-F238E27FC236}">
                <a16:creationId xmlns:a16="http://schemas.microsoft.com/office/drawing/2014/main" id="{6884E2FF-F37C-AD43-90A5-75F162AADDA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122</a:t>
            </a:fld>
            <a:endParaRPr lang="en-US" dirty="0"/>
          </a:p>
        </p:txBody>
      </p:sp>
    </p:spTree>
    <p:extLst>
      <p:ext uri="{BB962C8B-B14F-4D97-AF65-F5344CB8AC3E}">
        <p14:creationId xmlns:p14="http://schemas.microsoft.com/office/powerpoint/2010/main" val="62626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End of Chapter 15</a:t>
            </a:r>
          </a:p>
        </p:txBody>
      </p:sp>
      <p:sp>
        <p:nvSpPr>
          <p:cNvPr id="3" name="Slide Number Placeholder 5">
            <a:extLst>
              <a:ext uri="{FF2B5EF4-FFF2-40B4-BE49-F238E27FC236}">
                <a16:creationId xmlns:a16="http://schemas.microsoft.com/office/drawing/2014/main" id="{5AA91A74-CC65-8A42-8C1D-6AFDA694608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123</a:t>
            </a:fld>
            <a:endParaRPr lang="en-US" dirty="0"/>
          </a:p>
        </p:txBody>
      </p:sp>
    </p:spTree>
    <p:extLst>
      <p:ext uri="{BB962C8B-B14F-4D97-AF65-F5344CB8AC3E}">
        <p14:creationId xmlns:p14="http://schemas.microsoft.com/office/powerpoint/2010/main" val="3880205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Beginning of the Lease (Lessor)</a:t>
            </a:r>
          </a:p>
        </p:txBody>
      </p:sp>
      <p:sp>
        <p:nvSpPr>
          <p:cNvPr id="4" name="Content Placeholder 3"/>
          <p:cNvSpPr>
            <a:spLocks noGrp="1"/>
          </p:cNvSpPr>
          <p:nvPr>
            <p:ph idx="1"/>
          </p:nvPr>
        </p:nvSpPr>
        <p:spPr>
          <a:xfrm>
            <a:off x="611560" y="1587501"/>
            <a:ext cx="8229600" cy="2633587"/>
          </a:xfrm>
          <a:prstGeom prst="rect">
            <a:avLst/>
          </a:prstGeom>
          <a:solidFill>
            <a:srgbClr val="FFFFCC"/>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0" indent="0">
              <a:buNone/>
            </a:pPr>
            <a:r>
              <a:rPr lang="en-US" sz="2000" b="1" dirty="0">
                <a:solidFill>
                  <a:schemeClr val="tx1"/>
                </a:solidFill>
              </a:rPr>
              <a:t>First LeaseCorp (Lessor)</a:t>
            </a:r>
          </a:p>
          <a:p>
            <a:pPr marL="0" indent="0">
              <a:buNone/>
            </a:pPr>
            <a:r>
              <a:rPr lang="en-US" sz="2000" dirty="0">
                <a:solidFill>
                  <a:schemeClr val="tx1"/>
                </a:solidFill>
              </a:rPr>
              <a:t>Lease receivable </a:t>
            </a:r>
            <a:r>
              <a:rPr lang="en-US" sz="1800" dirty="0">
                <a:solidFill>
                  <a:schemeClr val="tx1"/>
                </a:solidFill>
              </a:rPr>
              <a:t>(present value of lease payments)</a:t>
            </a:r>
            <a:r>
              <a:rPr lang="en-US" sz="2000" dirty="0">
                <a:solidFill>
                  <a:schemeClr val="tx1"/>
                </a:solidFill>
              </a:rPr>
              <a:t>	  479,079</a:t>
            </a:r>
          </a:p>
          <a:p>
            <a:pPr marL="0" indent="0">
              <a:buNone/>
            </a:pPr>
            <a:r>
              <a:rPr lang="en-US" sz="2000" dirty="0">
                <a:solidFill>
                  <a:schemeClr val="tx1"/>
                </a:solidFill>
              </a:rPr>
              <a:t>        Equipment </a:t>
            </a:r>
            <a:r>
              <a:rPr lang="en-US" sz="1800" dirty="0">
                <a:solidFill>
                  <a:schemeClr val="tx1"/>
                </a:solidFill>
              </a:rPr>
              <a:t>(lessor’s cost: carrying amount)</a:t>
            </a:r>
            <a:r>
              <a:rPr lang="en-US" sz="2000" dirty="0">
                <a:solidFill>
                  <a:schemeClr val="tx1"/>
                </a:solidFill>
              </a:rPr>
              <a:t>		        	      479,079</a:t>
            </a:r>
          </a:p>
          <a:p>
            <a:pPr marL="0" indent="0">
              <a:buNone/>
            </a:pPr>
            <a:endParaRPr lang="en-US" sz="2400" dirty="0">
              <a:solidFill>
                <a:schemeClr val="tx1"/>
              </a:solidFill>
            </a:endParaRPr>
          </a:p>
        </p:txBody>
      </p:sp>
      <p:cxnSp>
        <p:nvCxnSpPr>
          <p:cNvPr id="5" name="Straight Connector 4"/>
          <p:cNvCxnSpPr/>
          <p:nvPr/>
        </p:nvCxnSpPr>
        <p:spPr>
          <a:xfrm flipV="1">
            <a:off x="762000" y="2057400"/>
            <a:ext cx="7924800" cy="44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2000" y="1600201"/>
            <a:ext cx="3587213" cy="461665"/>
          </a:xfrm>
          <a:prstGeom prst="rect">
            <a:avLst/>
          </a:prstGeom>
          <a:noFill/>
        </p:spPr>
        <p:txBody>
          <a:bodyPr wrap="square" rtlCol="0">
            <a:spAutoFit/>
          </a:bodyPr>
          <a:lstStyle/>
          <a:p>
            <a:pPr algn="ctr"/>
            <a:r>
              <a:rPr lang="en-US" sz="2400" b="1" dirty="0">
                <a:latin typeface="+mn-lt"/>
              </a:rPr>
              <a:t>Journal Entry</a:t>
            </a:r>
          </a:p>
        </p:txBody>
      </p:sp>
      <p:sp>
        <p:nvSpPr>
          <p:cNvPr id="11" name="TextBox 10"/>
          <p:cNvSpPr txBox="1"/>
          <p:nvPr/>
        </p:nvSpPr>
        <p:spPr>
          <a:xfrm>
            <a:off x="6077117" y="1600201"/>
            <a:ext cx="929402" cy="461665"/>
          </a:xfrm>
          <a:prstGeom prst="rect">
            <a:avLst/>
          </a:prstGeom>
          <a:noFill/>
        </p:spPr>
        <p:txBody>
          <a:bodyPr wrap="square" rtlCol="0">
            <a:spAutoFit/>
          </a:bodyPr>
          <a:lstStyle/>
          <a:p>
            <a:r>
              <a:rPr lang="en-US" sz="2400" b="1" dirty="0">
                <a:latin typeface="+mn-lt"/>
              </a:rPr>
              <a:t>Debit</a:t>
            </a:r>
          </a:p>
        </p:txBody>
      </p:sp>
      <p:sp>
        <p:nvSpPr>
          <p:cNvPr id="12" name="TextBox 11"/>
          <p:cNvSpPr txBox="1"/>
          <p:nvPr/>
        </p:nvSpPr>
        <p:spPr>
          <a:xfrm>
            <a:off x="7381958" y="1600201"/>
            <a:ext cx="1076242" cy="461665"/>
          </a:xfrm>
          <a:prstGeom prst="rect">
            <a:avLst/>
          </a:prstGeom>
          <a:noFill/>
        </p:spPr>
        <p:txBody>
          <a:bodyPr wrap="square" rtlCol="0">
            <a:spAutoFit/>
          </a:bodyPr>
          <a:lstStyle/>
          <a:p>
            <a:r>
              <a:rPr lang="en-US" sz="2400" b="1" dirty="0">
                <a:latin typeface="+mn-lt"/>
              </a:rPr>
              <a:t>Credit</a:t>
            </a:r>
          </a:p>
        </p:txBody>
      </p:sp>
      <p:sp>
        <p:nvSpPr>
          <p:cNvPr id="3" name="Rectangle 2"/>
          <p:cNvSpPr/>
          <p:nvPr/>
        </p:nvSpPr>
        <p:spPr>
          <a:xfrm>
            <a:off x="801960" y="3429000"/>
            <a:ext cx="7226424" cy="923330"/>
          </a:xfrm>
          <a:prstGeom prst="rect">
            <a:avLst/>
          </a:prstGeom>
        </p:spPr>
        <p:txBody>
          <a:bodyPr wrap="square">
            <a:spAutoFit/>
          </a:bodyPr>
          <a:lstStyle/>
          <a:p>
            <a:r>
              <a:rPr lang="en-US" b="1" i="1" dirty="0">
                <a:solidFill>
                  <a:srgbClr val="FF0000"/>
                </a:solidFill>
                <a:latin typeface="inherit"/>
              </a:rPr>
              <a:t>Notice that the lessor’s entries are the flip side or mirror image of the lessee’s entries.</a:t>
            </a:r>
            <a:br>
              <a:rPr lang="en-US" dirty="0">
                <a:solidFill>
                  <a:srgbClr val="FF0000"/>
                </a:solidFill>
              </a:rPr>
            </a:br>
            <a:endParaRPr lang="en-US" dirty="0">
              <a:solidFill>
                <a:srgbClr val="FF0000"/>
              </a:solidFill>
            </a:endParaRPr>
          </a:p>
        </p:txBody>
      </p:sp>
      <p:sp>
        <p:nvSpPr>
          <p:cNvPr id="10"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13" name="Slide Number Placeholder 5">
            <a:extLst>
              <a:ext uri="{FF2B5EF4-FFF2-40B4-BE49-F238E27FC236}">
                <a16:creationId xmlns:a16="http://schemas.microsoft.com/office/drawing/2014/main" id="{B7FCE9EC-A34F-554B-86BE-3A2BF0E47A6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13</a:t>
            </a:fld>
            <a:endParaRPr lang="en-US" dirty="0"/>
          </a:p>
        </p:txBody>
      </p:sp>
    </p:spTree>
    <p:extLst>
      <p:ext uri="{BB962C8B-B14F-4D97-AF65-F5344CB8AC3E}">
        <p14:creationId xmlns:p14="http://schemas.microsoft.com/office/powerpoint/2010/main" val="227710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200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Journal Entries for Lease Payments</a:t>
            </a:r>
          </a:p>
        </p:txBody>
      </p:sp>
      <p:sp>
        <p:nvSpPr>
          <p:cNvPr id="10" name="TextBox 9"/>
          <p:cNvSpPr txBox="1"/>
          <p:nvPr/>
        </p:nvSpPr>
        <p:spPr>
          <a:xfrm>
            <a:off x="840160" y="1390809"/>
            <a:ext cx="7772400" cy="3693319"/>
          </a:xfrm>
          <a:prstGeom prst="rect">
            <a:avLst/>
          </a:prstGeom>
          <a:solidFill>
            <a:srgbClr val="FFFFCC"/>
          </a:solidFill>
          <a:ln>
            <a:solidFill>
              <a:schemeClr val="accent6"/>
            </a:solidFill>
          </a:ln>
        </p:spPr>
        <p:txBody>
          <a:bodyPr wrap="square" rtlCol="0">
            <a:spAutoFit/>
          </a:bodyPr>
          <a:lstStyle/>
          <a:p>
            <a:pPr algn="ctr"/>
            <a:r>
              <a:rPr lang="en-US" sz="2400" b="1" dirty="0">
                <a:solidFill>
                  <a:srgbClr val="C00000"/>
                </a:solidFill>
                <a:latin typeface="+mn-lt"/>
              </a:rPr>
              <a:t>First Lease Payment (January 1, 2021)</a:t>
            </a:r>
          </a:p>
          <a:p>
            <a:endParaRPr lang="en-US" sz="2400" dirty="0">
              <a:latin typeface="+mn-lt"/>
            </a:endParaRPr>
          </a:p>
          <a:p>
            <a:r>
              <a:rPr lang="en-US" sz="2400" b="1" dirty="0">
                <a:latin typeface="+mn-lt"/>
              </a:rPr>
              <a:t>Sans Serif (Lessee)</a:t>
            </a:r>
          </a:p>
          <a:p>
            <a:r>
              <a:rPr lang="en-US" sz="2400" dirty="0">
                <a:latin typeface="+mn-lt"/>
              </a:rPr>
              <a:t>Lease Payable				100,000	</a:t>
            </a:r>
          </a:p>
          <a:p>
            <a:r>
              <a:rPr lang="en-US" sz="2400" dirty="0">
                <a:latin typeface="+mn-lt"/>
              </a:rPr>
              <a:t>	Cash (lease payment)				100,000</a:t>
            </a:r>
          </a:p>
          <a:p>
            <a:endParaRPr lang="en-US" sz="2400" dirty="0">
              <a:latin typeface="+mn-lt"/>
            </a:endParaRPr>
          </a:p>
          <a:p>
            <a:r>
              <a:rPr lang="en-US" sz="2400" b="1" dirty="0">
                <a:solidFill>
                  <a:srgbClr val="0070C0"/>
                </a:solidFill>
                <a:latin typeface="+mn-lt"/>
              </a:rPr>
              <a:t>First LeaseCorp (Lessor)</a:t>
            </a:r>
          </a:p>
          <a:p>
            <a:r>
              <a:rPr lang="en-US" sz="2400" dirty="0">
                <a:solidFill>
                  <a:srgbClr val="0070C0"/>
                </a:solidFill>
                <a:latin typeface="+mn-lt"/>
              </a:rPr>
              <a:t>Cash (lease payment)			100,000	</a:t>
            </a:r>
          </a:p>
          <a:p>
            <a:r>
              <a:rPr lang="en-US" sz="2400" dirty="0">
                <a:solidFill>
                  <a:srgbClr val="0070C0"/>
                </a:solidFill>
                <a:latin typeface="+mn-lt"/>
              </a:rPr>
              <a:t>	Lease receivable				100,000</a:t>
            </a:r>
          </a:p>
          <a:p>
            <a:endParaRPr lang="en-US"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5" name="Slide Number Placeholder 5">
            <a:extLst>
              <a:ext uri="{FF2B5EF4-FFF2-40B4-BE49-F238E27FC236}">
                <a16:creationId xmlns:a16="http://schemas.microsoft.com/office/drawing/2014/main" id="{0A2C9000-71FB-3140-A788-33FBDBD3BEB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14</a:t>
            </a:fld>
            <a:endParaRPr lang="en-US" dirty="0"/>
          </a:p>
        </p:txBody>
      </p:sp>
    </p:spTree>
    <p:extLst>
      <p:ext uri="{BB962C8B-B14F-4D97-AF65-F5344CB8AC3E}">
        <p14:creationId xmlns:p14="http://schemas.microsoft.com/office/powerpoint/2010/main" val="366030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animEffect transition="in" filter="wipe(down)">
                                      <p:cBhvr>
                                        <p:cTn id="7" dur="500"/>
                                        <p:tgtEl>
                                          <p:spTgt spid="10">
                                            <p:txEl>
                                              <p:pRg st="6" end="6"/>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0">
                                            <p:txEl>
                                              <p:pRg st="7" end="7"/>
                                            </p:txEl>
                                          </p:spTgt>
                                        </p:tgtEl>
                                        <p:attrNameLst>
                                          <p:attrName>style.visibility</p:attrName>
                                        </p:attrNameLst>
                                      </p:cBhvr>
                                      <p:to>
                                        <p:strVal val="visible"/>
                                      </p:to>
                                    </p:set>
                                    <p:animEffect transition="in" filter="wipe(down)">
                                      <p:cBhvr>
                                        <p:cTn id="10" dur="500"/>
                                        <p:tgtEl>
                                          <p:spTgt spid="10">
                                            <p:txEl>
                                              <p:pRg st="7" end="7"/>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0">
                                            <p:txEl>
                                              <p:pRg st="8" end="8"/>
                                            </p:txEl>
                                          </p:spTgt>
                                        </p:tgtEl>
                                        <p:attrNameLst>
                                          <p:attrName>style.visibility</p:attrName>
                                        </p:attrNameLst>
                                      </p:cBhvr>
                                      <p:to>
                                        <p:strVal val="visible"/>
                                      </p:to>
                                    </p:set>
                                    <p:animEffect transition="in" filter="wipe(down)">
                                      <p:cBhvr>
                                        <p:cTn id="13"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1" name="Rectangle 3"/>
          <p:cNvSpPr>
            <a:spLocks noGrp="1" noChangeArrowheads="1"/>
          </p:cNvSpPr>
          <p:nvPr>
            <p:ph idx="1"/>
          </p:nvPr>
        </p:nvSpPr>
        <p:spPr>
          <a:xfrm>
            <a:off x="683568" y="1988841"/>
            <a:ext cx="8271520" cy="4392487"/>
          </a:xfrm>
          <a:solidFill>
            <a:srgbClr val="FFFFCC"/>
          </a:solidFill>
        </p:spPr>
        <p:txBody>
          <a:bodyPr>
            <a:normAutofit/>
          </a:bodyPr>
          <a:lstStyle/>
          <a:p>
            <a:pPr marL="685800" eaLnBrk="1" hangingPunct="1">
              <a:buFont typeface="Wingdings" pitchFamily="2" charset="2"/>
              <a:buNone/>
              <a:tabLst>
                <a:tab pos="6972300" algn="dec"/>
                <a:tab pos="7772400" algn="dec"/>
              </a:tabLst>
            </a:pPr>
            <a:r>
              <a:rPr lang="en-US" altLang="en-US" sz="2400" b="1" dirty="0">
                <a:solidFill>
                  <a:srgbClr val="C00000"/>
                </a:solidFill>
              </a:rPr>
              <a:t>Sans Serif Publishers, Inc. (Lessee)</a:t>
            </a:r>
          </a:p>
          <a:p>
            <a:pPr marL="685800" eaLnBrk="1" hangingPunct="1">
              <a:buFont typeface="Wingdings" pitchFamily="2" charset="2"/>
              <a:buNone/>
              <a:tabLst>
                <a:tab pos="6972300" algn="dec"/>
                <a:tab pos="7772400" algn="dec"/>
              </a:tabLst>
            </a:pPr>
            <a:r>
              <a:rPr lang="en-US" altLang="en-US" sz="2400" dirty="0">
                <a:solidFill>
                  <a:srgbClr val="663300"/>
                </a:solidFill>
              </a:rPr>
              <a:t>Interest expense </a:t>
            </a:r>
            <a:r>
              <a:rPr lang="en-US" altLang="en-US" sz="2000" dirty="0">
                <a:solidFill>
                  <a:srgbClr val="663300"/>
                </a:solidFill>
              </a:rPr>
              <a:t>(10% x [$479,079 – 100,000])</a:t>
            </a:r>
            <a:r>
              <a:rPr lang="en-US" altLang="en-US" sz="2800" dirty="0">
                <a:solidFill>
                  <a:srgbClr val="663300"/>
                </a:solidFill>
              </a:rPr>
              <a:t>	</a:t>
            </a:r>
            <a:r>
              <a:rPr lang="en-US" altLang="en-US" sz="2400" dirty="0">
                <a:solidFill>
                  <a:srgbClr val="663300"/>
                </a:solidFill>
              </a:rPr>
              <a:t>37,908</a:t>
            </a:r>
          </a:p>
          <a:p>
            <a:pPr marL="685800" eaLnBrk="1" hangingPunct="1">
              <a:buFont typeface="Wingdings" pitchFamily="2" charset="2"/>
              <a:buNone/>
              <a:tabLst>
                <a:tab pos="6972300" algn="dec"/>
                <a:tab pos="7772400" algn="dec"/>
              </a:tabLst>
            </a:pPr>
            <a:r>
              <a:rPr lang="en-US" altLang="en-US" sz="2400" dirty="0">
                <a:solidFill>
                  <a:srgbClr val="663300"/>
                </a:solidFill>
              </a:rPr>
              <a:t>Lease payable </a:t>
            </a:r>
            <a:r>
              <a:rPr lang="en-US" altLang="en-US" sz="1800" dirty="0">
                <a:solidFill>
                  <a:srgbClr val="663300"/>
                </a:solidFill>
              </a:rPr>
              <a:t>(difference)	</a:t>
            </a:r>
            <a:r>
              <a:rPr lang="en-US" altLang="en-US" sz="2400" dirty="0">
                <a:solidFill>
                  <a:srgbClr val="663300"/>
                </a:solidFill>
              </a:rPr>
              <a:t>62,092</a:t>
            </a:r>
            <a:br>
              <a:rPr lang="en-US" altLang="en-US" sz="2400" dirty="0">
                <a:solidFill>
                  <a:srgbClr val="663300"/>
                </a:solidFill>
              </a:rPr>
            </a:br>
            <a:r>
              <a:rPr lang="en-US" altLang="en-US" sz="2400" dirty="0">
                <a:solidFill>
                  <a:srgbClr val="663300"/>
                </a:solidFill>
              </a:rPr>
              <a:t>Cash </a:t>
            </a:r>
            <a:r>
              <a:rPr lang="en-US" altLang="en-US" sz="1800" dirty="0">
                <a:solidFill>
                  <a:srgbClr val="663300"/>
                </a:solidFill>
              </a:rPr>
              <a:t>(lease payment)</a:t>
            </a:r>
            <a:r>
              <a:rPr lang="en-US" altLang="en-US" sz="2400" dirty="0">
                <a:solidFill>
                  <a:srgbClr val="663300"/>
                </a:solidFill>
              </a:rPr>
              <a:t>		100,000</a:t>
            </a:r>
          </a:p>
          <a:p>
            <a:pPr marL="685800" eaLnBrk="1" hangingPunct="1">
              <a:buFont typeface="Wingdings" pitchFamily="2" charset="2"/>
              <a:buNone/>
              <a:tabLst>
                <a:tab pos="6972300" algn="dec"/>
                <a:tab pos="7772400" algn="dec"/>
              </a:tabLst>
            </a:pPr>
            <a:endParaRPr lang="en-US" altLang="en-US" sz="2400" b="1" dirty="0"/>
          </a:p>
          <a:p>
            <a:pPr marL="685800" eaLnBrk="1" hangingPunct="1">
              <a:buFont typeface="Wingdings" pitchFamily="2" charset="2"/>
              <a:buNone/>
              <a:tabLst>
                <a:tab pos="6972300" algn="dec"/>
                <a:tab pos="7772400" algn="dec"/>
              </a:tabLst>
            </a:pPr>
            <a:r>
              <a:rPr lang="en-US" altLang="en-US" sz="2400" b="1" dirty="0">
                <a:solidFill>
                  <a:srgbClr val="00B050"/>
                </a:solidFill>
              </a:rPr>
              <a:t>First LeaseCorp (Lessor)</a:t>
            </a:r>
          </a:p>
          <a:p>
            <a:pPr marL="685800" eaLnBrk="1" hangingPunct="1">
              <a:buFont typeface="Wingdings" pitchFamily="2" charset="2"/>
              <a:buNone/>
              <a:tabLst>
                <a:tab pos="6972300" algn="dec"/>
                <a:tab pos="7772400" algn="dec"/>
              </a:tabLst>
            </a:pPr>
            <a:r>
              <a:rPr lang="en-US" altLang="en-US" sz="2400" dirty="0">
                <a:solidFill>
                  <a:srgbClr val="006600"/>
                </a:solidFill>
              </a:rPr>
              <a:t>Cash </a:t>
            </a:r>
            <a:r>
              <a:rPr lang="en-US" altLang="en-US" sz="1800" dirty="0">
                <a:solidFill>
                  <a:srgbClr val="006600"/>
                </a:solidFill>
              </a:rPr>
              <a:t>(lease payment)	</a:t>
            </a:r>
            <a:r>
              <a:rPr lang="en-US" altLang="en-US" sz="2400" dirty="0">
                <a:solidFill>
                  <a:srgbClr val="006600"/>
                </a:solidFill>
              </a:rPr>
              <a:t> 100,000</a:t>
            </a:r>
            <a:br>
              <a:rPr lang="en-US" altLang="en-US" sz="2400" dirty="0">
                <a:solidFill>
                  <a:srgbClr val="006600"/>
                </a:solidFill>
              </a:rPr>
            </a:br>
            <a:r>
              <a:rPr lang="en-US" altLang="en-US" sz="2400" dirty="0">
                <a:solidFill>
                  <a:srgbClr val="006600"/>
                </a:solidFill>
              </a:rPr>
              <a:t>Lease receivable </a:t>
            </a:r>
            <a:r>
              <a:rPr lang="en-US" altLang="en-US" sz="1800" dirty="0">
                <a:solidFill>
                  <a:srgbClr val="006600"/>
                </a:solidFill>
              </a:rPr>
              <a:t>(difference)</a:t>
            </a:r>
            <a:r>
              <a:rPr lang="en-US" altLang="en-US" sz="2400" dirty="0">
                <a:solidFill>
                  <a:srgbClr val="006600"/>
                </a:solidFill>
              </a:rPr>
              <a:t> 		62,092</a:t>
            </a:r>
          </a:p>
          <a:p>
            <a:pPr marL="685800" eaLnBrk="1" hangingPunct="1">
              <a:buFont typeface="Wingdings" pitchFamily="2" charset="2"/>
              <a:buNone/>
              <a:tabLst>
                <a:tab pos="6972300" algn="dec"/>
                <a:tab pos="7772400" algn="dec"/>
              </a:tabLst>
            </a:pPr>
            <a:r>
              <a:rPr lang="en-US" altLang="en-US" sz="2400" dirty="0">
                <a:solidFill>
                  <a:srgbClr val="006600"/>
                </a:solidFill>
              </a:rPr>
              <a:t>	Interest revenue </a:t>
            </a:r>
            <a:r>
              <a:rPr lang="en-US" altLang="en-US" sz="1800" dirty="0">
                <a:solidFill>
                  <a:srgbClr val="006600"/>
                </a:solidFill>
              </a:rPr>
              <a:t>(10% x [$479,079 – 100,000])            	 	</a:t>
            </a:r>
            <a:r>
              <a:rPr lang="en-US" altLang="en-US" sz="2400" dirty="0">
                <a:solidFill>
                  <a:srgbClr val="006600"/>
                </a:solidFill>
              </a:rPr>
              <a:t>37,908</a:t>
            </a:r>
          </a:p>
        </p:txBody>
      </p:sp>
      <p:sp>
        <p:nvSpPr>
          <p:cNvPr id="20484" name="Text Box 4"/>
          <p:cNvSpPr txBox="1">
            <a:spLocks noChangeArrowheads="1"/>
          </p:cNvSpPr>
          <p:nvPr/>
        </p:nvSpPr>
        <p:spPr bwMode="auto">
          <a:xfrm>
            <a:off x="4419600" y="3810000"/>
            <a:ext cx="2590800" cy="406400"/>
          </a:xfrm>
          <a:prstGeom prst="rect">
            <a:avLst/>
          </a:prstGeom>
          <a:solidFill>
            <a:srgbClr val="FF99CC"/>
          </a:solidFill>
          <a:ln w="9525">
            <a:solidFill>
              <a:srgbClr val="FF0000"/>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n-US" altLang="en-US" sz="2000" dirty="0">
                <a:solidFill>
                  <a:schemeClr val="folHlink"/>
                </a:solidFill>
              </a:rPr>
              <a:t>Outstanding Balance</a:t>
            </a:r>
          </a:p>
        </p:txBody>
      </p:sp>
      <p:sp>
        <p:nvSpPr>
          <p:cNvPr id="20485" name="Text Box 5"/>
          <p:cNvSpPr txBox="1">
            <a:spLocks noChangeArrowheads="1"/>
          </p:cNvSpPr>
          <p:nvPr/>
        </p:nvSpPr>
        <p:spPr bwMode="auto">
          <a:xfrm>
            <a:off x="1828800" y="3810000"/>
            <a:ext cx="1981200" cy="406400"/>
          </a:xfrm>
          <a:prstGeom prst="rect">
            <a:avLst/>
          </a:prstGeom>
          <a:solidFill>
            <a:srgbClr val="FFFF99"/>
          </a:solidFill>
          <a:ln w="9525">
            <a:solidFill>
              <a:schemeClr val="folHlink"/>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n-US" altLang="en-US" sz="2000" dirty="0">
                <a:solidFill>
                  <a:schemeClr val="folHlink"/>
                </a:solidFill>
              </a:rPr>
              <a:t>Effective Rate</a:t>
            </a:r>
          </a:p>
        </p:txBody>
      </p:sp>
      <p:sp>
        <p:nvSpPr>
          <p:cNvPr id="406534" name="Line 6"/>
          <p:cNvSpPr>
            <a:spLocks noChangeShapeType="1"/>
          </p:cNvSpPr>
          <p:nvPr/>
        </p:nvSpPr>
        <p:spPr bwMode="auto">
          <a:xfrm flipH="1" flipV="1">
            <a:off x="5292080" y="2950146"/>
            <a:ext cx="685800" cy="841375"/>
          </a:xfrm>
          <a:prstGeom prst="line">
            <a:avLst/>
          </a:prstGeom>
          <a:noFill/>
          <a:ln w="28575">
            <a:solidFill>
              <a:srgbClr val="3366FF"/>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dirty="0"/>
          </a:p>
        </p:txBody>
      </p:sp>
      <p:sp>
        <p:nvSpPr>
          <p:cNvPr id="406535" name="Line 7"/>
          <p:cNvSpPr>
            <a:spLocks noChangeShapeType="1"/>
          </p:cNvSpPr>
          <p:nvPr/>
        </p:nvSpPr>
        <p:spPr bwMode="auto">
          <a:xfrm flipV="1">
            <a:off x="3030116" y="2970213"/>
            <a:ext cx="381000" cy="838200"/>
          </a:xfrm>
          <a:prstGeom prst="line">
            <a:avLst/>
          </a:prstGeom>
          <a:noFill/>
          <a:ln w="28575">
            <a:solidFill>
              <a:srgbClr val="3366FF"/>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dirty="0"/>
          </a:p>
        </p:txBody>
      </p:sp>
      <p:sp>
        <p:nvSpPr>
          <p:cNvPr id="406536" name="Line 8"/>
          <p:cNvSpPr>
            <a:spLocks noChangeShapeType="1"/>
          </p:cNvSpPr>
          <p:nvPr/>
        </p:nvSpPr>
        <p:spPr bwMode="auto">
          <a:xfrm>
            <a:off x="3049166" y="4191000"/>
            <a:ext cx="609600" cy="1295400"/>
          </a:xfrm>
          <a:prstGeom prst="line">
            <a:avLst/>
          </a:prstGeom>
          <a:noFill/>
          <a:ln w="28575">
            <a:solidFill>
              <a:srgbClr val="3366FF"/>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dirty="0"/>
          </a:p>
        </p:txBody>
      </p:sp>
      <p:sp>
        <p:nvSpPr>
          <p:cNvPr id="406537" name="Line 9"/>
          <p:cNvSpPr>
            <a:spLocks noChangeShapeType="1"/>
          </p:cNvSpPr>
          <p:nvPr/>
        </p:nvSpPr>
        <p:spPr bwMode="auto">
          <a:xfrm flipH="1">
            <a:off x="5457676" y="4191000"/>
            <a:ext cx="533400" cy="1295400"/>
          </a:xfrm>
          <a:prstGeom prst="line">
            <a:avLst/>
          </a:prstGeom>
          <a:noFill/>
          <a:ln w="28575">
            <a:solidFill>
              <a:srgbClr val="3366FF"/>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dirty="0"/>
          </a:p>
        </p:txBody>
      </p:sp>
      <p:sp>
        <p:nvSpPr>
          <p:cNvPr id="10" name="Title 2">
            <a:extLst>
              <a:ext uri="{FF2B5EF4-FFF2-40B4-BE49-F238E27FC236}">
                <a16:creationId xmlns:a16="http://schemas.microsoft.com/office/drawing/2014/main" id="{69D92935-AE2A-4483-80CB-B50D606441F4}"/>
              </a:ext>
            </a:extLst>
          </p:cNvPr>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13" name="Title 1">
            <a:extLst>
              <a:ext uri="{FF2B5EF4-FFF2-40B4-BE49-F238E27FC236}">
                <a16:creationId xmlns:a16="http://schemas.microsoft.com/office/drawing/2014/main" id="{E4416283-E6D5-46C3-B85C-057F21161ED7}"/>
              </a:ext>
            </a:extLst>
          </p:cNvPr>
          <p:cNvSpPr>
            <a:spLocks noGrp="1"/>
          </p:cNvSpPr>
          <p:nvPr>
            <p:ph type="title"/>
          </p:nvPr>
        </p:nvSpPr>
        <p:spPr>
          <a:xfrm>
            <a:off x="611560" y="228742"/>
            <a:ext cx="8229600" cy="1143000"/>
          </a:xfrm>
        </p:spPr>
        <p:txBody>
          <a:bodyPr>
            <a:noAutofit/>
          </a:bodyPr>
          <a:lstStyle/>
          <a:p>
            <a:r>
              <a:rPr lang="en-US" sz="3200" dirty="0"/>
              <a:t>Journal Entries for Lease Payments (Continued)</a:t>
            </a:r>
            <a:br>
              <a:rPr lang="en-US" sz="3200" dirty="0"/>
            </a:br>
            <a:r>
              <a:rPr lang="en-US" sz="3200" dirty="0"/>
              <a:t>- December 31, 2021</a:t>
            </a:r>
          </a:p>
        </p:txBody>
      </p:sp>
      <p:sp>
        <p:nvSpPr>
          <p:cNvPr id="11" name="Slide Number Placeholder 5">
            <a:extLst>
              <a:ext uri="{FF2B5EF4-FFF2-40B4-BE49-F238E27FC236}">
                <a16:creationId xmlns:a16="http://schemas.microsoft.com/office/drawing/2014/main" id="{128A5FB4-4BAD-664B-9A35-1AE1AFFA636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15</a:t>
            </a:fld>
            <a:endParaRPr lang="en-US" dirty="0"/>
          </a:p>
        </p:txBody>
      </p:sp>
    </p:spTree>
    <p:extLst>
      <p:ext uri="{BB962C8B-B14F-4D97-AF65-F5344CB8AC3E}">
        <p14:creationId xmlns:p14="http://schemas.microsoft.com/office/powerpoint/2010/main" val="2915640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06531">
                                            <p:txEl>
                                              <p:pRg st="4" end="4"/>
                                            </p:txEl>
                                          </p:spTgt>
                                        </p:tgtEl>
                                        <p:attrNameLst>
                                          <p:attrName>style.visibility</p:attrName>
                                        </p:attrNameLst>
                                      </p:cBhvr>
                                      <p:to>
                                        <p:strVal val="visible"/>
                                      </p:to>
                                    </p:set>
                                    <p:animEffect transition="in" filter="box(in)">
                                      <p:cBhvr>
                                        <p:cTn id="7" dur="500"/>
                                        <p:tgtEl>
                                          <p:spTgt spid="406531">
                                            <p:txEl>
                                              <p:pRg st="4" end="4"/>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06531">
                                            <p:txEl>
                                              <p:pRg st="5" end="5"/>
                                            </p:txEl>
                                          </p:spTgt>
                                        </p:tgtEl>
                                        <p:attrNameLst>
                                          <p:attrName>style.visibility</p:attrName>
                                        </p:attrNameLst>
                                      </p:cBhvr>
                                      <p:to>
                                        <p:strVal val="visible"/>
                                      </p:to>
                                    </p:set>
                                    <p:animEffect transition="in" filter="box(in)">
                                      <p:cBhvr>
                                        <p:cTn id="10" dur="500"/>
                                        <p:tgtEl>
                                          <p:spTgt spid="406531">
                                            <p:txEl>
                                              <p:pRg st="5" end="5"/>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06531">
                                            <p:txEl>
                                              <p:pRg st="6" end="6"/>
                                            </p:txEl>
                                          </p:spTgt>
                                        </p:tgtEl>
                                        <p:attrNameLst>
                                          <p:attrName>style.visibility</p:attrName>
                                        </p:attrNameLst>
                                      </p:cBhvr>
                                      <p:to>
                                        <p:strVal val="visible"/>
                                      </p:to>
                                    </p:set>
                                    <p:animEffect transition="in" filter="box(in)">
                                      <p:cBhvr>
                                        <p:cTn id="13" dur="500"/>
                                        <p:tgtEl>
                                          <p:spTgt spid="406531">
                                            <p:txEl>
                                              <p:pRg st="6" end="6"/>
                                            </p:txEl>
                                          </p:spTgt>
                                        </p:tgtEl>
                                      </p:cBhvr>
                                    </p:animEffect>
                                  </p:childTnLst>
                                </p:cTn>
                              </p:par>
                              <p:par>
                                <p:cTn id="14" presetID="3" presetClass="exit" presetSubtype="10" fill="hold" grpId="0" nodeType="withEffect">
                                  <p:stCondLst>
                                    <p:cond delay="0"/>
                                  </p:stCondLst>
                                  <p:childTnLst>
                                    <p:animEffect transition="out" filter="blinds(horizontal)">
                                      <p:cBhvr>
                                        <p:cTn id="15" dur="500"/>
                                        <p:tgtEl>
                                          <p:spTgt spid="406535"/>
                                        </p:tgtEl>
                                      </p:cBhvr>
                                    </p:animEffect>
                                    <p:set>
                                      <p:cBhvr>
                                        <p:cTn id="16" dur="1" fill="hold">
                                          <p:stCondLst>
                                            <p:cond delay="499"/>
                                          </p:stCondLst>
                                        </p:cTn>
                                        <p:tgtEl>
                                          <p:spTgt spid="406535"/>
                                        </p:tgtEl>
                                        <p:attrNameLst>
                                          <p:attrName>style.visibility</p:attrName>
                                        </p:attrNameLst>
                                      </p:cBhvr>
                                      <p:to>
                                        <p:strVal val="hidden"/>
                                      </p:to>
                                    </p:set>
                                  </p:childTnLst>
                                </p:cTn>
                              </p:par>
                              <p:par>
                                <p:cTn id="17" presetID="3" presetClass="exit" presetSubtype="10" fill="hold" grpId="0" nodeType="withEffect">
                                  <p:stCondLst>
                                    <p:cond delay="0"/>
                                  </p:stCondLst>
                                  <p:childTnLst>
                                    <p:animEffect transition="out" filter="blinds(horizontal)">
                                      <p:cBhvr>
                                        <p:cTn id="18" dur="500"/>
                                        <p:tgtEl>
                                          <p:spTgt spid="406534"/>
                                        </p:tgtEl>
                                      </p:cBhvr>
                                    </p:animEffect>
                                    <p:set>
                                      <p:cBhvr>
                                        <p:cTn id="19" dur="1" fill="hold">
                                          <p:stCondLst>
                                            <p:cond delay="499"/>
                                          </p:stCondLst>
                                        </p:cTn>
                                        <p:tgtEl>
                                          <p:spTgt spid="406534"/>
                                        </p:tgtEl>
                                        <p:attrNameLst>
                                          <p:attrName>style.visibility</p:attrName>
                                        </p:attrNameLst>
                                      </p:cBhvr>
                                      <p:to>
                                        <p:strVal val="hidden"/>
                                      </p:to>
                                    </p:set>
                                  </p:childTnLst>
                                </p:cTn>
                              </p:par>
                              <p:par>
                                <p:cTn id="20" presetID="3" presetClass="entr" presetSubtype="10" fill="hold" grpId="0" nodeType="withEffect">
                                  <p:stCondLst>
                                    <p:cond delay="0"/>
                                  </p:stCondLst>
                                  <p:childTnLst>
                                    <p:set>
                                      <p:cBhvr>
                                        <p:cTn id="21" dur="1" fill="hold">
                                          <p:stCondLst>
                                            <p:cond delay="0"/>
                                          </p:stCondLst>
                                        </p:cTn>
                                        <p:tgtEl>
                                          <p:spTgt spid="406536"/>
                                        </p:tgtEl>
                                        <p:attrNameLst>
                                          <p:attrName>style.visibility</p:attrName>
                                        </p:attrNameLst>
                                      </p:cBhvr>
                                      <p:to>
                                        <p:strVal val="visible"/>
                                      </p:to>
                                    </p:set>
                                    <p:animEffect transition="in" filter="blinds(horizontal)">
                                      <p:cBhvr>
                                        <p:cTn id="22" dur="500"/>
                                        <p:tgtEl>
                                          <p:spTgt spid="40653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06537"/>
                                        </p:tgtEl>
                                        <p:attrNameLst>
                                          <p:attrName>style.visibility</p:attrName>
                                        </p:attrNameLst>
                                      </p:cBhvr>
                                      <p:to>
                                        <p:strVal val="visible"/>
                                      </p:to>
                                    </p:set>
                                    <p:animEffect transition="in" filter="blinds(horizontal)">
                                      <p:cBhvr>
                                        <p:cTn id="25" dur="500"/>
                                        <p:tgtEl>
                                          <p:spTgt spid="406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4" grpId="0" animBg="1"/>
      <p:bldP spid="406535" grpId="0" animBg="1"/>
      <p:bldP spid="406536" grpId="0" animBg="1"/>
      <p:bldP spid="4065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3200" b="1" dirty="0"/>
              <a:t>Lease Amortization Schedule</a:t>
            </a:r>
          </a:p>
        </p:txBody>
      </p:sp>
      <p:sp>
        <p:nvSpPr>
          <p:cNvPr id="410627" name="Rectangle 3"/>
          <p:cNvSpPr>
            <a:spLocks noGrp="1" noChangeArrowheads="1"/>
          </p:cNvSpPr>
          <p:nvPr>
            <p:ph idx="1"/>
          </p:nvPr>
        </p:nvSpPr>
        <p:spPr>
          <a:xfrm>
            <a:off x="611560" y="1587501"/>
            <a:ext cx="8229600" cy="4525963"/>
          </a:xfrm>
        </p:spPr>
        <p:txBody>
          <a:bodyPr>
            <a:normAutofit/>
          </a:bodyPr>
          <a:lstStyle/>
          <a:p>
            <a:pPr eaLnBrk="1" hangingPunct="1">
              <a:lnSpc>
                <a:spcPct val="80000"/>
              </a:lnSpc>
              <a:buFont typeface="Wingdings" pitchFamily="2" charset="2"/>
              <a:buNone/>
              <a:tabLst>
                <a:tab pos="1371600" algn="ctr"/>
                <a:tab pos="3257550" algn="ctr"/>
                <a:tab pos="5143500" algn="ctr"/>
                <a:tab pos="6858000" algn="ctr"/>
              </a:tabLst>
            </a:pPr>
            <a:r>
              <a:rPr lang="en-US" altLang="en-US" sz="800" b="1" dirty="0"/>
              <a:t>	</a:t>
            </a:r>
            <a:r>
              <a:rPr lang="en-US" altLang="en-US" sz="1800" b="1" dirty="0"/>
              <a:t>		</a:t>
            </a:r>
            <a:r>
              <a:rPr lang="en-US" altLang="en-US" sz="1800" b="1" dirty="0">
                <a:solidFill>
                  <a:srgbClr val="663300"/>
                </a:solidFill>
              </a:rPr>
              <a:t>Effective	Decrease     	  Outstanding</a:t>
            </a:r>
          </a:p>
          <a:p>
            <a:pPr eaLnBrk="1" hangingPunct="1">
              <a:lnSpc>
                <a:spcPct val="80000"/>
              </a:lnSpc>
              <a:buFont typeface="Wingdings" pitchFamily="2" charset="2"/>
              <a:buNone/>
              <a:tabLst>
                <a:tab pos="1371600" algn="ctr"/>
                <a:tab pos="3257550" algn="ctr"/>
                <a:tab pos="5143500" algn="ctr"/>
                <a:tab pos="6858000" algn="ctr"/>
              </a:tabLst>
            </a:pPr>
            <a:r>
              <a:rPr lang="en-US" altLang="en-US" sz="1800" dirty="0">
                <a:solidFill>
                  <a:srgbClr val="663300"/>
                </a:solidFill>
              </a:rPr>
              <a:t>		</a:t>
            </a:r>
            <a:r>
              <a:rPr lang="en-US" altLang="en-US" sz="1800" b="1" dirty="0">
                <a:solidFill>
                  <a:srgbClr val="663300"/>
                </a:solidFill>
              </a:rPr>
              <a:t>Payments	Interest	in Balance	Balance</a:t>
            </a:r>
          </a:p>
          <a:p>
            <a:pPr eaLnBrk="1" hangingPunct="1">
              <a:lnSpc>
                <a:spcPct val="80000"/>
              </a:lnSpc>
              <a:buFont typeface="Wingdings" pitchFamily="2" charset="2"/>
              <a:buNone/>
              <a:tabLst>
                <a:tab pos="1371600" algn="ctr"/>
                <a:tab pos="3257550" algn="ctr"/>
                <a:tab pos="5143500" algn="ctr"/>
                <a:tab pos="6858000" algn="ctr"/>
              </a:tabLst>
            </a:pPr>
            <a:r>
              <a:rPr lang="en-US" altLang="en-US" sz="1800" b="1" dirty="0"/>
              <a:t>	     		 </a:t>
            </a:r>
            <a:r>
              <a:rPr lang="en-US" altLang="en-US" sz="1800" dirty="0">
                <a:solidFill>
                  <a:srgbClr val="006600"/>
                </a:solidFill>
              </a:rPr>
              <a:t>10% x Outstanding Balance</a:t>
            </a:r>
          </a:p>
          <a:p>
            <a:pPr eaLnBrk="1" hangingPunct="1">
              <a:lnSpc>
                <a:spcPct val="90000"/>
              </a:lnSpc>
              <a:spcAft>
                <a:spcPct val="20000"/>
              </a:spcAft>
              <a:buFont typeface="Wingdings" pitchFamily="2" charset="2"/>
              <a:buNone/>
              <a:tabLst>
                <a:tab pos="1771650" algn="dec"/>
                <a:tab pos="4343400" algn="dec"/>
                <a:tab pos="5486400" algn="dec"/>
                <a:tab pos="7258050" algn="dec"/>
              </a:tabLst>
            </a:pPr>
            <a:r>
              <a:rPr lang="en-US" altLang="en-US" sz="1800" dirty="0"/>
              <a:t>    1/1/21 				479,079</a:t>
            </a:r>
          </a:p>
          <a:p>
            <a:pPr eaLnBrk="1" hangingPunct="1">
              <a:lnSpc>
                <a:spcPct val="90000"/>
              </a:lnSpc>
              <a:spcAft>
                <a:spcPct val="20000"/>
              </a:spcAft>
              <a:buFont typeface="Wingdings" pitchFamily="2" charset="2"/>
              <a:buNone/>
              <a:tabLst>
                <a:tab pos="1771650" algn="dec"/>
                <a:tab pos="4343400" algn="r"/>
                <a:tab pos="5600700" algn="dec"/>
                <a:tab pos="7258050" algn="dec"/>
              </a:tabLst>
            </a:pPr>
            <a:r>
              <a:rPr lang="en-US" altLang="en-US" sz="1800" dirty="0"/>
              <a:t>    1/1/21 	100,000		100,000	379,079</a:t>
            </a:r>
          </a:p>
          <a:p>
            <a:pPr eaLnBrk="1" hangingPunct="1">
              <a:lnSpc>
                <a:spcPct val="90000"/>
              </a:lnSpc>
              <a:spcAft>
                <a:spcPct val="20000"/>
              </a:spcAft>
              <a:buFont typeface="Wingdings" pitchFamily="2" charset="2"/>
              <a:buNone/>
              <a:tabLst>
                <a:tab pos="1771650" algn="dec"/>
                <a:tab pos="4343400" algn="r"/>
                <a:tab pos="5600700" algn="dec"/>
                <a:tab pos="7258050" algn="dec"/>
              </a:tabLst>
            </a:pPr>
            <a:r>
              <a:rPr lang="en-US" altLang="en-US" sz="1800" dirty="0"/>
              <a:t>12/31/21 	100,000	.10 (379,079) = 37,908	62,092	316,987</a:t>
            </a:r>
          </a:p>
          <a:p>
            <a:pPr eaLnBrk="1" hangingPunct="1">
              <a:lnSpc>
                <a:spcPct val="90000"/>
              </a:lnSpc>
              <a:spcAft>
                <a:spcPct val="20000"/>
              </a:spcAft>
              <a:buFont typeface="Wingdings" pitchFamily="2" charset="2"/>
              <a:buNone/>
              <a:tabLst>
                <a:tab pos="1771650" algn="dec"/>
                <a:tab pos="4343400" algn="r"/>
                <a:tab pos="5600700" algn="dec"/>
                <a:tab pos="7258050" algn="dec"/>
              </a:tabLst>
            </a:pPr>
            <a:r>
              <a:rPr lang="en-US" altLang="en-US" sz="1800" dirty="0"/>
              <a:t>12/31/22 	100,000	.10 (316,987) = 31,699	68,301	248,686</a:t>
            </a:r>
          </a:p>
          <a:p>
            <a:pPr eaLnBrk="1" hangingPunct="1">
              <a:lnSpc>
                <a:spcPct val="90000"/>
              </a:lnSpc>
              <a:spcAft>
                <a:spcPct val="20000"/>
              </a:spcAft>
              <a:buFont typeface="Wingdings" pitchFamily="2" charset="2"/>
              <a:buNone/>
              <a:tabLst>
                <a:tab pos="1771650" algn="dec"/>
                <a:tab pos="4343400" algn="r"/>
                <a:tab pos="5600700" algn="dec"/>
                <a:tab pos="7258050" algn="dec"/>
              </a:tabLst>
            </a:pPr>
            <a:r>
              <a:rPr lang="en-US" altLang="en-US" sz="1800" dirty="0"/>
              <a:t>12/31/23 	100,000	.10 (248,686) = 24,869	75,131	173,555</a:t>
            </a:r>
          </a:p>
          <a:p>
            <a:pPr eaLnBrk="1" hangingPunct="1">
              <a:lnSpc>
                <a:spcPct val="90000"/>
              </a:lnSpc>
              <a:spcAft>
                <a:spcPct val="20000"/>
              </a:spcAft>
              <a:buFont typeface="Wingdings" pitchFamily="2" charset="2"/>
              <a:buNone/>
              <a:tabLst>
                <a:tab pos="1771650" algn="dec"/>
                <a:tab pos="4343400" algn="r"/>
                <a:tab pos="5600700" algn="dec"/>
                <a:tab pos="7258050" algn="dec"/>
              </a:tabLst>
            </a:pPr>
            <a:r>
              <a:rPr lang="en-US" altLang="en-US" sz="1800" dirty="0"/>
              <a:t>12/31/24 	100,000	.10 (173,555) = 17,355	82,645	 90,910</a:t>
            </a:r>
          </a:p>
          <a:p>
            <a:pPr eaLnBrk="1" hangingPunct="1">
              <a:lnSpc>
                <a:spcPct val="90000"/>
              </a:lnSpc>
              <a:spcAft>
                <a:spcPct val="20000"/>
              </a:spcAft>
              <a:buFont typeface="Wingdings" pitchFamily="2" charset="2"/>
              <a:buNone/>
              <a:tabLst>
                <a:tab pos="1771650" algn="dec"/>
                <a:tab pos="4343400" algn="r"/>
                <a:tab pos="5600700" algn="dec"/>
                <a:tab pos="7258050" algn="dec"/>
              </a:tabLst>
            </a:pPr>
            <a:r>
              <a:rPr lang="en-US" altLang="en-US" sz="1800" dirty="0"/>
              <a:t>12/31/25 	</a:t>
            </a:r>
            <a:r>
              <a:rPr lang="en-US" altLang="en-US" sz="1800" u="sng" dirty="0"/>
              <a:t>100,000</a:t>
            </a:r>
            <a:r>
              <a:rPr lang="en-US" altLang="en-US" sz="1800" dirty="0"/>
              <a:t>	.10   (90,910) =   </a:t>
            </a:r>
            <a:r>
              <a:rPr lang="en-US" altLang="en-US" sz="1800" u="sng" dirty="0"/>
              <a:t>9,090</a:t>
            </a:r>
            <a:r>
              <a:rPr lang="en-US" altLang="en-US" sz="1800" dirty="0"/>
              <a:t>	</a:t>
            </a:r>
            <a:r>
              <a:rPr lang="en-US" altLang="en-US" sz="1800" u="sng" dirty="0"/>
              <a:t>90,910</a:t>
            </a:r>
            <a:r>
              <a:rPr lang="en-US" altLang="en-US" sz="1800" dirty="0"/>
              <a:t>	0</a:t>
            </a:r>
          </a:p>
          <a:p>
            <a:pPr eaLnBrk="1" hangingPunct="1">
              <a:lnSpc>
                <a:spcPct val="90000"/>
              </a:lnSpc>
              <a:spcAft>
                <a:spcPct val="20000"/>
              </a:spcAft>
              <a:buFont typeface="Wingdings" pitchFamily="2" charset="2"/>
              <a:buNone/>
              <a:tabLst>
                <a:tab pos="1771650" algn="dec"/>
                <a:tab pos="4343400" algn="dec"/>
                <a:tab pos="5600700" algn="dec"/>
                <a:tab pos="7258050" algn="dec"/>
              </a:tabLst>
            </a:pPr>
            <a:r>
              <a:rPr lang="en-US" altLang="en-US" sz="1800" dirty="0"/>
              <a:t>	    	   </a:t>
            </a:r>
            <a:r>
              <a:rPr lang="en-US" altLang="en-US" sz="1800" b="1" dirty="0"/>
              <a:t>600,000	120,921	      479,079</a:t>
            </a:r>
          </a:p>
          <a:p>
            <a:pPr eaLnBrk="1" hangingPunct="1">
              <a:lnSpc>
                <a:spcPct val="80000"/>
              </a:lnSpc>
              <a:buFont typeface="Wingdings" pitchFamily="2" charset="2"/>
              <a:buNone/>
            </a:pPr>
            <a:endParaRPr lang="en-US" altLang="en-US" sz="1600" dirty="0"/>
          </a:p>
        </p:txBody>
      </p:sp>
      <p:sp>
        <p:nvSpPr>
          <p:cNvPr id="410630" name="Line 6"/>
          <p:cNvSpPr>
            <a:spLocks noChangeShapeType="1"/>
          </p:cNvSpPr>
          <p:nvPr/>
        </p:nvSpPr>
        <p:spPr bwMode="auto">
          <a:xfrm>
            <a:off x="3007950" y="2319521"/>
            <a:ext cx="181820" cy="893455"/>
          </a:xfrm>
          <a:prstGeom prst="line">
            <a:avLst/>
          </a:prstGeom>
          <a:noFill/>
          <a:ln w="12700">
            <a:solidFill>
              <a:srgbClr val="FF0000"/>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dirty="0"/>
          </a:p>
        </p:txBody>
      </p:sp>
      <p:sp>
        <p:nvSpPr>
          <p:cNvPr id="410631" name="Line 7"/>
          <p:cNvSpPr>
            <a:spLocks noChangeShapeType="1"/>
          </p:cNvSpPr>
          <p:nvPr/>
        </p:nvSpPr>
        <p:spPr bwMode="auto">
          <a:xfrm flipH="1">
            <a:off x="4159831" y="2895586"/>
            <a:ext cx="2952328" cy="360040"/>
          </a:xfrm>
          <a:prstGeom prst="line">
            <a:avLst/>
          </a:prstGeom>
          <a:noFill/>
          <a:ln w="12700">
            <a:solidFill>
              <a:srgbClr val="FF0000"/>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dirty="0"/>
          </a:p>
        </p:txBody>
      </p:sp>
      <p:sp>
        <p:nvSpPr>
          <p:cNvPr id="410632" name="Text Box 8"/>
          <p:cNvSpPr txBox="1">
            <a:spLocks noChangeArrowheads="1"/>
          </p:cNvSpPr>
          <p:nvPr/>
        </p:nvSpPr>
        <p:spPr bwMode="auto">
          <a:xfrm>
            <a:off x="3187723" y="2473860"/>
            <a:ext cx="1944216" cy="584775"/>
          </a:xfrm>
          <a:prstGeom prst="rect">
            <a:avLst/>
          </a:prstGeom>
          <a:solidFill>
            <a:srgbClr val="CCFF99"/>
          </a:solidFill>
          <a:ln w="12700">
            <a:solidFill>
              <a:schemeClr val="tx1"/>
            </a:solidFill>
            <a:miter lim="800000"/>
            <a:headEnd/>
            <a:tailEnd/>
          </a:ln>
        </p:spPr>
        <p:txBody>
          <a:bodyPr wrap="square">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n-US" altLang="en-US" sz="1600" dirty="0">
                <a:solidFill>
                  <a:srgbClr val="006600"/>
                </a:solidFill>
              </a:rPr>
              <a:t>No interest yet; no time has passed.</a:t>
            </a:r>
          </a:p>
        </p:txBody>
      </p:sp>
      <p:sp>
        <p:nvSpPr>
          <p:cNvPr id="2" name="Left Brace 1"/>
          <p:cNvSpPr/>
          <p:nvPr/>
        </p:nvSpPr>
        <p:spPr>
          <a:xfrm rot="16200000">
            <a:off x="5246768" y="4811755"/>
            <a:ext cx="288032" cy="120552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4" name="Elbow Connector 3"/>
          <p:cNvCxnSpPr>
            <a:cxnSpLocks/>
            <a:stCxn id="2" idx="1"/>
          </p:cNvCxnSpPr>
          <p:nvPr/>
        </p:nvCxnSpPr>
        <p:spPr>
          <a:xfrm rot="5400000" flipH="1">
            <a:off x="3777905" y="3945653"/>
            <a:ext cx="462757" cy="2763000"/>
          </a:xfrm>
          <a:prstGeom prst="bentConnector4">
            <a:avLst>
              <a:gd name="adj1" fmla="val -49400"/>
              <a:gd name="adj2" fmla="val 52606"/>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3D727360-4E15-492F-A889-83A4DB5166EA}"/>
              </a:ext>
            </a:extLst>
          </p:cNvPr>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10" name="Slide Number Placeholder 5">
            <a:extLst>
              <a:ext uri="{FF2B5EF4-FFF2-40B4-BE49-F238E27FC236}">
                <a16:creationId xmlns:a16="http://schemas.microsoft.com/office/drawing/2014/main" id="{176F0AFE-85DA-9144-97A2-A0D89B86183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16</a:t>
            </a:fld>
            <a:endParaRPr lang="en-US" dirty="0"/>
          </a:p>
        </p:txBody>
      </p:sp>
    </p:spTree>
    <p:extLst>
      <p:ext uri="{BB962C8B-B14F-4D97-AF65-F5344CB8AC3E}">
        <p14:creationId xmlns:p14="http://schemas.microsoft.com/office/powerpoint/2010/main" val="332866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10632"/>
                                        </p:tgtEl>
                                        <p:attrNameLst>
                                          <p:attrName>style.visibility</p:attrName>
                                        </p:attrNameLst>
                                      </p:cBhvr>
                                      <p:to>
                                        <p:strVal val="visible"/>
                                      </p:to>
                                    </p:set>
                                    <p:animEffect transition="in" filter="fade">
                                      <p:cBhvr>
                                        <p:cTn id="7" dur="500"/>
                                        <p:tgtEl>
                                          <p:spTgt spid="41063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10627">
                                            <p:txEl>
                                              <p:pRg st="5" end="5"/>
                                            </p:txEl>
                                          </p:spTgt>
                                        </p:tgtEl>
                                        <p:attrNameLst>
                                          <p:attrName>style.visibility</p:attrName>
                                        </p:attrNameLst>
                                      </p:cBhvr>
                                      <p:to>
                                        <p:strVal val="visible"/>
                                      </p:to>
                                    </p:set>
                                    <p:anim calcmode="lin" valueType="num">
                                      <p:cBhvr additive="base">
                                        <p:cTn id="12" dur="500" fill="hold"/>
                                        <p:tgtEl>
                                          <p:spTgt spid="410627">
                                            <p:txEl>
                                              <p:pRg st="5" end="5"/>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10627">
                                            <p:txEl>
                                              <p:pRg st="5" end="5"/>
                                            </p:txEl>
                                          </p:spTgt>
                                        </p:tgtEl>
                                        <p:attrNameLst>
                                          <p:attrName>ppt_y</p:attrName>
                                        </p:attrNameLst>
                                      </p:cBhvr>
                                      <p:tavLst>
                                        <p:tav tm="0">
                                          <p:val>
                                            <p:strVal val="1+#ppt_h/2"/>
                                          </p:val>
                                        </p:tav>
                                        <p:tav tm="100000">
                                          <p:val>
                                            <p:strVal val="#ppt_y"/>
                                          </p:val>
                                        </p:tav>
                                      </p:tavLst>
                                    </p:anim>
                                  </p:childTnLst>
                                </p:cTn>
                              </p:par>
                              <p:par>
                                <p:cTn id="14" presetID="6" presetClass="entr" presetSubtype="16" fill="hold" grpId="0" nodeType="withEffect">
                                  <p:stCondLst>
                                    <p:cond delay="0"/>
                                  </p:stCondLst>
                                  <p:childTnLst>
                                    <p:set>
                                      <p:cBhvr>
                                        <p:cTn id="15" dur="1" fill="hold">
                                          <p:stCondLst>
                                            <p:cond delay="0"/>
                                          </p:stCondLst>
                                        </p:cTn>
                                        <p:tgtEl>
                                          <p:spTgt spid="410630"/>
                                        </p:tgtEl>
                                        <p:attrNameLst>
                                          <p:attrName>style.visibility</p:attrName>
                                        </p:attrNameLst>
                                      </p:cBhvr>
                                      <p:to>
                                        <p:strVal val="visible"/>
                                      </p:to>
                                    </p:set>
                                    <p:animEffect transition="in" filter="circle(in)">
                                      <p:cBhvr>
                                        <p:cTn id="16" dur="2000"/>
                                        <p:tgtEl>
                                          <p:spTgt spid="41063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410631"/>
                                        </p:tgtEl>
                                        <p:attrNameLst>
                                          <p:attrName>style.visibility</p:attrName>
                                        </p:attrNameLst>
                                      </p:cBhvr>
                                      <p:to>
                                        <p:strVal val="visible"/>
                                      </p:to>
                                    </p:set>
                                    <p:animEffect transition="in" filter="randombar(horizontal)">
                                      <p:cBhvr>
                                        <p:cTn id="19" dur="500"/>
                                        <p:tgtEl>
                                          <p:spTgt spid="410631"/>
                                        </p:tgtEl>
                                      </p:cBhvr>
                                    </p:animEffect>
                                  </p:childTnLst>
                                </p:cTn>
                              </p:par>
                              <p:par>
                                <p:cTn id="20" presetID="5" presetClass="exit" presetSubtype="10" fill="hold" grpId="0" nodeType="withEffect">
                                  <p:stCondLst>
                                    <p:cond delay="0"/>
                                  </p:stCondLst>
                                  <p:childTnLst>
                                    <p:animEffect transition="out" filter="checkerboard(across)">
                                      <p:cBhvr>
                                        <p:cTn id="21" dur="500"/>
                                        <p:tgtEl>
                                          <p:spTgt spid="410632"/>
                                        </p:tgtEl>
                                      </p:cBhvr>
                                    </p:animEffect>
                                    <p:set>
                                      <p:cBhvr>
                                        <p:cTn id="22" dur="1" fill="hold">
                                          <p:stCondLst>
                                            <p:cond delay="499"/>
                                          </p:stCondLst>
                                        </p:cTn>
                                        <p:tgtEl>
                                          <p:spTgt spid="410632"/>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410627">
                                            <p:txEl>
                                              <p:pRg st="6" end="6"/>
                                            </p:txEl>
                                          </p:spTgt>
                                        </p:tgtEl>
                                        <p:attrNameLst>
                                          <p:attrName>style.visibility</p:attrName>
                                        </p:attrNameLst>
                                      </p:cBhvr>
                                      <p:to>
                                        <p:strVal val="visible"/>
                                      </p:to>
                                    </p:set>
                                    <p:anim calcmode="lin" valueType="num">
                                      <p:cBhvr additive="base">
                                        <p:cTn id="27" dur="500" fill="hold"/>
                                        <p:tgtEl>
                                          <p:spTgt spid="41062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10627">
                                            <p:txEl>
                                              <p:pRg st="6" end="6"/>
                                            </p:txEl>
                                          </p:spTgt>
                                        </p:tgtEl>
                                        <p:attrNameLst>
                                          <p:attrName>ppt_y</p:attrName>
                                        </p:attrNameLst>
                                      </p:cBhvr>
                                      <p:tavLst>
                                        <p:tav tm="0">
                                          <p:val>
                                            <p:strVal val="1+#ppt_h/2"/>
                                          </p:val>
                                        </p:tav>
                                        <p:tav tm="100000">
                                          <p:val>
                                            <p:strVal val="#ppt_y"/>
                                          </p:val>
                                        </p:tav>
                                      </p:tavLst>
                                    </p:anim>
                                  </p:childTnLst>
                                </p:cTn>
                              </p:par>
                              <p:par>
                                <p:cTn id="29" presetID="3" presetClass="exit" presetSubtype="10" fill="hold" grpId="1" nodeType="withEffect">
                                  <p:stCondLst>
                                    <p:cond delay="0"/>
                                  </p:stCondLst>
                                  <p:childTnLst>
                                    <p:animEffect transition="out" filter="blinds(horizontal)">
                                      <p:cBhvr>
                                        <p:cTn id="30" dur="500"/>
                                        <p:tgtEl>
                                          <p:spTgt spid="410631"/>
                                        </p:tgtEl>
                                      </p:cBhvr>
                                    </p:animEffect>
                                    <p:set>
                                      <p:cBhvr>
                                        <p:cTn id="31" dur="1" fill="hold">
                                          <p:stCondLst>
                                            <p:cond delay="499"/>
                                          </p:stCondLst>
                                        </p:cTn>
                                        <p:tgtEl>
                                          <p:spTgt spid="410631"/>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500"/>
                                        <p:tgtEl>
                                          <p:spTgt spid="410630"/>
                                        </p:tgtEl>
                                      </p:cBhvr>
                                    </p:animEffect>
                                    <p:set>
                                      <p:cBhvr>
                                        <p:cTn id="34" dur="1" fill="hold">
                                          <p:stCondLst>
                                            <p:cond delay="499"/>
                                          </p:stCondLst>
                                        </p:cTn>
                                        <p:tgtEl>
                                          <p:spTgt spid="410630"/>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410627">
                                            <p:txEl>
                                              <p:pRg st="7" end="7"/>
                                            </p:txEl>
                                          </p:spTgt>
                                        </p:tgtEl>
                                        <p:attrNameLst>
                                          <p:attrName>style.visibility</p:attrName>
                                        </p:attrNameLst>
                                      </p:cBhvr>
                                      <p:to>
                                        <p:strVal val="visible"/>
                                      </p:to>
                                    </p:set>
                                    <p:anim calcmode="lin" valueType="num">
                                      <p:cBhvr additive="base">
                                        <p:cTn id="39" dur="500" fill="hold"/>
                                        <p:tgtEl>
                                          <p:spTgt spid="410627">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10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410627">
                                            <p:txEl>
                                              <p:pRg st="8" end="8"/>
                                            </p:txEl>
                                          </p:spTgt>
                                        </p:tgtEl>
                                        <p:attrNameLst>
                                          <p:attrName>style.visibility</p:attrName>
                                        </p:attrNameLst>
                                      </p:cBhvr>
                                      <p:to>
                                        <p:strVal val="visible"/>
                                      </p:to>
                                    </p:set>
                                    <p:anim calcmode="lin" valueType="num">
                                      <p:cBhvr additive="base">
                                        <p:cTn id="45" dur="500" fill="hold"/>
                                        <p:tgtEl>
                                          <p:spTgt spid="410627">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10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410627">
                                            <p:txEl>
                                              <p:pRg st="9" end="9"/>
                                            </p:txEl>
                                          </p:spTgt>
                                        </p:tgtEl>
                                        <p:attrNameLst>
                                          <p:attrName>style.visibility</p:attrName>
                                        </p:attrNameLst>
                                      </p:cBhvr>
                                      <p:to>
                                        <p:strVal val="visible"/>
                                      </p:to>
                                    </p:set>
                                    <p:anim calcmode="lin" valueType="num">
                                      <p:cBhvr additive="base">
                                        <p:cTn id="51" dur="500" fill="hold"/>
                                        <p:tgtEl>
                                          <p:spTgt spid="410627">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10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410627">
                                            <p:txEl>
                                              <p:pRg st="10" end="10"/>
                                            </p:txEl>
                                          </p:spTgt>
                                        </p:tgtEl>
                                        <p:attrNameLst>
                                          <p:attrName>style.visibility</p:attrName>
                                        </p:attrNameLst>
                                      </p:cBhvr>
                                      <p:to>
                                        <p:strVal val="visible"/>
                                      </p:to>
                                    </p:set>
                                    <p:anim calcmode="lin" valueType="num">
                                      <p:cBhvr additive="base">
                                        <p:cTn id="57" dur="500" fill="hold"/>
                                        <p:tgtEl>
                                          <p:spTgt spid="410627">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10627">
                                            <p:txEl>
                                              <p:pRg st="10" end="1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00"/>
                            </p:stCondLst>
                            <p:childTnLst>
                              <p:par>
                                <p:cTn id="60" presetID="10" presetClass="entr" presetSubtype="0" fill="hold" nodeType="afterEffect">
                                  <p:stCondLst>
                                    <p:cond delay="10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500"/>
                                        <p:tgtEl>
                                          <p:spTgt spid="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
                                        </p:tgtEl>
                                        <p:attrNameLst>
                                          <p:attrName>style.visibility</p:attrName>
                                        </p:attrNameLst>
                                      </p:cBhvr>
                                      <p:to>
                                        <p:strVal val="visible"/>
                                      </p:to>
                                    </p:set>
                                    <p:animEffect transition="in" filter="fade">
                                      <p:cBhvr>
                                        <p:cTn id="6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30" grpId="0" animBg="1"/>
      <p:bldP spid="410630" grpId="1" animBg="1"/>
      <p:bldP spid="410631" grpId="0" animBg="1"/>
      <p:bldP spid="410631" grpId="1" animBg="1"/>
      <p:bldP spid="410632" grpId="0" animBg="1"/>
      <p:bldP spid="410632" grpId="1"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Interest Expense</a:t>
            </a:r>
            <a:endParaRPr lang="en-US" dirty="0"/>
          </a:p>
        </p:txBody>
      </p:sp>
      <p:sp>
        <p:nvSpPr>
          <p:cNvPr id="414723" name="Rectangle 3"/>
          <p:cNvSpPr>
            <a:spLocks noGrp="1" noChangeArrowheads="1"/>
          </p:cNvSpPr>
          <p:nvPr>
            <p:ph idx="1"/>
          </p:nvPr>
        </p:nvSpPr>
        <p:spPr>
          <a:xfrm>
            <a:off x="609600" y="1219200"/>
            <a:ext cx="8492491" cy="5416077"/>
          </a:xfrm>
          <a:solidFill>
            <a:schemeClr val="bg1">
              <a:lumMod val="95000"/>
            </a:schemeClr>
          </a:solidFill>
        </p:spPr>
        <p:txBody>
          <a:bodyPr>
            <a:normAutofit/>
          </a:bodyPr>
          <a:lstStyle/>
          <a:p>
            <a:pPr marL="0" indent="0">
              <a:buNone/>
            </a:pPr>
            <a:r>
              <a:rPr lang="en-US" sz="2400" dirty="0"/>
              <a:t>Knottworth Gedding Consulting leased machinery from Red Inc. on July 1, 2021.  The lease was recorded as a finance lease.  The present value of the lease payments discounted at 10% was $40.5 million.  Ten annual lease payments of $6 million are due each July 1 beginning July 1, 2021. What amount of interest expense from the lease should Knottworth Gedding report in its December 31, 2021, income statement?</a:t>
            </a:r>
          </a:p>
          <a:p>
            <a:pPr marL="0" indent="0">
              <a:buNone/>
              <a:tabLst>
                <a:tab pos="461963" algn="l"/>
              </a:tabLst>
            </a:pPr>
            <a:r>
              <a:rPr lang="en-US" sz="2400" dirty="0"/>
              <a:t>a.	$2,025,000</a:t>
            </a:r>
          </a:p>
          <a:p>
            <a:pPr marL="0" indent="0">
              <a:buNone/>
              <a:tabLst>
                <a:tab pos="461963" algn="l"/>
              </a:tabLst>
            </a:pPr>
            <a:r>
              <a:rPr lang="en-US" sz="2400" dirty="0"/>
              <a:t>b.	$1,725,000</a:t>
            </a:r>
          </a:p>
          <a:p>
            <a:pPr marL="0" indent="0">
              <a:buNone/>
              <a:tabLst>
                <a:tab pos="461963" algn="l"/>
              </a:tabLst>
            </a:pPr>
            <a:r>
              <a:rPr lang="en-US" sz="2400" dirty="0"/>
              <a:t>c.	$1,650,000</a:t>
            </a:r>
          </a:p>
          <a:p>
            <a:pPr marL="0" indent="0">
              <a:buNone/>
              <a:tabLst>
                <a:tab pos="461963" algn="l"/>
              </a:tabLst>
            </a:pPr>
            <a:r>
              <a:rPr lang="en-US" sz="2400" dirty="0"/>
              <a:t>d.	$0</a:t>
            </a:r>
          </a:p>
          <a:p>
            <a:pPr marL="2286000" lvl="5" indent="0">
              <a:lnSpc>
                <a:spcPct val="100000"/>
              </a:lnSpc>
              <a:buNone/>
              <a:tabLst>
                <a:tab pos="7772400" algn="dec"/>
              </a:tabLst>
              <a:defRPr/>
            </a:pPr>
            <a:endParaRPr lang="en-US" sz="1600" dirty="0"/>
          </a:p>
          <a:p>
            <a:pPr marL="0" indent="0">
              <a:lnSpc>
                <a:spcPct val="100000"/>
              </a:lnSpc>
              <a:buNone/>
              <a:tabLst>
                <a:tab pos="7772400" algn="dec"/>
              </a:tabLst>
              <a:defRPr/>
            </a:pPr>
            <a:endParaRPr lang="en-US" sz="1800" dirty="0"/>
          </a:p>
        </p:txBody>
      </p:sp>
      <p:sp>
        <p:nvSpPr>
          <p:cNvPr id="2" name="Oval 1"/>
          <p:cNvSpPr/>
          <p:nvPr/>
        </p:nvSpPr>
        <p:spPr bwMode="auto">
          <a:xfrm flipV="1">
            <a:off x="533400" y="4267200"/>
            <a:ext cx="499111" cy="457200"/>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6" name="TextBox 5"/>
          <p:cNvSpPr txBox="1"/>
          <p:nvPr/>
        </p:nvSpPr>
        <p:spPr>
          <a:xfrm>
            <a:off x="2987824" y="5229200"/>
            <a:ext cx="5867400" cy="1077218"/>
          </a:xfrm>
          <a:prstGeom prst="rect">
            <a:avLst/>
          </a:prstGeom>
          <a:solidFill>
            <a:schemeClr val="accent6">
              <a:lumMod val="20000"/>
              <a:lumOff val="80000"/>
            </a:schemeClr>
          </a:solidFill>
          <a:ln w="6350">
            <a:solidFill>
              <a:schemeClr val="tx1"/>
            </a:solidFill>
          </a:ln>
        </p:spPr>
        <p:txBody>
          <a:bodyPr wrap="square" rtlCol="0">
            <a:spAutoFit/>
          </a:bodyPr>
          <a:lstStyle/>
          <a:p>
            <a:pPr marL="0" marR="0" lvl="0" indent="0" defTabSz="914400" rtl="0" eaLnBrk="0" fontAlgn="base" latinLnBrk="0" hangingPunct="0">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The answer is b.</a:t>
            </a:r>
          </a:p>
          <a:p>
            <a:pPr marL="0" marR="0" lvl="0" indent="0" algn="ctr" defTabSz="914400" rtl="0" eaLnBrk="0" fontAlgn="base" latinLnBrk="0" hangingPunct="0">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10% x ($40,500,000 – 6,000,000) x 6/12 = </a:t>
            </a:r>
            <a:r>
              <a:rPr kumimoji="0" lang="en-US" sz="2000" b="1" i="0" u="none" strike="noStrike" kern="1200" cap="none" spc="0" normalizeH="0" baseline="0" noProof="0" dirty="0">
                <a:ln>
                  <a:noFill/>
                </a:ln>
                <a:solidFill>
                  <a:srgbClr val="C00000"/>
                </a:solidFill>
                <a:effectLst/>
                <a:uLnTx/>
                <a:uFillTx/>
                <a:latin typeface="Tahoma" pitchFamily="34" charset="0"/>
                <a:ea typeface="+mn-ea"/>
                <a:cs typeface="+mn-cs"/>
              </a:rPr>
              <a:t>$1,725,000</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cxnSp>
        <p:nvCxnSpPr>
          <p:cNvPr id="5" name="Straight Connector 4"/>
          <p:cNvCxnSpPr/>
          <p:nvPr/>
        </p:nvCxnSpPr>
        <p:spPr>
          <a:xfrm>
            <a:off x="762049" y="1988840"/>
            <a:ext cx="150569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8264" y="3501008"/>
            <a:ext cx="150569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704159" y="3694240"/>
            <a:ext cx="10407" cy="17580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492729" y="2070780"/>
            <a:ext cx="5971401" cy="33815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Title 2">
            <a:extLst>
              <a:ext uri="{FF2B5EF4-FFF2-40B4-BE49-F238E27FC236}">
                <a16:creationId xmlns:a16="http://schemas.microsoft.com/office/drawing/2014/main" id="{89951CBC-13AC-4A36-9D8B-1BEAF131C214}"/>
              </a:ext>
            </a:extLst>
          </p:cNvPr>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11" name="Slide Number Placeholder 5">
            <a:extLst>
              <a:ext uri="{FF2B5EF4-FFF2-40B4-BE49-F238E27FC236}">
                <a16:creationId xmlns:a16="http://schemas.microsoft.com/office/drawing/2014/main" id="{D4622392-C4E8-BA48-BFE2-5D3125E74B0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17</a:t>
            </a:fld>
            <a:endParaRPr lang="en-US" dirty="0"/>
          </a:p>
        </p:txBody>
      </p:sp>
    </p:spTree>
    <p:extLst>
      <p:ext uri="{BB962C8B-B14F-4D97-AF65-F5344CB8AC3E}">
        <p14:creationId xmlns:p14="http://schemas.microsoft.com/office/powerpoint/2010/main" val="120314271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2" presetClass="entr" presetSubtype="4" fill="hold" grpId="0" nodeType="afterEffect">
                                      <p:stCondLst>
                                        <p:cond delay="200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par>
                              <p:cTn id="13" fill="hold">
                                <p:stCondLst>
                                  <p:cond delay="4500"/>
                                </p:stCondLst>
                                <p:childTnLst>
                                  <p:par>
                                    <p:cTn id="14" presetID="1" presetClass="entr" presetSubtype="0" fill="hold" nodeType="afterEffect">
                                      <p:stCondLst>
                                        <p:cond delay="150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nodeType="withEffect">
                                      <p:stCondLst>
                                        <p:cond delay="1500"/>
                                      </p:stCondLst>
                                      <p:childTnLst>
                                        <p:set>
                                          <p:cBhvr>
                                            <p:cTn id="17" dur="1" fill="hold">
                                              <p:stCondLst>
                                                <p:cond delay="0"/>
                                              </p:stCondLst>
                                            </p:cTn>
                                            <p:tgtEl>
                                              <p:spTgt spid="27"/>
                                            </p:tgtEl>
                                            <p:attrNameLst>
                                              <p:attrName>style.visibility</p:attrName>
                                            </p:attrNameLst>
                                          </p:cBhvr>
                                          <p:to>
                                            <p:strVal val="visible"/>
                                          </p:to>
                                        </p:set>
                                      </p:childTnLst>
                                    </p:cTn>
                                  </p:par>
                                  <p:par>
                                    <p:cTn id="18" presetID="1" presetClass="entr" presetSubtype="0" fill="hold" nodeType="withEffect">
                                      <p:stCondLst>
                                        <p:cond delay="1500"/>
                                      </p:stCondLst>
                                      <p:childTnLst>
                                        <p:set>
                                          <p:cBhvr>
                                            <p:cTn id="19" dur="1" fill="hold">
                                              <p:stCondLst>
                                                <p:cond delay="0"/>
                                              </p:stCondLst>
                                            </p:cTn>
                                            <p:tgtEl>
                                              <p:spTgt spid="18"/>
                                            </p:tgtEl>
                                            <p:attrNameLst>
                                              <p:attrName>style.visibility</p:attrName>
                                            </p:attrNameLst>
                                          </p:cBhvr>
                                          <p:to>
                                            <p:strVal val="visible"/>
                                          </p:to>
                                        </p:set>
                                      </p:childTnLst>
                                    </p:cTn>
                                  </p:par>
                                  <p:par>
                                    <p:cTn id="20" presetID="1" presetClass="entr" presetSubtype="0" fill="hold" nodeType="withEffect">
                                      <p:stCondLst>
                                        <p:cond delay="2000"/>
                                      </p:stCondLst>
                                      <p:childTnLst>
                                        <p:set>
                                          <p:cBhvr>
                                            <p:cTn id="21"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2" presetClass="entr" presetSubtype="4" fill="hold" grpId="0" nodeType="afterEffect">
                                      <p:stCondLst>
                                        <p:cond delay="200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par>
                              <p:cTn id="13" fill="hold">
                                <p:stCondLst>
                                  <p:cond delay="4500"/>
                                </p:stCondLst>
                                <p:childTnLst>
                                  <p:par>
                                    <p:cTn id="14" presetID="1" presetClass="entr" presetSubtype="0" fill="hold" nodeType="afterEffect">
                                      <p:stCondLst>
                                        <p:cond delay="150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nodeType="withEffect">
                                      <p:stCondLst>
                                        <p:cond delay="1500"/>
                                      </p:stCondLst>
                                      <p:childTnLst>
                                        <p:set>
                                          <p:cBhvr>
                                            <p:cTn id="17" dur="1" fill="hold">
                                              <p:stCondLst>
                                                <p:cond delay="0"/>
                                              </p:stCondLst>
                                            </p:cTn>
                                            <p:tgtEl>
                                              <p:spTgt spid="27"/>
                                            </p:tgtEl>
                                            <p:attrNameLst>
                                              <p:attrName>style.visibility</p:attrName>
                                            </p:attrNameLst>
                                          </p:cBhvr>
                                          <p:to>
                                            <p:strVal val="visible"/>
                                          </p:to>
                                        </p:set>
                                      </p:childTnLst>
                                    </p:cTn>
                                  </p:par>
                                  <p:par>
                                    <p:cTn id="18" presetID="1" presetClass="entr" presetSubtype="0" fill="hold" nodeType="withEffect">
                                      <p:stCondLst>
                                        <p:cond delay="1500"/>
                                      </p:stCondLst>
                                      <p:childTnLst>
                                        <p:set>
                                          <p:cBhvr>
                                            <p:cTn id="19" dur="1" fill="hold">
                                              <p:stCondLst>
                                                <p:cond delay="0"/>
                                              </p:stCondLst>
                                            </p:cTn>
                                            <p:tgtEl>
                                              <p:spTgt spid="18"/>
                                            </p:tgtEl>
                                            <p:attrNameLst>
                                              <p:attrName>style.visibility</p:attrName>
                                            </p:attrNameLst>
                                          </p:cBhvr>
                                          <p:to>
                                            <p:strVal val="visible"/>
                                          </p:to>
                                        </p:set>
                                      </p:childTnLst>
                                    </p:cTn>
                                  </p:par>
                                  <p:par>
                                    <p:cTn id="20" presetID="1" presetClass="entr" presetSubtype="0" fill="hold" nodeType="withEffect">
                                      <p:stCondLst>
                                        <p:cond delay="2000"/>
                                      </p:stCondLst>
                                      <p:childTnLst>
                                        <p:set>
                                          <p:cBhvr>
                                            <p:cTn id="21"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Amortization of Right-of-Use Asset</a:t>
            </a:r>
          </a:p>
        </p:txBody>
      </p:sp>
      <p:sp>
        <p:nvSpPr>
          <p:cNvPr id="4" name="Content Placeholder 3"/>
          <p:cNvSpPr txBox="1">
            <a:spLocks noGrp="1"/>
          </p:cNvSpPr>
          <p:nvPr>
            <p:ph idx="1"/>
          </p:nvPr>
        </p:nvSpPr>
        <p:spPr>
          <a:xfrm>
            <a:off x="611560" y="1587501"/>
            <a:ext cx="8229600" cy="2751522"/>
          </a:xfrm>
          <a:prstGeom prst="rect">
            <a:avLst/>
          </a:prstGeom>
          <a:solidFill>
            <a:srgbClr val="FFFFCC"/>
          </a:solidFill>
          <a:ln>
            <a:solidFill>
              <a:schemeClr val="accent6"/>
            </a:solidFill>
          </a:ln>
        </p:spPr>
        <p:txBody>
          <a:bodyPr wrap="square" rtlCol="0">
            <a:spAutoFit/>
          </a:bodyPr>
          <a:lstStyle/>
          <a:p>
            <a:pPr marL="0" indent="0" algn="ctr">
              <a:buNone/>
            </a:pPr>
            <a:r>
              <a:rPr lang="en-US" sz="2400" b="1" dirty="0">
                <a:latin typeface="+mn-lt"/>
              </a:rPr>
              <a:t>December 31, 2021 and End of Next Five Years</a:t>
            </a:r>
          </a:p>
          <a:p>
            <a:endParaRPr lang="en-US" sz="2400" dirty="0">
              <a:latin typeface="+mn-lt"/>
            </a:endParaRPr>
          </a:p>
          <a:p>
            <a:pPr marL="0" indent="0">
              <a:buNone/>
            </a:pPr>
            <a:r>
              <a:rPr lang="en-US" sz="2400" dirty="0">
                <a:latin typeface="+mn-lt"/>
              </a:rPr>
              <a:t>Amortization expense			79,847	*</a:t>
            </a:r>
          </a:p>
          <a:p>
            <a:pPr marL="0" indent="0">
              <a:buNone/>
            </a:pPr>
            <a:r>
              <a:rPr lang="en-US" sz="2400" dirty="0"/>
              <a:t>      </a:t>
            </a:r>
            <a:r>
              <a:rPr lang="en-US" sz="2400" dirty="0">
                <a:latin typeface="+mn-lt"/>
              </a:rPr>
              <a:t>Right-of-use asset				79,847</a:t>
            </a:r>
          </a:p>
          <a:p>
            <a:pPr marL="0" indent="0">
              <a:buNone/>
            </a:pPr>
            <a:endParaRPr lang="en-US" sz="1800" dirty="0"/>
          </a:p>
          <a:p>
            <a:pPr marL="0" indent="0">
              <a:buNone/>
            </a:pPr>
            <a:r>
              <a:rPr lang="en-US" sz="1800" dirty="0"/>
              <a:t>	*$479,079 / 6 years</a:t>
            </a:r>
          </a:p>
          <a:p>
            <a:pPr marL="0" indent="0">
              <a:buNone/>
            </a:pPr>
            <a:endParaRPr lang="en-US" sz="1600" dirty="0"/>
          </a:p>
        </p:txBody>
      </p:sp>
      <p:sp>
        <p:nvSpPr>
          <p:cNvPr id="6"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3" name="Rectangle 2">
            <a:extLst>
              <a:ext uri="{FF2B5EF4-FFF2-40B4-BE49-F238E27FC236}">
                <a16:creationId xmlns:a16="http://schemas.microsoft.com/office/drawing/2014/main" id="{3994E4C7-CDF7-4108-A79F-1857A4F7F8B8}"/>
              </a:ext>
            </a:extLst>
          </p:cNvPr>
          <p:cNvSpPr/>
          <p:nvPr/>
        </p:nvSpPr>
        <p:spPr>
          <a:xfrm>
            <a:off x="680684" y="4797152"/>
            <a:ext cx="7782632" cy="1200329"/>
          </a:xfrm>
          <a:prstGeom prst="rect">
            <a:avLst/>
          </a:prstGeom>
        </p:spPr>
        <p:txBody>
          <a:bodyPr wrap="square">
            <a:spAutoFit/>
          </a:bodyPr>
          <a:lstStyle/>
          <a:p>
            <a:r>
              <a:rPr lang="en-US" sz="2400" dirty="0"/>
              <a:t>The lessee incurs an expense as it uses the asset. This is similar to the recording of depreciation expense associated with purchased assets. </a:t>
            </a:r>
          </a:p>
        </p:txBody>
      </p:sp>
      <p:sp>
        <p:nvSpPr>
          <p:cNvPr id="7" name="Slide Number Placeholder 5">
            <a:extLst>
              <a:ext uri="{FF2B5EF4-FFF2-40B4-BE49-F238E27FC236}">
                <a16:creationId xmlns:a16="http://schemas.microsoft.com/office/drawing/2014/main" id="{F0D85B15-8485-1D4B-8154-00554EBC9CD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18</a:t>
            </a:fld>
            <a:endParaRPr lang="en-US" dirty="0"/>
          </a:p>
        </p:txBody>
      </p:sp>
    </p:spTree>
    <p:extLst>
      <p:ext uri="{BB962C8B-B14F-4D97-AF65-F5344CB8AC3E}">
        <p14:creationId xmlns:p14="http://schemas.microsoft.com/office/powerpoint/2010/main" val="424253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Effect on Earnings</a:t>
            </a:r>
            <a:endParaRPr lang="en-US" dirty="0"/>
          </a:p>
        </p:txBody>
      </p:sp>
      <p:sp>
        <p:nvSpPr>
          <p:cNvPr id="414723" name="Rectangle 3"/>
          <p:cNvSpPr>
            <a:spLocks noGrp="1" noChangeArrowheads="1"/>
          </p:cNvSpPr>
          <p:nvPr>
            <p:ph idx="1"/>
          </p:nvPr>
        </p:nvSpPr>
        <p:spPr>
          <a:xfrm>
            <a:off x="640684" y="1379953"/>
            <a:ext cx="8461407" cy="5073383"/>
          </a:xfrm>
          <a:solidFill>
            <a:schemeClr val="bg1">
              <a:lumMod val="95000"/>
            </a:schemeClr>
          </a:solidFill>
        </p:spPr>
        <p:txBody>
          <a:bodyPr>
            <a:normAutofit/>
          </a:bodyPr>
          <a:lstStyle/>
          <a:p>
            <a:pPr marL="0" indent="0">
              <a:buNone/>
            </a:pPr>
            <a:r>
              <a:rPr lang="en-US" sz="2000" dirty="0"/>
              <a:t>Harry Potter Barn (HPB) leased equipment from Sorcerer's Leasing Co. on July 1, 2021, in a sales-type lease. The present value of the lease payments discounted at 10% was $80,000. Ten annual lease payments of $12,000 are due each July 1, beginning July 1, 2021. The total decrease in earnings (pretax) in HPB’s Dec. 31, 2021, income statement would be:</a:t>
            </a:r>
          </a:p>
          <a:p>
            <a:pPr marL="0" indent="0">
              <a:lnSpc>
                <a:spcPct val="150000"/>
              </a:lnSpc>
              <a:buNone/>
            </a:pPr>
            <a:r>
              <a:rPr lang="en-US" sz="2000" dirty="0"/>
              <a:t>a.	$5,000. </a:t>
            </a:r>
          </a:p>
          <a:p>
            <a:pPr marL="0" indent="0">
              <a:lnSpc>
                <a:spcPct val="150000"/>
              </a:lnSpc>
              <a:buNone/>
            </a:pPr>
            <a:r>
              <a:rPr lang="en-US" sz="2000" dirty="0"/>
              <a:t>b.	$7,400. </a:t>
            </a:r>
          </a:p>
          <a:p>
            <a:pPr marL="0" indent="0">
              <a:lnSpc>
                <a:spcPct val="150000"/>
              </a:lnSpc>
              <a:buNone/>
            </a:pPr>
            <a:r>
              <a:rPr lang="en-US" sz="2000" dirty="0"/>
              <a:t>c.	$8,400.</a:t>
            </a:r>
          </a:p>
          <a:p>
            <a:pPr marL="0" indent="0">
              <a:lnSpc>
                <a:spcPct val="150000"/>
              </a:lnSpc>
              <a:buNone/>
            </a:pPr>
            <a:r>
              <a:rPr lang="en-US" sz="2000" dirty="0"/>
              <a:t>d.	$9,000.</a:t>
            </a:r>
          </a:p>
          <a:p>
            <a:pPr marL="2286000" lvl="5" indent="0">
              <a:lnSpc>
                <a:spcPct val="100000"/>
              </a:lnSpc>
              <a:buNone/>
              <a:tabLst>
                <a:tab pos="7772400" algn="dec"/>
              </a:tabLst>
              <a:defRPr/>
            </a:pPr>
            <a:endParaRPr lang="en-US" sz="1400" dirty="0"/>
          </a:p>
          <a:p>
            <a:pPr marL="0" indent="0">
              <a:lnSpc>
                <a:spcPct val="100000"/>
              </a:lnSpc>
              <a:buNone/>
              <a:tabLst>
                <a:tab pos="7772400" algn="dec"/>
              </a:tabLst>
              <a:defRPr/>
            </a:pPr>
            <a:endParaRPr lang="en-US" sz="1800" dirty="0"/>
          </a:p>
        </p:txBody>
      </p:sp>
      <p:sp>
        <p:nvSpPr>
          <p:cNvPr id="2" name="Oval 1"/>
          <p:cNvSpPr/>
          <p:nvPr/>
        </p:nvSpPr>
        <p:spPr bwMode="auto">
          <a:xfrm flipV="1">
            <a:off x="539552" y="3579948"/>
            <a:ext cx="457200" cy="42511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6" name="TextBox 5"/>
          <p:cNvSpPr txBox="1"/>
          <p:nvPr/>
        </p:nvSpPr>
        <p:spPr>
          <a:xfrm>
            <a:off x="2734224" y="4541480"/>
            <a:ext cx="6048672" cy="1519455"/>
          </a:xfrm>
          <a:prstGeom prst="rect">
            <a:avLst/>
          </a:prstGeom>
          <a:solidFill>
            <a:schemeClr val="accent6">
              <a:lumMod val="20000"/>
              <a:lumOff val="80000"/>
            </a:schemeClr>
          </a:solidFill>
          <a:ln w="6350">
            <a:solidFill>
              <a:schemeClr val="tx1"/>
            </a:solidFill>
          </a:ln>
        </p:spPr>
        <p:txBody>
          <a:bodyPr wrap="square" rtlCol="0">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Tahoma" pitchFamily="34" charset="0"/>
              </a:rPr>
              <a:t>The answer is b.</a:t>
            </a:r>
          </a:p>
          <a:p>
            <a:pPr marL="0" marR="0" lvl="0" indent="0" algn="l" defTabSz="914400" rtl="0" eaLnBrk="0" fontAlgn="base" latinLnBrk="0" hangingPunct="0">
              <a:lnSpc>
                <a:spcPct val="150000"/>
              </a:lnSpc>
              <a:spcBef>
                <a:spcPct val="0"/>
              </a:spcBef>
              <a:spcAft>
                <a:spcPct val="0"/>
              </a:spcAft>
              <a:buClrTx/>
              <a:buSzTx/>
              <a:buFontTx/>
              <a:buNone/>
              <a:tabLst/>
              <a:defRPr/>
            </a:pPr>
            <a:r>
              <a:rPr lang="en-US" sz="1600" b="1" dirty="0">
                <a:solidFill>
                  <a:srgbClr val="000000"/>
                </a:solidFill>
                <a:latin typeface="Tahoma" pitchFamily="34" charset="0"/>
              </a:rPr>
              <a:t>   </a:t>
            </a:r>
            <a:r>
              <a:rPr kumimoji="0" lang="en-US" sz="1600" b="1" i="0" u="none" strike="noStrike" kern="1200" cap="none" spc="0" normalizeH="0" baseline="0" noProof="0" dirty="0">
                <a:ln>
                  <a:noFill/>
                </a:ln>
                <a:solidFill>
                  <a:srgbClr val="000000"/>
                </a:solidFill>
                <a:effectLst/>
                <a:uLnTx/>
                <a:uFillTx/>
                <a:latin typeface="Tahoma" pitchFamily="34" charset="0"/>
              </a:rPr>
              <a:t>$3,400</a:t>
            </a:r>
            <a:r>
              <a:rPr kumimoji="0" lang="en-US" sz="1600" b="0" i="0" u="none" strike="noStrike" kern="1200" cap="none" spc="0" normalizeH="0" baseline="0" noProof="0" dirty="0">
                <a:ln>
                  <a:noFill/>
                </a:ln>
                <a:solidFill>
                  <a:srgbClr val="000000"/>
                </a:solidFill>
                <a:effectLst/>
                <a:uLnTx/>
                <a:uFillTx/>
                <a:latin typeface="Tahoma" pitchFamily="34" charset="0"/>
              </a:rPr>
              <a:t>   Interest expense: ([10% x ½] x [$80,000 – 12,000])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ahoma" pitchFamily="34" charset="0"/>
              </a:rPr>
              <a:t>+</a:t>
            </a:r>
            <a:r>
              <a:rPr kumimoji="0" lang="en-US" sz="1600" b="1" i="0" u="sng" strike="noStrike" kern="1200" cap="none" spc="0" normalizeH="0" baseline="0" noProof="0" dirty="0">
                <a:ln>
                  <a:noFill/>
                </a:ln>
                <a:solidFill>
                  <a:srgbClr val="000000"/>
                </a:solidFill>
                <a:effectLst/>
                <a:uLnTx/>
                <a:uFillTx/>
                <a:latin typeface="Tahoma" pitchFamily="34" charset="0"/>
              </a:rPr>
              <a:t>   4,000</a:t>
            </a:r>
            <a:r>
              <a:rPr kumimoji="0" lang="en-US" sz="1600" b="0" i="0" u="none" strike="noStrike" kern="1200" cap="none" spc="0" normalizeH="0" baseline="0" noProof="0" dirty="0">
                <a:ln>
                  <a:noFill/>
                </a:ln>
                <a:solidFill>
                  <a:srgbClr val="000000"/>
                </a:solidFill>
                <a:effectLst/>
                <a:uLnTx/>
                <a:uFillTx/>
                <a:latin typeface="Tahoma" pitchFamily="34" charset="0"/>
              </a:rPr>
              <a:t>   Amortization expense: ($80,000/10) x ½ </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ahoma" pitchFamily="34" charset="0"/>
              </a:rPr>
              <a:t>= </a:t>
            </a:r>
            <a:r>
              <a:rPr kumimoji="0" lang="en-US" sz="1600" b="1" i="0" u="none" strike="noStrike" kern="1200" cap="none" spc="0" normalizeH="0" baseline="0" noProof="0" dirty="0">
                <a:ln>
                  <a:noFill/>
                </a:ln>
                <a:solidFill>
                  <a:srgbClr val="000000"/>
                </a:solidFill>
                <a:effectLst/>
                <a:uLnTx/>
                <a:uFillTx/>
                <a:latin typeface="Tahoma" pitchFamily="34" charset="0"/>
              </a:rPr>
              <a:t>$7,400</a:t>
            </a:r>
            <a:endParaRPr kumimoji="0" lang="en-US" sz="1600" b="0" i="0" u="none" strike="noStrike" kern="1200" cap="none" spc="0" normalizeH="0" baseline="0" noProof="0" dirty="0">
              <a:ln>
                <a:noFill/>
              </a:ln>
              <a:solidFill>
                <a:srgbClr val="000000"/>
              </a:solidFill>
              <a:effectLst/>
              <a:uLnTx/>
              <a:uFillTx/>
              <a:latin typeface="Tahoma" pitchFamily="34" charset="0"/>
            </a:endParaRPr>
          </a:p>
        </p:txBody>
      </p:sp>
      <p:sp>
        <p:nvSpPr>
          <p:cNvPr id="8" name="Title 2">
            <a:extLst>
              <a:ext uri="{FF2B5EF4-FFF2-40B4-BE49-F238E27FC236}">
                <a16:creationId xmlns:a16="http://schemas.microsoft.com/office/drawing/2014/main" id="{AAE8BF2B-F01F-4C4D-8ADB-0732C8C53F91}"/>
              </a:ext>
            </a:extLst>
          </p:cNvPr>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7" name="Slide Number Placeholder 5">
            <a:extLst>
              <a:ext uri="{FF2B5EF4-FFF2-40B4-BE49-F238E27FC236}">
                <a16:creationId xmlns:a16="http://schemas.microsoft.com/office/drawing/2014/main" id="{C8318836-22D9-1F47-9325-0E6FEFE34D4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19</a:t>
            </a:fld>
            <a:endParaRPr lang="en-US" dirty="0"/>
          </a:p>
        </p:txBody>
      </p:sp>
    </p:spTree>
    <p:extLst>
      <p:ext uri="{BB962C8B-B14F-4D97-AF65-F5344CB8AC3E}">
        <p14:creationId xmlns:p14="http://schemas.microsoft.com/office/powerpoint/2010/main" val="10140450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42" presetClass="entr" presetSubtype="0" fill="hold" grpId="0" nodeType="afterEffect">
                                      <p:stCondLst>
                                        <p:cond delay="200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42" presetClass="entr" presetSubtype="0" fill="hold" grpId="0" nodeType="afterEffect">
                                      <p:stCondLst>
                                        <p:cond delay="200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5000"/>
                                </p:stCondLst>
                                <p:childTnLst>
                                  <p:par>
                                    <p:cTn id="16" presetID="22" presetClass="entr" presetSubtype="4"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par>
                                    <p:cTn id="19" presetID="22" presetClass="entr" presetSubtype="4"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rved Left Arrow 12"/>
          <p:cNvSpPr/>
          <p:nvPr/>
        </p:nvSpPr>
        <p:spPr>
          <a:xfrm rot="5400000">
            <a:off x="4018279" y="2170498"/>
            <a:ext cx="1488441" cy="5105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black"/>
              </a:solidFill>
            </a:endParaRPr>
          </a:p>
        </p:txBody>
      </p:sp>
      <p:sp>
        <p:nvSpPr>
          <p:cNvPr id="6" name="Freeform 5"/>
          <p:cNvSpPr/>
          <p:nvPr/>
        </p:nvSpPr>
        <p:spPr>
          <a:xfrm>
            <a:off x="6858000" y="2193493"/>
            <a:ext cx="1714362" cy="1714362"/>
          </a:xfrm>
          <a:custGeom>
            <a:avLst/>
            <a:gdLst>
              <a:gd name="connsiteX0" fmla="*/ 0 w 1714362"/>
              <a:gd name="connsiteY0" fmla="*/ 0 h 1714362"/>
              <a:gd name="connsiteX1" fmla="*/ 1714362 w 1714362"/>
              <a:gd name="connsiteY1" fmla="*/ 0 h 1714362"/>
              <a:gd name="connsiteX2" fmla="*/ 1714362 w 1714362"/>
              <a:gd name="connsiteY2" fmla="*/ 1714362 h 1714362"/>
              <a:gd name="connsiteX3" fmla="*/ 0 w 1714362"/>
              <a:gd name="connsiteY3" fmla="*/ 1714362 h 1714362"/>
              <a:gd name="connsiteX4" fmla="*/ 0 w 1714362"/>
              <a:gd name="connsiteY4" fmla="*/ 0 h 1714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362" h="1714362">
                <a:moveTo>
                  <a:pt x="0" y="0"/>
                </a:moveTo>
                <a:lnTo>
                  <a:pt x="1714362" y="0"/>
                </a:lnTo>
                <a:lnTo>
                  <a:pt x="1714362" y="1714362"/>
                </a:lnTo>
                <a:lnTo>
                  <a:pt x="0" y="1714362"/>
                </a:lnTo>
                <a:lnTo>
                  <a:pt x="0" y="0"/>
                </a:lnTo>
                <a:close/>
              </a:path>
            </a:pathLst>
          </a:custGeom>
          <a:blipFill rotWithShape="0">
            <a:blip r:embed="rId3">
              <a:duotone>
                <a:schemeClr val="lt1">
                  <a:alpha val="0"/>
                  <a:hueOff val="0"/>
                  <a:satOff val="0"/>
                  <a:lumOff val="0"/>
                  <a:alphaOff val="0"/>
                  <a:shade val="20000"/>
                  <a:satMod val="200000"/>
                </a:schemeClr>
                <a:schemeClr val="lt1">
                  <a:alpha val="0"/>
                  <a:hueOff val="0"/>
                  <a:satOff val="0"/>
                  <a:lumOff val="0"/>
                  <a:alphaOff val="0"/>
                  <a:tint val="12000"/>
                  <a:satMod val="190000"/>
                </a:schemeClr>
              </a:duotone>
            </a:blip>
            <a:tile tx="0" ty="0" sx="100000" sy="100000" flip="none" algn="tl"/>
          </a:blip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020" tIns="33020" rIns="33020" bIns="33020" numCol="1" spcCol="1270" anchor="ctr" anchorCtr="0">
            <a:noAutofit/>
          </a:bodyPr>
          <a:lstStyle/>
          <a:p>
            <a:pPr algn="ctr" defTabSz="1155700" fontAlgn="base">
              <a:lnSpc>
                <a:spcPct val="90000"/>
              </a:lnSpc>
              <a:spcBef>
                <a:spcPct val="0"/>
              </a:spcBef>
              <a:spcAft>
                <a:spcPct val="35000"/>
              </a:spcAft>
            </a:pPr>
            <a:r>
              <a:rPr lang="en-IN" sz="2600" b="1" dirty="0">
                <a:solidFill>
                  <a:srgbClr val="C0504D"/>
                </a:solidFill>
              </a:rPr>
              <a:t>Lessee</a:t>
            </a:r>
          </a:p>
          <a:p>
            <a:pPr algn="ctr" defTabSz="1155700" fontAlgn="base">
              <a:lnSpc>
                <a:spcPct val="90000"/>
              </a:lnSpc>
              <a:spcBef>
                <a:spcPct val="0"/>
              </a:spcBef>
              <a:spcAft>
                <a:spcPct val="35000"/>
              </a:spcAft>
            </a:pPr>
            <a:r>
              <a:rPr lang="en-IN" sz="2600" b="1" dirty="0">
                <a:solidFill>
                  <a:srgbClr val="C0504D"/>
                </a:solidFill>
              </a:rPr>
              <a:t>(User)</a:t>
            </a:r>
            <a:endParaRPr lang="en-US" sz="2600" b="1" dirty="0">
              <a:solidFill>
                <a:srgbClr val="C0504D"/>
              </a:solidFill>
            </a:endParaRPr>
          </a:p>
        </p:txBody>
      </p:sp>
      <p:sp>
        <p:nvSpPr>
          <p:cNvPr id="9" name="Freeform 8"/>
          <p:cNvSpPr/>
          <p:nvPr/>
        </p:nvSpPr>
        <p:spPr>
          <a:xfrm>
            <a:off x="3905318" y="4610238"/>
            <a:ext cx="1714362" cy="1714362"/>
          </a:xfrm>
          <a:custGeom>
            <a:avLst/>
            <a:gdLst>
              <a:gd name="connsiteX0" fmla="*/ 0 w 1714362"/>
              <a:gd name="connsiteY0" fmla="*/ 0 h 1714362"/>
              <a:gd name="connsiteX1" fmla="*/ 1714362 w 1714362"/>
              <a:gd name="connsiteY1" fmla="*/ 0 h 1714362"/>
              <a:gd name="connsiteX2" fmla="*/ 1714362 w 1714362"/>
              <a:gd name="connsiteY2" fmla="*/ 1714362 h 1714362"/>
              <a:gd name="connsiteX3" fmla="*/ 0 w 1714362"/>
              <a:gd name="connsiteY3" fmla="*/ 1714362 h 1714362"/>
              <a:gd name="connsiteX4" fmla="*/ 0 w 1714362"/>
              <a:gd name="connsiteY4" fmla="*/ 0 h 1714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362" h="1714362">
                <a:moveTo>
                  <a:pt x="0" y="0"/>
                </a:moveTo>
                <a:lnTo>
                  <a:pt x="1714362" y="0"/>
                </a:lnTo>
                <a:lnTo>
                  <a:pt x="1714362" y="1714362"/>
                </a:lnTo>
                <a:lnTo>
                  <a:pt x="0" y="1714362"/>
                </a:lnTo>
                <a:lnTo>
                  <a:pt x="0" y="0"/>
                </a:lnTo>
                <a:close/>
              </a:path>
            </a:pathLst>
          </a:custGeom>
          <a:blipFill rotWithShape="0">
            <a:blip r:embed="rId3">
              <a:duotone>
                <a:schemeClr val="lt1">
                  <a:alpha val="0"/>
                  <a:hueOff val="0"/>
                  <a:satOff val="0"/>
                  <a:lumOff val="0"/>
                  <a:alphaOff val="0"/>
                  <a:shade val="20000"/>
                  <a:satMod val="200000"/>
                </a:schemeClr>
                <a:schemeClr val="lt1">
                  <a:alpha val="0"/>
                  <a:hueOff val="0"/>
                  <a:satOff val="0"/>
                  <a:lumOff val="0"/>
                  <a:alphaOff val="0"/>
                  <a:tint val="12000"/>
                  <a:satMod val="190000"/>
                </a:schemeClr>
              </a:duotone>
            </a:blip>
            <a:tile tx="0" ty="0" sx="100000" sy="100000" flip="none" algn="tl"/>
          </a:blip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020" tIns="33020" rIns="33020" bIns="33020" numCol="1" spcCol="1270" anchor="ctr" anchorCtr="0">
            <a:noAutofit/>
          </a:bodyPr>
          <a:lstStyle/>
          <a:p>
            <a:pPr algn="ctr" defTabSz="1155700" fontAlgn="base">
              <a:lnSpc>
                <a:spcPct val="90000"/>
              </a:lnSpc>
              <a:spcBef>
                <a:spcPct val="0"/>
              </a:spcBef>
              <a:spcAft>
                <a:spcPct val="35000"/>
              </a:spcAft>
            </a:pPr>
            <a:r>
              <a:rPr lang="en-IN" sz="2600" b="1" dirty="0">
                <a:solidFill>
                  <a:srgbClr val="C0504D"/>
                </a:solidFill>
              </a:rPr>
              <a:t>Periodic cash payments</a:t>
            </a:r>
            <a:endParaRPr lang="en-US" sz="2600" b="1" dirty="0">
              <a:solidFill>
                <a:srgbClr val="C0504D"/>
              </a:solidFill>
            </a:endParaRPr>
          </a:p>
        </p:txBody>
      </p:sp>
      <p:sp>
        <p:nvSpPr>
          <p:cNvPr id="11" name="Freeform 10"/>
          <p:cNvSpPr/>
          <p:nvPr/>
        </p:nvSpPr>
        <p:spPr>
          <a:xfrm>
            <a:off x="1219200" y="2193493"/>
            <a:ext cx="1714362" cy="1714362"/>
          </a:xfrm>
          <a:custGeom>
            <a:avLst/>
            <a:gdLst>
              <a:gd name="connsiteX0" fmla="*/ 0 w 1714362"/>
              <a:gd name="connsiteY0" fmla="*/ 0 h 1714362"/>
              <a:gd name="connsiteX1" fmla="*/ 1714362 w 1714362"/>
              <a:gd name="connsiteY1" fmla="*/ 0 h 1714362"/>
              <a:gd name="connsiteX2" fmla="*/ 1714362 w 1714362"/>
              <a:gd name="connsiteY2" fmla="*/ 1714362 h 1714362"/>
              <a:gd name="connsiteX3" fmla="*/ 0 w 1714362"/>
              <a:gd name="connsiteY3" fmla="*/ 1714362 h 1714362"/>
              <a:gd name="connsiteX4" fmla="*/ 0 w 1714362"/>
              <a:gd name="connsiteY4" fmla="*/ 0 h 1714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362" h="1714362">
                <a:moveTo>
                  <a:pt x="0" y="0"/>
                </a:moveTo>
                <a:lnTo>
                  <a:pt x="1714362" y="0"/>
                </a:lnTo>
                <a:lnTo>
                  <a:pt x="1714362" y="1714362"/>
                </a:lnTo>
                <a:lnTo>
                  <a:pt x="0" y="1714362"/>
                </a:lnTo>
                <a:lnTo>
                  <a:pt x="0" y="0"/>
                </a:lnTo>
                <a:close/>
              </a:path>
            </a:pathLst>
          </a:custGeom>
          <a:blipFill rotWithShape="0">
            <a:blip r:embed="rId3">
              <a:duotone>
                <a:schemeClr val="lt1">
                  <a:alpha val="0"/>
                  <a:hueOff val="0"/>
                  <a:satOff val="0"/>
                  <a:lumOff val="0"/>
                  <a:alphaOff val="0"/>
                  <a:shade val="20000"/>
                  <a:satMod val="200000"/>
                </a:schemeClr>
                <a:schemeClr val="lt1">
                  <a:alpha val="0"/>
                  <a:hueOff val="0"/>
                  <a:satOff val="0"/>
                  <a:lumOff val="0"/>
                  <a:alphaOff val="0"/>
                  <a:tint val="12000"/>
                  <a:satMod val="190000"/>
                </a:schemeClr>
              </a:duotone>
            </a:blip>
            <a:tile tx="0" ty="0" sx="100000" sy="100000" flip="none" algn="tl"/>
          </a:blip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020" tIns="33020" rIns="33020" bIns="33020" numCol="1" spcCol="1270" anchor="ctr" anchorCtr="0">
            <a:noAutofit/>
          </a:bodyPr>
          <a:lstStyle/>
          <a:p>
            <a:pPr algn="ctr" defTabSz="1155700" fontAlgn="base">
              <a:lnSpc>
                <a:spcPct val="90000"/>
              </a:lnSpc>
              <a:spcBef>
                <a:spcPct val="0"/>
              </a:spcBef>
              <a:spcAft>
                <a:spcPct val="35000"/>
              </a:spcAft>
            </a:pPr>
            <a:r>
              <a:rPr lang="en-US" sz="2600" b="1" dirty="0">
                <a:solidFill>
                  <a:srgbClr val="C0504D"/>
                </a:solidFill>
              </a:rPr>
              <a:t>Lessor</a:t>
            </a:r>
          </a:p>
          <a:p>
            <a:pPr algn="ctr" defTabSz="1155700" fontAlgn="base">
              <a:lnSpc>
                <a:spcPct val="90000"/>
              </a:lnSpc>
              <a:spcBef>
                <a:spcPct val="0"/>
              </a:spcBef>
              <a:spcAft>
                <a:spcPct val="35000"/>
              </a:spcAft>
            </a:pPr>
            <a:r>
              <a:rPr lang="en-US" sz="2600" b="1" dirty="0">
                <a:solidFill>
                  <a:srgbClr val="C0504D"/>
                </a:solidFill>
              </a:rPr>
              <a:t>(owner)</a:t>
            </a:r>
          </a:p>
        </p:txBody>
      </p:sp>
      <p:sp>
        <p:nvSpPr>
          <p:cNvPr id="17409" name="Title 1"/>
          <p:cNvSpPr>
            <a:spLocks noGrp="1"/>
          </p:cNvSpPr>
          <p:nvPr>
            <p:ph type="title"/>
          </p:nvPr>
        </p:nvSpPr>
        <p:spPr/>
        <p:txBody>
          <a:bodyPr>
            <a:normAutofit/>
          </a:bodyPr>
          <a:lstStyle/>
          <a:p>
            <a:r>
              <a:rPr lang="en-IN" sz="3200" dirty="0"/>
              <a:t>Accounting by the Lessor and Lessee</a:t>
            </a:r>
            <a:endParaRPr lang="en-IN" sz="3200" dirty="0">
              <a:ea typeface="Adobe Fan Heiti Std B"/>
              <a:cs typeface="Adobe Fan Heiti Std B"/>
            </a:endParaRPr>
          </a:p>
        </p:txBody>
      </p:sp>
      <p:sp>
        <p:nvSpPr>
          <p:cNvPr id="19" name="Rectangle 18"/>
          <p:cNvSpPr/>
          <p:nvPr/>
        </p:nvSpPr>
        <p:spPr>
          <a:xfrm>
            <a:off x="1219200" y="1474535"/>
            <a:ext cx="7353162" cy="53824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IN" sz="2400" b="1" dirty="0">
                <a:solidFill>
                  <a:schemeClr val="bg1"/>
                </a:solidFill>
              </a:rPr>
              <a:t>Contractual arrangement</a:t>
            </a:r>
          </a:p>
        </p:txBody>
      </p:sp>
      <p:sp>
        <p:nvSpPr>
          <p:cNvPr id="2" name="Right Arrow 1"/>
          <p:cNvSpPr/>
          <p:nvPr/>
        </p:nvSpPr>
        <p:spPr>
          <a:xfrm>
            <a:off x="3115739" y="2362200"/>
            <a:ext cx="3494043" cy="15708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600" dirty="0">
                <a:solidFill>
                  <a:prstClr val="white"/>
                </a:solidFill>
              </a:rPr>
              <a:t>Right to control/use an asset</a:t>
            </a:r>
          </a:p>
        </p:txBody>
      </p:sp>
      <p:sp>
        <p:nvSpPr>
          <p:cNvPr id="10"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LO15-1</a:t>
            </a:r>
          </a:p>
        </p:txBody>
      </p:sp>
      <p:sp>
        <p:nvSpPr>
          <p:cNvPr id="12" name="Slide Number Placeholder 5">
            <a:extLst>
              <a:ext uri="{FF2B5EF4-FFF2-40B4-BE49-F238E27FC236}">
                <a16:creationId xmlns:a16="http://schemas.microsoft.com/office/drawing/2014/main" id="{FC38375B-05F9-F340-9D5D-85DF3FA2E52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15-0</a:t>
            </a:r>
            <a:fld id="{2607F632-3F85-4F98-B182-BC32E868C800}" type="slidenum">
              <a:rPr lang="en-US" smtClean="0"/>
              <a:pPr/>
              <a:t>2</a:t>
            </a:fld>
            <a:endParaRPr lang="en-US" dirty="0"/>
          </a:p>
        </p:txBody>
      </p:sp>
    </p:spTree>
    <p:extLst>
      <p:ext uri="{BB962C8B-B14F-4D97-AF65-F5344CB8AC3E}">
        <p14:creationId xmlns:p14="http://schemas.microsoft.com/office/powerpoint/2010/main" val="116469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right)">
                                      <p:cBhvr>
                                        <p:cTn id="23" dur="500"/>
                                        <p:tgtEl>
                                          <p:spTgt spid="13"/>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righ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P spid="9" grpId="0" animBg="1"/>
      <p:bldP spid="11" grpId="0" animBg="1"/>
      <p:bldP spid="19" grpId="0" animBg="1"/>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Sales-Type Leases with Selling Profit</a:t>
            </a:r>
          </a:p>
        </p:txBody>
      </p:sp>
      <p:sp>
        <p:nvSpPr>
          <p:cNvPr id="3" name="Content Placeholder 2"/>
          <p:cNvSpPr>
            <a:spLocks noGrp="1"/>
          </p:cNvSpPr>
          <p:nvPr>
            <p:ph idx="1"/>
          </p:nvPr>
        </p:nvSpPr>
        <p:spPr/>
        <p:txBody>
          <a:bodyPr>
            <a:normAutofit/>
          </a:bodyPr>
          <a:lstStyle/>
          <a:p>
            <a:r>
              <a:rPr lang="en-US" sz="2400" dirty="0"/>
              <a:t>Occurs when the fair value of the asset exceeds the cost or carrying value. </a:t>
            </a:r>
          </a:p>
          <a:p>
            <a:pPr>
              <a:spcBef>
                <a:spcPts val="1200"/>
              </a:spcBef>
            </a:pPr>
            <a:r>
              <a:rPr lang="en-US" sz="2400" dirty="0"/>
              <a:t>Lessor recognizes a </a:t>
            </a:r>
            <a:r>
              <a:rPr lang="en-US" sz="2400" b="1" dirty="0">
                <a:solidFill>
                  <a:srgbClr val="C00000"/>
                </a:solidFill>
              </a:rPr>
              <a:t>selling profit </a:t>
            </a:r>
            <a:r>
              <a:rPr lang="en-US" sz="2400" dirty="0"/>
              <a:t>at the beginning of the lease term.</a:t>
            </a:r>
          </a:p>
          <a:p>
            <a:pPr lvl="1">
              <a:spcBef>
                <a:spcPts val="1200"/>
              </a:spcBef>
            </a:pPr>
            <a:r>
              <a:rPr lang="en-US" sz="2400" dirty="0"/>
              <a:t>Selling profit is the difference between </a:t>
            </a:r>
            <a:r>
              <a:rPr lang="en-US" sz="2400" b="1" dirty="0">
                <a:solidFill>
                  <a:srgbClr val="C00000"/>
                </a:solidFill>
              </a:rPr>
              <a:t>sales revenue </a:t>
            </a:r>
            <a:r>
              <a:rPr lang="en-US" sz="2400" dirty="0"/>
              <a:t>and </a:t>
            </a:r>
            <a:r>
              <a:rPr lang="en-US" sz="2400" b="1" dirty="0">
                <a:solidFill>
                  <a:srgbClr val="C00000"/>
                </a:solidFill>
              </a:rPr>
              <a:t>cost of goods sold</a:t>
            </a:r>
            <a:r>
              <a:rPr lang="en-US" sz="2400" dirty="0"/>
              <a:t>. </a:t>
            </a:r>
          </a:p>
          <a:p>
            <a:pPr>
              <a:spcBef>
                <a:spcPts val="1200"/>
              </a:spcBef>
            </a:pPr>
            <a:r>
              <a:rPr lang="en-US" sz="2400" dirty="0"/>
              <a:t>Lessor also recognizes interest revenue over the lease term.</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LO15-3</a:t>
            </a:r>
          </a:p>
        </p:txBody>
      </p:sp>
      <p:sp>
        <p:nvSpPr>
          <p:cNvPr id="6" name="Slide Number Placeholder 5">
            <a:extLst>
              <a:ext uri="{FF2B5EF4-FFF2-40B4-BE49-F238E27FC236}">
                <a16:creationId xmlns:a16="http://schemas.microsoft.com/office/drawing/2014/main" id="{B373B2A9-A995-F045-A810-640DF8B88BA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20</a:t>
            </a:fld>
            <a:endParaRPr lang="en-US" dirty="0"/>
          </a:p>
        </p:txBody>
      </p:sp>
    </p:spTree>
    <p:extLst>
      <p:ext uri="{BB962C8B-B14F-4D97-AF65-F5344CB8AC3E}">
        <p14:creationId xmlns:p14="http://schemas.microsoft.com/office/powerpoint/2010/main" val="3954244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Sales-Type Lease with Selling Profit (continued)</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LO15-3</a:t>
            </a:r>
          </a:p>
        </p:txBody>
      </p:sp>
      <p:sp>
        <p:nvSpPr>
          <p:cNvPr id="6" name="Content Placeholder 2">
            <a:extLst>
              <a:ext uri="{FF2B5EF4-FFF2-40B4-BE49-F238E27FC236}">
                <a16:creationId xmlns:a16="http://schemas.microsoft.com/office/drawing/2014/main" id="{6F45217F-A511-4DE3-8E67-95B52D1CB9B3}"/>
              </a:ext>
            </a:extLst>
          </p:cNvPr>
          <p:cNvSpPr>
            <a:spLocks noGrp="1"/>
          </p:cNvSpPr>
          <p:nvPr>
            <p:ph idx="1"/>
          </p:nvPr>
        </p:nvSpPr>
        <p:spPr>
          <a:xfrm>
            <a:off x="611560" y="1587501"/>
            <a:ext cx="8229600" cy="4525963"/>
          </a:xfrm>
        </p:spPr>
        <p:txBody>
          <a:bodyPr>
            <a:normAutofit/>
          </a:bodyPr>
          <a:lstStyle/>
          <a:p>
            <a:pPr marL="0" indent="0">
              <a:buNone/>
            </a:pPr>
            <a:r>
              <a:rPr lang="en-US" sz="2400" b="1" u="sng" dirty="0"/>
              <a:t>Lessor</a:t>
            </a:r>
          </a:p>
          <a:p>
            <a:r>
              <a:rPr lang="en-US" sz="2400" dirty="0"/>
              <a:t>When there is a selling profit, all lessor entries, </a:t>
            </a:r>
            <a:r>
              <a:rPr lang="en-US" sz="2400" i="1" dirty="0"/>
              <a:t>other than the entry at the beginning of the lease to include the selling profit</a:t>
            </a:r>
            <a:r>
              <a:rPr lang="en-US" sz="2400" dirty="0"/>
              <a:t>, are precisely the </a:t>
            </a:r>
            <a:r>
              <a:rPr lang="en-US" sz="2400" b="1" dirty="0">
                <a:solidFill>
                  <a:srgbClr val="C00000"/>
                </a:solidFill>
              </a:rPr>
              <a:t>same</a:t>
            </a:r>
            <a:r>
              <a:rPr lang="en-US" sz="2400" dirty="0"/>
              <a:t> as the entries for a sales-type lease without a selling profit.</a:t>
            </a:r>
          </a:p>
          <a:p>
            <a:endParaRPr lang="en-US" sz="2400" dirty="0"/>
          </a:p>
          <a:p>
            <a:pPr marL="0" indent="0">
              <a:buNone/>
            </a:pPr>
            <a:r>
              <a:rPr lang="en-US" sz="2400" b="1" u="sng" dirty="0"/>
              <a:t>Lessee</a:t>
            </a:r>
          </a:p>
          <a:p>
            <a:r>
              <a:rPr lang="en-US" sz="2400" dirty="0"/>
              <a:t>The lessee’s accounting is not impacted by whether or not the lessor recognizes a profit. The journal entries made by the lessee are precisely the </a:t>
            </a:r>
            <a:r>
              <a:rPr lang="en-US" sz="2400" b="1" dirty="0">
                <a:solidFill>
                  <a:srgbClr val="C00000"/>
                </a:solidFill>
              </a:rPr>
              <a:t>same</a:t>
            </a:r>
            <a:r>
              <a:rPr lang="en-US" sz="2400" dirty="0"/>
              <a:t> with or without a selling profit for the lessor. </a:t>
            </a:r>
          </a:p>
          <a:p>
            <a:pPr marL="0" indent="0">
              <a:buNone/>
            </a:pPr>
            <a:endParaRPr lang="en-US" sz="2400" dirty="0"/>
          </a:p>
        </p:txBody>
      </p:sp>
      <p:sp>
        <p:nvSpPr>
          <p:cNvPr id="7" name="Slide Number Placeholder 5">
            <a:extLst>
              <a:ext uri="{FF2B5EF4-FFF2-40B4-BE49-F238E27FC236}">
                <a16:creationId xmlns:a16="http://schemas.microsoft.com/office/drawing/2014/main" id="{1A45F21C-9226-6444-9209-93EFCED5DAA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21</a:t>
            </a:fld>
            <a:endParaRPr lang="en-US" dirty="0"/>
          </a:p>
        </p:txBody>
      </p:sp>
    </p:spTree>
    <p:extLst>
      <p:ext uri="{BB962C8B-B14F-4D97-AF65-F5344CB8AC3E}">
        <p14:creationId xmlns:p14="http://schemas.microsoft.com/office/powerpoint/2010/main" val="3486346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Diagonal Corners Rounded 2">
            <a:extLst>
              <a:ext uri="{FF2B5EF4-FFF2-40B4-BE49-F238E27FC236}">
                <a16:creationId xmlns:a16="http://schemas.microsoft.com/office/drawing/2014/main" id="{6405B181-42CC-4F59-9551-6983768D6750}"/>
              </a:ext>
            </a:extLst>
          </p:cNvPr>
          <p:cNvSpPr/>
          <p:nvPr/>
        </p:nvSpPr>
        <p:spPr>
          <a:xfrm flipH="1">
            <a:off x="899592" y="1844824"/>
            <a:ext cx="7941568" cy="2952328"/>
          </a:xfrm>
          <a:prstGeom prst="round2DiagRect">
            <a:avLst/>
          </a:prstGeom>
          <a:solidFill>
            <a:srgbClr val="B9CDE5"/>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a:bodyPr>
          <a:lstStyle/>
          <a:p>
            <a:r>
              <a:rPr lang="en-US" sz="3200" dirty="0"/>
              <a:t>Real World Example-Dell Technologies Inc.</a:t>
            </a:r>
          </a:p>
        </p:txBody>
      </p:sp>
      <p:sp>
        <p:nvSpPr>
          <p:cNvPr id="5" name="TextBox 4"/>
          <p:cNvSpPr txBox="1"/>
          <p:nvPr/>
        </p:nvSpPr>
        <p:spPr>
          <a:xfrm>
            <a:off x="1219200" y="2057400"/>
            <a:ext cx="7086600" cy="2308324"/>
          </a:xfrm>
          <a:prstGeom prst="rect">
            <a:avLst/>
          </a:prstGeom>
          <a:solidFill>
            <a:schemeClr val="accent1">
              <a:lumMod val="40000"/>
              <a:lumOff val="60000"/>
            </a:schemeClr>
          </a:solidFill>
        </p:spPr>
        <p:txBody>
          <a:bodyPr wrap="square" rtlCol="0">
            <a:spAutoFit/>
          </a:bodyPr>
          <a:lstStyle/>
          <a:p>
            <a:r>
              <a:rPr lang="en-US" b="1" dirty="0"/>
              <a:t>Note 1 (in part) </a:t>
            </a:r>
            <a:endParaRPr lang="en-US" dirty="0"/>
          </a:p>
          <a:p>
            <a:r>
              <a:rPr lang="en-US" dirty="0"/>
              <a:t>The Company records revenue from the sale of equipment under sales-type leases as product revenue in an amount equal to the present value of minimum lease payments at the inception of the lease. Sales-type leases also produce financing income, which is included in net products revenue in the Consolidated Statements of Income (Loss) and is recognized at consistent rates of return over the lease term. Revenue from operating leases is recognized over the lease period. </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LO15-3</a:t>
            </a:r>
          </a:p>
        </p:txBody>
      </p:sp>
      <p:sp>
        <p:nvSpPr>
          <p:cNvPr id="6" name="Slide Number Placeholder 5">
            <a:extLst>
              <a:ext uri="{FF2B5EF4-FFF2-40B4-BE49-F238E27FC236}">
                <a16:creationId xmlns:a16="http://schemas.microsoft.com/office/drawing/2014/main" id="{EC1851EF-EE1F-A241-9EA3-0F12A831CCD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22</a:t>
            </a:fld>
            <a:endParaRPr lang="en-US" dirty="0"/>
          </a:p>
        </p:txBody>
      </p:sp>
    </p:spTree>
    <p:extLst>
      <p:ext uri="{BB962C8B-B14F-4D97-AF65-F5344CB8AC3E}">
        <p14:creationId xmlns:p14="http://schemas.microsoft.com/office/powerpoint/2010/main" val="2349995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70C0"/>
                </a:solidFill>
              </a:rPr>
              <a:t>Sales-Type Lease with Selling Profit (cont. 2)</a:t>
            </a:r>
          </a:p>
        </p:txBody>
      </p:sp>
      <p:sp>
        <p:nvSpPr>
          <p:cNvPr id="3" name="Content Placeholder 2"/>
          <p:cNvSpPr>
            <a:spLocks noGrp="1"/>
          </p:cNvSpPr>
          <p:nvPr>
            <p:ph idx="1"/>
          </p:nvPr>
        </p:nvSpPr>
        <p:spPr/>
        <p:txBody>
          <a:bodyPr>
            <a:normAutofit lnSpcReduction="10000"/>
          </a:bodyPr>
          <a:lstStyle/>
          <a:p>
            <a:pPr marL="0" indent="0" fontAlgn="base">
              <a:buNone/>
            </a:pPr>
            <a:r>
              <a:rPr lang="en-US" sz="2300" dirty="0"/>
              <a:t>On January 1, 2021, Sans Serif Publishers leased printing equipment from CompuDec Corporation.</a:t>
            </a:r>
          </a:p>
          <a:p>
            <a:pPr fontAlgn="base"/>
            <a:r>
              <a:rPr lang="en-US" sz="2300" dirty="0"/>
              <a:t>The lease agreement specifies six annual payments of $100,000 beginning January 1, 2021, the beginning of the lease, and at each December 31 from 2021 through 2025.</a:t>
            </a:r>
          </a:p>
          <a:p>
            <a:pPr fontAlgn="base"/>
            <a:r>
              <a:rPr lang="en-US" sz="2300" dirty="0"/>
              <a:t>The six-year lease term ending December 31, 2026, is equal to the estimated useful life of the equipment.</a:t>
            </a:r>
          </a:p>
          <a:p>
            <a:pPr fontAlgn="base"/>
            <a:r>
              <a:rPr lang="en-US" sz="2300" dirty="0"/>
              <a:t>CompuDec manufactured the equipment at a cost of </a:t>
            </a:r>
            <a:r>
              <a:rPr lang="en-US" sz="2300" b="1" dirty="0">
                <a:solidFill>
                  <a:srgbClr val="C00000"/>
                </a:solidFill>
              </a:rPr>
              <a:t>$300,000</a:t>
            </a:r>
            <a:r>
              <a:rPr lang="en-US" sz="2300" dirty="0"/>
              <a:t>.</a:t>
            </a:r>
          </a:p>
          <a:p>
            <a:pPr fontAlgn="base"/>
            <a:r>
              <a:rPr lang="en-US" sz="2300" dirty="0"/>
              <a:t>Using an interest rate of 10% for financing this transaction,</a:t>
            </a:r>
          </a:p>
          <a:p>
            <a:pPr marL="0" indent="0" fontAlgn="base">
              <a:buNone/>
            </a:pPr>
            <a:r>
              <a:rPr lang="en-US" sz="2300" dirty="0"/>
              <a:t>CompuDec calculates the present value of the lease payments to be received as </a:t>
            </a:r>
            <a:r>
              <a:rPr lang="en-US" sz="2300" b="1" dirty="0">
                <a:solidFill>
                  <a:srgbClr val="C00000"/>
                </a:solidFill>
              </a:rPr>
              <a:t>$479,079</a:t>
            </a:r>
            <a:r>
              <a:rPr lang="en-US" sz="2300" dirty="0"/>
              <a:t> ($100,000 × 4.79079*).</a:t>
            </a:r>
          </a:p>
          <a:p>
            <a:pPr marL="0" lvl="0" indent="0" algn="ctr" fontAlgn="base">
              <a:buNone/>
            </a:pPr>
            <a:r>
              <a:rPr lang="en-US" sz="2000" dirty="0"/>
              <a:t>*Present value of an annuity due of $1: </a:t>
            </a:r>
            <a:r>
              <a:rPr lang="en-US" sz="2000" i="1" dirty="0"/>
              <a:t>n</a:t>
            </a:r>
            <a:r>
              <a:rPr lang="en-US" sz="2000" dirty="0"/>
              <a:t> = 6, </a:t>
            </a:r>
            <a:r>
              <a:rPr lang="en-US" sz="2000" i="1" dirty="0"/>
              <a:t>i</a:t>
            </a:r>
            <a:r>
              <a:rPr lang="en-US" sz="2000" dirty="0"/>
              <a:t> = 10%</a:t>
            </a:r>
            <a:endParaRPr lang="en-US" sz="2000" b="1" dirty="0">
              <a:solidFill>
                <a:prstClr val="black"/>
              </a:solidFill>
            </a:endParaRPr>
          </a:p>
          <a:p>
            <a:pPr fontAlgn="base"/>
            <a:endParaRPr lang="en-US" sz="2300" dirty="0"/>
          </a:p>
          <a:p>
            <a:pPr marL="0" indent="0">
              <a:buNone/>
            </a:pPr>
            <a:endParaRPr lang="en-US"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LO15-3</a:t>
            </a:r>
          </a:p>
        </p:txBody>
      </p:sp>
      <p:sp>
        <p:nvSpPr>
          <p:cNvPr id="5" name="Slide Number Placeholder 5">
            <a:extLst>
              <a:ext uri="{FF2B5EF4-FFF2-40B4-BE49-F238E27FC236}">
                <a16:creationId xmlns:a16="http://schemas.microsoft.com/office/drawing/2014/main" id="{3121F3FA-B98E-E74B-843F-0C6C17029D6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23</a:t>
            </a:fld>
            <a:endParaRPr lang="en-US" dirty="0"/>
          </a:p>
        </p:txBody>
      </p:sp>
    </p:spTree>
    <p:extLst>
      <p:ext uri="{BB962C8B-B14F-4D97-AF65-F5344CB8AC3E}">
        <p14:creationId xmlns:p14="http://schemas.microsoft.com/office/powerpoint/2010/main" val="2712897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70C0"/>
                </a:solidFill>
              </a:rPr>
              <a:t>Sales-Type Lease with Selling Profit (cont. 3)</a:t>
            </a:r>
            <a:endParaRPr lang="en-US" sz="3200" dirty="0"/>
          </a:p>
        </p:txBody>
      </p:sp>
      <p:sp>
        <p:nvSpPr>
          <p:cNvPr id="4" name="TextBox 3"/>
          <p:cNvSpPr txBox="1"/>
          <p:nvPr/>
        </p:nvSpPr>
        <p:spPr>
          <a:xfrm>
            <a:off x="847724" y="1600200"/>
            <a:ext cx="7993435" cy="2677656"/>
          </a:xfrm>
          <a:prstGeom prst="rect">
            <a:avLst/>
          </a:prstGeom>
          <a:solidFill>
            <a:srgbClr val="FFFFCC"/>
          </a:solidFill>
          <a:ln>
            <a:solidFill>
              <a:schemeClr val="accent6"/>
            </a:solidFill>
          </a:ln>
        </p:spPr>
        <p:txBody>
          <a:bodyPr wrap="square" rtlCol="0">
            <a:spAutoFit/>
          </a:bodyPr>
          <a:lstStyle/>
          <a:p>
            <a:pPr algn="ctr"/>
            <a:r>
              <a:rPr lang="en-US" sz="2400" b="1" dirty="0">
                <a:solidFill>
                  <a:srgbClr val="C00000"/>
                </a:solidFill>
                <a:latin typeface="+mn-lt"/>
              </a:rPr>
              <a:t>Beginning of Lease (January 1, 2021)</a:t>
            </a:r>
          </a:p>
          <a:p>
            <a:endParaRPr lang="en-US" sz="2400" dirty="0">
              <a:latin typeface="+mn-lt"/>
            </a:endParaRPr>
          </a:p>
          <a:p>
            <a:r>
              <a:rPr lang="en-US" sz="2400" b="1" dirty="0">
                <a:latin typeface="+mn-lt"/>
              </a:rPr>
              <a:t>CompuDec Corporation (Lessor)</a:t>
            </a:r>
          </a:p>
          <a:p>
            <a:r>
              <a:rPr lang="en-US" sz="2400" dirty="0">
                <a:latin typeface="+mn-lt"/>
              </a:rPr>
              <a:t>Lease receivable (PV of </a:t>
            </a:r>
            <a:r>
              <a:rPr lang="en-US" sz="2400" dirty="0"/>
              <a:t>lease </a:t>
            </a:r>
            <a:r>
              <a:rPr lang="en-US" sz="2400" dirty="0">
                <a:latin typeface="+mn-lt"/>
              </a:rPr>
              <a:t>payments)	479,079	</a:t>
            </a:r>
          </a:p>
          <a:p>
            <a:r>
              <a:rPr lang="en-US" sz="2400" dirty="0">
                <a:latin typeface="+mn-lt"/>
              </a:rPr>
              <a:t>Cost of goods sold (lessor’s cost)		</a:t>
            </a:r>
            <a:r>
              <a:rPr lang="en-US" sz="2400" b="1" dirty="0">
                <a:solidFill>
                  <a:srgbClr val="C00000"/>
                </a:solidFill>
                <a:latin typeface="+mn-lt"/>
              </a:rPr>
              <a:t>300,000</a:t>
            </a:r>
          </a:p>
          <a:p>
            <a:r>
              <a:rPr lang="en-US" sz="2400" dirty="0"/>
              <a:t>      </a:t>
            </a:r>
            <a:r>
              <a:rPr lang="en-US" sz="2400" dirty="0">
                <a:latin typeface="+mn-lt"/>
              </a:rPr>
              <a:t>Sales revenue (PV of lease payments)		     </a:t>
            </a:r>
            <a:r>
              <a:rPr lang="en-US" sz="2400" b="1" dirty="0">
                <a:solidFill>
                  <a:srgbClr val="C00000"/>
                </a:solidFill>
                <a:latin typeface="+mn-lt"/>
              </a:rPr>
              <a:t>479,079</a:t>
            </a:r>
          </a:p>
          <a:p>
            <a:r>
              <a:rPr lang="en-US" sz="2400" dirty="0"/>
              <a:t>      </a:t>
            </a:r>
            <a:r>
              <a:rPr lang="en-US" sz="2400" dirty="0">
                <a:latin typeface="+mn-lt"/>
              </a:rPr>
              <a:t>Equipment (lessor’s cost)			     	     300,000</a:t>
            </a:r>
          </a:p>
        </p:txBody>
      </p:sp>
      <p:sp>
        <p:nvSpPr>
          <p:cNvPr id="5" name="TextBox 4"/>
          <p:cNvSpPr txBox="1"/>
          <p:nvPr/>
        </p:nvSpPr>
        <p:spPr>
          <a:xfrm>
            <a:off x="1539240" y="4800600"/>
            <a:ext cx="6553200" cy="1015663"/>
          </a:xfrm>
          <a:prstGeom prst="rect">
            <a:avLst/>
          </a:prstGeom>
          <a:noFill/>
        </p:spPr>
        <p:txBody>
          <a:bodyPr wrap="square" rtlCol="0">
            <a:spAutoFit/>
          </a:bodyPr>
          <a:lstStyle/>
          <a:p>
            <a:r>
              <a:rPr lang="en-US" sz="2000" b="1" dirty="0">
                <a:solidFill>
                  <a:srgbClr val="C00000"/>
                </a:solidFill>
                <a:latin typeface="+mn-lt"/>
              </a:rPr>
              <a:t>Sales revenue			$479,079</a:t>
            </a:r>
          </a:p>
          <a:p>
            <a:r>
              <a:rPr lang="en-US" sz="2000" b="1" dirty="0">
                <a:solidFill>
                  <a:srgbClr val="C00000"/>
                </a:solidFill>
                <a:latin typeface="+mn-lt"/>
              </a:rPr>
              <a:t>- COGS				</a:t>
            </a:r>
            <a:r>
              <a:rPr lang="en-US" sz="2000" b="1" u="sng" dirty="0">
                <a:solidFill>
                  <a:srgbClr val="C00000"/>
                </a:solidFill>
              </a:rPr>
              <a:t>  </a:t>
            </a:r>
            <a:r>
              <a:rPr lang="en-US" sz="2000" b="1" u="sng" dirty="0">
                <a:solidFill>
                  <a:srgbClr val="C00000"/>
                </a:solidFill>
                <a:latin typeface="+mn-lt"/>
              </a:rPr>
              <a:t>300,000</a:t>
            </a:r>
          </a:p>
          <a:p>
            <a:r>
              <a:rPr lang="en-US" sz="2000" b="1" dirty="0">
                <a:solidFill>
                  <a:srgbClr val="C00000"/>
                </a:solidFill>
                <a:latin typeface="+mn-lt"/>
              </a:rPr>
              <a:t>Selling Profit			$179,079</a:t>
            </a:r>
          </a:p>
        </p:txBody>
      </p:sp>
      <p:sp>
        <p:nvSpPr>
          <p:cNvPr id="6"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LO15-3</a:t>
            </a:r>
          </a:p>
        </p:txBody>
      </p:sp>
      <p:sp>
        <p:nvSpPr>
          <p:cNvPr id="7" name="Slide Number Placeholder 5">
            <a:extLst>
              <a:ext uri="{FF2B5EF4-FFF2-40B4-BE49-F238E27FC236}">
                <a16:creationId xmlns:a16="http://schemas.microsoft.com/office/drawing/2014/main" id="{9F8872AB-9922-E449-9B06-EA19BE9E48B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24</a:t>
            </a:fld>
            <a:endParaRPr lang="en-US" dirty="0"/>
          </a:p>
        </p:txBody>
      </p:sp>
    </p:spTree>
    <p:extLst>
      <p:ext uri="{BB962C8B-B14F-4D97-AF65-F5344CB8AC3E}">
        <p14:creationId xmlns:p14="http://schemas.microsoft.com/office/powerpoint/2010/main" val="32100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150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70C0"/>
                </a:solidFill>
              </a:rPr>
              <a:t>Sales-Type Lease with Selling Profit (</a:t>
            </a:r>
            <a:r>
              <a:rPr lang="en-US" sz="3200" dirty="0">
                <a:solidFill>
                  <a:srgbClr val="0070C0"/>
                </a:solidFill>
              </a:rPr>
              <a:t>concluded</a:t>
            </a:r>
            <a:r>
              <a:rPr lang="en-US" sz="3200" b="1" dirty="0">
                <a:solidFill>
                  <a:srgbClr val="0070C0"/>
                </a:solidFill>
              </a:rPr>
              <a:t>)</a:t>
            </a:r>
            <a:endParaRPr lang="en-US" sz="3200" dirty="0"/>
          </a:p>
        </p:txBody>
      </p:sp>
      <p:sp>
        <p:nvSpPr>
          <p:cNvPr id="4" name="TextBox 3"/>
          <p:cNvSpPr txBox="1"/>
          <p:nvPr/>
        </p:nvSpPr>
        <p:spPr>
          <a:xfrm>
            <a:off x="847725" y="1600200"/>
            <a:ext cx="7772400" cy="3046988"/>
          </a:xfrm>
          <a:prstGeom prst="rect">
            <a:avLst/>
          </a:prstGeom>
          <a:solidFill>
            <a:srgbClr val="FFFFCC"/>
          </a:solidFill>
          <a:ln>
            <a:solidFill>
              <a:schemeClr val="accent6"/>
            </a:solidFill>
          </a:ln>
        </p:spPr>
        <p:txBody>
          <a:bodyPr wrap="square" rtlCol="0">
            <a:spAutoFit/>
          </a:bodyPr>
          <a:lstStyle/>
          <a:p>
            <a:pPr algn="ctr"/>
            <a:r>
              <a:rPr lang="en-US" sz="2400" b="1" dirty="0">
                <a:solidFill>
                  <a:srgbClr val="C00000"/>
                </a:solidFill>
                <a:latin typeface="+mn-lt"/>
              </a:rPr>
              <a:t>First Lease Payment (January 1, 2021)</a:t>
            </a:r>
          </a:p>
          <a:p>
            <a:endParaRPr lang="en-US" sz="2400" dirty="0">
              <a:latin typeface="+mn-lt"/>
            </a:endParaRPr>
          </a:p>
          <a:p>
            <a:r>
              <a:rPr lang="en-US" sz="2400" b="1" dirty="0">
                <a:latin typeface="+mn-lt"/>
              </a:rPr>
              <a:t>CompuDec Corporation (Lessor)</a:t>
            </a:r>
          </a:p>
          <a:p>
            <a:r>
              <a:rPr lang="en-US" sz="2400" dirty="0">
                <a:latin typeface="+mn-lt"/>
              </a:rPr>
              <a:t>Cash					100,000</a:t>
            </a:r>
          </a:p>
          <a:p>
            <a:r>
              <a:rPr lang="en-US" sz="2400" dirty="0"/>
              <a:t>      </a:t>
            </a:r>
            <a:r>
              <a:rPr lang="en-US" sz="2400" dirty="0">
                <a:latin typeface="+mn-lt"/>
              </a:rPr>
              <a:t>Lease receivable			  	   100,000</a:t>
            </a:r>
          </a:p>
          <a:p>
            <a:r>
              <a:rPr lang="en-US" sz="2400" dirty="0">
                <a:latin typeface="+mn-lt"/>
              </a:rPr>
              <a:t>	</a:t>
            </a:r>
          </a:p>
          <a:p>
            <a:endParaRPr lang="en-US" sz="2400" dirty="0"/>
          </a:p>
          <a:p>
            <a:endParaRPr lang="en-US" sz="2400" dirty="0">
              <a:latin typeface="+mn-lt"/>
            </a:endParaRPr>
          </a:p>
        </p:txBody>
      </p:sp>
      <p:sp>
        <p:nvSpPr>
          <p:cNvPr id="5" name="TextBox 4"/>
          <p:cNvSpPr txBox="1"/>
          <p:nvPr/>
        </p:nvSpPr>
        <p:spPr>
          <a:xfrm>
            <a:off x="847725" y="3717032"/>
            <a:ext cx="6889576" cy="1138773"/>
          </a:xfrm>
          <a:prstGeom prst="rect">
            <a:avLst/>
          </a:prstGeom>
          <a:noFill/>
        </p:spPr>
        <p:txBody>
          <a:bodyPr wrap="square" rtlCol="0">
            <a:spAutoFit/>
          </a:bodyPr>
          <a:lstStyle/>
          <a:p>
            <a:r>
              <a:rPr lang="en-US" sz="2400" b="1" i="1" dirty="0">
                <a:solidFill>
                  <a:srgbClr val="FF0000"/>
                </a:solidFill>
                <a:latin typeface="+mn-lt"/>
              </a:rPr>
              <a:t>Remember, no interest has yet accrued when the first payment is made at the beginning of the lease.</a:t>
            </a:r>
            <a:br>
              <a:rPr lang="en-US" sz="2000" dirty="0"/>
            </a:br>
            <a:endParaRPr lang="en-US" sz="2000" b="1" dirty="0">
              <a:solidFill>
                <a:srgbClr val="C00000"/>
              </a:solidFill>
              <a:latin typeface="+mn-lt"/>
            </a:endParaRPr>
          </a:p>
        </p:txBody>
      </p:sp>
      <p:sp>
        <p:nvSpPr>
          <p:cNvPr id="6"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LO15-3</a:t>
            </a:r>
          </a:p>
        </p:txBody>
      </p:sp>
      <p:sp>
        <p:nvSpPr>
          <p:cNvPr id="7" name="Slide Number Placeholder 5">
            <a:extLst>
              <a:ext uri="{FF2B5EF4-FFF2-40B4-BE49-F238E27FC236}">
                <a16:creationId xmlns:a16="http://schemas.microsoft.com/office/drawing/2014/main" id="{5203C11F-3092-6141-9B75-9DF4954C0C3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25</a:t>
            </a:fld>
            <a:endParaRPr lang="en-US" dirty="0"/>
          </a:p>
        </p:txBody>
      </p:sp>
    </p:spTree>
    <p:extLst>
      <p:ext uri="{BB962C8B-B14F-4D97-AF65-F5344CB8AC3E}">
        <p14:creationId xmlns:p14="http://schemas.microsoft.com/office/powerpoint/2010/main" val="515795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70C0"/>
                </a:solidFill>
              </a:rPr>
              <a:t>Sales-Type Lease with Selling Profit</a:t>
            </a:r>
            <a:br>
              <a:rPr lang="en-US" sz="3200" b="1" dirty="0">
                <a:solidFill>
                  <a:srgbClr val="0070C0"/>
                </a:solidFill>
              </a:rPr>
            </a:br>
            <a:r>
              <a:rPr lang="en-US" sz="3200" dirty="0">
                <a:solidFill>
                  <a:srgbClr val="0070C0"/>
                </a:solidFill>
              </a:rPr>
              <a:t>Essentially a Sale on Account</a:t>
            </a:r>
            <a:endParaRPr lang="en-US" sz="3200" b="1"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US" sz="2400" dirty="0"/>
              <a:t>Let’s say you purchase a TV from </a:t>
            </a:r>
            <a:r>
              <a:rPr lang="en-US" sz="2400" b="1" dirty="0"/>
              <a:t>Best Buy</a:t>
            </a:r>
            <a:r>
              <a:rPr lang="en-US" sz="2400" dirty="0"/>
              <a:t> for $479 and pay for it with your Best Buy credit card. And, assume Best Buy paid the wholesale price of $300 to </a:t>
            </a:r>
            <a:r>
              <a:rPr lang="en-US" sz="2400" b="1" dirty="0"/>
              <a:t>Samsung</a:t>
            </a:r>
            <a:r>
              <a:rPr lang="en-US" sz="2400" dirty="0"/>
              <a:t> to acquire the TV. Here’s the way Best Buy would record the sale to you:</a:t>
            </a:r>
          </a:p>
        </p:txBody>
      </p:sp>
      <p:sp>
        <p:nvSpPr>
          <p:cNvPr id="4" name="TextBox 3"/>
          <p:cNvSpPr txBox="1"/>
          <p:nvPr/>
        </p:nvSpPr>
        <p:spPr>
          <a:xfrm>
            <a:off x="803174" y="3356992"/>
            <a:ext cx="8001000" cy="1938992"/>
          </a:xfrm>
          <a:prstGeom prst="rect">
            <a:avLst/>
          </a:prstGeom>
          <a:solidFill>
            <a:srgbClr val="FFFFCC"/>
          </a:solidFill>
          <a:ln>
            <a:solidFill>
              <a:schemeClr val="accent6"/>
            </a:solidFill>
          </a:ln>
        </p:spPr>
        <p:txBody>
          <a:bodyPr wrap="square" rtlCol="0">
            <a:spAutoFit/>
          </a:bodyPr>
          <a:lstStyle/>
          <a:p>
            <a:r>
              <a:rPr lang="en-US" sz="2400" dirty="0">
                <a:latin typeface="+mn-lt"/>
              </a:rPr>
              <a:t>Accounts receivable (price)			479</a:t>
            </a:r>
          </a:p>
          <a:p>
            <a:r>
              <a:rPr lang="en-US" sz="2400" dirty="0"/>
              <a:t>      </a:t>
            </a:r>
            <a:r>
              <a:rPr lang="en-US" sz="2400" dirty="0">
                <a:latin typeface="+mn-lt"/>
              </a:rPr>
              <a:t>Sales revenue (price)					479</a:t>
            </a:r>
          </a:p>
          <a:p>
            <a:endParaRPr lang="en-US" sz="2400" dirty="0">
              <a:latin typeface="+mn-lt"/>
            </a:endParaRPr>
          </a:p>
          <a:p>
            <a:r>
              <a:rPr lang="en-US" sz="2400" dirty="0">
                <a:latin typeface="+mn-lt"/>
              </a:rPr>
              <a:t>Cost of goods sold (cost)			300	</a:t>
            </a:r>
          </a:p>
          <a:p>
            <a:r>
              <a:rPr lang="en-US" sz="2400" dirty="0"/>
              <a:t>      </a:t>
            </a:r>
            <a:r>
              <a:rPr lang="en-US" sz="2400" dirty="0">
                <a:latin typeface="+mn-lt"/>
              </a:rPr>
              <a:t>Inventory (cost)					300</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LO15-3</a:t>
            </a:r>
          </a:p>
        </p:txBody>
      </p:sp>
      <p:sp>
        <p:nvSpPr>
          <p:cNvPr id="6" name="Slide Number Placeholder 5">
            <a:extLst>
              <a:ext uri="{FF2B5EF4-FFF2-40B4-BE49-F238E27FC236}">
                <a16:creationId xmlns:a16="http://schemas.microsoft.com/office/drawing/2014/main" id="{0BE340E4-ADA9-F949-9E6F-90E87CC1D2A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26</a:t>
            </a:fld>
            <a:endParaRPr lang="en-US" dirty="0"/>
          </a:p>
        </p:txBody>
      </p:sp>
    </p:spTree>
    <p:extLst>
      <p:ext uri="{BB962C8B-B14F-4D97-AF65-F5344CB8AC3E}">
        <p14:creationId xmlns:p14="http://schemas.microsoft.com/office/powerpoint/2010/main" val="2261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70C0"/>
                </a:solidFill>
              </a:rPr>
              <a:t>Sales-Type Lease vs. Other Sales</a:t>
            </a:r>
          </a:p>
        </p:txBody>
      </p:sp>
      <p:sp>
        <p:nvSpPr>
          <p:cNvPr id="3" name="Content Placeholder 2"/>
          <p:cNvSpPr>
            <a:spLocks noGrp="1"/>
          </p:cNvSpPr>
          <p:nvPr>
            <p:ph idx="1"/>
          </p:nvPr>
        </p:nvSpPr>
        <p:spPr>
          <a:xfrm>
            <a:off x="618253" y="1189451"/>
            <a:ext cx="8229600" cy="4525963"/>
          </a:xfrm>
        </p:spPr>
        <p:txBody>
          <a:bodyPr>
            <a:normAutofit/>
          </a:bodyPr>
          <a:lstStyle/>
          <a:p>
            <a:pPr marL="0" indent="0">
              <a:buNone/>
            </a:pPr>
            <a:r>
              <a:rPr lang="en-US" sz="2400" dirty="0"/>
              <a:t>Now compare those entries to the entry to record our sale by lease. </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br>
              <a:rPr lang="en-US" sz="1000" dirty="0"/>
            </a:br>
            <a:r>
              <a:rPr lang="en-US" sz="2400" dirty="0"/>
              <a:t>Let’s reorder a few lines in the entry to make that comparison easier:</a:t>
            </a:r>
          </a:p>
        </p:txBody>
      </p:sp>
      <p:sp>
        <p:nvSpPr>
          <p:cNvPr id="4" name="TextBox 3"/>
          <p:cNvSpPr txBox="1"/>
          <p:nvPr/>
        </p:nvSpPr>
        <p:spPr>
          <a:xfrm>
            <a:off x="1279000" y="4437112"/>
            <a:ext cx="7443739" cy="1938992"/>
          </a:xfrm>
          <a:prstGeom prst="rect">
            <a:avLst/>
          </a:prstGeom>
          <a:solidFill>
            <a:srgbClr val="FFFFCC"/>
          </a:solidFill>
          <a:ln>
            <a:solidFill>
              <a:schemeClr val="accent6"/>
            </a:solidFill>
          </a:ln>
        </p:spPr>
        <p:txBody>
          <a:bodyPr wrap="square" rtlCol="0">
            <a:spAutoFit/>
          </a:bodyPr>
          <a:lstStyle/>
          <a:p>
            <a:r>
              <a:rPr lang="en-US" sz="2400" dirty="0">
                <a:latin typeface="+mn-lt"/>
              </a:rPr>
              <a:t>Lease receivable (price)		479,079</a:t>
            </a:r>
          </a:p>
          <a:p>
            <a:r>
              <a:rPr lang="en-US" sz="2400" dirty="0"/>
              <a:t>      </a:t>
            </a:r>
            <a:r>
              <a:rPr lang="en-US" sz="2400" dirty="0">
                <a:latin typeface="+mn-lt"/>
              </a:rPr>
              <a:t>Sales revenue</a:t>
            </a:r>
            <a:r>
              <a:rPr lang="en-US" sz="2400" dirty="0"/>
              <a:t> (</a:t>
            </a:r>
            <a:r>
              <a:rPr lang="en-US" sz="2400" dirty="0">
                <a:latin typeface="+mn-lt"/>
              </a:rPr>
              <a:t>price)			479,079</a:t>
            </a:r>
          </a:p>
          <a:p>
            <a:endParaRPr lang="en-US" sz="2400" dirty="0">
              <a:latin typeface="+mn-lt"/>
            </a:endParaRPr>
          </a:p>
          <a:p>
            <a:r>
              <a:rPr lang="en-US" sz="2400" dirty="0">
                <a:latin typeface="+mn-lt"/>
              </a:rPr>
              <a:t>Cost of goods sold (cost)		300,000	</a:t>
            </a:r>
          </a:p>
          <a:p>
            <a:r>
              <a:rPr lang="en-US" sz="2400" dirty="0"/>
              <a:t>      </a:t>
            </a:r>
            <a:r>
              <a:rPr lang="en-US" sz="2400" dirty="0">
                <a:latin typeface="+mn-lt"/>
              </a:rPr>
              <a:t>Equipment (cost)				300,000</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LO15-3</a:t>
            </a:r>
          </a:p>
        </p:txBody>
      </p:sp>
      <p:sp>
        <p:nvSpPr>
          <p:cNvPr id="6" name="TextBox 5"/>
          <p:cNvSpPr txBox="1"/>
          <p:nvPr/>
        </p:nvSpPr>
        <p:spPr>
          <a:xfrm>
            <a:off x="1278999" y="1973918"/>
            <a:ext cx="7443739" cy="1569660"/>
          </a:xfrm>
          <a:prstGeom prst="rect">
            <a:avLst/>
          </a:prstGeom>
          <a:solidFill>
            <a:srgbClr val="FFFFCC"/>
          </a:solidFill>
          <a:ln>
            <a:solidFill>
              <a:schemeClr val="accent6"/>
            </a:solidFill>
          </a:ln>
        </p:spPr>
        <p:txBody>
          <a:bodyPr wrap="square" rtlCol="0">
            <a:spAutoFit/>
          </a:bodyPr>
          <a:lstStyle/>
          <a:p>
            <a:r>
              <a:rPr lang="en-US" sz="2400" dirty="0">
                <a:latin typeface="+mn-lt"/>
              </a:rPr>
              <a:t>Lease receivable (price)		479,079</a:t>
            </a:r>
          </a:p>
          <a:p>
            <a:r>
              <a:rPr lang="en-US" sz="2400" dirty="0">
                <a:latin typeface="+mn-lt"/>
              </a:rPr>
              <a:t>Cost of goods sold (cost)		300,000	</a:t>
            </a:r>
          </a:p>
          <a:p>
            <a:r>
              <a:rPr lang="en-US" sz="2400" dirty="0"/>
              <a:t>      </a:t>
            </a:r>
            <a:r>
              <a:rPr lang="en-US" sz="2400" dirty="0">
                <a:latin typeface="+mn-lt"/>
              </a:rPr>
              <a:t>Equipment (cost)				300,000</a:t>
            </a:r>
          </a:p>
          <a:p>
            <a:r>
              <a:rPr lang="en-US" sz="2400" dirty="0"/>
              <a:t>      Sales revenue (price)			479,079</a:t>
            </a:r>
          </a:p>
        </p:txBody>
      </p:sp>
      <p:sp>
        <p:nvSpPr>
          <p:cNvPr id="7" name="Slide Number Placeholder 5">
            <a:extLst>
              <a:ext uri="{FF2B5EF4-FFF2-40B4-BE49-F238E27FC236}">
                <a16:creationId xmlns:a16="http://schemas.microsoft.com/office/drawing/2014/main" id="{A731E86A-D3ED-D746-B797-EE118604C89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27</a:t>
            </a:fld>
            <a:endParaRPr lang="en-US" dirty="0"/>
          </a:p>
        </p:txBody>
      </p:sp>
    </p:spTree>
    <p:extLst>
      <p:ext uri="{BB962C8B-B14F-4D97-AF65-F5344CB8AC3E}">
        <p14:creationId xmlns:p14="http://schemas.microsoft.com/office/powerpoint/2010/main" val="302120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50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grpId="0" nodeType="afterEffect">
                                  <p:stCondLst>
                                    <p:cond delay="225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Effect on Earnings</a:t>
            </a:r>
            <a:endParaRPr lang="en-US" dirty="0"/>
          </a:p>
        </p:txBody>
      </p:sp>
      <p:sp>
        <p:nvSpPr>
          <p:cNvPr id="414723" name="Rectangle 3"/>
          <p:cNvSpPr>
            <a:spLocks noGrp="1" noChangeArrowheads="1"/>
          </p:cNvSpPr>
          <p:nvPr>
            <p:ph idx="1"/>
          </p:nvPr>
        </p:nvSpPr>
        <p:spPr>
          <a:xfrm>
            <a:off x="640684" y="1221902"/>
            <a:ext cx="8461407" cy="5375449"/>
          </a:xfrm>
          <a:solidFill>
            <a:schemeClr val="bg1">
              <a:lumMod val="95000"/>
            </a:schemeClr>
          </a:solidFill>
        </p:spPr>
        <p:txBody>
          <a:bodyPr>
            <a:normAutofit/>
          </a:bodyPr>
          <a:lstStyle/>
          <a:p>
            <a:pPr marL="0" indent="0">
              <a:buNone/>
            </a:pPr>
            <a:r>
              <a:rPr lang="en-US" sz="2000" dirty="0"/>
              <a:t>LeaseCo Industries leased equipment to UserCorp. on July 1, 2021. LeaseCo recorded the lease as a sales-type lease at $810,000, the present value of lease payments discounted at 10%.  The lease called for ten annual lease payments of $120,000 due each July 1.  The first payment was received on July 1, 2021. LeaseCo had manufactured the equipment at a cost of $750,000.  The total increase in earnings (pretax) on LeaseCo’s December 31, 2021, income statement would be:</a:t>
            </a:r>
          </a:p>
          <a:p>
            <a:pPr marL="0" indent="0">
              <a:buNone/>
            </a:pPr>
            <a:r>
              <a:rPr lang="en-US" sz="2000" dirty="0"/>
              <a:t>a.	$            0</a:t>
            </a:r>
          </a:p>
          <a:p>
            <a:pPr marL="0" indent="0">
              <a:buNone/>
            </a:pPr>
            <a:r>
              <a:rPr lang="en-US" sz="2000" dirty="0"/>
              <a:t>b.	$  93,000</a:t>
            </a:r>
          </a:p>
          <a:p>
            <a:pPr marL="0" indent="0">
              <a:buNone/>
            </a:pPr>
            <a:r>
              <a:rPr lang="en-US" sz="2000" dirty="0"/>
              <a:t>c.	$  94,500</a:t>
            </a:r>
          </a:p>
          <a:p>
            <a:pPr marL="0" indent="0">
              <a:buNone/>
            </a:pPr>
            <a:r>
              <a:rPr lang="en-US" sz="2000" dirty="0"/>
              <a:t>d.	$100,500</a:t>
            </a:r>
          </a:p>
          <a:p>
            <a:pPr marL="2286000" lvl="5" indent="0">
              <a:lnSpc>
                <a:spcPct val="100000"/>
              </a:lnSpc>
              <a:buNone/>
              <a:tabLst>
                <a:tab pos="7772400" algn="dec"/>
              </a:tabLst>
              <a:defRPr/>
            </a:pPr>
            <a:endParaRPr lang="en-US" sz="1400" dirty="0"/>
          </a:p>
          <a:p>
            <a:pPr marL="0" indent="0">
              <a:lnSpc>
                <a:spcPct val="100000"/>
              </a:lnSpc>
              <a:buNone/>
              <a:tabLst>
                <a:tab pos="7772400" algn="dec"/>
              </a:tabLst>
              <a:defRPr/>
            </a:pPr>
            <a:endParaRPr lang="en-US" sz="1800" dirty="0"/>
          </a:p>
        </p:txBody>
      </p:sp>
      <p:sp>
        <p:nvSpPr>
          <p:cNvPr id="2" name="Oval 1"/>
          <p:cNvSpPr/>
          <p:nvPr/>
        </p:nvSpPr>
        <p:spPr bwMode="auto">
          <a:xfrm flipV="1">
            <a:off x="533400" y="4191000"/>
            <a:ext cx="499111" cy="34891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7" name="TextBox 6"/>
          <p:cNvSpPr txBox="1"/>
          <p:nvPr/>
        </p:nvSpPr>
        <p:spPr>
          <a:xfrm>
            <a:off x="782955" y="5013176"/>
            <a:ext cx="8208645" cy="1384995"/>
          </a:xfrm>
          <a:prstGeom prst="rect">
            <a:avLst/>
          </a:prstGeom>
          <a:solidFill>
            <a:schemeClr val="accent6">
              <a:lumMod val="20000"/>
              <a:lumOff val="80000"/>
            </a:schemeClr>
          </a:solidFill>
          <a:ln w="6350">
            <a:solidFill>
              <a:schemeClr val="tx1"/>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tab pos="7772400" algn="dec"/>
              </a:tabLst>
              <a:defRPr/>
            </a:pP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The answer is c.</a:t>
            </a:r>
          </a:p>
          <a:p>
            <a:pPr marL="0" marR="0" lvl="0" indent="0" algn="l" defTabSz="914400" rtl="0" eaLnBrk="0" fontAlgn="base" latinLnBrk="0" hangingPunct="0">
              <a:lnSpc>
                <a:spcPct val="100000"/>
              </a:lnSpc>
              <a:spcBef>
                <a:spcPct val="0"/>
              </a:spcBef>
              <a:spcAft>
                <a:spcPct val="0"/>
              </a:spcAft>
              <a:buClrTx/>
              <a:buSzTx/>
              <a:buFontTx/>
              <a:buNone/>
              <a:tabLst>
                <a:tab pos="8001000" algn="dec"/>
              </a:tabLst>
              <a:defRPr/>
            </a:pPr>
            <a:r>
              <a:rPr kumimoji="0" lang="en-US" sz="2000" b="1" i="0" u="none" strike="noStrike" kern="1200" cap="none" spc="0" normalizeH="0" baseline="0" noProof="0" dirty="0">
                <a:ln>
                  <a:noFill/>
                </a:ln>
                <a:solidFill>
                  <a:srgbClr val="C00000"/>
                </a:solidFill>
                <a:effectLst/>
                <a:uLnTx/>
                <a:uFillTx/>
                <a:latin typeface="Tahoma" pitchFamily="34" charset="0"/>
                <a:ea typeface="+mn-ea"/>
                <a:cs typeface="+mn-cs"/>
              </a:rPr>
              <a:t>Interest</a:t>
            </a: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 revenue is [10% x ($810,000 – 120,000) x 6/12] = 	</a:t>
            </a:r>
            <a:r>
              <a:rPr kumimoji="0" lang="en-US" sz="2400" b="0" i="0" u="none" strike="noStrike" kern="1200" cap="none" spc="0" normalizeH="0" baseline="0" noProof="0" dirty="0">
                <a:ln>
                  <a:noFill/>
                </a:ln>
                <a:solidFill>
                  <a:srgbClr val="000000"/>
                </a:solidFill>
                <a:effectLst/>
                <a:uLnTx/>
                <a:uFillTx/>
                <a:latin typeface="Tahoma" pitchFamily="34" charset="0"/>
                <a:ea typeface="+mn-ea"/>
                <a:cs typeface="+mn-cs"/>
              </a:rPr>
              <a:t> $</a:t>
            </a: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34,500 </a:t>
            </a:r>
          </a:p>
          <a:p>
            <a:pPr marL="0" marR="0" lvl="0" indent="0" algn="l" defTabSz="914400" rtl="0" eaLnBrk="0" fontAlgn="base" latinLnBrk="0" hangingPunct="0">
              <a:lnSpc>
                <a:spcPct val="100000"/>
              </a:lnSpc>
              <a:spcBef>
                <a:spcPct val="0"/>
              </a:spcBef>
              <a:spcAft>
                <a:spcPct val="0"/>
              </a:spcAft>
              <a:buClrTx/>
              <a:buSzTx/>
              <a:buFontTx/>
              <a:buNone/>
              <a:tabLst>
                <a:tab pos="8001000" algn="dec"/>
              </a:tabLst>
              <a:defRPr/>
            </a:pPr>
            <a:r>
              <a:rPr kumimoji="0" lang="en-US" sz="2000" b="1" i="0" u="none" strike="noStrike" kern="1200" cap="none" spc="0" normalizeH="0" baseline="0" noProof="0" dirty="0">
                <a:ln>
                  <a:noFill/>
                </a:ln>
                <a:solidFill>
                  <a:srgbClr val="C00000"/>
                </a:solidFill>
                <a:effectLst/>
                <a:uLnTx/>
                <a:uFillTx/>
                <a:latin typeface="Tahoma" pitchFamily="34" charset="0"/>
                <a:ea typeface="+mn-ea"/>
                <a:cs typeface="+mn-cs"/>
              </a:rPr>
              <a:t>Selling</a:t>
            </a: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 </a:t>
            </a:r>
            <a:r>
              <a:rPr kumimoji="0" lang="en-US" sz="2000" b="1" i="0" u="none" strike="noStrike" kern="1200" cap="none" spc="0" normalizeH="0" baseline="0" noProof="0" dirty="0">
                <a:ln>
                  <a:noFill/>
                </a:ln>
                <a:solidFill>
                  <a:srgbClr val="C00000"/>
                </a:solidFill>
                <a:effectLst/>
                <a:uLnTx/>
                <a:uFillTx/>
                <a:latin typeface="Tahoma" pitchFamily="34" charset="0"/>
                <a:ea typeface="+mn-ea"/>
                <a:cs typeface="+mn-cs"/>
              </a:rPr>
              <a:t>profit</a:t>
            </a: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 is ($810,000 – 750,000) = 	     </a:t>
            </a:r>
            <a:r>
              <a:rPr kumimoji="0" lang="en-US" sz="2000" b="0" i="0" u="sng" strike="noStrike" kern="1200" cap="none" spc="0" normalizeH="0" baseline="0" noProof="0" dirty="0">
                <a:ln>
                  <a:noFill/>
                </a:ln>
                <a:solidFill>
                  <a:srgbClr val="000000"/>
                </a:solidFill>
                <a:effectLst/>
                <a:uLnTx/>
                <a:uFillTx/>
                <a:latin typeface="Tahoma" pitchFamily="34" charset="0"/>
                <a:ea typeface="+mn-ea"/>
                <a:cs typeface="+mn-cs"/>
              </a:rPr>
              <a:t>  60,000</a:t>
            </a:r>
          </a:p>
          <a:p>
            <a:pPr marL="0" marR="0" lvl="0" indent="0" algn="l" defTabSz="914400" rtl="0" eaLnBrk="0" fontAlgn="base" latinLnBrk="0" hangingPunct="0">
              <a:lnSpc>
                <a:spcPct val="100000"/>
              </a:lnSpc>
              <a:spcBef>
                <a:spcPct val="0"/>
              </a:spcBef>
              <a:spcAft>
                <a:spcPct val="0"/>
              </a:spcAft>
              <a:buClrTx/>
              <a:buSzTx/>
              <a:buFontTx/>
              <a:buNone/>
              <a:tabLst>
                <a:tab pos="8001000" algn="dec"/>
              </a:tabLst>
              <a:defRPr/>
            </a:pP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    Increase in earnings (pretax) 	</a:t>
            </a:r>
            <a:r>
              <a:rPr kumimoji="0" lang="en-US" sz="2000" b="1" i="0" u="none" strike="noStrike" kern="1200" cap="none" spc="0" normalizeH="0" baseline="0" noProof="0" dirty="0">
                <a:ln>
                  <a:noFill/>
                </a:ln>
                <a:solidFill>
                  <a:srgbClr val="C00000"/>
                </a:solidFill>
                <a:effectLst/>
                <a:uLnTx/>
                <a:uFillTx/>
                <a:latin typeface="Tahoma" pitchFamily="34" charset="0"/>
                <a:ea typeface="+mn-ea"/>
                <a:cs typeface="+mn-cs"/>
              </a:rPr>
              <a:t>$94,500</a:t>
            </a:r>
          </a:p>
        </p:txBody>
      </p:sp>
      <p:sp>
        <p:nvSpPr>
          <p:cNvPr id="6" name="Title 2">
            <a:extLst>
              <a:ext uri="{FF2B5EF4-FFF2-40B4-BE49-F238E27FC236}">
                <a16:creationId xmlns:a16="http://schemas.microsoft.com/office/drawing/2014/main" id="{5A776409-81FC-4481-9A75-8464E5BC5E5D}"/>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LO15-3</a:t>
            </a:r>
          </a:p>
        </p:txBody>
      </p:sp>
      <p:sp>
        <p:nvSpPr>
          <p:cNvPr id="8" name="Slide Number Placeholder 5">
            <a:extLst>
              <a:ext uri="{FF2B5EF4-FFF2-40B4-BE49-F238E27FC236}">
                <a16:creationId xmlns:a16="http://schemas.microsoft.com/office/drawing/2014/main" id="{1845DD72-B324-444C-91F6-C8AFFC818FF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28</a:t>
            </a:fld>
            <a:endParaRPr lang="en-US" dirty="0"/>
          </a:p>
        </p:txBody>
      </p:sp>
    </p:spTree>
    <p:extLst>
      <p:ext uri="{BB962C8B-B14F-4D97-AF65-F5344CB8AC3E}">
        <p14:creationId xmlns:p14="http://schemas.microsoft.com/office/powerpoint/2010/main" val="87272077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16" presetClass="entr" presetSubtype="21" fill="hold" grpId="0" nodeType="afterEffect">
                                      <p:stCondLst>
                                        <p:cond delay="175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16" presetClass="entr" presetSubtype="21" fill="hold" grpId="0" nodeType="afterEffect">
                                      <p:stCondLst>
                                        <p:cond delay="175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Operating Leases</a:t>
            </a:r>
          </a:p>
        </p:txBody>
      </p:sp>
      <p:sp>
        <p:nvSpPr>
          <p:cNvPr id="3" name="Content Placeholder 2"/>
          <p:cNvSpPr>
            <a:spLocks noGrp="1"/>
          </p:cNvSpPr>
          <p:nvPr>
            <p:ph idx="1"/>
          </p:nvPr>
        </p:nvSpPr>
        <p:spPr/>
        <p:txBody>
          <a:bodyPr>
            <a:normAutofit/>
          </a:bodyPr>
          <a:lstStyle/>
          <a:p>
            <a:r>
              <a:rPr lang="en-IN" sz="2400" dirty="0"/>
              <a:t>Doesn’t meet any of the criteria for a finance lease</a:t>
            </a:r>
          </a:p>
          <a:p>
            <a:r>
              <a:rPr lang="en-IN" sz="2400" dirty="0"/>
              <a:t>Fundamental rights and responsibilities of ownership are retained by the lessor</a:t>
            </a:r>
          </a:p>
          <a:p>
            <a:r>
              <a:rPr lang="en-IN" sz="2400" dirty="0"/>
              <a:t>Lessee merely uses the asset temporarily</a:t>
            </a:r>
          </a:p>
          <a:p>
            <a:r>
              <a:rPr lang="en-US" sz="2400" dirty="0"/>
              <a:t>A </a:t>
            </a:r>
            <a:r>
              <a:rPr lang="en-US" sz="2400" b="1" dirty="0">
                <a:solidFill>
                  <a:srgbClr val="C00000"/>
                </a:solidFill>
              </a:rPr>
              <a:t>sale is not recorded by the lessor</a:t>
            </a:r>
            <a:r>
              <a:rPr lang="en-US" sz="2400" dirty="0"/>
              <a:t>; the lessor records lease </a:t>
            </a:r>
            <a:r>
              <a:rPr lang="en-US" sz="2400" b="1" dirty="0">
                <a:solidFill>
                  <a:srgbClr val="C00000"/>
                </a:solidFill>
              </a:rPr>
              <a:t>revenue on a straight-line basis</a:t>
            </a:r>
            <a:r>
              <a:rPr lang="en-US" sz="2400" dirty="0"/>
              <a:t>. </a:t>
            </a:r>
          </a:p>
          <a:p>
            <a:r>
              <a:rPr lang="en-US" sz="2400" b="1" dirty="0">
                <a:solidFill>
                  <a:srgbClr val="C00000"/>
                </a:solidFill>
              </a:rPr>
              <a:t>Lessee records the right-of-use asset and lease payable </a:t>
            </a:r>
            <a:r>
              <a:rPr lang="en-US" sz="2400" dirty="0"/>
              <a:t>at commencement based on present value of lease payments.</a:t>
            </a:r>
          </a:p>
          <a:p>
            <a:r>
              <a:rPr lang="en-US" sz="2400" dirty="0"/>
              <a:t>Lease payable is considered a non-debt liability. </a:t>
            </a:r>
          </a:p>
          <a:p>
            <a:pPr marL="0" indent="0">
              <a:buNone/>
            </a:pPr>
            <a:r>
              <a:rPr lang="en-IN" sz="2400" dirty="0"/>
              <a:t>     </a:t>
            </a:r>
            <a:endParaRPr lang="en-US" sz="2400"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5" name="Slide Number Placeholder 5">
            <a:extLst>
              <a:ext uri="{FF2B5EF4-FFF2-40B4-BE49-F238E27FC236}">
                <a16:creationId xmlns:a16="http://schemas.microsoft.com/office/drawing/2014/main" id="{39260437-0D11-E74B-8D90-675E80E7A2C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29</a:t>
            </a:fld>
            <a:endParaRPr lang="en-US" dirty="0"/>
          </a:p>
        </p:txBody>
      </p:sp>
    </p:spTree>
    <p:extLst>
      <p:ext uri="{BB962C8B-B14F-4D97-AF65-F5344CB8AC3E}">
        <p14:creationId xmlns:p14="http://schemas.microsoft.com/office/powerpoint/2010/main" val="102676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a:t>Why Lease?</a:t>
            </a:r>
          </a:p>
        </p:txBody>
      </p:sp>
      <p:sp>
        <p:nvSpPr>
          <p:cNvPr id="13"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LO15-1</a:t>
            </a:r>
          </a:p>
        </p:txBody>
      </p:sp>
      <p:sp>
        <p:nvSpPr>
          <p:cNvPr id="14" name="Rectangle 13">
            <a:extLst>
              <a:ext uri="{FF2B5EF4-FFF2-40B4-BE49-F238E27FC236}">
                <a16:creationId xmlns:a16="http://schemas.microsoft.com/office/drawing/2014/main" id="{24626CEB-3689-4D3F-8C10-0EE7D8AA3DD2}"/>
              </a:ext>
            </a:extLst>
          </p:cNvPr>
          <p:cNvSpPr/>
          <p:nvPr/>
        </p:nvSpPr>
        <p:spPr>
          <a:xfrm>
            <a:off x="685799" y="1176278"/>
            <a:ext cx="8366129" cy="5262979"/>
          </a:xfrm>
          <a:prstGeom prst="rect">
            <a:avLst/>
          </a:prstGeom>
        </p:spPr>
        <p:txBody>
          <a:bodyPr wrap="square">
            <a:spAutoFit/>
          </a:bodyPr>
          <a:lstStyle/>
          <a:p>
            <a:r>
              <a:rPr lang="en-US" sz="2800" dirty="0"/>
              <a:t>Operational, financial, and tax incentives often make leasing an attractive alternative to purchasing.  These advantages are laid out below:</a:t>
            </a:r>
            <a:endParaRPr lang="en-US" sz="2800" i="1" dirty="0"/>
          </a:p>
          <a:p>
            <a:pPr marL="342900" indent="-342900">
              <a:buAutoNum type="arabicPeriod"/>
            </a:pPr>
            <a:r>
              <a:rPr lang="en-US" sz="2800" b="1" i="1" dirty="0"/>
              <a:t>Leasing reduces the upfront cash needed to use an asset. </a:t>
            </a:r>
          </a:p>
          <a:p>
            <a:pPr marL="342900" indent="-342900">
              <a:buAutoNum type="arabicPeriod"/>
            </a:pPr>
            <a:r>
              <a:rPr lang="en-US" sz="2800" b="1" i="1" dirty="0"/>
              <a:t>Lease payments often are lower than installment payments.</a:t>
            </a:r>
          </a:p>
          <a:p>
            <a:pPr marL="342900" indent="-342900">
              <a:buAutoNum type="arabicPeriod"/>
            </a:pPr>
            <a:r>
              <a:rPr lang="en-US" sz="2800" b="1" i="1" dirty="0"/>
              <a:t>Leasing offers flexibility and a lower cost when disposing of the asset. </a:t>
            </a:r>
          </a:p>
          <a:p>
            <a:pPr marL="342900" indent="-342900">
              <a:buAutoNum type="arabicPeriod"/>
            </a:pPr>
            <a:r>
              <a:rPr lang="en-US" sz="2800" b="1" i="1" dirty="0"/>
              <a:t>Leasing might offer protection against the risk of declining asset values. </a:t>
            </a:r>
          </a:p>
          <a:p>
            <a:pPr marL="342900" indent="-342900">
              <a:buAutoNum type="arabicPeriod"/>
            </a:pPr>
            <a:r>
              <a:rPr lang="en-US" sz="2800" b="1" i="1" dirty="0"/>
              <a:t>Leasing might offer tax advantages. </a:t>
            </a:r>
            <a:endParaRPr lang="en-US" sz="3200" b="1" i="1" dirty="0"/>
          </a:p>
        </p:txBody>
      </p:sp>
      <p:sp>
        <p:nvSpPr>
          <p:cNvPr id="5" name="Slide Number Placeholder 5">
            <a:extLst>
              <a:ext uri="{FF2B5EF4-FFF2-40B4-BE49-F238E27FC236}">
                <a16:creationId xmlns:a16="http://schemas.microsoft.com/office/drawing/2014/main" id="{A8DF1130-CB16-D640-8D8E-E60692B3288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15-0</a:t>
            </a:r>
            <a:fld id="{2607F632-3F85-4F98-B182-BC32E868C800}" type="slidenum">
              <a:rPr lang="en-US" smtClean="0"/>
              <a:pPr/>
              <a:t>3</a:t>
            </a:fld>
            <a:endParaRPr lang="en-US" dirty="0"/>
          </a:p>
        </p:txBody>
      </p:sp>
    </p:spTree>
    <p:extLst>
      <p:ext uri="{BB962C8B-B14F-4D97-AF65-F5344CB8AC3E}">
        <p14:creationId xmlns:p14="http://schemas.microsoft.com/office/powerpoint/2010/main" val="368156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Illustration: Operating Lease</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10" name="Rectangle 9"/>
          <p:cNvSpPr/>
          <p:nvPr/>
        </p:nvSpPr>
        <p:spPr>
          <a:xfrm>
            <a:off x="685799" y="1176278"/>
            <a:ext cx="8366129" cy="4493538"/>
          </a:xfrm>
          <a:prstGeom prst="rect">
            <a:avLst/>
          </a:prstGeom>
        </p:spPr>
        <p:txBody>
          <a:bodyPr wrap="square">
            <a:spAutoFit/>
          </a:bodyPr>
          <a:lstStyle/>
          <a:p>
            <a:r>
              <a:rPr lang="en-US" sz="2200" dirty="0"/>
              <a:t>On January 1, 2021, Sans Serif Publishers leased printing equipment from First LeaseCorp. </a:t>
            </a:r>
          </a:p>
          <a:p>
            <a:pPr marL="342900" indent="-342900">
              <a:buFont typeface="Arial" panose="020B0604020202020204" pitchFamily="34" charset="0"/>
              <a:buChar char="•"/>
            </a:pPr>
            <a:r>
              <a:rPr lang="en-US" sz="2200" dirty="0"/>
              <a:t>First LeaseCorp purchased the equipment from CompuDec Corporation at a cost of $479,079. </a:t>
            </a:r>
          </a:p>
          <a:p>
            <a:pPr marL="342900" indent="-342900">
              <a:buFont typeface="Arial" panose="020B0604020202020204" pitchFamily="34" charset="0"/>
              <a:buChar char="•"/>
            </a:pPr>
            <a:r>
              <a:rPr lang="en-US" sz="2200" dirty="0"/>
              <a:t>Sans Serif’s borrowing rate for similar transactions is 10%. </a:t>
            </a:r>
          </a:p>
          <a:p>
            <a:pPr marL="342900" indent="-342900">
              <a:buFont typeface="Arial" panose="020B0604020202020204" pitchFamily="34" charset="0"/>
              <a:buChar char="•"/>
            </a:pPr>
            <a:r>
              <a:rPr lang="en-US" sz="2200" dirty="0"/>
              <a:t>The lease agreement specifies </a:t>
            </a:r>
            <a:r>
              <a:rPr lang="en-US" sz="2200" b="1" dirty="0"/>
              <a:t>four </a:t>
            </a:r>
            <a:r>
              <a:rPr lang="en-US" sz="2200" dirty="0"/>
              <a:t>annual payments of $100,000 beginning January 1, 2021, the beginning of the lease, and at each December 31 from 2021 through 2023. </a:t>
            </a:r>
          </a:p>
          <a:p>
            <a:pPr marL="342900" indent="-342900">
              <a:buFont typeface="Arial" panose="020B0604020202020204" pitchFamily="34" charset="0"/>
              <a:buChar char="•"/>
            </a:pPr>
            <a:r>
              <a:rPr lang="en-US" sz="2200" dirty="0"/>
              <a:t>The useful life of the equipment is estimated to be six years. </a:t>
            </a:r>
          </a:p>
          <a:p>
            <a:pPr marL="342900" indent="-342900">
              <a:buFont typeface="Arial" panose="020B0604020202020204" pitchFamily="34" charset="0"/>
              <a:buChar char="•"/>
            </a:pPr>
            <a:r>
              <a:rPr lang="en-US" sz="2200" dirty="0"/>
              <a:t>The present value of those four payments at a discount rate of 10% is </a:t>
            </a:r>
            <a:r>
              <a:rPr lang="en-US" sz="2200" b="1" dirty="0"/>
              <a:t>$348,685</a:t>
            </a:r>
            <a:r>
              <a:rPr lang="en-US" sz="2200" dirty="0"/>
              <a:t>. </a:t>
            </a:r>
          </a:p>
          <a:p>
            <a:r>
              <a:rPr lang="en-US" sz="2200" dirty="0"/>
              <a:t>The price Sans Serif pays for the right to control the use of the equipment is the present value of the lease payments</a:t>
            </a:r>
            <a:r>
              <a:rPr lang="en-US" sz="2000" dirty="0"/>
              <a:t>: </a:t>
            </a:r>
            <a:endParaRPr lang="en-US" sz="2800" dirty="0">
              <a:latin typeface="+mn-lt"/>
            </a:endParaRPr>
          </a:p>
        </p:txBody>
      </p:sp>
      <p:sp>
        <p:nvSpPr>
          <p:cNvPr id="6" name="TextBox 5"/>
          <p:cNvSpPr txBox="1"/>
          <p:nvPr/>
        </p:nvSpPr>
        <p:spPr>
          <a:xfrm>
            <a:off x="990600" y="5653697"/>
            <a:ext cx="7399341" cy="1015663"/>
          </a:xfrm>
          <a:prstGeom prst="rect">
            <a:avLst/>
          </a:prstGeom>
          <a:noFill/>
        </p:spPr>
        <p:txBody>
          <a:bodyPr wrap="square" rtlCol="0">
            <a:spAutoFit/>
          </a:bodyPr>
          <a:lstStyle/>
          <a:p>
            <a:pPr algn="ctr"/>
            <a:r>
              <a:rPr lang="en-US" sz="2400" dirty="0">
                <a:latin typeface="+mn-lt"/>
              </a:rPr>
              <a:t>$100,000 x 3.48685* = </a:t>
            </a:r>
            <a:r>
              <a:rPr lang="en-US" sz="2400" b="1" dirty="0">
                <a:solidFill>
                  <a:srgbClr val="C00000"/>
                </a:solidFill>
                <a:latin typeface="+mn-lt"/>
              </a:rPr>
              <a:t>$348,685</a:t>
            </a:r>
          </a:p>
          <a:p>
            <a:pPr algn="ctr"/>
            <a:r>
              <a:rPr lang="en-US" sz="2000" dirty="0">
                <a:latin typeface="+mn-lt"/>
              </a:rPr>
              <a:t>Lease payments                       Lessee’s cost</a:t>
            </a:r>
          </a:p>
          <a:p>
            <a:pPr algn="ctr"/>
            <a:r>
              <a:rPr lang="en-US" sz="1600" dirty="0">
                <a:latin typeface="+mn-lt"/>
              </a:rPr>
              <a:t>*Present value of an annuity due of $1: </a:t>
            </a:r>
            <a:r>
              <a:rPr lang="en-US" sz="1600" i="1" dirty="0">
                <a:latin typeface="+mn-lt"/>
              </a:rPr>
              <a:t>n</a:t>
            </a:r>
            <a:r>
              <a:rPr lang="en-US" sz="1600" dirty="0">
                <a:latin typeface="+mn-lt"/>
              </a:rPr>
              <a:t> = 4, </a:t>
            </a:r>
            <a:r>
              <a:rPr lang="en-US" sz="1600" i="1" dirty="0">
                <a:latin typeface="+mn-lt"/>
              </a:rPr>
              <a:t>i</a:t>
            </a:r>
            <a:r>
              <a:rPr lang="en-US" sz="1600" dirty="0">
                <a:latin typeface="+mn-lt"/>
              </a:rPr>
              <a:t> = 10%.</a:t>
            </a:r>
          </a:p>
        </p:txBody>
      </p:sp>
      <p:sp>
        <p:nvSpPr>
          <p:cNvPr id="8" name="Slide Number Placeholder 5">
            <a:extLst>
              <a:ext uri="{FF2B5EF4-FFF2-40B4-BE49-F238E27FC236}">
                <a16:creationId xmlns:a16="http://schemas.microsoft.com/office/drawing/2014/main" id="{FFF5D922-F4D9-284B-B2E3-9A22D9F4079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30</a:t>
            </a:fld>
            <a:endParaRPr lang="en-US" dirty="0"/>
          </a:p>
        </p:txBody>
      </p:sp>
    </p:spTree>
    <p:extLst>
      <p:ext uri="{BB962C8B-B14F-4D97-AF65-F5344CB8AC3E}">
        <p14:creationId xmlns:p14="http://schemas.microsoft.com/office/powerpoint/2010/main" val="2793603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Illustration: Operating Lease (continued)</a:t>
            </a:r>
          </a:p>
        </p:txBody>
      </p:sp>
      <p:sp>
        <p:nvSpPr>
          <p:cNvPr id="10" name="Rectangle 9"/>
          <p:cNvSpPr/>
          <p:nvPr/>
        </p:nvSpPr>
        <p:spPr>
          <a:xfrm>
            <a:off x="685799" y="1176278"/>
            <a:ext cx="8366129" cy="830997"/>
          </a:xfrm>
          <a:prstGeom prst="rect">
            <a:avLst/>
          </a:prstGeom>
        </p:spPr>
        <p:txBody>
          <a:bodyPr wrap="square">
            <a:spAutoFit/>
          </a:bodyPr>
          <a:lstStyle/>
          <a:p>
            <a:r>
              <a:rPr lang="en-US" sz="2400" dirty="0">
                <a:latin typeface="+mn-lt"/>
              </a:rPr>
              <a:t>The lease does </a:t>
            </a:r>
            <a:r>
              <a:rPr lang="en-US" sz="2400" b="1" dirty="0">
                <a:solidFill>
                  <a:srgbClr val="C00000"/>
                </a:solidFill>
                <a:latin typeface="+mn-lt"/>
              </a:rPr>
              <a:t>not</a:t>
            </a:r>
            <a:r>
              <a:rPr lang="en-US" sz="2400" dirty="0">
                <a:latin typeface="+mn-lt"/>
              </a:rPr>
              <a:t> meet any of the criteria for a finance/sales type lease, so it is accounted for as an operating lease.</a:t>
            </a:r>
          </a:p>
        </p:txBody>
      </p:sp>
      <p:sp>
        <p:nvSpPr>
          <p:cNvPr id="8" name="TextBox 7"/>
          <p:cNvSpPr txBox="1"/>
          <p:nvPr/>
        </p:nvSpPr>
        <p:spPr>
          <a:xfrm>
            <a:off x="755576" y="2319278"/>
            <a:ext cx="8001000" cy="2308324"/>
          </a:xfrm>
          <a:prstGeom prst="rect">
            <a:avLst/>
          </a:prstGeom>
          <a:solidFill>
            <a:srgbClr val="FFFFCC"/>
          </a:solidFill>
          <a:ln>
            <a:solidFill>
              <a:schemeClr val="accent6"/>
            </a:solidFill>
          </a:ln>
        </p:spPr>
        <p:txBody>
          <a:bodyPr wrap="square" rtlCol="0">
            <a:spAutoFit/>
          </a:bodyPr>
          <a:lstStyle/>
          <a:p>
            <a:pPr algn="ctr"/>
            <a:r>
              <a:rPr lang="en-US" sz="2400" b="1" dirty="0">
                <a:solidFill>
                  <a:srgbClr val="C00000"/>
                </a:solidFill>
                <a:latin typeface="+mn-lt"/>
              </a:rPr>
              <a:t>Beginning of the Lease (January 1, 2021)</a:t>
            </a:r>
          </a:p>
          <a:p>
            <a:r>
              <a:rPr lang="en-US" sz="2000" b="1" dirty="0">
                <a:latin typeface="+mn-lt"/>
              </a:rPr>
              <a:t>Sans Serif (Lessee)</a:t>
            </a:r>
          </a:p>
          <a:p>
            <a:r>
              <a:rPr lang="en-US" sz="2000" dirty="0">
                <a:solidFill>
                  <a:srgbClr val="C00000"/>
                </a:solidFill>
                <a:latin typeface="+mn-lt"/>
              </a:rPr>
              <a:t>Right-of-use asset </a:t>
            </a:r>
            <a:r>
              <a:rPr lang="en-US" sz="2000" dirty="0">
                <a:latin typeface="+mn-lt"/>
              </a:rPr>
              <a:t>(PV of lease payments)	348,685</a:t>
            </a:r>
          </a:p>
          <a:p>
            <a:r>
              <a:rPr lang="en-US" sz="2000" dirty="0"/>
              <a:t>      </a:t>
            </a:r>
            <a:r>
              <a:rPr lang="en-US" sz="2000" dirty="0">
                <a:latin typeface="+mn-lt"/>
              </a:rPr>
              <a:t>Lease payable (PV of lease payments)		348,685</a:t>
            </a:r>
          </a:p>
          <a:p>
            <a:endParaRPr lang="en-US" sz="2000" dirty="0">
              <a:latin typeface="+mn-lt"/>
            </a:endParaRPr>
          </a:p>
          <a:p>
            <a:r>
              <a:rPr lang="en-US" sz="2000" b="1" dirty="0">
                <a:solidFill>
                  <a:srgbClr val="0070C0"/>
                </a:solidFill>
                <a:latin typeface="+mn-lt"/>
              </a:rPr>
              <a:t>First LeaseCorp (Lessor)</a:t>
            </a:r>
          </a:p>
          <a:p>
            <a:r>
              <a:rPr lang="en-US" sz="2000" dirty="0">
                <a:solidFill>
                  <a:srgbClr val="0070C0"/>
                </a:solidFill>
                <a:latin typeface="+mn-lt"/>
              </a:rPr>
              <a:t>[No entry to record a receivable or to derecognize asset]</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6" name="TextBox 5"/>
          <p:cNvSpPr txBox="1"/>
          <p:nvPr/>
        </p:nvSpPr>
        <p:spPr>
          <a:xfrm>
            <a:off x="1547664" y="5085184"/>
            <a:ext cx="6027420" cy="590931"/>
          </a:xfrm>
          <a:prstGeom prst="rect">
            <a:avLst/>
          </a:prstGeom>
          <a:solidFill>
            <a:srgbClr val="FFFFCC"/>
          </a:solidFill>
          <a:ln>
            <a:solidFill>
              <a:srgbClr val="0070C0"/>
            </a:solidFill>
          </a:ln>
        </p:spPr>
        <p:txBody>
          <a:bodyPr wrap="square" rtlCol="0">
            <a:spAutoFit/>
          </a:bodyPr>
          <a:lstStyle>
            <a:defPPr>
              <a:defRPr lang="en-US"/>
            </a:defPPr>
            <a:lvl1pPr algn="ctr" eaLnBrk="1" hangingPunct="1">
              <a:lnSpc>
                <a:spcPct val="80000"/>
              </a:lnSpc>
              <a:buNone/>
              <a:defRPr sz="1600">
                <a:solidFill>
                  <a:schemeClr val="accent6">
                    <a:lumMod val="50000"/>
                  </a:schemeClr>
                </a:solidFill>
                <a:latin typeface="+mn-lt"/>
              </a:defRPr>
            </a:lvl1pPr>
          </a:lstStyle>
          <a:p>
            <a:r>
              <a:rPr lang="en-US" sz="2000" dirty="0"/>
              <a:t>Because the lessor does not take the asset off its books, it must depreciate that asset (over its useful life).</a:t>
            </a:r>
          </a:p>
        </p:txBody>
      </p:sp>
      <p:sp>
        <p:nvSpPr>
          <p:cNvPr id="7" name="Slide Number Placeholder 5">
            <a:extLst>
              <a:ext uri="{FF2B5EF4-FFF2-40B4-BE49-F238E27FC236}">
                <a16:creationId xmlns:a16="http://schemas.microsoft.com/office/drawing/2014/main" id="{CF5CC68F-7B76-5F4A-ABD3-CFBB4C39D9B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31</a:t>
            </a:fld>
            <a:endParaRPr lang="en-US" dirty="0"/>
          </a:p>
        </p:txBody>
      </p:sp>
    </p:spTree>
    <p:extLst>
      <p:ext uri="{BB962C8B-B14F-4D97-AF65-F5344CB8AC3E}">
        <p14:creationId xmlns:p14="http://schemas.microsoft.com/office/powerpoint/2010/main" val="38913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28742"/>
            <a:ext cx="8352928" cy="679978"/>
          </a:xfrm>
        </p:spPr>
        <p:txBody>
          <a:bodyPr>
            <a:normAutofit/>
          </a:bodyPr>
          <a:lstStyle/>
          <a:p>
            <a:r>
              <a:rPr lang="en-US" sz="3200" dirty="0"/>
              <a:t>Operating Lease: Interest and Amortization</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graphicFrame>
        <p:nvGraphicFramePr>
          <p:cNvPr id="11" name="Table 10"/>
          <p:cNvGraphicFramePr>
            <a:graphicFrameLocks noGrp="1"/>
          </p:cNvGraphicFramePr>
          <p:nvPr>
            <p:extLst>
              <p:ext uri="{D42A27DB-BD31-4B8C-83A1-F6EECF244321}">
                <p14:modId xmlns:p14="http://schemas.microsoft.com/office/powerpoint/2010/main" val="3168666624"/>
              </p:ext>
            </p:extLst>
          </p:nvPr>
        </p:nvGraphicFramePr>
        <p:xfrm>
          <a:off x="1049867" y="1424030"/>
          <a:ext cx="7044266" cy="3345324"/>
        </p:xfrm>
        <a:graphic>
          <a:graphicData uri="http://schemas.openxmlformats.org/drawingml/2006/table">
            <a:tbl>
              <a:tblPr firstRow="1" bandRow="1">
                <a:effectLst>
                  <a:outerShdw blurRad="63500" dist="38100" dir="5400000" algn="t" rotWithShape="0">
                    <a:prstClr val="black">
                      <a:alpha val="40000"/>
                    </a:prstClr>
                  </a:outerShdw>
                </a:effectLst>
                <a:tableStyleId>{5940675A-B579-460E-94D1-54222C63F5DA}</a:tableStyleId>
              </a:tblPr>
              <a:tblGrid>
                <a:gridCol w="5012266">
                  <a:extLst>
                    <a:ext uri="{9D8B030D-6E8A-4147-A177-3AD203B41FA5}">
                      <a16:colId xmlns:a16="http://schemas.microsoft.com/office/drawing/2014/main" val="20000"/>
                    </a:ext>
                  </a:extLst>
                </a:gridCol>
                <a:gridCol w="1049867">
                  <a:extLst>
                    <a:ext uri="{9D8B030D-6E8A-4147-A177-3AD203B41FA5}">
                      <a16:colId xmlns:a16="http://schemas.microsoft.com/office/drawing/2014/main" val="20001"/>
                    </a:ext>
                  </a:extLst>
                </a:gridCol>
                <a:gridCol w="982133">
                  <a:extLst>
                    <a:ext uri="{9D8B030D-6E8A-4147-A177-3AD203B41FA5}">
                      <a16:colId xmlns:a16="http://schemas.microsoft.com/office/drawing/2014/main" val="20002"/>
                    </a:ext>
                  </a:extLst>
                </a:gridCol>
              </a:tblGrid>
              <a:tr h="362716">
                <a:tc gridSpan="3">
                  <a:txBody>
                    <a:bodyPr/>
                    <a:lstStyle/>
                    <a:p>
                      <a:pPr algn="ctr"/>
                      <a:r>
                        <a:rPr lang="en-US" sz="2000" b="1" kern="1200" dirty="0">
                          <a:ln>
                            <a:noFill/>
                          </a:ln>
                          <a:solidFill>
                            <a:srgbClr val="C00000"/>
                          </a:solidFill>
                          <a:latin typeface="+mn-lt"/>
                          <a:ea typeface="+mn-ea"/>
                          <a:cs typeface="+mn-cs"/>
                        </a:rPr>
                        <a:t>First Lease Payment (January 1, 2021)</a:t>
                      </a:r>
                      <a:endParaRPr lang="en-US" sz="2000" b="1" dirty="0">
                        <a:ln>
                          <a:noFill/>
                        </a:ln>
                        <a:solidFill>
                          <a:srgbClr val="C00000"/>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pPr algn="ctr"/>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2"/>
                  </a:ext>
                </a:extLst>
              </a:tr>
              <a:tr h="388764">
                <a:tc>
                  <a:txBody>
                    <a:bodyPr/>
                    <a:lstStyle/>
                    <a:p>
                      <a:pPr algn="l"/>
                      <a:r>
                        <a:rPr lang="en-US" sz="1800" b="1" dirty="0">
                          <a:ln>
                            <a:noFill/>
                          </a:ln>
                        </a:rPr>
                        <a:t>Sans Serif (Lessee)</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3"/>
                  </a:ext>
                </a:extLst>
              </a:tr>
              <a:tr h="334815">
                <a:tc>
                  <a:txBody>
                    <a:bodyPr/>
                    <a:lstStyle/>
                    <a:p>
                      <a:pPr algn="l"/>
                      <a:r>
                        <a:rPr lang="en-US" sz="1800" dirty="0">
                          <a:ln>
                            <a:noFill/>
                          </a:ln>
                        </a:rPr>
                        <a:t>Lease payable ………………………………………………….......</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dirty="0"/>
                        <a:t>100,000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321786750"/>
                  </a:ext>
                </a:extLst>
              </a:tr>
              <a:tr h="334815">
                <a:tc>
                  <a:txBody>
                    <a:bodyPr/>
                    <a:lstStyle/>
                    <a:p>
                      <a:pPr algn="l"/>
                      <a:r>
                        <a:rPr lang="en-US" sz="1800" dirty="0">
                          <a:ln>
                            <a:noFill/>
                          </a:ln>
                        </a:rPr>
                        <a:t>    Cash (lease payment)……..………………………….........</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dirty="0"/>
                        <a:t>100,000</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3796318895"/>
                  </a:ext>
                </a:extLst>
              </a:tr>
              <a:tr h="0">
                <a:tc>
                  <a:txBody>
                    <a:bodyPr/>
                    <a:lstStyle/>
                    <a:p>
                      <a:pPr algn="l"/>
                      <a:endParaRPr lang="en-US" sz="1800" dirty="0">
                        <a:ln>
                          <a:noFill/>
                        </a:ln>
                      </a:endParaRP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546708378"/>
                  </a:ext>
                </a:extLst>
              </a:tr>
              <a:tr h="0">
                <a:tc>
                  <a:txBody>
                    <a:bodyPr/>
                    <a:lstStyle/>
                    <a:p>
                      <a:pPr algn="l"/>
                      <a:r>
                        <a:rPr lang="en-US" sz="1800" b="1" dirty="0">
                          <a:ln>
                            <a:noFill/>
                          </a:ln>
                          <a:solidFill>
                            <a:srgbClr val="00B0F0"/>
                          </a:solidFill>
                        </a:rPr>
                        <a:t>First LeaseCorp (Lessor)</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331826776"/>
                  </a:ext>
                </a:extLst>
              </a:tr>
              <a:tr h="0">
                <a:tc>
                  <a:txBody>
                    <a:bodyPr/>
                    <a:lstStyle/>
                    <a:p>
                      <a:pPr algn="l"/>
                      <a:r>
                        <a:rPr lang="en-US" sz="1800" dirty="0">
                          <a:ln>
                            <a:noFill/>
                          </a:ln>
                        </a:rPr>
                        <a:t>Cash (lease payment)………..………………………………......</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dirty="0"/>
                        <a:t>100,000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681853918"/>
                  </a:ext>
                </a:extLst>
              </a:tr>
              <a:tr h="0">
                <a:tc>
                  <a:txBody>
                    <a:bodyPr/>
                    <a:lstStyle/>
                    <a:p>
                      <a:pPr algn="l"/>
                      <a:r>
                        <a:rPr lang="en-US" sz="1800" dirty="0">
                          <a:ln>
                            <a:noFill/>
                          </a:ln>
                        </a:rPr>
                        <a:t>    Deferred lease revenue (lease revenue in 2021)...</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dirty="0"/>
                        <a:t>100,000</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995317936"/>
                  </a:ext>
                </a:extLst>
              </a:tr>
              <a:tr h="0">
                <a:tc>
                  <a:txBody>
                    <a:bodyPr/>
                    <a:lstStyle/>
                    <a:p>
                      <a:pPr algn="l"/>
                      <a:endParaRPr lang="en-US" sz="1800" dirty="0">
                        <a:ln>
                          <a:noFill/>
                        </a:ln>
                      </a:endParaRP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2295231430"/>
                  </a:ext>
                </a:extLst>
              </a:tr>
            </a:tbl>
          </a:graphicData>
        </a:graphic>
      </p:graphicFrame>
      <p:sp>
        <p:nvSpPr>
          <p:cNvPr id="5" name="Slide Number Placeholder 5">
            <a:extLst>
              <a:ext uri="{FF2B5EF4-FFF2-40B4-BE49-F238E27FC236}">
                <a16:creationId xmlns:a16="http://schemas.microsoft.com/office/drawing/2014/main" id="{DC1A0058-4D48-CF4B-B69E-B56BBAA0B50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32</a:t>
            </a:fld>
            <a:endParaRPr lang="en-US" dirty="0"/>
          </a:p>
        </p:txBody>
      </p:sp>
    </p:spTree>
    <p:extLst>
      <p:ext uri="{BB962C8B-B14F-4D97-AF65-F5344CB8AC3E}">
        <p14:creationId xmlns:p14="http://schemas.microsoft.com/office/powerpoint/2010/main" val="3866161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28742"/>
            <a:ext cx="8352928" cy="679978"/>
          </a:xfrm>
        </p:spPr>
        <p:txBody>
          <a:bodyPr>
            <a:normAutofit/>
          </a:bodyPr>
          <a:lstStyle/>
          <a:p>
            <a:r>
              <a:rPr lang="en-US" sz="3200" dirty="0"/>
              <a:t>Operating Lease: Interest and Amortization</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graphicFrame>
        <p:nvGraphicFramePr>
          <p:cNvPr id="6" name="Table 5"/>
          <p:cNvGraphicFramePr>
            <a:graphicFrameLocks noGrp="1"/>
          </p:cNvGraphicFramePr>
          <p:nvPr>
            <p:extLst>
              <p:ext uri="{D42A27DB-BD31-4B8C-83A1-F6EECF244321}">
                <p14:modId xmlns:p14="http://schemas.microsoft.com/office/powerpoint/2010/main" val="1097373501"/>
              </p:ext>
            </p:extLst>
          </p:nvPr>
        </p:nvGraphicFramePr>
        <p:xfrm>
          <a:off x="1049867" y="943906"/>
          <a:ext cx="7044266" cy="5151120"/>
        </p:xfrm>
        <a:graphic>
          <a:graphicData uri="http://schemas.openxmlformats.org/drawingml/2006/table">
            <a:tbl>
              <a:tblPr firstRow="1" bandRow="1">
                <a:tableStyleId>{5940675A-B579-460E-94D1-54222C63F5DA}</a:tableStyleId>
              </a:tblPr>
              <a:tblGrid>
                <a:gridCol w="5012266">
                  <a:extLst>
                    <a:ext uri="{9D8B030D-6E8A-4147-A177-3AD203B41FA5}">
                      <a16:colId xmlns:a16="http://schemas.microsoft.com/office/drawing/2014/main" val="20000"/>
                    </a:ext>
                  </a:extLst>
                </a:gridCol>
                <a:gridCol w="1049867">
                  <a:extLst>
                    <a:ext uri="{9D8B030D-6E8A-4147-A177-3AD203B41FA5}">
                      <a16:colId xmlns:a16="http://schemas.microsoft.com/office/drawing/2014/main" val="20001"/>
                    </a:ext>
                  </a:extLst>
                </a:gridCol>
                <a:gridCol w="982133">
                  <a:extLst>
                    <a:ext uri="{9D8B030D-6E8A-4147-A177-3AD203B41FA5}">
                      <a16:colId xmlns:a16="http://schemas.microsoft.com/office/drawing/2014/main" val="20002"/>
                    </a:ext>
                  </a:extLst>
                </a:gridCol>
              </a:tblGrid>
              <a:tr h="294977">
                <a:tc gridSpan="3">
                  <a:txBody>
                    <a:bodyPr/>
                    <a:lstStyle/>
                    <a:p>
                      <a:pPr algn="l"/>
                      <a:r>
                        <a:rPr lang="en-US" sz="2000" b="1" dirty="0">
                          <a:ln>
                            <a:noFill/>
                          </a:ln>
                          <a:solidFill>
                            <a:srgbClr val="C00000"/>
                          </a:solidFill>
                        </a:rPr>
                        <a:t>Second Lease Payment (December</a:t>
                      </a:r>
                      <a:r>
                        <a:rPr lang="en-US" sz="2000" b="1" baseline="0" dirty="0">
                          <a:ln>
                            <a:noFill/>
                          </a:ln>
                          <a:solidFill>
                            <a:srgbClr val="C00000"/>
                          </a:solidFill>
                        </a:rPr>
                        <a:t> 31, 2021)</a:t>
                      </a:r>
                      <a:endParaRPr lang="en-US" sz="2000" b="1" dirty="0">
                        <a:ln>
                          <a:noFill/>
                        </a:ln>
                        <a:solidFill>
                          <a:srgbClr val="C00000"/>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endParaRPr lang="en-US" dirty="0"/>
                    </a:p>
                  </a:txBody>
                  <a:tcPr>
                    <a:lnL w="12700" cap="flat" cmpd="sng" algn="ctr">
                      <a:solidFill>
                        <a:schemeClr val="accent2"/>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10000"/>
                  </a:ext>
                </a:extLst>
              </a:tr>
              <a:tr h="321793">
                <a:tc>
                  <a:txBody>
                    <a:bodyPr/>
                    <a:lstStyle/>
                    <a:p>
                      <a:pPr algn="l"/>
                      <a:r>
                        <a:rPr lang="en-US" sz="1800" b="1" dirty="0">
                          <a:ln>
                            <a:noFill/>
                          </a:ln>
                        </a:rPr>
                        <a:t>Sans Serif (Lessee)</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b="1" dirty="0">
                        <a:solidFill>
                          <a:srgbClr val="C00000"/>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143333010"/>
                  </a:ext>
                </a:extLst>
              </a:tr>
              <a:tr h="321793">
                <a:tc>
                  <a:txBody>
                    <a:bodyPr/>
                    <a:lstStyle/>
                    <a:p>
                      <a:pPr algn="l"/>
                      <a:r>
                        <a:rPr lang="en-US" sz="1800" dirty="0">
                          <a:ln>
                            <a:noFill/>
                          </a:ln>
                        </a:rPr>
                        <a:t>Interest expense [10% x </a:t>
                      </a:r>
                      <a:r>
                        <a:rPr lang="en-US" sz="1800" b="0" dirty="0">
                          <a:ln>
                            <a:noFill/>
                          </a:ln>
                          <a:solidFill>
                            <a:schemeClr val="tx1"/>
                          </a:solidFill>
                        </a:rPr>
                        <a:t>($348,685 – 100,000</a:t>
                      </a:r>
                      <a:r>
                        <a:rPr lang="en-US" sz="1800" b="0" dirty="0">
                          <a:ln>
                            <a:noFill/>
                          </a:ln>
                        </a:rPr>
                        <a:t>)]………</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b="1" dirty="0">
                          <a:solidFill>
                            <a:srgbClr val="C00000"/>
                          </a:solidFill>
                        </a:rPr>
                        <a:t>24,869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1"/>
                  </a:ext>
                </a:extLst>
              </a:tr>
              <a:tr h="269492">
                <a:tc>
                  <a:txBody>
                    <a:bodyPr/>
                    <a:lstStyle/>
                    <a:p>
                      <a:pPr algn="l"/>
                      <a:r>
                        <a:rPr lang="en-US" sz="1800" dirty="0">
                          <a:ln>
                            <a:noFill/>
                          </a:ln>
                        </a:rPr>
                        <a:t>Lease payable (difference)…………………………………......</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b="0" dirty="0">
                          <a:solidFill>
                            <a:schemeClr val="tx1"/>
                          </a:solidFill>
                        </a:rPr>
                        <a:t>75,131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2"/>
                  </a:ext>
                </a:extLst>
              </a:tr>
              <a:tr h="199486">
                <a:tc>
                  <a:txBody>
                    <a:bodyPr/>
                    <a:lstStyle/>
                    <a:p>
                      <a:pPr algn="l"/>
                      <a:r>
                        <a:rPr lang="en-US" sz="1800" dirty="0">
                          <a:ln>
                            <a:noFill/>
                          </a:ln>
                        </a:rPr>
                        <a:t>    Cash (lease payment)……..………………………….....</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dirty="0"/>
                        <a:t>100,000</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3"/>
                  </a:ext>
                </a:extLst>
              </a:tr>
              <a:tr h="3217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ln>
                            <a:noFill/>
                          </a:ln>
                          <a:solidFill>
                            <a:schemeClr val="tx1"/>
                          </a:solidFill>
                        </a:rPr>
                        <a:t>Amortization</a:t>
                      </a:r>
                      <a:r>
                        <a:rPr lang="en-US" sz="1800" b="0" baseline="0" dirty="0">
                          <a:ln>
                            <a:noFill/>
                          </a:ln>
                          <a:solidFill>
                            <a:schemeClr val="tx1"/>
                          </a:solidFill>
                        </a:rPr>
                        <a:t> expense ($100,000 – </a:t>
                      </a:r>
                      <a:r>
                        <a:rPr lang="en-US" sz="1800" b="1" dirty="0">
                          <a:solidFill>
                            <a:srgbClr val="C00000"/>
                          </a:solidFill>
                        </a:rPr>
                        <a:t>24,869</a:t>
                      </a:r>
                      <a:r>
                        <a:rPr lang="en-US" sz="1800" b="0" dirty="0">
                          <a:solidFill>
                            <a:schemeClr val="tx1"/>
                          </a:solidFill>
                        </a:rPr>
                        <a:t>)…………….</a:t>
                      </a:r>
                      <a:endParaRPr lang="en-US" sz="1800" b="0" dirty="0">
                        <a:solidFill>
                          <a:srgbClr val="C00000"/>
                        </a:solidFill>
                      </a:endParaRP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70C0"/>
                          </a:solidFill>
                        </a:rPr>
                        <a:t>75,131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4"/>
                  </a:ext>
                </a:extLst>
              </a:tr>
              <a:tr h="316164">
                <a:tc>
                  <a:txBody>
                    <a:bodyPr/>
                    <a:lstStyle/>
                    <a:p>
                      <a:pPr algn="l"/>
                      <a:r>
                        <a:rPr lang="en-US" sz="1800" dirty="0">
                          <a:ln>
                            <a:noFill/>
                          </a:ln>
                        </a:rPr>
                        <a:t>    Right-of-use asset………………………………………………..</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1800" dirty="0"/>
                        <a:t>75,131</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5"/>
                  </a:ext>
                </a:extLst>
              </a:tr>
              <a:tr h="3161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n>
                            <a:noFill/>
                          </a:ln>
                          <a:solidFill>
                            <a:srgbClr val="00B0F0"/>
                          </a:solidFill>
                        </a:rPr>
                        <a:t>First LeaseCorp (Lessor)</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67766338"/>
                  </a:ext>
                </a:extLst>
              </a:tr>
              <a:tr h="0">
                <a:tc>
                  <a:txBody>
                    <a:bodyPr/>
                    <a:lstStyle/>
                    <a:p>
                      <a:pPr algn="l"/>
                      <a:r>
                        <a:rPr lang="en-US" sz="1800" dirty="0">
                          <a:ln>
                            <a:noFill/>
                          </a:ln>
                        </a:rPr>
                        <a:t>Deferred lease revenue (Jan. 1 lease payment)……….</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b="0" dirty="0">
                          <a:solidFill>
                            <a:schemeClr val="tx1"/>
                          </a:solidFill>
                        </a:rPr>
                        <a:t>100,000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4102088758"/>
                  </a:ext>
                </a:extLst>
              </a:tr>
              <a:tr h="170886">
                <a:tc>
                  <a:txBody>
                    <a:bodyPr/>
                    <a:lstStyle/>
                    <a:p>
                      <a:pPr algn="l"/>
                      <a:r>
                        <a:rPr lang="en-US" sz="1800" dirty="0">
                          <a:ln>
                            <a:noFill/>
                          </a:ln>
                        </a:rPr>
                        <a:t>    Lease Revenue……………………..………………………….....</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dirty="0"/>
                        <a:t>100,000</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257891151"/>
                  </a:ext>
                </a:extLst>
              </a:tr>
              <a:tr h="316164">
                <a:tc>
                  <a:txBody>
                    <a:bodyPr/>
                    <a:lstStyle/>
                    <a:p>
                      <a:pPr algn="l"/>
                      <a:r>
                        <a:rPr lang="en-US" sz="1800" dirty="0">
                          <a:ln>
                            <a:noFill/>
                          </a:ln>
                        </a:rPr>
                        <a:t>Cash (second lease payment)…….………………………......</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b="0" dirty="0">
                          <a:solidFill>
                            <a:schemeClr val="tx1"/>
                          </a:solidFill>
                        </a:rPr>
                        <a:t>100,000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2861657938"/>
                  </a:ext>
                </a:extLst>
              </a:tr>
              <a:tr h="316164">
                <a:tc>
                  <a:txBody>
                    <a:bodyPr/>
                    <a:lstStyle/>
                    <a:p>
                      <a:pPr algn="l"/>
                      <a:r>
                        <a:rPr lang="en-US" sz="1800" dirty="0">
                          <a:ln>
                            <a:noFill/>
                          </a:ln>
                        </a:rPr>
                        <a:t>    Deferred lease revenue (lease revenue in 2022)...</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dirty="0"/>
                        <a:t>100,000</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731517814"/>
                  </a:ext>
                </a:extLst>
              </a:tr>
              <a:tr h="316164">
                <a:tc>
                  <a:txBody>
                    <a:bodyPr/>
                    <a:lstStyle/>
                    <a:p>
                      <a:pPr algn="l" defTabSz="1598613">
                        <a:tabLst/>
                      </a:pPr>
                      <a:r>
                        <a:rPr lang="en-US" sz="1800" dirty="0">
                          <a:ln>
                            <a:noFill/>
                          </a:ln>
                        </a:rPr>
                        <a:t>Depreciation Expense ($479,079 ÷ 6 years)………......</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b="0" dirty="0">
                          <a:solidFill>
                            <a:schemeClr val="tx1"/>
                          </a:solidFill>
                        </a:rPr>
                        <a:t>79,847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449770685"/>
                  </a:ext>
                </a:extLst>
              </a:tr>
              <a:tr h="316164">
                <a:tc>
                  <a:txBody>
                    <a:bodyPr/>
                    <a:lstStyle/>
                    <a:p>
                      <a:pPr algn="l"/>
                      <a:r>
                        <a:rPr lang="en-US" sz="1800" dirty="0">
                          <a:ln>
                            <a:noFill/>
                          </a:ln>
                        </a:rPr>
                        <a:t>    Accumulated depreciation……………………………….....</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800" dirty="0"/>
                        <a:t>79,847</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3051903909"/>
                  </a:ext>
                </a:extLst>
              </a:tr>
            </a:tbl>
          </a:graphicData>
        </a:graphic>
      </p:graphicFrame>
      <p:cxnSp>
        <p:nvCxnSpPr>
          <p:cNvPr id="5" name="Straight Arrow Connector 4"/>
          <p:cNvCxnSpPr/>
          <p:nvPr/>
        </p:nvCxnSpPr>
        <p:spPr>
          <a:xfrm flipH="1">
            <a:off x="4788024" y="1916832"/>
            <a:ext cx="1503336" cy="1008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58076" y="908720"/>
            <a:ext cx="2088232" cy="954107"/>
          </a:xfrm>
          <a:prstGeom prst="rect">
            <a:avLst/>
          </a:prstGeom>
          <a:solidFill>
            <a:schemeClr val="accent6">
              <a:lumMod val="40000"/>
              <a:lumOff val="60000"/>
            </a:schemeClr>
          </a:solidFill>
          <a:ln>
            <a:solidFill>
              <a:schemeClr val="accent6">
                <a:lumMod val="75000"/>
              </a:schemeClr>
            </a:solidFill>
          </a:ln>
          <a:scene3d>
            <a:camera prst="orthographicFront"/>
            <a:lightRig rig="threePt" dir="t"/>
          </a:scene3d>
          <a:sp3d>
            <a:bevelT/>
          </a:sp3d>
        </p:spPr>
        <p:txBody>
          <a:bodyPr wrap="square" rtlCol="0">
            <a:spAutoFit/>
          </a:bodyPr>
          <a:lstStyle/>
          <a:p>
            <a:endParaRPr lang="en-US" sz="400" b="1" dirty="0">
              <a:solidFill>
                <a:srgbClr val="663300"/>
              </a:solidFill>
            </a:endParaRPr>
          </a:p>
          <a:p>
            <a:pPr algn="ctr"/>
            <a:r>
              <a:rPr lang="en-US" sz="1600" b="1" dirty="0">
                <a:solidFill>
                  <a:srgbClr val="663300"/>
                </a:solidFill>
              </a:rPr>
              <a:t>Total Lease Expense:   </a:t>
            </a:r>
            <a:r>
              <a:rPr lang="en-US" sz="1600" b="1" dirty="0">
                <a:solidFill>
                  <a:srgbClr val="C00000"/>
                </a:solidFill>
              </a:rPr>
              <a:t>24,869 + </a:t>
            </a:r>
            <a:r>
              <a:rPr lang="en-US" sz="1600" b="1" dirty="0">
                <a:solidFill>
                  <a:srgbClr val="0070C0"/>
                </a:solidFill>
              </a:rPr>
              <a:t>75,131</a:t>
            </a:r>
            <a:r>
              <a:rPr lang="en-US" sz="1600" b="1" dirty="0">
                <a:solidFill>
                  <a:srgbClr val="C00000"/>
                </a:solidFill>
              </a:rPr>
              <a:t> </a:t>
            </a:r>
            <a:r>
              <a:rPr lang="en-US" sz="1600" b="1" dirty="0">
                <a:solidFill>
                  <a:srgbClr val="663300"/>
                </a:solidFill>
              </a:rPr>
              <a:t>= $100,000</a:t>
            </a:r>
          </a:p>
          <a:p>
            <a:endParaRPr lang="en-US" sz="400" dirty="0"/>
          </a:p>
        </p:txBody>
      </p:sp>
      <p:sp>
        <p:nvSpPr>
          <p:cNvPr id="8" name="Slide Number Placeholder 5">
            <a:extLst>
              <a:ext uri="{FF2B5EF4-FFF2-40B4-BE49-F238E27FC236}">
                <a16:creationId xmlns:a16="http://schemas.microsoft.com/office/drawing/2014/main" id="{0770E099-88F7-7943-8B4F-5901D1D5435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33</a:t>
            </a:fld>
            <a:endParaRPr lang="en-US" dirty="0"/>
          </a:p>
        </p:txBody>
      </p:sp>
    </p:spTree>
    <p:extLst>
      <p:ext uri="{BB962C8B-B14F-4D97-AF65-F5344CB8AC3E}">
        <p14:creationId xmlns:p14="http://schemas.microsoft.com/office/powerpoint/2010/main" val="22400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200" b="1" dirty="0"/>
              <a:t>LEASE AMORTIZATION SCHEDULE*</a:t>
            </a:r>
          </a:p>
        </p:txBody>
      </p:sp>
      <p:sp>
        <p:nvSpPr>
          <p:cNvPr id="410627" name="Rectangle 3"/>
          <p:cNvSpPr>
            <a:spLocks noGrp="1" noChangeArrowheads="1"/>
          </p:cNvSpPr>
          <p:nvPr>
            <p:ph idx="1"/>
          </p:nvPr>
        </p:nvSpPr>
        <p:spPr>
          <a:xfrm>
            <a:off x="611560" y="1124745"/>
            <a:ext cx="8496944" cy="5112568"/>
          </a:xfrm>
          <a:solidFill>
            <a:srgbClr val="FFFFCC"/>
          </a:solidFill>
        </p:spPr>
        <p:txBody>
          <a:bodyPr>
            <a:normAutofit/>
          </a:bodyPr>
          <a:lstStyle/>
          <a:p>
            <a:pPr>
              <a:lnSpc>
                <a:spcPct val="80000"/>
              </a:lnSpc>
              <a:buNone/>
              <a:tabLst>
                <a:tab pos="1428750" algn="ctr"/>
                <a:tab pos="3314700" algn="ctr"/>
                <a:tab pos="5886450" algn="ctr"/>
                <a:tab pos="7486650" algn="ctr"/>
              </a:tabLst>
            </a:pPr>
            <a:r>
              <a:rPr lang="en-US" sz="800" b="1" dirty="0"/>
              <a:t>			</a:t>
            </a:r>
            <a:r>
              <a:rPr lang="en-US" sz="1800" b="1" dirty="0">
                <a:solidFill>
                  <a:srgbClr val="663300"/>
                </a:solidFill>
              </a:rPr>
              <a:t>										 Effective 	Decrease	Outstanding</a:t>
            </a:r>
          </a:p>
          <a:p>
            <a:pPr eaLnBrk="1" hangingPunct="1">
              <a:lnSpc>
                <a:spcPct val="80000"/>
              </a:lnSpc>
              <a:buFont typeface="Wingdings" pitchFamily="2" charset="2"/>
              <a:buNone/>
              <a:tabLst>
                <a:tab pos="1428750" algn="ctr"/>
                <a:tab pos="3314700" algn="ctr"/>
                <a:tab pos="5886450" algn="ctr"/>
                <a:tab pos="7486650" algn="ctr"/>
              </a:tabLst>
            </a:pPr>
            <a:r>
              <a:rPr lang="en-US" sz="1800" dirty="0">
                <a:solidFill>
                  <a:srgbClr val="663300"/>
                </a:solidFill>
              </a:rPr>
              <a:t>		</a:t>
            </a:r>
            <a:r>
              <a:rPr lang="en-US" sz="1800" b="1" dirty="0">
                <a:solidFill>
                  <a:srgbClr val="663300"/>
                </a:solidFill>
              </a:rPr>
              <a:t>Payments	 Interest	in Balance	Balance</a:t>
            </a:r>
          </a:p>
          <a:p>
            <a:pPr eaLnBrk="1" hangingPunct="1">
              <a:lnSpc>
                <a:spcPct val="80000"/>
              </a:lnSpc>
              <a:buFont typeface="Wingdings" pitchFamily="2" charset="2"/>
              <a:buNone/>
            </a:pPr>
            <a:r>
              <a:rPr lang="en-US" sz="1800" b="1" dirty="0"/>
              <a:t>	     		      </a:t>
            </a:r>
            <a:r>
              <a:rPr lang="en-US" sz="1800" dirty="0">
                <a:solidFill>
                  <a:srgbClr val="006600"/>
                </a:solidFill>
              </a:rPr>
              <a:t>10% x Outstanding Balance</a:t>
            </a:r>
          </a:p>
          <a:p>
            <a:pPr marL="0" indent="0">
              <a:lnSpc>
                <a:spcPct val="90000"/>
              </a:lnSpc>
              <a:spcAft>
                <a:spcPct val="20000"/>
              </a:spcAft>
              <a:buNone/>
              <a:tabLst>
                <a:tab pos="6400800" algn="dec"/>
                <a:tab pos="8001000" algn="dec"/>
              </a:tabLst>
            </a:pPr>
            <a:r>
              <a:rPr lang="en-US" sz="1400" dirty="0"/>
              <a:t>    1/1/21</a:t>
            </a:r>
            <a:r>
              <a:rPr lang="en-US" sz="2400" dirty="0"/>
              <a:t> 		348,685</a:t>
            </a:r>
          </a:p>
          <a:p>
            <a:pPr eaLnBrk="1" hangingPunct="1">
              <a:lnSpc>
                <a:spcPct val="90000"/>
              </a:lnSpc>
              <a:spcAft>
                <a:spcPct val="20000"/>
              </a:spcAft>
              <a:buFont typeface="Wingdings" pitchFamily="2" charset="2"/>
              <a:buNone/>
              <a:tabLst>
                <a:tab pos="1828800" algn="dec"/>
                <a:tab pos="4857750" algn="r"/>
                <a:tab pos="6400800" algn="dec"/>
                <a:tab pos="8001000" algn="dec"/>
              </a:tabLst>
            </a:pPr>
            <a:r>
              <a:rPr lang="en-US" sz="1400" dirty="0"/>
              <a:t>    1/1/21</a:t>
            </a:r>
            <a:r>
              <a:rPr lang="en-US" sz="2400" dirty="0"/>
              <a:t> 	100,000		100,000	248,685</a:t>
            </a:r>
          </a:p>
          <a:p>
            <a:pPr eaLnBrk="1" hangingPunct="1">
              <a:lnSpc>
                <a:spcPct val="90000"/>
              </a:lnSpc>
              <a:spcAft>
                <a:spcPct val="20000"/>
              </a:spcAft>
              <a:buFont typeface="Wingdings" pitchFamily="2" charset="2"/>
              <a:buNone/>
              <a:tabLst>
                <a:tab pos="1828800" algn="dec"/>
                <a:tab pos="4857750" algn="r"/>
                <a:tab pos="6400800" algn="dec"/>
                <a:tab pos="8001000" algn="dec"/>
              </a:tabLst>
            </a:pPr>
            <a:r>
              <a:rPr lang="en-US" sz="1400" dirty="0"/>
              <a:t>12/31/21</a:t>
            </a:r>
            <a:r>
              <a:rPr lang="en-US" sz="2400" dirty="0"/>
              <a:t> 	100,000  </a:t>
            </a:r>
            <a:r>
              <a:rPr lang="en-US" sz="1800" dirty="0"/>
              <a:t>.10 (248,685) =</a:t>
            </a:r>
            <a:r>
              <a:rPr lang="en-US" sz="2400" dirty="0"/>
              <a:t> 24,869		75,131	173,554</a:t>
            </a:r>
          </a:p>
          <a:p>
            <a:pPr eaLnBrk="1" hangingPunct="1">
              <a:lnSpc>
                <a:spcPct val="90000"/>
              </a:lnSpc>
              <a:spcAft>
                <a:spcPct val="20000"/>
              </a:spcAft>
              <a:buFont typeface="Wingdings" pitchFamily="2" charset="2"/>
              <a:buNone/>
              <a:tabLst>
                <a:tab pos="1828800" algn="dec"/>
                <a:tab pos="4857750" algn="r"/>
                <a:tab pos="6400800" algn="dec"/>
                <a:tab pos="8001000" algn="dec"/>
              </a:tabLst>
            </a:pPr>
            <a:r>
              <a:rPr lang="en-US" sz="1400" dirty="0"/>
              <a:t>12/31/22</a:t>
            </a:r>
            <a:r>
              <a:rPr lang="en-US" sz="2400" dirty="0"/>
              <a:t> 	100,000  </a:t>
            </a:r>
            <a:r>
              <a:rPr lang="en-US" sz="1800" dirty="0"/>
              <a:t>.10 (173,554) = </a:t>
            </a:r>
            <a:r>
              <a:rPr lang="en-US" sz="2400" dirty="0"/>
              <a:t>17,355		82,645	 90,909</a:t>
            </a:r>
          </a:p>
          <a:p>
            <a:pPr eaLnBrk="1" hangingPunct="1">
              <a:lnSpc>
                <a:spcPct val="90000"/>
              </a:lnSpc>
              <a:spcAft>
                <a:spcPct val="20000"/>
              </a:spcAft>
              <a:buFont typeface="Wingdings" pitchFamily="2" charset="2"/>
              <a:buNone/>
              <a:tabLst>
                <a:tab pos="1828800" algn="dec"/>
                <a:tab pos="4857750" algn="r"/>
                <a:tab pos="6400800" algn="dec"/>
                <a:tab pos="8001000" algn="dec"/>
              </a:tabLst>
            </a:pPr>
            <a:r>
              <a:rPr lang="en-US" sz="1400" dirty="0"/>
              <a:t>12/31/23</a:t>
            </a:r>
            <a:r>
              <a:rPr lang="en-US" sz="2400" dirty="0"/>
              <a:t> 	</a:t>
            </a:r>
            <a:r>
              <a:rPr lang="en-US" sz="2400" u="sng" dirty="0"/>
              <a:t>100,000</a:t>
            </a:r>
            <a:r>
              <a:rPr lang="en-US" sz="2400" dirty="0"/>
              <a:t>  </a:t>
            </a:r>
            <a:r>
              <a:rPr lang="en-US" sz="1800" dirty="0"/>
              <a:t>.10 (90,909) =</a:t>
            </a:r>
            <a:r>
              <a:rPr lang="en-US" sz="2400" dirty="0"/>
              <a:t>   </a:t>
            </a:r>
            <a:r>
              <a:rPr lang="en-US" sz="2400" u="sng" dirty="0"/>
              <a:t> 9,091</a:t>
            </a:r>
            <a:r>
              <a:rPr lang="en-US" sz="2400" dirty="0"/>
              <a:t>		</a:t>
            </a:r>
            <a:r>
              <a:rPr lang="en-US" sz="2400" u="sng" dirty="0"/>
              <a:t>90,909</a:t>
            </a:r>
            <a:r>
              <a:rPr lang="en-US" sz="2400" dirty="0"/>
              <a:t>	0</a:t>
            </a:r>
          </a:p>
          <a:p>
            <a:pPr eaLnBrk="1" hangingPunct="1">
              <a:lnSpc>
                <a:spcPct val="90000"/>
              </a:lnSpc>
              <a:spcAft>
                <a:spcPct val="20000"/>
              </a:spcAft>
              <a:buFont typeface="Wingdings" pitchFamily="2" charset="2"/>
              <a:buNone/>
              <a:tabLst>
                <a:tab pos="1657350" algn="dec"/>
                <a:tab pos="4232275" algn="dec"/>
                <a:tab pos="6453188" algn="dec"/>
              </a:tabLst>
            </a:pPr>
            <a:r>
              <a:rPr lang="en-US" sz="1600" dirty="0"/>
              <a:t>	    	</a:t>
            </a:r>
            <a:r>
              <a:rPr lang="en-US" sz="2400" dirty="0"/>
              <a:t>    </a:t>
            </a:r>
            <a:r>
              <a:rPr lang="en-US" sz="2400" b="1" dirty="0"/>
              <a:t>400,000	      51,315	      348,685</a:t>
            </a:r>
          </a:p>
          <a:p>
            <a:pPr eaLnBrk="1" hangingPunct="1">
              <a:lnSpc>
                <a:spcPct val="90000"/>
              </a:lnSpc>
              <a:spcAft>
                <a:spcPct val="20000"/>
              </a:spcAft>
              <a:buFont typeface="Wingdings" pitchFamily="2" charset="2"/>
              <a:buNone/>
            </a:pPr>
            <a:endParaRPr lang="en-US" sz="2400" b="1" dirty="0"/>
          </a:p>
          <a:p>
            <a:pPr algn="ctr" eaLnBrk="1" hangingPunct="1">
              <a:lnSpc>
                <a:spcPct val="90000"/>
              </a:lnSpc>
              <a:spcAft>
                <a:spcPct val="20000"/>
              </a:spcAft>
              <a:buFont typeface="Wingdings" pitchFamily="2" charset="2"/>
              <a:buNone/>
            </a:pPr>
            <a:r>
              <a:rPr lang="en-US" sz="1800" b="1" dirty="0">
                <a:solidFill>
                  <a:srgbClr val="C00000"/>
                </a:solidFill>
              </a:rPr>
              <a:t>Lessee Only*</a:t>
            </a:r>
          </a:p>
          <a:p>
            <a:pPr eaLnBrk="1" hangingPunct="1">
              <a:lnSpc>
                <a:spcPct val="80000"/>
              </a:lnSpc>
              <a:buFont typeface="Wingdings" pitchFamily="2" charset="2"/>
              <a:buNone/>
            </a:pPr>
            <a:endParaRPr lang="en-US" sz="1800" dirty="0"/>
          </a:p>
        </p:txBody>
      </p:sp>
      <p:sp>
        <p:nvSpPr>
          <p:cNvPr id="410630" name="Line 6"/>
          <p:cNvSpPr>
            <a:spLocks noChangeShapeType="1"/>
          </p:cNvSpPr>
          <p:nvPr/>
        </p:nvSpPr>
        <p:spPr bwMode="auto">
          <a:xfrm flipH="1">
            <a:off x="2843808" y="2348880"/>
            <a:ext cx="144016" cy="1152128"/>
          </a:xfrm>
          <a:prstGeom prst="line">
            <a:avLst/>
          </a:prstGeom>
          <a:noFill/>
          <a:ln w="12700">
            <a:solidFill>
              <a:srgbClr val="FF0000"/>
            </a:solidFill>
            <a:miter lim="800000"/>
            <a:headEnd/>
            <a:tailEnd type="triangle" w="lg" len="med"/>
          </a:ln>
        </p:spPr>
        <p:txBody>
          <a:bodyPr wrap="none"/>
          <a:lstStyle/>
          <a:p>
            <a:endParaRPr lang="en-US" dirty="0"/>
          </a:p>
        </p:txBody>
      </p:sp>
      <p:sp>
        <p:nvSpPr>
          <p:cNvPr id="410631" name="Line 7"/>
          <p:cNvSpPr>
            <a:spLocks noChangeShapeType="1"/>
          </p:cNvSpPr>
          <p:nvPr/>
        </p:nvSpPr>
        <p:spPr bwMode="auto">
          <a:xfrm flipH="1">
            <a:off x="3779912" y="3133105"/>
            <a:ext cx="3816424" cy="360040"/>
          </a:xfrm>
          <a:prstGeom prst="line">
            <a:avLst/>
          </a:prstGeom>
          <a:noFill/>
          <a:ln w="12700">
            <a:solidFill>
              <a:srgbClr val="FF0000"/>
            </a:solidFill>
            <a:miter lim="800000"/>
            <a:headEnd/>
            <a:tailEnd type="triangle" w="lg" len="med"/>
          </a:ln>
        </p:spPr>
        <p:txBody>
          <a:bodyPr wrap="none"/>
          <a:lstStyle/>
          <a:p>
            <a:endParaRPr lang="en-US" dirty="0"/>
          </a:p>
        </p:txBody>
      </p:sp>
      <p:sp>
        <p:nvSpPr>
          <p:cNvPr id="410632" name="Text Box 8"/>
          <p:cNvSpPr txBox="1">
            <a:spLocks noChangeArrowheads="1"/>
          </p:cNvSpPr>
          <p:nvPr/>
        </p:nvSpPr>
        <p:spPr bwMode="auto">
          <a:xfrm>
            <a:off x="3201144" y="2659075"/>
            <a:ext cx="2018928" cy="654050"/>
          </a:xfrm>
          <a:prstGeom prst="rect">
            <a:avLst/>
          </a:prstGeom>
          <a:solidFill>
            <a:srgbClr val="CCFF99"/>
          </a:solidFill>
          <a:ln w="12700">
            <a:solidFill>
              <a:schemeClr val="tx1"/>
            </a:solidFill>
            <a:miter lim="800000"/>
            <a:headEnd/>
            <a:tailEnd/>
          </a:ln>
        </p:spPr>
        <p:txBody>
          <a:bodyPr wrap="square">
            <a:spAutoFit/>
          </a:bodyPr>
          <a:lstStyle/>
          <a:p>
            <a:pPr>
              <a:spcBef>
                <a:spcPct val="50000"/>
              </a:spcBef>
            </a:pPr>
            <a:r>
              <a:rPr lang="en-US" dirty="0">
                <a:solidFill>
                  <a:srgbClr val="006600"/>
                </a:solidFill>
              </a:rPr>
              <a:t>No interest yet; no time has passed.</a:t>
            </a:r>
          </a:p>
        </p:txBody>
      </p:sp>
      <p:sp>
        <p:nvSpPr>
          <p:cNvPr id="7" name="Title 2">
            <a:extLst>
              <a:ext uri="{FF2B5EF4-FFF2-40B4-BE49-F238E27FC236}">
                <a16:creationId xmlns:a16="http://schemas.microsoft.com/office/drawing/2014/main" id="{C9F349E8-2AE5-46C5-AF9C-E313A37C990E}"/>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8" name="Slide Number Placeholder 5">
            <a:extLst>
              <a:ext uri="{FF2B5EF4-FFF2-40B4-BE49-F238E27FC236}">
                <a16:creationId xmlns:a16="http://schemas.microsoft.com/office/drawing/2014/main" id="{B298FA98-D9AF-4447-84A1-900C0D0A14F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34</a:t>
            </a:fld>
            <a:endParaRPr lang="en-US" dirty="0"/>
          </a:p>
        </p:txBody>
      </p:sp>
    </p:spTree>
    <p:extLst>
      <p:ext uri="{BB962C8B-B14F-4D97-AF65-F5344CB8AC3E}">
        <p14:creationId xmlns:p14="http://schemas.microsoft.com/office/powerpoint/2010/main" val="14223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627">
                                            <p:txEl>
                                              <p:pRg st="5" end="5"/>
                                            </p:txEl>
                                          </p:spTgt>
                                        </p:tgtEl>
                                        <p:attrNameLst>
                                          <p:attrName>style.visibility</p:attrName>
                                        </p:attrNameLst>
                                      </p:cBhvr>
                                      <p:to>
                                        <p:strVal val="visible"/>
                                      </p:to>
                                    </p:set>
                                    <p:anim calcmode="lin" valueType="num">
                                      <p:cBhvr additive="base">
                                        <p:cTn id="7" dur="500" fill="hold"/>
                                        <p:tgtEl>
                                          <p:spTgt spid="410627">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627">
                                            <p:txEl>
                                              <p:pRg st="5" end="5"/>
                                            </p:txEl>
                                          </p:spTgt>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106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0631"/>
                                        </p:tgtEl>
                                        <p:attrNameLst>
                                          <p:attrName>style.visibility</p:attrName>
                                        </p:attrNameLst>
                                      </p:cBhvr>
                                      <p:to>
                                        <p:strVal val="visible"/>
                                      </p:to>
                                    </p:set>
                                  </p:childTnLst>
                                </p:cTn>
                              </p:par>
                              <p:par>
                                <p:cTn id="13" presetID="5" presetClass="exit" presetSubtype="10" fill="hold" grpId="0" nodeType="withEffect">
                                  <p:stCondLst>
                                    <p:cond delay="0"/>
                                  </p:stCondLst>
                                  <p:childTnLst>
                                    <p:animEffect transition="out" filter="checkerboard(across)">
                                      <p:cBhvr>
                                        <p:cTn id="14" dur="500"/>
                                        <p:tgtEl>
                                          <p:spTgt spid="410632"/>
                                        </p:tgtEl>
                                      </p:cBhvr>
                                    </p:animEffect>
                                    <p:set>
                                      <p:cBhvr>
                                        <p:cTn id="15" dur="1" fill="hold">
                                          <p:stCondLst>
                                            <p:cond delay="499"/>
                                          </p:stCondLst>
                                        </p:cTn>
                                        <p:tgtEl>
                                          <p:spTgt spid="41063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10627">
                                            <p:txEl>
                                              <p:pRg st="6" end="6"/>
                                            </p:txEl>
                                          </p:spTgt>
                                        </p:tgtEl>
                                        <p:attrNameLst>
                                          <p:attrName>style.visibility</p:attrName>
                                        </p:attrNameLst>
                                      </p:cBhvr>
                                      <p:to>
                                        <p:strVal val="visible"/>
                                      </p:to>
                                    </p:set>
                                    <p:anim calcmode="lin" valueType="num">
                                      <p:cBhvr additive="base">
                                        <p:cTn id="20" dur="500" fill="hold"/>
                                        <p:tgtEl>
                                          <p:spTgt spid="410627">
                                            <p:txEl>
                                              <p:pRg st="6" end="6"/>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10627">
                                            <p:txEl>
                                              <p:pRg st="6" end="6"/>
                                            </p:txEl>
                                          </p:spTgt>
                                        </p:tgtEl>
                                        <p:attrNameLst>
                                          <p:attrName>ppt_y</p:attrName>
                                        </p:attrNameLst>
                                      </p:cBhvr>
                                      <p:tavLst>
                                        <p:tav tm="0">
                                          <p:val>
                                            <p:strVal val="1+#ppt_h/2"/>
                                          </p:val>
                                        </p:tav>
                                        <p:tav tm="100000">
                                          <p:val>
                                            <p:strVal val="#ppt_y"/>
                                          </p:val>
                                        </p:tav>
                                      </p:tavLst>
                                    </p:anim>
                                  </p:childTnLst>
                                </p:cTn>
                              </p:par>
                              <p:par>
                                <p:cTn id="22" presetID="3" presetClass="exit" presetSubtype="10" fill="hold" grpId="1" nodeType="withEffect">
                                  <p:stCondLst>
                                    <p:cond delay="0"/>
                                  </p:stCondLst>
                                  <p:childTnLst>
                                    <p:animEffect transition="out" filter="blinds(horizontal)">
                                      <p:cBhvr>
                                        <p:cTn id="23" dur="500"/>
                                        <p:tgtEl>
                                          <p:spTgt spid="410631"/>
                                        </p:tgtEl>
                                      </p:cBhvr>
                                    </p:animEffect>
                                    <p:set>
                                      <p:cBhvr>
                                        <p:cTn id="24" dur="1" fill="hold">
                                          <p:stCondLst>
                                            <p:cond delay="499"/>
                                          </p:stCondLst>
                                        </p:cTn>
                                        <p:tgtEl>
                                          <p:spTgt spid="410631"/>
                                        </p:tgtEl>
                                        <p:attrNameLst>
                                          <p:attrName>style.visibility</p:attrName>
                                        </p:attrNameLst>
                                      </p:cBhvr>
                                      <p:to>
                                        <p:strVal val="hidden"/>
                                      </p:to>
                                    </p:set>
                                  </p:childTnLst>
                                </p:cTn>
                              </p:par>
                              <p:par>
                                <p:cTn id="25" presetID="3" presetClass="exit" presetSubtype="10" fill="hold" grpId="1" nodeType="withEffect">
                                  <p:stCondLst>
                                    <p:cond delay="0"/>
                                  </p:stCondLst>
                                  <p:childTnLst>
                                    <p:animEffect transition="out" filter="blinds(horizontal)">
                                      <p:cBhvr>
                                        <p:cTn id="26" dur="500"/>
                                        <p:tgtEl>
                                          <p:spTgt spid="410630"/>
                                        </p:tgtEl>
                                      </p:cBhvr>
                                    </p:animEffect>
                                    <p:set>
                                      <p:cBhvr>
                                        <p:cTn id="27" dur="1" fill="hold">
                                          <p:stCondLst>
                                            <p:cond delay="499"/>
                                          </p:stCondLst>
                                        </p:cTn>
                                        <p:tgtEl>
                                          <p:spTgt spid="41063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10627">
                                            <p:txEl>
                                              <p:pRg st="7" end="7"/>
                                            </p:txEl>
                                          </p:spTgt>
                                        </p:tgtEl>
                                        <p:attrNameLst>
                                          <p:attrName>style.visibility</p:attrName>
                                        </p:attrNameLst>
                                      </p:cBhvr>
                                      <p:to>
                                        <p:strVal val="visible"/>
                                      </p:to>
                                    </p:set>
                                    <p:anim calcmode="lin" valueType="num">
                                      <p:cBhvr additive="base">
                                        <p:cTn id="32" dur="500" fill="hold"/>
                                        <p:tgtEl>
                                          <p:spTgt spid="410627">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10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10627">
                                            <p:txEl>
                                              <p:pRg st="8" end="8"/>
                                            </p:txEl>
                                          </p:spTgt>
                                        </p:tgtEl>
                                        <p:attrNameLst>
                                          <p:attrName>style.visibility</p:attrName>
                                        </p:attrNameLst>
                                      </p:cBhvr>
                                      <p:to>
                                        <p:strVal val="visible"/>
                                      </p:to>
                                    </p:set>
                                    <p:anim calcmode="lin" valueType="num">
                                      <p:cBhvr additive="base">
                                        <p:cTn id="38" dur="500" fill="hold"/>
                                        <p:tgtEl>
                                          <p:spTgt spid="410627">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10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410627">
                                            <p:txEl>
                                              <p:pRg st="10" end="10"/>
                                            </p:txEl>
                                          </p:spTgt>
                                        </p:tgtEl>
                                        <p:attrNameLst>
                                          <p:attrName>style.visibility</p:attrName>
                                        </p:attrNameLst>
                                      </p:cBhvr>
                                      <p:to>
                                        <p:strVal val="visible"/>
                                      </p:to>
                                    </p:set>
                                    <p:anim calcmode="lin" valueType="num">
                                      <p:cBhvr additive="base">
                                        <p:cTn id="44" dur="500" fill="hold"/>
                                        <p:tgtEl>
                                          <p:spTgt spid="410627">
                                            <p:txEl>
                                              <p:pRg st="10" end="1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10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30" grpId="0" animBg="1"/>
      <p:bldP spid="410630" grpId="1" animBg="1"/>
      <p:bldP spid="410631" grpId="0" animBg="1"/>
      <p:bldP spid="410631" grpId="1" animBg="1"/>
      <p:bldP spid="41063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Amortization: Finance vs. Operating Lease</a:t>
            </a:r>
          </a:p>
        </p:txBody>
      </p:sp>
      <p:sp>
        <p:nvSpPr>
          <p:cNvPr id="3" name="Content Placeholder 2"/>
          <p:cNvSpPr>
            <a:spLocks noGrp="1"/>
          </p:cNvSpPr>
          <p:nvPr>
            <p:ph idx="1"/>
          </p:nvPr>
        </p:nvSpPr>
        <p:spPr/>
        <p:txBody>
          <a:bodyPr>
            <a:normAutofit/>
          </a:bodyPr>
          <a:lstStyle/>
          <a:p>
            <a:pPr marL="0" indent="0">
              <a:buNone/>
            </a:pPr>
            <a:r>
              <a:rPr lang="en-IN" sz="2400" b="1" dirty="0">
                <a:solidFill>
                  <a:srgbClr val="C00000"/>
                </a:solidFill>
              </a:rPr>
              <a:t>Finance Lease</a:t>
            </a:r>
          </a:p>
          <a:p>
            <a:pPr marL="0" indent="0">
              <a:buNone/>
            </a:pPr>
            <a:r>
              <a:rPr lang="en-IN" sz="2400" dirty="0"/>
              <a:t>Amortization reflects the right to use the asset and the financing of that right (interest expense).</a:t>
            </a:r>
          </a:p>
          <a:p>
            <a:pPr marL="0" indent="0">
              <a:buNone/>
            </a:pPr>
            <a:endParaRPr lang="en-IN" sz="2400" dirty="0"/>
          </a:p>
          <a:p>
            <a:pPr marL="0" indent="0">
              <a:buNone/>
            </a:pPr>
            <a:r>
              <a:rPr lang="en-IN" sz="2400" b="1" dirty="0">
                <a:solidFill>
                  <a:srgbClr val="C00000"/>
                </a:solidFill>
              </a:rPr>
              <a:t>Operating Lease</a:t>
            </a:r>
          </a:p>
          <a:p>
            <a:pPr marL="0" indent="0">
              <a:buNone/>
            </a:pPr>
            <a:r>
              <a:rPr lang="en-IN" sz="2400" dirty="0"/>
              <a:t>Lease expense is recorded in a manner designed to mirror straight-line rental of the asset during the lease term. </a:t>
            </a:r>
            <a:endParaRPr lang="en-US" sz="2400" dirty="0"/>
          </a:p>
        </p:txBody>
      </p:sp>
      <p:sp>
        <p:nvSpPr>
          <p:cNvPr id="5"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6" name="Slide Number Placeholder 5">
            <a:extLst>
              <a:ext uri="{FF2B5EF4-FFF2-40B4-BE49-F238E27FC236}">
                <a16:creationId xmlns:a16="http://schemas.microsoft.com/office/drawing/2014/main" id="{E343CCA3-C9C2-C643-BD48-9BFA59B92A5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35</a:t>
            </a:fld>
            <a:endParaRPr lang="en-US" dirty="0"/>
          </a:p>
        </p:txBody>
      </p:sp>
    </p:spTree>
    <p:extLst>
      <p:ext uri="{BB962C8B-B14F-4D97-AF65-F5344CB8AC3E}">
        <p14:creationId xmlns:p14="http://schemas.microsoft.com/office/powerpoint/2010/main" val="2917592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49" y="177800"/>
            <a:ext cx="8340042" cy="941740"/>
          </a:xfrm>
        </p:spPr>
        <p:txBody>
          <a:bodyPr>
            <a:normAutofit fontScale="90000"/>
          </a:bodyPr>
          <a:lstStyle/>
          <a:p>
            <a:r>
              <a:rPr lang="en-US" altLang="en-US" dirty="0"/>
              <a:t>Concept Check: Amortization - Operating Lease</a:t>
            </a:r>
            <a:endParaRPr lang="en-US" dirty="0"/>
          </a:p>
        </p:txBody>
      </p:sp>
      <p:sp>
        <p:nvSpPr>
          <p:cNvPr id="414723" name="Rectangle 3"/>
          <p:cNvSpPr>
            <a:spLocks noGrp="1" noChangeArrowheads="1"/>
          </p:cNvSpPr>
          <p:nvPr>
            <p:ph idx="1"/>
          </p:nvPr>
        </p:nvSpPr>
        <p:spPr>
          <a:xfrm>
            <a:off x="640684" y="1249287"/>
            <a:ext cx="8461407" cy="5348065"/>
          </a:xfrm>
          <a:solidFill>
            <a:schemeClr val="bg1">
              <a:lumMod val="95000"/>
            </a:schemeClr>
          </a:solidFill>
        </p:spPr>
        <p:txBody>
          <a:bodyPr>
            <a:normAutofit/>
          </a:bodyPr>
          <a:lstStyle/>
          <a:p>
            <a:pPr marL="0" indent="0">
              <a:buNone/>
            </a:pPr>
            <a:r>
              <a:rPr lang="en-US" sz="2200" dirty="0"/>
              <a:t>Karla Salons leased equipment from SmithCo on January 1, 2021, in an operating lease. The present value of the lease payments discounted at 10% was $80,000. Ten annual lease payments of $12,000 are due each January 1, beginning January 1, 2021. The amortization of the right-of-use asset in 2021 would be:</a:t>
            </a:r>
          </a:p>
          <a:p>
            <a:pPr marL="0" indent="0">
              <a:buNone/>
            </a:pPr>
            <a:r>
              <a:rPr lang="en-US" sz="2200" dirty="0"/>
              <a:t>a.	$  5,200. </a:t>
            </a:r>
          </a:p>
          <a:p>
            <a:pPr marL="0" indent="0">
              <a:buNone/>
            </a:pPr>
            <a:r>
              <a:rPr lang="en-US" sz="2200" dirty="0"/>
              <a:t>b.	$  6,800.</a:t>
            </a:r>
          </a:p>
          <a:p>
            <a:pPr marL="0" indent="0">
              <a:buNone/>
            </a:pPr>
            <a:r>
              <a:rPr lang="en-US" sz="2200" dirty="0"/>
              <a:t>c.	$  8,000.</a:t>
            </a:r>
          </a:p>
          <a:p>
            <a:pPr marL="0" indent="0">
              <a:buNone/>
            </a:pPr>
            <a:r>
              <a:rPr lang="en-US" sz="2200" dirty="0"/>
              <a:t>d.	$12,000. </a:t>
            </a:r>
          </a:p>
          <a:p>
            <a:pPr marL="2286000" lvl="5" indent="0">
              <a:lnSpc>
                <a:spcPct val="100000"/>
              </a:lnSpc>
              <a:buNone/>
              <a:tabLst>
                <a:tab pos="7772400" algn="dec"/>
              </a:tabLst>
              <a:defRPr/>
            </a:pPr>
            <a:endParaRPr lang="en-US" sz="2200" dirty="0"/>
          </a:p>
          <a:p>
            <a:pPr marL="0" indent="0">
              <a:lnSpc>
                <a:spcPct val="100000"/>
              </a:lnSpc>
              <a:buNone/>
              <a:tabLst>
                <a:tab pos="7772400" algn="dec"/>
              </a:tabLst>
              <a:defRPr/>
            </a:pPr>
            <a:endParaRPr lang="en-US" sz="1800" dirty="0"/>
          </a:p>
        </p:txBody>
      </p:sp>
      <p:sp>
        <p:nvSpPr>
          <p:cNvPr id="2" name="Oval 1"/>
          <p:cNvSpPr/>
          <p:nvPr/>
        </p:nvSpPr>
        <p:spPr bwMode="auto">
          <a:xfrm flipV="1">
            <a:off x="524783" y="3048000"/>
            <a:ext cx="630507" cy="34891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7" name="TextBox 6"/>
          <p:cNvSpPr txBox="1"/>
          <p:nvPr/>
        </p:nvSpPr>
        <p:spPr>
          <a:xfrm>
            <a:off x="1155290" y="4566027"/>
            <a:ext cx="7836310" cy="2031325"/>
          </a:xfrm>
          <a:prstGeom prst="rect">
            <a:avLst/>
          </a:prstGeom>
          <a:solidFill>
            <a:schemeClr val="accent6">
              <a:lumMod val="20000"/>
              <a:lumOff val="80000"/>
            </a:schemeClr>
          </a:solidFill>
          <a:ln w="6350">
            <a:solidFill>
              <a:schemeClr val="tx1"/>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solidFill>
                  <a:srgbClr val="000000"/>
                </a:solidFill>
                <a:latin typeface="Tahoma" pitchFamily="34" charset="0"/>
              </a:rPr>
              <a:t>The correct answer is a. </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In an operating lease, the lessee amortizes its right of use asset at an amount so that the total of interest expense and amortization will be a straight line amount equal to the annual payments, $12,000 per year. </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Tahoma" pitchFamily="34" charset="0"/>
                <a:ea typeface="+mn-ea"/>
                <a:cs typeface="+mn-cs"/>
              </a:rPr>
              <a:t>Interest</a:t>
            </a:r>
            <a:r>
              <a:rPr kumimoji="0" lang="en-US" sz="1800" b="0" i="0" u="none" strike="noStrike" kern="1200" cap="none" spc="0" normalizeH="0" baseline="0" noProof="0" dirty="0">
                <a:ln>
                  <a:noFill/>
                </a:ln>
                <a:solidFill>
                  <a:srgbClr val="C00000"/>
                </a:solidFill>
                <a:effectLst/>
                <a:uLnTx/>
                <a:uFillTx/>
                <a:latin typeface="Tahoma" pitchFamily="34" charset="0"/>
                <a:ea typeface="+mn-ea"/>
                <a:cs typeface="+mn-cs"/>
              </a:rPr>
              <a:t> </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the first year is 10% x ($80,000 – 12,000) =  </a:t>
            </a:r>
            <a:r>
              <a:rPr kumimoji="0" lang="en-US" sz="1800" b="1" i="0" u="none" strike="noStrike" kern="1200" cap="none" spc="0" normalizeH="0" baseline="0" noProof="0" dirty="0">
                <a:ln>
                  <a:noFill/>
                </a:ln>
                <a:solidFill>
                  <a:srgbClr val="C00000"/>
                </a:solidFill>
                <a:effectLst/>
                <a:uLnTx/>
                <a:uFillTx/>
                <a:latin typeface="Tahoma" pitchFamily="34" charset="0"/>
                <a:ea typeface="+mn-ea"/>
                <a:cs typeface="+mn-cs"/>
              </a:rPr>
              <a:t>$6,800</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  </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So, </a:t>
            </a:r>
            <a:r>
              <a:rPr kumimoji="0" lang="en-US" sz="1800" b="1" i="0" u="none" strike="noStrike" kern="1200" cap="none" spc="0" normalizeH="0" baseline="0" noProof="0" dirty="0">
                <a:ln>
                  <a:noFill/>
                </a:ln>
                <a:solidFill>
                  <a:srgbClr val="C00000"/>
                </a:solidFill>
                <a:effectLst/>
                <a:uLnTx/>
                <a:uFillTx/>
                <a:latin typeface="Tahoma" pitchFamily="34" charset="0"/>
                <a:ea typeface="+mn-ea"/>
                <a:cs typeface="+mn-cs"/>
              </a:rPr>
              <a:t>amortization</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 will be $12,000 – 6,800 =                </a:t>
            </a:r>
            <a:r>
              <a:rPr kumimoji="0" lang="en-US" sz="1800" b="1" i="0" u="none" strike="noStrike" kern="1200" cap="none" spc="0" normalizeH="0" baseline="0" noProof="0" dirty="0">
                <a:ln>
                  <a:noFill/>
                </a:ln>
                <a:solidFill>
                  <a:srgbClr val="C00000"/>
                </a:solidFill>
                <a:effectLst/>
                <a:uLnTx/>
                <a:uFillTx/>
                <a:latin typeface="Tahoma" pitchFamily="34" charset="0"/>
                <a:ea typeface="+mn-ea"/>
                <a:cs typeface="+mn-cs"/>
              </a:rPr>
              <a:t>$5,200</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  </a:t>
            </a:r>
          </a:p>
        </p:txBody>
      </p:sp>
      <p:cxnSp>
        <p:nvCxnSpPr>
          <p:cNvPr id="6" name="Straight Arrow Connector 5"/>
          <p:cNvCxnSpPr>
            <a:cxnSpLocks/>
          </p:cNvCxnSpPr>
          <p:nvPr/>
        </p:nvCxnSpPr>
        <p:spPr bwMode="auto">
          <a:xfrm flipH="1">
            <a:off x="5580112" y="6021288"/>
            <a:ext cx="1296144" cy="200832"/>
          </a:xfrm>
          <a:prstGeom prst="straightConnector1">
            <a:avLst/>
          </a:prstGeom>
          <a:solidFill>
            <a:schemeClr val="accent1"/>
          </a:solidFill>
          <a:ln w="28575" cap="flat" cmpd="sng" algn="ctr">
            <a:solidFill>
              <a:srgbClr val="3366FF"/>
            </a:solidFill>
            <a:prstDash val="solid"/>
            <a:miter lim="800000"/>
            <a:headEnd type="none" w="med" len="med"/>
            <a:tailEnd type="arrow"/>
          </a:ln>
          <a:effectLst/>
        </p:spPr>
      </p:cxnSp>
      <p:sp>
        <p:nvSpPr>
          <p:cNvPr id="9" name="Title 2">
            <a:extLst>
              <a:ext uri="{FF2B5EF4-FFF2-40B4-BE49-F238E27FC236}">
                <a16:creationId xmlns:a16="http://schemas.microsoft.com/office/drawing/2014/main" id="{04026980-B340-4418-A7D6-303141007A4A}"/>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8" name="Slide Number Placeholder 5">
            <a:extLst>
              <a:ext uri="{FF2B5EF4-FFF2-40B4-BE49-F238E27FC236}">
                <a16:creationId xmlns:a16="http://schemas.microsoft.com/office/drawing/2014/main" id="{ACE8E912-F677-9E4F-8AA9-61D73D37A13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36</a:t>
            </a:fld>
            <a:endParaRPr lang="en-US" dirty="0"/>
          </a:p>
        </p:txBody>
      </p:sp>
    </p:spTree>
    <p:extLst>
      <p:ext uri="{BB962C8B-B14F-4D97-AF65-F5344CB8AC3E}">
        <p14:creationId xmlns:p14="http://schemas.microsoft.com/office/powerpoint/2010/main" val="183492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150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Comparison of Lessee’s Expense Recognition</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10" name="Rectangle 9"/>
          <p:cNvSpPr/>
          <p:nvPr/>
        </p:nvSpPr>
        <p:spPr>
          <a:xfrm>
            <a:off x="685799" y="1176278"/>
            <a:ext cx="8366129" cy="830997"/>
          </a:xfrm>
          <a:prstGeom prst="rect">
            <a:avLst/>
          </a:prstGeom>
        </p:spPr>
        <p:txBody>
          <a:bodyPr wrap="square">
            <a:spAutoFit/>
          </a:bodyPr>
          <a:lstStyle/>
          <a:p>
            <a:br>
              <a:rPr lang="en-US" sz="2400" dirty="0"/>
            </a:br>
            <a:endParaRPr lang="en-US" sz="2400" dirty="0">
              <a:latin typeface="+mn-lt"/>
            </a:endParaRP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173151208"/>
              </p:ext>
            </p:extLst>
          </p:nvPr>
        </p:nvGraphicFramePr>
        <p:xfrm>
          <a:off x="755576" y="1371742"/>
          <a:ext cx="7702625" cy="3347720"/>
        </p:xfrm>
        <a:graphic>
          <a:graphicData uri="http://schemas.openxmlformats.org/drawingml/2006/table">
            <a:tbl>
              <a:tblPr firstRow="1" bandRow="1">
                <a:tableStyleId>{5940675A-B579-460E-94D1-54222C63F5DA}</a:tableStyleId>
              </a:tblPr>
              <a:tblGrid>
                <a:gridCol w="717849">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216024">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1368152">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370840">
                <a:tc>
                  <a:txBody>
                    <a:bodyPr/>
                    <a:lstStyle/>
                    <a:p>
                      <a:endParaRPr lang="en-US" dirty="0"/>
                    </a:p>
                  </a:txBody>
                  <a:tcPr>
                    <a:lnL w="12700" cap="flat" cmpd="sng" algn="ctr">
                      <a:solidFill>
                        <a:schemeClr val="accent6"/>
                      </a:solidFill>
                      <a:prstDash val="solid"/>
                      <a:round/>
                      <a:headEnd type="none" w="med" len="med"/>
                      <a:tailEnd type="none" w="med" len="med"/>
                    </a:lnL>
                    <a:lnR w="12700" cmpd="sng">
                      <a:noFill/>
                    </a:lnR>
                    <a:lnT w="12700" cap="flat" cmpd="sng" algn="ctr">
                      <a:solidFill>
                        <a:schemeClr val="accent6"/>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gridSpan="3">
                  <a:txBody>
                    <a:bodyPr/>
                    <a:lstStyle/>
                    <a:p>
                      <a:pPr algn="ctr"/>
                      <a:r>
                        <a:rPr lang="en-US" b="1" dirty="0"/>
                        <a:t>Finance Lease</a:t>
                      </a:r>
                      <a:br>
                        <a:rPr lang="en-US" b="1" dirty="0"/>
                      </a:br>
                      <a:r>
                        <a:rPr lang="en-US" b="1" dirty="0"/>
                        <a:t>Financing Approach</a:t>
                      </a:r>
                    </a:p>
                  </a:txBody>
                  <a:tcPr>
                    <a:lnL w="12700" cmpd="sng">
                      <a:noFill/>
                    </a:lnL>
                    <a:lnR w="12700" cmpd="sng">
                      <a:noFill/>
                    </a:lnR>
                    <a:lnT w="12700"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ctr"/>
                      <a:endParaRPr lang="en-US" b="1" dirty="0"/>
                    </a:p>
                  </a:txBody>
                  <a:tcPr>
                    <a:lnL w="12700" cmpd="sng">
                      <a:noFill/>
                    </a:lnL>
                    <a:lnR w="12700" cmpd="sng">
                      <a:noFill/>
                    </a:lnR>
                    <a:lnT w="12700" cap="flat" cmpd="sng" algn="ctr">
                      <a:solidFill>
                        <a:schemeClr val="accent6"/>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gridSpan="3">
                  <a:txBody>
                    <a:bodyPr/>
                    <a:lstStyle/>
                    <a:p>
                      <a:pPr algn="ctr"/>
                      <a:r>
                        <a:rPr lang="en-US" b="1" dirty="0"/>
                        <a:t>Operating Lease</a:t>
                      </a:r>
                      <a:br>
                        <a:rPr lang="en-US" b="1" dirty="0"/>
                      </a:br>
                      <a:r>
                        <a:rPr lang="en-US" b="1" dirty="0"/>
                        <a:t>Straight-Line Approach</a:t>
                      </a:r>
                    </a:p>
                  </a:txBody>
                  <a:tcPr>
                    <a:lnL w="12700" cmpd="sng">
                      <a:noFill/>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0"/>
                  </a:ext>
                </a:extLst>
              </a:tr>
              <a:tr h="370840">
                <a:tc>
                  <a:txBody>
                    <a:bodyPr/>
                    <a:lstStyle/>
                    <a:p>
                      <a:endParaRPr lang="en-US" dirty="0"/>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b="1" dirty="0"/>
                        <a:t>Interest</a:t>
                      </a:r>
                    </a:p>
                    <a:p>
                      <a:pPr algn="ctr"/>
                      <a:r>
                        <a:rPr lang="en-US" sz="1600" b="1" dirty="0"/>
                        <a:t>Expense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b="1" dirty="0"/>
                        <a:t>Amortization</a:t>
                      </a:r>
                    </a:p>
                    <a:p>
                      <a:pPr algn="ctr"/>
                      <a:r>
                        <a:rPr lang="en-US" sz="1600" b="1" dirty="0"/>
                        <a:t>Expense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b="1" dirty="0"/>
                        <a:t>Total Expense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pPr algn="ct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b="1" dirty="0"/>
                        <a:t>Interest</a:t>
                      </a:r>
                    </a:p>
                    <a:p>
                      <a:pPr algn="ctr"/>
                      <a:r>
                        <a:rPr lang="en-US" sz="1600" b="1" dirty="0"/>
                        <a:t>Expense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b="1" dirty="0"/>
                        <a:t>Amortization</a:t>
                      </a:r>
                    </a:p>
                    <a:p>
                      <a:pPr algn="ctr"/>
                      <a:r>
                        <a:rPr lang="en-US" sz="1600" b="1" dirty="0"/>
                        <a:t>Expense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b="1" dirty="0"/>
                        <a:t>Total Expense</a:t>
                      </a:r>
                    </a:p>
                  </a:txBody>
                  <a:tcPr>
                    <a:lnL w="12700" cmpd="sng">
                      <a:noFill/>
                    </a:lnL>
                    <a:lnR w="12700" cap="flat" cmpd="sng" algn="ctr">
                      <a:solidFill>
                        <a:schemeClr val="accent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1"/>
                  </a:ext>
                </a:extLst>
              </a:tr>
              <a:tr h="370840">
                <a:tc>
                  <a:txBody>
                    <a:bodyPr/>
                    <a:lstStyle/>
                    <a:p>
                      <a:pPr algn="r"/>
                      <a:r>
                        <a:rPr lang="en-US" sz="1600" dirty="0"/>
                        <a:t>2021</a:t>
                      </a:r>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b="1" dirty="0">
                          <a:solidFill>
                            <a:srgbClr val="C00000"/>
                          </a:solidFill>
                        </a:rPr>
                        <a:t>24,869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dirty="0"/>
                        <a:t>87,171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112,040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rgbClr val="C00000"/>
                          </a:solidFill>
                        </a:rPr>
                        <a:t>24,869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b="1" dirty="0">
                          <a:solidFill>
                            <a:srgbClr val="0070C0"/>
                          </a:solidFill>
                        </a:rPr>
                        <a:t>75,131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100,000</a:t>
                      </a:r>
                    </a:p>
                  </a:txBody>
                  <a:tcP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2"/>
                  </a:ext>
                </a:extLst>
              </a:tr>
              <a:tr h="370840">
                <a:tc>
                  <a:txBody>
                    <a:bodyPr/>
                    <a:lstStyle/>
                    <a:p>
                      <a:pPr algn="r"/>
                      <a:r>
                        <a:rPr lang="en-US" sz="1600" dirty="0"/>
                        <a:t>2022</a:t>
                      </a:r>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17,355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dirty="0"/>
                        <a:t>87,171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104,526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17,355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dirty="0"/>
                        <a:t>82,645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100,000</a:t>
                      </a:r>
                    </a:p>
                  </a:txBody>
                  <a:tcP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3"/>
                  </a:ext>
                </a:extLst>
              </a:tr>
              <a:tr h="370840">
                <a:tc>
                  <a:txBody>
                    <a:bodyPr/>
                    <a:lstStyle/>
                    <a:p>
                      <a:pPr algn="r"/>
                      <a:r>
                        <a:rPr lang="en-US" sz="1600" dirty="0"/>
                        <a:t>2023</a:t>
                      </a:r>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9,091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dirty="0"/>
                        <a:t>87,171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96,262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9,091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600" dirty="0"/>
                        <a:t>90,909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100,000</a:t>
                      </a:r>
                    </a:p>
                  </a:txBody>
                  <a:tcP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4"/>
                  </a:ext>
                </a:extLst>
              </a:tr>
              <a:tr h="370840">
                <a:tc>
                  <a:txBody>
                    <a:bodyPr/>
                    <a:lstStyle/>
                    <a:p>
                      <a:pPr algn="r"/>
                      <a:r>
                        <a:rPr lang="en-US" sz="1600" dirty="0"/>
                        <a:t>2024</a:t>
                      </a:r>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600" dirty="0"/>
                        <a:t>87,171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a:t>87,171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dirty="0"/>
                        <a:t>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600" dirty="0"/>
                        <a:t>100,000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r>
                        <a:rPr lang="en-US" sz="1600" dirty="0"/>
                        <a:t>100,000</a:t>
                      </a:r>
                    </a:p>
                  </a:txBody>
                  <a:tcPr>
                    <a:lnL w="12700" cmpd="sng">
                      <a:noFill/>
                    </a:lnL>
                    <a:lnR w="12700" cap="flat" cmpd="sng" algn="ctr">
                      <a:solidFill>
                        <a:schemeClr val="accent6"/>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5"/>
                  </a:ext>
                </a:extLst>
              </a:tr>
              <a:tr h="370840">
                <a:tc>
                  <a:txBody>
                    <a:bodyPr/>
                    <a:lstStyle/>
                    <a:p>
                      <a:endParaRPr lang="en-US" dirty="0"/>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b="0" dirty="0"/>
                        <a:t>51,315</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600" b="0" dirty="0"/>
                        <a:t>348,685*</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r>
                        <a:rPr lang="en-US" sz="1600" b="0" dirty="0"/>
                        <a:t>400,000*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lang="en-US" sz="16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r>
                        <a:rPr lang="en-US" sz="1600" b="0" dirty="0"/>
                        <a:t>51,315</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1600" b="0" dirty="0"/>
                        <a:t>348,685</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r>
                        <a:rPr lang="en-US" sz="1600" b="0" dirty="0"/>
                        <a:t>400,000</a:t>
                      </a:r>
                    </a:p>
                  </a:txBody>
                  <a:tcPr>
                    <a:lnL w="12700" cmpd="sng">
                      <a:noFill/>
                    </a:lnL>
                    <a:lnR w="12700" cap="flat" cmpd="sng" algn="ctr">
                      <a:solidFill>
                        <a:schemeClr val="accent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220533">
                <a:tc gridSpan="8">
                  <a:txBody>
                    <a:bodyPr/>
                    <a:lstStyle/>
                    <a:p>
                      <a:r>
                        <a:rPr lang="en-US" sz="1200" b="0" i="0" kern="1200" dirty="0">
                          <a:solidFill>
                            <a:schemeClr val="tx1"/>
                          </a:solidFill>
                          <a:effectLst/>
                          <a:latin typeface="+mn-lt"/>
                          <a:ea typeface="+mn-ea"/>
                          <a:cs typeface="+mn-cs"/>
                        </a:rPr>
                        <a:t>*Adjusted for rounding of other numbers in the schedule.</a:t>
                      </a:r>
                      <a:endParaRPr lang="en-US" sz="12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mpd="sng">
                      <a:noFill/>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pPr algn="r"/>
                      <a:endParaRPr lang="en-US" sz="1600" b="0"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tc hMerge="1">
                  <a:txBody>
                    <a:bodyPr/>
                    <a:lstStyle/>
                    <a:p>
                      <a:pPr algn="ctr"/>
                      <a:endParaRPr lang="en-US" sz="1600" b="0"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tc hMerge="1">
                  <a:txBody>
                    <a:bodyPr/>
                    <a:lstStyle/>
                    <a:p>
                      <a:pPr algn="r"/>
                      <a:endParaRPr lang="en-US" sz="1600" b="0"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tc hMerge="1">
                  <a:txBody>
                    <a:bodyPr/>
                    <a:lstStyle/>
                    <a:p>
                      <a:pPr algn="r"/>
                      <a:endParaRPr lang="en-US" sz="16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hMerge="1">
                  <a:txBody>
                    <a:bodyPr/>
                    <a:lstStyle/>
                    <a:p>
                      <a:pPr algn="r"/>
                      <a:endParaRPr lang="en-US" sz="1600" b="0"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tc hMerge="1">
                  <a:txBody>
                    <a:bodyPr/>
                    <a:lstStyle/>
                    <a:p>
                      <a:pPr algn="ctr"/>
                      <a:endParaRPr lang="en-US" sz="1600" b="0"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tc hMerge="1">
                  <a:txBody>
                    <a:bodyPr/>
                    <a:lstStyle/>
                    <a:p>
                      <a:pPr algn="r"/>
                      <a:endParaRPr lang="en-US" sz="1600" b="0"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7"/>
                  </a:ext>
                </a:extLst>
              </a:tr>
            </a:tbl>
          </a:graphicData>
        </a:graphic>
      </p:graphicFrame>
      <p:sp>
        <p:nvSpPr>
          <p:cNvPr id="3" name="Rectangle 2"/>
          <p:cNvSpPr/>
          <p:nvPr/>
        </p:nvSpPr>
        <p:spPr>
          <a:xfrm>
            <a:off x="2195736" y="5229200"/>
            <a:ext cx="4572000" cy="830997"/>
          </a:xfrm>
          <a:prstGeom prst="rect">
            <a:avLst/>
          </a:prstGeom>
          <a:solidFill>
            <a:srgbClr val="FFFFCC"/>
          </a:solidFill>
          <a:ln>
            <a:solidFill>
              <a:schemeClr val="accent6"/>
            </a:solidFill>
          </a:ln>
        </p:spPr>
        <p:txBody>
          <a:bodyPr>
            <a:spAutoFit/>
          </a:bodyPr>
          <a:lstStyle/>
          <a:p>
            <a:r>
              <a:rPr lang="en-US" sz="1600" b="1" dirty="0">
                <a:solidFill>
                  <a:srgbClr val="2E8AB8"/>
                </a:solidFill>
                <a:latin typeface="inherit" charset="0"/>
              </a:rPr>
              <a:t>In an operating lease, it’s the </a:t>
            </a:r>
            <a:r>
              <a:rPr lang="en-US" sz="1600" b="1" i="1" dirty="0">
                <a:solidFill>
                  <a:srgbClr val="2E8AB8"/>
                </a:solidFill>
                <a:latin typeface="inherit" charset="0"/>
              </a:rPr>
              <a:t>total </a:t>
            </a:r>
            <a:r>
              <a:rPr lang="en-US" sz="1600" b="1" dirty="0">
                <a:solidFill>
                  <a:srgbClr val="2E8AB8"/>
                </a:solidFill>
                <a:latin typeface="inherit" charset="0"/>
              </a:rPr>
              <a:t>lease expense, not the amortization component, that's a straight-line amount.</a:t>
            </a:r>
            <a:endParaRPr lang="en-US" sz="1600" dirty="0"/>
          </a:p>
        </p:txBody>
      </p:sp>
      <p:sp>
        <p:nvSpPr>
          <p:cNvPr id="8" name="Slide Number Placeholder 5">
            <a:extLst>
              <a:ext uri="{FF2B5EF4-FFF2-40B4-BE49-F238E27FC236}">
                <a16:creationId xmlns:a16="http://schemas.microsoft.com/office/drawing/2014/main" id="{F70ACB47-11BD-F846-8649-30A1FBCE9B2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37</a:t>
            </a:fld>
            <a:endParaRPr lang="en-US" dirty="0"/>
          </a:p>
        </p:txBody>
      </p:sp>
    </p:spTree>
    <p:extLst>
      <p:ext uri="{BB962C8B-B14F-4D97-AF65-F5344CB8AC3E}">
        <p14:creationId xmlns:p14="http://schemas.microsoft.com/office/powerpoint/2010/main" val="375631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Right-of-Use Asset</a:t>
            </a:r>
            <a:endParaRPr lang="en-US" dirty="0"/>
          </a:p>
        </p:txBody>
      </p:sp>
      <p:sp>
        <p:nvSpPr>
          <p:cNvPr id="414723" name="Rectangle 3"/>
          <p:cNvSpPr>
            <a:spLocks noGrp="1" noChangeArrowheads="1"/>
          </p:cNvSpPr>
          <p:nvPr>
            <p:ph idx="1"/>
          </p:nvPr>
        </p:nvSpPr>
        <p:spPr>
          <a:xfrm>
            <a:off x="640684" y="1221903"/>
            <a:ext cx="8461407" cy="5301994"/>
          </a:xfrm>
          <a:solidFill>
            <a:schemeClr val="bg1">
              <a:lumMod val="95000"/>
            </a:schemeClr>
          </a:solidFill>
        </p:spPr>
        <p:txBody>
          <a:bodyPr>
            <a:normAutofit/>
          </a:bodyPr>
          <a:lstStyle/>
          <a:p>
            <a:pPr marL="0" indent="0">
              <a:buNone/>
            </a:pPr>
            <a:r>
              <a:rPr lang="en-US" sz="2000" dirty="0"/>
              <a:t>On January 1, 2021, Super Sports Supply recorded a right-of-use asset of $135,180 in an operating lease.  The lease calls for ten annual payments of $20,000 at the beginning of each year. The interest rate charged by the lessor was 10%.  The balance in the right-of-use asset at December 31, 2021, will be:</a:t>
            </a:r>
          </a:p>
          <a:p>
            <a:pPr marL="0" indent="0">
              <a:spcBef>
                <a:spcPts val="600"/>
              </a:spcBef>
              <a:buNone/>
            </a:pPr>
            <a:r>
              <a:rPr lang="en-US" sz="2000" dirty="0"/>
              <a:t>a.	$115,180.</a:t>
            </a:r>
          </a:p>
          <a:p>
            <a:pPr marL="0" indent="0">
              <a:spcBef>
                <a:spcPts val="600"/>
              </a:spcBef>
              <a:buNone/>
            </a:pPr>
            <a:r>
              <a:rPr lang="en-US" sz="2000" dirty="0"/>
              <a:t>b.	$121,662.</a:t>
            </a:r>
          </a:p>
          <a:p>
            <a:pPr marL="0" indent="0">
              <a:spcBef>
                <a:spcPts val="600"/>
              </a:spcBef>
              <a:buNone/>
            </a:pPr>
            <a:r>
              <a:rPr lang="en-US" sz="2000" dirty="0"/>
              <a:t>c.	$126,698.</a:t>
            </a:r>
          </a:p>
          <a:p>
            <a:pPr marL="0" indent="0">
              <a:spcBef>
                <a:spcPts val="600"/>
              </a:spcBef>
              <a:buNone/>
            </a:pPr>
            <a:r>
              <a:rPr lang="en-US" sz="2000" dirty="0"/>
              <a:t>d.	$135,180.	</a:t>
            </a:r>
          </a:p>
          <a:p>
            <a:pPr marL="2286000" lvl="5" indent="0">
              <a:lnSpc>
                <a:spcPct val="100000"/>
              </a:lnSpc>
              <a:buNone/>
              <a:tabLst>
                <a:tab pos="7772400" algn="dec"/>
              </a:tabLst>
              <a:defRPr/>
            </a:pPr>
            <a:endParaRPr lang="en-US" sz="1600" dirty="0"/>
          </a:p>
          <a:p>
            <a:pPr marL="0" indent="0">
              <a:lnSpc>
                <a:spcPct val="100000"/>
              </a:lnSpc>
              <a:buNone/>
              <a:tabLst>
                <a:tab pos="7772400" algn="dec"/>
              </a:tabLst>
              <a:defRPr/>
            </a:pPr>
            <a:endParaRPr lang="en-US" sz="1800" dirty="0"/>
          </a:p>
        </p:txBody>
      </p:sp>
      <p:sp>
        <p:nvSpPr>
          <p:cNvPr id="2" name="Oval 1"/>
          <p:cNvSpPr/>
          <p:nvPr/>
        </p:nvSpPr>
        <p:spPr bwMode="auto">
          <a:xfrm flipV="1">
            <a:off x="604855" y="3356992"/>
            <a:ext cx="432048" cy="34891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8" name="TextBox 7"/>
          <p:cNvSpPr txBox="1"/>
          <p:nvPr/>
        </p:nvSpPr>
        <p:spPr>
          <a:xfrm>
            <a:off x="762000" y="4005064"/>
            <a:ext cx="8153400" cy="2446824"/>
          </a:xfrm>
          <a:prstGeom prst="rect">
            <a:avLst/>
          </a:prstGeom>
          <a:solidFill>
            <a:schemeClr val="accent6">
              <a:lumMod val="20000"/>
              <a:lumOff val="80000"/>
            </a:schemeClr>
          </a:solidFill>
          <a:ln w="6350">
            <a:solidFill>
              <a:schemeClr val="tx1"/>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The correct answer is c.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In an operating lease, the lessee amortizes its right of use asset at an amount so that the total of interest expense and amortization will be a straight line amount equal to the annual payments, $20,000 per year. </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Tahoma" pitchFamily="34" charset="0"/>
                <a:ea typeface="+mn-ea"/>
                <a:cs typeface="+mn-cs"/>
              </a:rPr>
              <a:t>Interest</a:t>
            </a:r>
            <a:r>
              <a:rPr kumimoji="0" lang="en-US" sz="1800" b="0" i="0" u="none" strike="noStrike" kern="1200" cap="none" spc="0" normalizeH="0" baseline="0" noProof="0" dirty="0">
                <a:ln>
                  <a:noFill/>
                </a:ln>
                <a:solidFill>
                  <a:srgbClr val="C00000"/>
                </a:solidFill>
                <a:effectLst/>
                <a:uLnTx/>
                <a:uFillTx/>
                <a:latin typeface="Tahoma" pitchFamily="34" charset="0"/>
                <a:ea typeface="+mn-ea"/>
                <a:cs typeface="+mn-cs"/>
              </a:rPr>
              <a:t> </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the first year is 10% x ($135,180 – 20,000) =  </a:t>
            </a:r>
            <a:r>
              <a:rPr kumimoji="0" lang="en-US" sz="1800" b="1" i="0" u="none" strike="noStrike" kern="1200" cap="none" spc="0" normalizeH="0" baseline="0" noProof="0" dirty="0">
                <a:ln>
                  <a:noFill/>
                </a:ln>
                <a:solidFill>
                  <a:srgbClr val="C00000"/>
                </a:solidFill>
                <a:effectLst/>
                <a:uLnTx/>
                <a:uFillTx/>
                <a:latin typeface="Tahoma" pitchFamily="34" charset="0"/>
                <a:ea typeface="+mn-ea"/>
                <a:cs typeface="+mn-cs"/>
              </a:rPr>
              <a:t>$11,518</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                 So, </a:t>
            </a:r>
            <a:r>
              <a:rPr kumimoji="0" lang="en-US" sz="1800" b="1" i="0" u="none" strike="noStrike" kern="1200" cap="none" spc="0" normalizeH="0" baseline="0" noProof="0" dirty="0">
                <a:ln>
                  <a:noFill/>
                </a:ln>
                <a:solidFill>
                  <a:srgbClr val="C00000"/>
                </a:solidFill>
                <a:effectLst/>
                <a:uLnTx/>
                <a:uFillTx/>
                <a:latin typeface="Tahoma" pitchFamily="34" charset="0"/>
                <a:ea typeface="+mn-ea"/>
                <a:cs typeface="+mn-cs"/>
              </a:rPr>
              <a:t>amortization</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 will be $20,000 – 11,518 =                  </a:t>
            </a:r>
            <a:r>
              <a:rPr kumimoji="0" lang="en-US" sz="1800" b="1" i="0" u="none" strike="noStrike" kern="1200" cap="none" spc="0" normalizeH="0" baseline="0" noProof="0" dirty="0">
                <a:ln>
                  <a:noFill/>
                </a:ln>
                <a:solidFill>
                  <a:srgbClr val="C00000"/>
                </a:solidFill>
                <a:effectLst/>
                <a:uLnTx/>
                <a:uFillTx/>
                <a:latin typeface="Tahoma" pitchFamily="34" charset="0"/>
                <a:ea typeface="+mn-ea"/>
                <a:cs typeface="+mn-cs"/>
              </a:rPr>
              <a:t>$8,482</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  </a:t>
            </a:r>
            <a:b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  The </a:t>
            </a:r>
            <a:r>
              <a:rPr kumimoji="0" lang="en-US" sz="1800" b="1" i="0" u="none" strike="noStrike" kern="1200" cap="none" spc="0" normalizeH="0" baseline="0" noProof="0" dirty="0">
                <a:ln>
                  <a:noFill/>
                </a:ln>
                <a:solidFill>
                  <a:srgbClr val="C00000"/>
                </a:solidFill>
                <a:effectLst/>
                <a:uLnTx/>
                <a:uFillTx/>
                <a:latin typeface="Tahoma" pitchFamily="34" charset="0"/>
                <a:ea typeface="+mn-ea"/>
                <a:cs typeface="+mn-cs"/>
              </a:rPr>
              <a:t>year-end balance </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is $135,180 – 8,482 =   </a:t>
            </a:r>
            <a:r>
              <a:rPr kumimoji="0" lang="en-US" sz="1800" b="1" i="0" u="none" strike="noStrike" kern="1200" cap="none" spc="0" normalizeH="0" baseline="0" noProof="0" dirty="0">
                <a:ln>
                  <a:noFill/>
                </a:ln>
                <a:solidFill>
                  <a:srgbClr val="C00000"/>
                </a:solidFill>
                <a:effectLst/>
                <a:uLnTx/>
                <a:uFillTx/>
                <a:latin typeface="Tahoma" pitchFamily="34" charset="0"/>
                <a:ea typeface="+mn-ea"/>
                <a:cs typeface="+mn-cs"/>
              </a:rPr>
              <a:t>$126,698</a:t>
            </a:r>
            <a:r>
              <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rPr>
              <a:t>.</a:t>
            </a:r>
          </a:p>
        </p:txBody>
      </p:sp>
      <p:cxnSp>
        <p:nvCxnSpPr>
          <p:cNvPr id="9" name="Straight Arrow Connector 8"/>
          <p:cNvCxnSpPr>
            <a:cxnSpLocks/>
          </p:cNvCxnSpPr>
          <p:nvPr/>
        </p:nvCxnSpPr>
        <p:spPr bwMode="auto">
          <a:xfrm flipH="1">
            <a:off x="5224178" y="5542041"/>
            <a:ext cx="1364046" cy="189306"/>
          </a:xfrm>
          <a:prstGeom prst="straightConnector1">
            <a:avLst/>
          </a:prstGeom>
          <a:solidFill>
            <a:schemeClr val="accent1"/>
          </a:solidFill>
          <a:ln w="28575" cap="flat" cmpd="sng" algn="ctr">
            <a:solidFill>
              <a:srgbClr val="3366FF"/>
            </a:solidFill>
            <a:prstDash val="solid"/>
            <a:miter lim="800000"/>
            <a:headEnd type="none" w="med" len="med"/>
            <a:tailEnd type="arrow"/>
          </a:ln>
          <a:effectLst/>
        </p:spPr>
      </p:cxnSp>
      <p:cxnSp>
        <p:nvCxnSpPr>
          <p:cNvPr id="10" name="Straight Arrow Connector 9"/>
          <p:cNvCxnSpPr>
            <a:cxnSpLocks/>
          </p:cNvCxnSpPr>
          <p:nvPr/>
        </p:nvCxnSpPr>
        <p:spPr bwMode="auto">
          <a:xfrm flipH="1">
            <a:off x="5508105" y="5833710"/>
            <a:ext cx="1296143" cy="294881"/>
          </a:xfrm>
          <a:prstGeom prst="straightConnector1">
            <a:avLst/>
          </a:prstGeom>
          <a:solidFill>
            <a:schemeClr val="accent1"/>
          </a:solidFill>
          <a:ln w="28575" cap="flat" cmpd="sng" algn="ctr">
            <a:solidFill>
              <a:srgbClr val="3366FF"/>
            </a:solidFill>
            <a:prstDash val="solid"/>
            <a:miter lim="800000"/>
            <a:headEnd type="none" w="med" len="med"/>
            <a:tailEnd type="arrow"/>
          </a:ln>
          <a:effectLst/>
        </p:spPr>
      </p:cxnSp>
      <p:sp>
        <p:nvSpPr>
          <p:cNvPr id="11" name="Title 2">
            <a:extLst>
              <a:ext uri="{FF2B5EF4-FFF2-40B4-BE49-F238E27FC236}">
                <a16:creationId xmlns:a16="http://schemas.microsoft.com/office/drawing/2014/main" id="{65D00865-01E7-4CC1-9726-520B7B930831}"/>
              </a:ext>
            </a:extLst>
          </p:cNvPr>
          <p:cNvSpPr txBox="1">
            <a:spLocks/>
          </p:cNvSpPr>
          <p:nvPr/>
        </p:nvSpPr>
        <p:spPr bwMode="auto">
          <a:xfrm>
            <a:off x="8394192" y="113135"/>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12" name="Slide Number Placeholder 5">
            <a:extLst>
              <a:ext uri="{FF2B5EF4-FFF2-40B4-BE49-F238E27FC236}">
                <a16:creationId xmlns:a16="http://schemas.microsoft.com/office/drawing/2014/main" id="{2E058892-F916-1945-B9F1-E8567D9D93F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38</a:t>
            </a:fld>
            <a:endParaRPr lang="en-US" dirty="0"/>
          </a:p>
        </p:txBody>
      </p:sp>
    </p:spTree>
    <p:extLst>
      <p:ext uri="{BB962C8B-B14F-4D97-AF65-F5344CB8AC3E}">
        <p14:creationId xmlns:p14="http://schemas.microsoft.com/office/powerpoint/2010/main" val="428559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par>
                                <p:cTn id="26" presetID="1" presetClass="entr" presetSubtype="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altLang="en-US" dirty="0"/>
              <a:t>Concept Check: Amortization</a:t>
            </a:r>
          </a:p>
        </p:txBody>
      </p:sp>
      <p:sp>
        <p:nvSpPr>
          <p:cNvPr id="414723" name="Rectangle 3"/>
          <p:cNvSpPr>
            <a:spLocks noGrp="1" noChangeArrowheads="1"/>
          </p:cNvSpPr>
          <p:nvPr>
            <p:ph idx="1"/>
          </p:nvPr>
        </p:nvSpPr>
        <p:spPr>
          <a:xfrm>
            <a:off x="609600" y="1297340"/>
            <a:ext cx="8458199" cy="5228004"/>
          </a:xfrm>
          <a:solidFill>
            <a:schemeClr val="bg1">
              <a:lumMod val="95000"/>
            </a:schemeClr>
          </a:solidFill>
        </p:spPr>
        <p:txBody>
          <a:bodyPr>
            <a:normAutofit/>
          </a:bodyPr>
          <a:lstStyle/>
          <a:p>
            <a:pPr marL="0" indent="0">
              <a:buNone/>
            </a:pPr>
            <a:r>
              <a:rPr lang="en-US" sz="2000" dirty="0"/>
              <a:t>On January 1, 2021, Hy Marx Tutoring leased non-specialized machinery under a 6-year lease. As of January 1, 2021 The machinery has a 9-year economic life.  The present value of the monthly lease payments is determined to be 80% of the machinery's fair value.  The lease contract includes neither a transfer of title to Marx nor a bargain purchase option.  What amount should Marx report in its 2021 income statement?</a:t>
            </a:r>
          </a:p>
          <a:p>
            <a:pPr marL="400050" indent="-400050">
              <a:buNone/>
            </a:pPr>
            <a:r>
              <a:rPr lang="en-US" sz="2000" dirty="0"/>
              <a:t>a.	Amortization expense equal to one-ninth of the equipment's fair value.</a:t>
            </a:r>
            <a:endParaRPr lang="en-US" sz="1400" dirty="0"/>
          </a:p>
          <a:p>
            <a:pPr marL="400050" indent="-400050">
              <a:buNone/>
            </a:pPr>
            <a:r>
              <a:rPr lang="en-US" sz="2000" dirty="0"/>
              <a:t>b.	Amortization expense equal to one-sixth of the machinery‘s fair value.</a:t>
            </a:r>
          </a:p>
          <a:p>
            <a:pPr marL="400050" indent="-400050">
              <a:buNone/>
            </a:pPr>
            <a:r>
              <a:rPr lang="en-US" sz="2000" dirty="0"/>
              <a:t>c.	Lease expense equal to the 2021 lease payments.</a:t>
            </a:r>
          </a:p>
          <a:p>
            <a:pPr marL="400050" indent="-400050">
              <a:buNone/>
            </a:pPr>
            <a:r>
              <a:rPr lang="en-US" sz="2000" dirty="0"/>
              <a:t>d.	Lease expense equal to the 2021 lease payments minus interest.</a:t>
            </a:r>
            <a:endParaRPr lang="en-US" sz="1100" dirty="0"/>
          </a:p>
        </p:txBody>
      </p:sp>
      <p:sp>
        <p:nvSpPr>
          <p:cNvPr id="2" name="Oval 1"/>
          <p:cNvSpPr/>
          <p:nvPr/>
        </p:nvSpPr>
        <p:spPr bwMode="auto">
          <a:xfrm>
            <a:off x="533448" y="3945753"/>
            <a:ext cx="457201" cy="419351"/>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solidFill>
                <a:prstClr val="black"/>
              </a:solidFill>
              <a:latin typeface="Tahoma" pitchFamily="34" charset="0"/>
              <a:cs typeface="Arial" charset="0"/>
            </a:endParaRPr>
          </a:p>
        </p:txBody>
      </p:sp>
      <p:sp>
        <p:nvSpPr>
          <p:cNvPr id="4" name="TextBox 3"/>
          <p:cNvSpPr txBox="1"/>
          <p:nvPr/>
        </p:nvSpPr>
        <p:spPr>
          <a:xfrm>
            <a:off x="838200" y="4869160"/>
            <a:ext cx="7440785" cy="1508105"/>
          </a:xfrm>
          <a:prstGeom prst="rect">
            <a:avLst/>
          </a:prstGeom>
          <a:solidFill>
            <a:srgbClr val="FDEADA"/>
          </a:solidFill>
          <a:ln w="6350">
            <a:solidFill>
              <a:schemeClr val="tx1"/>
            </a:solidFill>
          </a:ln>
        </p:spPr>
        <p:txBody>
          <a:bodyPr wrap="square" rtlCol="0">
            <a:spAutoFit/>
          </a:bodyPr>
          <a:lstStyle/>
          <a:p>
            <a:r>
              <a:rPr lang="en-US" dirty="0"/>
              <a:t>The correct answer is c.  This lease does not meet any of the five criteria necessary for treatment as a finance lease. Thus, the lessee amortizes the asset in the amount needed for the </a:t>
            </a:r>
            <a:r>
              <a:rPr lang="en-US" b="1" dirty="0"/>
              <a:t>total lease expense </a:t>
            </a:r>
            <a:r>
              <a:rPr lang="en-US" dirty="0"/>
              <a:t>(interest plus amortization) to be equal to the periodic lease payment and reports the lease payment as lease expense in its income statement.</a:t>
            </a:r>
            <a:endParaRPr lang="en-US" sz="2000" b="1" dirty="0">
              <a:solidFill>
                <a:srgbClr val="C00000"/>
              </a:solidFill>
              <a:latin typeface="Arial" charset="0"/>
              <a:cs typeface="Arial" charset="0"/>
            </a:endParaRPr>
          </a:p>
        </p:txBody>
      </p:sp>
      <p:sp>
        <p:nvSpPr>
          <p:cNvPr id="6" name="Title 2">
            <a:extLst>
              <a:ext uri="{FF2B5EF4-FFF2-40B4-BE49-F238E27FC236}">
                <a16:creationId xmlns:a16="http://schemas.microsoft.com/office/drawing/2014/main" id="{9917B0E7-D55C-4190-AAC5-865E01904E04}"/>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7" name="Slide Number Placeholder 5">
            <a:extLst>
              <a:ext uri="{FF2B5EF4-FFF2-40B4-BE49-F238E27FC236}">
                <a16:creationId xmlns:a16="http://schemas.microsoft.com/office/drawing/2014/main" id="{2F12577E-F680-DA47-A888-A7BBEA57DCB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39</a:t>
            </a:fld>
            <a:endParaRPr lang="en-US" dirty="0"/>
          </a:p>
        </p:txBody>
      </p:sp>
    </p:spTree>
    <p:extLst>
      <p:ext uri="{BB962C8B-B14F-4D97-AF65-F5344CB8AC3E}">
        <p14:creationId xmlns:p14="http://schemas.microsoft.com/office/powerpoint/2010/main" val="24126153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50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50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p:txBody>
          <a:bodyPr/>
          <a:lstStyle/>
          <a:p>
            <a:pPr algn="ctr" eaLnBrk="1" hangingPunct="1"/>
            <a:r>
              <a:rPr lang="en-US" altLang="en-US" dirty="0"/>
              <a:t>Lease Classifications</a:t>
            </a:r>
          </a:p>
        </p:txBody>
      </p:sp>
      <p:sp>
        <p:nvSpPr>
          <p:cNvPr id="3" name="Rectangle 2"/>
          <p:cNvSpPr/>
          <p:nvPr/>
        </p:nvSpPr>
        <p:spPr>
          <a:xfrm>
            <a:off x="761999" y="1334127"/>
            <a:ext cx="7696200" cy="4708981"/>
          </a:xfrm>
          <a:prstGeom prst="rect">
            <a:avLst/>
          </a:prstGeom>
        </p:spPr>
        <p:txBody>
          <a:bodyPr wrap="square">
            <a:spAutoFit/>
          </a:bodyPr>
          <a:lstStyle/>
          <a:p>
            <a:r>
              <a:rPr lang="en-US" sz="2400" dirty="0">
                <a:latin typeface="+mn-lt"/>
              </a:rPr>
              <a:t>For accounting purposes, we classify leases as follows:</a:t>
            </a:r>
          </a:p>
          <a:p>
            <a:endParaRPr lang="en-US" sz="2400" dirty="0">
              <a:latin typeface="+mn-lt"/>
            </a:endParaRPr>
          </a:p>
          <a:p>
            <a:r>
              <a:rPr lang="en-US" sz="2400" b="1" dirty="0">
                <a:latin typeface="+mn-lt"/>
              </a:rPr>
              <a:t>	</a:t>
            </a:r>
            <a:r>
              <a:rPr lang="en-US" sz="2400" b="1" dirty="0">
                <a:solidFill>
                  <a:srgbClr val="C00000"/>
                </a:solidFill>
                <a:latin typeface="+mn-lt"/>
              </a:rPr>
              <a:t>LESSEE		                LESSOR</a:t>
            </a:r>
            <a:endParaRPr lang="en-US" sz="2400" dirty="0">
              <a:solidFill>
                <a:srgbClr val="C00000"/>
              </a:solidFill>
              <a:latin typeface="+mn-lt"/>
            </a:endParaRPr>
          </a:p>
          <a:p>
            <a:endParaRPr lang="en-US" sz="2400" dirty="0">
              <a:latin typeface="+mn-lt"/>
            </a:endParaRPr>
          </a:p>
          <a:p>
            <a:pPr>
              <a:lnSpc>
                <a:spcPct val="150000"/>
              </a:lnSpc>
              <a:tabLst>
                <a:tab pos="914400" algn="l"/>
                <a:tab pos="3825875" algn="l"/>
              </a:tabLst>
            </a:pPr>
            <a:r>
              <a:rPr lang="en-US" sz="2400" dirty="0">
                <a:latin typeface="+mn-lt"/>
              </a:rPr>
              <a:t>	Finance lease 	Sales-type lease</a:t>
            </a:r>
          </a:p>
          <a:p>
            <a:pPr>
              <a:lnSpc>
                <a:spcPct val="150000"/>
              </a:lnSpc>
              <a:tabLst>
                <a:tab pos="914400" algn="l"/>
                <a:tab pos="3657600" algn="l"/>
                <a:tab pos="4119563" algn="l"/>
              </a:tabLst>
            </a:pPr>
            <a:r>
              <a:rPr lang="en-US" sz="2400" dirty="0">
                <a:latin typeface="+mn-lt"/>
              </a:rPr>
              <a:t>			without selling profit </a:t>
            </a:r>
          </a:p>
          <a:p>
            <a:pPr>
              <a:lnSpc>
                <a:spcPct val="150000"/>
              </a:lnSpc>
              <a:tabLst>
                <a:tab pos="914400" algn="l"/>
                <a:tab pos="3657600" algn="l"/>
                <a:tab pos="4119563" algn="l"/>
              </a:tabLst>
            </a:pPr>
            <a:r>
              <a:rPr lang="en-US" sz="2400" dirty="0">
                <a:latin typeface="+mn-lt"/>
              </a:rPr>
              <a:t>			with selling profit</a:t>
            </a:r>
          </a:p>
          <a:p>
            <a:pPr>
              <a:lnSpc>
                <a:spcPct val="150000"/>
              </a:lnSpc>
              <a:tabLst>
                <a:tab pos="914400" algn="l"/>
                <a:tab pos="3657600" algn="l"/>
                <a:tab pos="4119563" algn="l"/>
              </a:tabLst>
            </a:pPr>
            <a:endParaRPr lang="en-US" sz="2400" dirty="0">
              <a:latin typeface="+mn-lt"/>
            </a:endParaRPr>
          </a:p>
          <a:p>
            <a:pPr>
              <a:lnSpc>
                <a:spcPct val="150000"/>
              </a:lnSpc>
              <a:tabLst>
                <a:tab pos="914400" algn="l"/>
                <a:tab pos="3657600" algn="l"/>
                <a:tab pos="4119563" algn="l"/>
              </a:tabLst>
            </a:pPr>
            <a:r>
              <a:rPr lang="en-US" sz="2400" dirty="0">
                <a:latin typeface="+mn-lt"/>
              </a:rPr>
              <a:t>	Operating lease	 Operating lease</a:t>
            </a:r>
          </a:p>
          <a:p>
            <a:r>
              <a:rPr lang="en-US" sz="2400" dirty="0">
                <a:latin typeface="+mn-lt"/>
              </a:rPr>
              <a:t> </a:t>
            </a:r>
          </a:p>
        </p:txBody>
      </p:sp>
      <p:sp>
        <p:nvSpPr>
          <p:cNvPr id="7" name="Chevron 6"/>
          <p:cNvSpPr/>
          <p:nvPr/>
        </p:nvSpPr>
        <p:spPr bwMode="auto">
          <a:xfrm>
            <a:off x="4656083" y="4153527"/>
            <a:ext cx="152400" cy="152400"/>
          </a:xfrm>
          <a:prstGeom prst="chevron">
            <a:avLst/>
          </a:prstGeom>
          <a:solidFill>
            <a:schemeClr val="accent1"/>
          </a:solid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8" name="Chevron 7"/>
          <p:cNvSpPr/>
          <p:nvPr/>
        </p:nvSpPr>
        <p:spPr bwMode="auto">
          <a:xfrm>
            <a:off x="4666595" y="3620127"/>
            <a:ext cx="152400" cy="152400"/>
          </a:xfrm>
          <a:prstGeom prst="chevron">
            <a:avLst/>
          </a:prstGeom>
          <a:solidFill>
            <a:schemeClr val="accent1"/>
          </a:solid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Title 2">
            <a:extLst>
              <a:ext uri="{FF2B5EF4-FFF2-40B4-BE49-F238E27FC236}">
                <a16:creationId xmlns:a16="http://schemas.microsoft.com/office/drawing/2014/main" id="{1231F63A-D5D8-4CEC-9D82-0A84B2681D7A}"/>
              </a:ext>
            </a:extLst>
          </p:cNvPr>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LO15-1</a:t>
            </a:r>
          </a:p>
        </p:txBody>
      </p:sp>
      <p:sp>
        <p:nvSpPr>
          <p:cNvPr id="9" name="Slide Number Placeholder 5">
            <a:extLst>
              <a:ext uri="{FF2B5EF4-FFF2-40B4-BE49-F238E27FC236}">
                <a16:creationId xmlns:a16="http://schemas.microsoft.com/office/drawing/2014/main" id="{0548D58C-3EBB-4C43-B8A7-066AA8F90A9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15-0</a:t>
            </a:r>
            <a:fld id="{2607F632-3F85-4F98-B182-BC32E868C800}" type="slidenum">
              <a:rPr lang="en-US" smtClean="0"/>
              <a:pPr/>
              <a:t>4</a:t>
            </a:fld>
            <a:endParaRPr lang="en-US" dirty="0"/>
          </a:p>
        </p:txBody>
      </p:sp>
    </p:spTree>
    <p:extLst>
      <p:ext uri="{BB962C8B-B14F-4D97-AF65-F5344CB8AC3E}">
        <p14:creationId xmlns:p14="http://schemas.microsoft.com/office/powerpoint/2010/main" val="1605083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title"/>
          </p:nvPr>
        </p:nvSpPr>
        <p:spPr/>
        <p:txBody>
          <a:bodyPr>
            <a:normAutofit fontScale="90000"/>
          </a:bodyPr>
          <a:lstStyle/>
          <a:p>
            <a:r>
              <a:rPr lang="en-US" sz="3600" b="1" dirty="0"/>
              <a:t>Reporting Lease Expense </a:t>
            </a:r>
            <a:br>
              <a:rPr lang="en-US" sz="3600" b="1" dirty="0"/>
            </a:br>
            <a:r>
              <a:rPr lang="en-US" sz="3600" b="1" dirty="0"/>
              <a:t>and Lease Revenue</a:t>
            </a:r>
            <a:endParaRPr lang="en-US" sz="3600" dirty="0"/>
          </a:p>
        </p:txBody>
      </p:sp>
      <p:sp>
        <p:nvSpPr>
          <p:cNvPr id="2" name="Content Placeholder 1"/>
          <p:cNvSpPr>
            <a:spLocks noGrp="1"/>
          </p:cNvSpPr>
          <p:nvPr>
            <p:ph idx="1"/>
          </p:nvPr>
        </p:nvSpPr>
        <p:spPr/>
        <p:txBody>
          <a:bodyPr>
            <a:normAutofit fontScale="70000" lnSpcReduction="20000"/>
          </a:bodyPr>
          <a:lstStyle/>
          <a:p>
            <a:pPr>
              <a:spcBef>
                <a:spcPct val="50000"/>
              </a:spcBef>
              <a:defRPr/>
            </a:pPr>
            <a:r>
              <a:rPr lang="en-US" dirty="0"/>
              <a:t>After recording these entries, the lessee, will have two lease-related expenses – </a:t>
            </a:r>
            <a:r>
              <a:rPr lang="en-US" b="1" dirty="0">
                <a:solidFill>
                  <a:srgbClr val="C00000"/>
                </a:solidFill>
              </a:rPr>
              <a:t>interest expense </a:t>
            </a:r>
            <a:r>
              <a:rPr lang="en-US" dirty="0"/>
              <a:t>and </a:t>
            </a:r>
            <a:r>
              <a:rPr lang="en-US" b="1" dirty="0">
                <a:solidFill>
                  <a:srgbClr val="C00000"/>
                </a:solidFill>
              </a:rPr>
              <a:t>amortization expense</a:t>
            </a:r>
            <a:r>
              <a:rPr lang="en-US" dirty="0"/>
              <a:t>.  </a:t>
            </a:r>
          </a:p>
          <a:p>
            <a:pPr>
              <a:spcBef>
                <a:spcPct val="50000"/>
              </a:spcBef>
              <a:defRPr/>
            </a:pPr>
            <a:r>
              <a:rPr lang="en-US" dirty="0"/>
              <a:t>However, the lessee combines these two accounts into </a:t>
            </a:r>
            <a:r>
              <a:rPr lang="en-US" b="1" dirty="0">
                <a:solidFill>
                  <a:srgbClr val="C00000"/>
                </a:solidFill>
              </a:rPr>
              <a:t>a single lease expense </a:t>
            </a:r>
            <a:r>
              <a:rPr lang="en-US" dirty="0"/>
              <a:t>and reports a single $100,000 amount each year in its income statement.  </a:t>
            </a:r>
          </a:p>
          <a:p>
            <a:pPr>
              <a:spcBef>
                <a:spcPct val="50000"/>
              </a:spcBef>
              <a:defRPr/>
            </a:pPr>
            <a:r>
              <a:rPr lang="en-US" dirty="0"/>
              <a:t>This is consistent with the key objective of reporting a </a:t>
            </a:r>
            <a:r>
              <a:rPr lang="en-US" b="1" dirty="0">
                <a:solidFill>
                  <a:srgbClr val="C00000"/>
                </a:solidFill>
              </a:rPr>
              <a:t>straight-line lease expense for an operating lease</a:t>
            </a:r>
            <a:r>
              <a:rPr lang="en-US" dirty="0">
                <a:solidFill>
                  <a:srgbClr val="C00000"/>
                </a:solidFill>
              </a:rPr>
              <a:t>.</a:t>
            </a:r>
            <a:r>
              <a:rPr lang="en-US" dirty="0"/>
              <a:t>  </a:t>
            </a:r>
          </a:p>
          <a:p>
            <a:pPr>
              <a:spcBef>
                <a:spcPct val="50000"/>
              </a:spcBef>
              <a:defRPr/>
            </a:pPr>
            <a:r>
              <a:rPr lang="en-US" dirty="0"/>
              <a:t>In a </a:t>
            </a:r>
            <a:r>
              <a:rPr lang="en-US" b="1" dirty="0"/>
              <a:t>finance</a:t>
            </a:r>
            <a:r>
              <a:rPr lang="en-US" dirty="0"/>
              <a:t> lease, the lessee will report interest expense and amortization expense separately in the income statement.  </a:t>
            </a:r>
          </a:p>
          <a:p>
            <a:pPr>
              <a:spcBef>
                <a:spcPct val="50000"/>
              </a:spcBef>
              <a:defRPr/>
            </a:pPr>
            <a:r>
              <a:rPr lang="en-US" dirty="0"/>
              <a:t>The </a:t>
            </a:r>
            <a:r>
              <a:rPr lang="en-US" b="1" dirty="0">
                <a:solidFill>
                  <a:srgbClr val="7030A0"/>
                </a:solidFill>
              </a:rPr>
              <a:t>lessor</a:t>
            </a:r>
            <a:r>
              <a:rPr lang="en-US" dirty="0">
                <a:solidFill>
                  <a:srgbClr val="7030A0"/>
                </a:solidFill>
              </a:rPr>
              <a:t> </a:t>
            </a:r>
            <a:r>
              <a:rPr lang="en-US" dirty="0"/>
              <a:t>has only a </a:t>
            </a:r>
            <a:r>
              <a:rPr lang="en-US" b="1" dirty="0">
                <a:solidFill>
                  <a:srgbClr val="7030A0"/>
                </a:solidFill>
              </a:rPr>
              <a:t>single lease revenue account </a:t>
            </a:r>
            <a:r>
              <a:rPr lang="en-US" dirty="0"/>
              <a:t>in an operating lease and reports that straight-line amount.</a:t>
            </a:r>
          </a:p>
        </p:txBody>
      </p:sp>
      <p:sp>
        <p:nvSpPr>
          <p:cNvPr id="4" name="Title 2">
            <a:extLst>
              <a:ext uri="{FF2B5EF4-FFF2-40B4-BE49-F238E27FC236}">
                <a16:creationId xmlns:a16="http://schemas.microsoft.com/office/drawing/2014/main" id="{AD0C85CB-6976-44D9-A97A-5948C9A2B148}"/>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5" name="Slide Number Placeholder 5">
            <a:extLst>
              <a:ext uri="{FF2B5EF4-FFF2-40B4-BE49-F238E27FC236}">
                <a16:creationId xmlns:a16="http://schemas.microsoft.com/office/drawing/2014/main" id="{0B01805B-E12D-604E-A6BE-60E843CCC40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40</a:t>
            </a:fld>
            <a:endParaRPr lang="en-US" dirty="0"/>
          </a:p>
        </p:txBody>
      </p:sp>
    </p:spTree>
    <p:extLst>
      <p:ext uri="{BB962C8B-B14F-4D97-AF65-F5344CB8AC3E}">
        <p14:creationId xmlns:p14="http://schemas.microsoft.com/office/powerpoint/2010/main" val="342153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300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4000"/>
                            </p:stCondLst>
                            <p:childTnLst>
                              <p:par>
                                <p:cTn id="11" presetID="42" presetClass="entr" presetSubtype="0" fill="hold" nodeType="afterEffect">
                                  <p:stCondLst>
                                    <p:cond delay="300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1000"/>
                                        <p:tgtEl>
                                          <p:spTgt spid="2">
                                            <p:txEl>
                                              <p:pRg st="4" end="4"/>
                                            </p:txEl>
                                          </p:spTgt>
                                        </p:tgtEl>
                                      </p:cBhvr>
                                    </p:animEffect>
                                    <p:anim calcmode="lin" valueType="num">
                                      <p:cBhvr>
                                        <p:cTn id="1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Operating Lease</a:t>
            </a:r>
            <a:endParaRPr lang="en-US" dirty="0"/>
          </a:p>
        </p:txBody>
      </p:sp>
      <p:sp>
        <p:nvSpPr>
          <p:cNvPr id="414723" name="Rectangle 3"/>
          <p:cNvSpPr>
            <a:spLocks noGrp="1" noChangeArrowheads="1"/>
          </p:cNvSpPr>
          <p:nvPr>
            <p:ph idx="1"/>
          </p:nvPr>
        </p:nvSpPr>
        <p:spPr>
          <a:xfrm>
            <a:off x="640684" y="1221902"/>
            <a:ext cx="8461407" cy="5303442"/>
          </a:xfrm>
          <a:solidFill>
            <a:schemeClr val="bg1">
              <a:lumMod val="95000"/>
            </a:schemeClr>
          </a:solidFill>
        </p:spPr>
        <p:txBody>
          <a:bodyPr>
            <a:normAutofit/>
          </a:bodyPr>
          <a:lstStyle/>
          <a:p>
            <a:pPr marL="0" indent="0">
              <a:buNone/>
            </a:pPr>
            <a:r>
              <a:rPr lang="en-US" sz="2200" dirty="0"/>
              <a:t>Mill’s Tread Industries leased exercise equipment to Jim’s Gyms on July 1, 2021.  The lease does not meet the criteria for classification as a finance lease. The lease agreement specifies four annual payments of $80,000 beginning on July 1, 2021.  The present value of those payments at a discount rate of 10% is $278,948. Which of the following is true regarding the entries made on July 1, 2021?</a:t>
            </a:r>
          </a:p>
          <a:p>
            <a:pPr marL="0" indent="0">
              <a:buNone/>
            </a:pPr>
            <a:r>
              <a:rPr lang="en-US" sz="2200" dirty="0"/>
              <a:t>a.	Jim’s Gyms records a debit to rent expense for $278,948. </a:t>
            </a:r>
          </a:p>
          <a:p>
            <a:pPr marL="914400" indent="-914400">
              <a:buNone/>
            </a:pPr>
            <a:r>
              <a:rPr lang="en-US" sz="2200" dirty="0"/>
              <a:t>b.	Mill’s Tread records a credit to exercise equipment for  $278,948. </a:t>
            </a:r>
          </a:p>
          <a:p>
            <a:pPr marL="0" indent="0">
              <a:buNone/>
            </a:pPr>
            <a:r>
              <a:rPr lang="en-US" sz="2200" dirty="0"/>
              <a:t>c.	Jim’s Gyms records a credit to lease payable for $80,000. </a:t>
            </a:r>
          </a:p>
          <a:p>
            <a:pPr marL="0" indent="0">
              <a:buNone/>
            </a:pPr>
            <a:r>
              <a:rPr lang="en-US" sz="2200" dirty="0"/>
              <a:t>d.	Mill’s Tread records a debit to cash for $80,000.</a:t>
            </a:r>
          </a:p>
          <a:p>
            <a:pPr marL="2286000" lvl="5" indent="0">
              <a:lnSpc>
                <a:spcPct val="100000"/>
              </a:lnSpc>
              <a:buNone/>
              <a:tabLst>
                <a:tab pos="7772400" algn="dec"/>
              </a:tabLst>
              <a:defRPr/>
            </a:pPr>
            <a:endParaRPr lang="en-US" sz="1600" dirty="0"/>
          </a:p>
          <a:p>
            <a:pPr marL="0" indent="0">
              <a:lnSpc>
                <a:spcPct val="100000"/>
              </a:lnSpc>
              <a:buNone/>
              <a:tabLst>
                <a:tab pos="7772400" algn="dec"/>
              </a:tabLst>
              <a:defRPr/>
            </a:pPr>
            <a:endParaRPr lang="en-US" sz="1800" dirty="0"/>
          </a:p>
        </p:txBody>
      </p:sp>
      <p:sp>
        <p:nvSpPr>
          <p:cNvPr id="2" name="Oval 1"/>
          <p:cNvSpPr/>
          <p:nvPr/>
        </p:nvSpPr>
        <p:spPr bwMode="auto">
          <a:xfrm flipV="1">
            <a:off x="594497" y="4563166"/>
            <a:ext cx="502044" cy="452875"/>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TextBox 6"/>
          <p:cNvSpPr txBox="1"/>
          <p:nvPr/>
        </p:nvSpPr>
        <p:spPr>
          <a:xfrm>
            <a:off x="1096541" y="5085184"/>
            <a:ext cx="7882404" cy="1200329"/>
          </a:xfrm>
          <a:prstGeom prst="rect">
            <a:avLst/>
          </a:prstGeom>
          <a:solidFill>
            <a:schemeClr val="accent6">
              <a:lumMod val="20000"/>
              <a:lumOff val="80000"/>
            </a:schemeClr>
          </a:solidFill>
          <a:ln w="6350">
            <a:solidFill>
              <a:schemeClr val="tx1"/>
            </a:solidFill>
          </a:ln>
        </p:spPr>
        <p:txBody>
          <a:bodyPr wrap="square" rtlCol="0">
            <a:spAutoFit/>
          </a:bodyPr>
          <a:lstStyle/>
          <a:p>
            <a:pPr marL="0" indent="0">
              <a:buNone/>
              <a:tabLst>
                <a:tab pos="7772400" algn="dec"/>
              </a:tabLst>
              <a:defRPr/>
            </a:pPr>
            <a:r>
              <a:rPr lang="en-US" dirty="0"/>
              <a:t>The correct answer is d. On July 1, 2021, the lessee records a debit to Right-of-use asset for $278,948 and a credit to lease payable for $278,948. The lessee also records a debit to lease payable and a credit to cash for $80,000. The lessor records a debit to cash and a credit to deferred lease revenue for $80,000. </a:t>
            </a:r>
          </a:p>
        </p:txBody>
      </p:sp>
      <p:sp>
        <p:nvSpPr>
          <p:cNvPr id="6" name="Title 2">
            <a:extLst>
              <a:ext uri="{FF2B5EF4-FFF2-40B4-BE49-F238E27FC236}">
                <a16:creationId xmlns:a16="http://schemas.microsoft.com/office/drawing/2014/main" id="{ED3F3D45-1937-4D96-A34C-8BE5004063E5}"/>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8" name="Slide Number Placeholder 5">
            <a:extLst>
              <a:ext uri="{FF2B5EF4-FFF2-40B4-BE49-F238E27FC236}">
                <a16:creationId xmlns:a16="http://schemas.microsoft.com/office/drawing/2014/main" id="{5C7FED3C-CC47-3641-B8D0-A2CAB2123BB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41</a:t>
            </a:fld>
            <a:endParaRPr lang="en-US" dirty="0"/>
          </a:p>
        </p:txBody>
      </p:sp>
    </p:spTree>
    <p:extLst>
      <p:ext uri="{BB962C8B-B14F-4D97-AF65-F5344CB8AC3E}">
        <p14:creationId xmlns:p14="http://schemas.microsoft.com/office/powerpoint/2010/main" val="231100382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International Financial Reporting Standards – Operating Leases</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LO15-9</a:t>
            </a:r>
          </a:p>
        </p:txBody>
      </p:sp>
      <p:graphicFrame>
        <p:nvGraphicFramePr>
          <p:cNvPr id="7" name="Table 6">
            <a:extLst>
              <a:ext uri="{FF2B5EF4-FFF2-40B4-BE49-F238E27FC236}">
                <a16:creationId xmlns:a16="http://schemas.microsoft.com/office/drawing/2014/main" id="{DE366E71-1028-435E-86B6-FFDFF347B45B}"/>
              </a:ext>
            </a:extLst>
          </p:cNvPr>
          <p:cNvGraphicFramePr>
            <a:graphicFrameLocks noGrp="1"/>
          </p:cNvGraphicFramePr>
          <p:nvPr>
            <p:extLst>
              <p:ext uri="{D42A27DB-BD31-4B8C-83A1-F6EECF244321}">
                <p14:modId xmlns:p14="http://schemas.microsoft.com/office/powerpoint/2010/main" val="2821829187"/>
              </p:ext>
            </p:extLst>
          </p:nvPr>
        </p:nvGraphicFramePr>
        <p:xfrm>
          <a:off x="685800" y="1600200"/>
          <a:ext cx="8305800" cy="3641843"/>
        </p:xfrm>
        <a:graphic>
          <a:graphicData uri="http://schemas.openxmlformats.org/drawingml/2006/table">
            <a:tbl>
              <a:tblPr/>
              <a:tblGrid>
                <a:gridCol w="4006592">
                  <a:extLst>
                    <a:ext uri="{9D8B030D-6E8A-4147-A177-3AD203B41FA5}">
                      <a16:colId xmlns:a16="http://schemas.microsoft.com/office/drawing/2014/main" val="20000"/>
                    </a:ext>
                  </a:extLst>
                </a:gridCol>
                <a:gridCol w="4299208">
                  <a:extLst>
                    <a:ext uri="{9D8B030D-6E8A-4147-A177-3AD203B41FA5}">
                      <a16:colId xmlns:a16="http://schemas.microsoft.com/office/drawing/2014/main" val="20001"/>
                    </a:ext>
                  </a:extLst>
                </a:gridCol>
              </a:tblGrid>
              <a:tr h="4947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t">
                        <a:spcBef>
                          <a:spcPts val="0"/>
                        </a:spcBef>
                      </a:pPr>
                      <a:r>
                        <a:rPr lang="en-US" sz="2200" b="1" i="0" u="none" strike="noStrike" dirty="0">
                          <a:solidFill>
                            <a:schemeClr val="dk1"/>
                          </a:solidFill>
                          <a:effectLst/>
                          <a:latin typeface="Calibri"/>
                        </a:rPr>
                        <a:t>U.S.</a:t>
                      </a:r>
                      <a:r>
                        <a:rPr lang="en-US" sz="2200" b="1" i="0" u="none" strike="noStrike" baseline="0" dirty="0">
                          <a:solidFill>
                            <a:schemeClr val="dk1"/>
                          </a:solidFill>
                          <a:effectLst/>
                          <a:latin typeface="Calibri"/>
                        </a:rPr>
                        <a:t> GAAP </a:t>
                      </a:r>
                      <a:endParaRPr lang="en-US" sz="2200" b="1" i="0" u="none" strike="noStrike" dirty="0">
                        <a:solidFill>
                          <a:srgbClr val="000000"/>
                        </a:solidFill>
                        <a:effectLst/>
                        <a:latin typeface="Calibri"/>
                      </a:endParaRPr>
                    </a:p>
                  </a:txBody>
                  <a:tcPr marL="5576" marR="5576" marT="5576"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3D69B"/>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t">
                        <a:spcBef>
                          <a:spcPts val="0"/>
                        </a:spcBef>
                      </a:pPr>
                      <a:r>
                        <a:rPr lang="en-US" sz="2200" b="1" i="0" u="none" strike="noStrike" dirty="0">
                          <a:solidFill>
                            <a:schemeClr val="dk1"/>
                          </a:solidFill>
                          <a:effectLst/>
                          <a:latin typeface="Calibri"/>
                        </a:rPr>
                        <a:t>IFRS</a:t>
                      </a:r>
                      <a:endParaRPr lang="en-US" sz="2200" b="1" i="0" u="none" strike="noStrike" dirty="0">
                        <a:solidFill>
                          <a:srgbClr val="000000"/>
                        </a:solidFill>
                        <a:effectLst/>
                        <a:latin typeface="Calibri"/>
                      </a:endParaRPr>
                    </a:p>
                  </a:txBody>
                  <a:tcPr marL="5576" marR="5576" marT="5576"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3D69B"/>
                    </a:solidFill>
                  </a:tcPr>
                </a:tc>
                <a:extLst>
                  <a:ext uri="{0D108BD9-81ED-4DB2-BD59-A6C34878D82A}">
                    <a16:rowId xmlns:a16="http://schemas.microsoft.com/office/drawing/2014/main" val="10000"/>
                  </a:ext>
                </a:extLst>
              </a:tr>
              <a:tr h="12811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IN" sz="2200" u="none" strike="noStrike" kern="1200" dirty="0">
                          <a:solidFill>
                            <a:schemeClr val="dk1"/>
                          </a:solidFill>
                          <a:effectLst/>
                          <a:latin typeface="Calibri"/>
                          <a:ea typeface="+mn-ea"/>
                          <a:cs typeface="+mn-cs"/>
                        </a:rPr>
                        <a:t>U.S. GAAP employees the two-model approach.</a:t>
                      </a:r>
                    </a:p>
                    <a:p>
                      <a:pPr algn="l" rtl="0" fontAlgn="ctr"/>
                      <a:endParaRPr lang="en-IN" sz="2200" u="none" strike="noStrike" kern="1200" dirty="0">
                        <a:solidFill>
                          <a:schemeClr val="dk1"/>
                        </a:solidFill>
                        <a:effectLst/>
                        <a:latin typeface="Calibri"/>
                        <a:ea typeface="+mn-ea"/>
                        <a:cs typeface="+mn-cs"/>
                      </a:endParaRP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200" u="none" strike="noStrike" kern="1200" dirty="0">
                          <a:solidFill>
                            <a:schemeClr val="dk1"/>
                          </a:solidFill>
                          <a:effectLst/>
                          <a:latin typeface="Calibri"/>
                          <a:ea typeface="+mn-ea"/>
                          <a:cs typeface="+mn-cs"/>
                        </a:rPr>
                        <a:t>Under IFRS No. 16, all leases are accounted for as finance leases by the lessee (one-model approach). </a:t>
                      </a:r>
                      <a:endParaRPr lang="en-IN" sz="2200" u="none" strike="noStrike" kern="1200" dirty="0">
                        <a:solidFill>
                          <a:schemeClr val="dk1"/>
                        </a:solidFill>
                        <a:effectLst/>
                        <a:latin typeface="Calibri"/>
                        <a:ea typeface="+mn-ea"/>
                        <a:cs typeface="+mn-cs"/>
                      </a:endParaRP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10003"/>
                  </a:ext>
                </a:extLst>
              </a:tr>
              <a:tr h="186592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rtl="0" fontAlgn="ctr"/>
                      <a:r>
                        <a:rPr lang="en-IN" sz="2200" u="none" strike="noStrike" kern="1200" dirty="0">
                          <a:solidFill>
                            <a:schemeClr val="dk1"/>
                          </a:solidFill>
                          <a:effectLst/>
                          <a:latin typeface="Calibri"/>
                          <a:ea typeface="+mn-ea"/>
                          <a:cs typeface="+mn-cs"/>
                        </a:rPr>
                        <a:t>Both Lessors and Lessees apply the classification criteria.</a:t>
                      </a: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200" u="none" strike="noStrike" kern="1200" dirty="0">
                          <a:solidFill>
                            <a:schemeClr val="dk1"/>
                          </a:solidFill>
                          <a:effectLst/>
                          <a:latin typeface="Calibri"/>
                          <a:ea typeface="+mn-ea"/>
                          <a:cs typeface="+mn-cs"/>
                        </a:rPr>
                        <a:t>Only lessors apply the classification criteria to distinguish between finance and operating leases. </a:t>
                      </a:r>
                      <a:endParaRPr lang="en-IN" sz="2200" u="none" strike="noStrike" kern="1200" dirty="0">
                        <a:solidFill>
                          <a:schemeClr val="dk1"/>
                        </a:solidFill>
                        <a:effectLst/>
                        <a:latin typeface="Calibri"/>
                        <a:ea typeface="+mn-ea"/>
                        <a:cs typeface="+mn-cs"/>
                      </a:endParaRP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10004"/>
                  </a:ext>
                </a:extLst>
              </a:tr>
            </a:tbl>
          </a:graphicData>
        </a:graphic>
      </p:graphicFrame>
      <p:sp>
        <p:nvSpPr>
          <p:cNvPr id="6" name="Slide Number Placeholder 5">
            <a:extLst>
              <a:ext uri="{FF2B5EF4-FFF2-40B4-BE49-F238E27FC236}">
                <a16:creationId xmlns:a16="http://schemas.microsoft.com/office/drawing/2014/main" id="{0EE82082-71B9-2F46-B454-705B70A3F01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42</a:t>
            </a:fld>
            <a:endParaRPr lang="en-US" dirty="0"/>
          </a:p>
        </p:txBody>
      </p:sp>
    </p:spTree>
    <p:extLst>
      <p:ext uri="{BB962C8B-B14F-4D97-AF65-F5344CB8AC3E}">
        <p14:creationId xmlns:p14="http://schemas.microsoft.com/office/powerpoint/2010/main" val="2112447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Financial Statement Impact</a:t>
            </a:r>
          </a:p>
        </p:txBody>
      </p:sp>
      <p:sp>
        <p:nvSpPr>
          <p:cNvPr id="4" name="TextBox 3"/>
          <p:cNvSpPr txBox="1"/>
          <p:nvPr/>
        </p:nvSpPr>
        <p:spPr>
          <a:xfrm>
            <a:off x="611560" y="1052736"/>
            <a:ext cx="8382000" cy="4493538"/>
          </a:xfrm>
          <a:prstGeom prst="rect">
            <a:avLst/>
          </a:prstGeom>
          <a:solidFill>
            <a:schemeClr val="accent1">
              <a:lumMod val="20000"/>
              <a:lumOff val="80000"/>
            </a:schemeClr>
          </a:solidFill>
        </p:spPr>
        <p:txBody>
          <a:bodyPr wrap="square" rtlCol="0">
            <a:spAutoFit/>
          </a:bodyPr>
          <a:lstStyle/>
          <a:p>
            <a:r>
              <a:rPr lang="en-US" sz="2200" dirty="0">
                <a:latin typeface="+mn-lt"/>
              </a:rPr>
              <a:t>A noteworthy benefit to lessees of </a:t>
            </a:r>
            <a:r>
              <a:rPr lang="en-US" sz="2200" b="1" dirty="0">
                <a:solidFill>
                  <a:srgbClr val="C00000"/>
                </a:solidFill>
                <a:latin typeface="+mn-lt"/>
              </a:rPr>
              <a:t>operating lease </a:t>
            </a:r>
            <a:r>
              <a:rPr lang="en-US" sz="2200" dirty="0">
                <a:latin typeface="+mn-lt"/>
              </a:rPr>
              <a:t>accounting is that expenses are recognized straight line, rather than front-loaded as in the case of </a:t>
            </a:r>
            <a:r>
              <a:rPr lang="en-US" sz="2200" b="1" dirty="0">
                <a:solidFill>
                  <a:srgbClr val="C00000"/>
                </a:solidFill>
              </a:rPr>
              <a:t>finance leases </a:t>
            </a:r>
            <a:r>
              <a:rPr lang="en-US" sz="2200" dirty="0">
                <a:latin typeface="+mn-lt"/>
              </a:rPr>
              <a:t>for which interest expense and amortization are separately reported. From the perspective of an analyst, though, it's unclear why expenses associated with operating leases should be treated any differently than are expenses associated with finance leases. Consequently, even though a goal of ASC Topic 842 was to reduce the need for investors to restate financial statements "as if" leased assets and their related liabilities were on the balance sheet, it is likely that some sophisticated users now will restate financial statements to back out the straight-line recognition afforded operating leases and treat them like finance leases, similar to how they are treated under IFRS.</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LO15-9</a:t>
            </a:r>
          </a:p>
        </p:txBody>
      </p:sp>
      <p:sp>
        <p:nvSpPr>
          <p:cNvPr id="6" name="Slide Number Placeholder 5">
            <a:extLst>
              <a:ext uri="{FF2B5EF4-FFF2-40B4-BE49-F238E27FC236}">
                <a16:creationId xmlns:a16="http://schemas.microsoft.com/office/drawing/2014/main" id="{C6C14574-5E0D-524D-A25B-41E3B311C35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43</a:t>
            </a:fld>
            <a:endParaRPr lang="en-US" dirty="0"/>
          </a:p>
        </p:txBody>
      </p:sp>
    </p:spTree>
    <p:extLst>
      <p:ext uri="{BB962C8B-B14F-4D97-AF65-F5344CB8AC3E}">
        <p14:creationId xmlns:p14="http://schemas.microsoft.com/office/powerpoint/2010/main" val="3971270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28741"/>
            <a:ext cx="8229600" cy="1358759"/>
          </a:xfrm>
        </p:spPr>
        <p:txBody>
          <a:bodyPr>
            <a:normAutofit/>
          </a:bodyPr>
          <a:lstStyle/>
          <a:p>
            <a:r>
              <a:rPr lang="en-US" sz="3200" dirty="0">
                <a:solidFill>
                  <a:srgbClr val="0071B3"/>
                </a:solidFill>
              </a:rPr>
              <a:t>Discount Rate</a:t>
            </a:r>
            <a:endParaRPr lang="en-US" sz="3200" dirty="0"/>
          </a:p>
        </p:txBody>
      </p:sp>
      <p:sp>
        <p:nvSpPr>
          <p:cNvPr id="3" name="Content Placeholder 2"/>
          <p:cNvSpPr>
            <a:spLocks noGrp="1"/>
          </p:cNvSpPr>
          <p:nvPr>
            <p:ph idx="1"/>
          </p:nvPr>
        </p:nvSpPr>
        <p:spPr/>
        <p:txBody>
          <a:bodyPr>
            <a:normAutofit/>
          </a:bodyPr>
          <a:lstStyle/>
          <a:p>
            <a:r>
              <a:rPr lang="en-IN" sz="2400" dirty="0"/>
              <a:t>The </a:t>
            </a:r>
            <a:r>
              <a:rPr lang="en-IN" sz="2400" b="1" dirty="0">
                <a:solidFill>
                  <a:srgbClr val="C00000"/>
                </a:solidFill>
              </a:rPr>
              <a:t>implicit rate </a:t>
            </a:r>
            <a:r>
              <a:rPr lang="en-IN" sz="2400" dirty="0"/>
              <a:t>is used to consider the time value of money while calculating the present value.</a:t>
            </a:r>
          </a:p>
          <a:p>
            <a:r>
              <a:rPr lang="en-IN" sz="2400" dirty="0"/>
              <a:t>This is the desired rate of return that the lessor has in mind when deciding the size of the lease payments.</a:t>
            </a:r>
          </a:p>
          <a:p>
            <a:r>
              <a:rPr lang="en-IN" sz="2400" dirty="0"/>
              <a:t>When the lessor’s implicit rate is unknown, the lessee should use its own incremental borrowing rate.</a:t>
            </a:r>
          </a:p>
          <a:p>
            <a:endParaRPr lang="en-IN" sz="2600"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LO15-4</a:t>
            </a:r>
          </a:p>
        </p:txBody>
      </p:sp>
      <p:sp>
        <p:nvSpPr>
          <p:cNvPr id="5" name="Slide Number Placeholder 5">
            <a:extLst>
              <a:ext uri="{FF2B5EF4-FFF2-40B4-BE49-F238E27FC236}">
                <a16:creationId xmlns:a16="http://schemas.microsoft.com/office/drawing/2014/main" id="{B7101E8A-5169-514A-8488-731DB608751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44</a:t>
            </a:fld>
            <a:endParaRPr lang="en-US" dirty="0"/>
          </a:p>
        </p:txBody>
      </p:sp>
    </p:spTree>
    <p:extLst>
      <p:ext uri="{BB962C8B-B14F-4D97-AF65-F5344CB8AC3E}">
        <p14:creationId xmlns:p14="http://schemas.microsoft.com/office/powerpoint/2010/main" val="13648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71B3"/>
                </a:solidFill>
              </a:rPr>
              <a:t>Short-Term Lease – Shortcut Method</a:t>
            </a:r>
            <a:endParaRPr lang="en-US" sz="3200" dirty="0"/>
          </a:p>
        </p:txBody>
      </p:sp>
      <p:sp>
        <p:nvSpPr>
          <p:cNvPr id="3" name="Content Placeholder 2"/>
          <p:cNvSpPr>
            <a:spLocks noGrp="1"/>
          </p:cNvSpPr>
          <p:nvPr>
            <p:ph idx="1"/>
          </p:nvPr>
        </p:nvSpPr>
        <p:spPr/>
        <p:txBody>
          <a:bodyPr>
            <a:normAutofit lnSpcReduction="10000"/>
          </a:bodyPr>
          <a:lstStyle/>
          <a:p>
            <a:pPr>
              <a:tabLst>
                <a:tab pos="0" algn="l"/>
              </a:tabLst>
            </a:pPr>
            <a:r>
              <a:rPr lang="en-US" sz="2400" dirty="0"/>
              <a:t>A lease that has a maximum possible lease term (including any options to renew) of 12 months or less is a “short-term lease.”  </a:t>
            </a:r>
          </a:p>
          <a:p>
            <a:r>
              <a:rPr lang="en-US" sz="2400" dirty="0"/>
              <a:t>Lease-by-lease option to choose a shortcut approach.</a:t>
            </a:r>
          </a:p>
          <a:p>
            <a:pPr marL="0" indent="0">
              <a:buNone/>
              <a:tabLst>
                <a:tab pos="0" algn="l"/>
                <a:tab pos="1371600" algn="ctr"/>
                <a:tab pos="2400300" algn="ctr"/>
                <a:tab pos="3429000" algn="ctr"/>
                <a:tab pos="4572000" algn="ctr"/>
                <a:tab pos="6346825" algn="ctr"/>
              </a:tabLst>
            </a:pPr>
            <a:endParaRPr lang="en-US" sz="600" b="1" dirty="0"/>
          </a:p>
          <a:p>
            <a:pPr marL="0" indent="0">
              <a:spcBef>
                <a:spcPts val="0"/>
              </a:spcBef>
              <a:buNone/>
              <a:tabLst>
                <a:tab pos="0" algn="l"/>
                <a:tab pos="1371600" algn="ctr"/>
                <a:tab pos="2400300" algn="ctr"/>
                <a:tab pos="3429000" algn="ctr"/>
                <a:tab pos="4572000" algn="ctr"/>
                <a:tab pos="6346825" algn="ctr"/>
              </a:tabLst>
            </a:pPr>
            <a:endParaRPr lang="en-US" sz="600" b="1" dirty="0"/>
          </a:p>
          <a:p>
            <a:pPr marL="0" indent="0">
              <a:buNone/>
              <a:tabLst>
                <a:tab pos="0" algn="l"/>
                <a:tab pos="1371600" algn="ctr"/>
                <a:tab pos="2400300" algn="ctr"/>
                <a:tab pos="3429000" algn="ctr"/>
                <a:tab pos="4572000" algn="ctr"/>
                <a:tab pos="6346825" algn="ctr"/>
              </a:tabLst>
            </a:pPr>
            <a:r>
              <a:rPr lang="en-AU" sz="2400" b="1" dirty="0">
                <a:solidFill>
                  <a:srgbClr val="0070C0"/>
                </a:solidFill>
              </a:rPr>
              <a:t>Lessee can elect: </a:t>
            </a:r>
          </a:p>
          <a:p>
            <a:pPr marL="517525">
              <a:tabLst>
                <a:tab pos="342900" algn="l"/>
                <a:tab pos="1371600" algn="ctr"/>
                <a:tab pos="2400300" algn="ctr"/>
                <a:tab pos="3429000" algn="ctr"/>
                <a:tab pos="4572000" algn="ctr"/>
                <a:tab pos="6346825" algn="ctr"/>
              </a:tabLst>
            </a:pPr>
            <a:r>
              <a:rPr lang="en-AU" sz="2400" dirty="0"/>
              <a:t>to</a:t>
            </a:r>
            <a:r>
              <a:rPr lang="en-AU" sz="2400" b="1" dirty="0">
                <a:solidFill>
                  <a:srgbClr val="C00000"/>
                </a:solidFill>
              </a:rPr>
              <a:t> not to recognize </a:t>
            </a:r>
            <a:r>
              <a:rPr lang="en-AU" sz="2400" dirty="0">
                <a:solidFill>
                  <a:srgbClr val="C00000"/>
                </a:solidFill>
              </a:rPr>
              <a:t>a </a:t>
            </a:r>
            <a:r>
              <a:rPr lang="en-AU" sz="2400" dirty="0"/>
              <a:t>right-of-use asset or a lease liability.</a:t>
            </a:r>
            <a:endParaRPr lang="en-US" sz="2400" dirty="0"/>
          </a:p>
          <a:p>
            <a:pPr marL="517525">
              <a:tabLst>
                <a:tab pos="342900" algn="l"/>
                <a:tab pos="1371600" algn="ctr"/>
                <a:tab pos="2400300" algn="ctr"/>
                <a:tab pos="3429000" algn="ctr"/>
                <a:tab pos="4572000" algn="ctr"/>
                <a:tab pos="6346825" algn="ctr"/>
              </a:tabLst>
            </a:pPr>
            <a:r>
              <a:rPr lang="en-US" sz="2400" dirty="0"/>
              <a:t>to recognize </a:t>
            </a:r>
            <a:r>
              <a:rPr lang="en-US" sz="2400" b="1" dirty="0">
                <a:solidFill>
                  <a:srgbClr val="C00000"/>
                </a:solidFill>
              </a:rPr>
              <a:t>lease payments as expense </a:t>
            </a:r>
            <a:r>
              <a:rPr lang="en-US" sz="2400" dirty="0"/>
              <a:t>over the lease term. </a:t>
            </a:r>
          </a:p>
          <a:p>
            <a:pPr marL="174625" indent="0">
              <a:buNone/>
              <a:tabLst>
                <a:tab pos="342900" algn="l"/>
                <a:tab pos="1371600" algn="ctr"/>
                <a:tab pos="2400300" algn="ctr"/>
                <a:tab pos="3429000" algn="ctr"/>
                <a:tab pos="4572000" algn="ctr"/>
                <a:tab pos="6346825" algn="ctr"/>
              </a:tabLst>
            </a:pPr>
            <a:endParaRPr lang="en-US" sz="2400" dirty="0"/>
          </a:p>
          <a:p>
            <a:pPr marL="174625" indent="0">
              <a:buNone/>
              <a:tabLst>
                <a:tab pos="342900" algn="l"/>
                <a:tab pos="1371600" algn="ctr"/>
                <a:tab pos="2400300" algn="ctr"/>
                <a:tab pos="3429000" algn="ctr"/>
                <a:tab pos="4572000" algn="ctr"/>
                <a:tab pos="6346825" algn="ctr"/>
              </a:tabLst>
            </a:pPr>
            <a:r>
              <a:rPr lang="en-US" sz="2400" dirty="0"/>
              <a:t>This is also the approach used by the lessor for lease revenue on the flip side of the transaction. </a:t>
            </a:r>
          </a:p>
          <a:p>
            <a:pPr indent="-168275">
              <a:buFont typeface="Wingdings" pitchFamily="2" charset="2"/>
              <a:buChar char="v"/>
              <a:tabLst>
                <a:tab pos="342900" algn="l"/>
                <a:tab pos="1371600" algn="ctr"/>
                <a:tab pos="2400300" algn="ctr"/>
                <a:tab pos="3429000" algn="ctr"/>
                <a:tab pos="4572000" algn="ctr"/>
                <a:tab pos="6346825" algn="ctr"/>
              </a:tabLst>
            </a:pPr>
            <a:endParaRPr lang="en-US" sz="2400"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LO15-5</a:t>
            </a:r>
          </a:p>
        </p:txBody>
      </p:sp>
      <p:sp>
        <p:nvSpPr>
          <p:cNvPr id="5" name="Slide Number Placeholder 5">
            <a:extLst>
              <a:ext uri="{FF2B5EF4-FFF2-40B4-BE49-F238E27FC236}">
                <a16:creationId xmlns:a16="http://schemas.microsoft.com/office/drawing/2014/main" id="{36F9CB8E-EF2A-E349-99C4-60115DA0D56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45</a:t>
            </a:fld>
            <a:endParaRPr lang="en-US" dirty="0"/>
          </a:p>
        </p:txBody>
      </p:sp>
    </p:spTree>
    <p:extLst>
      <p:ext uri="{BB962C8B-B14F-4D97-AF65-F5344CB8AC3E}">
        <p14:creationId xmlns:p14="http://schemas.microsoft.com/office/powerpoint/2010/main" val="74152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Short-Term Lease Example</a:t>
            </a:r>
          </a:p>
        </p:txBody>
      </p:sp>
      <p:graphicFrame>
        <p:nvGraphicFramePr>
          <p:cNvPr id="5" name="Table 4"/>
          <p:cNvGraphicFramePr>
            <a:graphicFrameLocks noGrp="1"/>
          </p:cNvGraphicFramePr>
          <p:nvPr>
            <p:extLst>
              <p:ext uri="{D42A27DB-BD31-4B8C-83A1-F6EECF244321}">
                <p14:modId xmlns:p14="http://schemas.microsoft.com/office/powerpoint/2010/main" val="132976069"/>
              </p:ext>
            </p:extLst>
          </p:nvPr>
        </p:nvGraphicFramePr>
        <p:xfrm>
          <a:off x="833337" y="1196752"/>
          <a:ext cx="7886700" cy="2255520"/>
        </p:xfrm>
        <a:graphic>
          <a:graphicData uri="http://schemas.openxmlformats.org/drawingml/2006/table">
            <a:tbl>
              <a:tblPr/>
              <a:tblGrid>
                <a:gridCol w="7886700">
                  <a:extLst>
                    <a:ext uri="{9D8B030D-6E8A-4147-A177-3AD203B41FA5}">
                      <a16:colId xmlns:a16="http://schemas.microsoft.com/office/drawing/2014/main" val="3059078735"/>
                    </a:ext>
                  </a:extLst>
                </a:gridCol>
              </a:tblGrid>
              <a:tr h="1889760">
                <a:tc>
                  <a:txBody>
                    <a:bodyPr/>
                    <a:lstStyle/>
                    <a:p>
                      <a:pPr algn="l" fontAlgn="base"/>
                      <a:r>
                        <a:rPr lang="en-US" sz="2000" dirty="0">
                          <a:effectLst/>
                          <a:latin typeface="+mn-lt"/>
                        </a:rPr>
                        <a:t>On January 1, 2021, Sans Serif Publishers leased printing equipment from First LeaseCorp. The lease agreement specifies four </a:t>
                      </a:r>
                      <a:r>
                        <a:rPr lang="en-US" sz="2000" b="1" dirty="0">
                          <a:solidFill>
                            <a:srgbClr val="CC3333"/>
                          </a:solidFill>
                          <a:effectLst/>
                          <a:latin typeface="+mn-lt"/>
                        </a:rPr>
                        <a:t>quarterly</a:t>
                      </a:r>
                      <a:r>
                        <a:rPr lang="en-US" sz="2000" dirty="0">
                          <a:effectLst/>
                          <a:latin typeface="+mn-lt"/>
                        </a:rPr>
                        <a:t> payments of $25,000 beginning January 1, 2021, the beginning of the lease, and at the first day of each of the next 3 quarters. The useful life of the equipment is estimated to be six years.</a:t>
                      </a:r>
                      <a:br>
                        <a:rPr lang="en-US" dirty="0">
                          <a:effectLst/>
                          <a:latin typeface="proximanovacond"/>
                        </a:rPr>
                      </a:br>
                      <a:endParaRPr lang="en-US" dirty="0">
                        <a:effectLst/>
                        <a:latin typeface="proximanovacond"/>
                      </a:endParaRPr>
                    </a:p>
                  </a:txBody>
                  <a:tcPr>
                    <a:lnL>
                      <a:noFill/>
                    </a:lnL>
                    <a:lnR>
                      <a:noFill/>
                    </a:lnR>
                    <a:lnT>
                      <a:noFill/>
                    </a:lnT>
                    <a:lnB>
                      <a:noFill/>
                    </a:lnB>
                    <a:solidFill>
                      <a:srgbClr val="FFFFCC"/>
                    </a:solidFill>
                  </a:tcPr>
                </a:tc>
                <a:extLst>
                  <a:ext uri="{0D108BD9-81ED-4DB2-BD59-A6C34878D82A}">
                    <a16:rowId xmlns:a16="http://schemas.microsoft.com/office/drawing/2014/main" val="313082527"/>
                  </a:ext>
                </a:extLst>
              </a:tr>
              <a:tr h="0">
                <a:tc>
                  <a:txBody>
                    <a:bodyPr/>
                    <a:lstStyle/>
                    <a:p>
                      <a:pPr algn="ctr" fontAlgn="base"/>
                      <a:r>
                        <a:rPr lang="en-US" b="1" dirty="0">
                          <a:solidFill>
                            <a:srgbClr val="CC3333"/>
                          </a:solidFill>
                          <a:effectLst/>
                          <a:latin typeface="inherit"/>
                        </a:rPr>
                        <a:t>Beginning of the Lease (January 1, 2021)</a:t>
                      </a:r>
                      <a:endParaRPr lang="en-US" dirty="0">
                        <a:effectLst/>
                        <a:latin typeface="proximanovacond"/>
                      </a:endParaRPr>
                    </a:p>
                  </a:txBody>
                  <a:tcPr>
                    <a:lnL>
                      <a:noFill/>
                    </a:lnL>
                    <a:lnR>
                      <a:noFill/>
                    </a:lnR>
                    <a:lnT>
                      <a:noFill/>
                    </a:lnT>
                    <a:lnB>
                      <a:noFill/>
                    </a:lnB>
                    <a:solidFill>
                      <a:srgbClr val="FFFFCC"/>
                    </a:solidFill>
                  </a:tcPr>
                </a:tc>
                <a:extLst>
                  <a:ext uri="{0D108BD9-81ED-4DB2-BD59-A6C34878D82A}">
                    <a16:rowId xmlns:a16="http://schemas.microsoft.com/office/drawing/2014/main" val="339677477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34861643"/>
              </p:ext>
            </p:extLst>
          </p:nvPr>
        </p:nvGraphicFramePr>
        <p:xfrm>
          <a:off x="833337" y="3448328"/>
          <a:ext cx="7886700" cy="1889760"/>
        </p:xfrm>
        <a:graphic>
          <a:graphicData uri="http://schemas.openxmlformats.org/drawingml/2006/table">
            <a:tbl>
              <a:tblPr/>
              <a:tblGrid>
                <a:gridCol w="2628900">
                  <a:extLst>
                    <a:ext uri="{9D8B030D-6E8A-4147-A177-3AD203B41FA5}">
                      <a16:colId xmlns:a16="http://schemas.microsoft.com/office/drawing/2014/main" val="3222638768"/>
                    </a:ext>
                  </a:extLst>
                </a:gridCol>
                <a:gridCol w="2628900">
                  <a:extLst>
                    <a:ext uri="{9D8B030D-6E8A-4147-A177-3AD203B41FA5}">
                      <a16:colId xmlns:a16="http://schemas.microsoft.com/office/drawing/2014/main" val="3884645710"/>
                    </a:ext>
                  </a:extLst>
                </a:gridCol>
                <a:gridCol w="2628900">
                  <a:extLst>
                    <a:ext uri="{9D8B030D-6E8A-4147-A177-3AD203B41FA5}">
                      <a16:colId xmlns:a16="http://schemas.microsoft.com/office/drawing/2014/main" val="2542377885"/>
                    </a:ext>
                  </a:extLst>
                </a:gridCol>
              </a:tblGrid>
              <a:tr h="0">
                <a:tc gridSpan="3">
                  <a:txBody>
                    <a:bodyPr/>
                    <a:lstStyle/>
                    <a:p>
                      <a:pPr algn="ctr" fontAlgn="base"/>
                      <a:r>
                        <a:rPr lang="en-US" sz="2000" dirty="0">
                          <a:effectLst/>
                          <a:latin typeface="+mn-lt"/>
                        </a:rPr>
                        <a:t>No entry to record a right-of-use asset and liability (lease term ≤ one year)</a:t>
                      </a:r>
                    </a:p>
                    <a:p>
                      <a:pPr algn="ctr" fontAlgn="base"/>
                      <a:endParaRPr lang="en-US" sz="2000" dirty="0">
                        <a:effectLst/>
                        <a:latin typeface="+mn-lt"/>
                      </a:endParaRPr>
                    </a:p>
                  </a:txBody>
                  <a:tcPr>
                    <a:lnL>
                      <a:noFill/>
                    </a:lnL>
                    <a:lnR>
                      <a:noFill/>
                    </a:lnR>
                    <a:lnT>
                      <a:noFill/>
                    </a:lnT>
                    <a:lnB>
                      <a:noFill/>
                    </a:lnB>
                    <a:solidFill>
                      <a:srgbClr val="FFFF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28917006"/>
                  </a:ext>
                </a:extLst>
              </a:tr>
              <a:tr h="0">
                <a:tc gridSpan="3">
                  <a:txBody>
                    <a:bodyPr/>
                    <a:lstStyle/>
                    <a:p>
                      <a:pPr algn="ctr" fontAlgn="base"/>
                      <a:r>
                        <a:rPr lang="en-US" sz="2000" b="1" dirty="0">
                          <a:solidFill>
                            <a:srgbClr val="CC3333"/>
                          </a:solidFill>
                          <a:effectLst/>
                          <a:latin typeface="+mn-lt"/>
                        </a:rPr>
                        <a:t>Lease Payments (January 1, April 1, July 1, October 1, 2021)</a:t>
                      </a:r>
                      <a:endParaRPr lang="en-US" sz="2000" dirty="0">
                        <a:effectLst/>
                        <a:latin typeface="+mn-lt"/>
                      </a:endParaRPr>
                    </a:p>
                  </a:txBody>
                  <a:tcPr>
                    <a:lnL>
                      <a:noFill/>
                    </a:lnL>
                    <a:lnR>
                      <a:noFill/>
                    </a:lnR>
                    <a:lnT>
                      <a:noFill/>
                    </a:lnT>
                    <a:lnB>
                      <a:noFill/>
                    </a:lnB>
                    <a:solidFill>
                      <a:srgbClr val="FFFF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3821770"/>
                  </a:ext>
                </a:extLst>
              </a:tr>
              <a:tr h="0">
                <a:tc>
                  <a:txBody>
                    <a:bodyPr/>
                    <a:lstStyle/>
                    <a:p>
                      <a:pPr algn="l" fontAlgn="base"/>
                      <a:r>
                        <a:rPr lang="en-US" sz="2000" dirty="0">
                          <a:effectLst/>
                          <a:latin typeface="+mn-lt"/>
                        </a:rPr>
                        <a:t>Lease expense</a:t>
                      </a:r>
                    </a:p>
                  </a:txBody>
                  <a:tcPr>
                    <a:lnL>
                      <a:noFill/>
                    </a:lnL>
                    <a:lnR>
                      <a:noFill/>
                    </a:lnR>
                    <a:lnT>
                      <a:noFill/>
                    </a:lnT>
                    <a:lnB>
                      <a:noFill/>
                    </a:lnB>
                    <a:solidFill>
                      <a:srgbClr val="FFFFCC"/>
                    </a:solidFill>
                  </a:tcPr>
                </a:tc>
                <a:tc>
                  <a:txBody>
                    <a:bodyPr/>
                    <a:lstStyle/>
                    <a:p>
                      <a:pPr algn="r" fontAlgn="base"/>
                      <a:r>
                        <a:rPr lang="en-US" dirty="0">
                          <a:effectLst/>
                          <a:latin typeface="proximanovacond"/>
                        </a:rPr>
                        <a:t>25,000</a:t>
                      </a:r>
                    </a:p>
                  </a:txBody>
                  <a:tcPr>
                    <a:lnL>
                      <a:noFill/>
                    </a:lnL>
                    <a:lnR>
                      <a:noFill/>
                    </a:lnR>
                    <a:lnT>
                      <a:noFill/>
                    </a:lnT>
                    <a:lnB>
                      <a:noFill/>
                    </a:lnB>
                    <a:solidFill>
                      <a:srgbClr val="FFFFCC"/>
                    </a:solidFill>
                  </a:tcPr>
                </a:tc>
                <a:tc>
                  <a:txBody>
                    <a:bodyPr/>
                    <a:lstStyle/>
                    <a:p>
                      <a:pPr algn="l" fontAlgn="base"/>
                      <a:r>
                        <a:rPr lang="en-US" dirty="0">
                          <a:effectLst/>
                          <a:latin typeface="proximanovacond"/>
                        </a:rPr>
                        <a:t> </a:t>
                      </a:r>
                    </a:p>
                  </a:txBody>
                  <a:tcPr>
                    <a:lnL>
                      <a:noFill/>
                    </a:lnL>
                    <a:lnR>
                      <a:noFill/>
                    </a:lnR>
                    <a:lnT>
                      <a:noFill/>
                    </a:lnT>
                    <a:lnB>
                      <a:noFill/>
                    </a:lnB>
                    <a:solidFill>
                      <a:srgbClr val="FFFFCC"/>
                    </a:solidFill>
                  </a:tcPr>
                </a:tc>
                <a:extLst>
                  <a:ext uri="{0D108BD9-81ED-4DB2-BD59-A6C34878D82A}">
                    <a16:rowId xmlns:a16="http://schemas.microsoft.com/office/drawing/2014/main" val="3669707860"/>
                  </a:ext>
                </a:extLst>
              </a:tr>
              <a:tr h="0">
                <a:tc>
                  <a:txBody>
                    <a:bodyPr/>
                    <a:lstStyle/>
                    <a:p>
                      <a:pPr algn="l" fontAlgn="base"/>
                      <a:r>
                        <a:rPr lang="en-US" sz="2000" dirty="0">
                          <a:effectLst/>
                          <a:latin typeface="+mn-lt"/>
                        </a:rPr>
                        <a:t>          Cash</a:t>
                      </a:r>
                    </a:p>
                  </a:txBody>
                  <a:tcPr>
                    <a:lnL>
                      <a:noFill/>
                    </a:lnL>
                    <a:lnR>
                      <a:noFill/>
                    </a:lnR>
                    <a:lnT>
                      <a:noFill/>
                    </a:lnT>
                    <a:lnB>
                      <a:noFill/>
                    </a:lnB>
                    <a:solidFill>
                      <a:srgbClr val="FFFFCC"/>
                    </a:solidFill>
                  </a:tcPr>
                </a:tc>
                <a:tc>
                  <a:txBody>
                    <a:bodyPr/>
                    <a:lstStyle/>
                    <a:p>
                      <a:pPr algn="l" fontAlgn="base"/>
                      <a:r>
                        <a:rPr lang="en-US" dirty="0">
                          <a:effectLst/>
                          <a:latin typeface="proximanovacond"/>
                        </a:rPr>
                        <a:t> </a:t>
                      </a:r>
                    </a:p>
                  </a:txBody>
                  <a:tcPr>
                    <a:lnL>
                      <a:noFill/>
                    </a:lnL>
                    <a:lnR>
                      <a:noFill/>
                    </a:lnR>
                    <a:lnT>
                      <a:noFill/>
                    </a:lnT>
                    <a:lnB>
                      <a:noFill/>
                    </a:lnB>
                    <a:solidFill>
                      <a:srgbClr val="FFFFCC"/>
                    </a:solidFill>
                  </a:tcPr>
                </a:tc>
                <a:tc>
                  <a:txBody>
                    <a:bodyPr/>
                    <a:lstStyle/>
                    <a:p>
                      <a:pPr algn="l" fontAlgn="base"/>
                      <a:r>
                        <a:rPr lang="en-US" dirty="0">
                          <a:effectLst/>
                          <a:latin typeface="proximanovacond"/>
                        </a:rPr>
                        <a:t>25,000</a:t>
                      </a:r>
                    </a:p>
                  </a:txBody>
                  <a:tcPr>
                    <a:lnL>
                      <a:noFill/>
                    </a:lnL>
                    <a:lnR>
                      <a:noFill/>
                    </a:lnR>
                    <a:lnT>
                      <a:noFill/>
                    </a:lnT>
                    <a:lnB>
                      <a:noFill/>
                    </a:lnB>
                    <a:solidFill>
                      <a:srgbClr val="FFFFCC"/>
                    </a:solidFill>
                  </a:tcPr>
                </a:tc>
                <a:extLst>
                  <a:ext uri="{0D108BD9-81ED-4DB2-BD59-A6C34878D82A}">
                    <a16:rowId xmlns:a16="http://schemas.microsoft.com/office/drawing/2014/main" val="168324922"/>
                  </a:ext>
                </a:extLst>
              </a:tr>
            </a:tbl>
          </a:graphicData>
        </a:graphic>
      </p:graphicFrame>
      <p:sp>
        <p:nvSpPr>
          <p:cNvPr id="7"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LO15-5</a:t>
            </a:r>
          </a:p>
        </p:txBody>
      </p:sp>
      <p:sp>
        <p:nvSpPr>
          <p:cNvPr id="8" name="Slide Number Placeholder 5">
            <a:extLst>
              <a:ext uri="{FF2B5EF4-FFF2-40B4-BE49-F238E27FC236}">
                <a16:creationId xmlns:a16="http://schemas.microsoft.com/office/drawing/2014/main" id="{97FA4052-506B-4549-BC16-14C56ABFBC7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46</a:t>
            </a:fld>
            <a:endParaRPr lang="en-US" dirty="0"/>
          </a:p>
        </p:txBody>
      </p:sp>
    </p:spTree>
    <p:extLst>
      <p:ext uri="{BB962C8B-B14F-4D97-AF65-F5344CB8AC3E}">
        <p14:creationId xmlns:p14="http://schemas.microsoft.com/office/powerpoint/2010/main" val="13449356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S</a:t>
            </a:r>
            <a:r>
              <a:rPr lang="en-US" dirty="0"/>
              <a:t>hortcut Method </a:t>
            </a:r>
          </a:p>
        </p:txBody>
      </p:sp>
      <p:sp>
        <p:nvSpPr>
          <p:cNvPr id="414723" name="Rectangle 3"/>
          <p:cNvSpPr>
            <a:spLocks noGrp="1" noChangeArrowheads="1"/>
          </p:cNvSpPr>
          <p:nvPr>
            <p:ph idx="1"/>
          </p:nvPr>
        </p:nvSpPr>
        <p:spPr>
          <a:xfrm>
            <a:off x="640684" y="1221903"/>
            <a:ext cx="8461407" cy="5340610"/>
          </a:xfrm>
          <a:solidFill>
            <a:schemeClr val="bg1">
              <a:lumMod val="95000"/>
            </a:schemeClr>
          </a:solidFill>
        </p:spPr>
        <p:txBody>
          <a:bodyPr>
            <a:normAutofit/>
          </a:bodyPr>
          <a:lstStyle/>
          <a:p>
            <a:pPr marL="0" indent="0">
              <a:buNone/>
            </a:pPr>
            <a:r>
              <a:rPr lang="en-US" sz="2300" dirty="0"/>
              <a:t>In which of the following scenarios would the shortcut method be permissible?</a:t>
            </a:r>
          </a:p>
          <a:p>
            <a:pPr marL="571500" indent="-571500">
              <a:buNone/>
            </a:pPr>
            <a:r>
              <a:rPr lang="en-US" sz="2300" dirty="0"/>
              <a:t>a.	A lease term of 6 months with an option to renew for an additional 6 months. </a:t>
            </a:r>
          </a:p>
          <a:p>
            <a:pPr marL="571500" indent="-571500">
              <a:buNone/>
            </a:pPr>
            <a:r>
              <a:rPr lang="en-US" sz="2300" dirty="0"/>
              <a:t>b.	A lease term of 8 months with a bargain purchase option if the lease is extended to 24 months. </a:t>
            </a:r>
          </a:p>
          <a:p>
            <a:pPr marL="571500" indent="-571500">
              <a:buNone/>
            </a:pPr>
            <a:r>
              <a:rPr lang="en-US" sz="2300" dirty="0"/>
              <a:t>c.	A lease term of 3 months with an option to extend for an additional 10 months. </a:t>
            </a:r>
          </a:p>
          <a:p>
            <a:pPr marL="571500" indent="-571500">
              <a:buNone/>
            </a:pPr>
            <a:r>
              <a:rPr lang="en-US" sz="2300" dirty="0"/>
              <a:t>d.	A lease term of 24 months with a bargain purchase option exercisable at 18 months. </a:t>
            </a:r>
          </a:p>
          <a:p>
            <a:pPr marL="2286000" lvl="5" indent="0">
              <a:lnSpc>
                <a:spcPct val="100000"/>
              </a:lnSpc>
              <a:buNone/>
              <a:tabLst>
                <a:tab pos="7772400" algn="dec"/>
              </a:tabLst>
              <a:defRPr/>
            </a:pPr>
            <a:endParaRPr lang="en-US" sz="1600" dirty="0"/>
          </a:p>
          <a:p>
            <a:pPr marL="0" indent="0">
              <a:lnSpc>
                <a:spcPct val="100000"/>
              </a:lnSpc>
              <a:buNone/>
              <a:tabLst>
                <a:tab pos="7772400" algn="dec"/>
              </a:tabLst>
              <a:defRPr/>
            </a:pPr>
            <a:endParaRPr lang="en-US" sz="1800" dirty="0"/>
          </a:p>
        </p:txBody>
      </p:sp>
      <p:sp>
        <p:nvSpPr>
          <p:cNvPr id="2" name="Oval 1"/>
          <p:cNvSpPr/>
          <p:nvPr/>
        </p:nvSpPr>
        <p:spPr bwMode="auto">
          <a:xfrm flipV="1">
            <a:off x="566392" y="2060848"/>
            <a:ext cx="499111" cy="50405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TextBox 6"/>
          <p:cNvSpPr txBox="1"/>
          <p:nvPr/>
        </p:nvSpPr>
        <p:spPr>
          <a:xfrm>
            <a:off x="611560" y="5120024"/>
            <a:ext cx="8280920" cy="1477328"/>
          </a:xfrm>
          <a:prstGeom prst="rect">
            <a:avLst/>
          </a:prstGeom>
          <a:solidFill>
            <a:schemeClr val="accent6">
              <a:lumMod val="20000"/>
              <a:lumOff val="80000"/>
            </a:schemeClr>
          </a:solidFill>
          <a:ln w="6350">
            <a:solidFill>
              <a:schemeClr val="tx1"/>
            </a:solidFill>
          </a:ln>
        </p:spPr>
        <p:txBody>
          <a:bodyPr wrap="square" rtlCol="0">
            <a:spAutoFit/>
          </a:bodyPr>
          <a:lstStyle/>
          <a:p>
            <a:r>
              <a:rPr lang="en-IN" dirty="0"/>
              <a:t>The correct answer is a. In order to use the shortcut method, the following criteria must be met: </a:t>
            </a:r>
          </a:p>
          <a:p>
            <a:r>
              <a:rPr lang="en-IN" dirty="0"/>
              <a:t>1) Has a lease term (including any options to renew or extend) of twelve months or less; </a:t>
            </a:r>
            <a:r>
              <a:rPr lang="en-IN" b="1" dirty="0">
                <a:solidFill>
                  <a:srgbClr val="C00000"/>
                </a:solidFill>
              </a:rPr>
              <a:t>and </a:t>
            </a:r>
            <a:r>
              <a:rPr lang="en-IN" dirty="0"/>
              <a:t>2) Does not contain a purchase option that the lessee is reasonably certain to exercise, which would extend the term beyond twelve months. </a:t>
            </a:r>
          </a:p>
        </p:txBody>
      </p:sp>
      <p:sp>
        <p:nvSpPr>
          <p:cNvPr id="6" name="Title 2">
            <a:extLst>
              <a:ext uri="{FF2B5EF4-FFF2-40B4-BE49-F238E27FC236}">
                <a16:creationId xmlns:a16="http://schemas.microsoft.com/office/drawing/2014/main" id="{C2704439-7BA9-4B92-8CCA-A76B5CD166AD}"/>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LO15-5</a:t>
            </a:r>
          </a:p>
        </p:txBody>
      </p:sp>
      <p:sp>
        <p:nvSpPr>
          <p:cNvPr id="8" name="Slide Number Placeholder 5">
            <a:extLst>
              <a:ext uri="{FF2B5EF4-FFF2-40B4-BE49-F238E27FC236}">
                <a16:creationId xmlns:a16="http://schemas.microsoft.com/office/drawing/2014/main" id="{B201C51E-41E1-8442-A351-05956E88AE9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47</a:t>
            </a:fld>
            <a:endParaRPr lang="en-US" dirty="0"/>
          </a:p>
        </p:txBody>
      </p:sp>
    </p:spTree>
    <p:extLst>
      <p:ext uri="{BB962C8B-B14F-4D97-AF65-F5344CB8AC3E}">
        <p14:creationId xmlns:p14="http://schemas.microsoft.com/office/powerpoint/2010/main" val="395418343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International Financial Reporting Standards – Shortcut Method</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LO15-9</a:t>
            </a:r>
          </a:p>
        </p:txBody>
      </p:sp>
      <p:graphicFrame>
        <p:nvGraphicFramePr>
          <p:cNvPr id="6" name="Table 5">
            <a:extLst>
              <a:ext uri="{FF2B5EF4-FFF2-40B4-BE49-F238E27FC236}">
                <a16:creationId xmlns:a16="http://schemas.microsoft.com/office/drawing/2014/main" id="{9CE7C7E1-F018-4AC9-88BB-6FC4B4FA40AF}"/>
              </a:ext>
            </a:extLst>
          </p:cNvPr>
          <p:cNvGraphicFramePr>
            <a:graphicFrameLocks noGrp="1"/>
          </p:cNvGraphicFramePr>
          <p:nvPr>
            <p:extLst>
              <p:ext uri="{D42A27DB-BD31-4B8C-83A1-F6EECF244321}">
                <p14:modId xmlns:p14="http://schemas.microsoft.com/office/powerpoint/2010/main" val="1170597290"/>
              </p:ext>
            </p:extLst>
          </p:nvPr>
        </p:nvGraphicFramePr>
        <p:xfrm>
          <a:off x="680970" y="1268760"/>
          <a:ext cx="8305800" cy="5184310"/>
        </p:xfrm>
        <a:graphic>
          <a:graphicData uri="http://schemas.openxmlformats.org/drawingml/2006/table">
            <a:tbl>
              <a:tblPr/>
              <a:tblGrid>
                <a:gridCol w="4006592">
                  <a:extLst>
                    <a:ext uri="{9D8B030D-6E8A-4147-A177-3AD203B41FA5}">
                      <a16:colId xmlns:a16="http://schemas.microsoft.com/office/drawing/2014/main" val="20000"/>
                    </a:ext>
                  </a:extLst>
                </a:gridCol>
                <a:gridCol w="4299208">
                  <a:extLst>
                    <a:ext uri="{9D8B030D-6E8A-4147-A177-3AD203B41FA5}">
                      <a16:colId xmlns:a16="http://schemas.microsoft.com/office/drawing/2014/main" val="20001"/>
                    </a:ext>
                  </a:extLst>
                </a:gridCol>
              </a:tblGrid>
              <a:tr h="4947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t">
                        <a:spcBef>
                          <a:spcPts val="0"/>
                        </a:spcBef>
                      </a:pPr>
                      <a:r>
                        <a:rPr lang="en-US" sz="2200" b="1" i="0" u="none" strike="noStrike" dirty="0">
                          <a:solidFill>
                            <a:schemeClr val="dk1"/>
                          </a:solidFill>
                          <a:effectLst/>
                          <a:latin typeface="Calibri"/>
                        </a:rPr>
                        <a:t>U.S.</a:t>
                      </a:r>
                      <a:r>
                        <a:rPr lang="en-US" sz="2200" b="1" i="0" u="none" strike="noStrike" baseline="0" dirty="0">
                          <a:solidFill>
                            <a:schemeClr val="dk1"/>
                          </a:solidFill>
                          <a:effectLst/>
                          <a:latin typeface="Calibri"/>
                        </a:rPr>
                        <a:t> GAAP </a:t>
                      </a:r>
                      <a:endParaRPr lang="en-US" sz="2200" b="1" i="0" u="none" strike="noStrike" dirty="0">
                        <a:solidFill>
                          <a:srgbClr val="000000"/>
                        </a:solidFill>
                        <a:effectLst/>
                        <a:latin typeface="Calibri"/>
                      </a:endParaRPr>
                    </a:p>
                  </a:txBody>
                  <a:tcPr marL="5576" marR="5576" marT="5576"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3D69B"/>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t">
                        <a:spcBef>
                          <a:spcPts val="0"/>
                        </a:spcBef>
                      </a:pPr>
                      <a:r>
                        <a:rPr lang="en-US" sz="2200" b="1" i="0" u="none" strike="noStrike" dirty="0">
                          <a:solidFill>
                            <a:schemeClr val="dk1"/>
                          </a:solidFill>
                          <a:effectLst/>
                          <a:latin typeface="Calibri"/>
                        </a:rPr>
                        <a:t>IFRS</a:t>
                      </a:r>
                      <a:endParaRPr lang="en-US" sz="2200" b="1" i="0" u="none" strike="noStrike" dirty="0">
                        <a:solidFill>
                          <a:srgbClr val="000000"/>
                        </a:solidFill>
                        <a:effectLst/>
                        <a:latin typeface="Calibri"/>
                      </a:endParaRPr>
                    </a:p>
                  </a:txBody>
                  <a:tcPr marL="5576" marR="5576" marT="5576"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3D69B"/>
                    </a:solidFill>
                  </a:tcPr>
                </a:tc>
                <a:extLst>
                  <a:ext uri="{0D108BD9-81ED-4DB2-BD59-A6C34878D82A}">
                    <a16:rowId xmlns:a16="http://schemas.microsoft.com/office/drawing/2014/main" val="10000"/>
                  </a:ext>
                </a:extLst>
              </a:tr>
              <a:tr h="757951">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IN" sz="2400" u="none" strike="noStrike" kern="1200" dirty="0">
                          <a:solidFill>
                            <a:schemeClr val="dk1"/>
                          </a:solidFill>
                          <a:effectLst/>
                          <a:latin typeface="Calibri"/>
                          <a:ea typeface="+mn-ea"/>
                          <a:cs typeface="+mn-cs"/>
                        </a:rPr>
                        <a:t>Both U.S. GAAP and IFRS allow the shortcut method for short-term leases.</a:t>
                      </a: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hMerge="1">
                  <a:txBody>
                    <a:bodyPr/>
                    <a:lstStyle/>
                    <a:p>
                      <a:endParaRPr lang="en-US" sz="2400" b="0" i="0" u="none" strike="noStrike" kern="1200" baseline="0" dirty="0">
                        <a:solidFill>
                          <a:schemeClr val="tx1"/>
                        </a:solidFill>
                        <a:latin typeface="Calibri"/>
                        <a:ea typeface="+mn-ea"/>
                        <a:cs typeface="+mn-cs"/>
                      </a:endParaRP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2149373503"/>
                  </a:ext>
                </a:extLst>
              </a:tr>
              <a:tr h="12811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0" i="0" u="none" strike="noStrike" kern="1200" baseline="0" dirty="0">
                          <a:solidFill>
                            <a:schemeClr val="tx1"/>
                          </a:solidFill>
                          <a:latin typeface="Calibri"/>
                          <a:ea typeface="+mn-ea"/>
                          <a:cs typeface="+mn-cs"/>
                        </a:rPr>
                        <a:t>U.S. GAAP, though, defines a short-term lease as a lease that has a lease term of 12 months or less and does not include a purchase option </a:t>
                      </a:r>
                      <a:r>
                        <a:rPr lang="en-US" sz="2400" b="0" i="1" u="none" strike="noStrike" kern="1200" baseline="0" dirty="0">
                          <a:solidFill>
                            <a:schemeClr val="tx1"/>
                          </a:solidFill>
                          <a:latin typeface="Calibri"/>
                          <a:ea typeface="+mn-ea"/>
                          <a:cs typeface="+mn-cs"/>
                        </a:rPr>
                        <a:t>that the lessee is reasonably certain to exercise. </a:t>
                      </a:r>
                      <a:endParaRPr lang="en-IN" sz="2400" u="none" strike="noStrike" kern="1200" dirty="0">
                        <a:solidFill>
                          <a:schemeClr val="dk1"/>
                        </a:solidFill>
                        <a:effectLst/>
                        <a:latin typeface="Calibri"/>
                        <a:ea typeface="+mn-ea"/>
                        <a:cs typeface="+mn-cs"/>
                      </a:endParaRP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400" b="0" i="0" u="none" strike="noStrike" kern="1200" baseline="0" dirty="0">
                          <a:solidFill>
                            <a:schemeClr val="tx1"/>
                          </a:solidFill>
                          <a:latin typeface="Calibri"/>
                          <a:ea typeface="+mn-ea"/>
                          <a:cs typeface="+mn-cs"/>
                        </a:rPr>
                        <a:t>IFRS precludes a lease from being considered short term if the lease includes a purchase option regardless of whether the lessee is reasonably certain to exercise it. </a:t>
                      </a: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10003"/>
                  </a:ext>
                </a:extLst>
              </a:tr>
              <a:tr h="13656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rtl="0" fontAlgn="ctr"/>
                      <a:r>
                        <a:rPr lang="en-US" sz="2400" b="0" i="0" u="none" strike="noStrike" kern="1200" baseline="0" dirty="0">
                          <a:solidFill>
                            <a:schemeClr val="dk1"/>
                          </a:solidFill>
                          <a:latin typeface="Calibri"/>
                          <a:ea typeface="+mn-ea"/>
                          <a:cs typeface="+mn-cs"/>
                        </a:rPr>
                        <a:t>U.S. GAAP does not allow the shortcut method for “small ticket leases” ($5,000 or less).</a:t>
                      </a:r>
                      <a:endParaRPr lang="en-IN" sz="2400" u="none" strike="noStrike" kern="1200" dirty="0">
                        <a:solidFill>
                          <a:schemeClr val="dk1"/>
                        </a:solidFill>
                        <a:effectLst/>
                        <a:latin typeface="Calibri"/>
                        <a:ea typeface="+mn-ea"/>
                        <a:cs typeface="+mn-cs"/>
                      </a:endParaRP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0" i="0" u="none" strike="noStrike" kern="1200" baseline="0" dirty="0">
                          <a:solidFill>
                            <a:schemeClr val="dk1"/>
                          </a:solidFill>
                          <a:latin typeface="Calibri"/>
                          <a:ea typeface="+mn-ea"/>
                          <a:cs typeface="+mn-cs"/>
                        </a:rPr>
                        <a:t>IFRS allows “small ticket leases” ($5,000 or less) also to apply this shortcut method. </a:t>
                      </a:r>
                      <a:endParaRPr lang="en-IN" sz="2400" u="none" strike="noStrike" kern="1200" dirty="0">
                        <a:solidFill>
                          <a:schemeClr val="dk1"/>
                        </a:solidFill>
                        <a:effectLst/>
                        <a:latin typeface="Calibri"/>
                        <a:ea typeface="+mn-ea"/>
                        <a:cs typeface="+mn-cs"/>
                      </a:endParaRP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10004"/>
                  </a:ext>
                </a:extLst>
              </a:tr>
            </a:tbl>
          </a:graphicData>
        </a:graphic>
      </p:graphicFrame>
      <p:sp>
        <p:nvSpPr>
          <p:cNvPr id="7" name="Slide Number Placeholder 5">
            <a:extLst>
              <a:ext uri="{FF2B5EF4-FFF2-40B4-BE49-F238E27FC236}">
                <a16:creationId xmlns:a16="http://schemas.microsoft.com/office/drawing/2014/main" id="{92035239-E1FD-204A-9B6A-EBD79D306F9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48</a:t>
            </a:fld>
            <a:endParaRPr lang="en-US" dirty="0"/>
          </a:p>
        </p:txBody>
      </p:sp>
    </p:spTree>
    <p:extLst>
      <p:ext uri="{BB962C8B-B14F-4D97-AF65-F5344CB8AC3E}">
        <p14:creationId xmlns:p14="http://schemas.microsoft.com/office/powerpoint/2010/main" val="31061015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IFRS</a:t>
            </a:r>
            <a:endParaRPr lang="en-US" dirty="0"/>
          </a:p>
        </p:txBody>
      </p:sp>
      <p:sp>
        <p:nvSpPr>
          <p:cNvPr id="414723" name="Rectangle 3"/>
          <p:cNvSpPr>
            <a:spLocks noGrp="1" noChangeArrowheads="1"/>
          </p:cNvSpPr>
          <p:nvPr>
            <p:ph idx="1"/>
          </p:nvPr>
        </p:nvSpPr>
        <p:spPr>
          <a:xfrm>
            <a:off x="640684" y="1221902"/>
            <a:ext cx="8461407" cy="5279635"/>
          </a:xfrm>
          <a:solidFill>
            <a:schemeClr val="bg1">
              <a:lumMod val="95000"/>
            </a:schemeClr>
          </a:solidFill>
        </p:spPr>
        <p:txBody>
          <a:bodyPr>
            <a:normAutofit/>
          </a:bodyPr>
          <a:lstStyle/>
          <a:p>
            <a:pPr marL="0" indent="0">
              <a:buNone/>
            </a:pPr>
            <a:r>
              <a:rPr lang="en-US" sz="2400" dirty="0"/>
              <a:t>Which of the following is a key difference between U.S. GAAP and IFRS with respect to short-term leases?</a:t>
            </a:r>
          </a:p>
          <a:p>
            <a:pPr marL="457200" indent="-457200">
              <a:buNone/>
            </a:pPr>
            <a:r>
              <a:rPr lang="en-US" sz="2400" dirty="0"/>
              <a:t>a.	IFRS defines a short-term lease as a lease that has a term of 12 months or less and excludes a purchase option that the lessee is reasonably certain to exercise. </a:t>
            </a:r>
          </a:p>
          <a:p>
            <a:pPr marL="457200" indent="-457200">
              <a:buNone/>
            </a:pPr>
            <a:r>
              <a:rPr lang="en-US" sz="2400" dirty="0"/>
              <a:t>b.	GAAP allows the shortcut method for “small ticket leases.” </a:t>
            </a:r>
          </a:p>
          <a:p>
            <a:pPr marL="457200" indent="-457200">
              <a:buNone/>
            </a:pPr>
            <a:r>
              <a:rPr lang="en-US" sz="2400" dirty="0"/>
              <a:t>c.	GAAP precludes any lease with a purchase option from eligibility as a short-term lease. </a:t>
            </a:r>
          </a:p>
          <a:p>
            <a:pPr marL="457200" indent="-457200">
              <a:buNone/>
            </a:pPr>
            <a:r>
              <a:rPr lang="en-US" sz="2400" dirty="0"/>
              <a:t>d.	IFRS permits the short cut method for leases having a value of $5,000 or less. </a:t>
            </a:r>
          </a:p>
          <a:p>
            <a:pPr marL="2286000" lvl="5" indent="0">
              <a:lnSpc>
                <a:spcPct val="100000"/>
              </a:lnSpc>
              <a:buNone/>
              <a:tabLst>
                <a:tab pos="7772400" algn="dec"/>
              </a:tabLst>
              <a:defRPr/>
            </a:pPr>
            <a:endParaRPr lang="en-US" sz="1600" dirty="0"/>
          </a:p>
          <a:p>
            <a:pPr marL="0" indent="0">
              <a:lnSpc>
                <a:spcPct val="100000"/>
              </a:lnSpc>
              <a:buNone/>
              <a:tabLst>
                <a:tab pos="7772400" algn="dec"/>
              </a:tabLst>
              <a:defRPr/>
            </a:pPr>
            <a:endParaRPr lang="en-US" sz="1800" dirty="0"/>
          </a:p>
        </p:txBody>
      </p:sp>
      <p:sp>
        <p:nvSpPr>
          <p:cNvPr id="2" name="Oval 1"/>
          <p:cNvSpPr/>
          <p:nvPr/>
        </p:nvSpPr>
        <p:spPr bwMode="auto">
          <a:xfrm flipV="1">
            <a:off x="539552" y="4437112"/>
            <a:ext cx="499111" cy="50405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TextBox 6"/>
          <p:cNvSpPr txBox="1"/>
          <p:nvPr/>
        </p:nvSpPr>
        <p:spPr>
          <a:xfrm>
            <a:off x="1480503" y="5229200"/>
            <a:ext cx="7195954" cy="1200329"/>
          </a:xfrm>
          <a:prstGeom prst="rect">
            <a:avLst/>
          </a:prstGeom>
          <a:solidFill>
            <a:schemeClr val="accent6">
              <a:lumMod val="20000"/>
              <a:lumOff val="80000"/>
            </a:schemeClr>
          </a:solidFill>
          <a:ln w="6350">
            <a:solidFill>
              <a:schemeClr val="tx1"/>
            </a:solidFill>
          </a:ln>
        </p:spPr>
        <p:txBody>
          <a:bodyPr wrap="square" rtlCol="0">
            <a:spAutoFit/>
          </a:bodyPr>
          <a:lstStyle/>
          <a:p>
            <a:r>
              <a:rPr lang="en-IN" dirty="0"/>
              <a:t>The correct answer is d. </a:t>
            </a:r>
          </a:p>
          <a:p>
            <a:r>
              <a:rPr lang="en-IN" dirty="0"/>
              <a:t>IFRS, not U.S. GAAP, allows “small ticket leases” also to apply the shortcut method. Small ticket leases are defined as those having a value of $5,000 or less. </a:t>
            </a:r>
            <a:r>
              <a:rPr lang="en-US" dirty="0"/>
              <a:t>	</a:t>
            </a:r>
          </a:p>
        </p:txBody>
      </p:sp>
      <p:sp>
        <p:nvSpPr>
          <p:cNvPr id="6" name="Title 2">
            <a:extLst>
              <a:ext uri="{FF2B5EF4-FFF2-40B4-BE49-F238E27FC236}">
                <a16:creationId xmlns:a16="http://schemas.microsoft.com/office/drawing/2014/main" id="{13891193-8EBC-4FC2-AC2B-16FA37B9029C}"/>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LO15-9</a:t>
            </a:r>
          </a:p>
        </p:txBody>
      </p:sp>
      <p:sp>
        <p:nvSpPr>
          <p:cNvPr id="8" name="Slide Number Placeholder 5">
            <a:extLst>
              <a:ext uri="{FF2B5EF4-FFF2-40B4-BE49-F238E27FC236}">
                <a16:creationId xmlns:a16="http://schemas.microsoft.com/office/drawing/2014/main" id="{251F7A39-E25F-284A-9A32-BD42780053E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49</a:t>
            </a:fld>
            <a:endParaRPr lang="en-US" dirty="0"/>
          </a:p>
        </p:txBody>
      </p:sp>
    </p:spTree>
    <p:extLst>
      <p:ext uri="{BB962C8B-B14F-4D97-AF65-F5344CB8AC3E}">
        <p14:creationId xmlns:p14="http://schemas.microsoft.com/office/powerpoint/2010/main" val="47152144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p:txBody>
          <a:bodyPr/>
          <a:lstStyle/>
          <a:p>
            <a:pPr eaLnBrk="1" hangingPunct="1"/>
            <a:r>
              <a:rPr lang="en-US" altLang="en-US" dirty="0"/>
              <a:t>Lease Classification Criteria</a:t>
            </a:r>
          </a:p>
        </p:txBody>
      </p:sp>
      <p:pic>
        <p:nvPicPr>
          <p:cNvPr id="6152" name="Picture 14" descr="boyhack"/>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4840288" y="3846513"/>
            <a:ext cx="457200" cy="457200"/>
          </a:xfrm>
          <a:noFill/>
        </p:spPr>
      </p:pic>
      <p:sp>
        <p:nvSpPr>
          <p:cNvPr id="114691" name="Rectangle 3"/>
          <p:cNvSpPr>
            <a:spLocks noGrp="1" noChangeArrowheads="1"/>
          </p:cNvSpPr>
          <p:nvPr>
            <p:ph type="body" idx="4294967295"/>
          </p:nvPr>
        </p:nvSpPr>
        <p:spPr>
          <a:xfrm>
            <a:off x="730696" y="2077145"/>
            <a:ext cx="8305800" cy="4520207"/>
          </a:xfrm>
          <a:solidFill>
            <a:schemeClr val="bg1"/>
          </a:solidFill>
          <a:ln w="12700">
            <a:solidFill>
              <a:schemeClr val="tx2"/>
            </a:solidFill>
          </a:ln>
          <a:effectLst>
            <a:outerShdw dist="35921" dir="2700000" algn="ctr" rotWithShape="0">
              <a:schemeClr val="bg2"/>
            </a:outerShdw>
          </a:effectLst>
        </p:spPr>
        <p:txBody>
          <a:bodyPr lIns="90488" tIns="44450" rIns="90488" bIns="44450">
            <a:normAutofit/>
          </a:bodyPr>
          <a:lstStyle/>
          <a:p>
            <a:pPr marL="288925" indent="-288925">
              <a:buNone/>
            </a:pPr>
            <a:r>
              <a:rPr lang="en-US" sz="2400" dirty="0"/>
              <a:t>1. The agreement specifies that </a:t>
            </a:r>
            <a:r>
              <a:rPr lang="en-US" sz="2400" b="1" dirty="0">
                <a:solidFill>
                  <a:srgbClr val="C00000"/>
                </a:solidFill>
              </a:rPr>
              <a:t>ownership of the asset transfers</a:t>
            </a:r>
            <a:r>
              <a:rPr lang="en-US" sz="2400" dirty="0">
                <a:solidFill>
                  <a:srgbClr val="C00000"/>
                </a:solidFill>
              </a:rPr>
              <a:t> </a:t>
            </a:r>
            <a:r>
              <a:rPr lang="en-US" sz="2400" dirty="0"/>
              <a:t>to the lessee.</a:t>
            </a:r>
          </a:p>
          <a:p>
            <a:pPr marL="288925" indent="-288925">
              <a:buNone/>
            </a:pPr>
            <a:r>
              <a:rPr lang="en-US" sz="2400" dirty="0"/>
              <a:t>2. The agreement contains a purchase option that the lessee is reasonably certain to exercise </a:t>
            </a:r>
            <a:r>
              <a:rPr lang="en-US" sz="2400" dirty="0">
                <a:solidFill>
                  <a:schemeClr val="accent4"/>
                </a:solidFill>
              </a:rPr>
              <a:t>(</a:t>
            </a:r>
            <a:r>
              <a:rPr lang="en-US" sz="2400" b="1" dirty="0">
                <a:solidFill>
                  <a:srgbClr val="C00000"/>
                </a:solidFill>
              </a:rPr>
              <a:t>bargain purchase option</a:t>
            </a:r>
            <a:r>
              <a:rPr lang="en-US" sz="2400" dirty="0">
                <a:solidFill>
                  <a:schemeClr val="accent4"/>
                </a:solidFill>
              </a:rPr>
              <a:t>).</a:t>
            </a:r>
          </a:p>
          <a:p>
            <a:pPr marL="288925" indent="-288925">
              <a:buNone/>
            </a:pPr>
            <a:r>
              <a:rPr lang="en-US" sz="2400" dirty="0"/>
              <a:t>3. The </a:t>
            </a:r>
            <a:r>
              <a:rPr lang="en-US" sz="2400" b="1" dirty="0">
                <a:solidFill>
                  <a:srgbClr val="C00000"/>
                </a:solidFill>
              </a:rPr>
              <a:t>lease term </a:t>
            </a:r>
            <a:r>
              <a:rPr lang="en-US" sz="2400" dirty="0"/>
              <a:t>is for the "major part" of the remaining economic life of the underlying asset.</a:t>
            </a:r>
          </a:p>
          <a:p>
            <a:pPr marL="288925" indent="-288925">
              <a:buNone/>
            </a:pPr>
            <a:r>
              <a:rPr lang="en-US" sz="2400" dirty="0"/>
              <a:t>4. The present value of the </a:t>
            </a:r>
            <a:r>
              <a:rPr lang="en-US" sz="2400" b="1" dirty="0">
                <a:solidFill>
                  <a:srgbClr val="C00000"/>
                </a:solidFill>
              </a:rPr>
              <a:t>lease payments</a:t>
            </a:r>
            <a:r>
              <a:rPr lang="en-US" sz="2400" dirty="0">
                <a:solidFill>
                  <a:srgbClr val="C00000"/>
                </a:solidFill>
              </a:rPr>
              <a:t> </a:t>
            </a:r>
            <a:r>
              <a:rPr lang="en-US" sz="2400" dirty="0"/>
              <a:t>equals or exceeds “substantially all” of the fair value of the underlying asset.</a:t>
            </a:r>
          </a:p>
          <a:p>
            <a:pPr marL="288925" indent="-288925">
              <a:buNone/>
            </a:pPr>
            <a:r>
              <a:rPr lang="en-US" sz="2400" dirty="0"/>
              <a:t>5.	The underlying asset is of such a </a:t>
            </a:r>
            <a:r>
              <a:rPr lang="en-US" sz="2400" b="1" dirty="0">
                <a:solidFill>
                  <a:srgbClr val="C00000"/>
                </a:solidFill>
              </a:rPr>
              <a:t>specialized</a:t>
            </a:r>
            <a:r>
              <a:rPr lang="en-US" sz="2400" dirty="0">
                <a:solidFill>
                  <a:schemeClr val="accent4"/>
                </a:solidFill>
              </a:rPr>
              <a:t> </a:t>
            </a:r>
            <a:r>
              <a:rPr lang="en-US" sz="2400" dirty="0"/>
              <a:t>nature that it is expected to have no alternative use to the lessor at the end of the lease term.</a:t>
            </a:r>
          </a:p>
          <a:p>
            <a:pPr marL="288925" indent="-288925">
              <a:buNone/>
            </a:pPr>
            <a:endParaRPr lang="en-US" sz="2000" dirty="0">
              <a:solidFill>
                <a:schemeClr val="accent4"/>
              </a:solidFill>
              <a:latin typeface="Arial" panose="020B0604020202020204" pitchFamily="34" charset="0"/>
            </a:endParaRPr>
          </a:p>
          <a:p>
            <a:pPr marL="0" indent="0" eaLnBrk="1" hangingPunct="1">
              <a:lnSpc>
                <a:spcPct val="85000"/>
              </a:lnSpc>
              <a:spcBef>
                <a:spcPct val="50000"/>
              </a:spcBef>
              <a:buSzPct val="105000"/>
              <a:buNone/>
              <a:defRPr/>
            </a:pPr>
            <a:endParaRPr lang="en-US" sz="2800" dirty="0">
              <a:effectLst>
                <a:outerShdw blurRad="38100" dist="38100" dir="2700000" algn="tl">
                  <a:srgbClr val="C0C0C0"/>
                </a:outerShdw>
              </a:effectLst>
              <a:latin typeface="Arial" charset="0"/>
            </a:endParaRPr>
          </a:p>
        </p:txBody>
      </p:sp>
      <p:sp>
        <p:nvSpPr>
          <p:cNvPr id="114692" name="Rectangle 4"/>
          <p:cNvSpPr>
            <a:spLocks noChangeArrowheads="1"/>
          </p:cNvSpPr>
          <p:nvPr/>
        </p:nvSpPr>
        <p:spPr bwMode="auto">
          <a:xfrm>
            <a:off x="772893" y="1247821"/>
            <a:ext cx="8086725" cy="705321"/>
          </a:xfrm>
          <a:prstGeom prst="rect">
            <a:avLst/>
          </a:prstGeom>
          <a:noFill/>
          <a:ln w="12700">
            <a:noFill/>
            <a:miter lim="800000"/>
            <a:headEnd/>
            <a:tailEnd/>
          </a:ln>
          <a:effectLst/>
        </p:spPr>
        <p:txBody>
          <a:bodyPr lIns="90488" tIns="44450" rIns="90488" bIns="44450">
            <a:spAutoFit/>
          </a:bodyPr>
          <a:lstStyle/>
          <a:p>
            <a:pPr>
              <a:spcBef>
                <a:spcPct val="20000"/>
              </a:spcBef>
              <a:defRPr/>
            </a:pPr>
            <a:r>
              <a:rPr lang="en-US" sz="2000" b="1" dirty="0"/>
              <a:t>A lease is considered a </a:t>
            </a:r>
            <a:r>
              <a:rPr lang="en-US" sz="2000" b="1" dirty="0">
                <a:solidFill>
                  <a:srgbClr val="FF0000"/>
                </a:solidFill>
              </a:rPr>
              <a:t>finance / sales-type </a:t>
            </a:r>
            <a:r>
              <a:rPr lang="en-US" sz="2000" b="1" dirty="0"/>
              <a:t>lease if it meets one or more of five criteria:</a:t>
            </a:r>
          </a:p>
        </p:txBody>
      </p:sp>
      <p:sp>
        <p:nvSpPr>
          <p:cNvPr id="6" name="Title 2">
            <a:extLst>
              <a:ext uri="{FF2B5EF4-FFF2-40B4-BE49-F238E27FC236}">
                <a16:creationId xmlns:a16="http://schemas.microsoft.com/office/drawing/2014/main" id="{4C83EC4D-0828-43D1-A758-031A53569A66}"/>
              </a:ext>
            </a:extLst>
          </p:cNvPr>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LO15-1</a:t>
            </a:r>
          </a:p>
        </p:txBody>
      </p:sp>
      <p:sp>
        <p:nvSpPr>
          <p:cNvPr id="7" name="Slide Number Placeholder 5">
            <a:extLst>
              <a:ext uri="{FF2B5EF4-FFF2-40B4-BE49-F238E27FC236}">
                <a16:creationId xmlns:a16="http://schemas.microsoft.com/office/drawing/2014/main" id="{057DEA90-604E-F54E-B1E3-C277C93C8F8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15-0</a:t>
            </a:r>
            <a:fld id="{2607F632-3F85-4F98-B182-BC32E868C800}" type="slidenum">
              <a:rPr lang="en-US" smtClean="0"/>
              <a:pPr/>
              <a:t>5</a:t>
            </a:fld>
            <a:endParaRPr lang="en-US" dirty="0"/>
          </a:p>
        </p:txBody>
      </p:sp>
    </p:spTree>
    <p:extLst>
      <p:ext uri="{BB962C8B-B14F-4D97-AF65-F5344CB8AC3E}">
        <p14:creationId xmlns:p14="http://schemas.microsoft.com/office/powerpoint/2010/main" val="7769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fade">
                                      <p:cBhvr>
                                        <p:cTn id="7" dur="500"/>
                                        <p:tgtEl>
                                          <p:spTgt spid="114691">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1500"/>
                                  </p:stCondLst>
                                  <p:childTnLst>
                                    <p:set>
                                      <p:cBhvr>
                                        <p:cTn id="10" dur="1" fill="hold">
                                          <p:stCondLst>
                                            <p:cond delay="0"/>
                                          </p:stCondLst>
                                        </p:cTn>
                                        <p:tgtEl>
                                          <p:spTgt spid="114691">
                                            <p:txEl>
                                              <p:pRg st="1" end="1"/>
                                            </p:txEl>
                                          </p:spTgt>
                                        </p:tgtEl>
                                        <p:attrNameLst>
                                          <p:attrName>style.visibility</p:attrName>
                                        </p:attrNameLst>
                                      </p:cBhvr>
                                      <p:to>
                                        <p:strVal val="visible"/>
                                      </p:to>
                                    </p:set>
                                    <p:animEffect transition="in" filter="fade">
                                      <p:cBhvr>
                                        <p:cTn id="11" dur="1000"/>
                                        <p:tgtEl>
                                          <p:spTgt spid="114691">
                                            <p:txEl>
                                              <p:pRg st="1" end="1"/>
                                            </p:txEl>
                                          </p:spTgt>
                                        </p:tgtEl>
                                      </p:cBhvr>
                                    </p:animEffect>
                                    <p:anim calcmode="lin" valueType="num">
                                      <p:cBhvr>
                                        <p:cTn id="12" dur="10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14691">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nodeType="afterEffect">
                                  <p:stCondLst>
                                    <p:cond delay="1500"/>
                                  </p:stCondLst>
                                  <p:childTnLst>
                                    <p:set>
                                      <p:cBhvr>
                                        <p:cTn id="16" dur="1" fill="hold">
                                          <p:stCondLst>
                                            <p:cond delay="0"/>
                                          </p:stCondLst>
                                        </p:cTn>
                                        <p:tgtEl>
                                          <p:spTgt spid="114691">
                                            <p:txEl>
                                              <p:pRg st="2" end="2"/>
                                            </p:txEl>
                                          </p:spTgt>
                                        </p:tgtEl>
                                        <p:attrNameLst>
                                          <p:attrName>style.visibility</p:attrName>
                                        </p:attrNameLst>
                                      </p:cBhvr>
                                      <p:to>
                                        <p:strVal val="visible"/>
                                      </p:to>
                                    </p:set>
                                    <p:animEffect transition="in" filter="fade">
                                      <p:cBhvr>
                                        <p:cTn id="17" dur="1000"/>
                                        <p:tgtEl>
                                          <p:spTgt spid="114691">
                                            <p:txEl>
                                              <p:pRg st="2" end="2"/>
                                            </p:txEl>
                                          </p:spTgt>
                                        </p:tgtEl>
                                      </p:cBhvr>
                                    </p:animEffect>
                                    <p:anim calcmode="lin" valueType="num">
                                      <p:cBhvr>
                                        <p:cTn id="18" dur="10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1469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5500"/>
                            </p:stCondLst>
                            <p:childTnLst>
                              <p:par>
                                <p:cTn id="21" presetID="42" presetClass="entr" presetSubtype="0" fill="hold" nodeType="afterEffect">
                                  <p:stCondLst>
                                    <p:cond delay="1500"/>
                                  </p:stCondLst>
                                  <p:childTnLst>
                                    <p:set>
                                      <p:cBhvr>
                                        <p:cTn id="22" dur="1" fill="hold">
                                          <p:stCondLst>
                                            <p:cond delay="0"/>
                                          </p:stCondLst>
                                        </p:cTn>
                                        <p:tgtEl>
                                          <p:spTgt spid="114691">
                                            <p:txEl>
                                              <p:pRg st="3" end="3"/>
                                            </p:txEl>
                                          </p:spTgt>
                                        </p:tgtEl>
                                        <p:attrNameLst>
                                          <p:attrName>style.visibility</p:attrName>
                                        </p:attrNameLst>
                                      </p:cBhvr>
                                      <p:to>
                                        <p:strVal val="visible"/>
                                      </p:to>
                                    </p:set>
                                    <p:animEffect transition="in" filter="fade">
                                      <p:cBhvr>
                                        <p:cTn id="23" dur="1000"/>
                                        <p:tgtEl>
                                          <p:spTgt spid="114691">
                                            <p:txEl>
                                              <p:pRg st="3" end="3"/>
                                            </p:txEl>
                                          </p:spTgt>
                                        </p:tgtEl>
                                      </p:cBhvr>
                                    </p:animEffect>
                                    <p:anim calcmode="lin" valueType="num">
                                      <p:cBhvr>
                                        <p:cTn id="24" dur="10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114691">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8000"/>
                            </p:stCondLst>
                            <p:childTnLst>
                              <p:par>
                                <p:cTn id="27" presetID="42" presetClass="entr" presetSubtype="0" fill="hold" nodeType="afterEffect">
                                  <p:stCondLst>
                                    <p:cond delay="1500"/>
                                  </p:stCondLst>
                                  <p:childTnLst>
                                    <p:set>
                                      <p:cBhvr>
                                        <p:cTn id="28" dur="1" fill="hold">
                                          <p:stCondLst>
                                            <p:cond delay="0"/>
                                          </p:stCondLst>
                                        </p:cTn>
                                        <p:tgtEl>
                                          <p:spTgt spid="114691">
                                            <p:txEl>
                                              <p:pRg st="4" end="4"/>
                                            </p:txEl>
                                          </p:spTgt>
                                        </p:tgtEl>
                                        <p:attrNameLst>
                                          <p:attrName>style.visibility</p:attrName>
                                        </p:attrNameLst>
                                      </p:cBhvr>
                                      <p:to>
                                        <p:strVal val="visible"/>
                                      </p:to>
                                    </p:set>
                                    <p:animEffect transition="in" filter="fade">
                                      <p:cBhvr>
                                        <p:cTn id="29" dur="1000"/>
                                        <p:tgtEl>
                                          <p:spTgt spid="114691">
                                            <p:txEl>
                                              <p:pRg st="4" end="4"/>
                                            </p:txEl>
                                          </p:spTgt>
                                        </p:tgtEl>
                                      </p:cBhvr>
                                    </p:animEffect>
                                    <p:anim calcmode="lin" valueType="num">
                                      <p:cBhvr>
                                        <p:cTn id="30" dur="10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146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b="1" dirty="0"/>
              <a:t>What if the Lease Term is Uncertain?</a:t>
            </a:r>
            <a:endParaRPr lang="en-US" dirty="0"/>
          </a:p>
        </p:txBody>
      </p:sp>
      <p:sp>
        <p:nvSpPr>
          <p:cNvPr id="399363" name="Rectangle 3"/>
          <p:cNvSpPr>
            <a:spLocks noGrp="1" noChangeArrowheads="1"/>
          </p:cNvSpPr>
          <p:nvPr>
            <p:ph type="body" idx="1"/>
          </p:nvPr>
        </p:nvSpPr>
        <p:spPr>
          <a:xfrm>
            <a:off x="755576" y="1196752"/>
            <a:ext cx="8236024" cy="4704184"/>
          </a:xfrm>
        </p:spPr>
        <p:txBody>
          <a:bodyPr>
            <a:normAutofit/>
          </a:bodyPr>
          <a:lstStyle/>
          <a:p>
            <a:pPr>
              <a:lnSpc>
                <a:spcPct val="80000"/>
              </a:lnSpc>
            </a:pPr>
            <a:endParaRPr lang="en-US" sz="800" b="1" dirty="0"/>
          </a:p>
          <a:p>
            <a:r>
              <a:rPr lang="en-US" sz="2400" dirty="0"/>
              <a:t>The contractual lease term is adjusted for any periods covered by options to extend or terminate the lease for which exercise is deemed to be “</a:t>
            </a:r>
            <a:r>
              <a:rPr lang="en-US" sz="2400" b="1" dirty="0">
                <a:solidFill>
                  <a:srgbClr val="C00000"/>
                </a:solidFill>
              </a:rPr>
              <a:t>reasonably certain</a:t>
            </a:r>
            <a:r>
              <a:rPr lang="en-US" sz="2400" dirty="0"/>
              <a:t>” after considering the relevant economic factors</a:t>
            </a:r>
          </a:p>
          <a:p>
            <a:pPr marL="0" indent="0">
              <a:buNone/>
            </a:pPr>
            <a:endParaRPr lang="en-US" sz="2400" dirty="0"/>
          </a:p>
          <a:p>
            <a:r>
              <a:rPr lang="en-US" sz="2400" dirty="0"/>
              <a:t>Factors that might create an economic incentive for the lessee include </a:t>
            </a:r>
            <a:r>
              <a:rPr lang="en-US" sz="2400" b="1" dirty="0">
                <a:solidFill>
                  <a:srgbClr val="C00000"/>
                </a:solidFill>
              </a:rPr>
              <a:t>bargain renewal rates</a:t>
            </a:r>
            <a:r>
              <a:rPr lang="en-US" sz="2400" b="1" dirty="0"/>
              <a:t>, </a:t>
            </a:r>
            <a:r>
              <a:rPr lang="en-US" sz="2400" b="1" dirty="0">
                <a:solidFill>
                  <a:srgbClr val="C00000"/>
                </a:solidFill>
              </a:rPr>
              <a:t>penalty payments </a:t>
            </a:r>
            <a:r>
              <a:rPr lang="en-US" sz="2400" dirty="0"/>
              <a:t>for cancellation or non-renewal and </a:t>
            </a:r>
            <a:r>
              <a:rPr lang="en-US" sz="2400" b="1" dirty="0">
                <a:solidFill>
                  <a:srgbClr val="C00000"/>
                </a:solidFill>
              </a:rPr>
              <a:t>economic penalties </a:t>
            </a:r>
            <a:r>
              <a:rPr lang="en-US" sz="2400" dirty="0"/>
              <a:t>such as significant customization or installment costs.   </a:t>
            </a:r>
          </a:p>
        </p:txBody>
      </p:sp>
      <p:sp>
        <p:nvSpPr>
          <p:cNvPr id="5" name="Title 2">
            <a:extLst>
              <a:ext uri="{FF2B5EF4-FFF2-40B4-BE49-F238E27FC236}">
                <a16:creationId xmlns:a16="http://schemas.microsoft.com/office/drawing/2014/main" id="{2044E919-E7FA-46B8-8113-4EBC042FD63D}"/>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9007DAB0-BEBC-194A-9A3C-A80B3F39C79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50</a:t>
            </a:fld>
            <a:endParaRPr lang="en-US" dirty="0"/>
          </a:p>
        </p:txBody>
      </p:sp>
    </p:spTree>
    <p:extLst>
      <p:ext uri="{BB962C8B-B14F-4D97-AF65-F5344CB8AC3E}">
        <p14:creationId xmlns:p14="http://schemas.microsoft.com/office/powerpoint/2010/main" val="1190911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altLang="en-US" dirty="0"/>
              <a:t>Concept Check: Uncertain Lease Term</a:t>
            </a:r>
          </a:p>
        </p:txBody>
      </p:sp>
      <p:sp>
        <p:nvSpPr>
          <p:cNvPr id="414723" name="Rectangle 3"/>
          <p:cNvSpPr>
            <a:spLocks noGrp="1" noChangeArrowheads="1"/>
          </p:cNvSpPr>
          <p:nvPr>
            <p:ph idx="1"/>
          </p:nvPr>
        </p:nvSpPr>
        <p:spPr>
          <a:xfrm>
            <a:off x="609600" y="1219200"/>
            <a:ext cx="8458199" cy="5367992"/>
          </a:xfrm>
          <a:solidFill>
            <a:schemeClr val="bg1">
              <a:lumMod val="95000"/>
            </a:schemeClr>
          </a:solidFill>
        </p:spPr>
        <p:txBody>
          <a:bodyPr>
            <a:noAutofit/>
          </a:bodyPr>
          <a:lstStyle/>
          <a:p>
            <a:pPr marL="0" indent="0">
              <a:buNone/>
            </a:pPr>
            <a:r>
              <a:rPr lang="en-US" sz="2000" dirty="0"/>
              <a:t>Phil Wright Dental Services leased kitchen equipment under a 5-year lease with  an option to renew for 3 years at the end of 5 years and an option to renew for an additional 3 years at the end of 8 years.  The first 3-year renewal option can be exercised for one-half the original and usual rate. What is the length of the lease term that Wright should assume in recording the transactions related to the lease?</a:t>
            </a:r>
          </a:p>
          <a:p>
            <a:pPr marL="0" indent="0">
              <a:buNone/>
            </a:pPr>
            <a:r>
              <a:rPr lang="en-US" sz="2000" dirty="0"/>
              <a:t>a.	5  years</a:t>
            </a:r>
          </a:p>
          <a:p>
            <a:pPr marL="0" indent="0">
              <a:buNone/>
            </a:pPr>
            <a:r>
              <a:rPr lang="en-US" sz="2000" dirty="0"/>
              <a:t>b.	8   years</a:t>
            </a:r>
          </a:p>
          <a:p>
            <a:pPr marL="0" indent="0">
              <a:buNone/>
            </a:pPr>
            <a:r>
              <a:rPr lang="en-US" sz="2000" dirty="0"/>
              <a:t>c.	11 years</a:t>
            </a:r>
          </a:p>
          <a:p>
            <a:pPr marL="0" indent="0">
              <a:buNone/>
            </a:pPr>
            <a:r>
              <a:rPr lang="en-US" sz="2000" dirty="0"/>
              <a:t>d.	cannot be determined </a:t>
            </a:r>
          </a:p>
          <a:p>
            <a:pPr marL="0" indent="0">
              <a:buNone/>
            </a:pPr>
            <a:r>
              <a:rPr lang="en-US" sz="1800" dirty="0"/>
              <a:t> </a:t>
            </a:r>
          </a:p>
          <a:p>
            <a:pPr marL="0" indent="0">
              <a:buNone/>
            </a:pPr>
            <a:r>
              <a:rPr lang="en-US" sz="1800" dirty="0"/>
              <a:t> </a:t>
            </a:r>
          </a:p>
        </p:txBody>
      </p:sp>
      <p:sp>
        <p:nvSpPr>
          <p:cNvPr id="2" name="Oval 1"/>
          <p:cNvSpPr/>
          <p:nvPr/>
        </p:nvSpPr>
        <p:spPr bwMode="auto">
          <a:xfrm>
            <a:off x="590599" y="3501008"/>
            <a:ext cx="381001" cy="415159"/>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solidFill>
                <a:prstClr val="black"/>
              </a:solidFill>
              <a:latin typeface="Tahoma" pitchFamily="34" charset="0"/>
              <a:cs typeface="Arial" charset="0"/>
            </a:endParaRPr>
          </a:p>
        </p:txBody>
      </p:sp>
      <p:sp>
        <p:nvSpPr>
          <p:cNvPr id="4" name="TextBox 3"/>
          <p:cNvSpPr txBox="1"/>
          <p:nvPr/>
        </p:nvSpPr>
        <p:spPr>
          <a:xfrm>
            <a:off x="609599" y="4658360"/>
            <a:ext cx="8458200" cy="1938992"/>
          </a:xfrm>
          <a:prstGeom prst="rect">
            <a:avLst/>
          </a:prstGeom>
          <a:solidFill>
            <a:schemeClr val="accent6">
              <a:lumMod val="20000"/>
              <a:lumOff val="80000"/>
            </a:schemeClr>
          </a:solidFill>
          <a:ln w="6350">
            <a:solidFill>
              <a:schemeClr val="tx1"/>
            </a:solidFill>
          </a:ln>
        </p:spPr>
        <p:txBody>
          <a:bodyPr wrap="square" rtlCol="0">
            <a:spAutoFit/>
          </a:bodyPr>
          <a:lstStyle/>
          <a:p>
            <a:pPr marL="0" indent="0">
              <a:buNone/>
            </a:pPr>
            <a:r>
              <a:rPr lang="en-US" sz="2000" dirty="0"/>
              <a:t>The correct answer is b. </a:t>
            </a:r>
          </a:p>
          <a:p>
            <a:pPr marL="0" indent="0">
              <a:buNone/>
            </a:pPr>
            <a:r>
              <a:rPr lang="en-US" sz="2000" dirty="0"/>
              <a:t>The lease term will be 8 years.  The lease term is the contractual lease term modified by any renewal or termination options for which exercise the options is reasonably certain.  The first three-year renewal option can be exercised for one-half the original and usual rate, which implies a reasonable certainty that the original lease term will be extended to 8 years.</a:t>
            </a:r>
            <a:endParaRPr lang="en-US" sz="2000" b="1" dirty="0"/>
          </a:p>
        </p:txBody>
      </p:sp>
      <p:sp>
        <p:nvSpPr>
          <p:cNvPr id="6" name="Title 2">
            <a:extLst>
              <a:ext uri="{FF2B5EF4-FFF2-40B4-BE49-F238E27FC236}">
                <a16:creationId xmlns:a16="http://schemas.microsoft.com/office/drawing/2014/main" id="{FE50F475-2016-454A-9037-4F084F8BD91E}"/>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7" name="Slide Number Placeholder 5">
            <a:extLst>
              <a:ext uri="{FF2B5EF4-FFF2-40B4-BE49-F238E27FC236}">
                <a16:creationId xmlns:a16="http://schemas.microsoft.com/office/drawing/2014/main" id="{BFC0F014-BD7A-6649-AB59-904C90E5E63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51</a:t>
            </a:fld>
            <a:endParaRPr lang="en-US" dirty="0"/>
          </a:p>
        </p:txBody>
      </p:sp>
    </p:spTree>
    <p:extLst>
      <p:ext uri="{BB962C8B-B14F-4D97-AF65-F5344CB8AC3E}">
        <p14:creationId xmlns:p14="http://schemas.microsoft.com/office/powerpoint/2010/main" val="282234711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50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nodeType="afterEffect">
                                      <p:stCondLst>
                                        <p:cond delay="50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50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nodeType="afterEffect">
                                      <p:stCondLst>
                                        <p:cond delay="50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Reassessment of the Lease Term</a:t>
            </a:r>
          </a:p>
        </p:txBody>
      </p:sp>
      <p:sp>
        <p:nvSpPr>
          <p:cNvPr id="3" name="Content Placeholder 2"/>
          <p:cNvSpPr>
            <a:spLocks noGrp="1"/>
          </p:cNvSpPr>
          <p:nvPr>
            <p:ph idx="1"/>
          </p:nvPr>
        </p:nvSpPr>
        <p:spPr/>
        <p:txBody>
          <a:bodyPr>
            <a:normAutofit/>
          </a:bodyPr>
          <a:lstStyle/>
          <a:p>
            <a:r>
              <a:rPr lang="en-US" sz="2400" dirty="0"/>
              <a:t>Circumstances can change that require reassessment of a lease term.</a:t>
            </a:r>
          </a:p>
          <a:p>
            <a:pPr marL="0" indent="0">
              <a:buNone/>
            </a:pPr>
            <a:endParaRPr lang="en-US" sz="2400" dirty="0"/>
          </a:p>
          <a:p>
            <a:r>
              <a:rPr lang="en-US" sz="2400" dirty="0"/>
              <a:t>Reassessment requires a </a:t>
            </a:r>
            <a:r>
              <a:rPr lang="en-US" sz="2400" b="1" dirty="0">
                <a:solidFill>
                  <a:srgbClr val="0070C0"/>
                </a:solidFill>
              </a:rPr>
              <a:t>“triggering event” </a:t>
            </a:r>
            <a:r>
              <a:rPr lang="en-US" sz="2400" dirty="0"/>
              <a:t>such that the lessee now has an economic incentive to exercise an option that extends or terminates the lease. </a:t>
            </a:r>
          </a:p>
          <a:p>
            <a:endParaRPr lang="en-US" sz="2400" dirty="0"/>
          </a:p>
          <a:p>
            <a:r>
              <a:rPr lang="en-US" sz="2400" dirty="0"/>
              <a:t>The lease term is reassessed only when a significant event or change in circumstances indicates a change in the economic incentive for extension or termination of the lease.</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EE53A039-9978-EB4E-822B-9106A29DC95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52</a:t>
            </a:fld>
            <a:endParaRPr lang="en-US" dirty="0"/>
          </a:p>
        </p:txBody>
      </p:sp>
    </p:spTree>
    <p:extLst>
      <p:ext uri="{BB962C8B-B14F-4D97-AF65-F5344CB8AC3E}">
        <p14:creationId xmlns:p14="http://schemas.microsoft.com/office/powerpoint/2010/main" val="19356610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Reassessment Example</a:t>
            </a:r>
          </a:p>
        </p:txBody>
      </p:sp>
      <p:sp>
        <p:nvSpPr>
          <p:cNvPr id="3" name="Content Placeholder 2"/>
          <p:cNvSpPr>
            <a:spLocks noGrp="1"/>
          </p:cNvSpPr>
          <p:nvPr>
            <p:ph idx="1"/>
          </p:nvPr>
        </p:nvSpPr>
        <p:spPr/>
        <p:txBody>
          <a:bodyPr>
            <a:normAutofit lnSpcReduction="10000"/>
          </a:bodyPr>
          <a:lstStyle/>
          <a:p>
            <a:r>
              <a:rPr lang="en-US" sz="2400" dirty="0"/>
              <a:t>A lessee had no significant economic incentive as of the beginning of a 6-year lease to exercise a 2-year extension option. </a:t>
            </a:r>
          </a:p>
          <a:p>
            <a:r>
              <a:rPr lang="en-US" sz="2400" dirty="0"/>
              <a:t>By the </a:t>
            </a:r>
            <a:r>
              <a:rPr lang="en-US" sz="2400" b="1" dirty="0">
                <a:solidFill>
                  <a:srgbClr val="C00000"/>
                </a:solidFill>
              </a:rPr>
              <a:t>end of the third year</a:t>
            </a:r>
            <a:r>
              <a:rPr lang="en-US" sz="2400" dirty="0"/>
              <a:t>, the lessee has made significant improvements to the asset whose cost could be recovered only if it exercises the extension option, making extension of the lease </a:t>
            </a:r>
            <a:r>
              <a:rPr lang="en-US" sz="2400" b="1" dirty="0">
                <a:solidFill>
                  <a:srgbClr val="C00000"/>
                </a:solidFill>
              </a:rPr>
              <a:t>“reasonably certain.” </a:t>
            </a:r>
          </a:p>
          <a:p>
            <a:r>
              <a:rPr lang="en-US" sz="2400" dirty="0"/>
              <a:t>So, the full term of the lease is now expected to be a total of eight years with five years remaining. </a:t>
            </a:r>
          </a:p>
          <a:p>
            <a:r>
              <a:rPr lang="en-US" sz="2400" dirty="0"/>
              <a:t>At the end of the third year, the lessee would </a:t>
            </a:r>
            <a:r>
              <a:rPr lang="en-US" sz="2400" b="1" dirty="0">
                <a:solidFill>
                  <a:srgbClr val="C00000"/>
                </a:solidFill>
              </a:rPr>
              <a:t>re-measure the lease liability </a:t>
            </a:r>
            <a:r>
              <a:rPr lang="en-US" sz="2400" dirty="0"/>
              <a:t>as the present value of the remaining five lease payments.</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46C7C94C-48D4-AB41-8939-FF1A2FD98E2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53</a:t>
            </a:fld>
            <a:endParaRPr lang="en-US" dirty="0"/>
          </a:p>
        </p:txBody>
      </p:sp>
    </p:spTree>
    <p:extLst>
      <p:ext uri="{BB962C8B-B14F-4D97-AF65-F5344CB8AC3E}">
        <p14:creationId xmlns:p14="http://schemas.microsoft.com/office/powerpoint/2010/main" val="400307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nodeType="afterEffect">
                                  <p:stCondLst>
                                    <p:cond delay="20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nodeType="afterEffect">
                                  <p:stCondLst>
                                    <p:cond delay="2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Reassessment Example (continued)</a:t>
            </a:r>
          </a:p>
        </p:txBody>
      </p:sp>
      <p:sp>
        <p:nvSpPr>
          <p:cNvPr id="3" name="Content Placeholder 2"/>
          <p:cNvSpPr>
            <a:spLocks noGrp="1"/>
          </p:cNvSpPr>
          <p:nvPr>
            <p:ph idx="1"/>
          </p:nvPr>
        </p:nvSpPr>
        <p:spPr/>
        <p:txBody>
          <a:bodyPr>
            <a:normAutofit/>
          </a:bodyPr>
          <a:lstStyle/>
          <a:p>
            <a:r>
              <a:rPr lang="en-US" sz="2400" dirty="0"/>
              <a:t>The discount rate for the new term is the incremental borrowing rate of the lessee using market </a:t>
            </a:r>
            <a:r>
              <a:rPr lang="en-US" sz="2400" b="1" dirty="0">
                <a:solidFill>
                  <a:srgbClr val="C00000"/>
                </a:solidFill>
              </a:rPr>
              <a:t>interest rates </a:t>
            </a:r>
            <a:r>
              <a:rPr lang="en-US" sz="2400" b="1" i="1" dirty="0">
                <a:solidFill>
                  <a:srgbClr val="C00000"/>
                </a:solidFill>
              </a:rPr>
              <a:t>at the time of the reassessment</a:t>
            </a:r>
            <a:r>
              <a:rPr lang="en-US" sz="2400" dirty="0"/>
              <a:t>, rather than the rate used at the beginning of the lease. </a:t>
            </a:r>
          </a:p>
          <a:p>
            <a:r>
              <a:rPr lang="en-US" sz="2400" dirty="0"/>
              <a:t>Assuming the present value of the remaining five lease payments totaled $400,000, while the current balance of the lease liability before re-measurement is $250,000, the lessee would make the following adjustment:</a:t>
            </a:r>
          </a:p>
        </p:txBody>
      </p:sp>
      <p:sp>
        <p:nvSpPr>
          <p:cNvPr id="4" name="TextBox 3"/>
          <p:cNvSpPr txBox="1"/>
          <p:nvPr/>
        </p:nvSpPr>
        <p:spPr>
          <a:xfrm>
            <a:off x="719560" y="4725144"/>
            <a:ext cx="8013600" cy="1723549"/>
          </a:xfrm>
          <a:prstGeom prst="rect">
            <a:avLst/>
          </a:prstGeom>
          <a:solidFill>
            <a:srgbClr val="FFFFCC"/>
          </a:solidFill>
          <a:ln>
            <a:solidFill>
              <a:schemeClr val="accent6"/>
            </a:solidFill>
          </a:ln>
        </p:spPr>
        <p:txBody>
          <a:bodyPr wrap="square" rtlCol="0">
            <a:spAutoFit/>
          </a:bodyPr>
          <a:lstStyle/>
          <a:p>
            <a:r>
              <a:rPr lang="en-US" sz="2000" dirty="0">
                <a:latin typeface="+mn-lt"/>
              </a:rPr>
              <a:t>Right-of-use asset			           150,000</a:t>
            </a:r>
          </a:p>
          <a:p>
            <a:r>
              <a:rPr lang="en-US" sz="2000" dirty="0">
                <a:latin typeface="+mn-lt"/>
              </a:rPr>
              <a:t>	Lease payable (increase in balance*)		150,000</a:t>
            </a:r>
          </a:p>
          <a:p>
            <a:endParaRPr lang="en-US" dirty="0"/>
          </a:p>
          <a:p>
            <a:pPr marL="228600" indent="-228600"/>
            <a:r>
              <a:rPr lang="en-US" sz="1600" dirty="0">
                <a:latin typeface="+mn-lt"/>
              </a:rPr>
              <a:t>*PV of remaining 5 payments, discounted at the current rate	$400,000</a:t>
            </a:r>
          </a:p>
          <a:p>
            <a:pPr marL="228600" indent="-228600"/>
            <a:r>
              <a:rPr lang="en-US" sz="1600" dirty="0">
                <a:latin typeface="+mn-lt"/>
              </a:rPr>
              <a:t>   Liability balance after 3 years based on initial lease terms	</a:t>
            </a:r>
            <a:r>
              <a:rPr lang="en-US" sz="1600" u="sng" dirty="0">
                <a:latin typeface="+mn-lt"/>
              </a:rPr>
              <a:t>$250,000</a:t>
            </a:r>
          </a:p>
          <a:p>
            <a:pPr marL="228600" indent="-228600"/>
            <a:r>
              <a:rPr lang="en-US" sz="1600" dirty="0">
                <a:latin typeface="+mn-lt"/>
              </a:rPr>
              <a:t>   Increase in balance					$150,000</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DEDEA955-6051-4841-8FAD-E1099586D9A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54</a:t>
            </a:fld>
            <a:endParaRPr lang="en-US" dirty="0"/>
          </a:p>
        </p:txBody>
      </p:sp>
    </p:spTree>
    <p:extLst>
      <p:ext uri="{BB962C8B-B14F-4D97-AF65-F5344CB8AC3E}">
        <p14:creationId xmlns:p14="http://schemas.microsoft.com/office/powerpoint/2010/main" val="352789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15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250"/>
                                        <p:tgtEl>
                                          <p:spTgt spid="4"/>
                                        </p:tgtEl>
                                      </p:cBhvr>
                                    </p:animEffect>
                                    <p:anim calcmode="lin" valueType="num">
                                      <p:cBhvr>
                                        <p:cTn id="14" dur="1250" fill="hold"/>
                                        <p:tgtEl>
                                          <p:spTgt spid="4"/>
                                        </p:tgtEl>
                                        <p:attrNameLst>
                                          <p:attrName>ppt_x</p:attrName>
                                        </p:attrNameLst>
                                      </p:cBhvr>
                                      <p:tavLst>
                                        <p:tav tm="0">
                                          <p:val>
                                            <p:strVal val="#ppt_x"/>
                                          </p:val>
                                        </p:tav>
                                        <p:tav tm="100000">
                                          <p:val>
                                            <p:strVal val="#ppt_x"/>
                                          </p:val>
                                        </p:tav>
                                      </p:tavLst>
                                    </p:anim>
                                    <p:anim calcmode="lin" valueType="num">
                                      <p:cBhvr>
                                        <p:cTn id="15" dur="12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Reassessment: Classification</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Content Placeholder 2">
            <a:extLst>
              <a:ext uri="{FF2B5EF4-FFF2-40B4-BE49-F238E27FC236}">
                <a16:creationId xmlns:a16="http://schemas.microsoft.com/office/drawing/2014/main" id="{7238EAFA-5EB2-4E40-A33A-6140FE4F863B}"/>
              </a:ext>
            </a:extLst>
          </p:cNvPr>
          <p:cNvSpPr>
            <a:spLocks noGrp="1"/>
          </p:cNvSpPr>
          <p:nvPr>
            <p:ph idx="1"/>
          </p:nvPr>
        </p:nvSpPr>
        <p:spPr>
          <a:xfrm>
            <a:off x="611560" y="1587501"/>
            <a:ext cx="8229600" cy="4525963"/>
          </a:xfrm>
        </p:spPr>
        <p:txBody>
          <a:bodyPr>
            <a:normAutofit/>
          </a:bodyPr>
          <a:lstStyle/>
          <a:p>
            <a:r>
              <a:rPr lang="en-US" sz="2400" dirty="0"/>
              <a:t>When there is a change in the lease term, </a:t>
            </a:r>
            <a:r>
              <a:rPr lang="en-US" sz="2400" b="1" dirty="0">
                <a:solidFill>
                  <a:srgbClr val="C00000"/>
                </a:solidFill>
              </a:rPr>
              <a:t>lessees</a:t>
            </a:r>
            <a:r>
              <a:rPr lang="en-US" sz="2400" dirty="0"/>
              <a:t> are required to </a:t>
            </a:r>
            <a:r>
              <a:rPr lang="en-US" sz="2400" b="1" dirty="0">
                <a:solidFill>
                  <a:srgbClr val="C00000"/>
                </a:solidFill>
              </a:rPr>
              <a:t>reassess</a:t>
            </a:r>
            <a:r>
              <a:rPr lang="en-US" sz="2400" dirty="0"/>
              <a:t> the </a:t>
            </a:r>
            <a:r>
              <a:rPr lang="en-US" sz="2400" b="1" dirty="0"/>
              <a:t>classification</a:t>
            </a:r>
            <a:r>
              <a:rPr lang="en-US" sz="2400" dirty="0"/>
              <a:t> of the lease.</a:t>
            </a:r>
          </a:p>
          <a:p>
            <a:pPr lvl="1"/>
            <a:r>
              <a:rPr lang="en-US" sz="2000" dirty="0"/>
              <a:t>Lessees must apply the five criteria to determine whether the lease now meets the criteria for classification as a finance lease.</a:t>
            </a:r>
          </a:p>
          <a:p>
            <a:r>
              <a:rPr lang="en-US" sz="2400" dirty="0"/>
              <a:t>If the classification has changed, then the lessee must account for the lease as a finance lease for the remainder of the lease term. </a:t>
            </a:r>
          </a:p>
          <a:p>
            <a:r>
              <a:rPr lang="en-US" sz="2400" b="1" dirty="0"/>
              <a:t>Lessors</a:t>
            </a:r>
            <a:r>
              <a:rPr lang="en-US" sz="2400" dirty="0"/>
              <a:t> are </a:t>
            </a:r>
            <a:r>
              <a:rPr lang="en-US" sz="2400" u="sng" dirty="0"/>
              <a:t>not</a:t>
            </a:r>
            <a:r>
              <a:rPr lang="en-US" sz="2400" dirty="0"/>
              <a:t> permitted to reassess the initial determination of the lease term or discount rate. </a:t>
            </a:r>
          </a:p>
        </p:txBody>
      </p:sp>
      <p:sp>
        <p:nvSpPr>
          <p:cNvPr id="7" name="Slide Number Placeholder 5">
            <a:extLst>
              <a:ext uri="{FF2B5EF4-FFF2-40B4-BE49-F238E27FC236}">
                <a16:creationId xmlns:a16="http://schemas.microsoft.com/office/drawing/2014/main" id="{756B2720-A0DF-114A-BA47-A1478BBBEFE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55</a:t>
            </a:fld>
            <a:endParaRPr lang="en-US" dirty="0"/>
          </a:p>
        </p:txBody>
      </p:sp>
    </p:spTree>
    <p:extLst>
      <p:ext uri="{BB962C8B-B14F-4D97-AF65-F5344CB8AC3E}">
        <p14:creationId xmlns:p14="http://schemas.microsoft.com/office/powerpoint/2010/main" val="5828966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Uncertainty of Lease Payments</a:t>
            </a:r>
          </a:p>
        </p:txBody>
      </p:sp>
      <p:sp>
        <p:nvSpPr>
          <p:cNvPr id="3" name="Content Placeholder 2"/>
          <p:cNvSpPr>
            <a:spLocks noGrp="1"/>
          </p:cNvSpPr>
          <p:nvPr>
            <p:ph idx="1"/>
          </p:nvPr>
        </p:nvSpPr>
        <p:spPr>
          <a:xfrm>
            <a:off x="683568" y="1124744"/>
            <a:ext cx="8229600" cy="4525963"/>
          </a:xfrm>
        </p:spPr>
        <p:txBody>
          <a:bodyPr/>
          <a:lstStyle/>
          <a:p>
            <a:pPr marL="0" indent="0">
              <a:buNone/>
            </a:pPr>
            <a:r>
              <a:rPr lang="en-US" sz="2400" dirty="0"/>
              <a:t>Sometimes lease payments are scheduled to increase or decrease on a future date during the lease term depending on whether a specified event occurs.</a:t>
            </a:r>
          </a:p>
          <a:p>
            <a:pPr marL="0" indent="0">
              <a:buNone/>
            </a:pPr>
            <a:endParaRPr lang="en-US" sz="2400" dirty="0"/>
          </a:p>
          <a:p>
            <a:pPr marL="0" indent="0">
              <a:buNone/>
            </a:pPr>
            <a:r>
              <a:rPr lang="en-US" sz="2400" dirty="0"/>
              <a:t>Examples may include but are not limited to contingencies regarding:</a:t>
            </a:r>
          </a:p>
          <a:p>
            <a:pPr>
              <a:buFont typeface="Arial" panose="020B0604020202020204" pitchFamily="34" charset="0"/>
              <a:buChar char="•"/>
            </a:pPr>
            <a:r>
              <a:rPr lang="en-US" sz="2400" dirty="0"/>
              <a:t>Revenues</a:t>
            </a:r>
          </a:p>
          <a:p>
            <a:pPr>
              <a:buFont typeface="Arial" panose="020B0604020202020204" pitchFamily="34" charset="0"/>
              <a:buChar char="•"/>
            </a:pPr>
            <a:r>
              <a:rPr lang="en-US" sz="2400" dirty="0"/>
              <a:t>Profitability</a:t>
            </a:r>
          </a:p>
          <a:p>
            <a:pPr>
              <a:buFont typeface="Arial" panose="020B0604020202020204" pitchFamily="34" charset="0"/>
              <a:buChar char="•"/>
            </a:pPr>
            <a:r>
              <a:rPr lang="en-US" sz="2400" dirty="0"/>
              <a:t>Asset usage</a:t>
            </a:r>
          </a:p>
          <a:p>
            <a:pPr marL="0" indent="0">
              <a:buNone/>
            </a:pPr>
            <a:endParaRPr lang="en-US" dirty="0"/>
          </a:p>
          <a:p>
            <a:pPr marL="0" indent="0">
              <a:buNone/>
            </a:pPr>
            <a:endParaRPr lang="en-US"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89E8C69B-1575-0649-8548-C521CEEF495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56</a:t>
            </a:fld>
            <a:endParaRPr lang="en-US" dirty="0"/>
          </a:p>
        </p:txBody>
      </p:sp>
    </p:spTree>
    <p:extLst>
      <p:ext uri="{BB962C8B-B14F-4D97-AF65-F5344CB8AC3E}">
        <p14:creationId xmlns:p14="http://schemas.microsoft.com/office/powerpoint/2010/main" val="209041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0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nodeType="afterEffect">
                                  <p:stCondLst>
                                    <p:cond delay="75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4750"/>
                            </p:stCondLst>
                            <p:childTnLst>
                              <p:par>
                                <p:cTn id="17" presetID="42" presetClass="entr" presetSubtype="0" fill="hold" nodeType="afterEffect">
                                  <p:stCondLst>
                                    <p:cond delay="75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6500"/>
                            </p:stCondLst>
                            <p:childTnLst>
                              <p:par>
                                <p:cTn id="23" presetID="42" presetClass="entr" presetSubtype="0" fill="hold" nodeType="afterEffect">
                                  <p:stCondLst>
                                    <p:cond delay="75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Uncertainty of Lease Payments Example</a:t>
            </a:r>
          </a:p>
        </p:txBody>
      </p:sp>
      <p:sp>
        <p:nvSpPr>
          <p:cNvPr id="3" name="Content Placeholder 2"/>
          <p:cNvSpPr>
            <a:spLocks noGrp="1"/>
          </p:cNvSpPr>
          <p:nvPr>
            <p:ph idx="1"/>
          </p:nvPr>
        </p:nvSpPr>
        <p:spPr/>
        <p:txBody>
          <a:bodyPr>
            <a:normAutofit/>
          </a:bodyPr>
          <a:lstStyle/>
          <a:p>
            <a:pPr marL="0" indent="0">
              <a:buNone/>
            </a:pPr>
            <a:r>
              <a:rPr lang="en-US" sz="2400" dirty="0"/>
              <a:t>A recent annual report of </a:t>
            </a:r>
            <a:r>
              <a:rPr lang="en-US" sz="2400" b="1" dirty="0"/>
              <a:t>The GAP </a:t>
            </a:r>
            <a:r>
              <a:rPr lang="en-US" sz="2400" dirty="0"/>
              <a:t>included the following note:</a:t>
            </a:r>
          </a:p>
        </p:txBody>
      </p:sp>
      <p:sp>
        <p:nvSpPr>
          <p:cNvPr id="6"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7" name="Rectangle: Diagonal Corners Rounded 6">
            <a:extLst>
              <a:ext uri="{FF2B5EF4-FFF2-40B4-BE49-F238E27FC236}">
                <a16:creationId xmlns:a16="http://schemas.microsoft.com/office/drawing/2014/main" id="{05D5540A-63AC-416B-8B93-B005DA6C42BC}"/>
              </a:ext>
            </a:extLst>
          </p:cNvPr>
          <p:cNvSpPr/>
          <p:nvPr/>
        </p:nvSpPr>
        <p:spPr>
          <a:xfrm flipH="1">
            <a:off x="821717" y="2204864"/>
            <a:ext cx="7941568" cy="2952328"/>
          </a:xfrm>
          <a:prstGeom prst="round2DiagRect">
            <a:avLst/>
          </a:prstGeom>
          <a:solidFill>
            <a:srgbClr val="B9CDE5"/>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Rent Expense (in part) </a:t>
            </a:r>
            <a:endParaRPr lang="en-US" dirty="0">
              <a:solidFill>
                <a:schemeClr val="tx1"/>
              </a:solidFill>
            </a:endParaRPr>
          </a:p>
          <a:p>
            <a:r>
              <a:rPr lang="en-US" dirty="0">
                <a:solidFill>
                  <a:schemeClr val="tx1"/>
                </a:solidFill>
              </a:rPr>
              <a:t>Certain leases provide for contingent rents that are not measurable at inception. These contingent rents are primarily based on a percentage of sales that are in excess of a predetermined level and/or rent increase based on a change in the consumer price index or fair market value. These amounts are excluded from minimum rent and are included in the determination of rent expense when it is probable that the expense has been incurred and the amount can be reasonably estimated. </a:t>
            </a:r>
          </a:p>
        </p:txBody>
      </p:sp>
      <p:sp>
        <p:nvSpPr>
          <p:cNvPr id="8" name="Slide Number Placeholder 5">
            <a:extLst>
              <a:ext uri="{FF2B5EF4-FFF2-40B4-BE49-F238E27FC236}">
                <a16:creationId xmlns:a16="http://schemas.microsoft.com/office/drawing/2014/main" id="{9D50A698-A1A2-0E48-87F1-D2777709027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57</a:t>
            </a:fld>
            <a:endParaRPr lang="en-US" dirty="0"/>
          </a:p>
        </p:txBody>
      </p:sp>
    </p:spTree>
    <p:extLst>
      <p:ext uri="{BB962C8B-B14F-4D97-AF65-F5344CB8AC3E}">
        <p14:creationId xmlns:p14="http://schemas.microsoft.com/office/powerpoint/2010/main" val="16629951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Uncertainty of Lease Payments (continued)</a:t>
            </a:r>
          </a:p>
        </p:txBody>
      </p:sp>
      <p:sp>
        <p:nvSpPr>
          <p:cNvPr id="3" name="Content Placeholder 2"/>
          <p:cNvSpPr>
            <a:spLocks noGrp="1"/>
          </p:cNvSpPr>
          <p:nvPr>
            <p:ph idx="1"/>
          </p:nvPr>
        </p:nvSpPr>
        <p:spPr/>
        <p:txBody>
          <a:bodyPr>
            <a:normAutofit/>
          </a:bodyPr>
          <a:lstStyle/>
          <a:p>
            <a:pPr marL="0" indent="0">
              <a:buNone/>
            </a:pPr>
            <a:r>
              <a:rPr lang="en-US" sz="2400" dirty="0"/>
              <a:t>General accounting for uncertainty of payment amounts:</a:t>
            </a:r>
          </a:p>
          <a:p>
            <a:pPr marL="0" indent="0">
              <a:buNone/>
            </a:pPr>
            <a:r>
              <a:rPr lang="en-US" sz="2400" dirty="0"/>
              <a:t> </a:t>
            </a:r>
          </a:p>
          <a:p>
            <a:pPr marL="514350" indent="-514350">
              <a:buFont typeface="+mj-lt"/>
              <a:buAutoNum type="arabicParenR"/>
            </a:pPr>
            <a:r>
              <a:rPr lang="en-US" sz="2400" dirty="0"/>
              <a:t>Because the amounts of future lease payments are uncertain and often avoidable, </a:t>
            </a:r>
            <a:r>
              <a:rPr lang="en-US" sz="2400" b="1" dirty="0">
                <a:solidFill>
                  <a:srgbClr val="C00000"/>
                </a:solidFill>
              </a:rPr>
              <a:t>we don’t consider them as part of the lease payments </a:t>
            </a:r>
            <a:r>
              <a:rPr lang="en-US" sz="2400" dirty="0"/>
              <a:t>used to calculate the lessee’s lease liability and the lessor’s lease receivable.</a:t>
            </a:r>
          </a:p>
          <a:p>
            <a:pPr marL="514350" indent="-514350">
              <a:buFont typeface="+mj-lt"/>
              <a:buAutoNum type="arabicParenR"/>
            </a:pPr>
            <a:r>
              <a:rPr lang="en-US" sz="2400" dirty="0"/>
              <a:t>If and when lease payments increase, the change in the lease payments has no effect on balance sheet accounts and </a:t>
            </a:r>
            <a:r>
              <a:rPr lang="en-US" sz="2400" b="1" dirty="0">
                <a:solidFill>
                  <a:srgbClr val="C00000"/>
                </a:solidFill>
              </a:rPr>
              <a:t>simply is reported as a separate lease expense (lessee) and lease revenue (lessor).</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5ABF4D87-E72E-7D4F-B422-9536639BCB7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58</a:t>
            </a:fld>
            <a:endParaRPr lang="en-US" dirty="0"/>
          </a:p>
        </p:txBody>
      </p:sp>
    </p:spTree>
    <p:extLst>
      <p:ext uri="{BB962C8B-B14F-4D97-AF65-F5344CB8AC3E}">
        <p14:creationId xmlns:p14="http://schemas.microsoft.com/office/powerpoint/2010/main" val="410213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35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Uncertainty of Lease Payments (concluded)</a:t>
            </a:r>
          </a:p>
        </p:txBody>
      </p:sp>
      <p:sp>
        <p:nvSpPr>
          <p:cNvPr id="3" name="Content Placeholder 2"/>
          <p:cNvSpPr>
            <a:spLocks noGrp="1"/>
          </p:cNvSpPr>
          <p:nvPr>
            <p:ph idx="1"/>
          </p:nvPr>
        </p:nvSpPr>
        <p:spPr>
          <a:xfrm>
            <a:off x="683568" y="1268760"/>
            <a:ext cx="8229600" cy="4525963"/>
          </a:xfrm>
        </p:spPr>
        <p:txBody>
          <a:bodyPr>
            <a:normAutofit/>
          </a:bodyPr>
          <a:lstStyle/>
          <a:p>
            <a:pPr marL="0" indent="0">
              <a:buNone/>
            </a:pPr>
            <a:r>
              <a:rPr lang="en-US" sz="2400" dirty="0"/>
              <a:t>There are </a:t>
            </a:r>
            <a:r>
              <a:rPr lang="en-US" sz="2400" b="1" dirty="0">
                <a:solidFill>
                  <a:srgbClr val="C00000"/>
                </a:solidFill>
              </a:rPr>
              <a:t>two exceptions </a:t>
            </a:r>
            <a:r>
              <a:rPr lang="en-US" sz="2400" dirty="0"/>
              <a:t>to not including variable payments in the calculation of the lease liability recorded at the beginning of the lease:</a:t>
            </a:r>
          </a:p>
          <a:p>
            <a:pPr marL="457200" indent="-457200">
              <a:buFont typeface="+mj-lt"/>
              <a:buAutoNum type="arabicPeriod"/>
            </a:pPr>
            <a:r>
              <a:rPr lang="en-US" sz="2400" dirty="0"/>
              <a:t>When variable lease payments are “in-substance fixed payments” </a:t>
            </a:r>
          </a:p>
          <a:p>
            <a:pPr marL="857250" lvl="1" indent="-457200"/>
            <a:r>
              <a:rPr lang="en-US" sz="2000" dirty="0"/>
              <a:t>Fixed payments in disguise such as fixed minimum increases</a:t>
            </a:r>
          </a:p>
          <a:p>
            <a:pPr marL="457200" indent="-457200">
              <a:buFont typeface="+mj-lt"/>
              <a:buAutoNum type="arabicPeriod"/>
            </a:pPr>
            <a:r>
              <a:rPr lang="en-US" sz="2400" dirty="0"/>
              <a:t>When variable lease payments depend on an index or rate</a:t>
            </a:r>
          </a:p>
          <a:p>
            <a:pPr marL="857250" lvl="1" indent="-457200"/>
            <a:r>
              <a:rPr lang="en-US" sz="1600" dirty="0"/>
              <a:t>Such as the Consumer Price Index or current interest rates</a:t>
            </a:r>
          </a:p>
          <a:p>
            <a:pPr marL="857250" lvl="1" indent="-457200"/>
            <a:r>
              <a:rPr lang="en-US" sz="1600" dirty="0"/>
              <a:t>Only if the lease asset and lease liability are </a:t>
            </a:r>
            <a:r>
              <a:rPr lang="en-US" sz="1600" b="1" i="1" dirty="0"/>
              <a:t>later remeasured for another reason</a:t>
            </a:r>
            <a:r>
              <a:rPr lang="en-US" sz="1600" dirty="0"/>
              <a:t>, will a change in payments based on the index or rate affect the right-of-use asset and liability</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63CEB816-5BA0-734E-9E6E-0F101AFFC96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59</a:t>
            </a:fld>
            <a:endParaRPr lang="en-US" dirty="0"/>
          </a:p>
        </p:txBody>
      </p:sp>
    </p:spTree>
    <p:extLst>
      <p:ext uri="{BB962C8B-B14F-4D97-AF65-F5344CB8AC3E}">
        <p14:creationId xmlns:p14="http://schemas.microsoft.com/office/powerpoint/2010/main" val="336884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nodeType="afterEffect">
                                  <p:stCondLst>
                                    <p:cond delay="20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nodeType="afterEffect">
                                  <p:stCondLst>
                                    <p:cond delay="2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9000"/>
                            </p:stCondLst>
                            <p:childTnLst>
                              <p:par>
                                <p:cTn id="23" presetID="42" presetClass="entr" presetSubtype="0" fill="hold" nodeType="afterEffect">
                                  <p:stCondLst>
                                    <p:cond delay="200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12000"/>
                            </p:stCondLst>
                            <p:childTnLst>
                              <p:par>
                                <p:cTn id="29" presetID="42" presetClass="entr" presetSubtype="0" fill="hold" nodeType="afterEffect">
                                  <p:stCondLst>
                                    <p:cond delay="200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Illustration: Application of Classification Criteria</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3" name="TextBox 2"/>
          <p:cNvSpPr txBox="1"/>
          <p:nvPr/>
        </p:nvSpPr>
        <p:spPr>
          <a:xfrm>
            <a:off x="1905000" y="6053609"/>
            <a:ext cx="5706969"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IN" sz="2400" dirty="0">
                <a:latin typeface="+mn-lt"/>
                <a:cs typeface="Arial" panose="020B0604020202020204" pitchFamily="34" charset="0"/>
              </a:rPr>
              <a:t>We apply the five classification criteria</a:t>
            </a:r>
            <a:endParaRPr lang="en-US" sz="2400" dirty="0">
              <a:latin typeface="+mn-lt"/>
              <a:cs typeface="Arial" panose="020B0604020202020204" pitchFamily="34" charset="0"/>
            </a:endParaRPr>
          </a:p>
        </p:txBody>
      </p:sp>
      <p:sp>
        <p:nvSpPr>
          <p:cNvPr id="10" name="Rectangle 9"/>
          <p:cNvSpPr/>
          <p:nvPr/>
        </p:nvSpPr>
        <p:spPr>
          <a:xfrm>
            <a:off x="685799" y="1176278"/>
            <a:ext cx="8366129" cy="3816429"/>
          </a:xfrm>
          <a:prstGeom prst="rect">
            <a:avLst/>
          </a:prstGeom>
        </p:spPr>
        <p:txBody>
          <a:bodyPr wrap="square">
            <a:spAutoFit/>
          </a:bodyPr>
          <a:lstStyle/>
          <a:p>
            <a:r>
              <a:rPr lang="en-US" sz="2200" dirty="0"/>
              <a:t>On January 1, 2021, Sans Serif Publishers leased printing equipment from First LeaseCorp. First LeaseCorp purchased the equipment from CompuDec Corporation at a cost of $479,079. </a:t>
            </a:r>
          </a:p>
          <a:p>
            <a:pPr marL="342900" indent="-342900">
              <a:buFont typeface="Arial" panose="020B0604020202020204" pitchFamily="34" charset="0"/>
              <a:buChar char="•"/>
            </a:pPr>
            <a:r>
              <a:rPr lang="en-US" sz="2200" dirty="0"/>
              <a:t>The lease agreement specifies </a:t>
            </a:r>
            <a:r>
              <a:rPr lang="en-US" sz="2200" b="1" dirty="0">
                <a:solidFill>
                  <a:srgbClr val="C00000"/>
                </a:solidFill>
              </a:rPr>
              <a:t>six annual payments of $100,000 </a:t>
            </a:r>
            <a:r>
              <a:rPr lang="en-US" sz="2200" dirty="0"/>
              <a:t>beginning January 1, 2021, the beginning of the lease, and at each December 31 from 2021 through 2025.</a:t>
            </a:r>
          </a:p>
          <a:p>
            <a:pPr marL="342900" indent="-342900">
              <a:buFont typeface="Arial" panose="020B0604020202020204" pitchFamily="34" charset="0"/>
              <a:buChar char="•"/>
            </a:pPr>
            <a:r>
              <a:rPr lang="en-US" sz="2200" dirty="0"/>
              <a:t>The </a:t>
            </a:r>
            <a:r>
              <a:rPr lang="en-US" sz="2200" b="1" dirty="0">
                <a:solidFill>
                  <a:srgbClr val="C00000"/>
                </a:solidFill>
              </a:rPr>
              <a:t>six-year</a:t>
            </a:r>
            <a:r>
              <a:rPr lang="en-US" sz="2200" dirty="0"/>
              <a:t> lease term ending December 31, 2026, is equal to the estimated useful life of the equipment. </a:t>
            </a:r>
          </a:p>
          <a:p>
            <a:pPr marL="342900" indent="-342900">
              <a:buFont typeface="Arial" panose="020B0604020202020204" pitchFamily="34" charset="0"/>
              <a:buChar char="•"/>
            </a:pPr>
            <a:r>
              <a:rPr lang="en-US" sz="2200" dirty="0"/>
              <a:t>First LeaseCorp routinely acquires electronic equipment to lease to other firms.</a:t>
            </a:r>
          </a:p>
          <a:p>
            <a:pPr marL="342900" indent="-342900">
              <a:buFont typeface="Arial" panose="020B0604020202020204" pitchFamily="34" charset="0"/>
              <a:buChar char="•"/>
            </a:pPr>
            <a:r>
              <a:rPr lang="en-US" sz="2200" dirty="0"/>
              <a:t>The interest rate in these financing arrangements is </a:t>
            </a:r>
            <a:r>
              <a:rPr lang="en-US" sz="2200" b="1" dirty="0">
                <a:solidFill>
                  <a:srgbClr val="C00000"/>
                </a:solidFill>
              </a:rPr>
              <a:t>10%</a:t>
            </a:r>
            <a:r>
              <a:rPr lang="en-US" sz="2200" dirty="0"/>
              <a:t>.</a:t>
            </a:r>
          </a:p>
        </p:txBody>
      </p:sp>
      <p:sp>
        <p:nvSpPr>
          <p:cNvPr id="12" name="TextBox 11"/>
          <p:cNvSpPr txBox="1"/>
          <p:nvPr/>
        </p:nvSpPr>
        <p:spPr>
          <a:xfrm>
            <a:off x="1904999" y="5157192"/>
            <a:ext cx="5706969"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400" dirty="0">
                <a:latin typeface="+mn-lt"/>
              </a:rPr>
              <a:t>How should this lease be classified?</a:t>
            </a:r>
          </a:p>
        </p:txBody>
      </p:sp>
      <p:sp>
        <p:nvSpPr>
          <p:cNvPr id="8" name="Down Arrow 7"/>
          <p:cNvSpPr/>
          <p:nvPr/>
        </p:nvSpPr>
        <p:spPr>
          <a:xfrm>
            <a:off x="4507525" y="5618857"/>
            <a:ext cx="457200" cy="38060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38AB64A2-F5B1-7D4D-A437-E293322E79C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15-0</a:t>
            </a:r>
            <a:fld id="{2607F632-3F85-4F98-B182-BC32E868C800}" type="slidenum">
              <a:rPr lang="en-US" smtClean="0"/>
              <a:pPr/>
              <a:t>6</a:t>
            </a:fld>
            <a:endParaRPr lang="en-US" dirty="0"/>
          </a:p>
        </p:txBody>
      </p:sp>
    </p:spTree>
    <p:extLst>
      <p:ext uri="{BB962C8B-B14F-4D97-AF65-F5344CB8AC3E}">
        <p14:creationId xmlns:p14="http://schemas.microsoft.com/office/powerpoint/2010/main" val="414093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8"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algn="ctr" eaLnBrk="1" hangingPunct="1"/>
            <a:r>
              <a:rPr lang="en-US" altLang="en-US" dirty="0"/>
              <a:t>Concept Check: Uncertain Lease Payments</a:t>
            </a:r>
          </a:p>
        </p:txBody>
      </p:sp>
      <p:sp>
        <p:nvSpPr>
          <p:cNvPr id="414723" name="Rectangle 3"/>
          <p:cNvSpPr>
            <a:spLocks noGrp="1" noChangeArrowheads="1"/>
          </p:cNvSpPr>
          <p:nvPr>
            <p:ph idx="1"/>
          </p:nvPr>
        </p:nvSpPr>
        <p:spPr>
          <a:xfrm>
            <a:off x="539749" y="1119540"/>
            <a:ext cx="8458199" cy="5506891"/>
          </a:xfrm>
          <a:solidFill>
            <a:schemeClr val="bg1">
              <a:lumMod val="95000"/>
            </a:schemeClr>
          </a:solidFill>
        </p:spPr>
        <p:txBody>
          <a:bodyPr>
            <a:noAutofit/>
          </a:bodyPr>
          <a:lstStyle/>
          <a:p>
            <a:pPr marL="0" indent="0">
              <a:buNone/>
            </a:pPr>
            <a:r>
              <a:rPr lang="en-US" sz="1600" dirty="0"/>
              <a:t>On January 1, Brighton Early Vineyard leased a truck for a five-year period, at which time possession of the truck will revert back to the lessor. Annual lease payments are $11,000 due on December 31 of each year, calculated by the lessor using a 4% discount rate.  If Early’s revenues exceed a specified amount during the lease term, Early will pay an additional $3,000 lease payment at the end of the lease. Early estimates a 70% probability of meeting the target revenue amount.  What amount, if any, should be added to lease payments used to determine the right-of-use asset and lease liability as a result of the contingent rent agreement?</a:t>
            </a:r>
          </a:p>
          <a:p>
            <a:pPr marL="0" indent="0">
              <a:buNone/>
            </a:pPr>
            <a:r>
              <a:rPr lang="en-US" sz="1600" dirty="0"/>
              <a:t>a.	0</a:t>
            </a:r>
          </a:p>
          <a:p>
            <a:pPr marL="0" indent="0">
              <a:buNone/>
            </a:pPr>
            <a:r>
              <a:rPr lang="en-US" sz="1600" dirty="0"/>
              <a:t>b.	$3,000</a:t>
            </a:r>
          </a:p>
          <a:p>
            <a:pPr marL="0" indent="0">
              <a:buNone/>
            </a:pPr>
            <a:r>
              <a:rPr lang="en-US" sz="1600" dirty="0"/>
              <a:t>c.	present value of $3,000</a:t>
            </a:r>
          </a:p>
          <a:p>
            <a:pPr marL="0" indent="0">
              <a:buNone/>
            </a:pPr>
            <a:r>
              <a:rPr lang="en-US" sz="1600" dirty="0"/>
              <a:t>d.	present value of $14,000</a:t>
            </a:r>
          </a:p>
          <a:p>
            <a:pPr marL="0" indent="0">
              <a:buNone/>
            </a:pPr>
            <a:r>
              <a:rPr lang="en-US" sz="1600" dirty="0"/>
              <a:t> </a:t>
            </a:r>
          </a:p>
        </p:txBody>
      </p:sp>
      <p:sp>
        <p:nvSpPr>
          <p:cNvPr id="2" name="Oval 1"/>
          <p:cNvSpPr/>
          <p:nvPr/>
        </p:nvSpPr>
        <p:spPr bwMode="auto">
          <a:xfrm>
            <a:off x="479423" y="2852936"/>
            <a:ext cx="381001" cy="415159"/>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solidFill>
                <a:prstClr val="black"/>
              </a:solidFill>
              <a:latin typeface="Tahoma" pitchFamily="34" charset="0"/>
              <a:cs typeface="Arial" charset="0"/>
            </a:endParaRPr>
          </a:p>
        </p:txBody>
      </p:sp>
      <p:sp>
        <p:nvSpPr>
          <p:cNvPr id="4" name="TextBox 3"/>
          <p:cNvSpPr txBox="1"/>
          <p:nvPr/>
        </p:nvSpPr>
        <p:spPr>
          <a:xfrm>
            <a:off x="539748" y="4149080"/>
            <a:ext cx="8518526" cy="2308324"/>
          </a:xfrm>
          <a:prstGeom prst="rect">
            <a:avLst/>
          </a:prstGeom>
          <a:solidFill>
            <a:schemeClr val="accent6">
              <a:lumMod val="20000"/>
              <a:lumOff val="80000"/>
            </a:schemeClr>
          </a:solidFill>
          <a:ln w="6350">
            <a:solidFill>
              <a:schemeClr val="tx1"/>
            </a:solidFill>
          </a:ln>
        </p:spPr>
        <p:txBody>
          <a:bodyPr wrap="square" rtlCol="0">
            <a:spAutoFit/>
          </a:bodyPr>
          <a:lstStyle/>
          <a:p>
            <a:pPr marL="0" indent="0">
              <a:buNone/>
            </a:pPr>
            <a:r>
              <a:rPr lang="en-US" sz="1600" dirty="0"/>
              <a:t>The correct answer is a. </a:t>
            </a:r>
          </a:p>
          <a:p>
            <a:pPr marL="0" indent="0">
              <a:buNone/>
            </a:pPr>
            <a:r>
              <a:rPr lang="en-US" sz="1600" dirty="0"/>
              <a:t>If the amounts of future lease payments are uncertain, we </a:t>
            </a:r>
            <a:r>
              <a:rPr lang="en-US" sz="1600" i="1" dirty="0"/>
              <a:t>don’t consider them as part of the lease payments</a:t>
            </a:r>
            <a:r>
              <a:rPr lang="en-US" sz="1600" dirty="0"/>
              <a:t>.  Two exceptions to excluding variable payments: </a:t>
            </a:r>
          </a:p>
          <a:p>
            <a:pPr marL="285750" indent="-285750">
              <a:buFont typeface="Arial" panose="020B0604020202020204" pitchFamily="34" charset="0"/>
              <a:buChar char="•"/>
            </a:pPr>
            <a:r>
              <a:rPr lang="en-US" sz="1600" dirty="0"/>
              <a:t>When apparent “variable” payments actually are fixed payments in disguise, these in-substance fixed payments are considered as part of the lease payments. </a:t>
            </a:r>
          </a:p>
          <a:p>
            <a:pPr marL="285750" indent="-285750">
              <a:buFont typeface="Arial" panose="020B0604020202020204" pitchFamily="34" charset="0"/>
              <a:buChar char="•"/>
            </a:pPr>
            <a:r>
              <a:rPr lang="en-US" sz="1600" dirty="0"/>
              <a:t>When variable lease payments depend on an index or a rate.</a:t>
            </a:r>
          </a:p>
          <a:p>
            <a:r>
              <a:rPr lang="en-US" sz="1600" dirty="0"/>
              <a:t>So, even though Early estimates a 70% probability of meeting the target revenue amount, we cannot include the additional payment, and no amount should be added to the right-of-use asset and lease liability under the contingent rent agreement.</a:t>
            </a:r>
          </a:p>
        </p:txBody>
      </p:sp>
      <p:sp>
        <p:nvSpPr>
          <p:cNvPr id="6" name="Title 2">
            <a:extLst>
              <a:ext uri="{FF2B5EF4-FFF2-40B4-BE49-F238E27FC236}">
                <a16:creationId xmlns:a16="http://schemas.microsoft.com/office/drawing/2014/main" id="{BCDCB0C9-DC3E-40B9-BA61-89CD52FAAD1F}"/>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7" name="Slide Number Placeholder 5">
            <a:extLst>
              <a:ext uri="{FF2B5EF4-FFF2-40B4-BE49-F238E27FC236}">
                <a16:creationId xmlns:a16="http://schemas.microsoft.com/office/drawing/2014/main" id="{C6217762-1EC2-C645-8BEF-0D6B5098C17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60</a:t>
            </a:fld>
            <a:endParaRPr lang="en-US" dirty="0"/>
          </a:p>
        </p:txBody>
      </p:sp>
    </p:spTree>
    <p:extLst>
      <p:ext uri="{BB962C8B-B14F-4D97-AF65-F5344CB8AC3E}">
        <p14:creationId xmlns:p14="http://schemas.microsoft.com/office/powerpoint/2010/main" val="50785273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50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nodeType="afterEffect">
                                      <p:stCondLst>
                                        <p:cond delay="50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nodeType="afterEffect">
                                      <p:stCondLst>
                                        <p:cond delay="500"/>
                                      </p:stCondLst>
                                      <p:childTnLst>
                                        <p:set>
                                          <p:cBhvr>
                                            <p:cTn id="21" dur="1" fill="hold">
                                              <p:stCondLst>
                                                <p:cond delay="0"/>
                                              </p:stCondLst>
                                            </p:cTn>
                                            <p:tgtEl>
                                              <p:spTgt spid="4">
                                                <p:txEl>
                                                  <p:pRg st="2" end="2"/>
                                                </p:txEl>
                                              </p:spTgt>
                                            </p:tgtEl>
                                            <p:attrNameLst>
                                              <p:attrName>style.visibility</p:attrName>
                                            </p:attrNameLst>
                                          </p:cBhvr>
                                          <p:to>
                                            <p:strVal val="visible"/>
                                          </p:to>
                                        </p:set>
                                      </p:childTnLst>
                                    </p:cTn>
                                  </p:par>
                                </p:childTnLst>
                              </p:cTn>
                            </p:par>
                            <p:par>
                              <p:cTn id="22" fill="hold">
                                <p:stCondLst>
                                  <p:cond delay="1500"/>
                                </p:stCondLst>
                                <p:childTnLst>
                                  <p:par>
                                    <p:cTn id="23" presetID="1" presetClass="entr" presetSubtype="0" fill="hold" nodeType="afterEffect">
                                      <p:stCondLst>
                                        <p:cond delay="50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par>
                              <p:cTn id="25" fill="hold">
                                <p:stCondLst>
                                  <p:cond delay="2000"/>
                                </p:stCondLst>
                                <p:childTnLst>
                                  <p:par>
                                    <p:cTn id="26" presetID="1" presetClass="entr" presetSubtype="0" fill="hold" nodeType="afterEffect">
                                      <p:stCondLst>
                                        <p:cond delay="500"/>
                                      </p:stCondLst>
                                      <p:childTnLst>
                                        <p:set>
                                          <p:cBhvr>
                                            <p:cTn id="27"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50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nodeType="afterEffect">
                                      <p:stCondLst>
                                        <p:cond delay="50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nodeType="afterEffect">
                                      <p:stCondLst>
                                        <p:cond delay="500"/>
                                      </p:stCondLst>
                                      <p:childTnLst>
                                        <p:set>
                                          <p:cBhvr>
                                            <p:cTn id="21" dur="1" fill="hold">
                                              <p:stCondLst>
                                                <p:cond delay="0"/>
                                              </p:stCondLst>
                                            </p:cTn>
                                            <p:tgtEl>
                                              <p:spTgt spid="4">
                                                <p:txEl>
                                                  <p:pRg st="2" end="2"/>
                                                </p:txEl>
                                              </p:spTgt>
                                            </p:tgtEl>
                                            <p:attrNameLst>
                                              <p:attrName>style.visibility</p:attrName>
                                            </p:attrNameLst>
                                          </p:cBhvr>
                                          <p:to>
                                            <p:strVal val="visible"/>
                                          </p:to>
                                        </p:set>
                                      </p:childTnLst>
                                    </p:cTn>
                                  </p:par>
                                </p:childTnLst>
                              </p:cTn>
                            </p:par>
                            <p:par>
                              <p:cTn id="22" fill="hold">
                                <p:stCondLst>
                                  <p:cond delay="1500"/>
                                </p:stCondLst>
                                <p:childTnLst>
                                  <p:par>
                                    <p:cTn id="23" presetID="1" presetClass="entr" presetSubtype="0" fill="hold" nodeType="afterEffect">
                                      <p:stCondLst>
                                        <p:cond delay="50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par>
                              <p:cTn id="25" fill="hold">
                                <p:stCondLst>
                                  <p:cond delay="2000"/>
                                </p:stCondLst>
                                <p:childTnLst>
                                  <p:par>
                                    <p:cTn id="26" presetID="1" presetClass="entr" presetSubtype="0" fill="hold" nodeType="afterEffect">
                                      <p:stCondLst>
                                        <p:cond delay="500"/>
                                      </p:stCondLst>
                                      <p:childTnLst>
                                        <p:set>
                                          <p:cBhvr>
                                            <p:cTn id="27"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Lease Modification</a:t>
            </a:r>
          </a:p>
        </p:txBody>
      </p:sp>
      <p:sp>
        <p:nvSpPr>
          <p:cNvPr id="3" name="Content Placeholder 2"/>
          <p:cNvSpPr>
            <a:spLocks noGrp="1"/>
          </p:cNvSpPr>
          <p:nvPr>
            <p:ph idx="1"/>
          </p:nvPr>
        </p:nvSpPr>
        <p:spPr/>
        <p:txBody>
          <a:bodyPr>
            <a:normAutofit/>
          </a:bodyPr>
          <a:lstStyle/>
          <a:p>
            <a:pPr marL="0" indent="0">
              <a:buNone/>
            </a:pPr>
            <a:r>
              <a:rPr lang="en-US" sz="2400" dirty="0"/>
              <a:t>The lessee and lessor may agree to modify the terms of a lease before the lease term ends. This creates two possibilities: </a:t>
            </a:r>
          </a:p>
          <a:p>
            <a:pPr marL="0" indent="0">
              <a:buNone/>
            </a:pPr>
            <a:endParaRPr lang="en-US" sz="2400" dirty="0"/>
          </a:p>
          <a:p>
            <a:pPr marL="514350" indent="-514350">
              <a:buFont typeface="+mj-lt"/>
              <a:buAutoNum type="arabicParenR"/>
            </a:pPr>
            <a:r>
              <a:rPr lang="en-US" sz="2400" dirty="0"/>
              <a:t>The modification might grant the lessee an </a:t>
            </a:r>
            <a:r>
              <a:rPr lang="en-US" sz="2400" b="1" dirty="0">
                <a:solidFill>
                  <a:srgbClr val="C00000"/>
                </a:solidFill>
              </a:rPr>
              <a:t>additional right of use.</a:t>
            </a:r>
          </a:p>
          <a:p>
            <a:pPr marL="514350" indent="-514350">
              <a:buFont typeface="+mj-lt"/>
              <a:buAutoNum type="arabicParenR"/>
            </a:pPr>
            <a:r>
              <a:rPr lang="en-US" sz="2400" dirty="0"/>
              <a:t>The modification might </a:t>
            </a:r>
            <a:r>
              <a:rPr lang="en-US" sz="2400" b="1" dirty="0">
                <a:solidFill>
                  <a:srgbClr val="C00000"/>
                </a:solidFill>
              </a:rPr>
              <a:t>alter the lessee’s right to use </a:t>
            </a:r>
            <a:r>
              <a:rPr lang="en-US" sz="2400" dirty="0"/>
              <a:t>the asset rather than grant additional right of use. </a:t>
            </a:r>
          </a:p>
          <a:p>
            <a:pPr marL="514350" indent="-514350">
              <a:buFont typeface="+mj-lt"/>
              <a:buAutoNum type="arabicParenR"/>
            </a:pPr>
            <a:endParaRPr lang="en-US" sz="2400" dirty="0"/>
          </a:p>
          <a:p>
            <a:pPr marL="0" indent="0">
              <a:buNone/>
            </a:pPr>
            <a:r>
              <a:rPr lang="en-US" sz="2400" dirty="0"/>
              <a:t>Modifying lease terms sometimes requires reclassifying operating leases to finance/sales-type leases, or vice versa. </a:t>
            </a:r>
            <a:endParaRPr lang="en-US" sz="1800"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16029FA2-3F2F-FA42-8ED4-F08AD93DADE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61</a:t>
            </a:fld>
            <a:endParaRPr lang="en-US" dirty="0"/>
          </a:p>
        </p:txBody>
      </p:sp>
    </p:spTree>
    <p:extLst>
      <p:ext uri="{BB962C8B-B14F-4D97-AF65-F5344CB8AC3E}">
        <p14:creationId xmlns:p14="http://schemas.microsoft.com/office/powerpoint/2010/main" val="7696770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Lease Modification Example</a:t>
            </a:r>
          </a:p>
        </p:txBody>
      </p:sp>
      <p:sp>
        <p:nvSpPr>
          <p:cNvPr id="5" name="TextBox 4"/>
          <p:cNvSpPr txBox="1"/>
          <p:nvPr/>
        </p:nvSpPr>
        <p:spPr>
          <a:xfrm>
            <a:off x="769131" y="1074509"/>
            <a:ext cx="7914457" cy="4708981"/>
          </a:xfrm>
          <a:prstGeom prst="rect">
            <a:avLst/>
          </a:prstGeom>
          <a:solidFill>
            <a:srgbClr val="FFFFCC"/>
          </a:solidFill>
          <a:ln>
            <a:solidFill>
              <a:schemeClr val="accent6"/>
            </a:solidFill>
          </a:ln>
        </p:spPr>
        <p:txBody>
          <a:bodyPr wrap="square" rtlCol="0">
            <a:spAutoFit/>
          </a:bodyPr>
          <a:lstStyle/>
          <a:p>
            <a:r>
              <a:rPr lang="en-US" sz="2000" dirty="0"/>
              <a:t>On January 1, 2021, Sans Serif Publishers leased printing equipment from First LeaseCorp. </a:t>
            </a:r>
          </a:p>
          <a:p>
            <a:pPr marL="285750" indent="-285750">
              <a:buFont typeface="Arial" panose="020B0604020202020204" pitchFamily="34" charset="0"/>
              <a:buChar char="•"/>
            </a:pPr>
            <a:r>
              <a:rPr lang="en-US" sz="2000" dirty="0"/>
              <a:t>First LeaseCorp purchased the equipment from CompuDec Corporation at a cost of $479,079.</a:t>
            </a:r>
          </a:p>
          <a:p>
            <a:pPr marL="285750" indent="-285750">
              <a:buFont typeface="Arial" panose="020B0604020202020204" pitchFamily="34" charset="0"/>
              <a:buChar char="•"/>
            </a:pPr>
            <a:r>
              <a:rPr lang="en-US" sz="2000" dirty="0"/>
              <a:t>Sans Serif’s borrowing rate for similar transactions is 10%.</a:t>
            </a:r>
          </a:p>
          <a:p>
            <a:pPr marL="285750" indent="-285750">
              <a:buFont typeface="Arial" panose="020B0604020202020204" pitchFamily="34" charset="0"/>
              <a:buChar char="•"/>
            </a:pPr>
            <a:r>
              <a:rPr lang="en-US" sz="2000" dirty="0"/>
              <a:t>The lease agreement specifies four annual payments of $100,000 beginning January 1, 2021, the beginning of the lease, and at each December 31 from 2021 through 2023.</a:t>
            </a:r>
          </a:p>
          <a:p>
            <a:pPr marL="285750" indent="-285750">
              <a:buFont typeface="Arial" panose="020B0604020202020204" pitchFamily="34" charset="0"/>
              <a:buChar char="•"/>
            </a:pPr>
            <a:r>
              <a:rPr lang="en-US" sz="2000" dirty="0"/>
              <a:t>The useful life of the equipment is estimated to be six years. </a:t>
            </a:r>
          </a:p>
          <a:p>
            <a:pPr marL="285750" indent="-285750">
              <a:buFont typeface="Arial" panose="020B0604020202020204" pitchFamily="34" charset="0"/>
              <a:buChar char="•"/>
            </a:pPr>
            <a:r>
              <a:rPr lang="en-US" sz="2000" dirty="0"/>
              <a:t>The present value of those four payments at a discount rate of 10% is $348,685.</a:t>
            </a:r>
          </a:p>
          <a:p>
            <a:pPr marL="285750" indent="-285750">
              <a:buFont typeface="Arial" panose="020B0604020202020204" pitchFamily="34" charset="0"/>
              <a:buChar char="•"/>
            </a:pPr>
            <a:r>
              <a:rPr lang="en-US" sz="2000" dirty="0"/>
              <a:t>On January 1, 2023 (after three payments*), the lessee and lessor agreed to (1) extend the lease term by two years and (2) increase the remaining three payments from $100,000 to $130,000 each.</a:t>
            </a:r>
          </a:p>
          <a:p>
            <a:pPr marL="285750" indent="-285750">
              <a:buFont typeface="Arial" panose="020B0604020202020204" pitchFamily="34" charset="0"/>
              <a:buChar char="•"/>
            </a:pPr>
            <a:r>
              <a:rPr lang="en-US" sz="2000" dirty="0"/>
              <a:t>The market rate of interest at that time has decreased from 10% to 9%. </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3" name="Rectangle 2">
            <a:extLst>
              <a:ext uri="{FF2B5EF4-FFF2-40B4-BE49-F238E27FC236}">
                <a16:creationId xmlns:a16="http://schemas.microsoft.com/office/drawing/2014/main" id="{2DB04BB9-6BC8-4CC9-9F81-F6AD2C72576A}"/>
              </a:ext>
            </a:extLst>
          </p:cNvPr>
          <p:cNvSpPr/>
          <p:nvPr/>
        </p:nvSpPr>
        <p:spPr>
          <a:xfrm>
            <a:off x="883984" y="5856926"/>
            <a:ext cx="7941568" cy="646331"/>
          </a:xfrm>
          <a:prstGeom prst="rect">
            <a:avLst/>
          </a:prstGeom>
        </p:spPr>
        <p:txBody>
          <a:bodyPr wrap="square">
            <a:spAutoFit/>
          </a:bodyPr>
          <a:lstStyle/>
          <a:p>
            <a:r>
              <a:rPr lang="en-US" i="1" dirty="0">
                <a:solidFill>
                  <a:srgbClr val="000000"/>
                </a:solidFill>
                <a:latin typeface="+mj-lt"/>
              </a:rPr>
              <a:t>*The modification occurs two years into the lease, but there have been three payments since payments are at the beginning of each year. </a:t>
            </a:r>
          </a:p>
        </p:txBody>
      </p:sp>
      <p:sp>
        <p:nvSpPr>
          <p:cNvPr id="6" name="Slide Number Placeholder 5">
            <a:extLst>
              <a:ext uri="{FF2B5EF4-FFF2-40B4-BE49-F238E27FC236}">
                <a16:creationId xmlns:a16="http://schemas.microsoft.com/office/drawing/2014/main" id="{DB2A16F5-CAB6-4341-A118-54DFECA001F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62</a:t>
            </a:fld>
            <a:endParaRPr lang="en-US" dirty="0"/>
          </a:p>
        </p:txBody>
      </p:sp>
    </p:spTree>
    <p:extLst>
      <p:ext uri="{BB962C8B-B14F-4D97-AF65-F5344CB8AC3E}">
        <p14:creationId xmlns:p14="http://schemas.microsoft.com/office/powerpoint/2010/main" val="556502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Lease Modification Example (continued)</a:t>
            </a:r>
          </a:p>
        </p:txBody>
      </p:sp>
      <p:sp>
        <p:nvSpPr>
          <p:cNvPr id="3" name="Content Placeholder 2"/>
          <p:cNvSpPr>
            <a:spLocks noGrp="1"/>
          </p:cNvSpPr>
          <p:nvPr>
            <p:ph idx="1"/>
          </p:nvPr>
        </p:nvSpPr>
        <p:spPr>
          <a:xfrm>
            <a:off x="611560" y="1412776"/>
            <a:ext cx="8229600" cy="4525963"/>
          </a:xfrm>
        </p:spPr>
        <p:txBody>
          <a:bodyPr>
            <a:normAutofit/>
          </a:bodyPr>
          <a:lstStyle/>
          <a:p>
            <a:pPr marL="0" indent="0">
              <a:buNone/>
            </a:pPr>
            <a:r>
              <a:rPr lang="en-US" sz="1800" dirty="0"/>
              <a:t>The table below summarizes the effect of four important contract modifications:</a:t>
            </a:r>
          </a:p>
        </p:txBody>
      </p:sp>
      <p:graphicFrame>
        <p:nvGraphicFramePr>
          <p:cNvPr id="4" name="Table 3"/>
          <p:cNvGraphicFramePr>
            <a:graphicFrameLocks noGrp="1"/>
          </p:cNvGraphicFramePr>
          <p:nvPr>
            <p:extLst>
              <p:ext uri="{D42A27DB-BD31-4B8C-83A1-F6EECF244321}">
                <p14:modId xmlns:p14="http://schemas.microsoft.com/office/powerpoint/2010/main" val="3872443680"/>
              </p:ext>
            </p:extLst>
          </p:nvPr>
        </p:nvGraphicFramePr>
        <p:xfrm>
          <a:off x="1195385" y="1828800"/>
          <a:ext cx="7086604" cy="4336502"/>
        </p:xfrm>
        <a:graphic>
          <a:graphicData uri="http://schemas.openxmlformats.org/drawingml/2006/table">
            <a:tbl>
              <a:tblPr/>
              <a:tblGrid>
                <a:gridCol w="1771651">
                  <a:extLst>
                    <a:ext uri="{9D8B030D-6E8A-4147-A177-3AD203B41FA5}">
                      <a16:colId xmlns:a16="http://schemas.microsoft.com/office/drawing/2014/main" val="4278323906"/>
                    </a:ext>
                  </a:extLst>
                </a:gridCol>
                <a:gridCol w="1771651">
                  <a:extLst>
                    <a:ext uri="{9D8B030D-6E8A-4147-A177-3AD203B41FA5}">
                      <a16:colId xmlns:a16="http://schemas.microsoft.com/office/drawing/2014/main" val="2758282389"/>
                    </a:ext>
                  </a:extLst>
                </a:gridCol>
                <a:gridCol w="1771651">
                  <a:extLst>
                    <a:ext uri="{9D8B030D-6E8A-4147-A177-3AD203B41FA5}">
                      <a16:colId xmlns:a16="http://schemas.microsoft.com/office/drawing/2014/main" val="318412601"/>
                    </a:ext>
                  </a:extLst>
                </a:gridCol>
                <a:gridCol w="1771651">
                  <a:extLst>
                    <a:ext uri="{9D8B030D-6E8A-4147-A177-3AD203B41FA5}">
                      <a16:colId xmlns:a16="http://schemas.microsoft.com/office/drawing/2014/main" val="318086976"/>
                    </a:ext>
                  </a:extLst>
                </a:gridCol>
              </a:tblGrid>
              <a:tr h="452354">
                <a:tc>
                  <a:txBody>
                    <a:bodyPr/>
                    <a:lstStyle/>
                    <a:p>
                      <a:pPr algn="l" fontAlgn="base"/>
                      <a:r>
                        <a:rPr lang="en-US" sz="1200" b="1" dirty="0">
                          <a:effectLst/>
                          <a:latin typeface="inherit"/>
                        </a:rPr>
                        <a:t>Contract</a:t>
                      </a:r>
                      <a:endParaRPr lang="en-US" sz="1200" dirty="0">
                        <a:effectLst/>
                        <a:latin typeface="proximanovacond"/>
                      </a:endParaRPr>
                    </a:p>
                  </a:txBody>
                  <a:tcPr marL="59239" marR="59239" marT="29619" marB="29619" anchor="b">
                    <a:lnL w="12700" cap="flat" cmpd="sng" algn="ctr">
                      <a:solidFill>
                        <a:schemeClr val="accent6"/>
                      </a:solidFill>
                      <a:prstDash val="solid"/>
                      <a:round/>
                      <a:headEnd type="none" w="med" len="med"/>
                      <a:tailEnd type="none" w="med" len="med"/>
                    </a:lnL>
                    <a:lnR>
                      <a:noFill/>
                    </a:lnR>
                    <a:lnT w="12700" cap="flat" cmpd="sng" algn="ctr">
                      <a:solidFill>
                        <a:schemeClr val="accent6"/>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CC"/>
                    </a:solidFill>
                  </a:tcPr>
                </a:tc>
                <a:tc>
                  <a:txBody>
                    <a:bodyPr/>
                    <a:lstStyle/>
                    <a:p>
                      <a:pPr algn="ctr" fontAlgn="base"/>
                      <a:r>
                        <a:rPr lang="en-US" sz="1200" b="1" dirty="0">
                          <a:effectLst/>
                          <a:latin typeface="inherit"/>
                        </a:rPr>
                        <a:t>Original</a:t>
                      </a:r>
                      <a:br>
                        <a:rPr lang="en-US" sz="1200" b="1" dirty="0">
                          <a:effectLst/>
                          <a:latin typeface="inherit"/>
                        </a:rPr>
                      </a:br>
                      <a:r>
                        <a:rPr lang="en-US" sz="1200" b="1" dirty="0">
                          <a:effectLst/>
                          <a:latin typeface="inherit"/>
                        </a:rPr>
                        <a:t>Lease</a:t>
                      </a:r>
                      <a:endParaRPr lang="en-US" sz="1200" dirty="0">
                        <a:effectLst/>
                        <a:latin typeface="proximanovacond"/>
                      </a:endParaRPr>
                    </a:p>
                  </a:txBody>
                  <a:tcPr marL="59239" marR="59239" marT="29619" marB="29619" anchor="b">
                    <a:lnL>
                      <a:noFill/>
                    </a:lnL>
                    <a:lnR>
                      <a:noFill/>
                    </a:lnR>
                    <a:lnT w="12700" cap="flat" cmpd="sng" algn="ctr">
                      <a:solidFill>
                        <a:schemeClr val="accent6"/>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CC"/>
                    </a:solidFill>
                  </a:tcPr>
                </a:tc>
                <a:tc>
                  <a:txBody>
                    <a:bodyPr/>
                    <a:lstStyle/>
                    <a:p>
                      <a:pPr algn="ctr" fontAlgn="base"/>
                      <a:r>
                        <a:rPr lang="en-US" sz="1200" b="1" dirty="0">
                          <a:effectLst/>
                          <a:latin typeface="inherit"/>
                        </a:rPr>
                        <a:t>Modified</a:t>
                      </a:r>
                      <a:br>
                        <a:rPr lang="en-US" sz="1200" b="1" dirty="0">
                          <a:effectLst/>
                          <a:latin typeface="inherit"/>
                        </a:rPr>
                      </a:br>
                      <a:r>
                        <a:rPr lang="en-US" sz="1200" b="1" dirty="0">
                          <a:effectLst/>
                          <a:latin typeface="inherit"/>
                        </a:rPr>
                        <a:t>Lease</a:t>
                      </a:r>
                      <a:endParaRPr lang="en-US" sz="1200" dirty="0">
                        <a:effectLst/>
                        <a:latin typeface="proximanovacond"/>
                      </a:endParaRPr>
                    </a:p>
                  </a:txBody>
                  <a:tcPr marL="59239" marR="59239" marT="29619" marB="29619" anchor="b">
                    <a:lnL>
                      <a:noFill/>
                    </a:lnL>
                    <a:lnR>
                      <a:noFill/>
                    </a:lnR>
                    <a:lnT w="12700" cap="flat" cmpd="sng" algn="ctr">
                      <a:solidFill>
                        <a:schemeClr val="accent6"/>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CC"/>
                    </a:solidFill>
                  </a:tcPr>
                </a:tc>
                <a:tc>
                  <a:txBody>
                    <a:bodyPr/>
                    <a:lstStyle/>
                    <a:p>
                      <a:pPr algn="ctr" fontAlgn="base"/>
                      <a:r>
                        <a:rPr lang="en-US" sz="1200" b="1" dirty="0">
                          <a:effectLst/>
                          <a:latin typeface="inherit"/>
                        </a:rPr>
                        <a:t>Effect</a:t>
                      </a:r>
                      <a:endParaRPr lang="en-US" sz="1200" dirty="0">
                        <a:effectLst/>
                        <a:latin typeface="proximanovacond"/>
                      </a:endParaRPr>
                    </a:p>
                  </a:txBody>
                  <a:tcPr marL="59239" marR="59239" marT="29619" marB="29619" anchor="b">
                    <a:lnL>
                      <a:noFill/>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039464736"/>
                  </a:ext>
                </a:extLst>
              </a:tr>
              <a:tr h="417109">
                <a:tc>
                  <a:txBody>
                    <a:bodyPr/>
                    <a:lstStyle/>
                    <a:p>
                      <a:pPr algn="l" fontAlgn="base"/>
                      <a:r>
                        <a:rPr lang="en-US" sz="1200" dirty="0">
                          <a:effectLst/>
                          <a:latin typeface="proximanovacond"/>
                        </a:rPr>
                        <a:t>1. Term</a:t>
                      </a:r>
                    </a:p>
                  </a:txBody>
                  <a:tcPr marL="59239" marR="59239" marT="29619" marB="29619">
                    <a:lnL w="12700" cap="flat" cmpd="sng" algn="ctr">
                      <a:solidFill>
                        <a:schemeClr val="accent6"/>
                      </a:solidFill>
                      <a:prstDash val="solid"/>
                      <a:round/>
                      <a:headEnd type="none" w="med" len="med"/>
                      <a:tailEnd type="none" w="med" len="med"/>
                    </a:lnL>
                    <a:lnR>
                      <a:noFill/>
                    </a:lnR>
                    <a:lnT w="762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ase"/>
                      <a:r>
                        <a:rPr lang="en-US" sz="1200" dirty="0">
                          <a:effectLst/>
                          <a:latin typeface="proximanovacond"/>
                        </a:rPr>
                        <a:t>4 years</a:t>
                      </a:r>
                    </a:p>
                  </a:txBody>
                  <a:tcPr marL="59239" marR="59239" marT="29619" marB="29619">
                    <a:lnL>
                      <a:noFill/>
                    </a:lnL>
                    <a:lnR>
                      <a:noFill/>
                    </a:lnR>
                    <a:lnT w="762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ase"/>
                      <a:r>
                        <a:rPr lang="en-US" sz="1200" dirty="0">
                          <a:effectLst/>
                          <a:latin typeface="proximanovacond"/>
                        </a:rPr>
                        <a:t>6 years</a:t>
                      </a:r>
                    </a:p>
                  </a:txBody>
                  <a:tcPr marL="59239" marR="59239" marT="29619" marB="29619">
                    <a:lnL>
                      <a:noFill/>
                    </a:lnL>
                    <a:lnR>
                      <a:noFill/>
                    </a:lnR>
                    <a:lnT w="7620" cap="flat" cmpd="sng" algn="ctr">
                      <a:solidFill>
                        <a:srgbClr val="000000"/>
                      </a:solidFill>
                      <a:prstDash val="solid"/>
                      <a:round/>
                      <a:headEnd type="none" w="med" len="med"/>
                      <a:tailEnd type="none" w="med" len="med"/>
                    </a:lnT>
                    <a:lnB>
                      <a:noFill/>
                    </a:lnB>
                    <a:solidFill>
                      <a:srgbClr val="FFFFCC"/>
                    </a:solidFill>
                  </a:tcPr>
                </a:tc>
                <a:tc>
                  <a:txBody>
                    <a:bodyPr/>
                    <a:lstStyle/>
                    <a:p>
                      <a:pPr algn="l" fontAlgn="base"/>
                      <a:r>
                        <a:rPr lang="en-US" sz="1200" dirty="0">
                          <a:effectLst/>
                          <a:latin typeface="proximanovacond"/>
                        </a:rPr>
                        <a:t>Increase in present value</a:t>
                      </a:r>
                    </a:p>
                  </a:txBody>
                  <a:tcPr marL="59239" marR="59239" marT="29619" marB="29619">
                    <a:lnL>
                      <a:noFill/>
                    </a:lnL>
                    <a:lnR w="12700" cap="flat" cmpd="sng" algn="ctr">
                      <a:solidFill>
                        <a:schemeClr val="accent6"/>
                      </a:solidFill>
                      <a:prstDash val="solid"/>
                      <a:round/>
                      <a:headEnd type="none" w="med" len="med"/>
                      <a:tailEnd type="none" w="med" len="med"/>
                    </a:lnR>
                    <a:lnT w="7620" cap="flat" cmpd="sng" algn="ctr">
                      <a:solidFill>
                        <a:srgbClr val="000000"/>
                      </a:solidFill>
                      <a:prstDash val="solid"/>
                      <a:round/>
                      <a:headEnd type="none" w="med" len="med"/>
                      <a:tailEnd type="none" w="med" len="med"/>
                    </a:lnT>
                    <a:lnB>
                      <a:noFill/>
                    </a:lnB>
                    <a:solidFill>
                      <a:srgbClr val="FFFFCC"/>
                    </a:solidFill>
                  </a:tcPr>
                </a:tc>
                <a:extLst>
                  <a:ext uri="{0D108BD9-81ED-4DB2-BD59-A6C34878D82A}">
                    <a16:rowId xmlns:a16="http://schemas.microsoft.com/office/drawing/2014/main" val="3945254403"/>
                  </a:ext>
                </a:extLst>
              </a:tr>
              <a:tr h="417109">
                <a:tc>
                  <a:txBody>
                    <a:bodyPr/>
                    <a:lstStyle/>
                    <a:p>
                      <a:pPr algn="l" fontAlgn="base"/>
                      <a:r>
                        <a:rPr lang="en-US" sz="1200" dirty="0">
                          <a:effectLst/>
                          <a:latin typeface="proximanovacond"/>
                        </a:rPr>
                        <a:t>2. Payments</a:t>
                      </a:r>
                    </a:p>
                  </a:txBody>
                  <a:tcPr marL="59239" marR="59239" marT="29619" marB="29619">
                    <a:lnL w="12700" cap="flat" cmpd="sng" algn="ctr">
                      <a:solidFill>
                        <a:schemeClr val="accent6"/>
                      </a:solidFill>
                      <a:prstDash val="solid"/>
                      <a:round/>
                      <a:headEnd type="none" w="med" len="med"/>
                      <a:tailEnd type="none" w="med" len="med"/>
                    </a:lnL>
                    <a:lnR>
                      <a:noFill/>
                    </a:lnR>
                    <a:lnT>
                      <a:noFill/>
                    </a:lnT>
                    <a:lnB>
                      <a:noFill/>
                    </a:lnB>
                    <a:solidFill>
                      <a:srgbClr val="FFFFCC"/>
                    </a:solidFill>
                  </a:tcPr>
                </a:tc>
                <a:tc>
                  <a:txBody>
                    <a:bodyPr/>
                    <a:lstStyle/>
                    <a:p>
                      <a:pPr algn="ctr" fontAlgn="base"/>
                      <a:r>
                        <a:rPr lang="en-US" sz="1200" dirty="0">
                          <a:effectLst/>
                          <a:latin typeface="proximanovacond"/>
                        </a:rPr>
                        <a:t>$100,000</a:t>
                      </a:r>
                    </a:p>
                  </a:txBody>
                  <a:tcPr marL="59239" marR="59239" marT="29619" marB="29619">
                    <a:lnL>
                      <a:noFill/>
                    </a:lnL>
                    <a:lnR>
                      <a:noFill/>
                    </a:lnR>
                    <a:lnT>
                      <a:noFill/>
                    </a:lnT>
                    <a:lnB>
                      <a:noFill/>
                    </a:lnB>
                    <a:solidFill>
                      <a:srgbClr val="FFFFCC"/>
                    </a:solidFill>
                  </a:tcPr>
                </a:tc>
                <a:tc>
                  <a:txBody>
                    <a:bodyPr/>
                    <a:lstStyle/>
                    <a:p>
                      <a:pPr algn="ctr" fontAlgn="base"/>
                      <a:r>
                        <a:rPr lang="en-US" sz="1200" dirty="0">
                          <a:effectLst/>
                          <a:latin typeface="proximanovacond"/>
                        </a:rPr>
                        <a:t>$130,000</a:t>
                      </a:r>
                    </a:p>
                  </a:txBody>
                  <a:tcPr marL="59239" marR="59239" marT="29619" marB="29619">
                    <a:lnL>
                      <a:noFill/>
                    </a:lnL>
                    <a:lnR>
                      <a:noFill/>
                    </a:lnR>
                    <a:lnT>
                      <a:noFill/>
                    </a:lnT>
                    <a:lnB>
                      <a:noFill/>
                    </a:lnB>
                    <a:solidFill>
                      <a:srgbClr val="FFFFCC"/>
                    </a:solidFill>
                  </a:tcPr>
                </a:tc>
                <a:tc>
                  <a:txBody>
                    <a:bodyPr/>
                    <a:lstStyle/>
                    <a:p>
                      <a:pPr algn="l" fontAlgn="base"/>
                      <a:r>
                        <a:rPr lang="en-US" sz="1200" dirty="0">
                          <a:effectLst/>
                          <a:latin typeface="proximanovacond"/>
                        </a:rPr>
                        <a:t>Increase in present value</a:t>
                      </a:r>
                    </a:p>
                  </a:txBody>
                  <a:tcPr marL="59239" marR="59239" marT="29619" marB="29619">
                    <a:lnL>
                      <a:noFill/>
                    </a:lnL>
                    <a:lnR w="12700" cap="flat" cmpd="sng" algn="ctr">
                      <a:solidFill>
                        <a:schemeClr val="accent6"/>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4127005046"/>
                  </a:ext>
                </a:extLst>
              </a:tr>
              <a:tr h="417109">
                <a:tc>
                  <a:txBody>
                    <a:bodyPr/>
                    <a:lstStyle/>
                    <a:p>
                      <a:pPr algn="l" fontAlgn="base"/>
                      <a:r>
                        <a:rPr lang="en-US" sz="1200" dirty="0">
                          <a:effectLst/>
                          <a:latin typeface="proximanovacond"/>
                        </a:rPr>
                        <a:t>3. Discount rate</a:t>
                      </a:r>
                    </a:p>
                  </a:txBody>
                  <a:tcPr marL="59239" marR="59239" marT="29619" marB="29619">
                    <a:lnL w="12700" cap="flat" cmpd="sng" algn="ctr">
                      <a:solidFill>
                        <a:schemeClr val="accent6"/>
                      </a:solidFill>
                      <a:prstDash val="solid"/>
                      <a:round/>
                      <a:headEnd type="none" w="med" len="med"/>
                      <a:tailEnd type="none" w="med" len="med"/>
                    </a:lnL>
                    <a:lnR>
                      <a:noFill/>
                    </a:lnR>
                    <a:lnT>
                      <a:noFill/>
                    </a:lnT>
                    <a:lnB w="7620" cap="flat" cmpd="sng" algn="ctr">
                      <a:solidFill>
                        <a:srgbClr val="000000"/>
                      </a:solidFill>
                      <a:prstDash val="solid"/>
                      <a:round/>
                      <a:headEnd type="none" w="med" len="med"/>
                      <a:tailEnd type="none" w="med" len="med"/>
                    </a:lnB>
                    <a:solidFill>
                      <a:srgbClr val="FFFFCC"/>
                    </a:solidFill>
                  </a:tcPr>
                </a:tc>
                <a:tc>
                  <a:txBody>
                    <a:bodyPr/>
                    <a:lstStyle/>
                    <a:p>
                      <a:pPr algn="ctr" fontAlgn="base"/>
                      <a:r>
                        <a:rPr lang="en-US" sz="1200" dirty="0">
                          <a:effectLst/>
                          <a:latin typeface="proximanovacond"/>
                        </a:rPr>
                        <a:t>10%</a:t>
                      </a:r>
                    </a:p>
                  </a:txBody>
                  <a:tcPr marL="59239" marR="59239" marT="29619" marB="29619">
                    <a:lnL>
                      <a:noFill/>
                    </a:lnL>
                    <a:lnR>
                      <a:noFill/>
                    </a:lnR>
                    <a:lnT>
                      <a:noFill/>
                    </a:lnT>
                    <a:lnB w="7620" cap="flat" cmpd="sng" algn="ctr">
                      <a:solidFill>
                        <a:srgbClr val="000000"/>
                      </a:solidFill>
                      <a:prstDash val="solid"/>
                      <a:round/>
                      <a:headEnd type="none" w="med" len="med"/>
                      <a:tailEnd type="none" w="med" len="med"/>
                    </a:lnB>
                    <a:solidFill>
                      <a:srgbClr val="FFFFCC"/>
                    </a:solidFill>
                  </a:tcPr>
                </a:tc>
                <a:tc>
                  <a:txBody>
                    <a:bodyPr/>
                    <a:lstStyle/>
                    <a:p>
                      <a:pPr algn="ctr" fontAlgn="base"/>
                      <a:r>
                        <a:rPr lang="en-US" sz="1200" dirty="0">
                          <a:effectLst/>
                          <a:latin typeface="proximanovacond"/>
                        </a:rPr>
                        <a:t>9%</a:t>
                      </a:r>
                    </a:p>
                  </a:txBody>
                  <a:tcPr marL="59239" marR="59239" marT="29619" marB="29619">
                    <a:lnL>
                      <a:noFill/>
                    </a:lnL>
                    <a:lnR>
                      <a:noFill/>
                    </a:lnR>
                    <a:lnT>
                      <a:noFill/>
                    </a:lnT>
                    <a:lnB w="7620" cap="flat" cmpd="sng" algn="ctr">
                      <a:solidFill>
                        <a:srgbClr val="000000"/>
                      </a:solidFill>
                      <a:prstDash val="solid"/>
                      <a:round/>
                      <a:headEnd type="none" w="med" len="med"/>
                      <a:tailEnd type="none" w="med" len="med"/>
                    </a:lnB>
                    <a:solidFill>
                      <a:srgbClr val="FFFFCC"/>
                    </a:solidFill>
                  </a:tcPr>
                </a:tc>
                <a:tc>
                  <a:txBody>
                    <a:bodyPr/>
                    <a:lstStyle/>
                    <a:p>
                      <a:pPr algn="l" fontAlgn="base"/>
                      <a:r>
                        <a:rPr lang="en-US" sz="1200" dirty="0">
                          <a:effectLst/>
                          <a:latin typeface="proximanovacond"/>
                        </a:rPr>
                        <a:t>Increase in present value</a:t>
                      </a:r>
                    </a:p>
                  </a:txBody>
                  <a:tcPr marL="59239" marR="59239" marT="29619" marB="29619">
                    <a:lnL>
                      <a:noFill/>
                    </a:lnL>
                    <a:lnR w="12700" cap="flat" cmpd="sng" algn="ctr">
                      <a:solidFill>
                        <a:schemeClr val="accent6"/>
                      </a:solidFill>
                      <a:prstDash val="solid"/>
                      <a:round/>
                      <a:headEnd type="none" w="med" len="med"/>
                      <a:tailEnd type="none" w="med" len="med"/>
                    </a:lnR>
                    <a:lnT>
                      <a:noFill/>
                    </a:lnT>
                    <a:lnB w="762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739502221"/>
                  </a:ext>
                </a:extLst>
              </a:tr>
              <a:tr h="595869">
                <a:tc>
                  <a:txBody>
                    <a:bodyPr/>
                    <a:lstStyle/>
                    <a:p>
                      <a:pPr algn="ctr" fontAlgn="base"/>
                      <a:r>
                        <a:rPr lang="en-US" sz="1200" dirty="0">
                          <a:effectLst/>
                          <a:latin typeface="proximanovacond"/>
                        </a:rPr>
                        <a:t>PV on Jan. 1, 2023</a:t>
                      </a:r>
                    </a:p>
                  </a:txBody>
                  <a:tcPr marL="59239" marR="59239" marT="29619" marB="29619">
                    <a:lnL w="12700" cap="flat" cmpd="sng" algn="ctr">
                      <a:solidFill>
                        <a:schemeClr val="accent6"/>
                      </a:solidFill>
                      <a:prstDash val="solid"/>
                      <a:round/>
                      <a:headEnd type="none" w="med" len="med"/>
                      <a:tailEnd type="none" w="med" len="med"/>
                    </a:lnL>
                    <a:lnR>
                      <a:noFill/>
                    </a:lnR>
                    <a:lnT w="762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ase"/>
                      <a:r>
                        <a:rPr lang="en-US" sz="1200" dirty="0">
                          <a:effectLst/>
                          <a:latin typeface="proximanovacond"/>
                        </a:rPr>
                        <a:t>$90,909**</a:t>
                      </a:r>
                    </a:p>
                  </a:txBody>
                  <a:tcPr marL="59239" marR="59239" marT="29619" marB="29619">
                    <a:lnL>
                      <a:noFill/>
                    </a:lnL>
                    <a:lnR>
                      <a:noFill/>
                    </a:lnR>
                    <a:lnT w="762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ase"/>
                      <a:r>
                        <a:rPr lang="en-US" sz="1200" b="1" dirty="0">
                          <a:solidFill>
                            <a:srgbClr val="2E8AB8"/>
                          </a:solidFill>
                          <a:effectLst/>
                          <a:latin typeface="inherit"/>
                        </a:rPr>
                        <a:t>$329,068</a:t>
                      </a:r>
                      <a:r>
                        <a:rPr lang="en-US" sz="1200" i="1" kern="1200" dirty="0">
                          <a:solidFill>
                            <a:srgbClr val="666666"/>
                          </a:solidFill>
                          <a:effectLst/>
                          <a:latin typeface="proximanovacond"/>
                          <a:ea typeface="+mn-ea"/>
                          <a:cs typeface="+mn-cs"/>
                        </a:rPr>
                        <a:t>†</a:t>
                      </a:r>
                      <a:endParaRPr lang="en-US" sz="1200" dirty="0">
                        <a:effectLst/>
                        <a:latin typeface="proximanovacond"/>
                      </a:endParaRPr>
                    </a:p>
                  </a:txBody>
                  <a:tcPr marL="59239" marR="59239" marT="29619" marB="29619">
                    <a:lnL>
                      <a:noFill/>
                    </a:lnL>
                    <a:lnR>
                      <a:noFill/>
                    </a:lnR>
                    <a:lnT w="7620" cap="flat" cmpd="sng" algn="ctr">
                      <a:solidFill>
                        <a:srgbClr val="000000"/>
                      </a:solidFill>
                      <a:prstDash val="solid"/>
                      <a:round/>
                      <a:headEnd type="none" w="med" len="med"/>
                      <a:tailEnd type="none" w="med" len="med"/>
                    </a:lnT>
                    <a:lnB>
                      <a:noFill/>
                    </a:lnB>
                    <a:solidFill>
                      <a:srgbClr val="FFFFCC"/>
                    </a:solidFill>
                  </a:tcPr>
                </a:tc>
                <a:tc>
                  <a:txBody>
                    <a:bodyPr/>
                    <a:lstStyle/>
                    <a:p>
                      <a:pPr algn="l" fontAlgn="base"/>
                      <a:r>
                        <a:rPr lang="en-US" sz="1200" b="1" dirty="0">
                          <a:effectLst/>
                          <a:latin typeface="inherit"/>
                        </a:rPr>
                        <a:t>Lessee</a:t>
                      </a:r>
                      <a:r>
                        <a:rPr lang="en-US" sz="1200" dirty="0">
                          <a:effectLst/>
                          <a:latin typeface="proximanovacond"/>
                        </a:rPr>
                        <a:t>: Increase PV balances by </a:t>
                      </a:r>
                      <a:r>
                        <a:rPr lang="en-US" sz="1200" b="1" dirty="0">
                          <a:solidFill>
                            <a:srgbClr val="CC3333"/>
                          </a:solidFill>
                          <a:effectLst/>
                          <a:latin typeface="inherit"/>
                        </a:rPr>
                        <a:t>$238,159</a:t>
                      </a:r>
                      <a:r>
                        <a:rPr lang="en-US" sz="1200" i="1" kern="1200" dirty="0">
                          <a:solidFill>
                            <a:srgbClr val="666666"/>
                          </a:solidFill>
                          <a:effectLst/>
                          <a:latin typeface="proximanovacond"/>
                          <a:ea typeface="+mn-ea"/>
                          <a:cs typeface="+mn-cs"/>
                        </a:rPr>
                        <a:t>††</a:t>
                      </a:r>
                      <a:endParaRPr lang="en-US" sz="1200" dirty="0">
                        <a:effectLst/>
                        <a:latin typeface="proximanovacond"/>
                      </a:endParaRPr>
                    </a:p>
                  </a:txBody>
                  <a:tcPr marL="59239" marR="59239" marT="29619" marB="29619">
                    <a:lnL>
                      <a:noFill/>
                    </a:lnL>
                    <a:lnR w="12700" cap="flat" cmpd="sng" algn="ctr">
                      <a:solidFill>
                        <a:schemeClr val="accent6"/>
                      </a:solidFill>
                      <a:prstDash val="solid"/>
                      <a:round/>
                      <a:headEnd type="none" w="med" len="med"/>
                      <a:tailEnd type="none" w="med" len="med"/>
                    </a:lnR>
                    <a:lnT w="7620" cap="flat" cmpd="sng" algn="ctr">
                      <a:solidFill>
                        <a:srgbClr val="000000"/>
                      </a:solidFill>
                      <a:prstDash val="solid"/>
                      <a:round/>
                      <a:headEnd type="none" w="med" len="med"/>
                      <a:tailEnd type="none" w="med" len="med"/>
                    </a:lnT>
                    <a:lnB>
                      <a:noFill/>
                    </a:lnB>
                    <a:solidFill>
                      <a:srgbClr val="FFFFCC"/>
                    </a:solidFill>
                  </a:tcPr>
                </a:tc>
                <a:extLst>
                  <a:ext uri="{0D108BD9-81ED-4DB2-BD59-A6C34878D82A}">
                    <a16:rowId xmlns:a16="http://schemas.microsoft.com/office/drawing/2014/main" val="2699353800"/>
                  </a:ext>
                </a:extLst>
              </a:tr>
              <a:tr h="1132151">
                <a:tc>
                  <a:txBody>
                    <a:bodyPr/>
                    <a:lstStyle/>
                    <a:p>
                      <a:pPr algn="l" fontAlgn="base"/>
                      <a:r>
                        <a:rPr lang="en-US" sz="1200" dirty="0">
                          <a:effectLst/>
                          <a:latin typeface="proximanovacond"/>
                        </a:rPr>
                        <a:t>4. Classification</a:t>
                      </a:r>
                    </a:p>
                  </a:txBody>
                  <a:tcPr marL="59239" marR="59239" marT="29619" marB="29619">
                    <a:lnL w="12700" cap="flat" cmpd="sng" algn="ctr">
                      <a:solidFill>
                        <a:schemeClr val="accent6"/>
                      </a:solidFill>
                      <a:prstDash val="solid"/>
                      <a:round/>
                      <a:headEnd type="none" w="med" len="med"/>
                      <a:tailEnd type="none" w="med" len="med"/>
                    </a:lnL>
                    <a:lnR>
                      <a:noFill/>
                    </a:lnR>
                    <a:lnT>
                      <a:noFill/>
                    </a:lnT>
                    <a:lnB>
                      <a:noFill/>
                    </a:lnB>
                    <a:solidFill>
                      <a:srgbClr val="FFFFCC"/>
                    </a:solidFill>
                  </a:tcPr>
                </a:tc>
                <a:tc>
                  <a:txBody>
                    <a:bodyPr/>
                    <a:lstStyle/>
                    <a:p>
                      <a:pPr algn="ctr" fontAlgn="base"/>
                      <a:r>
                        <a:rPr lang="en-US" sz="1200" dirty="0">
                          <a:effectLst/>
                          <a:latin typeface="proximanovacond"/>
                        </a:rPr>
                        <a:t>Operating</a:t>
                      </a:r>
                    </a:p>
                  </a:txBody>
                  <a:tcPr marL="59239" marR="59239" marT="29619" marB="29619">
                    <a:lnL>
                      <a:noFill/>
                    </a:lnL>
                    <a:lnR>
                      <a:noFill/>
                    </a:lnR>
                    <a:lnT>
                      <a:noFill/>
                    </a:lnT>
                    <a:lnB>
                      <a:noFill/>
                    </a:lnB>
                    <a:solidFill>
                      <a:srgbClr val="FFFFCC"/>
                    </a:solidFill>
                  </a:tcPr>
                </a:tc>
                <a:tc>
                  <a:txBody>
                    <a:bodyPr/>
                    <a:lstStyle/>
                    <a:p>
                      <a:pPr algn="ctr" fontAlgn="base"/>
                      <a:r>
                        <a:rPr lang="en-US" sz="1200" dirty="0">
                          <a:effectLst/>
                          <a:latin typeface="proximanovacond"/>
                        </a:rPr>
                        <a:t>Finance/Sales-type</a:t>
                      </a:r>
                    </a:p>
                  </a:txBody>
                  <a:tcPr marL="59239" marR="59239" marT="29619" marB="29619">
                    <a:lnL>
                      <a:noFill/>
                    </a:lnL>
                    <a:lnR>
                      <a:noFill/>
                    </a:lnR>
                    <a:lnT>
                      <a:noFill/>
                    </a:lnT>
                    <a:lnB>
                      <a:noFill/>
                    </a:lnB>
                    <a:solidFill>
                      <a:srgbClr val="FFFFCC"/>
                    </a:solidFill>
                  </a:tcPr>
                </a:tc>
                <a:tc>
                  <a:txBody>
                    <a:bodyPr/>
                    <a:lstStyle/>
                    <a:p>
                      <a:pPr algn="l" fontAlgn="base"/>
                      <a:r>
                        <a:rPr lang="en-US" sz="1200" b="1" dirty="0">
                          <a:effectLst/>
                          <a:latin typeface="inherit"/>
                        </a:rPr>
                        <a:t>Lessor</a:t>
                      </a:r>
                      <a:r>
                        <a:rPr lang="en-US" sz="1200" dirty="0">
                          <a:effectLst/>
                          <a:latin typeface="proximanovacond"/>
                        </a:rPr>
                        <a:t>: Record sale of asset for </a:t>
                      </a:r>
                      <a:r>
                        <a:rPr lang="en-US" sz="1200" b="1" dirty="0">
                          <a:solidFill>
                            <a:srgbClr val="2E8AB8"/>
                          </a:solidFill>
                          <a:effectLst/>
                          <a:latin typeface="inherit"/>
                        </a:rPr>
                        <a:t>$329,068</a:t>
                      </a:r>
                      <a:br>
                        <a:rPr lang="en-US" sz="1200" dirty="0">
                          <a:effectLst/>
                          <a:latin typeface="proximanovacond"/>
                        </a:rPr>
                      </a:br>
                      <a:r>
                        <a:rPr lang="en-US" sz="1200" dirty="0">
                          <a:effectLst/>
                          <a:latin typeface="proximanovacond"/>
                        </a:rPr>
                        <a:t>(and remove asset’s carrying amount)</a:t>
                      </a:r>
                    </a:p>
                  </a:txBody>
                  <a:tcPr marL="59239" marR="59239" marT="29619" marB="29619">
                    <a:lnL>
                      <a:noFill/>
                    </a:lnL>
                    <a:lnR w="12700" cap="flat" cmpd="sng" algn="ctr">
                      <a:solidFill>
                        <a:schemeClr val="accent6"/>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2986175708"/>
                  </a:ext>
                </a:extLst>
              </a:tr>
              <a:tr h="904801">
                <a:tc gridSpan="4">
                  <a:txBody>
                    <a:bodyPr/>
                    <a:lstStyle/>
                    <a:p>
                      <a:pPr algn="l" fontAlgn="base"/>
                      <a:r>
                        <a:rPr lang="en-US" sz="1200" i="1" dirty="0">
                          <a:solidFill>
                            <a:srgbClr val="666666"/>
                          </a:solidFill>
                          <a:effectLst/>
                          <a:latin typeface="proximanovacond"/>
                        </a:rPr>
                        <a:t>**See prior Lease Amortization Schedule (Illustration 15-7B)</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i="1" kern="1200" dirty="0">
                          <a:solidFill>
                            <a:srgbClr val="666666"/>
                          </a:solidFill>
                          <a:effectLst/>
                          <a:latin typeface="proximanovacond"/>
                          <a:ea typeface="+mn-ea"/>
                          <a:cs typeface="+mn-cs"/>
                        </a:rPr>
                        <a:t>† Present </a:t>
                      </a:r>
                      <a:r>
                        <a:rPr lang="en-US" sz="1200" i="1" dirty="0">
                          <a:solidFill>
                            <a:srgbClr val="666666"/>
                          </a:solidFill>
                          <a:effectLst/>
                          <a:latin typeface="proximanovacond"/>
                        </a:rPr>
                        <a:t>value of remaining three lease payments = $130,000 × 2.53129 (Present value of an ordinary annuity of $1: </a:t>
                      </a:r>
                      <a:r>
                        <a:rPr lang="en-US" sz="1200" i="1" dirty="0">
                          <a:solidFill>
                            <a:srgbClr val="666666"/>
                          </a:solidFill>
                          <a:effectLst/>
                          <a:latin typeface="inherit"/>
                        </a:rPr>
                        <a:t>n</a:t>
                      </a:r>
                      <a:r>
                        <a:rPr lang="en-US" sz="1200" i="1" dirty="0">
                          <a:solidFill>
                            <a:srgbClr val="666666"/>
                          </a:solidFill>
                          <a:effectLst/>
                          <a:latin typeface="proximanovacond"/>
                        </a:rPr>
                        <a:t> = 3, </a:t>
                      </a:r>
                      <a:r>
                        <a:rPr lang="en-US" sz="1200" i="1" dirty="0">
                          <a:solidFill>
                            <a:srgbClr val="666666"/>
                          </a:solidFill>
                          <a:effectLst/>
                          <a:latin typeface="inherit"/>
                        </a:rPr>
                        <a:t>i</a:t>
                      </a:r>
                      <a:r>
                        <a:rPr lang="en-US" sz="1200" i="1" dirty="0">
                          <a:solidFill>
                            <a:srgbClr val="666666"/>
                          </a:solidFill>
                          <a:effectLst/>
                          <a:latin typeface="proximanovacond"/>
                        </a:rPr>
                        <a:t> = 9%)</a:t>
                      </a:r>
                      <a:br>
                        <a:rPr lang="en-US" sz="1200" i="1" dirty="0">
                          <a:solidFill>
                            <a:srgbClr val="666666"/>
                          </a:solidFill>
                          <a:effectLst/>
                          <a:latin typeface="proximanovacond"/>
                        </a:rPr>
                      </a:br>
                      <a:r>
                        <a:rPr lang="en-US" sz="1200" i="1" kern="1200" dirty="0">
                          <a:solidFill>
                            <a:srgbClr val="666666"/>
                          </a:solidFill>
                          <a:effectLst/>
                          <a:latin typeface="proximanovacond"/>
                          <a:ea typeface="+mn-ea"/>
                          <a:cs typeface="+mn-cs"/>
                        </a:rPr>
                        <a:t>††$</a:t>
                      </a:r>
                      <a:r>
                        <a:rPr lang="en-US" sz="1200" i="1" dirty="0">
                          <a:solidFill>
                            <a:srgbClr val="666666"/>
                          </a:solidFill>
                          <a:effectLst/>
                          <a:latin typeface="proximanovacond"/>
                        </a:rPr>
                        <a:t>329,068 – 90,909</a:t>
                      </a:r>
                      <a:endParaRPr lang="en-US" sz="1200" dirty="0">
                        <a:effectLst/>
                        <a:latin typeface="proximanovacond"/>
                      </a:endParaRPr>
                    </a:p>
                  </a:txBody>
                  <a:tcPr marL="59239" marR="59239" marT="29619" marB="29619">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a:noFill/>
                    </a:lnT>
                    <a:lnB w="12700" cap="flat" cmpd="sng" algn="ctr">
                      <a:solidFill>
                        <a:schemeClr val="accent6"/>
                      </a:solidFill>
                      <a:prstDash val="solid"/>
                      <a:round/>
                      <a:headEnd type="none" w="med" len="med"/>
                      <a:tailEnd type="none" w="med" len="med"/>
                    </a:lnB>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6455951"/>
                  </a:ext>
                </a:extLst>
              </a:tr>
            </a:tbl>
          </a:graphicData>
        </a:graphic>
      </p:graphicFrame>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BE307CC5-C211-B742-9E0B-0CD013A7740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63</a:t>
            </a:fld>
            <a:endParaRPr lang="en-US" dirty="0"/>
          </a:p>
        </p:txBody>
      </p:sp>
    </p:spTree>
    <p:extLst>
      <p:ext uri="{BB962C8B-B14F-4D97-AF65-F5344CB8AC3E}">
        <p14:creationId xmlns:p14="http://schemas.microsoft.com/office/powerpoint/2010/main" val="32020768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Lease Modification Example (concluded)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0041846"/>
              </p:ext>
            </p:extLst>
          </p:nvPr>
        </p:nvGraphicFramePr>
        <p:xfrm>
          <a:off x="611188" y="1587500"/>
          <a:ext cx="8183562" cy="4324020"/>
        </p:xfrm>
        <a:graphic>
          <a:graphicData uri="http://schemas.openxmlformats.org/drawingml/2006/table">
            <a:tbl>
              <a:tblPr/>
              <a:tblGrid>
                <a:gridCol w="5905028">
                  <a:extLst>
                    <a:ext uri="{9D8B030D-6E8A-4147-A177-3AD203B41FA5}">
                      <a16:colId xmlns:a16="http://schemas.microsoft.com/office/drawing/2014/main" val="2502773061"/>
                    </a:ext>
                  </a:extLst>
                </a:gridCol>
                <a:gridCol w="1152128">
                  <a:extLst>
                    <a:ext uri="{9D8B030D-6E8A-4147-A177-3AD203B41FA5}">
                      <a16:colId xmlns:a16="http://schemas.microsoft.com/office/drawing/2014/main" val="3135288986"/>
                    </a:ext>
                  </a:extLst>
                </a:gridCol>
                <a:gridCol w="1126406">
                  <a:extLst>
                    <a:ext uri="{9D8B030D-6E8A-4147-A177-3AD203B41FA5}">
                      <a16:colId xmlns:a16="http://schemas.microsoft.com/office/drawing/2014/main" val="1283420551"/>
                    </a:ext>
                  </a:extLst>
                </a:gridCol>
              </a:tblGrid>
              <a:tr h="306389">
                <a:tc gridSpan="3">
                  <a:txBody>
                    <a:bodyPr/>
                    <a:lstStyle/>
                    <a:p>
                      <a:pPr algn="ctr" fontAlgn="base"/>
                      <a:r>
                        <a:rPr lang="en-US" sz="2000" b="1" dirty="0">
                          <a:solidFill>
                            <a:srgbClr val="CC3333"/>
                          </a:solidFill>
                          <a:effectLst/>
                          <a:latin typeface="+mn-lt"/>
                        </a:rPr>
                        <a:t>Modification of the Lease (January 1, 2023)</a:t>
                      </a:r>
                      <a:endParaRPr lang="en-US" sz="2000" dirty="0">
                        <a:effectLst/>
                        <a:latin typeface="+mn-lt"/>
                      </a:endParaRPr>
                    </a:p>
                  </a:txBody>
                  <a:tcPr marL="75657" marR="75657" marT="33275" marB="33275">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a:noFill/>
                    </a:lnB>
                    <a:solidFill>
                      <a:srgbClr val="FFFF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26928663"/>
                  </a:ext>
                </a:extLst>
              </a:tr>
              <a:tr h="336476">
                <a:tc>
                  <a:txBody>
                    <a:bodyPr/>
                    <a:lstStyle/>
                    <a:p>
                      <a:pPr algn="l" fontAlgn="base"/>
                      <a:r>
                        <a:rPr lang="en-US" sz="2000" b="1" dirty="0">
                          <a:effectLst/>
                          <a:latin typeface="+mn-lt"/>
                        </a:rPr>
                        <a:t>Sans Serif (Lessee)</a:t>
                      </a:r>
                      <a:endParaRPr lang="en-US" sz="2000" dirty="0">
                        <a:effectLst/>
                        <a:latin typeface="+mn-lt"/>
                      </a:endParaRPr>
                    </a:p>
                  </a:txBody>
                  <a:tcPr marL="75657" marR="75657" marT="33275" marB="33275">
                    <a:lnL w="12700" cap="flat" cmpd="sng" algn="ctr">
                      <a:solidFill>
                        <a:srgbClr val="FFC000"/>
                      </a:solidFill>
                      <a:prstDash val="solid"/>
                      <a:round/>
                      <a:headEnd type="none" w="med" len="med"/>
                      <a:tailEnd type="none" w="med" len="med"/>
                    </a:lnL>
                    <a:lnR>
                      <a:noFill/>
                    </a:lnR>
                    <a:lnT>
                      <a:noFill/>
                    </a:lnT>
                    <a:lnB>
                      <a:noFill/>
                    </a:lnB>
                    <a:solidFill>
                      <a:srgbClr val="FFFFCC"/>
                    </a:solidFill>
                  </a:tcPr>
                </a:tc>
                <a:tc>
                  <a:txBody>
                    <a:bodyPr/>
                    <a:lstStyle/>
                    <a:p>
                      <a:endParaRPr lang="en-US" sz="2000" dirty="0"/>
                    </a:p>
                  </a:txBody>
                  <a:tcPr marL="75657" marR="75657" marT="33275" marB="33275">
                    <a:lnL>
                      <a:noFill/>
                    </a:lnL>
                    <a:lnR>
                      <a:noFill/>
                    </a:lnR>
                    <a:lnT>
                      <a:noFill/>
                    </a:lnT>
                    <a:lnB>
                      <a:noFill/>
                    </a:lnB>
                    <a:solidFill>
                      <a:srgbClr val="FFFFCC"/>
                    </a:solidFill>
                  </a:tcPr>
                </a:tc>
                <a:tc>
                  <a:txBody>
                    <a:bodyPr/>
                    <a:lstStyle/>
                    <a:p>
                      <a:endParaRPr lang="en-US" sz="2000" dirty="0"/>
                    </a:p>
                  </a:txBody>
                  <a:tcPr marL="75657" marR="75657" marT="33275" marB="33275">
                    <a:lnL>
                      <a:noFill/>
                    </a:lnL>
                    <a:lnR w="12700" cap="flat" cmpd="sng" algn="ctr">
                      <a:solidFill>
                        <a:srgbClr val="FFC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515481738"/>
                  </a:ext>
                </a:extLst>
              </a:tr>
              <a:tr h="336476">
                <a:tc>
                  <a:txBody>
                    <a:bodyPr/>
                    <a:lstStyle/>
                    <a:p>
                      <a:pPr algn="l" fontAlgn="base"/>
                      <a:r>
                        <a:rPr lang="en-US" sz="2000" dirty="0">
                          <a:effectLst/>
                          <a:latin typeface="+mn-lt"/>
                        </a:rPr>
                        <a:t>Right-of-use asset </a:t>
                      </a:r>
                    </a:p>
                  </a:txBody>
                  <a:tcPr marL="75657" marR="75657" marT="33275" marB="33275">
                    <a:lnL w="12700" cap="flat" cmpd="sng" algn="ctr">
                      <a:solidFill>
                        <a:srgbClr val="FFC000"/>
                      </a:solidFill>
                      <a:prstDash val="solid"/>
                      <a:round/>
                      <a:headEnd type="none" w="med" len="med"/>
                      <a:tailEnd type="none" w="med" len="med"/>
                    </a:lnL>
                    <a:lnR>
                      <a:noFill/>
                    </a:lnR>
                    <a:lnT>
                      <a:noFill/>
                    </a:lnT>
                    <a:lnB>
                      <a:noFill/>
                    </a:lnB>
                    <a:solidFill>
                      <a:srgbClr val="FFFFCC"/>
                    </a:solidFill>
                  </a:tcPr>
                </a:tc>
                <a:tc>
                  <a:txBody>
                    <a:bodyPr/>
                    <a:lstStyle/>
                    <a:p>
                      <a:pPr algn="r" fontAlgn="base"/>
                      <a:r>
                        <a:rPr lang="en-US" sz="2000" b="1" dirty="0">
                          <a:solidFill>
                            <a:srgbClr val="CC3333"/>
                          </a:solidFill>
                          <a:effectLst/>
                          <a:latin typeface="+mn-lt"/>
                        </a:rPr>
                        <a:t>238,159</a:t>
                      </a:r>
                      <a:endParaRPr lang="en-US" sz="2000" dirty="0">
                        <a:effectLst/>
                        <a:latin typeface="+mn-lt"/>
                      </a:endParaRPr>
                    </a:p>
                  </a:txBody>
                  <a:tcPr marL="75657" marR="75657" marT="33275" marB="33275">
                    <a:lnL>
                      <a:noFill/>
                    </a:lnL>
                    <a:lnR>
                      <a:noFill/>
                    </a:lnR>
                    <a:lnT>
                      <a:noFill/>
                    </a:lnT>
                    <a:lnB>
                      <a:noFill/>
                    </a:lnB>
                    <a:solidFill>
                      <a:srgbClr val="FFFFCC"/>
                    </a:solidFill>
                  </a:tcPr>
                </a:tc>
                <a:tc>
                  <a:txBody>
                    <a:bodyPr/>
                    <a:lstStyle/>
                    <a:p>
                      <a:endParaRPr lang="en-US" sz="2000" dirty="0"/>
                    </a:p>
                  </a:txBody>
                  <a:tcPr marL="75657" marR="75657" marT="33275" marB="33275">
                    <a:lnL>
                      <a:noFill/>
                    </a:lnL>
                    <a:lnR w="12700" cap="flat" cmpd="sng" algn="ctr">
                      <a:solidFill>
                        <a:srgbClr val="FFC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1048659465"/>
                  </a:ext>
                </a:extLst>
              </a:tr>
              <a:tr h="531984">
                <a:tc>
                  <a:txBody>
                    <a:bodyPr/>
                    <a:lstStyle/>
                    <a:p>
                      <a:pPr marL="463550" indent="-463550" algn="l" fontAlgn="base"/>
                      <a:r>
                        <a:rPr lang="en-US" sz="2000" dirty="0">
                          <a:effectLst/>
                          <a:latin typeface="+mn-lt"/>
                        </a:rPr>
                        <a:t>       Lease payable </a:t>
                      </a:r>
                      <a:br>
                        <a:rPr lang="en-US" sz="2000" dirty="0">
                          <a:effectLst/>
                          <a:latin typeface="+mn-lt"/>
                        </a:rPr>
                      </a:br>
                      <a:r>
                        <a:rPr lang="en-US" sz="2000" dirty="0">
                          <a:effectLst/>
                          <a:latin typeface="+mn-lt"/>
                        </a:rPr>
                        <a:t>(increase in PV from $90,909 to $329,068)</a:t>
                      </a:r>
                    </a:p>
                  </a:txBody>
                  <a:tcPr marL="75657" marR="75657" marT="33275" marB="33275">
                    <a:lnL w="12700" cap="flat" cmpd="sng" algn="ctr">
                      <a:solidFill>
                        <a:srgbClr val="FFC000"/>
                      </a:solidFill>
                      <a:prstDash val="solid"/>
                      <a:round/>
                      <a:headEnd type="none" w="med" len="med"/>
                      <a:tailEnd type="none" w="med" len="med"/>
                    </a:lnL>
                    <a:lnR>
                      <a:noFill/>
                    </a:lnR>
                    <a:lnT>
                      <a:noFill/>
                    </a:lnT>
                    <a:lnB>
                      <a:noFill/>
                    </a:lnB>
                    <a:solidFill>
                      <a:srgbClr val="FFFFCC"/>
                    </a:solidFill>
                  </a:tcPr>
                </a:tc>
                <a:tc>
                  <a:txBody>
                    <a:bodyPr/>
                    <a:lstStyle/>
                    <a:p>
                      <a:endParaRPr lang="en-US" sz="2000" dirty="0"/>
                    </a:p>
                  </a:txBody>
                  <a:tcPr marL="75657" marR="75657" marT="33275" marB="33275">
                    <a:lnL>
                      <a:noFill/>
                    </a:lnL>
                    <a:lnR>
                      <a:noFill/>
                    </a:lnR>
                    <a:lnT>
                      <a:noFill/>
                    </a:lnT>
                    <a:lnB>
                      <a:noFill/>
                    </a:lnB>
                    <a:solidFill>
                      <a:srgbClr val="FFFFCC"/>
                    </a:solidFill>
                  </a:tcPr>
                </a:tc>
                <a:tc>
                  <a:txBody>
                    <a:bodyPr/>
                    <a:lstStyle/>
                    <a:p>
                      <a:pPr algn="r" fontAlgn="base"/>
                      <a:r>
                        <a:rPr lang="en-US" sz="2000" b="1" dirty="0">
                          <a:solidFill>
                            <a:srgbClr val="CC3333"/>
                          </a:solidFill>
                          <a:effectLst/>
                          <a:latin typeface="+mn-lt"/>
                        </a:rPr>
                        <a:t>238,159</a:t>
                      </a:r>
                      <a:endParaRPr lang="en-US" sz="2000" dirty="0">
                        <a:effectLst/>
                        <a:latin typeface="+mn-lt"/>
                      </a:endParaRPr>
                    </a:p>
                  </a:txBody>
                  <a:tcPr marL="75657" marR="75657" marT="33275" marB="33275">
                    <a:lnL>
                      <a:noFill/>
                    </a:lnL>
                    <a:lnR w="12700" cap="flat" cmpd="sng" algn="ctr">
                      <a:solidFill>
                        <a:srgbClr val="FFC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3870911124"/>
                  </a:ext>
                </a:extLst>
              </a:tr>
              <a:tr h="306389">
                <a:tc gridSpan="3">
                  <a:txBody>
                    <a:bodyPr/>
                    <a:lstStyle/>
                    <a:p>
                      <a:pPr algn="l" fontAlgn="base"/>
                      <a:r>
                        <a:rPr lang="en-US" sz="2000" b="1" dirty="0">
                          <a:solidFill>
                            <a:srgbClr val="2E8AB8"/>
                          </a:solidFill>
                          <a:effectLst/>
                          <a:latin typeface="+mn-lt"/>
                        </a:rPr>
                        <a:t>First LeaseCorp (Lessor)</a:t>
                      </a:r>
                      <a:endParaRPr lang="en-US" sz="2000" dirty="0">
                        <a:effectLst/>
                        <a:latin typeface="+mn-lt"/>
                      </a:endParaRPr>
                    </a:p>
                  </a:txBody>
                  <a:tcPr marL="75657" marR="75657" marT="33275" marB="33275">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a:noFill/>
                    </a:lnB>
                    <a:solidFill>
                      <a:srgbClr val="FFFF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3442853"/>
                  </a:ext>
                </a:extLst>
              </a:tr>
              <a:tr h="336476">
                <a:tc>
                  <a:txBody>
                    <a:bodyPr/>
                    <a:lstStyle/>
                    <a:p>
                      <a:pPr algn="l" fontAlgn="base"/>
                      <a:r>
                        <a:rPr lang="en-US" sz="2000" dirty="0">
                          <a:effectLst/>
                          <a:latin typeface="+mn-lt"/>
                        </a:rPr>
                        <a:t>Lease receivable (PV of 3 remaining lease payments)</a:t>
                      </a:r>
                    </a:p>
                  </a:txBody>
                  <a:tcPr marL="75657" marR="75657" marT="33275" marB="33275">
                    <a:lnL w="12700" cap="flat" cmpd="sng" algn="ctr">
                      <a:solidFill>
                        <a:srgbClr val="FFC000"/>
                      </a:solidFill>
                      <a:prstDash val="solid"/>
                      <a:round/>
                      <a:headEnd type="none" w="med" len="med"/>
                      <a:tailEnd type="none" w="med" len="med"/>
                    </a:lnL>
                    <a:lnR>
                      <a:noFill/>
                    </a:lnR>
                    <a:lnT>
                      <a:noFill/>
                    </a:lnT>
                    <a:lnB>
                      <a:noFill/>
                    </a:lnB>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1" dirty="0">
                          <a:solidFill>
                            <a:srgbClr val="2E8AB8"/>
                          </a:solidFill>
                          <a:effectLst/>
                          <a:latin typeface="+mn-lt"/>
                        </a:rPr>
                        <a:t>329,068</a:t>
                      </a:r>
                    </a:p>
                  </a:txBody>
                  <a:tcPr marL="75657" marR="75657" marT="33275" marB="33275">
                    <a:lnL>
                      <a:noFill/>
                    </a:lnL>
                    <a:lnR>
                      <a:noFill/>
                    </a:lnR>
                    <a:lnT>
                      <a:noFill/>
                    </a:lnT>
                    <a:lnB>
                      <a:noFill/>
                    </a:lnB>
                    <a:solidFill>
                      <a:srgbClr val="FFFFCC"/>
                    </a:solidFill>
                  </a:tcPr>
                </a:tc>
                <a:tc>
                  <a:txBody>
                    <a:bodyPr/>
                    <a:lstStyle/>
                    <a:p>
                      <a:endParaRPr lang="en-US" sz="2000" dirty="0"/>
                    </a:p>
                  </a:txBody>
                  <a:tcPr marL="75657" marR="75657" marT="33275" marB="33275">
                    <a:lnL>
                      <a:noFill/>
                    </a:lnL>
                    <a:lnR w="12700" cap="flat" cmpd="sng" algn="ctr">
                      <a:solidFill>
                        <a:srgbClr val="FFC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1124906571"/>
                  </a:ext>
                </a:extLst>
              </a:tr>
              <a:tr h="372270">
                <a:tc>
                  <a:txBody>
                    <a:bodyPr/>
                    <a:lstStyle/>
                    <a:p>
                      <a:pPr algn="l" fontAlgn="base"/>
                      <a:r>
                        <a:rPr lang="en-US" sz="2000" dirty="0">
                          <a:effectLst/>
                          <a:latin typeface="+mn-lt"/>
                        </a:rPr>
                        <a:t>       Sales revenue (PV of 3 remaining lease payments)</a:t>
                      </a:r>
                    </a:p>
                  </a:txBody>
                  <a:tcPr marL="75657" marR="75657" marT="33275" marB="33275">
                    <a:lnL w="12700" cap="flat" cmpd="sng" algn="ctr">
                      <a:solidFill>
                        <a:srgbClr val="FFC000"/>
                      </a:solidFill>
                      <a:prstDash val="solid"/>
                      <a:round/>
                      <a:headEnd type="none" w="med" len="med"/>
                      <a:tailEnd type="none" w="med" len="med"/>
                    </a:lnL>
                    <a:lnR>
                      <a:noFill/>
                    </a:lnR>
                    <a:lnT>
                      <a:noFill/>
                    </a:lnT>
                    <a:lnB>
                      <a:noFill/>
                    </a:lnB>
                    <a:solidFill>
                      <a:srgbClr val="FFFFCC"/>
                    </a:solidFill>
                  </a:tcPr>
                </a:tc>
                <a:tc>
                  <a:txBody>
                    <a:bodyPr/>
                    <a:lstStyle/>
                    <a:p>
                      <a:endParaRPr lang="en-US" sz="2000" dirty="0"/>
                    </a:p>
                  </a:txBody>
                  <a:tcPr marL="75657" marR="75657" marT="33275" marB="33275">
                    <a:lnL>
                      <a:noFill/>
                    </a:lnL>
                    <a:lnR>
                      <a:noFill/>
                    </a:lnR>
                    <a:lnT>
                      <a:noFill/>
                    </a:lnT>
                    <a:lnB>
                      <a:noFill/>
                    </a:lnB>
                    <a:solidFill>
                      <a:srgbClr val="FFFFCC"/>
                    </a:solidFill>
                  </a:tcPr>
                </a:tc>
                <a:tc rowSpan="2">
                  <a:txBody>
                    <a:bodyPr/>
                    <a:lstStyle/>
                    <a:p>
                      <a:pPr marL="0" marR="0" indent="0" algn="r" defTabSz="914400" rtl="0" eaLnBrk="1" fontAlgn="base" latinLnBrk="0" hangingPunct="1">
                        <a:lnSpc>
                          <a:spcPct val="100000"/>
                        </a:lnSpc>
                        <a:spcBef>
                          <a:spcPts val="0"/>
                        </a:spcBef>
                        <a:spcAft>
                          <a:spcPts val="0"/>
                        </a:spcAft>
                        <a:buClrTx/>
                        <a:buSzTx/>
                        <a:buFontTx/>
                        <a:buNone/>
                        <a:tabLst/>
                        <a:defRPr/>
                      </a:pPr>
                      <a:r>
                        <a:rPr lang="en-US" sz="2000" b="1" dirty="0">
                          <a:solidFill>
                            <a:srgbClr val="2E8AB8"/>
                          </a:solidFill>
                          <a:effectLst/>
                          <a:latin typeface="+mn-lt"/>
                        </a:rPr>
                        <a:t>​​329,068</a:t>
                      </a:r>
                    </a:p>
                  </a:txBody>
                  <a:tcPr marL="75657" marR="75657" marT="33275" marB="33275">
                    <a:lnL>
                      <a:noFill/>
                    </a:lnL>
                    <a:lnR w="12700" cap="flat" cmpd="sng" algn="ctr">
                      <a:solidFill>
                        <a:srgbClr val="FFC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1752617350"/>
                  </a:ext>
                </a:extLst>
              </a:tr>
              <a:tr h="547086">
                <a:tc>
                  <a:txBody>
                    <a:bodyPr/>
                    <a:lstStyle/>
                    <a:p>
                      <a:pPr algn="l" fontAlgn="base"/>
                      <a:endParaRPr lang="en-US" sz="2000" dirty="0">
                        <a:effectLst/>
                        <a:latin typeface="+mn-lt"/>
                      </a:endParaRPr>
                    </a:p>
                    <a:p>
                      <a:pPr algn="l" fontAlgn="base"/>
                      <a:r>
                        <a:rPr lang="en-US" sz="2000" dirty="0">
                          <a:effectLst/>
                          <a:latin typeface="+mn-lt"/>
                        </a:rPr>
                        <a:t>Cost of goods sold (cost – accumulated depreciation)</a:t>
                      </a:r>
                    </a:p>
                  </a:txBody>
                  <a:tcPr marL="75657" marR="75657" marT="33275" marB="33275">
                    <a:lnL w="12700" cap="flat" cmpd="sng" algn="ctr">
                      <a:solidFill>
                        <a:srgbClr val="FFC000"/>
                      </a:solidFill>
                      <a:prstDash val="solid"/>
                      <a:round/>
                      <a:headEnd type="none" w="med" len="med"/>
                      <a:tailEnd type="none" w="med" len="med"/>
                    </a:lnL>
                    <a:lnR>
                      <a:noFill/>
                    </a:lnR>
                    <a:lnT>
                      <a:noFill/>
                    </a:lnT>
                    <a:lnB>
                      <a:noFill/>
                    </a:lnB>
                    <a:solidFill>
                      <a:srgbClr val="FFFFCC"/>
                    </a:solidFill>
                  </a:tcPr>
                </a:tc>
                <a:tc>
                  <a:txBody>
                    <a:bodyPr/>
                    <a:lstStyle/>
                    <a:p>
                      <a:pPr algn="r" fontAlgn="base"/>
                      <a:endParaRPr lang="en-US" sz="2000" dirty="0">
                        <a:effectLst/>
                        <a:latin typeface="+mn-lt"/>
                      </a:endParaRPr>
                    </a:p>
                    <a:p>
                      <a:pPr algn="r" fontAlgn="base"/>
                      <a:r>
                        <a:rPr lang="en-US" sz="2000" kern="1200" dirty="0">
                          <a:solidFill>
                            <a:schemeClr val="tx1"/>
                          </a:solidFill>
                          <a:effectLst/>
                          <a:latin typeface="+mn-lt"/>
                          <a:ea typeface="+mn-ea"/>
                          <a:cs typeface="+mn-cs"/>
                        </a:rPr>
                        <a:t>319,386</a:t>
                      </a:r>
                    </a:p>
                  </a:txBody>
                  <a:tcPr marL="75657" marR="75657" marT="33275" marB="33275">
                    <a:lnL>
                      <a:noFill/>
                    </a:lnL>
                    <a:lnR>
                      <a:noFill/>
                    </a:lnR>
                    <a:lnT>
                      <a:noFill/>
                    </a:lnT>
                    <a:lnB>
                      <a:noFill/>
                    </a:lnB>
                    <a:solidFill>
                      <a:srgbClr val="FFFFCC"/>
                    </a:solidFill>
                  </a:tcPr>
                </a:tc>
                <a:tc vMerge="1">
                  <a:txBody>
                    <a:bodyPr/>
                    <a:lstStyle/>
                    <a:p>
                      <a:endParaRPr lang="en-US"/>
                    </a:p>
                  </a:txBody>
                  <a:tcPr/>
                </a:tc>
                <a:extLst>
                  <a:ext uri="{0D108BD9-81ED-4DB2-BD59-A6C34878D82A}">
                    <a16:rowId xmlns:a16="http://schemas.microsoft.com/office/drawing/2014/main" val="351692788"/>
                  </a:ext>
                </a:extLst>
              </a:tr>
              <a:tr h="0">
                <a:tc>
                  <a:txBody>
                    <a:bodyPr/>
                    <a:lstStyle/>
                    <a:p>
                      <a:pPr algn="l" fontAlgn="base"/>
                      <a:r>
                        <a:rPr lang="en-US" sz="2000" dirty="0">
                          <a:effectLst/>
                          <a:latin typeface="+mn-lt"/>
                        </a:rPr>
                        <a:t>Accumulated depreciation ([$479,079 / 6 years] × 2 yrs)</a:t>
                      </a:r>
                    </a:p>
                  </a:txBody>
                  <a:tcPr marL="75657" marR="75657" marT="33275" marB="33275">
                    <a:lnL w="12700" cap="flat" cmpd="sng" algn="ctr">
                      <a:solidFill>
                        <a:srgbClr val="FFC000"/>
                      </a:solidFill>
                      <a:prstDash val="solid"/>
                      <a:round/>
                      <a:headEnd type="none" w="med" len="med"/>
                      <a:tailEnd type="none" w="med" len="med"/>
                    </a:lnL>
                    <a:lnR>
                      <a:noFill/>
                    </a:lnR>
                    <a:lnT>
                      <a:noFill/>
                    </a:lnT>
                    <a:lnB>
                      <a:noFill/>
                    </a:lnB>
                    <a:solidFill>
                      <a:srgbClr val="FFFFCC"/>
                    </a:solidFill>
                  </a:tcPr>
                </a:tc>
                <a:tc>
                  <a:txBody>
                    <a:bodyPr/>
                    <a:lstStyle/>
                    <a:p>
                      <a:pPr algn="r"/>
                      <a:r>
                        <a:rPr lang="en-US" sz="2000" kern="1200" dirty="0">
                          <a:solidFill>
                            <a:schemeClr val="tx1"/>
                          </a:solidFill>
                          <a:effectLst/>
                          <a:latin typeface="+mn-lt"/>
                          <a:ea typeface="+mn-ea"/>
                          <a:cs typeface="+mn-cs"/>
                        </a:rPr>
                        <a:t>159,693</a:t>
                      </a:r>
                    </a:p>
                  </a:txBody>
                  <a:tcPr marL="75657" marR="75657" marT="33275" marB="33275">
                    <a:lnL>
                      <a:noFill/>
                    </a:lnL>
                    <a:lnR>
                      <a:noFill/>
                    </a:lnR>
                    <a:lnT>
                      <a:noFill/>
                    </a:lnT>
                    <a:lnB>
                      <a:noFill/>
                    </a:lnB>
                    <a:solidFill>
                      <a:srgbClr val="FFFFCC"/>
                    </a:solidFill>
                  </a:tcPr>
                </a:tc>
                <a:tc>
                  <a:txBody>
                    <a:bodyPr/>
                    <a:lstStyle/>
                    <a:p>
                      <a:endParaRPr lang="en-US" sz="2000" dirty="0"/>
                    </a:p>
                  </a:txBody>
                  <a:tcPr marL="75657" marR="75657" marT="33275" marB="33275">
                    <a:lnL>
                      <a:noFill/>
                    </a:lnL>
                    <a:lnR w="12700" cap="flat" cmpd="sng" algn="ctr">
                      <a:solidFill>
                        <a:srgbClr val="FFC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2430057652"/>
                  </a:ext>
                </a:extLst>
              </a:tr>
              <a:tr h="336476">
                <a:tc>
                  <a:txBody>
                    <a:bodyPr/>
                    <a:lstStyle/>
                    <a:p>
                      <a:pPr algn="l" fontAlgn="base"/>
                      <a:r>
                        <a:rPr lang="en-US" sz="2000" dirty="0">
                          <a:effectLst/>
                          <a:latin typeface="+mn-lt"/>
                        </a:rPr>
                        <a:t>          Asset (cost)</a:t>
                      </a:r>
                    </a:p>
                  </a:txBody>
                  <a:tcPr marL="75657" marR="75657" marT="33275" marB="33275">
                    <a:lnL w="12700" cap="flat" cmpd="sng" algn="ctr">
                      <a:solidFill>
                        <a:srgbClr val="FFC000"/>
                      </a:solidFill>
                      <a:prstDash val="solid"/>
                      <a:round/>
                      <a:headEnd type="none" w="med" len="med"/>
                      <a:tailEnd type="none" w="med" len="med"/>
                    </a:lnL>
                    <a:lnR>
                      <a:noFill/>
                    </a:lnR>
                    <a:lnT>
                      <a:noFill/>
                    </a:lnT>
                    <a:lnB w="12700" cap="flat" cmpd="sng" algn="ctr">
                      <a:solidFill>
                        <a:srgbClr val="FFC000"/>
                      </a:solidFill>
                      <a:prstDash val="solid"/>
                      <a:round/>
                      <a:headEnd type="none" w="med" len="med"/>
                      <a:tailEnd type="none" w="med" len="med"/>
                    </a:lnB>
                    <a:solidFill>
                      <a:srgbClr val="FFFFCC"/>
                    </a:solidFill>
                  </a:tcPr>
                </a:tc>
                <a:tc>
                  <a:txBody>
                    <a:bodyPr/>
                    <a:lstStyle/>
                    <a:p>
                      <a:endParaRPr lang="en-US" sz="2000" dirty="0"/>
                    </a:p>
                  </a:txBody>
                  <a:tcPr marL="75657" marR="75657" marT="33275" marB="33275">
                    <a:lnL>
                      <a:noFill/>
                    </a:lnL>
                    <a:lnR>
                      <a:noFill/>
                    </a:lnR>
                    <a:lnT>
                      <a:noFill/>
                    </a:lnT>
                    <a:lnB w="12700" cap="flat" cmpd="sng" algn="ctr">
                      <a:solidFill>
                        <a:srgbClr val="FFC000"/>
                      </a:solidFill>
                      <a:prstDash val="solid"/>
                      <a:round/>
                      <a:headEnd type="none" w="med" len="med"/>
                      <a:tailEnd type="none" w="med" len="med"/>
                    </a:lnB>
                    <a:solidFill>
                      <a:srgbClr val="FFFFCC"/>
                    </a:solidFill>
                  </a:tcPr>
                </a:tc>
                <a:tc>
                  <a:txBody>
                    <a:bodyPr/>
                    <a:lstStyle/>
                    <a:p>
                      <a:pPr algn="r" fontAlgn="base"/>
                      <a:r>
                        <a:rPr lang="en-US" sz="2000" dirty="0">
                          <a:effectLst/>
                          <a:latin typeface="+mn-lt"/>
                        </a:rPr>
                        <a:t>479,079</a:t>
                      </a:r>
                    </a:p>
                  </a:txBody>
                  <a:tcPr marL="75657" marR="75657" marT="33275" marB="33275">
                    <a:lnL>
                      <a:noFill/>
                    </a:lnL>
                    <a:lnR w="12700" cap="flat" cmpd="sng" algn="ctr">
                      <a:solidFill>
                        <a:srgbClr val="FFC000"/>
                      </a:solidFill>
                      <a:prstDash val="solid"/>
                      <a:round/>
                      <a:headEnd type="none" w="med" len="med"/>
                      <a:tailEnd type="none" w="med" len="med"/>
                    </a:lnR>
                    <a:lnT>
                      <a:noFill/>
                    </a:lnT>
                    <a:lnB w="12700" cap="flat" cmpd="sng" algn="ctr">
                      <a:solidFill>
                        <a:srgbClr val="FFC000"/>
                      </a:solidFill>
                      <a:prstDash val="solid"/>
                      <a:round/>
                      <a:headEnd type="none" w="med" len="med"/>
                      <a:tailEnd type="none" w="med" len="med"/>
                    </a:lnB>
                    <a:solidFill>
                      <a:srgbClr val="FFFFCC"/>
                    </a:solidFill>
                  </a:tcPr>
                </a:tc>
                <a:extLst>
                  <a:ext uri="{0D108BD9-81ED-4DB2-BD59-A6C34878D82A}">
                    <a16:rowId xmlns:a16="http://schemas.microsoft.com/office/drawing/2014/main" val="2609351352"/>
                  </a:ext>
                </a:extLst>
              </a:tr>
            </a:tbl>
          </a:graphicData>
        </a:graphic>
      </p:graphicFrame>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14929830-9778-1C4C-94B4-368EBABAD4B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64</a:t>
            </a:fld>
            <a:endParaRPr lang="en-US" dirty="0"/>
          </a:p>
        </p:txBody>
      </p:sp>
    </p:spTree>
    <p:extLst>
      <p:ext uri="{BB962C8B-B14F-4D97-AF65-F5344CB8AC3E}">
        <p14:creationId xmlns:p14="http://schemas.microsoft.com/office/powerpoint/2010/main" val="7071166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900" dirty="0"/>
              <a:t>International Financial Reporting Standards-Reassessment of the Right-of-Use Asset and Lease Liability. </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LO15-9</a:t>
            </a:r>
          </a:p>
        </p:txBody>
      </p:sp>
      <p:graphicFrame>
        <p:nvGraphicFramePr>
          <p:cNvPr id="6" name="Table 5">
            <a:extLst>
              <a:ext uri="{FF2B5EF4-FFF2-40B4-BE49-F238E27FC236}">
                <a16:creationId xmlns:a16="http://schemas.microsoft.com/office/drawing/2014/main" id="{9A0F3580-6E67-4A38-B962-85A0F7553CE6}"/>
              </a:ext>
            </a:extLst>
          </p:cNvPr>
          <p:cNvGraphicFramePr>
            <a:graphicFrameLocks noGrp="1"/>
          </p:cNvGraphicFramePr>
          <p:nvPr>
            <p:extLst>
              <p:ext uri="{D42A27DB-BD31-4B8C-83A1-F6EECF244321}">
                <p14:modId xmlns:p14="http://schemas.microsoft.com/office/powerpoint/2010/main" val="3782726326"/>
              </p:ext>
            </p:extLst>
          </p:nvPr>
        </p:nvGraphicFramePr>
        <p:xfrm>
          <a:off x="744428" y="1371742"/>
          <a:ext cx="8305800" cy="4157961"/>
        </p:xfrm>
        <a:graphic>
          <a:graphicData uri="http://schemas.openxmlformats.org/drawingml/2006/table">
            <a:tbl>
              <a:tblPr/>
              <a:tblGrid>
                <a:gridCol w="4006592">
                  <a:extLst>
                    <a:ext uri="{9D8B030D-6E8A-4147-A177-3AD203B41FA5}">
                      <a16:colId xmlns:a16="http://schemas.microsoft.com/office/drawing/2014/main" val="20000"/>
                    </a:ext>
                  </a:extLst>
                </a:gridCol>
                <a:gridCol w="4299208">
                  <a:extLst>
                    <a:ext uri="{9D8B030D-6E8A-4147-A177-3AD203B41FA5}">
                      <a16:colId xmlns:a16="http://schemas.microsoft.com/office/drawing/2014/main" val="20001"/>
                    </a:ext>
                  </a:extLst>
                </a:gridCol>
              </a:tblGrid>
              <a:tr h="4947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t">
                        <a:spcBef>
                          <a:spcPts val="0"/>
                        </a:spcBef>
                      </a:pPr>
                      <a:r>
                        <a:rPr lang="en-US" sz="2200" b="1" i="0" u="none" strike="noStrike" dirty="0">
                          <a:solidFill>
                            <a:schemeClr val="dk1"/>
                          </a:solidFill>
                          <a:effectLst/>
                          <a:latin typeface="Calibri"/>
                        </a:rPr>
                        <a:t>U.S.</a:t>
                      </a:r>
                      <a:r>
                        <a:rPr lang="en-US" sz="2200" b="1" i="0" u="none" strike="noStrike" baseline="0" dirty="0">
                          <a:solidFill>
                            <a:schemeClr val="dk1"/>
                          </a:solidFill>
                          <a:effectLst/>
                          <a:latin typeface="Calibri"/>
                        </a:rPr>
                        <a:t> GAAP </a:t>
                      </a:r>
                      <a:endParaRPr lang="en-US" sz="2200" b="1" i="0" u="none" strike="noStrike" dirty="0">
                        <a:solidFill>
                          <a:srgbClr val="000000"/>
                        </a:solidFill>
                        <a:effectLst/>
                        <a:latin typeface="Calibri"/>
                      </a:endParaRPr>
                    </a:p>
                  </a:txBody>
                  <a:tcPr marL="5576" marR="5576" marT="5576"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3D69B"/>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t">
                        <a:spcBef>
                          <a:spcPts val="0"/>
                        </a:spcBef>
                      </a:pPr>
                      <a:r>
                        <a:rPr lang="en-US" sz="2200" b="1" i="0" u="none" strike="noStrike" dirty="0">
                          <a:solidFill>
                            <a:schemeClr val="dk1"/>
                          </a:solidFill>
                          <a:effectLst/>
                          <a:latin typeface="Calibri"/>
                        </a:rPr>
                        <a:t>IFRS</a:t>
                      </a:r>
                      <a:endParaRPr lang="en-US" sz="2200" b="1" i="0" u="none" strike="noStrike" dirty="0">
                        <a:solidFill>
                          <a:srgbClr val="000000"/>
                        </a:solidFill>
                        <a:effectLst/>
                        <a:latin typeface="Calibri"/>
                      </a:endParaRPr>
                    </a:p>
                  </a:txBody>
                  <a:tcPr marL="5576" marR="5576" marT="5576"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3D69B"/>
                    </a:solidFill>
                  </a:tcPr>
                </a:tc>
                <a:extLst>
                  <a:ext uri="{0D108BD9-81ED-4DB2-BD59-A6C34878D82A}">
                    <a16:rowId xmlns:a16="http://schemas.microsoft.com/office/drawing/2014/main" val="10000"/>
                  </a:ext>
                </a:extLst>
              </a:tr>
              <a:tr h="12811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IN" sz="2400" b="0" i="0" u="none" strike="noStrike" kern="1200" baseline="0" dirty="0">
                          <a:solidFill>
                            <a:schemeClr val="tx1"/>
                          </a:solidFill>
                          <a:latin typeface="Calibri"/>
                          <a:ea typeface="+mn-ea"/>
                          <a:cs typeface="+mn-cs"/>
                        </a:rPr>
                        <a:t>Under U.S. GAAP, o</a:t>
                      </a:r>
                      <a:r>
                        <a:rPr lang="en-US" sz="2400" b="0" i="0" u="none" strike="noStrike" kern="1200" baseline="0" dirty="0">
                          <a:solidFill>
                            <a:schemeClr val="tx1"/>
                          </a:solidFill>
                          <a:latin typeface="Calibri"/>
                          <a:ea typeface="+mn-ea"/>
                          <a:cs typeface="+mn-cs"/>
                        </a:rPr>
                        <a:t>nly if the lease asset and lease liability are later remeasured for another reason, will a change in payments based on the CPI or market interest rates affect the right-of-use asset and liability. </a:t>
                      </a:r>
                      <a:endParaRPr lang="en-IN" sz="2400" b="0" i="0" u="none" strike="noStrike" kern="1200" baseline="0" dirty="0">
                        <a:solidFill>
                          <a:schemeClr val="tx1"/>
                        </a:solidFill>
                        <a:latin typeface="Calibri"/>
                        <a:ea typeface="+mn-ea"/>
                        <a:cs typeface="+mn-cs"/>
                      </a:endParaRP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0" i="0" u="none" strike="noStrike" kern="1200" baseline="0" dirty="0">
                          <a:solidFill>
                            <a:schemeClr val="tx1"/>
                          </a:solidFill>
                          <a:latin typeface="Calibri"/>
                          <a:ea typeface="+mn-ea"/>
                          <a:cs typeface="+mn-cs"/>
                        </a:rPr>
                        <a:t>Under IFRS, a lessee will remeasure the variable lease payments that depend on an index or a rate not just when the lessee remeasures the right-of-use asset and lease liability for other reasons, but also whenever there is a change in the cash flows resulting from a change in the reference index or rate. </a:t>
                      </a:r>
                      <a:endParaRPr lang="en-IN" sz="2200" u="none" strike="noStrike" kern="1200" dirty="0">
                        <a:solidFill>
                          <a:schemeClr val="dk1"/>
                        </a:solidFill>
                        <a:effectLst/>
                        <a:latin typeface="Calibri"/>
                        <a:ea typeface="+mn-ea"/>
                        <a:cs typeface="+mn-cs"/>
                      </a:endParaRPr>
                    </a:p>
                  </a:txBody>
                  <a:tcPr marR="5576" marT="5576"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7E4BD"/>
                    </a:solidFill>
                  </a:tcPr>
                </a:tc>
                <a:extLst>
                  <a:ext uri="{0D108BD9-81ED-4DB2-BD59-A6C34878D82A}">
                    <a16:rowId xmlns:a16="http://schemas.microsoft.com/office/drawing/2014/main" val="10003"/>
                  </a:ext>
                </a:extLst>
              </a:tr>
            </a:tbl>
          </a:graphicData>
        </a:graphic>
      </p:graphicFrame>
      <p:sp>
        <p:nvSpPr>
          <p:cNvPr id="7" name="Slide Number Placeholder 5">
            <a:extLst>
              <a:ext uri="{FF2B5EF4-FFF2-40B4-BE49-F238E27FC236}">
                <a16:creationId xmlns:a16="http://schemas.microsoft.com/office/drawing/2014/main" id="{32B8A54F-1019-4144-9C92-307364C752D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65</a:t>
            </a:fld>
            <a:endParaRPr lang="en-US" dirty="0"/>
          </a:p>
        </p:txBody>
      </p:sp>
    </p:spTree>
    <p:extLst>
      <p:ext uri="{BB962C8B-B14F-4D97-AF65-F5344CB8AC3E}">
        <p14:creationId xmlns:p14="http://schemas.microsoft.com/office/powerpoint/2010/main" val="24838155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Residual Value</a:t>
            </a:r>
          </a:p>
        </p:txBody>
      </p:sp>
      <p:sp>
        <p:nvSpPr>
          <p:cNvPr id="3" name="Content Placeholder 2"/>
          <p:cNvSpPr>
            <a:spLocks noGrp="1"/>
          </p:cNvSpPr>
          <p:nvPr>
            <p:ph idx="1"/>
          </p:nvPr>
        </p:nvSpPr>
        <p:spPr>
          <a:xfrm>
            <a:off x="611560" y="1484785"/>
            <a:ext cx="8229600" cy="5144474"/>
          </a:xfrm>
        </p:spPr>
        <p:txBody>
          <a:bodyPr>
            <a:normAutofit/>
          </a:bodyPr>
          <a:lstStyle/>
          <a:p>
            <a:pPr marL="0" indent="0">
              <a:buNone/>
            </a:pPr>
            <a:r>
              <a:rPr lang="en-US" sz="2400" dirty="0"/>
              <a:t>The </a:t>
            </a:r>
            <a:r>
              <a:rPr lang="en-US" sz="2400" b="1" dirty="0">
                <a:solidFill>
                  <a:srgbClr val="FF0000"/>
                </a:solidFill>
              </a:rPr>
              <a:t>residual value </a:t>
            </a:r>
            <a:r>
              <a:rPr lang="en-US" sz="2400" dirty="0"/>
              <a:t>is an estimate of what a leased asset’s commercial value will be at the end of the lease term.</a:t>
            </a:r>
            <a:br>
              <a:rPr lang="en-US" sz="2400" dirty="0"/>
            </a:br>
            <a:endParaRPr lang="en-US" sz="2400" dirty="0"/>
          </a:p>
          <a:p>
            <a:pPr marL="0" indent="0">
              <a:buNone/>
            </a:pPr>
            <a:r>
              <a:rPr lang="en-US" sz="2400" dirty="0"/>
              <a:t>Residual value affects several aspects of lease accounting including:</a:t>
            </a:r>
          </a:p>
          <a:p>
            <a:r>
              <a:rPr lang="en-US" sz="2400" dirty="0"/>
              <a:t>Size of the periodic lease payments</a:t>
            </a:r>
          </a:p>
          <a:p>
            <a:r>
              <a:rPr lang="en-US" sz="2400" dirty="0"/>
              <a:t>Classification of the lease</a:t>
            </a:r>
          </a:p>
          <a:p>
            <a:r>
              <a:rPr lang="en-US" sz="2400" dirty="0"/>
              <a:t>Amounts recorded by the lessee and lessor</a:t>
            </a:r>
          </a:p>
          <a:p>
            <a:pPr>
              <a:buFont typeface="Arial" panose="020B0604020202020204" pitchFamily="34" charset="0"/>
              <a:buChar char="•"/>
            </a:pPr>
            <a:endParaRPr lang="en-US" sz="2400"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03DD1F4B-C72F-4E4C-9669-EB875E432F1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66</a:t>
            </a:fld>
            <a:endParaRPr lang="en-US" dirty="0"/>
          </a:p>
        </p:txBody>
      </p:sp>
    </p:spTree>
    <p:extLst>
      <p:ext uri="{BB962C8B-B14F-4D97-AF65-F5344CB8AC3E}">
        <p14:creationId xmlns:p14="http://schemas.microsoft.com/office/powerpoint/2010/main" val="5099661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Guaranteed Residual Value</a:t>
            </a:r>
            <a:endParaRPr lang="en-US" sz="2800" dirty="0"/>
          </a:p>
        </p:txBody>
      </p:sp>
      <p:sp>
        <p:nvSpPr>
          <p:cNvPr id="3" name="Content Placeholder 2"/>
          <p:cNvSpPr>
            <a:spLocks noGrp="1"/>
          </p:cNvSpPr>
          <p:nvPr>
            <p:ph idx="1"/>
          </p:nvPr>
        </p:nvSpPr>
        <p:spPr/>
        <p:txBody>
          <a:bodyPr>
            <a:normAutofit/>
          </a:bodyPr>
          <a:lstStyle/>
          <a:p>
            <a:r>
              <a:rPr lang="en-US" sz="2400" dirty="0"/>
              <a:t>A lessee sometimes will </a:t>
            </a:r>
            <a:r>
              <a:rPr lang="en-US" sz="2400" b="1" dirty="0">
                <a:solidFill>
                  <a:srgbClr val="FF0000"/>
                </a:solidFill>
              </a:rPr>
              <a:t>guarantee</a:t>
            </a:r>
            <a:r>
              <a:rPr lang="en-US" sz="2400" dirty="0"/>
              <a:t> that the lessor will recover a specified residual value when custody of the asset reverts back to the lessor.</a:t>
            </a:r>
          </a:p>
          <a:p>
            <a:endParaRPr lang="en-US" sz="2400" dirty="0"/>
          </a:p>
          <a:p>
            <a:r>
              <a:rPr lang="en-US" sz="2400" dirty="0"/>
              <a:t>The lessee promises to return not only the property but possibly also sufficient cash to meet the guaranteed amount promised in the lease agreement. </a:t>
            </a:r>
          </a:p>
          <a:p>
            <a:endParaRPr lang="en-US" sz="2400" dirty="0"/>
          </a:p>
          <a:p>
            <a:r>
              <a:rPr lang="en-US" sz="2400" dirty="0"/>
              <a:t>This provides incentive for the lessee to exercise a higher degree of care in maintaining the leased asset to preserve the residual value. </a:t>
            </a:r>
          </a:p>
          <a:p>
            <a:pPr marL="0" indent="0">
              <a:buNone/>
            </a:pPr>
            <a:endParaRPr lang="en-US" sz="1800"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01092B66-9417-D64E-B90E-6661BBB86EF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67</a:t>
            </a:fld>
            <a:endParaRPr lang="en-US" dirty="0"/>
          </a:p>
        </p:txBody>
      </p:sp>
    </p:spTree>
    <p:extLst>
      <p:ext uri="{BB962C8B-B14F-4D97-AF65-F5344CB8AC3E}">
        <p14:creationId xmlns:p14="http://schemas.microsoft.com/office/powerpoint/2010/main" val="22610541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Effect of Residual Value on </a:t>
            </a:r>
            <a:br>
              <a:rPr lang="en-US" sz="3200" dirty="0"/>
            </a:br>
            <a:r>
              <a:rPr lang="en-US" sz="3200" dirty="0"/>
              <a:t>Size of Lease Payments</a:t>
            </a:r>
          </a:p>
        </p:txBody>
      </p:sp>
      <p:sp>
        <p:nvSpPr>
          <p:cNvPr id="3" name="Content Placeholder 2"/>
          <p:cNvSpPr>
            <a:spLocks noGrp="1"/>
          </p:cNvSpPr>
          <p:nvPr>
            <p:ph idx="1"/>
          </p:nvPr>
        </p:nvSpPr>
        <p:spPr>
          <a:xfrm>
            <a:off x="598332" y="1404683"/>
            <a:ext cx="8229600" cy="3641699"/>
          </a:xfrm>
        </p:spPr>
        <p:txBody>
          <a:bodyPr>
            <a:normAutofit/>
          </a:bodyPr>
          <a:lstStyle/>
          <a:p>
            <a:pPr marL="0" indent="0">
              <a:buNone/>
            </a:pPr>
            <a:r>
              <a:rPr lang="en-US" sz="2400" dirty="0"/>
              <a:t>Suppose the printing equipment leased in our finance/sales-type lease in our earlier illustration was expected to be worth </a:t>
            </a:r>
            <a:r>
              <a:rPr lang="en-US" sz="2400" b="1" dirty="0">
                <a:solidFill>
                  <a:srgbClr val="C00000"/>
                </a:solidFill>
              </a:rPr>
              <a:t>$60,000 </a:t>
            </a:r>
            <a:r>
              <a:rPr lang="en-US" sz="2400" dirty="0"/>
              <a:t>at the end of the six year lease term. </a:t>
            </a:r>
          </a:p>
          <a:p>
            <a:pPr marL="0" indent="0">
              <a:buNone/>
            </a:pPr>
            <a:endParaRPr lang="en-US" sz="600" dirty="0"/>
          </a:p>
          <a:p>
            <a:pPr marL="0" indent="0">
              <a:buNone/>
            </a:pPr>
            <a:r>
              <a:rPr lang="en-US" sz="2400" dirty="0"/>
              <a:t>The leasing company purchased the equipment for $479,079. That’s the amount the company needs to recover through the leasing contract along with interest revenue sufficient to achieve its business objectives. We are assuming that means a </a:t>
            </a:r>
            <a:r>
              <a:rPr lang="en-US" sz="2400" b="1" dirty="0">
                <a:solidFill>
                  <a:srgbClr val="00B0F0"/>
                </a:solidFill>
              </a:rPr>
              <a:t>10%</a:t>
            </a:r>
            <a:r>
              <a:rPr lang="en-US" sz="2400" dirty="0"/>
              <a:t> return on investment. </a:t>
            </a:r>
            <a:endParaRPr lang="en-US" sz="2400" b="1" i="1"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graphicFrame>
        <p:nvGraphicFramePr>
          <p:cNvPr id="5" name="Table 4">
            <a:extLst>
              <a:ext uri="{FF2B5EF4-FFF2-40B4-BE49-F238E27FC236}">
                <a16:creationId xmlns:a16="http://schemas.microsoft.com/office/drawing/2014/main" id="{CC2EF911-A9B1-4DB3-BBE4-5F46474A5CDA}"/>
              </a:ext>
            </a:extLst>
          </p:cNvPr>
          <p:cNvGraphicFramePr>
            <a:graphicFrameLocks noGrp="1"/>
          </p:cNvGraphicFramePr>
          <p:nvPr>
            <p:extLst>
              <p:ext uri="{D42A27DB-BD31-4B8C-83A1-F6EECF244321}">
                <p14:modId xmlns:p14="http://schemas.microsoft.com/office/powerpoint/2010/main" val="1548329406"/>
              </p:ext>
            </p:extLst>
          </p:nvPr>
        </p:nvGraphicFramePr>
        <p:xfrm>
          <a:off x="907052" y="4581128"/>
          <a:ext cx="7638616" cy="1849120"/>
        </p:xfrm>
        <a:graphic>
          <a:graphicData uri="http://schemas.openxmlformats.org/drawingml/2006/table">
            <a:tbl>
              <a:tblPr firstRow="1" bandRow="1">
                <a:tableStyleId>{5C22544A-7EE6-4342-B048-85BDC9FD1C3A}</a:tableStyleId>
              </a:tblPr>
              <a:tblGrid>
                <a:gridCol w="6326551">
                  <a:extLst>
                    <a:ext uri="{9D8B030D-6E8A-4147-A177-3AD203B41FA5}">
                      <a16:colId xmlns:a16="http://schemas.microsoft.com/office/drawing/2014/main" val="1124396691"/>
                    </a:ext>
                  </a:extLst>
                </a:gridCol>
                <a:gridCol w="1312065">
                  <a:extLst>
                    <a:ext uri="{9D8B030D-6E8A-4147-A177-3AD203B41FA5}">
                      <a16:colId xmlns:a16="http://schemas.microsoft.com/office/drawing/2014/main" val="2331946042"/>
                    </a:ext>
                  </a:extLst>
                </a:gridCol>
              </a:tblGrid>
              <a:tr h="370840">
                <a:tc>
                  <a:txBody>
                    <a:bodyPr/>
                    <a:lstStyle/>
                    <a:p>
                      <a:r>
                        <a:rPr lang="en-US" b="0" dirty="0">
                          <a:solidFill>
                            <a:schemeClr val="tx1"/>
                          </a:solidFill>
                        </a:rPr>
                        <a:t>Amount to be recovered (present value)</a:t>
                      </a: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FFFAB0"/>
                    </a:solidFill>
                  </a:tcPr>
                </a:tc>
                <a:tc>
                  <a:txBody>
                    <a:bodyPr/>
                    <a:lstStyle/>
                    <a:p>
                      <a:r>
                        <a:rPr lang="en-US" b="0" dirty="0">
                          <a:solidFill>
                            <a:schemeClr val="tx1"/>
                          </a:solidFill>
                        </a:rPr>
                        <a:t>$479,079</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790156535"/>
                  </a:ext>
                </a:extLst>
              </a:tr>
              <a:tr h="370840">
                <a:tc>
                  <a:txBody>
                    <a:bodyPr/>
                    <a:lstStyle/>
                    <a:p>
                      <a:endParaRPr lang="en-US" dirty="0">
                        <a:solidFill>
                          <a:schemeClr val="tx1"/>
                        </a:solidFill>
                      </a:endParaRPr>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tc>
                  <a:txBody>
                    <a:bodyPr/>
                    <a:lstStyle/>
                    <a:p>
                      <a:r>
                        <a:rPr lang="en-US" dirty="0">
                          <a:solidFill>
                            <a:schemeClr val="tx1"/>
                          </a:solidFill>
                        </a:rPr>
                        <a:t>÷ 4.79079*</a:t>
                      </a: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3350740784"/>
                  </a:ext>
                </a:extLst>
              </a:tr>
              <a:tr h="370840">
                <a:tc>
                  <a:txBody>
                    <a:bodyPr/>
                    <a:lstStyle/>
                    <a:p>
                      <a:r>
                        <a:rPr lang="en-US" dirty="0">
                          <a:solidFill>
                            <a:schemeClr val="tx1"/>
                          </a:solidFill>
                        </a:rPr>
                        <a:t>Lease payments at the beginning of each of the next 6 years</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r>
                        <a:rPr lang="en-US" dirty="0">
                          <a:solidFill>
                            <a:schemeClr val="tx1"/>
                          </a:solidFill>
                        </a:rPr>
                        <a:t>$100,000</a:t>
                      </a: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82006567"/>
                  </a:ext>
                </a:extLst>
              </a:tr>
              <a:tr h="370840">
                <a:tc>
                  <a:txBody>
                    <a:bodyPr/>
                    <a:lstStyle/>
                    <a:p>
                      <a:endParaRPr lang="en-US" dirty="0">
                        <a:solidFill>
                          <a:schemeClr val="tx1"/>
                        </a:solidFill>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endParaRPr lang="en-US" dirty="0">
                        <a:solidFill>
                          <a:schemeClr val="tx1"/>
                        </a:solidFill>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848794253"/>
                  </a:ext>
                </a:extLst>
              </a:tr>
              <a:tr h="117163">
                <a:tc>
                  <a:txBody>
                    <a:bodyPr/>
                    <a:lstStyle/>
                    <a:p>
                      <a:r>
                        <a:rPr lang="en-US" dirty="0">
                          <a:solidFill>
                            <a:schemeClr val="tx1"/>
                          </a:solidFill>
                        </a:rPr>
                        <a:t>*Present value of an annuity due of $1: n=6, I = </a:t>
                      </a:r>
                      <a:r>
                        <a:rPr lang="en-US" b="1" dirty="0">
                          <a:solidFill>
                            <a:srgbClr val="00B0F0"/>
                          </a:solidFill>
                        </a:rPr>
                        <a:t>10%</a:t>
                      </a:r>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AB0"/>
                    </a:solidFill>
                  </a:tcPr>
                </a:tc>
                <a:tc>
                  <a:txBody>
                    <a:bodyPr/>
                    <a:lstStyle/>
                    <a:p>
                      <a:endParaRPr lang="en-US" dirty="0">
                        <a:solidFill>
                          <a:schemeClr val="tx1"/>
                        </a:solidFill>
                      </a:endParaRP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2734204216"/>
                  </a:ext>
                </a:extLst>
              </a:tr>
            </a:tbl>
          </a:graphicData>
        </a:graphic>
      </p:graphicFrame>
      <p:cxnSp>
        <p:nvCxnSpPr>
          <p:cNvPr id="7" name="Straight Connector 6">
            <a:extLst>
              <a:ext uri="{FF2B5EF4-FFF2-40B4-BE49-F238E27FC236}">
                <a16:creationId xmlns:a16="http://schemas.microsoft.com/office/drawing/2014/main" id="{C42AF283-C8A6-4662-93F0-80C32AA87A42}"/>
              </a:ext>
            </a:extLst>
          </p:cNvPr>
          <p:cNvCxnSpPr/>
          <p:nvPr/>
        </p:nvCxnSpPr>
        <p:spPr>
          <a:xfrm>
            <a:off x="7236296" y="5373216"/>
            <a:ext cx="1085888"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778B956D-7FB1-49A3-A6BE-4AAD71F757A1}"/>
              </a:ext>
            </a:extLst>
          </p:cNvPr>
          <p:cNvCxnSpPr/>
          <p:nvPr/>
        </p:nvCxnSpPr>
        <p:spPr>
          <a:xfrm>
            <a:off x="7236296" y="5733256"/>
            <a:ext cx="1085888"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E8A9223-A677-4E2B-AD66-6582AA3F1FB1}"/>
              </a:ext>
            </a:extLst>
          </p:cNvPr>
          <p:cNvCxnSpPr/>
          <p:nvPr/>
        </p:nvCxnSpPr>
        <p:spPr>
          <a:xfrm>
            <a:off x="7236296" y="5805264"/>
            <a:ext cx="1085888" cy="0"/>
          </a:xfrm>
          <a:prstGeom prst="line">
            <a:avLst/>
          </a:prstGeom>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D7C6CFE8-2827-0E46-87B3-A914C7F7101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68</a:t>
            </a:fld>
            <a:endParaRPr lang="en-US" dirty="0"/>
          </a:p>
        </p:txBody>
      </p:sp>
    </p:spTree>
    <p:extLst>
      <p:ext uri="{BB962C8B-B14F-4D97-AF65-F5344CB8AC3E}">
        <p14:creationId xmlns:p14="http://schemas.microsoft.com/office/powerpoint/2010/main" val="36033411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Effect of Residual Value on Lease Payments (continued)</a:t>
            </a:r>
          </a:p>
        </p:txBody>
      </p:sp>
      <p:sp>
        <p:nvSpPr>
          <p:cNvPr id="3" name="Content Placeholder 2"/>
          <p:cNvSpPr>
            <a:spLocks noGrp="1"/>
          </p:cNvSpPr>
          <p:nvPr>
            <p:ph idx="1"/>
          </p:nvPr>
        </p:nvSpPr>
        <p:spPr/>
        <p:txBody>
          <a:bodyPr>
            <a:normAutofit/>
          </a:bodyPr>
          <a:lstStyle/>
          <a:p>
            <a:pPr marL="0" indent="0">
              <a:buNone/>
            </a:pPr>
            <a:r>
              <a:rPr lang="en-US" sz="2400" dirty="0"/>
              <a:t>However, if the lessor gets the asset back at the end of the lease, and the asset has commercial value then, the lessor has another source of return.</a:t>
            </a:r>
          </a:p>
          <a:p>
            <a:r>
              <a:rPr lang="en-US" sz="2400" dirty="0"/>
              <a:t>The value of the asset itself, the residual value, will provide another source of recovery of the lessor’s investment.</a:t>
            </a:r>
          </a:p>
          <a:p>
            <a:r>
              <a:rPr lang="en-US" sz="2400" dirty="0"/>
              <a:t>That reduces the amount needed from periodic lessee payments for the lessor to generate its </a:t>
            </a:r>
            <a:r>
              <a:rPr lang="en-US" sz="2400" b="1" dirty="0"/>
              <a:t>10%</a:t>
            </a:r>
            <a:r>
              <a:rPr lang="en-US" sz="2400" dirty="0"/>
              <a:t> return.</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AF75B1B5-35DA-0441-A298-2F6E74AF775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69</a:t>
            </a:fld>
            <a:endParaRPr lang="en-US" dirty="0"/>
          </a:p>
        </p:txBody>
      </p:sp>
    </p:spTree>
    <p:extLst>
      <p:ext uri="{BB962C8B-B14F-4D97-AF65-F5344CB8AC3E}">
        <p14:creationId xmlns:p14="http://schemas.microsoft.com/office/powerpoint/2010/main" val="2221957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of Classification Criteria (continued)</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11" name="Rectangle 10"/>
          <p:cNvSpPr/>
          <p:nvPr/>
        </p:nvSpPr>
        <p:spPr>
          <a:xfrm>
            <a:off x="577005" y="1500535"/>
            <a:ext cx="6043251" cy="769441"/>
          </a:xfrm>
          <a:prstGeom prst="rect">
            <a:avLst/>
          </a:prstGeom>
        </p:spPr>
        <p:txBody>
          <a:bodyPr wrap="square">
            <a:spAutoFit/>
          </a:bodyPr>
          <a:lstStyle/>
          <a:p>
            <a:pPr marL="285750" indent="-285750"/>
            <a:r>
              <a:rPr lang="en-US" sz="2200" dirty="0">
                <a:latin typeface="+mn-lt"/>
              </a:rPr>
              <a:t>1. Does the agreement specify that ownership of the asset transfers to the lessee?</a:t>
            </a:r>
          </a:p>
        </p:txBody>
      </p:sp>
      <p:sp>
        <p:nvSpPr>
          <p:cNvPr id="13" name="Rectangle 12"/>
          <p:cNvSpPr/>
          <p:nvPr/>
        </p:nvSpPr>
        <p:spPr>
          <a:xfrm>
            <a:off x="577005" y="2438788"/>
            <a:ext cx="6043251" cy="769441"/>
          </a:xfrm>
          <a:prstGeom prst="rect">
            <a:avLst/>
          </a:prstGeom>
        </p:spPr>
        <p:txBody>
          <a:bodyPr wrap="square">
            <a:spAutoFit/>
          </a:bodyPr>
          <a:lstStyle/>
          <a:p>
            <a:pPr marL="285750" indent="-285750"/>
            <a:r>
              <a:rPr lang="en-US" sz="2200" dirty="0">
                <a:latin typeface="+mn-lt"/>
              </a:rPr>
              <a:t>2. Does this agreement contain a purchase option that is reasonably certain to be exercised?</a:t>
            </a:r>
          </a:p>
        </p:txBody>
      </p:sp>
      <p:sp>
        <p:nvSpPr>
          <p:cNvPr id="14" name="Rectangle 13"/>
          <p:cNvSpPr/>
          <p:nvPr/>
        </p:nvSpPr>
        <p:spPr>
          <a:xfrm>
            <a:off x="577005" y="3377041"/>
            <a:ext cx="6439745" cy="800219"/>
          </a:xfrm>
          <a:prstGeom prst="rect">
            <a:avLst/>
          </a:prstGeom>
        </p:spPr>
        <p:txBody>
          <a:bodyPr wrap="square">
            <a:spAutoFit/>
          </a:bodyPr>
          <a:lstStyle/>
          <a:p>
            <a:pPr marL="285750" indent="-285750"/>
            <a:r>
              <a:rPr lang="en-US" sz="2200" dirty="0">
                <a:latin typeface="+mn-lt"/>
              </a:rPr>
              <a:t>3. Is the lease term the major part of the expected economic life of the asset?</a:t>
            </a:r>
            <a:r>
              <a:rPr lang="en-US" sz="2400" b="1" dirty="0">
                <a:solidFill>
                  <a:srgbClr val="0070C0"/>
                </a:solidFill>
              </a:rPr>
              <a:t> </a:t>
            </a:r>
            <a:r>
              <a:rPr lang="en-US" sz="1600" b="1" dirty="0">
                <a:solidFill>
                  <a:srgbClr val="C00000"/>
                </a:solidFill>
              </a:rPr>
              <a:t>(6-year lease term; 6-year life)</a:t>
            </a:r>
            <a:endParaRPr lang="en-US" sz="2400" b="1" dirty="0">
              <a:solidFill>
                <a:srgbClr val="C00000"/>
              </a:solidFill>
            </a:endParaRPr>
          </a:p>
        </p:txBody>
      </p:sp>
      <p:sp>
        <p:nvSpPr>
          <p:cNvPr id="15" name="Rectangle 14"/>
          <p:cNvSpPr/>
          <p:nvPr/>
        </p:nvSpPr>
        <p:spPr>
          <a:xfrm>
            <a:off x="577005" y="4248093"/>
            <a:ext cx="6227243" cy="1785104"/>
          </a:xfrm>
          <a:prstGeom prst="rect">
            <a:avLst/>
          </a:prstGeom>
        </p:spPr>
        <p:txBody>
          <a:bodyPr wrap="square">
            <a:spAutoFit/>
          </a:bodyPr>
          <a:lstStyle/>
          <a:p>
            <a:pPr marL="228600" indent="-228600"/>
            <a:r>
              <a:rPr lang="en-US" sz="2200" dirty="0">
                <a:latin typeface="+mn-lt"/>
              </a:rPr>
              <a:t>4. Is the present value of the minimum lease payments equal to or greater than substantially all of the fair value?</a:t>
            </a:r>
            <a:endParaRPr lang="en-US" sz="1600" dirty="0">
              <a:solidFill>
                <a:srgbClr val="C00000"/>
              </a:solidFill>
            </a:endParaRPr>
          </a:p>
          <a:p>
            <a:endParaRPr lang="en-US" sz="2200" dirty="0"/>
          </a:p>
          <a:p>
            <a:r>
              <a:rPr lang="en-US" sz="2200" dirty="0"/>
              <a:t>5. Does the asset have no alternative future use?</a:t>
            </a:r>
            <a:endParaRPr lang="en-US" sz="2200" dirty="0">
              <a:latin typeface="+mn-lt"/>
            </a:endParaRPr>
          </a:p>
        </p:txBody>
      </p:sp>
      <p:sp>
        <p:nvSpPr>
          <p:cNvPr id="20" name="TextBox 19"/>
          <p:cNvSpPr txBox="1"/>
          <p:nvPr/>
        </p:nvSpPr>
        <p:spPr>
          <a:xfrm>
            <a:off x="7144473" y="1816738"/>
            <a:ext cx="685799" cy="430887"/>
          </a:xfrm>
          <a:prstGeom prst="rect">
            <a:avLst/>
          </a:prstGeom>
          <a:noFill/>
        </p:spPr>
        <p:txBody>
          <a:bodyPr wrap="square" rtlCol="0">
            <a:spAutoFit/>
          </a:bodyPr>
          <a:lstStyle/>
          <a:p>
            <a:pPr algn="ctr"/>
            <a:r>
              <a:rPr lang="en-US" sz="2200" dirty="0">
                <a:latin typeface="+mn-lt"/>
              </a:rPr>
              <a:t>No</a:t>
            </a:r>
          </a:p>
        </p:txBody>
      </p:sp>
      <p:sp>
        <p:nvSpPr>
          <p:cNvPr id="21" name="TextBox 20"/>
          <p:cNvSpPr txBox="1"/>
          <p:nvPr/>
        </p:nvSpPr>
        <p:spPr>
          <a:xfrm>
            <a:off x="7132319" y="2735519"/>
            <a:ext cx="685799" cy="430887"/>
          </a:xfrm>
          <a:prstGeom prst="rect">
            <a:avLst/>
          </a:prstGeom>
          <a:noFill/>
        </p:spPr>
        <p:txBody>
          <a:bodyPr wrap="square" rtlCol="0">
            <a:spAutoFit/>
          </a:bodyPr>
          <a:lstStyle/>
          <a:p>
            <a:pPr algn="ctr"/>
            <a:r>
              <a:rPr lang="en-US" sz="2200" dirty="0">
                <a:latin typeface="+mn-lt"/>
              </a:rPr>
              <a:t>No</a:t>
            </a:r>
          </a:p>
        </p:txBody>
      </p:sp>
      <p:sp>
        <p:nvSpPr>
          <p:cNvPr id="22" name="TextBox 21"/>
          <p:cNvSpPr txBox="1"/>
          <p:nvPr/>
        </p:nvSpPr>
        <p:spPr>
          <a:xfrm>
            <a:off x="7144473" y="3746373"/>
            <a:ext cx="685799" cy="430887"/>
          </a:xfrm>
          <a:prstGeom prst="rect">
            <a:avLst/>
          </a:prstGeom>
          <a:noFill/>
        </p:spPr>
        <p:txBody>
          <a:bodyPr wrap="square" rtlCol="0">
            <a:spAutoFit/>
          </a:bodyPr>
          <a:lstStyle/>
          <a:p>
            <a:pPr algn="ctr"/>
            <a:r>
              <a:rPr lang="en-US" sz="2200" b="1" dirty="0">
                <a:solidFill>
                  <a:srgbClr val="C00000"/>
                </a:solidFill>
                <a:latin typeface="+mn-lt"/>
              </a:rPr>
              <a:t>Yes</a:t>
            </a:r>
          </a:p>
        </p:txBody>
      </p:sp>
      <p:sp>
        <p:nvSpPr>
          <p:cNvPr id="12" name="Slide Number Placeholder 5">
            <a:extLst>
              <a:ext uri="{FF2B5EF4-FFF2-40B4-BE49-F238E27FC236}">
                <a16:creationId xmlns:a16="http://schemas.microsoft.com/office/drawing/2014/main" id="{B8BB55FB-3620-3D42-9FDC-B1A843BD32D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15-0</a:t>
            </a:r>
            <a:fld id="{2607F632-3F85-4F98-B182-BC32E868C800}" type="slidenum">
              <a:rPr lang="en-US" smtClean="0"/>
              <a:pPr/>
              <a:t>7</a:t>
            </a:fld>
            <a:endParaRPr lang="en-US" dirty="0"/>
          </a:p>
        </p:txBody>
      </p:sp>
    </p:spTree>
    <p:extLst>
      <p:ext uri="{BB962C8B-B14F-4D97-AF65-F5344CB8AC3E}">
        <p14:creationId xmlns:p14="http://schemas.microsoft.com/office/powerpoint/2010/main" val="124262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fade">
                                      <p:cBhvr>
                                        <p:cTn id="11" dur="500"/>
                                        <p:tgtEl>
                                          <p:spTgt spid="20">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150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cTn>
                              </p:par>
                            </p:childTnLst>
                          </p:cTn>
                        </p:par>
                        <p:par>
                          <p:cTn id="16" fill="hold">
                            <p:stCondLst>
                              <p:cond delay="4000"/>
                            </p:stCondLst>
                            <p:childTnLst>
                              <p:par>
                                <p:cTn id="17" presetID="10" presetClass="entr" presetSubtype="0" fill="hold" grpId="0" nodeType="afterEffect">
                                  <p:stCondLst>
                                    <p:cond delay="100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500"/>
                                        <p:tgtEl>
                                          <p:spTgt spid="21">
                                            <p:txEl>
                                              <p:pRg st="0" end="0"/>
                                            </p:txEl>
                                          </p:spTgt>
                                        </p:tgtEl>
                                      </p:cBhvr>
                                    </p:animEffect>
                                  </p:childTnLst>
                                </p:cTn>
                              </p:par>
                            </p:childTnLst>
                          </p:cTn>
                        </p:par>
                        <p:par>
                          <p:cTn id="20" fill="hold">
                            <p:stCondLst>
                              <p:cond delay="5500"/>
                            </p:stCondLst>
                            <p:childTnLst>
                              <p:par>
                                <p:cTn id="21" presetID="10" presetClass="entr" presetSubtype="0" fill="hold" grpId="0" nodeType="afterEffect">
                                  <p:stCondLst>
                                    <p:cond delay="150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fade">
                                      <p:cBhvr>
                                        <p:cTn id="23" dur="500"/>
                                        <p:tgtEl>
                                          <p:spTgt spid="14">
                                            <p:txEl>
                                              <p:pRg st="0" end="0"/>
                                            </p:txEl>
                                          </p:spTgt>
                                        </p:tgtEl>
                                      </p:cBhvr>
                                    </p:animEffect>
                                  </p:childTnLst>
                                </p:cTn>
                              </p:par>
                            </p:childTnLst>
                          </p:cTn>
                        </p:par>
                        <p:par>
                          <p:cTn id="24" fill="hold">
                            <p:stCondLst>
                              <p:cond delay="7500"/>
                            </p:stCondLst>
                            <p:childTnLst>
                              <p:par>
                                <p:cTn id="25" presetID="10" presetClass="entr" presetSubtype="0" fill="hold" grpId="0" nodeType="afterEffect">
                                  <p:stCondLst>
                                    <p:cond delay="1500"/>
                                  </p:stCondLst>
                                  <p:childTnLst>
                                    <p:set>
                                      <p:cBhvr>
                                        <p:cTn id="26" dur="1" fill="hold">
                                          <p:stCondLst>
                                            <p:cond delay="0"/>
                                          </p:stCondLst>
                                        </p:cTn>
                                        <p:tgtEl>
                                          <p:spTgt spid="22">
                                            <p:txEl>
                                              <p:pRg st="0" end="0"/>
                                            </p:txEl>
                                          </p:spTgt>
                                        </p:tgtEl>
                                        <p:attrNameLst>
                                          <p:attrName>style.visibility</p:attrName>
                                        </p:attrNameLst>
                                      </p:cBhvr>
                                      <p:to>
                                        <p:strVal val="visible"/>
                                      </p:to>
                                    </p:set>
                                    <p:animEffect transition="in" filter="fade">
                                      <p:cBhvr>
                                        <p:cTn id="27" dur="500"/>
                                        <p:tgtEl>
                                          <p:spTgt spid="22">
                                            <p:txEl>
                                              <p:pRg st="0" end="0"/>
                                            </p:txEl>
                                          </p:spTgt>
                                        </p:tgtEl>
                                      </p:cBhvr>
                                    </p:animEffect>
                                  </p:childTnLst>
                                </p:cTn>
                              </p:par>
                            </p:childTnLst>
                          </p:cTn>
                        </p:par>
                        <p:par>
                          <p:cTn id="28" fill="hold">
                            <p:stCondLst>
                              <p:cond delay="9500"/>
                            </p:stCondLst>
                            <p:childTnLst>
                              <p:par>
                                <p:cTn id="29" presetID="10" presetClass="entr" presetSubtype="0" fill="hold" nodeType="afterEffect">
                                  <p:stCondLst>
                                    <p:cond delay="1000"/>
                                  </p:stCondLst>
                                  <p:childTnLst>
                                    <p:set>
                                      <p:cBhvr>
                                        <p:cTn id="30" dur="1" fill="hold">
                                          <p:stCondLst>
                                            <p:cond delay="0"/>
                                          </p:stCondLst>
                                        </p:cTn>
                                        <p:tgtEl>
                                          <p:spTgt spid="15">
                                            <p:txEl>
                                              <p:pRg st="0" end="0"/>
                                            </p:txEl>
                                          </p:spTgt>
                                        </p:tgtEl>
                                        <p:attrNameLst>
                                          <p:attrName>style.visibility</p:attrName>
                                        </p:attrNameLst>
                                      </p:cBhvr>
                                      <p:to>
                                        <p:strVal val="visible"/>
                                      </p:to>
                                    </p:set>
                                    <p:animEffect transition="in" filter="fade">
                                      <p:cBhvr>
                                        <p:cTn id="31" dur="500"/>
                                        <p:tgtEl>
                                          <p:spTgt spid="15">
                                            <p:txEl>
                                              <p:pRg st="0" end="0"/>
                                            </p:txEl>
                                          </p:spTgt>
                                        </p:tgtEl>
                                      </p:cBhvr>
                                    </p:animEffect>
                                  </p:childTnLst>
                                </p:cTn>
                              </p:par>
                            </p:childTnLst>
                          </p:cTn>
                        </p:par>
                        <p:par>
                          <p:cTn id="32" fill="hold">
                            <p:stCondLst>
                              <p:cond delay="11000"/>
                            </p:stCondLst>
                            <p:childTnLst>
                              <p:par>
                                <p:cTn id="33" presetID="1" presetClass="entr" presetSubtype="0" fill="hold" nodeType="afterEffect">
                                  <p:stCondLst>
                                    <p:cond delay="1000"/>
                                  </p:stCondLst>
                                  <p:childTnLst>
                                    <p:set>
                                      <p:cBhvr>
                                        <p:cTn id="3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P spid="13" grpId="0" build="allAtOnce"/>
      <p:bldP spid="14" grpId="0" build="allAtOnce"/>
      <p:bldP spid="20" grpId="0" build="allAtOnce"/>
      <p:bldP spid="21" grpId="0" build="allAtOnce"/>
      <p:bldP spid="22" grpId="0" build="allAtOnce"/>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Effect of Residual Value on Lease Payments </a:t>
            </a:r>
            <a:r>
              <a:rPr lang="en-US" sz="2800" dirty="0"/>
              <a:t>Example</a:t>
            </a:r>
          </a:p>
        </p:txBody>
      </p:sp>
      <p:sp>
        <p:nvSpPr>
          <p:cNvPr id="4" name="TextBox 3"/>
          <p:cNvSpPr txBox="1"/>
          <p:nvPr/>
        </p:nvSpPr>
        <p:spPr>
          <a:xfrm>
            <a:off x="763959" y="1371742"/>
            <a:ext cx="8077201" cy="5262979"/>
          </a:xfrm>
          <a:prstGeom prst="rect">
            <a:avLst/>
          </a:prstGeom>
          <a:solidFill>
            <a:srgbClr val="FFFFCC"/>
          </a:solidFill>
          <a:ln>
            <a:solidFill>
              <a:schemeClr val="accent6"/>
            </a:solidFill>
          </a:ln>
        </p:spPr>
        <p:txBody>
          <a:bodyPr wrap="square" rtlCol="0">
            <a:spAutoFit/>
          </a:bodyPr>
          <a:lstStyle/>
          <a:p>
            <a:r>
              <a:rPr lang="en-US" sz="2400" dirty="0"/>
              <a:t>On January 1, 2021, Sans Serif Publishers leased printing equipment from First LeaseCorp. </a:t>
            </a:r>
          </a:p>
          <a:p>
            <a:pPr marL="285750" indent="-285750">
              <a:buFont typeface="Arial" panose="020B0604020202020204" pitchFamily="34" charset="0"/>
              <a:buChar char="•"/>
            </a:pPr>
            <a:r>
              <a:rPr lang="en-US" sz="2400" dirty="0"/>
              <a:t>First LeaseCorp purchased the equipment from CompuDec Corporation at a cost of $479,079. </a:t>
            </a:r>
          </a:p>
          <a:p>
            <a:pPr marL="285750" indent="-285750">
              <a:buFont typeface="Arial" panose="020B0604020202020204" pitchFamily="34" charset="0"/>
              <a:buChar char="•"/>
            </a:pPr>
            <a:r>
              <a:rPr lang="en-US" sz="2400" dirty="0"/>
              <a:t>Assume the lease includes six annual payments beginning January 1, 2021, and at each December 31 from 2021 through 2025. </a:t>
            </a:r>
          </a:p>
          <a:p>
            <a:pPr marL="285750" indent="-285750">
              <a:buFont typeface="Arial" panose="020B0604020202020204" pitchFamily="34" charset="0"/>
              <a:buChar char="•"/>
            </a:pPr>
            <a:r>
              <a:rPr lang="en-US" sz="2400" dirty="0"/>
              <a:t>At the end of the six-year lease term ending December 31, 2026, the equipment is expected to have a </a:t>
            </a:r>
            <a:r>
              <a:rPr lang="en-US" sz="2400" b="1" dirty="0"/>
              <a:t>residual value of $60,000. </a:t>
            </a:r>
          </a:p>
          <a:p>
            <a:pPr marL="285750" indent="-285750">
              <a:buFont typeface="Arial" panose="020B0604020202020204" pitchFamily="34" charset="0"/>
              <a:buChar char="•"/>
            </a:pPr>
            <a:r>
              <a:rPr lang="en-US" sz="2400" dirty="0"/>
              <a:t>The estimated useful life of the equipment is </a:t>
            </a:r>
            <a:r>
              <a:rPr lang="en-US" sz="2400" b="1" dirty="0"/>
              <a:t>seven years. </a:t>
            </a:r>
            <a:endParaRPr lang="en-US" sz="2400" dirty="0"/>
          </a:p>
          <a:p>
            <a:r>
              <a:rPr lang="en-US" sz="2400" dirty="0"/>
              <a:t>If the six lease payments are of an equal amount, what payment amount would provide First LeaseCorp with a return of 10%? </a:t>
            </a:r>
            <a:endParaRPr lang="en-US" sz="2800" dirty="0">
              <a:latin typeface="+mn-lt"/>
            </a:endParaRP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937C9CC3-33DC-0A48-9F39-94DD8EDBE86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70</a:t>
            </a:fld>
            <a:endParaRPr lang="en-US" dirty="0"/>
          </a:p>
        </p:txBody>
      </p:sp>
    </p:spTree>
    <p:extLst>
      <p:ext uri="{BB962C8B-B14F-4D97-AF65-F5344CB8AC3E}">
        <p14:creationId xmlns:p14="http://schemas.microsoft.com/office/powerpoint/2010/main" val="11178661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r>
              <a:rPr lang="en-US" sz="3200" dirty="0"/>
              <a:t>Effect of Residual Value on Lease Payments Example (continued)</a:t>
            </a:r>
          </a:p>
        </p:txBody>
      </p:sp>
      <p:sp>
        <p:nvSpPr>
          <p:cNvPr id="399363" name="Rectangle 3"/>
          <p:cNvSpPr>
            <a:spLocks noGrp="1" noChangeArrowheads="1"/>
          </p:cNvSpPr>
          <p:nvPr>
            <p:ph type="body" idx="1"/>
          </p:nvPr>
        </p:nvSpPr>
        <p:spPr>
          <a:xfrm>
            <a:off x="611560" y="1268760"/>
            <a:ext cx="8532440" cy="3096344"/>
          </a:xfrm>
          <a:solidFill>
            <a:srgbClr val="FFFFCC"/>
          </a:solidFill>
        </p:spPr>
        <p:txBody>
          <a:bodyPr/>
          <a:lstStyle/>
          <a:p>
            <a:pPr marL="0" indent="0">
              <a:buNone/>
            </a:pPr>
            <a:endParaRPr lang="en-US" sz="500" dirty="0"/>
          </a:p>
          <a:p>
            <a:pPr marL="0" indent="0">
              <a:buNone/>
              <a:tabLst>
                <a:tab pos="7715250" algn="dec"/>
              </a:tabLst>
            </a:pPr>
            <a:r>
              <a:rPr lang="en-US" sz="2000" dirty="0"/>
              <a:t>Amount to be recovered (fair value)	$479,079</a:t>
            </a:r>
          </a:p>
          <a:p>
            <a:pPr marL="0" indent="0">
              <a:buNone/>
              <a:tabLst>
                <a:tab pos="7715250" algn="dec"/>
              </a:tabLst>
            </a:pPr>
            <a:r>
              <a:rPr lang="en-US" sz="2000" dirty="0"/>
              <a:t>   Less: Present value of the residual value </a:t>
            </a:r>
            <a:r>
              <a:rPr lang="en-US" sz="2000" dirty="0">
                <a:solidFill>
                  <a:srgbClr val="C00000"/>
                </a:solidFill>
              </a:rPr>
              <a:t>(</a:t>
            </a:r>
            <a:r>
              <a:rPr lang="en-US" sz="2000" b="1" dirty="0">
                <a:solidFill>
                  <a:srgbClr val="C00000"/>
                </a:solidFill>
              </a:rPr>
              <a:t>$60,000</a:t>
            </a:r>
            <a:r>
              <a:rPr lang="en-US" sz="2000" b="1" dirty="0"/>
              <a:t> </a:t>
            </a:r>
            <a:r>
              <a:rPr lang="en-US" sz="2000" dirty="0">
                <a:sym typeface="Symbol" panose="05050102010706020507" pitchFamily="18" charset="2"/>
              </a:rPr>
              <a:t></a:t>
            </a:r>
            <a:r>
              <a:rPr lang="en-US" sz="2000" dirty="0"/>
              <a:t> 0.56447*)	</a:t>
            </a:r>
            <a:r>
              <a:rPr lang="en-US" sz="2000" u="sng" dirty="0"/>
              <a:t>    (33,868)</a:t>
            </a:r>
            <a:endParaRPr lang="en-US" sz="2000" dirty="0"/>
          </a:p>
          <a:p>
            <a:pPr marL="0" indent="0">
              <a:buNone/>
              <a:tabLst>
                <a:tab pos="7715250" algn="dec"/>
              </a:tabLst>
            </a:pPr>
            <a:r>
              <a:rPr lang="en-US" sz="2000" dirty="0"/>
              <a:t>Amount to be recovered through periodic rental payments	</a:t>
            </a:r>
            <a:r>
              <a:rPr lang="en-US" sz="2000" u="dbl" dirty="0"/>
              <a:t>$445,211</a:t>
            </a:r>
            <a:endParaRPr lang="en-US" sz="2000" dirty="0"/>
          </a:p>
          <a:p>
            <a:pPr marL="0" indent="0">
              <a:buNone/>
              <a:tabLst>
                <a:tab pos="7029450" algn="dec"/>
              </a:tabLst>
            </a:pPr>
            <a:r>
              <a:rPr lang="en-US" sz="2000" dirty="0">
                <a:sym typeface="Symbol" panose="05050102010706020507" pitchFamily="18" charset="2"/>
              </a:rPr>
              <a:t>	</a:t>
            </a:r>
            <a:r>
              <a:rPr lang="en-US" sz="2000" u="sng" dirty="0">
                <a:sym typeface="Symbol" panose="05050102010706020507" pitchFamily="18" charset="2"/>
              </a:rPr>
              <a:t></a:t>
            </a:r>
            <a:r>
              <a:rPr lang="en-US" sz="2000" u="sng" dirty="0"/>
              <a:t> 4.79079</a:t>
            </a:r>
            <a:r>
              <a:rPr lang="en-US" sz="2000" dirty="0"/>
              <a:t>**</a:t>
            </a:r>
          </a:p>
          <a:p>
            <a:pPr marL="0" indent="0">
              <a:buNone/>
              <a:tabLst>
                <a:tab pos="7715250" algn="dec"/>
              </a:tabLst>
            </a:pPr>
            <a:r>
              <a:rPr lang="en-US" sz="2000" dirty="0"/>
              <a:t>Lease payments at the beginning of each of the six years:	 </a:t>
            </a:r>
            <a:r>
              <a:rPr lang="en-US" sz="2000" u="dbl" dirty="0"/>
              <a:t>$  92,931</a:t>
            </a:r>
            <a:endParaRPr lang="en-US" sz="2000" dirty="0"/>
          </a:p>
          <a:p>
            <a:pPr marL="0" indent="0">
              <a:buNone/>
            </a:pPr>
            <a:r>
              <a:rPr lang="en-US" sz="300" dirty="0"/>
              <a:t> </a:t>
            </a:r>
            <a:endParaRPr lang="en-US" sz="100" dirty="0"/>
          </a:p>
          <a:p>
            <a:pPr marL="0" indent="0">
              <a:buNone/>
            </a:pPr>
            <a:r>
              <a:rPr lang="en-US" sz="2000" baseline="30000" dirty="0"/>
              <a:t>      </a:t>
            </a:r>
            <a:r>
              <a:rPr lang="en-US" sz="2000" dirty="0"/>
              <a:t>* Present value of $1: </a:t>
            </a:r>
            <a:r>
              <a:rPr lang="en-US" sz="2000" i="1" dirty="0"/>
              <a:t>n</a:t>
            </a:r>
            <a:r>
              <a:rPr lang="en-US" sz="2000" dirty="0"/>
              <a:t> = 6, </a:t>
            </a:r>
            <a:r>
              <a:rPr lang="en-US" sz="2000" i="1" dirty="0"/>
              <a:t>i</a:t>
            </a:r>
            <a:r>
              <a:rPr lang="en-US" sz="2000" dirty="0"/>
              <a:t> = 10%.</a:t>
            </a:r>
          </a:p>
          <a:p>
            <a:pPr marL="0" indent="0">
              <a:buNone/>
            </a:pPr>
            <a:r>
              <a:rPr lang="en-US" sz="2000" dirty="0"/>
              <a:t>   **Present value of an annuity due of $1: </a:t>
            </a:r>
            <a:r>
              <a:rPr lang="en-US" sz="2000" i="1" dirty="0"/>
              <a:t>n</a:t>
            </a:r>
            <a:r>
              <a:rPr lang="en-US" sz="2000" dirty="0"/>
              <a:t> = 6, </a:t>
            </a:r>
            <a:r>
              <a:rPr lang="en-US" sz="2000" i="1" dirty="0"/>
              <a:t>i</a:t>
            </a:r>
            <a:r>
              <a:rPr lang="en-US" sz="2000" dirty="0"/>
              <a:t> = 10%.</a:t>
            </a:r>
          </a:p>
          <a:p>
            <a:pPr marL="0" indent="0">
              <a:buNone/>
            </a:pPr>
            <a:endParaRPr lang="en-US" sz="2000" dirty="0"/>
          </a:p>
        </p:txBody>
      </p:sp>
      <p:sp>
        <p:nvSpPr>
          <p:cNvPr id="4" name="Title 2">
            <a:extLst>
              <a:ext uri="{FF2B5EF4-FFF2-40B4-BE49-F238E27FC236}">
                <a16:creationId xmlns:a16="http://schemas.microsoft.com/office/drawing/2014/main" id="{46FFFD74-6470-4CD4-B885-7FC6686D1F7D}"/>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3EE4F58C-45F5-BB4C-94FC-C66BBB6F979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71</a:t>
            </a:fld>
            <a:endParaRPr lang="en-US" dirty="0"/>
          </a:p>
        </p:txBody>
      </p:sp>
    </p:spTree>
    <p:extLst>
      <p:ext uri="{BB962C8B-B14F-4D97-AF65-F5344CB8AC3E}">
        <p14:creationId xmlns:p14="http://schemas.microsoft.com/office/powerpoint/2010/main" val="29819913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a:t>Residual Value</a:t>
            </a:r>
            <a:endParaRPr lang="en-US" dirty="0"/>
          </a:p>
        </p:txBody>
      </p:sp>
      <p:sp>
        <p:nvSpPr>
          <p:cNvPr id="399363" name="Rectangle 3"/>
          <p:cNvSpPr>
            <a:spLocks noGrp="1" noChangeArrowheads="1"/>
          </p:cNvSpPr>
          <p:nvPr>
            <p:ph type="body" idx="1"/>
          </p:nvPr>
        </p:nvSpPr>
        <p:spPr>
          <a:xfrm>
            <a:off x="611560" y="1088740"/>
            <a:ext cx="8532440" cy="3636404"/>
          </a:xfrm>
          <a:solidFill>
            <a:srgbClr val="FFFFCC"/>
          </a:solidFill>
        </p:spPr>
        <p:txBody>
          <a:bodyPr/>
          <a:lstStyle/>
          <a:p>
            <a:r>
              <a:rPr lang="en-US" sz="2400" dirty="0"/>
              <a:t>The </a:t>
            </a:r>
            <a:r>
              <a:rPr lang="en-US" sz="2400" i="1" dirty="0"/>
              <a:t>lessee’s accounting is unaffected</a:t>
            </a:r>
            <a:r>
              <a:rPr lang="en-US" sz="2400" dirty="0"/>
              <a:t> by the residual value other than its causing the payments to be lower. </a:t>
            </a:r>
            <a:r>
              <a:rPr lang="en-US" sz="2400" i="1" dirty="0"/>
              <a:t>(Unless cash payment is expected; then it’s considered another payment)</a:t>
            </a:r>
          </a:p>
          <a:p>
            <a:pPr algn="ctr" eaLnBrk="1" hangingPunct="1">
              <a:lnSpc>
                <a:spcPct val="80000"/>
              </a:lnSpc>
              <a:buNone/>
            </a:pPr>
            <a:endParaRPr lang="en-US" altLang="en-US" sz="2400" b="1" i="1" dirty="0">
              <a:solidFill>
                <a:srgbClr val="0000FF"/>
              </a:solidFill>
            </a:endParaRPr>
          </a:p>
          <a:p>
            <a:pPr algn="ctr" eaLnBrk="1" hangingPunct="1">
              <a:lnSpc>
                <a:spcPct val="80000"/>
              </a:lnSpc>
              <a:buNone/>
            </a:pPr>
            <a:r>
              <a:rPr lang="en-US" altLang="en-US" sz="2400" b="1" i="1" dirty="0">
                <a:solidFill>
                  <a:srgbClr val="0000FF"/>
                </a:solidFill>
              </a:rPr>
              <a:t>Beginning of Lease [Jan. 1, 2021] </a:t>
            </a:r>
          </a:p>
          <a:p>
            <a:pPr eaLnBrk="1" hangingPunct="1">
              <a:lnSpc>
                <a:spcPct val="80000"/>
              </a:lnSpc>
              <a:buNone/>
            </a:pPr>
            <a:endParaRPr lang="en-US" altLang="en-US" sz="2400" b="1" i="1" dirty="0">
              <a:solidFill>
                <a:srgbClr val="0000FF"/>
              </a:solidFill>
            </a:endParaRPr>
          </a:p>
          <a:p>
            <a:pPr eaLnBrk="1" hangingPunct="1">
              <a:lnSpc>
                <a:spcPct val="80000"/>
              </a:lnSpc>
              <a:buNone/>
            </a:pPr>
            <a:r>
              <a:rPr lang="en-US" altLang="en-US" sz="2400" b="1" dirty="0">
                <a:solidFill>
                  <a:srgbClr val="00B0F0"/>
                </a:solidFill>
              </a:rPr>
              <a:t>First LeaseCorp (Lessor)</a:t>
            </a:r>
          </a:p>
          <a:p>
            <a:pPr eaLnBrk="1" hangingPunct="1">
              <a:lnSpc>
                <a:spcPct val="80000"/>
              </a:lnSpc>
              <a:buNone/>
            </a:pPr>
            <a:r>
              <a:rPr lang="en-US" altLang="en-US" sz="2400" dirty="0"/>
              <a:t>Lease receivable </a:t>
            </a:r>
            <a:r>
              <a:rPr lang="en-US" altLang="en-US" sz="1600" dirty="0"/>
              <a:t>(PV of lease payments plus PV of $60,000)</a:t>
            </a:r>
            <a:r>
              <a:rPr lang="en-US" altLang="en-US" sz="1400" dirty="0"/>
              <a:t>	</a:t>
            </a:r>
            <a:r>
              <a:rPr lang="en-US" altLang="en-US" sz="2400" dirty="0"/>
              <a:t>479,079 </a:t>
            </a:r>
            <a:br>
              <a:rPr lang="en-US" altLang="en-US" sz="2400" dirty="0"/>
            </a:br>
            <a:r>
              <a:rPr lang="en-US" altLang="en-US" sz="2400" dirty="0"/>
              <a:t>Equipment </a:t>
            </a:r>
            <a:r>
              <a:rPr lang="en-US" altLang="en-US" sz="2000" dirty="0"/>
              <a:t>(lessor’s cost: carrying amount)			</a:t>
            </a:r>
            <a:r>
              <a:rPr lang="en-US" altLang="en-US" sz="2400" dirty="0"/>
              <a:t>479,079</a:t>
            </a:r>
          </a:p>
        </p:txBody>
      </p:sp>
      <p:sp>
        <p:nvSpPr>
          <p:cNvPr id="4" name="Title 2">
            <a:extLst>
              <a:ext uri="{FF2B5EF4-FFF2-40B4-BE49-F238E27FC236}">
                <a16:creationId xmlns:a16="http://schemas.microsoft.com/office/drawing/2014/main" id="{B4F88453-B60B-4302-BCF8-7C731A880AB2}"/>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17BD6D06-15C5-5D4B-A1D7-3DD3733DEE9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72</a:t>
            </a:fld>
            <a:endParaRPr lang="en-US" dirty="0"/>
          </a:p>
        </p:txBody>
      </p:sp>
    </p:spTree>
    <p:extLst>
      <p:ext uri="{BB962C8B-B14F-4D97-AF65-F5344CB8AC3E}">
        <p14:creationId xmlns:p14="http://schemas.microsoft.com/office/powerpoint/2010/main" val="40328488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Lessor’s Amortization Schedule</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graphicFrame>
        <p:nvGraphicFramePr>
          <p:cNvPr id="5" name="Table 4"/>
          <p:cNvGraphicFramePr>
            <a:graphicFrameLocks noGrp="1"/>
          </p:cNvGraphicFramePr>
          <p:nvPr>
            <p:extLst>
              <p:ext uri="{D42A27DB-BD31-4B8C-83A1-F6EECF244321}">
                <p14:modId xmlns:p14="http://schemas.microsoft.com/office/powerpoint/2010/main" val="933103948"/>
              </p:ext>
            </p:extLst>
          </p:nvPr>
        </p:nvGraphicFramePr>
        <p:xfrm>
          <a:off x="644435" y="1196752"/>
          <a:ext cx="8223613" cy="4631480"/>
        </p:xfrm>
        <a:graphic>
          <a:graphicData uri="http://schemas.openxmlformats.org/drawingml/2006/table">
            <a:tbl>
              <a:tblPr firstRow="1" bandRow="1">
                <a:tableStyleId>{5940675A-B579-460E-94D1-54222C63F5DA}</a:tableStyleId>
              </a:tblPr>
              <a:tblGrid>
                <a:gridCol w="1110588">
                  <a:extLst>
                    <a:ext uri="{9D8B030D-6E8A-4147-A177-3AD203B41FA5}">
                      <a16:colId xmlns:a16="http://schemas.microsoft.com/office/drawing/2014/main" val="20000"/>
                    </a:ext>
                  </a:extLst>
                </a:gridCol>
                <a:gridCol w="1325818">
                  <a:extLst>
                    <a:ext uri="{9D8B030D-6E8A-4147-A177-3AD203B41FA5}">
                      <a16:colId xmlns:a16="http://schemas.microsoft.com/office/drawing/2014/main" val="20001"/>
                    </a:ext>
                  </a:extLst>
                </a:gridCol>
                <a:gridCol w="2855261">
                  <a:extLst>
                    <a:ext uri="{9D8B030D-6E8A-4147-A177-3AD203B41FA5}">
                      <a16:colId xmlns:a16="http://schemas.microsoft.com/office/drawing/2014/main" val="20002"/>
                    </a:ext>
                  </a:extLst>
                </a:gridCol>
                <a:gridCol w="1419778">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tblGrid>
              <a:tr h="695633">
                <a:tc>
                  <a:txBody>
                    <a:bodyPr/>
                    <a:lstStyle/>
                    <a:p>
                      <a:pPr algn="l"/>
                      <a:endParaRPr lang="en-US" sz="1800" b="1" dirty="0">
                        <a:solidFill>
                          <a:schemeClr val="tx1"/>
                        </a:solidFill>
                      </a:endParaRPr>
                    </a:p>
                  </a:txBody>
                  <a:tcPr>
                    <a:lnL w="12700" cap="flat" cmpd="sng" algn="ctr">
                      <a:solidFill>
                        <a:schemeClr val="accent6"/>
                      </a:solidFill>
                      <a:prstDash val="solid"/>
                      <a:round/>
                      <a:headEnd type="none" w="med" len="med"/>
                      <a:tailEnd type="none" w="med" len="med"/>
                    </a:lnL>
                    <a:lnR w="12700" cmpd="sng">
                      <a:noFill/>
                    </a:lnR>
                    <a:lnT w="12700"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2000" b="1" dirty="0">
                          <a:solidFill>
                            <a:schemeClr val="tx1"/>
                          </a:solidFill>
                        </a:rPr>
                        <a:t>Receipts</a:t>
                      </a:r>
                    </a:p>
                  </a:txBody>
                  <a:tcPr anchor="b">
                    <a:lnL w="12700" cap="flat" cmpd="sng" algn="ctr">
                      <a:noFill/>
                      <a:prstDash val="solid"/>
                      <a:round/>
                      <a:headEnd type="none" w="med" len="med"/>
                      <a:tailEnd type="none" w="med" len="med"/>
                    </a:lnL>
                    <a:lnR w="12700" cmpd="sng">
                      <a:noFill/>
                    </a:lnR>
                    <a:lnT w="12700"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2000" b="1" dirty="0">
                          <a:ln>
                            <a:noFill/>
                          </a:ln>
                        </a:rPr>
                        <a:t>Effective </a:t>
                      </a:r>
                      <a:br>
                        <a:rPr lang="en-US" sz="2000" b="1" dirty="0">
                          <a:ln>
                            <a:noFill/>
                          </a:ln>
                        </a:rPr>
                      </a:br>
                      <a:r>
                        <a:rPr lang="en-US" sz="2000" b="1" dirty="0">
                          <a:ln>
                            <a:noFill/>
                          </a:ln>
                        </a:rPr>
                        <a:t>Interest</a:t>
                      </a:r>
                    </a:p>
                  </a:txBody>
                  <a:tcPr>
                    <a:lnL w="12700" cmpd="sng">
                      <a:noFill/>
                    </a:lnL>
                    <a:lnR w="12700" cmpd="sng">
                      <a:noFill/>
                    </a:lnR>
                    <a:lnT w="12700"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Decrease</a:t>
                      </a:r>
                      <a:r>
                        <a:rPr lang="en-US" sz="2000" b="1" baseline="0" dirty="0">
                          <a:solidFill>
                            <a:schemeClr val="tx1"/>
                          </a:solidFill>
                        </a:rPr>
                        <a:t> in Balance</a:t>
                      </a:r>
                      <a:endParaRPr lang="en-US" sz="2000" b="1" dirty="0">
                        <a:solidFill>
                          <a:schemeClr val="tx1"/>
                        </a:solidFill>
                      </a:endParaRPr>
                    </a:p>
                  </a:txBody>
                  <a:tcPr>
                    <a:lnL w="12700" cmpd="sng">
                      <a:noFill/>
                    </a:lnL>
                    <a:lnR w="12700" cmpd="sng">
                      <a:noFill/>
                    </a:lnR>
                    <a:lnT w="12700"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sz="2000" b="1" dirty="0">
                          <a:ln>
                            <a:noFill/>
                          </a:ln>
                        </a:rPr>
                        <a:t>Outstanding Balance</a:t>
                      </a:r>
                    </a:p>
                  </a:txBody>
                  <a:tcPr>
                    <a:lnL w="12700" cmpd="sng">
                      <a:noFill/>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0">
                <a:tc>
                  <a:txBody>
                    <a:bodyPr/>
                    <a:lstStyle/>
                    <a:p>
                      <a:endParaRPr lang="en-US" dirty="0">
                        <a:ln>
                          <a:noFill/>
                        </a:ln>
                      </a:endParaRPr>
                    </a:p>
                  </a:txBody>
                  <a:tcPr>
                    <a:lnL w="12700" cap="flat" cmpd="sng" algn="ctr">
                      <a:solidFill>
                        <a:schemeClr val="accent6"/>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endParaRPr lang="en-US" dirty="0"/>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pPr algn="ctr"/>
                      <a:r>
                        <a:rPr lang="en-US" dirty="0"/>
                        <a:t>(10% x Outstanding balance)</a:t>
                      </a:r>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80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800" dirty="0">
                        <a:solidFill>
                          <a:schemeClr val="tx1"/>
                        </a:solidFill>
                      </a:endParaRPr>
                    </a:p>
                  </a:txBody>
                  <a:tcPr>
                    <a:lnL w="12700" cmpd="sng">
                      <a:noFill/>
                    </a:lnL>
                    <a:lnR w="12700" cap="flat" cmpd="sng" algn="ctr">
                      <a:solidFill>
                        <a:schemeClr val="accent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1"/>
                  </a:ext>
                </a:extLst>
              </a:tr>
              <a:tr h="328560">
                <a:tc>
                  <a:txBody>
                    <a:bodyPr/>
                    <a:lstStyle/>
                    <a:p>
                      <a:pPr algn="r"/>
                      <a:r>
                        <a:rPr lang="en-US" dirty="0">
                          <a:ln>
                            <a:noFill/>
                          </a:ln>
                        </a:rPr>
                        <a:t>1/1/21</a:t>
                      </a:r>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endParaRPr lang="en-US" dirty="0"/>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endParaRPr lang="en-US" dirty="0">
                        <a:ln>
                          <a:noFill/>
                        </a:ln>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r"/>
                      <a:endParaRPr lang="en-US" dirty="0">
                        <a:ln>
                          <a:noFill/>
                        </a:ln>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479,079</a:t>
                      </a:r>
                    </a:p>
                  </a:txBody>
                  <a:tcP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2"/>
                  </a:ext>
                </a:extLst>
              </a:tr>
              <a:tr h="328560">
                <a:tc>
                  <a:txBody>
                    <a:bodyPr/>
                    <a:lstStyle/>
                    <a:p>
                      <a:pPr algn="r"/>
                      <a:r>
                        <a:rPr lang="en-US" dirty="0">
                          <a:ln>
                            <a:noFill/>
                          </a:ln>
                        </a:rPr>
                        <a:t>1/1/21</a:t>
                      </a:r>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dirty="0"/>
                        <a:t>92,931</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endParaRPr lang="en-US" dirty="0">
                        <a:ln>
                          <a:noFill/>
                        </a:ln>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b="0" u="none" dirty="0">
                          <a:solidFill>
                            <a:schemeClr val="tx1"/>
                          </a:solidFill>
                        </a:rPr>
                        <a:t>92,931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386,148</a:t>
                      </a:r>
                    </a:p>
                  </a:txBody>
                  <a:tcP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3"/>
                  </a:ext>
                </a:extLst>
              </a:tr>
              <a:tr h="328560">
                <a:tc>
                  <a:txBody>
                    <a:bodyPr/>
                    <a:lstStyle/>
                    <a:p>
                      <a:pPr algn="r"/>
                      <a:r>
                        <a:rPr lang="en-US" dirty="0">
                          <a:ln>
                            <a:noFill/>
                          </a:ln>
                        </a:rPr>
                        <a:t>12/31/21</a:t>
                      </a:r>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dirty="0"/>
                        <a:t>92,931</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sz="1800" dirty="0">
                          <a:latin typeface="+mn-lt"/>
                        </a:rPr>
                        <a:t>0.10 (</a:t>
                      </a:r>
                      <a:r>
                        <a:rPr lang="en-US" sz="1800" b="0" dirty="0">
                          <a:solidFill>
                            <a:schemeClr val="tx1"/>
                          </a:solidFill>
                          <a:latin typeface="+mn-lt"/>
                        </a:rPr>
                        <a:t>386,148</a:t>
                      </a:r>
                      <a:r>
                        <a:rPr lang="en-US" sz="1800" dirty="0">
                          <a:latin typeface="+mn-lt"/>
                        </a:rPr>
                        <a:t>) =</a:t>
                      </a:r>
                      <a:r>
                        <a:rPr lang="en-US" sz="1800" dirty="0">
                          <a:solidFill>
                            <a:sysClr val="windowText" lastClr="000000"/>
                          </a:solidFill>
                          <a:latin typeface="+mn-lt"/>
                        </a:rPr>
                        <a:t> 38</a:t>
                      </a:r>
                      <a:r>
                        <a:rPr lang="en-US" sz="1800" b="0" dirty="0">
                          <a:solidFill>
                            <a:schemeClr val="tx1"/>
                          </a:solidFill>
                          <a:latin typeface="+mn-lt"/>
                        </a:rPr>
                        <a:t>,615</a:t>
                      </a:r>
                      <a:endParaRPr lang="en-US" b="0" dirty="0">
                        <a:ln>
                          <a:noFill/>
                        </a:ln>
                        <a:solidFill>
                          <a:schemeClr val="tx1"/>
                        </a:solidFill>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u="none" dirty="0">
                          <a:solidFill>
                            <a:schemeClr val="tx1"/>
                          </a:solidFill>
                        </a:rPr>
                        <a:t>54,316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331,832</a:t>
                      </a:r>
                    </a:p>
                  </a:txBody>
                  <a:tcP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4"/>
                  </a:ext>
                </a:extLst>
              </a:tr>
              <a:tr h="328560">
                <a:tc>
                  <a:txBody>
                    <a:bodyPr/>
                    <a:lstStyle/>
                    <a:p>
                      <a:pPr algn="r"/>
                      <a:r>
                        <a:rPr lang="en-US" dirty="0">
                          <a:ln>
                            <a:noFill/>
                          </a:ln>
                        </a:rPr>
                        <a:t>12/31/22</a:t>
                      </a:r>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dirty="0"/>
                        <a:t>92,931</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indent="0" algn="ctr"/>
                      <a:r>
                        <a:rPr lang="en-US" dirty="0">
                          <a:ln>
                            <a:noFill/>
                          </a:ln>
                        </a:rPr>
                        <a:t>0.10 (331,832) = 33,183</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b="0" u="none" dirty="0">
                          <a:ln>
                            <a:noFill/>
                          </a:ln>
                          <a:solidFill>
                            <a:schemeClr val="tx1"/>
                          </a:solidFill>
                        </a:rPr>
                        <a:t>59,748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272,084</a:t>
                      </a:r>
                    </a:p>
                  </a:txBody>
                  <a:tcP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5"/>
                  </a:ext>
                </a:extLst>
              </a:tr>
              <a:tr h="328560">
                <a:tc>
                  <a:txBody>
                    <a:bodyPr/>
                    <a:lstStyle/>
                    <a:p>
                      <a:pPr algn="r"/>
                      <a:r>
                        <a:rPr lang="en-US" dirty="0">
                          <a:ln>
                            <a:noFill/>
                          </a:ln>
                        </a:rPr>
                        <a:t>12/31/23</a:t>
                      </a:r>
                    </a:p>
                  </a:txBody>
                  <a:tcP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dirty="0"/>
                        <a:t>92,931</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dirty="0">
                          <a:ln>
                            <a:noFill/>
                          </a:ln>
                        </a:rPr>
                        <a:t>0.10 (272,084)</a:t>
                      </a:r>
                      <a:r>
                        <a:rPr lang="en-US" baseline="0" dirty="0">
                          <a:ln>
                            <a:noFill/>
                          </a:ln>
                        </a:rPr>
                        <a:t> = </a:t>
                      </a:r>
                      <a:r>
                        <a:rPr lang="en-US" u="none" baseline="0" dirty="0">
                          <a:ln>
                            <a:noFill/>
                          </a:ln>
                        </a:rPr>
                        <a:t>27,208</a:t>
                      </a:r>
                      <a:endParaRPr lang="en-US" u="none" dirty="0">
                        <a:ln>
                          <a:noFill/>
                        </a:ln>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algn="ctr"/>
                      <a:r>
                        <a:rPr lang="en-US" b="0" u="none" dirty="0">
                          <a:ln>
                            <a:noFill/>
                          </a:ln>
                          <a:solidFill>
                            <a:schemeClr val="tx1"/>
                          </a:solidFill>
                        </a:rPr>
                        <a:t>65,723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206,361</a:t>
                      </a:r>
                    </a:p>
                  </a:txBody>
                  <a:tcP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369200">
                <a:tc>
                  <a:txBody>
                    <a:bodyPr/>
                    <a:lstStyle/>
                    <a:p>
                      <a:pPr algn="ctr"/>
                      <a:r>
                        <a:rPr lang="en-US" dirty="0">
                          <a:ln>
                            <a:noFill/>
                          </a:ln>
                        </a:rPr>
                        <a:t>12/31/24</a:t>
                      </a: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dirty="0"/>
                        <a:t>92,931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b="0" dirty="0"/>
                        <a:t>0.10 (206,361) = 20,636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b="0" u="none" dirty="0">
                          <a:ln>
                            <a:noFill/>
                          </a:ln>
                          <a:solidFill>
                            <a:schemeClr val="tx1"/>
                          </a:solidFill>
                        </a:rPr>
                        <a:t>72,295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134,066</a:t>
                      </a: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7"/>
                  </a:ext>
                </a:extLst>
              </a:tr>
              <a:tr h="369200">
                <a:tc>
                  <a:txBody>
                    <a:bodyPr/>
                    <a:lstStyle/>
                    <a:p>
                      <a:pPr algn="ctr"/>
                      <a:r>
                        <a:rPr lang="en-US" dirty="0">
                          <a:ln>
                            <a:noFill/>
                          </a:ln>
                        </a:rPr>
                        <a:t>12/31/25</a:t>
                      </a: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dirty="0"/>
                        <a:t>92,931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b="0" dirty="0"/>
                        <a:t>0.10 (134,066) = 13,407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b="0" dirty="0">
                          <a:ln>
                            <a:noFill/>
                          </a:ln>
                        </a:rPr>
                        <a:t>79,524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  54,542</a:t>
                      </a: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8"/>
                  </a:ext>
                </a:extLst>
              </a:tr>
              <a:tr h="369200">
                <a:tc>
                  <a:txBody>
                    <a:bodyPr/>
                    <a:lstStyle/>
                    <a:p>
                      <a:pPr algn="ctr"/>
                      <a:r>
                        <a:rPr lang="en-US" dirty="0">
                          <a:ln>
                            <a:noFill/>
                          </a:ln>
                        </a:rPr>
                        <a:t>12/31/26</a:t>
                      </a: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defTabSz="914400"/>
                      <a:r>
                        <a:rPr lang="en-US" b="1" u="sng" dirty="0">
                          <a:solidFill>
                            <a:srgbClr val="C00000"/>
                          </a:solidFill>
                        </a:rPr>
                        <a:t>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indent="0" algn="ctr" defTabSz="914400">
                        <a:tabLst>
                          <a:tab pos="914400" algn="l"/>
                        </a:tabLst>
                      </a:pPr>
                      <a:r>
                        <a:rPr lang="en-US" b="0" dirty="0"/>
                        <a:t>0.10 (54,542) = _</a:t>
                      </a:r>
                      <a:r>
                        <a:rPr lang="en-US" b="0" u="sng" dirty="0"/>
                        <a:t>5,458*</a:t>
                      </a:r>
                      <a:endParaRPr lang="en-US" b="0" u="non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u="sng" dirty="0">
                          <a:ln>
                            <a:noFill/>
                          </a:ln>
                        </a:rPr>
                        <a:t>54,542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           0</a:t>
                      </a: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9"/>
                  </a:ext>
                </a:extLst>
              </a:tr>
              <a:tr h="369200">
                <a:tc>
                  <a:txBody>
                    <a:bodyPr/>
                    <a:lstStyle/>
                    <a:p>
                      <a:pPr algn="ctr"/>
                      <a:endParaRPr lang="en-US" dirty="0">
                        <a:ln>
                          <a:noFill/>
                        </a:ln>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b="1" dirty="0"/>
                        <a:t>617,586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b="1" dirty="0"/>
                        <a:t>                           138,507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en-US" b="1" dirty="0">
                          <a:ln>
                            <a:noFill/>
                          </a:ln>
                        </a:rPr>
                        <a:t>479,079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chemeClr val="tx1"/>
                        </a:solidFill>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10"/>
                  </a:ext>
                </a:extLst>
              </a:tr>
              <a:tr h="257227">
                <a:tc gridSpan="5">
                  <a:txBody>
                    <a:bodyPr/>
                    <a:lstStyle/>
                    <a:p>
                      <a:pPr algn="l"/>
                      <a:r>
                        <a:rPr lang="en-US" sz="1100" dirty="0">
                          <a:ln>
                            <a:noFill/>
                          </a:ln>
                        </a:rPr>
                        <a:t>*Adjusted</a:t>
                      </a:r>
                      <a:r>
                        <a:rPr lang="en-US" sz="1100" baseline="0" dirty="0">
                          <a:ln>
                            <a:noFill/>
                          </a:ln>
                        </a:rPr>
                        <a:t> for rounding of other numbers in the schedule.</a:t>
                      </a:r>
                      <a:endParaRPr lang="en-US" sz="1100" dirty="0">
                        <a:ln>
                          <a:noFill/>
                        </a:ln>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mpd="sng">
                      <a:noFill/>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FFFAB0"/>
                    </a:solidFill>
                  </a:tcPr>
                </a:tc>
                <a:tc hMerge="1">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FFFAB0"/>
                    </a:solidFill>
                  </a:tcPr>
                </a:tc>
                <a:tc hMerge="1">
                  <a:txBody>
                    <a:bodyPr/>
                    <a:lstStyle/>
                    <a:p>
                      <a:pPr algn="ctr"/>
                      <a:endParaRPr lang="en-US" b="1" dirty="0">
                        <a:ln>
                          <a:no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FFFAB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chemeClr val="tx1"/>
                        </a:solidFill>
                      </a:endParaRPr>
                    </a:p>
                  </a:txBody>
                  <a:tcP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1"/>
                  </a:ext>
                </a:extLst>
              </a:tr>
            </a:tbl>
          </a:graphicData>
        </a:graphic>
      </p:graphicFrame>
      <p:sp>
        <p:nvSpPr>
          <p:cNvPr id="3" name="Rectangle 2"/>
          <p:cNvSpPr/>
          <p:nvPr/>
        </p:nvSpPr>
        <p:spPr>
          <a:xfrm>
            <a:off x="683568" y="5949280"/>
            <a:ext cx="7167925" cy="584775"/>
          </a:xfrm>
          <a:prstGeom prst="rect">
            <a:avLst/>
          </a:prstGeom>
          <a:solidFill>
            <a:srgbClr val="FFFFCC"/>
          </a:solidFill>
          <a:ln>
            <a:solidFill>
              <a:schemeClr val="accent6"/>
            </a:solidFill>
          </a:ln>
        </p:spPr>
        <p:txBody>
          <a:bodyPr wrap="square">
            <a:spAutoFit/>
          </a:bodyPr>
          <a:lstStyle/>
          <a:p>
            <a:r>
              <a:rPr lang="en-US" sz="1600" b="1" dirty="0">
                <a:solidFill>
                  <a:srgbClr val="2E8AB8"/>
                </a:solidFill>
                <a:latin typeface="inherit" charset="0"/>
              </a:rPr>
              <a:t>The lessor expects to receive the residual value (</a:t>
            </a:r>
            <a:r>
              <a:rPr lang="en-US" sz="1600" b="1" dirty="0">
                <a:solidFill>
                  <a:srgbClr val="CC3333"/>
                </a:solidFill>
                <a:latin typeface="inherit" charset="0"/>
              </a:rPr>
              <a:t>$60,000</a:t>
            </a:r>
            <a:r>
              <a:rPr lang="en-US" sz="1600" b="1" dirty="0">
                <a:solidFill>
                  <a:srgbClr val="2E8AB8"/>
                </a:solidFill>
                <a:latin typeface="inherit" charset="0"/>
              </a:rPr>
              <a:t>) in the form of equipment at the end of the lease term.</a:t>
            </a:r>
            <a:endParaRPr lang="en-US" sz="1600" dirty="0"/>
          </a:p>
        </p:txBody>
      </p:sp>
      <p:sp>
        <p:nvSpPr>
          <p:cNvPr id="6" name="Slide Number Placeholder 5">
            <a:extLst>
              <a:ext uri="{FF2B5EF4-FFF2-40B4-BE49-F238E27FC236}">
                <a16:creationId xmlns:a16="http://schemas.microsoft.com/office/drawing/2014/main" id="{B02C5647-E64B-144C-B166-76D5C7E4196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73</a:t>
            </a:fld>
            <a:endParaRPr lang="en-US" dirty="0"/>
          </a:p>
        </p:txBody>
      </p:sp>
    </p:spTree>
    <p:extLst>
      <p:ext uri="{BB962C8B-B14F-4D97-AF65-F5344CB8AC3E}">
        <p14:creationId xmlns:p14="http://schemas.microsoft.com/office/powerpoint/2010/main" val="8018944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Residual Value: Lessor Perspective (continued) </a:t>
            </a:r>
          </a:p>
        </p:txBody>
      </p:sp>
      <p:sp>
        <p:nvSpPr>
          <p:cNvPr id="3" name="Content Placeholder 2"/>
          <p:cNvSpPr>
            <a:spLocks noGrp="1"/>
          </p:cNvSpPr>
          <p:nvPr>
            <p:ph idx="1"/>
          </p:nvPr>
        </p:nvSpPr>
        <p:spPr/>
        <p:txBody>
          <a:bodyPr>
            <a:normAutofit/>
          </a:bodyPr>
          <a:lstStyle/>
          <a:p>
            <a:pPr marL="0" indent="0">
              <a:buNone/>
            </a:pPr>
            <a:r>
              <a:rPr lang="en-US" sz="2400" dirty="0"/>
              <a:t>At the end of the lease term, the lessor would record the following entry:</a:t>
            </a:r>
          </a:p>
        </p:txBody>
      </p:sp>
      <p:sp>
        <p:nvSpPr>
          <p:cNvPr id="4" name="TextBox 3"/>
          <p:cNvSpPr txBox="1"/>
          <p:nvPr/>
        </p:nvSpPr>
        <p:spPr>
          <a:xfrm>
            <a:off x="728661" y="2771775"/>
            <a:ext cx="7696201" cy="1908215"/>
          </a:xfrm>
          <a:prstGeom prst="rect">
            <a:avLst/>
          </a:prstGeom>
          <a:solidFill>
            <a:srgbClr val="FFFFCC"/>
          </a:solidFill>
          <a:ln>
            <a:solidFill>
              <a:schemeClr val="accent6"/>
            </a:solidFill>
          </a:ln>
        </p:spPr>
        <p:txBody>
          <a:bodyPr wrap="square" rtlCol="0">
            <a:spAutoFit/>
          </a:bodyPr>
          <a:lstStyle/>
          <a:p>
            <a:pPr algn="ctr"/>
            <a:r>
              <a:rPr lang="en-US" sz="2000" b="1" dirty="0">
                <a:solidFill>
                  <a:srgbClr val="C00000"/>
                </a:solidFill>
                <a:latin typeface="+mn-lt"/>
              </a:rPr>
              <a:t>End of the Lease (December 31, 2026)</a:t>
            </a:r>
          </a:p>
          <a:p>
            <a:r>
              <a:rPr lang="en-US" sz="2000" b="1" dirty="0">
                <a:latin typeface="+mn-lt"/>
              </a:rPr>
              <a:t>First LeaseCorp (Lessor)</a:t>
            </a:r>
          </a:p>
          <a:p>
            <a:r>
              <a:rPr lang="en-US" sz="2000" dirty="0">
                <a:latin typeface="+mn-lt"/>
              </a:rPr>
              <a:t>Equipment (residual value)			</a:t>
            </a:r>
            <a:r>
              <a:rPr lang="en-US" sz="2000" b="1" dirty="0">
                <a:solidFill>
                  <a:srgbClr val="C00000"/>
                </a:solidFill>
                <a:latin typeface="+mn-lt"/>
              </a:rPr>
              <a:t>60,000</a:t>
            </a:r>
          </a:p>
          <a:p>
            <a:pPr>
              <a:tabLst>
                <a:tab pos="511175" algn="l"/>
                <a:tab pos="7148513" algn="r"/>
              </a:tabLst>
            </a:pPr>
            <a:r>
              <a:rPr lang="en-US" sz="2000" dirty="0">
                <a:latin typeface="+mn-lt"/>
              </a:rPr>
              <a:t>	Lease receivable (account balance)	54,542</a:t>
            </a:r>
          </a:p>
          <a:p>
            <a:pPr>
              <a:tabLst>
                <a:tab pos="511175" algn="l"/>
                <a:tab pos="7148513" algn="r"/>
              </a:tabLst>
            </a:pPr>
            <a:r>
              <a:rPr lang="en-US" sz="2000" dirty="0">
                <a:latin typeface="+mn-lt"/>
              </a:rPr>
              <a:t>	Interest revenue (10% x outstanding balance)	  5,458</a:t>
            </a:r>
          </a:p>
          <a:p>
            <a:endParaRPr lang="en-US" dirty="0"/>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7EFBC134-9F3E-8241-907B-4C539655E91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74</a:t>
            </a:fld>
            <a:endParaRPr lang="en-US" dirty="0"/>
          </a:p>
        </p:txBody>
      </p:sp>
    </p:spTree>
    <p:extLst>
      <p:ext uri="{BB962C8B-B14F-4D97-AF65-F5344CB8AC3E}">
        <p14:creationId xmlns:p14="http://schemas.microsoft.com/office/powerpoint/2010/main" val="6548938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b="1" dirty="0"/>
              <a:t>Residual Value</a:t>
            </a:r>
            <a:br>
              <a:rPr lang="en-US" sz="3200" b="1" dirty="0"/>
            </a:br>
            <a:r>
              <a:rPr lang="en-US" sz="3200" dirty="0"/>
              <a:t>Sales-Type Lease with Selling Profit</a:t>
            </a:r>
          </a:p>
        </p:txBody>
      </p:sp>
      <p:sp>
        <p:nvSpPr>
          <p:cNvPr id="5" name="Rectangle 2"/>
          <p:cNvSpPr>
            <a:spLocks noGrp="1" noChangeArrowheads="1"/>
          </p:cNvSpPr>
          <p:nvPr>
            <p:ph type="body" idx="1"/>
          </p:nvPr>
        </p:nvSpPr>
        <p:spPr bwMode="auto">
          <a:xfrm>
            <a:off x="734888" y="1371742"/>
            <a:ext cx="8229600" cy="4893647"/>
          </a:xfrm>
          <a:prstGeom prst="rect">
            <a:avLst/>
          </a:prstGeom>
          <a:solidFill>
            <a:srgbClr val="FFFFCC"/>
          </a:solidFill>
          <a:ln>
            <a:noFill/>
          </a:ln>
          <a:effectLst/>
          <a:extLst/>
        </p:spPr>
        <p:txBody>
          <a:bodyPr vert="horz" wrap="square" lIns="91440" tIns="45720" rIns="91440" bIns="45720" numCol="1" anchor="ctr" anchorCtr="0" compatLnSpc="1">
            <a:prstTxWarp prst="textNoShape">
              <a:avLst/>
            </a:prstTxWarp>
            <a:spAutoFit/>
          </a:bodyPr>
          <a:lstStyle>
            <a:lvl1pPr>
              <a:tabLst>
                <a:tab pos="3429000" algn="r"/>
                <a:tab pos="4114800" algn="r"/>
                <a:tab pos="4711700" algn="r"/>
              </a:tabLst>
              <a:defRPr>
                <a:solidFill>
                  <a:schemeClr val="tx1"/>
                </a:solidFill>
                <a:latin typeface="Arial" panose="020B0604020202020204" pitchFamily="34" charset="0"/>
              </a:defRPr>
            </a:lvl1pPr>
            <a:lvl2pPr>
              <a:tabLst>
                <a:tab pos="3429000" algn="r"/>
                <a:tab pos="4114800" algn="r"/>
                <a:tab pos="4711700" algn="r"/>
              </a:tabLst>
              <a:defRPr>
                <a:solidFill>
                  <a:schemeClr val="tx1"/>
                </a:solidFill>
                <a:latin typeface="Arial" panose="020B0604020202020204" pitchFamily="34" charset="0"/>
              </a:defRPr>
            </a:lvl2pPr>
            <a:lvl3pPr>
              <a:tabLst>
                <a:tab pos="3429000" algn="r"/>
                <a:tab pos="4114800" algn="r"/>
                <a:tab pos="4711700" algn="r"/>
              </a:tabLst>
              <a:defRPr>
                <a:solidFill>
                  <a:schemeClr val="tx1"/>
                </a:solidFill>
                <a:latin typeface="Arial" panose="020B0604020202020204" pitchFamily="34" charset="0"/>
              </a:defRPr>
            </a:lvl3pPr>
            <a:lvl4pPr>
              <a:tabLst>
                <a:tab pos="3429000" algn="r"/>
                <a:tab pos="4114800" algn="r"/>
                <a:tab pos="4711700" algn="r"/>
              </a:tabLst>
              <a:defRPr>
                <a:solidFill>
                  <a:schemeClr val="tx1"/>
                </a:solidFill>
                <a:latin typeface="Arial" panose="020B0604020202020204" pitchFamily="34" charset="0"/>
              </a:defRPr>
            </a:lvl4pPr>
            <a:lvl5pPr>
              <a:tabLst>
                <a:tab pos="3429000" algn="r"/>
                <a:tab pos="4114800" algn="r"/>
                <a:tab pos="4711700" algn="r"/>
              </a:tabLst>
              <a:defRPr>
                <a:solidFill>
                  <a:schemeClr val="tx1"/>
                </a:solidFill>
                <a:latin typeface="Arial" panose="020B0604020202020204" pitchFamily="34" charset="0"/>
              </a:defRPr>
            </a:lvl5pPr>
            <a:lvl6pPr eaLnBrk="0" fontAlgn="base" hangingPunct="0">
              <a:spcBef>
                <a:spcPct val="0"/>
              </a:spcBef>
              <a:spcAft>
                <a:spcPct val="0"/>
              </a:spcAft>
              <a:tabLst>
                <a:tab pos="3429000" algn="r"/>
                <a:tab pos="4114800" algn="r"/>
                <a:tab pos="4711700" algn="r"/>
              </a:tabLst>
              <a:defRPr>
                <a:solidFill>
                  <a:schemeClr val="tx1"/>
                </a:solidFill>
                <a:latin typeface="Arial" panose="020B0604020202020204" pitchFamily="34" charset="0"/>
              </a:defRPr>
            </a:lvl6pPr>
            <a:lvl7pPr eaLnBrk="0" fontAlgn="base" hangingPunct="0">
              <a:spcBef>
                <a:spcPct val="0"/>
              </a:spcBef>
              <a:spcAft>
                <a:spcPct val="0"/>
              </a:spcAft>
              <a:tabLst>
                <a:tab pos="3429000" algn="r"/>
                <a:tab pos="4114800" algn="r"/>
                <a:tab pos="4711700" algn="r"/>
              </a:tabLst>
              <a:defRPr>
                <a:solidFill>
                  <a:schemeClr val="tx1"/>
                </a:solidFill>
                <a:latin typeface="Arial" panose="020B0604020202020204" pitchFamily="34" charset="0"/>
              </a:defRPr>
            </a:lvl7pPr>
            <a:lvl8pPr eaLnBrk="0" fontAlgn="base" hangingPunct="0">
              <a:spcBef>
                <a:spcPct val="0"/>
              </a:spcBef>
              <a:spcAft>
                <a:spcPct val="0"/>
              </a:spcAft>
              <a:tabLst>
                <a:tab pos="3429000" algn="r"/>
                <a:tab pos="4114800" algn="r"/>
                <a:tab pos="4711700" algn="r"/>
              </a:tabLst>
              <a:defRPr>
                <a:solidFill>
                  <a:schemeClr val="tx1"/>
                </a:solidFill>
                <a:latin typeface="Arial" panose="020B0604020202020204" pitchFamily="34" charset="0"/>
              </a:defRPr>
            </a:lvl8pPr>
            <a:lvl9pPr eaLnBrk="0" fontAlgn="base" hangingPunct="0">
              <a:spcBef>
                <a:spcPct val="0"/>
              </a:spcBef>
              <a:spcAft>
                <a:spcPct val="0"/>
              </a:spcAft>
              <a:tabLst>
                <a:tab pos="3429000" algn="r"/>
                <a:tab pos="4114800" algn="r"/>
                <a:tab pos="4711700" algn="r"/>
              </a:tabLst>
              <a:defRPr>
                <a:solidFill>
                  <a:schemeClr val="tx1"/>
                </a:solidFill>
                <a:latin typeface="Arial" panose="020B0604020202020204" pitchFamily="34" charset="0"/>
              </a:defRPr>
            </a:lvl9pPr>
          </a:lstStyle>
          <a:p>
            <a:pPr marL="0" indent="0">
              <a:buNone/>
            </a:pPr>
            <a:r>
              <a:rPr lang="en-US" sz="2400" dirty="0">
                <a:latin typeface="+mn-lt"/>
              </a:rPr>
              <a:t>On January 1, 2021, Sans Serif Publishers leased printing equipment from CompuDec Corporation. </a:t>
            </a:r>
          </a:p>
          <a:p>
            <a:r>
              <a:rPr lang="en-US" sz="2400" dirty="0">
                <a:latin typeface="+mn-lt"/>
              </a:rPr>
              <a:t>The lease agreement specifies six annual payments of $92,931 beginning January 1, 2021, the beginning of the lease, and at each December 31 from 2021 through 2025. </a:t>
            </a:r>
          </a:p>
          <a:p>
            <a:r>
              <a:rPr lang="en-US" sz="2400" dirty="0">
                <a:latin typeface="+mn-lt"/>
              </a:rPr>
              <a:t>At the end of the six-year lease term ending December 31, 2026, the equipment will be returned to the lessor and is expected to have a </a:t>
            </a:r>
            <a:r>
              <a:rPr lang="en-US" sz="2400" b="1" dirty="0">
                <a:latin typeface="+mn-lt"/>
              </a:rPr>
              <a:t>residual value of $60,000. </a:t>
            </a:r>
            <a:endParaRPr lang="en-US" sz="2400" dirty="0">
              <a:latin typeface="+mn-lt"/>
            </a:endParaRPr>
          </a:p>
          <a:p>
            <a:r>
              <a:rPr lang="en-US" sz="2400" dirty="0">
                <a:latin typeface="+mn-lt"/>
              </a:rPr>
              <a:t>The estimated useful life of the equipment is </a:t>
            </a:r>
            <a:r>
              <a:rPr lang="en-US" sz="2400" b="1" dirty="0">
                <a:latin typeface="+mn-lt"/>
              </a:rPr>
              <a:t>seven years. </a:t>
            </a:r>
            <a:endParaRPr lang="en-US" sz="2400" dirty="0">
              <a:latin typeface="+mn-lt"/>
            </a:endParaRPr>
          </a:p>
          <a:p>
            <a:r>
              <a:rPr lang="en-US" sz="2400" dirty="0">
                <a:latin typeface="+mn-lt"/>
              </a:rPr>
              <a:t>The interest rate in these financing arrangements is 10%. </a:t>
            </a:r>
          </a:p>
          <a:p>
            <a:r>
              <a:rPr lang="en-US" sz="2400" dirty="0">
                <a:latin typeface="+mn-lt"/>
              </a:rPr>
              <a:t>CompuDec manufactured the equipment at a cost of </a:t>
            </a:r>
            <a:r>
              <a:rPr lang="en-US" sz="2400" b="1" dirty="0">
                <a:latin typeface="+mn-lt"/>
              </a:rPr>
              <a:t>$300,000. </a:t>
            </a:r>
            <a:endPar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sym typeface="Symbol" panose="05050102010706020507" pitchFamily="18" charset="2"/>
            </a:endParaRPr>
          </a:p>
        </p:txBody>
      </p:sp>
      <p:sp>
        <p:nvSpPr>
          <p:cNvPr id="6" name="Title 2">
            <a:extLst>
              <a:ext uri="{FF2B5EF4-FFF2-40B4-BE49-F238E27FC236}">
                <a16:creationId xmlns:a16="http://schemas.microsoft.com/office/drawing/2014/main" id="{99D66322-7289-42D6-96D0-11C6519437C3}"/>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7" name="Slide Number Placeholder 5">
            <a:extLst>
              <a:ext uri="{FF2B5EF4-FFF2-40B4-BE49-F238E27FC236}">
                <a16:creationId xmlns:a16="http://schemas.microsoft.com/office/drawing/2014/main" id="{BC1FBF4B-5CD9-2248-94E1-CEF52EBA34E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75</a:t>
            </a:fld>
            <a:endParaRPr lang="en-US" dirty="0"/>
          </a:p>
        </p:txBody>
      </p:sp>
    </p:spTree>
    <p:extLst>
      <p:ext uri="{BB962C8B-B14F-4D97-AF65-F5344CB8AC3E}">
        <p14:creationId xmlns:p14="http://schemas.microsoft.com/office/powerpoint/2010/main" val="38064119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b="1" dirty="0"/>
              <a:t>Residual Value</a:t>
            </a:r>
            <a:br>
              <a:rPr lang="en-US" sz="3200" b="1" dirty="0"/>
            </a:br>
            <a:r>
              <a:rPr lang="en-US" sz="3200" dirty="0"/>
              <a:t>Sales-Type Lease with Selling Profit (Continued)</a:t>
            </a:r>
          </a:p>
        </p:txBody>
      </p:sp>
      <p:graphicFrame>
        <p:nvGraphicFramePr>
          <p:cNvPr id="4" name="Table 3"/>
          <p:cNvGraphicFramePr>
            <a:graphicFrameLocks noGrp="1"/>
          </p:cNvGraphicFramePr>
          <p:nvPr/>
        </p:nvGraphicFramePr>
        <p:xfrm>
          <a:off x="3994742" y="3869373"/>
          <a:ext cx="2148291" cy="411480"/>
        </p:xfrm>
        <a:graphic>
          <a:graphicData uri="http://schemas.openxmlformats.org/drawingml/2006/table">
            <a:tbl>
              <a:tblPr>
                <a:tableStyleId>{5C22544A-7EE6-4342-B048-85BDC9FD1C3A}</a:tableStyleId>
              </a:tblPr>
              <a:tblGrid>
                <a:gridCol w="1312176">
                  <a:extLst>
                    <a:ext uri="{9D8B030D-6E8A-4147-A177-3AD203B41FA5}">
                      <a16:colId xmlns:a16="http://schemas.microsoft.com/office/drawing/2014/main" val="1733394732"/>
                    </a:ext>
                  </a:extLst>
                </a:gridCol>
                <a:gridCol w="836115">
                  <a:extLst>
                    <a:ext uri="{9D8B030D-6E8A-4147-A177-3AD203B41FA5}">
                      <a16:colId xmlns:a16="http://schemas.microsoft.com/office/drawing/2014/main" val="256812191"/>
                    </a:ext>
                  </a:extLst>
                </a:gridCol>
              </a:tblGrid>
              <a:tr h="128905">
                <a:tc>
                  <a:txBody>
                    <a:bodyPr/>
                    <a:lstStyle/>
                    <a:p>
                      <a:pPr marL="0" marR="0" algn="l">
                        <a:spcBef>
                          <a:spcPts val="0"/>
                        </a:spcBef>
                        <a:spcAft>
                          <a:spcPts val="0"/>
                        </a:spcAft>
                      </a:pPr>
                      <a:r>
                        <a:rPr lang="en-AU" sz="900" dirty="0">
                          <a:effectLst/>
                        </a:rPr>
                        <a:t>Sales revenue</a:t>
                      </a:r>
                      <a:endParaRPr lang="en-US" sz="1000" b="1" dirty="0">
                        <a:solidFill>
                          <a:srgbClr val="004D7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AU" sz="900" dirty="0">
                          <a:effectLst/>
                        </a:rPr>
                        <a:t>$445,211</a:t>
                      </a:r>
                      <a:endParaRPr lang="en-US" sz="1000" b="1" dirty="0">
                        <a:solidFill>
                          <a:srgbClr val="004D7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75843342"/>
                  </a:ext>
                </a:extLst>
              </a:tr>
              <a:tr h="128905">
                <a:tc>
                  <a:txBody>
                    <a:bodyPr/>
                    <a:lstStyle/>
                    <a:p>
                      <a:pPr marL="0" marR="0" algn="l">
                        <a:spcBef>
                          <a:spcPts val="0"/>
                        </a:spcBef>
                        <a:spcAft>
                          <a:spcPts val="0"/>
                        </a:spcAft>
                      </a:pPr>
                      <a:r>
                        <a:rPr lang="en-AU" sz="900" dirty="0">
                          <a:effectLst/>
                          <a:sym typeface="Symbol" panose="05050102010706020507" pitchFamily="18" charset="2"/>
                        </a:rPr>
                        <a:t></a:t>
                      </a:r>
                      <a:r>
                        <a:rPr lang="en-AU" sz="900" dirty="0">
                          <a:effectLst/>
                        </a:rPr>
                        <a:t> COGS</a:t>
                      </a:r>
                      <a:endParaRPr lang="en-US" sz="1000" b="1" dirty="0">
                        <a:solidFill>
                          <a:srgbClr val="004D7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AU" sz="900" dirty="0">
                          <a:effectLst/>
                        </a:rPr>
                        <a:t>266,132</a:t>
                      </a:r>
                      <a:endParaRPr lang="en-US" sz="1000" b="1" dirty="0">
                        <a:solidFill>
                          <a:srgbClr val="004D7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25883052"/>
                  </a:ext>
                </a:extLst>
              </a:tr>
              <a:tr h="128905">
                <a:tc>
                  <a:txBody>
                    <a:bodyPr/>
                    <a:lstStyle/>
                    <a:p>
                      <a:pPr marL="0" marR="0" algn="l">
                        <a:spcBef>
                          <a:spcPts val="0"/>
                        </a:spcBef>
                        <a:spcAft>
                          <a:spcPts val="0"/>
                        </a:spcAft>
                      </a:pPr>
                      <a:r>
                        <a:rPr lang="en-AU" sz="900" dirty="0">
                          <a:effectLst/>
                        </a:rPr>
                        <a:t>Selling profit </a:t>
                      </a:r>
                      <a:endParaRPr lang="en-US" sz="1000" b="1" dirty="0">
                        <a:solidFill>
                          <a:srgbClr val="004D7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AU" sz="900" dirty="0">
                          <a:effectLst/>
                        </a:rPr>
                        <a:t>$179,079</a:t>
                      </a:r>
                      <a:endParaRPr lang="en-US" sz="1000" b="1" dirty="0">
                        <a:solidFill>
                          <a:srgbClr val="004D7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119183104"/>
                  </a:ext>
                </a:extLst>
              </a:tr>
            </a:tbl>
          </a:graphicData>
        </a:graphic>
      </p:graphicFrame>
      <p:sp>
        <p:nvSpPr>
          <p:cNvPr id="5" name="Rectangle 2"/>
          <p:cNvSpPr>
            <a:spLocks noGrp="1" noChangeArrowheads="1"/>
          </p:cNvSpPr>
          <p:nvPr>
            <p:ph type="body" idx="1"/>
          </p:nvPr>
        </p:nvSpPr>
        <p:spPr bwMode="auto">
          <a:xfrm>
            <a:off x="611560" y="1741096"/>
            <a:ext cx="8537695" cy="4256550"/>
          </a:xfrm>
          <a:prstGeom prst="rect">
            <a:avLst/>
          </a:prstGeom>
          <a:solidFill>
            <a:srgbClr val="FFFFCC"/>
          </a:solidFill>
          <a:ln>
            <a:noFill/>
          </a:ln>
          <a:effectLst/>
          <a:extLst/>
        </p:spPr>
        <p:txBody>
          <a:bodyPr vert="horz" wrap="square" lIns="91440" tIns="45720" rIns="91440" bIns="45720" numCol="1" anchor="ctr" anchorCtr="0" compatLnSpc="1">
            <a:prstTxWarp prst="textNoShape">
              <a:avLst/>
            </a:prstTxWarp>
            <a:spAutoFit/>
          </a:bodyPr>
          <a:lstStyle>
            <a:lvl1pPr>
              <a:tabLst>
                <a:tab pos="3429000" algn="r"/>
                <a:tab pos="4114800" algn="r"/>
                <a:tab pos="4711700" algn="r"/>
              </a:tabLst>
              <a:defRPr>
                <a:solidFill>
                  <a:schemeClr val="tx1"/>
                </a:solidFill>
                <a:latin typeface="Arial" panose="020B0604020202020204" pitchFamily="34" charset="0"/>
              </a:defRPr>
            </a:lvl1pPr>
            <a:lvl2pPr>
              <a:tabLst>
                <a:tab pos="3429000" algn="r"/>
                <a:tab pos="4114800" algn="r"/>
                <a:tab pos="4711700" algn="r"/>
              </a:tabLst>
              <a:defRPr>
                <a:solidFill>
                  <a:schemeClr val="tx1"/>
                </a:solidFill>
                <a:latin typeface="Arial" panose="020B0604020202020204" pitchFamily="34" charset="0"/>
              </a:defRPr>
            </a:lvl2pPr>
            <a:lvl3pPr>
              <a:tabLst>
                <a:tab pos="3429000" algn="r"/>
                <a:tab pos="4114800" algn="r"/>
                <a:tab pos="4711700" algn="r"/>
              </a:tabLst>
              <a:defRPr>
                <a:solidFill>
                  <a:schemeClr val="tx1"/>
                </a:solidFill>
                <a:latin typeface="Arial" panose="020B0604020202020204" pitchFamily="34" charset="0"/>
              </a:defRPr>
            </a:lvl3pPr>
            <a:lvl4pPr>
              <a:tabLst>
                <a:tab pos="3429000" algn="r"/>
                <a:tab pos="4114800" algn="r"/>
                <a:tab pos="4711700" algn="r"/>
              </a:tabLst>
              <a:defRPr>
                <a:solidFill>
                  <a:schemeClr val="tx1"/>
                </a:solidFill>
                <a:latin typeface="Arial" panose="020B0604020202020204" pitchFamily="34" charset="0"/>
              </a:defRPr>
            </a:lvl4pPr>
            <a:lvl5pPr>
              <a:tabLst>
                <a:tab pos="3429000" algn="r"/>
                <a:tab pos="4114800" algn="r"/>
                <a:tab pos="4711700" algn="r"/>
              </a:tabLst>
              <a:defRPr>
                <a:solidFill>
                  <a:schemeClr val="tx1"/>
                </a:solidFill>
                <a:latin typeface="Arial" panose="020B0604020202020204" pitchFamily="34" charset="0"/>
              </a:defRPr>
            </a:lvl5pPr>
            <a:lvl6pPr eaLnBrk="0" fontAlgn="base" hangingPunct="0">
              <a:spcBef>
                <a:spcPct val="0"/>
              </a:spcBef>
              <a:spcAft>
                <a:spcPct val="0"/>
              </a:spcAft>
              <a:tabLst>
                <a:tab pos="3429000" algn="r"/>
                <a:tab pos="4114800" algn="r"/>
                <a:tab pos="4711700" algn="r"/>
              </a:tabLst>
              <a:defRPr>
                <a:solidFill>
                  <a:schemeClr val="tx1"/>
                </a:solidFill>
                <a:latin typeface="Arial" panose="020B0604020202020204" pitchFamily="34" charset="0"/>
              </a:defRPr>
            </a:lvl6pPr>
            <a:lvl7pPr eaLnBrk="0" fontAlgn="base" hangingPunct="0">
              <a:spcBef>
                <a:spcPct val="0"/>
              </a:spcBef>
              <a:spcAft>
                <a:spcPct val="0"/>
              </a:spcAft>
              <a:tabLst>
                <a:tab pos="3429000" algn="r"/>
                <a:tab pos="4114800" algn="r"/>
                <a:tab pos="4711700" algn="r"/>
              </a:tabLst>
              <a:defRPr>
                <a:solidFill>
                  <a:schemeClr val="tx1"/>
                </a:solidFill>
                <a:latin typeface="Arial" panose="020B0604020202020204" pitchFamily="34" charset="0"/>
              </a:defRPr>
            </a:lvl7pPr>
            <a:lvl8pPr eaLnBrk="0" fontAlgn="base" hangingPunct="0">
              <a:spcBef>
                <a:spcPct val="0"/>
              </a:spcBef>
              <a:spcAft>
                <a:spcPct val="0"/>
              </a:spcAft>
              <a:tabLst>
                <a:tab pos="3429000" algn="r"/>
                <a:tab pos="4114800" algn="r"/>
                <a:tab pos="4711700" algn="r"/>
              </a:tabLst>
              <a:defRPr>
                <a:solidFill>
                  <a:schemeClr val="tx1"/>
                </a:solidFill>
                <a:latin typeface="Arial" panose="020B0604020202020204" pitchFamily="34" charset="0"/>
              </a:defRPr>
            </a:lvl8pPr>
            <a:lvl9pPr eaLnBrk="0" fontAlgn="base" hangingPunct="0">
              <a:spcBef>
                <a:spcPct val="0"/>
              </a:spcBef>
              <a:spcAft>
                <a:spcPct val="0"/>
              </a:spcAft>
              <a:tabLst>
                <a:tab pos="3429000" algn="r"/>
                <a:tab pos="4114800" algn="r"/>
                <a:tab pos="47117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3429000" algn="r"/>
                <a:tab pos="4114800" algn="r"/>
                <a:tab pos="4711700" algn="r"/>
              </a:tabLst>
            </a:pPr>
            <a:r>
              <a:rPr kumimoji="0" lang="en-US" altLang="en-US" sz="24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Beginning of the Lease (January 1, 2021)</a:t>
            </a:r>
            <a:endParaRPr kumimoji="0" lang="en-US" altLang="en-US" sz="1050" b="0" i="0" u="none" strike="noStrike" cap="none" normalizeH="0" baseline="0" dirty="0">
              <a:ln>
                <a:noFill/>
              </a:ln>
              <a:solidFill>
                <a:srgbClr val="FF000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3429000" algn="r"/>
                <a:tab pos="4114800" algn="r"/>
                <a:tab pos="4711700" algn="r"/>
              </a:tabLst>
            </a:pPr>
            <a:endParaRPr kumimoji="0" lang="en-US" altLang="en-US" sz="11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0" algn="r"/>
                <a:tab pos="4114800" algn="r"/>
                <a:tab pos="4711700" algn="r"/>
              </a:tabLst>
            </a:pP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CompuDec Corporation (Lessor)</a:t>
            </a:r>
            <a:endParaRPr kumimoji="0" lang="en-US" altLang="en-US" sz="105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3429000" algn="r"/>
                <a:tab pos="4114800" algn="r"/>
                <a:tab pos="4711700" algn="r"/>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Lease receivable </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(PV of lease payments</a:t>
            </a:r>
            <a:r>
              <a:rPr kumimoji="0" lang="en-US" altLang="en-US" sz="2000" b="0"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3429000" algn="r"/>
                <a:tab pos="4114800" algn="r"/>
                <a:tab pos="4711700" algn="r"/>
                <a:tab pos="6457950" algn="dec"/>
                <a:tab pos="7315200" algn="dec"/>
                <a:tab pos="7772400" algn="dec"/>
                <a:tab pos="8743950" algn="dec"/>
              </a:tabLst>
            </a:pPr>
            <a:r>
              <a:rPr lang="en-US" altLang="en-US" sz="2000" dirty="0">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plus PV of</a:t>
            </a:r>
            <a:r>
              <a:rPr kumimoji="0" lang="en-US" altLang="en-US" sz="2000" b="0"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2000" b="1" i="0" u="none" strike="noStrike" cap="none" normalizeH="0" baseline="0" dirty="0">
                <a:ln>
                  <a:noFill/>
                </a:ln>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$60,000</a:t>
            </a:r>
            <a:r>
              <a:rPr kumimoji="0" lang="en-US" altLang="en-US" sz="2000" b="0"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residual value</a:t>
            </a:r>
            <a:r>
              <a:rPr kumimoji="0" lang="en-US" altLang="en-US" sz="2000" b="0"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479,079</a:t>
            </a:r>
            <a:endParaRPr kumimoji="0" lang="en-US" altLang="en-US" sz="105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3429000" algn="r"/>
                <a:tab pos="4114800" algn="r"/>
                <a:tab pos="4711700" algn="r"/>
                <a:tab pos="6457950" algn="dec"/>
                <a:tab pos="7315200" algn="dec"/>
                <a:tab pos="7772400" algn="dec"/>
                <a:tab pos="8743950" algn="dec"/>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Cost of goods sold </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($300,000 </a:t>
            </a:r>
            <a:r>
              <a:rPr kumimoji="0" lang="en-US" altLang="en-US" sz="2000" b="1" i="0" u="none" strike="noStrike" cap="none" normalizeH="0" baseline="0" dirty="0">
                <a:ln>
                  <a:noFill/>
                </a:ln>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a:t>
            </a:r>
            <a:r>
              <a:rPr kumimoji="0" lang="en-US" altLang="en-US" sz="2000" b="1" i="0" u="none" strike="noStrike" cap="none" normalizeH="0" baseline="0" dirty="0">
                <a:ln>
                  <a:noFill/>
                </a:ln>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33,868</a:t>
            </a:r>
            <a:r>
              <a:rPr kumimoji="0" lang="en-US" altLang="en-US" sz="2000" b="0" i="0" u="none" strike="noStrike" cap="none" normalizeH="0" baseline="30000" dirty="0">
                <a:ln>
                  <a:noFill/>
                </a:ln>
                <a:solidFill>
                  <a:schemeClr val="tx1"/>
                </a:solidFill>
                <a:effectLst/>
                <a:latin typeface="Symbol" panose="05050102010706020507" pitchFamily="18" charset="2"/>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2000" i="0" u="none" strike="noStrike" cap="none" normalizeH="0" baseline="30000" dirty="0">
                <a:ln>
                  <a:noFill/>
                </a:ln>
                <a:solidFill>
                  <a:schemeClr val="tx1"/>
                </a:solidFill>
                <a:effectLst/>
                <a:latin typeface="Symbol" panose="05050102010706020507" pitchFamily="18" charset="2"/>
                <a:ea typeface="Times New Roman" panose="02020603050405020304" pitchFamily="18" charset="0"/>
                <a:cs typeface="Times New Roman" panose="02020603050405020304" pitchFamily="18" charset="0"/>
                <a:sym typeface="Symbol" panose="05050102010706020507" pitchFamily="18" charset="2"/>
              </a:rPr>
              <a:t>**</a:t>
            </a:r>
            <a:r>
              <a:rPr kumimoji="0" lang="en-US" altLang="en-US" sz="20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a:t>
            </a:r>
            <a:r>
              <a:rPr kumimoji="0" lang="en-US" altLang="en-US" sz="20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24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266,132</a:t>
            </a:r>
            <a:endParaRPr kumimoji="0" lang="en-US" altLang="en-US" sz="1050" i="0" u="none" strike="noStrike" cap="none" normalizeH="0" baseline="0" dirty="0">
              <a:ln>
                <a:noFill/>
              </a:ln>
              <a:solidFill>
                <a:schemeClr val="tx1"/>
              </a:solidFill>
              <a:effectLst/>
              <a:sym typeface="Symbol" panose="05050102010706020507"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tab pos="3429000" algn="r"/>
                <a:tab pos="4114800" algn="r"/>
                <a:tab pos="4711700" algn="r"/>
                <a:tab pos="6457950" algn="dec"/>
                <a:tab pos="7315200" algn="dec"/>
                <a:tab pos="7772400" algn="dec"/>
                <a:tab pos="8743950" algn="dec"/>
              </a:tabLst>
            </a:pP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24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Sales revenue </a:t>
            </a:r>
            <a:r>
              <a:rPr kumimoji="0" lang="en-US" altLang="en-US" sz="20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($479,079 </a:t>
            </a:r>
            <a:r>
              <a:rPr kumimoji="0" lang="en-US" altLang="en-US" sz="2000" b="1" i="0" u="none" strike="noStrike" cap="none" normalizeH="0" baseline="0" dirty="0">
                <a:ln>
                  <a:noFill/>
                </a:ln>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a:t>
            </a:r>
            <a:r>
              <a:rPr kumimoji="0" lang="en-US" altLang="en-US" sz="2000" b="1" i="0" u="none" strike="noStrike" cap="none" normalizeH="0" baseline="0" dirty="0">
                <a:ln>
                  <a:noFill/>
                </a:ln>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33,868</a:t>
            </a:r>
            <a:r>
              <a:rPr kumimoji="0" lang="en-US" altLang="en-US" sz="2000" b="1" i="0" u="none" strike="noStrike" cap="none" normalizeH="0" baseline="30000" dirty="0">
                <a:ln>
                  <a:noFill/>
                </a:ln>
                <a:solidFill>
                  <a:schemeClr val="tx1"/>
                </a:solidFill>
                <a:effectLst/>
                <a:latin typeface="Symbol" panose="05050102010706020507" pitchFamily="18" charset="2"/>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2000" i="0" u="none" strike="noStrike" cap="none" normalizeH="0" baseline="30000" dirty="0">
                <a:ln>
                  <a:noFill/>
                </a:ln>
                <a:solidFill>
                  <a:schemeClr val="tx1"/>
                </a:solidFill>
                <a:effectLst/>
                <a:latin typeface="Symbol" panose="05050102010706020507" pitchFamily="18" charset="2"/>
                <a:ea typeface="Times New Roman" panose="02020603050405020304" pitchFamily="18" charset="0"/>
                <a:cs typeface="Times New Roman" panose="02020603050405020304" pitchFamily="18" charset="0"/>
                <a:sym typeface="Symbol" panose="05050102010706020507" pitchFamily="18" charset="2"/>
              </a:rPr>
              <a:t>**</a:t>
            </a:r>
            <a:r>
              <a:rPr kumimoji="0" lang="en-US" altLang="en-US" sz="20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24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445,211</a:t>
            </a:r>
            <a:endParaRPr kumimoji="0" lang="en-US" altLang="en-US" sz="1050" i="0" u="none" strike="noStrike" cap="none" normalizeH="0" baseline="0" dirty="0">
              <a:ln>
                <a:noFill/>
              </a:ln>
              <a:solidFill>
                <a:schemeClr val="tx1"/>
              </a:solidFill>
              <a:effectLst/>
              <a:sym typeface="Symbol" panose="05050102010706020507"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tab pos="3429000" algn="r"/>
                <a:tab pos="4114800" algn="r"/>
                <a:tab pos="4711700" algn="r"/>
                <a:tab pos="6457950" algn="dec"/>
                <a:tab pos="7315200" algn="dec"/>
                <a:tab pos="7772400" algn="dec"/>
                <a:tab pos="8743950" algn="dec"/>
              </a:tabLst>
            </a:pP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24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Equipment</a:t>
            </a: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20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(lessor</a:t>
            </a:r>
            <a:r>
              <a:rPr kumimoji="0" lang="en-US" altLang="en-US" sz="2000" i="0" u="none" strike="noStrike" cap="none" normalizeH="0" baseline="0" dirty="0">
                <a:ln>
                  <a:noFill/>
                </a:ln>
                <a:solidFill>
                  <a:schemeClr val="tx1"/>
                </a:solidFill>
                <a:effectLst/>
                <a:latin typeface="AvenirLTStd-Roman"/>
                <a:ea typeface="Times New Roman" panose="02020603050405020304" pitchFamily="18" charset="0"/>
                <a:cs typeface="Times New Roman" panose="02020603050405020304" pitchFamily="18" charset="0"/>
                <a:sym typeface="Symbol" panose="05050102010706020507" pitchFamily="18" charset="2"/>
              </a:rPr>
              <a:t>’</a:t>
            </a:r>
            <a:r>
              <a:rPr kumimoji="0" lang="en-US" altLang="en-US" sz="20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s cost)	</a:t>
            </a: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24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		300,000</a:t>
            </a:r>
            <a:endParaRPr kumimoji="0" lang="en-US" altLang="en-US" sz="1050" i="0" u="none" strike="noStrike" cap="none" normalizeH="0" baseline="0" dirty="0">
              <a:ln>
                <a:noFill/>
              </a:ln>
              <a:solidFill>
                <a:schemeClr val="tx1"/>
              </a:solidFill>
              <a:effectLst/>
              <a:sym typeface="Symbol" panose="05050102010706020507"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tab pos="3429000" algn="r"/>
                <a:tab pos="4114800" algn="r"/>
                <a:tab pos="4711700" algn="r"/>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 </a:t>
            </a:r>
          </a:p>
          <a:p>
            <a:pPr marL="0" marR="0" lvl="0" indent="0" algn="just" defTabSz="914400" rtl="0" eaLnBrk="0" fontAlgn="base" latinLnBrk="0" hangingPunct="0">
              <a:lnSpc>
                <a:spcPct val="100000"/>
              </a:lnSpc>
              <a:spcBef>
                <a:spcPct val="0"/>
              </a:spcBef>
              <a:spcAft>
                <a:spcPct val="0"/>
              </a:spcAft>
              <a:buClrTx/>
              <a:buSzTx/>
              <a:buFontTx/>
              <a:buNone/>
              <a:tabLst>
                <a:tab pos="3429000" algn="r"/>
                <a:tab pos="4114800" algn="r"/>
                <a:tab pos="4711700" algn="r"/>
              </a:tabLst>
            </a:pPr>
            <a:r>
              <a:rPr kumimoji="0" lang="en-US" altLang="en-US" sz="1050" i="0" u="none" strike="noStrike" cap="none" normalizeH="0" baseline="30000" dirty="0">
                <a:ln>
                  <a:noFill/>
                </a:ln>
                <a:solidFill>
                  <a:schemeClr val="tx1"/>
                </a:solidFill>
                <a:effectLst/>
                <a:latin typeface="+mn-lt"/>
                <a:ea typeface="Times New Roman" panose="02020603050405020304" pitchFamily="18" charset="0"/>
                <a:cs typeface="Times New Roman" panose="02020603050405020304" pitchFamily="18" charset="0"/>
                <a:sym typeface="Symbol" panose="05050102010706020507" pitchFamily="18" charset="2"/>
              </a:rPr>
              <a:t> </a:t>
            </a:r>
            <a:r>
              <a:rPr lang="en-US" sz="1600" dirty="0">
                <a:latin typeface="+mn-lt"/>
              </a:rPr>
              <a:t>* $92,931 × 4.79079†† = $445,211 present value of lease payments </a:t>
            </a:r>
          </a:p>
          <a:p>
            <a:pPr marL="0" indent="0">
              <a:buNone/>
            </a:pPr>
            <a:r>
              <a:rPr lang="en-US" sz="1600" dirty="0">
                <a:latin typeface="+mn-lt"/>
              </a:rPr>
              <a:t>**$60,000 × 0.56447† = $33,868 present value of residual value </a:t>
            </a:r>
          </a:p>
          <a:p>
            <a:pPr marL="0" indent="0">
              <a:buNone/>
            </a:pPr>
            <a:r>
              <a:rPr lang="en-US" sz="1600" dirty="0">
                <a:latin typeface="+mn-lt"/>
              </a:rPr>
              <a:t>† Present value of $1: </a:t>
            </a:r>
            <a:r>
              <a:rPr lang="en-US" sz="1600" i="1" dirty="0">
                <a:latin typeface="+mn-lt"/>
              </a:rPr>
              <a:t>n </a:t>
            </a:r>
            <a:r>
              <a:rPr lang="en-US" sz="1600" dirty="0">
                <a:latin typeface="+mn-lt"/>
              </a:rPr>
              <a:t>= 6, </a:t>
            </a:r>
            <a:r>
              <a:rPr lang="en-US" sz="1600" i="1" dirty="0">
                <a:latin typeface="+mn-lt"/>
              </a:rPr>
              <a:t>i </a:t>
            </a:r>
            <a:r>
              <a:rPr lang="en-US" sz="1600" dirty="0">
                <a:latin typeface="+mn-lt"/>
              </a:rPr>
              <a:t>= 10%. </a:t>
            </a:r>
          </a:p>
          <a:p>
            <a:pPr marL="0" indent="0">
              <a:buNone/>
            </a:pPr>
            <a:r>
              <a:rPr lang="en-US" sz="1600" dirty="0">
                <a:latin typeface="+mn-lt"/>
              </a:rPr>
              <a:t>††Present value of an annuity due of $1: </a:t>
            </a:r>
            <a:r>
              <a:rPr lang="en-US" sz="1600" i="1" dirty="0">
                <a:latin typeface="+mn-lt"/>
              </a:rPr>
              <a:t>n </a:t>
            </a:r>
            <a:r>
              <a:rPr lang="en-US" sz="1600" dirty="0">
                <a:latin typeface="+mn-lt"/>
              </a:rPr>
              <a:t>= 6, </a:t>
            </a:r>
            <a:r>
              <a:rPr lang="en-US" sz="1600" i="1" dirty="0">
                <a:latin typeface="+mn-lt"/>
              </a:rPr>
              <a:t>i </a:t>
            </a:r>
            <a:r>
              <a:rPr lang="en-US" sz="1600" dirty="0">
                <a:latin typeface="+mn-lt"/>
              </a:rPr>
              <a:t>= 10%. </a:t>
            </a:r>
            <a:endParaRPr kumimoji="0" lang="en-US" altLang="en-US" sz="105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sym typeface="Symbol" panose="05050102010706020507" pitchFamily="18" charset="2"/>
            </a:endParaRPr>
          </a:p>
        </p:txBody>
      </p:sp>
      <p:sp>
        <p:nvSpPr>
          <p:cNvPr id="6" name="Title 2">
            <a:extLst>
              <a:ext uri="{FF2B5EF4-FFF2-40B4-BE49-F238E27FC236}">
                <a16:creationId xmlns:a16="http://schemas.microsoft.com/office/drawing/2014/main" id="{99D66322-7289-42D6-96D0-11C6519437C3}"/>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7" name="Slide Number Placeholder 5">
            <a:extLst>
              <a:ext uri="{FF2B5EF4-FFF2-40B4-BE49-F238E27FC236}">
                <a16:creationId xmlns:a16="http://schemas.microsoft.com/office/drawing/2014/main" id="{FE32083A-4D3E-DF4C-B395-E9A265D0BE7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76</a:t>
            </a:fld>
            <a:endParaRPr lang="en-US" dirty="0"/>
          </a:p>
        </p:txBody>
      </p:sp>
    </p:spTree>
    <p:extLst>
      <p:ext uri="{BB962C8B-B14F-4D97-AF65-F5344CB8AC3E}">
        <p14:creationId xmlns:p14="http://schemas.microsoft.com/office/powerpoint/2010/main" val="3673505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Predicted Cash Payment</a:t>
            </a:r>
          </a:p>
        </p:txBody>
      </p:sp>
      <p:sp>
        <p:nvSpPr>
          <p:cNvPr id="3" name="Content Placeholder 2"/>
          <p:cNvSpPr>
            <a:spLocks noGrp="1"/>
          </p:cNvSpPr>
          <p:nvPr>
            <p:ph idx="1"/>
          </p:nvPr>
        </p:nvSpPr>
        <p:spPr/>
        <p:txBody>
          <a:bodyPr/>
          <a:lstStyle/>
          <a:p>
            <a:r>
              <a:rPr lang="en-US" sz="2400" dirty="0"/>
              <a:t>A lease agreement sometimes includes a guarantee by the lessee that the lessor will recover a specified residual value when custody of the asset reverts back to the lessor at the end of the lease term.</a:t>
            </a:r>
          </a:p>
          <a:p>
            <a:r>
              <a:rPr lang="en-US" sz="2400" dirty="0"/>
              <a:t> The lessee promises to return not only the property but also sufficient cash to provide the lessor with a minimum combined value.</a:t>
            </a:r>
          </a:p>
          <a:p>
            <a:r>
              <a:rPr lang="en-US" sz="2400" dirty="0"/>
              <a:t>A cash payment would be expected as of the beginning of a lease only if the guaranteed amount exceeds the estimated residual value of the asset.</a:t>
            </a:r>
          </a:p>
          <a:p>
            <a:pPr marL="0" indent="0">
              <a:buNone/>
            </a:pPr>
            <a:endParaRPr lang="en-US" dirty="0"/>
          </a:p>
          <a:p>
            <a:pPr marL="0" indent="0">
              <a:buNone/>
            </a:pPr>
            <a:endParaRPr lang="en-US" dirty="0"/>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864F3BCC-7B21-FB47-856D-43731045EC5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77</a:t>
            </a:fld>
            <a:endParaRPr lang="en-US" dirty="0"/>
          </a:p>
        </p:txBody>
      </p:sp>
    </p:spTree>
    <p:extLst>
      <p:ext uri="{BB962C8B-B14F-4D97-AF65-F5344CB8AC3E}">
        <p14:creationId xmlns:p14="http://schemas.microsoft.com/office/powerpoint/2010/main" val="4958210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Predicted Cash Payment (continued)</a:t>
            </a:r>
          </a:p>
        </p:txBody>
      </p:sp>
      <p:sp>
        <p:nvSpPr>
          <p:cNvPr id="3" name="Content Placeholder 2"/>
          <p:cNvSpPr>
            <a:spLocks noGrp="1"/>
          </p:cNvSpPr>
          <p:nvPr>
            <p:ph idx="1"/>
          </p:nvPr>
        </p:nvSpPr>
        <p:spPr/>
        <p:txBody>
          <a:bodyPr>
            <a:normAutofit lnSpcReduction="10000"/>
          </a:bodyPr>
          <a:lstStyle/>
          <a:p>
            <a:pPr marL="0" indent="0">
              <a:buNone/>
            </a:pPr>
            <a:r>
              <a:rPr lang="en-US" sz="2200" dirty="0"/>
              <a:t>If a cash payment under a lessee-guaranteed residual value is predicted: </a:t>
            </a:r>
          </a:p>
          <a:p>
            <a:pPr marL="457200" indent="-457200">
              <a:buFont typeface="+mj-lt"/>
              <a:buAutoNum type="arabicParenR"/>
            </a:pPr>
            <a:r>
              <a:rPr lang="en-US" sz="2200" dirty="0"/>
              <a:t>The present value of that payment is added to the present value of the periodic lease payments that the lessee records as both a right-of-use asset and a lease liability.</a:t>
            </a:r>
          </a:p>
          <a:p>
            <a:pPr marL="457200" indent="-457200">
              <a:buFont typeface="+mj-lt"/>
              <a:buAutoNum type="arabicParenR"/>
            </a:pPr>
            <a:r>
              <a:rPr lang="en-US" sz="2200" dirty="0"/>
              <a:t>The lessor will include the expected cash payment as well as the residual value itself in the lease receivable (assuming a sales-type lease). </a:t>
            </a:r>
          </a:p>
          <a:p>
            <a:pPr marL="0" indent="0">
              <a:buNone/>
            </a:pPr>
            <a:r>
              <a:rPr lang="en-US" sz="2200" dirty="0"/>
              <a:t>If a residual value is not guaranteed by the lessee or is guaranteed by the lessee but the guaranteed amount does not differ from the estimate of the actual fair value at the end of the lease term, it does not affect the lessee’s calculation of the right-of-use asset or lease liability, other than influencing the amount of each lease payment.</a:t>
            </a:r>
          </a:p>
          <a:p>
            <a:pPr marL="457200" indent="-457200">
              <a:buFont typeface="+mj-lt"/>
              <a:buAutoNum type="arabicParenR"/>
            </a:pPr>
            <a:endParaRPr lang="en-US" sz="2100" dirty="0"/>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784124E6-51AC-D94B-B985-8B4A3017BB9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78</a:t>
            </a:fld>
            <a:endParaRPr lang="en-US" dirty="0"/>
          </a:p>
        </p:txBody>
      </p:sp>
    </p:spTree>
    <p:extLst>
      <p:ext uri="{BB962C8B-B14F-4D97-AF65-F5344CB8AC3E}">
        <p14:creationId xmlns:p14="http://schemas.microsoft.com/office/powerpoint/2010/main" val="26741676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Effect of Residual Value on Lease Classification</a:t>
            </a:r>
          </a:p>
        </p:txBody>
      </p:sp>
      <p:sp>
        <p:nvSpPr>
          <p:cNvPr id="3" name="Content Placeholder 2"/>
          <p:cNvSpPr>
            <a:spLocks noGrp="1"/>
          </p:cNvSpPr>
          <p:nvPr>
            <p:ph idx="1"/>
          </p:nvPr>
        </p:nvSpPr>
        <p:spPr/>
        <p:txBody>
          <a:bodyPr>
            <a:normAutofit/>
          </a:bodyPr>
          <a:lstStyle/>
          <a:p>
            <a:pPr marL="0" indent="0">
              <a:buNone/>
            </a:pPr>
            <a:r>
              <a:rPr lang="en-US" sz="2400" dirty="0"/>
              <a:t>Leases are classified as a finance/sales-type lease if, in substance, the lessor is selling the asset to the lessee.</a:t>
            </a:r>
          </a:p>
          <a:p>
            <a:r>
              <a:rPr lang="en-US" sz="2400" dirty="0"/>
              <a:t>Payments from the lessee are the periodic lease payments plus any portion of the residual value the lessee has guaranteed. </a:t>
            </a:r>
          </a:p>
          <a:p>
            <a:r>
              <a:rPr lang="en-US" sz="2400" dirty="0"/>
              <a:t>If the present value of the lease payments, including any </a:t>
            </a:r>
            <a:r>
              <a:rPr lang="en-US" sz="2400" i="1" dirty="0"/>
              <a:t>lessee-guaranteed</a:t>
            </a:r>
            <a:r>
              <a:rPr lang="en-US" sz="2400" dirty="0"/>
              <a:t> residual value constitutes “substantially all” of the fair value of the asset, it’s a finance lease from the lessee’s perspective and a sales-type lease from the lessor’s perspective</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228D56ED-9CD1-C144-B0C5-4DCAE2933B0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79</a:t>
            </a:fld>
            <a:endParaRPr lang="en-US" dirty="0"/>
          </a:p>
        </p:txBody>
      </p:sp>
    </p:spTree>
    <p:extLst>
      <p:ext uri="{BB962C8B-B14F-4D97-AF65-F5344CB8AC3E}">
        <p14:creationId xmlns:p14="http://schemas.microsoft.com/office/powerpoint/2010/main" val="3833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Application of Classification Criteria (cont. 2)</a:t>
            </a:r>
          </a:p>
        </p:txBody>
      </p:sp>
      <p:sp>
        <p:nvSpPr>
          <p:cNvPr id="3" name="Content Placeholder 2"/>
          <p:cNvSpPr>
            <a:spLocks noGrp="1"/>
          </p:cNvSpPr>
          <p:nvPr>
            <p:ph idx="1"/>
          </p:nvPr>
        </p:nvSpPr>
        <p:spPr/>
        <p:txBody>
          <a:bodyPr>
            <a:normAutofit/>
          </a:bodyPr>
          <a:lstStyle/>
          <a:p>
            <a:pPr marL="0" indent="0" fontAlgn="base">
              <a:buNone/>
            </a:pPr>
            <a:endParaRPr lang="en-US" sz="2000" dirty="0"/>
          </a:p>
          <a:p>
            <a:pPr marL="0" indent="0">
              <a:buNone/>
            </a:pPr>
            <a:endParaRPr lang="en-US" dirty="0"/>
          </a:p>
        </p:txBody>
      </p:sp>
      <p:sp>
        <p:nvSpPr>
          <p:cNvPr id="6" name="Rectangle 5"/>
          <p:cNvSpPr/>
          <p:nvPr/>
        </p:nvSpPr>
        <p:spPr>
          <a:xfrm>
            <a:off x="971601" y="2348880"/>
            <a:ext cx="7128792" cy="1800199"/>
          </a:xfrm>
          <a:prstGeom prst="rect">
            <a:avLst/>
          </a:prstGeom>
          <a:solidFill>
            <a:schemeClr val="accent6">
              <a:lumMod val="20000"/>
              <a:lumOff val="80000"/>
            </a:schemeClr>
          </a:solid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683568" y="2492896"/>
            <a:ext cx="7946497" cy="1816908"/>
          </a:xfrm>
          <a:prstGeom prst="rect">
            <a:avLst/>
          </a:prstGeom>
          <a:noFill/>
        </p:spPr>
        <p:txBody>
          <a:bodyPr wrap="square" rtlCol="0">
            <a:spAutoFit/>
          </a:bodyPr>
          <a:lstStyle/>
          <a:p>
            <a:pPr lvl="0" algn="ctr">
              <a:lnSpc>
                <a:spcPct val="90000"/>
              </a:lnSpc>
              <a:spcBef>
                <a:spcPts val="1000"/>
              </a:spcBef>
            </a:pPr>
            <a:r>
              <a:rPr lang="en-US" sz="2400" b="1" dirty="0">
                <a:solidFill>
                  <a:prstClr val="black"/>
                </a:solidFill>
                <a:latin typeface="Calibri"/>
                <a:cs typeface="+mn-cs"/>
              </a:rPr>
              <a:t>$100,000  x  4.79079* = </a:t>
            </a:r>
            <a:r>
              <a:rPr lang="en-US" sz="2400" b="1" dirty="0">
                <a:solidFill>
                  <a:srgbClr val="C00000"/>
                </a:solidFill>
                <a:latin typeface="Calibri"/>
                <a:cs typeface="+mn-cs"/>
              </a:rPr>
              <a:t>$479,079</a:t>
            </a:r>
          </a:p>
          <a:p>
            <a:pPr lvl="0">
              <a:lnSpc>
                <a:spcPct val="90000"/>
              </a:lnSpc>
              <a:tabLst>
                <a:tab pos="2514600" algn="ctr"/>
                <a:tab pos="5314950" algn="ctr"/>
              </a:tabLst>
            </a:pPr>
            <a:r>
              <a:rPr lang="en-US" sz="2400" b="1" dirty="0">
                <a:solidFill>
                  <a:prstClr val="black"/>
                </a:solidFill>
                <a:latin typeface="Calibri"/>
                <a:cs typeface="+mn-cs"/>
              </a:rPr>
              <a:t>	</a:t>
            </a:r>
            <a:r>
              <a:rPr lang="en-US" sz="2000" b="1" i="1" dirty="0">
                <a:solidFill>
                  <a:prstClr val="black"/>
                </a:solidFill>
              </a:rPr>
              <a:t>Lease Payments 	Right-of-Use Asset</a:t>
            </a:r>
          </a:p>
          <a:p>
            <a:pPr lvl="1">
              <a:lnSpc>
                <a:spcPct val="90000"/>
              </a:lnSpc>
              <a:tabLst>
                <a:tab pos="2514600" algn="ctr"/>
                <a:tab pos="5314950" algn="ctr"/>
              </a:tabLst>
            </a:pPr>
            <a:r>
              <a:rPr lang="en-US" sz="2000" b="1" i="1" dirty="0">
                <a:solidFill>
                  <a:prstClr val="black"/>
                </a:solidFill>
                <a:latin typeface="Calibri"/>
              </a:rPr>
              <a:t>		</a:t>
            </a:r>
          </a:p>
          <a:p>
            <a:pPr lvl="0" algn="ctr">
              <a:lnSpc>
                <a:spcPct val="90000"/>
              </a:lnSpc>
              <a:spcBef>
                <a:spcPts val="1000"/>
              </a:spcBef>
            </a:pPr>
            <a:r>
              <a:rPr lang="en-US" sz="1600" dirty="0"/>
              <a:t>*Present value of an annuity due of $1: </a:t>
            </a:r>
            <a:r>
              <a:rPr lang="en-US" sz="1600" i="1" dirty="0"/>
              <a:t>n</a:t>
            </a:r>
            <a:r>
              <a:rPr lang="en-US" sz="1600" dirty="0"/>
              <a:t> = 6, </a:t>
            </a:r>
            <a:r>
              <a:rPr lang="en-US" sz="1600" i="1" dirty="0"/>
              <a:t>i</a:t>
            </a:r>
            <a:r>
              <a:rPr lang="en-US" sz="1600" dirty="0"/>
              <a:t> = 10%</a:t>
            </a:r>
            <a:endParaRPr lang="en-US" sz="1600" b="1" dirty="0">
              <a:solidFill>
                <a:prstClr val="black"/>
              </a:solidFill>
              <a:latin typeface="Calibri"/>
            </a:endParaRPr>
          </a:p>
          <a:p>
            <a:pPr lvl="0" algn="ctr">
              <a:lnSpc>
                <a:spcPct val="90000"/>
              </a:lnSpc>
              <a:spcBef>
                <a:spcPts val="1000"/>
              </a:spcBef>
            </a:pPr>
            <a:endParaRPr lang="en-US" sz="2000" b="1" dirty="0">
              <a:solidFill>
                <a:prstClr val="black"/>
              </a:solidFill>
              <a:latin typeface="Calibri"/>
              <a:cs typeface="+mn-cs"/>
            </a:endParaRPr>
          </a:p>
        </p:txBody>
      </p:sp>
      <p:sp>
        <p:nvSpPr>
          <p:cNvPr id="7"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4" name="Rectangle 3">
            <a:extLst>
              <a:ext uri="{FF2B5EF4-FFF2-40B4-BE49-F238E27FC236}">
                <a16:creationId xmlns:a16="http://schemas.microsoft.com/office/drawing/2014/main" id="{6D0A91A2-CBF4-43AD-B053-6E8EB56FDBA2}"/>
              </a:ext>
            </a:extLst>
          </p:cNvPr>
          <p:cNvSpPr/>
          <p:nvPr/>
        </p:nvSpPr>
        <p:spPr>
          <a:xfrm>
            <a:off x="940956" y="1335527"/>
            <a:ext cx="7972212" cy="830997"/>
          </a:xfrm>
          <a:prstGeom prst="rect">
            <a:avLst/>
          </a:prstGeom>
        </p:spPr>
        <p:txBody>
          <a:bodyPr wrap="square">
            <a:spAutoFit/>
          </a:bodyPr>
          <a:lstStyle/>
          <a:p>
            <a:pPr marL="228600" indent="-228600"/>
            <a:r>
              <a:rPr lang="en-US" sz="2400" dirty="0"/>
              <a:t>4. Is the present value of the minimum lease payments equal to or greater than substantially all of the fair value?</a:t>
            </a:r>
            <a:endParaRPr lang="en-US" sz="1600" dirty="0">
              <a:solidFill>
                <a:srgbClr val="C00000"/>
              </a:solidFill>
            </a:endParaRPr>
          </a:p>
        </p:txBody>
      </p:sp>
      <p:sp>
        <p:nvSpPr>
          <p:cNvPr id="9" name="TextBox 8">
            <a:extLst>
              <a:ext uri="{FF2B5EF4-FFF2-40B4-BE49-F238E27FC236}">
                <a16:creationId xmlns:a16="http://schemas.microsoft.com/office/drawing/2014/main" id="{D2D022ED-3340-46E9-A24F-9A71104774F6}"/>
              </a:ext>
            </a:extLst>
          </p:cNvPr>
          <p:cNvSpPr txBox="1"/>
          <p:nvPr/>
        </p:nvSpPr>
        <p:spPr>
          <a:xfrm>
            <a:off x="7708393" y="1357158"/>
            <a:ext cx="685799" cy="830997"/>
          </a:xfrm>
          <a:prstGeom prst="rect">
            <a:avLst/>
          </a:prstGeom>
          <a:noFill/>
        </p:spPr>
        <p:txBody>
          <a:bodyPr wrap="square" rtlCol="0">
            <a:spAutoFit/>
          </a:bodyPr>
          <a:lstStyle/>
          <a:p>
            <a:pPr algn="ctr"/>
            <a:endParaRPr lang="en-US" sz="2400" b="1" dirty="0">
              <a:solidFill>
                <a:srgbClr val="C00000"/>
              </a:solidFill>
              <a:latin typeface="+mn-lt"/>
            </a:endParaRPr>
          </a:p>
          <a:p>
            <a:pPr algn="ctr"/>
            <a:r>
              <a:rPr lang="en-US" sz="2400" b="1" dirty="0">
                <a:solidFill>
                  <a:srgbClr val="C00000"/>
                </a:solidFill>
                <a:latin typeface="+mn-lt"/>
              </a:rPr>
              <a:t>Yes</a:t>
            </a:r>
          </a:p>
        </p:txBody>
      </p:sp>
      <p:sp>
        <p:nvSpPr>
          <p:cNvPr id="10" name="Slide Number Placeholder 5">
            <a:extLst>
              <a:ext uri="{FF2B5EF4-FFF2-40B4-BE49-F238E27FC236}">
                <a16:creationId xmlns:a16="http://schemas.microsoft.com/office/drawing/2014/main" id="{B3C53613-6683-3F47-9F9C-ECD22AC9086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15-0</a:t>
            </a:r>
            <a:fld id="{2607F632-3F85-4F98-B182-BC32E868C800}" type="slidenum">
              <a:rPr lang="en-US" smtClean="0"/>
              <a:pPr/>
              <a:t>8</a:t>
            </a:fld>
            <a:endParaRPr lang="en-US" dirty="0"/>
          </a:p>
        </p:txBody>
      </p:sp>
    </p:spTree>
    <p:extLst>
      <p:ext uri="{BB962C8B-B14F-4D97-AF65-F5344CB8AC3E}">
        <p14:creationId xmlns:p14="http://schemas.microsoft.com/office/powerpoint/2010/main" val="428079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4" grpId="0"/>
      <p:bldP spid="9"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Purchase Option</a:t>
            </a:r>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a:t>A </a:t>
            </a:r>
            <a:r>
              <a:rPr lang="en-US" sz="2400" b="1" dirty="0">
                <a:solidFill>
                  <a:srgbClr val="0070C0"/>
                </a:solidFill>
              </a:rPr>
              <a:t>purchase option</a:t>
            </a:r>
            <a:r>
              <a:rPr lang="en-US" sz="2400" dirty="0"/>
              <a:t> is a provision of some lease contracts that gives the lessee the option to purchase the lease asset during, or at the end of, the lease term at a specified exercise price. </a:t>
            </a:r>
          </a:p>
          <a:p>
            <a:pPr marL="0" indent="0">
              <a:buNone/>
            </a:pPr>
            <a:r>
              <a:rPr lang="en-US" sz="2400" dirty="0"/>
              <a:t>If it is “reasonably certain” that the lessee will exercise the purchase option, the accounting for the lease is affected in three ways: </a:t>
            </a:r>
          </a:p>
          <a:p>
            <a:pPr marL="457200" indent="-457200">
              <a:buFont typeface="+mj-lt"/>
              <a:buAutoNum type="arabicParenR"/>
            </a:pPr>
            <a:r>
              <a:rPr lang="en-US" sz="2400" dirty="0"/>
              <a:t>The lease is classified as a finance/sales-type lease.</a:t>
            </a:r>
          </a:p>
          <a:p>
            <a:pPr marL="457200" indent="-457200">
              <a:buFont typeface="+mj-lt"/>
              <a:buAutoNum type="arabicParenR"/>
            </a:pPr>
            <a:r>
              <a:rPr lang="en-US" sz="2400" dirty="0"/>
              <a:t>Both the lessee and the lessor consider the exercise price of the option to be an additional cash payment.</a:t>
            </a:r>
          </a:p>
          <a:p>
            <a:pPr marL="457200" indent="-457200">
              <a:buFont typeface="+mj-lt"/>
              <a:buAutoNum type="arabicParenR"/>
            </a:pPr>
            <a:r>
              <a:rPr lang="en-US" sz="2400" dirty="0"/>
              <a:t>We assume the lease term ends on the date that the option is expected to be exercised.</a:t>
            </a:r>
          </a:p>
          <a:p>
            <a:pPr marL="457200" indent="-457200">
              <a:buFont typeface="+mj-lt"/>
              <a:buAutoNum type="arabicParenR"/>
            </a:pPr>
            <a:endParaRPr lang="en-US" sz="2400" dirty="0"/>
          </a:p>
          <a:p>
            <a:pPr marL="0" indent="0">
              <a:buNone/>
            </a:pPr>
            <a:r>
              <a:rPr lang="en-US" sz="2400" dirty="0"/>
              <a:t>In practice, a purchase option whose exercise is reasonably certain is often referred to as a </a:t>
            </a:r>
            <a:r>
              <a:rPr lang="en-US" sz="2400" b="1" dirty="0"/>
              <a:t>“bargain” purchase option </a:t>
            </a:r>
            <a:r>
              <a:rPr lang="en-US" sz="2400" dirty="0"/>
              <a:t>(BPO).</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9131F958-C4AB-CC4F-9B51-90DA6EA1C3B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80</a:t>
            </a:fld>
            <a:endParaRPr lang="en-US" dirty="0"/>
          </a:p>
        </p:txBody>
      </p:sp>
    </p:spTree>
    <p:extLst>
      <p:ext uri="{BB962C8B-B14F-4D97-AF65-F5344CB8AC3E}">
        <p14:creationId xmlns:p14="http://schemas.microsoft.com/office/powerpoint/2010/main" val="39611451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Bargain Purchase Option Example</a:t>
            </a:r>
          </a:p>
        </p:txBody>
      </p:sp>
      <p:sp>
        <p:nvSpPr>
          <p:cNvPr id="4" name="TextBox 3"/>
          <p:cNvSpPr txBox="1"/>
          <p:nvPr/>
        </p:nvSpPr>
        <p:spPr>
          <a:xfrm>
            <a:off x="761999" y="1310565"/>
            <a:ext cx="7772401" cy="4893647"/>
          </a:xfrm>
          <a:prstGeom prst="rect">
            <a:avLst/>
          </a:prstGeom>
          <a:solidFill>
            <a:srgbClr val="FFFFCC"/>
          </a:solidFill>
          <a:ln>
            <a:solidFill>
              <a:schemeClr val="accent6"/>
            </a:solidFill>
          </a:ln>
        </p:spPr>
        <p:txBody>
          <a:bodyPr wrap="square" rtlCol="0">
            <a:spAutoFit/>
          </a:bodyPr>
          <a:lstStyle/>
          <a:p>
            <a:r>
              <a:rPr lang="en-US" sz="2400" dirty="0"/>
              <a:t>On January 1, 2021, Sans Serif Publishers leased printing equipment from First LeaseCorp. First LeaseCorp purchased the equipment from CompuDec Corporation at a cost of $479,079.  The lease agreement specifies six annual payments of $92,931 beginning January 1, 2021, the beginning of the lease, and at each December 31 from 2021 through 2025. On December 31, 2026, at the end of the six-year lease term, the equipment is expected to be worth $75,000, and Sans Serif has the option to purchase it for </a:t>
            </a:r>
            <a:r>
              <a:rPr lang="en-US" sz="2400" b="1" dirty="0"/>
              <a:t>$60,000 </a:t>
            </a:r>
            <a:r>
              <a:rPr lang="en-US" sz="2400" dirty="0"/>
              <a:t>on that date. The residual value after seven years is zero. First LeaseCorp routinely acquires electronic equipment for lease to other firms. The interest rate in these financing arrangements is 10%. </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6996F789-3D57-6945-8517-0149FD19E8D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81</a:t>
            </a:fld>
            <a:endParaRPr lang="en-US" dirty="0"/>
          </a:p>
        </p:txBody>
      </p:sp>
    </p:spTree>
    <p:extLst>
      <p:ext uri="{BB962C8B-B14F-4D97-AF65-F5344CB8AC3E}">
        <p14:creationId xmlns:p14="http://schemas.microsoft.com/office/powerpoint/2010/main" val="231256493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Bargain Purchase Option Example (continued)</a:t>
            </a:r>
          </a:p>
        </p:txBody>
      </p:sp>
      <p:sp>
        <p:nvSpPr>
          <p:cNvPr id="4" name="TextBox 3"/>
          <p:cNvSpPr txBox="1"/>
          <p:nvPr/>
        </p:nvSpPr>
        <p:spPr>
          <a:xfrm>
            <a:off x="761999" y="1310565"/>
            <a:ext cx="7772401" cy="4251933"/>
          </a:xfrm>
          <a:prstGeom prst="rect">
            <a:avLst/>
          </a:prstGeom>
          <a:solidFill>
            <a:srgbClr val="FFFFCC"/>
          </a:solidFill>
          <a:ln>
            <a:solidFill>
              <a:schemeClr val="accent6"/>
            </a:solidFill>
          </a:ln>
        </p:spPr>
        <p:txBody>
          <a:bodyPr wrap="square" rtlCol="0">
            <a:spAutoFit/>
          </a:bodyPr>
          <a:lstStyle/>
          <a:p>
            <a:pPr marL="568325" lvl="1">
              <a:lnSpc>
                <a:spcPct val="80000"/>
              </a:lnSpc>
              <a:defRPr/>
            </a:pPr>
            <a:endParaRPr lang="en-US" sz="100" b="1" dirty="0">
              <a:solidFill>
                <a:srgbClr val="C00000"/>
              </a:solidFill>
            </a:endParaRPr>
          </a:p>
          <a:p>
            <a:pPr>
              <a:lnSpc>
                <a:spcPct val="150000"/>
              </a:lnSpc>
            </a:pPr>
            <a:endParaRPr lang="en-US" sz="500" dirty="0"/>
          </a:p>
          <a:p>
            <a:pPr>
              <a:lnSpc>
                <a:spcPct val="150000"/>
              </a:lnSpc>
              <a:tabLst>
                <a:tab pos="7997825" algn="dec"/>
              </a:tabLst>
            </a:pPr>
            <a:endParaRPr lang="en-US" sz="2000" dirty="0"/>
          </a:p>
          <a:p>
            <a:pPr>
              <a:lnSpc>
                <a:spcPct val="150000"/>
              </a:lnSpc>
              <a:tabLst>
                <a:tab pos="7997825" algn="dec"/>
              </a:tabLst>
            </a:pPr>
            <a:r>
              <a:rPr lang="en-US" sz="2000" dirty="0"/>
              <a:t>Amount to be recovered (fair value)	$479,079</a:t>
            </a:r>
          </a:p>
          <a:p>
            <a:pPr>
              <a:tabLst>
                <a:tab pos="7997825" algn="dec"/>
              </a:tabLst>
            </a:pPr>
            <a:r>
              <a:rPr lang="en-US" sz="2000" dirty="0"/>
              <a:t>Less: Present value of the exercise price </a:t>
            </a:r>
          </a:p>
          <a:p>
            <a:pPr>
              <a:tabLst>
                <a:tab pos="7997825" algn="dec"/>
              </a:tabLst>
            </a:pPr>
            <a:r>
              <a:rPr lang="en-US" sz="2000" dirty="0">
                <a:solidFill>
                  <a:srgbClr val="C00000"/>
                </a:solidFill>
              </a:rPr>
              <a:t>          (</a:t>
            </a:r>
            <a:r>
              <a:rPr lang="en-US" sz="2000" b="1" dirty="0">
                <a:solidFill>
                  <a:srgbClr val="C00000"/>
                </a:solidFill>
              </a:rPr>
              <a:t>$60,000</a:t>
            </a:r>
            <a:r>
              <a:rPr lang="en-US" sz="2000" b="1" dirty="0"/>
              <a:t> </a:t>
            </a:r>
            <a:r>
              <a:rPr lang="en-US" sz="2000" dirty="0">
                <a:sym typeface="Symbol" panose="05050102010706020507" pitchFamily="18" charset="2"/>
              </a:rPr>
              <a:t></a:t>
            </a:r>
            <a:r>
              <a:rPr lang="en-US" sz="2000" dirty="0"/>
              <a:t> 0.56447*)	</a:t>
            </a:r>
            <a:r>
              <a:rPr lang="en-US" sz="2000" u="sng" dirty="0"/>
              <a:t>   (33,868)</a:t>
            </a:r>
            <a:endParaRPr lang="en-US" sz="2000" dirty="0"/>
          </a:p>
          <a:p>
            <a:pPr>
              <a:lnSpc>
                <a:spcPct val="150000"/>
              </a:lnSpc>
              <a:tabLst>
                <a:tab pos="7997825" algn="dec"/>
              </a:tabLst>
            </a:pPr>
            <a:r>
              <a:rPr lang="en-US" sz="2000" dirty="0"/>
              <a:t>Amount to be recovered through periodic rental payments	</a:t>
            </a:r>
            <a:r>
              <a:rPr lang="en-US" sz="2000" u="dbl" dirty="0"/>
              <a:t>$445,211</a:t>
            </a:r>
            <a:endParaRPr lang="en-US" sz="2000" dirty="0"/>
          </a:p>
          <a:p>
            <a:pPr>
              <a:lnSpc>
                <a:spcPct val="150000"/>
              </a:lnSpc>
              <a:tabLst>
                <a:tab pos="7199313" algn="dec"/>
              </a:tabLst>
            </a:pPr>
            <a:r>
              <a:rPr lang="en-US" sz="2000" dirty="0">
                <a:sym typeface="Symbol" panose="05050102010706020507" pitchFamily="18" charset="2"/>
              </a:rPr>
              <a:t>	</a:t>
            </a:r>
            <a:r>
              <a:rPr lang="en-US" sz="2000" u="sng" dirty="0">
                <a:sym typeface="Symbol" panose="05050102010706020507" pitchFamily="18" charset="2"/>
              </a:rPr>
              <a:t></a:t>
            </a:r>
            <a:r>
              <a:rPr lang="en-US" sz="2000" u="sng" dirty="0"/>
              <a:t> 4.79079**</a:t>
            </a:r>
            <a:endParaRPr lang="en-US" sz="2000" dirty="0"/>
          </a:p>
          <a:p>
            <a:pPr>
              <a:lnSpc>
                <a:spcPct val="150000"/>
              </a:lnSpc>
              <a:tabLst>
                <a:tab pos="7997825" algn="dec"/>
              </a:tabLst>
            </a:pPr>
            <a:r>
              <a:rPr lang="en-US" sz="2000" dirty="0"/>
              <a:t>Lease payments at the beginning of each of the six years:	 </a:t>
            </a:r>
            <a:r>
              <a:rPr lang="en-US" sz="2000" u="dbl" dirty="0"/>
              <a:t>$  92,931</a:t>
            </a:r>
            <a:endParaRPr lang="en-US" sz="2000" dirty="0"/>
          </a:p>
          <a:p>
            <a:endParaRPr lang="en-US" dirty="0"/>
          </a:p>
          <a:p>
            <a:endParaRPr lang="en-US" dirty="0"/>
          </a:p>
          <a:p>
            <a:endParaRPr lang="en-US" dirty="0"/>
          </a:p>
          <a:p>
            <a:endParaRPr lang="en-US" dirty="0"/>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Rectangle 5">
            <a:extLst>
              <a:ext uri="{FF2B5EF4-FFF2-40B4-BE49-F238E27FC236}">
                <a16:creationId xmlns:a16="http://schemas.microsoft.com/office/drawing/2014/main" id="{AA7D689D-1081-4509-A495-D720C8474837}"/>
              </a:ext>
            </a:extLst>
          </p:cNvPr>
          <p:cNvSpPr/>
          <p:nvPr/>
        </p:nvSpPr>
        <p:spPr>
          <a:xfrm>
            <a:off x="935137" y="4876800"/>
            <a:ext cx="7708799" cy="584775"/>
          </a:xfrm>
          <a:prstGeom prst="rect">
            <a:avLst/>
          </a:prstGeom>
        </p:spPr>
        <p:txBody>
          <a:bodyPr wrap="square">
            <a:spAutoFit/>
          </a:bodyPr>
          <a:lstStyle/>
          <a:p>
            <a:r>
              <a:rPr lang="en-US" sz="1600" dirty="0"/>
              <a:t>* Present value of $1: </a:t>
            </a:r>
            <a:r>
              <a:rPr lang="en-US" sz="1600" i="1" dirty="0"/>
              <a:t>n </a:t>
            </a:r>
            <a:r>
              <a:rPr lang="en-US" sz="1600" dirty="0"/>
              <a:t>= 6, </a:t>
            </a:r>
            <a:r>
              <a:rPr lang="en-US" sz="1600" i="1" dirty="0"/>
              <a:t>i </a:t>
            </a:r>
            <a:r>
              <a:rPr lang="en-US" sz="1600" dirty="0"/>
              <a:t>= 10%. </a:t>
            </a:r>
          </a:p>
          <a:p>
            <a:r>
              <a:rPr lang="en-US" sz="1600" dirty="0"/>
              <a:t>**Present value of an annuity due of $1: </a:t>
            </a:r>
            <a:r>
              <a:rPr lang="en-US" sz="1600" i="1" dirty="0"/>
              <a:t>n </a:t>
            </a:r>
            <a:r>
              <a:rPr lang="en-US" sz="1600" dirty="0"/>
              <a:t>= 6, </a:t>
            </a:r>
            <a:r>
              <a:rPr lang="en-US" sz="1600" i="1" dirty="0"/>
              <a:t>i </a:t>
            </a:r>
            <a:r>
              <a:rPr lang="en-US" sz="1600" dirty="0"/>
              <a:t>= 10%. </a:t>
            </a:r>
            <a:endParaRPr lang="en-US" sz="1400" dirty="0">
              <a:latin typeface="+mn-lt"/>
            </a:endParaRPr>
          </a:p>
        </p:txBody>
      </p:sp>
      <p:sp>
        <p:nvSpPr>
          <p:cNvPr id="3" name="Rectangle 2">
            <a:extLst>
              <a:ext uri="{FF2B5EF4-FFF2-40B4-BE49-F238E27FC236}">
                <a16:creationId xmlns:a16="http://schemas.microsoft.com/office/drawing/2014/main" id="{997BC14F-7E3E-4289-BA9E-6DE09C00EC56}"/>
              </a:ext>
            </a:extLst>
          </p:cNvPr>
          <p:cNvSpPr/>
          <p:nvPr/>
        </p:nvSpPr>
        <p:spPr>
          <a:xfrm>
            <a:off x="761999" y="1415818"/>
            <a:ext cx="5861092" cy="461665"/>
          </a:xfrm>
          <a:prstGeom prst="rect">
            <a:avLst/>
          </a:prstGeom>
        </p:spPr>
        <p:txBody>
          <a:bodyPr wrap="none">
            <a:spAutoFit/>
          </a:bodyPr>
          <a:lstStyle/>
          <a:p>
            <a:r>
              <a:rPr lang="en-US" sz="2400" b="1" dirty="0">
                <a:solidFill>
                  <a:srgbClr val="C00000"/>
                </a:solidFill>
              </a:rPr>
              <a:t>Lessor’s calculation of PV of lease payments:</a:t>
            </a:r>
            <a:endParaRPr lang="en-US" sz="2400" dirty="0">
              <a:solidFill>
                <a:srgbClr val="C00000"/>
              </a:solidFill>
            </a:endParaRPr>
          </a:p>
        </p:txBody>
      </p:sp>
      <p:sp>
        <p:nvSpPr>
          <p:cNvPr id="7" name="Slide Number Placeholder 5">
            <a:extLst>
              <a:ext uri="{FF2B5EF4-FFF2-40B4-BE49-F238E27FC236}">
                <a16:creationId xmlns:a16="http://schemas.microsoft.com/office/drawing/2014/main" id="{C42D5E91-25AD-2441-B60B-4EF86909B2F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82</a:t>
            </a:fld>
            <a:endParaRPr lang="en-US" dirty="0"/>
          </a:p>
        </p:txBody>
      </p:sp>
    </p:spTree>
    <p:extLst>
      <p:ext uri="{BB962C8B-B14F-4D97-AF65-F5344CB8AC3E}">
        <p14:creationId xmlns:p14="http://schemas.microsoft.com/office/powerpoint/2010/main" val="42839864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77743483"/>
              </p:ext>
            </p:extLst>
          </p:nvPr>
        </p:nvGraphicFramePr>
        <p:xfrm>
          <a:off x="673078" y="1381299"/>
          <a:ext cx="7886700" cy="4494614"/>
        </p:xfrm>
        <a:graphic>
          <a:graphicData uri="http://schemas.openxmlformats.org/drawingml/2006/table">
            <a:tbl>
              <a:tblPr/>
              <a:tblGrid>
                <a:gridCol w="5322169">
                  <a:extLst>
                    <a:ext uri="{9D8B030D-6E8A-4147-A177-3AD203B41FA5}">
                      <a16:colId xmlns:a16="http://schemas.microsoft.com/office/drawing/2014/main" val="301706222"/>
                    </a:ext>
                  </a:extLst>
                </a:gridCol>
                <a:gridCol w="2564531">
                  <a:extLst>
                    <a:ext uri="{9D8B030D-6E8A-4147-A177-3AD203B41FA5}">
                      <a16:colId xmlns:a16="http://schemas.microsoft.com/office/drawing/2014/main" val="2670901059"/>
                    </a:ext>
                  </a:extLst>
                </a:gridCol>
              </a:tblGrid>
              <a:tr h="1103471">
                <a:tc>
                  <a:txBody>
                    <a:bodyPr/>
                    <a:lstStyle/>
                    <a:p>
                      <a:pPr algn="l" fontAlgn="base"/>
                      <a:endParaRPr lang="en-US" sz="2000" dirty="0">
                        <a:effectLst/>
                        <a:latin typeface="proximanovacond"/>
                      </a:endParaRPr>
                    </a:p>
                    <a:p>
                      <a:pPr algn="l" fontAlgn="base"/>
                      <a:endParaRPr lang="en-US" sz="2000" dirty="0">
                        <a:effectLst/>
                        <a:latin typeface="proximanovacond"/>
                      </a:endParaRPr>
                    </a:p>
                    <a:p>
                      <a:pPr algn="l" fontAlgn="base"/>
                      <a:r>
                        <a:rPr lang="en-US" sz="2000" dirty="0">
                          <a:effectLst/>
                          <a:latin typeface="proximanovacond"/>
                        </a:rPr>
                        <a:t>Present value of periodic lease payments ($92,931 × 4.79079**)</a:t>
                      </a:r>
                    </a:p>
                  </a:txBody>
                  <a:tcPr>
                    <a:lnL w="12700" cap="flat" cmpd="sng" algn="ctr">
                      <a:solidFill>
                        <a:srgbClr val="FFC000"/>
                      </a:solidFill>
                      <a:prstDash val="solid"/>
                      <a:round/>
                      <a:headEnd type="none" w="med" len="med"/>
                      <a:tailEnd type="none" w="med" len="med"/>
                    </a:lnL>
                    <a:lnR>
                      <a:noFill/>
                    </a:lnR>
                    <a:lnT w="12700" cap="flat" cmpd="sng" algn="ctr">
                      <a:solidFill>
                        <a:srgbClr val="FFC000"/>
                      </a:solidFill>
                      <a:prstDash val="solid"/>
                      <a:round/>
                      <a:headEnd type="none" w="med" len="med"/>
                      <a:tailEnd type="none" w="med" len="med"/>
                    </a:lnT>
                    <a:lnB>
                      <a:noFill/>
                    </a:lnB>
                    <a:solidFill>
                      <a:srgbClr val="FFFFCC"/>
                    </a:solidFill>
                  </a:tcPr>
                </a:tc>
                <a:tc>
                  <a:txBody>
                    <a:bodyPr/>
                    <a:lstStyle/>
                    <a:p>
                      <a:pPr algn="l" fontAlgn="base"/>
                      <a:r>
                        <a:rPr lang="en-US" sz="2000" dirty="0">
                          <a:effectLst/>
                          <a:latin typeface="proximanovacond"/>
                        </a:rPr>
                        <a:t>  </a:t>
                      </a:r>
                    </a:p>
                    <a:p>
                      <a:pPr algn="l" fontAlgn="base"/>
                      <a:endParaRPr lang="en-US" sz="2000" dirty="0">
                        <a:effectLst/>
                        <a:latin typeface="proximanovacond"/>
                      </a:endParaRPr>
                    </a:p>
                    <a:p>
                      <a:pPr algn="l" fontAlgn="base"/>
                      <a:r>
                        <a:rPr lang="en-US" sz="2000" dirty="0">
                          <a:effectLst/>
                          <a:latin typeface="proximanovacond"/>
                        </a:rPr>
                        <a:t>$445,211</a:t>
                      </a:r>
                    </a:p>
                  </a:txBody>
                  <a:tcPr>
                    <a:lnL>
                      <a:noFill/>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a:noFill/>
                    </a:lnB>
                    <a:solidFill>
                      <a:srgbClr val="FFFFCC"/>
                    </a:solidFill>
                  </a:tcPr>
                </a:tc>
                <a:extLst>
                  <a:ext uri="{0D108BD9-81ED-4DB2-BD59-A6C34878D82A}">
                    <a16:rowId xmlns:a16="http://schemas.microsoft.com/office/drawing/2014/main" val="1660226626"/>
                  </a:ext>
                </a:extLst>
              </a:tr>
              <a:tr h="1103471">
                <a:tc>
                  <a:txBody>
                    <a:bodyPr/>
                    <a:lstStyle/>
                    <a:p>
                      <a:pPr marL="628650" indent="-628650" algn="l" fontAlgn="base"/>
                      <a:r>
                        <a:rPr lang="en-US" sz="2000" dirty="0">
                          <a:effectLst/>
                          <a:latin typeface="proximanovacond"/>
                        </a:rPr>
                        <a:t>Plus: Present value of the exercise price (</a:t>
                      </a:r>
                      <a:r>
                        <a:rPr lang="en-US" sz="2000" b="1" dirty="0">
                          <a:solidFill>
                            <a:srgbClr val="CC3333"/>
                          </a:solidFill>
                          <a:effectLst/>
                          <a:latin typeface="inherit"/>
                        </a:rPr>
                        <a:t>$60,000</a:t>
                      </a:r>
                      <a:r>
                        <a:rPr lang="en-US" sz="2000" dirty="0">
                          <a:effectLst/>
                          <a:latin typeface="proximanovacond"/>
                        </a:rPr>
                        <a:t> × 0.56447*)</a:t>
                      </a:r>
                    </a:p>
                    <a:p>
                      <a:pPr marL="628650" indent="-628650" algn="l" fontAlgn="base"/>
                      <a:r>
                        <a:rPr lang="en-US" sz="2000" dirty="0">
                          <a:effectLst/>
                          <a:latin typeface="proximanovacond"/>
                        </a:rPr>
                        <a:t>Present value of lease payments</a:t>
                      </a:r>
                    </a:p>
                  </a:txBody>
                  <a:tcPr>
                    <a:lnL w="12700" cap="flat" cmpd="sng" algn="ctr">
                      <a:solidFill>
                        <a:srgbClr val="FFC000"/>
                      </a:solidFill>
                      <a:prstDash val="solid"/>
                      <a:round/>
                      <a:headEnd type="none" w="med" len="med"/>
                      <a:tailEnd type="none" w="med" len="med"/>
                    </a:lnL>
                    <a:lnR>
                      <a:noFill/>
                    </a:lnR>
                    <a:lnT>
                      <a:noFill/>
                    </a:lnT>
                    <a:lnB>
                      <a:noFill/>
                    </a:lnB>
                    <a:solidFill>
                      <a:srgbClr val="FFFFCC"/>
                    </a:solidFill>
                  </a:tcPr>
                </a:tc>
                <a:tc>
                  <a:txBody>
                    <a:bodyPr/>
                    <a:lstStyle/>
                    <a:p>
                      <a:pPr algn="l" fontAlgn="base"/>
                      <a:r>
                        <a:rPr lang="en-US" sz="2000" u="sng" dirty="0">
                          <a:effectLst/>
                          <a:latin typeface="inherit"/>
                        </a:rPr>
                        <a:t> 33,868</a:t>
                      </a:r>
                    </a:p>
                    <a:p>
                      <a:pPr marL="0" marR="0" indent="0" algn="l" defTabSz="914400" rtl="0" eaLnBrk="1" fontAlgn="base" latinLnBrk="0" hangingPunct="1">
                        <a:lnSpc>
                          <a:spcPct val="100000"/>
                        </a:lnSpc>
                        <a:spcBef>
                          <a:spcPts val="0"/>
                        </a:spcBef>
                        <a:spcAft>
                          <a:spcPts val="0"/>
                        </a:spcAft>
                        <a:buClrTx/>
                        <a:buSzTx/>
                        <a:buFontTx/>
                        <a:buNone/>
                        <a:tabLst/>
                        <a:defRPr/>
                      </a:pPr>
                      <a:endParaRPr lang="en-US" sz="2000" u="none" strike="noStrike" dirty="0">
                        <a:effectLst/>
                        <a:latin typeface="inherit"/>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2000" u="none" strike="noStrike" dirty="0">
                          <a:effectLst/>
                          <a:latin typeface="inherit"/>
                        </a:rPr>
                        <a:t>$479,079</a:t>
                      </a:r>
                      <a:endParaRPr lang="en-US" sz="2000" dirty="0">
                        <a:effectLst/>
                        <a:latin typeface="proximanovacond"/>
                      </a:endParaRPr>
                    </a:p>
                    <a:p>
                      <a:pPr algn="l" fontAlgn="base"/>
                      <a:endParaRPr lang="en-US" sz="2000" dirty="0">
                        <a:effectLst/>
                        <a:latin typeface="proximanovacond"/>
                      </a:endParaRPr>
                    </a:p>
                  </a:txBody>
                  <a:tcPr>
                    <a:lnL>
                      <a:noFill/>
                    </a:lnL>
                    <a:lnR w="12700" cap="flat" cmpd="sng" algn="ctr">
                      <a:solidFill>
                        <a:srgbClr val="FFC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3319581373"/>
                  </a:ext>
                </a:extLst>
              </a:tr>
              <a:tr h="1873334">
                <a:tc gridSpan="2">
                  <a:txBody>
                    <a:bodyPr/>
                    <a:lstStyle/>
                    <a:p>
                      <a:pPr algn="ctr" fontAlgn="base"/>
                      <a:r>
                        <a:rPr lang="en-US" sz="2000" dirty="0">
                          <a:effectLst/>
                          <a:latin typeface="proximanovacond"/>
                        </a:rPr>
                        <a:t>(Recorded as a leased asset and a lease liability)</a:t>
                      </a:r>
                    </a:p>
                    <a:p>
                      <a:pPr algn="ctr" fontAlgn="base"/>
                      <a:endParaRPr lang="en-US" sz="2000" dirty="0">
                        <a:effectLst/>
                        <a:latin typeface="proximanovacond"/>
                      </a:endParaRPr>
                    </a:p>
                    <a:p>
                      <a:pPr algn="ctr" fontAlgn="base"/>
                      <a:endParaRPr lang="en-US" sz="2000" dirty="0">
                        <a:effectLst/>
                        <a:latin typeface="proximanovacond"/>
                      </a:endParaRPr>
                    </a:p>
                    <a:p>
                      <a:pPr algn="ctr" fontAlgn="base"/>
                      <a:endParaRPr lang="en-US" sz="2000" dirty="0">
                        <a:effectLst/>
                        <a:latin typeface="proximanovacond"/>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w="12700" cap="flat" cmpd="sng" algn="ctr">
                      <a:solidFill>
                        <a:srgbClr val="FFC000"/>
                      </a:solidFill>
                      <a:prstDash val="solid"/>
                      <a:round/>
                      <a:headEnd type="none" w="med" len="med"/>
                      <a:tailEnd type="none" w="med" len="med"/>
                    </a:lnB>
                    <a:solidFill>
                      <a:srgbClr val="FFFFCC"/>
                    </a:solidFill>
                  </a:tcPr>
                </a:tc>
                <a:tc hMerge="1">
                  <a:txBody>
                    <a:bodyPr/>
                    <a:lstStyle/>
                    <a:p>
                      <a:pPr algn="l" fontAlgn="base"/>
                      <a:endParaRPr lang="en-US" sz="2000" dirty="0">
                        <a:effectLst/>
                        <a:latin typeface="proximanovacond"/>
                      </a:endParaRPr>
                    </a:p>
                  </a:txBody>
                  <a:tcPr>
                    <a:lnL>
                      <a:noFill/>
                    </a:lnL>
                    <a:lnR w="12700" cap="flat" cmpd="sng" algn="ctr">
                      <a:solidFill>
                        <a:srgbClr val="FFC000"/>
                      </a:solidFill>
                      <a:prstDash val="solid"/>
                      <a:round/>
                      <a:headEnd type="none" w="med" len="med"/>
                      <a:tailEnd type="none" w="med" len="med"/>
                    </a:lnR>
                    <a:lnT>
                      <a:noFill/>
                    </a:lnT>
                    <a:lnB w="12700" cap="flat" cmpd="sng" algn="ctr">
                      <a:solidFill>
                        <a:srgbClr val="FFC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91363435"/>
                  </a:ext>
                </a:extLst>
              </a:tr>
            </a:tbl>
          </a:graphicData>
        </a:graphic>
      </p:graphicFrame>
      <p:sp>
        <p:nvSpPr>
          <p:cNvPr id="2" name="Title 1"/>
          <p:cNvSpPr>
            <a:spLocks noGrp="1"/>
          </p:cNvSpPr>
          <p:nvPr>
            <p:ph type="title"/>
          </p:nvPr>
        </p:nvSpPr>
        <p:spPr/>
        <p:txBody>
          <a:bodyPr>
            <a:normAutofit/>
          </a:bodyPr>
          <a:lstStyle/>
          <a:p>
            <a:r>
              <a:rPr lang="en-US" sz="3200" dirty="0"/>
              <a:t>Bargain Purchase Option Example (concluded)</a:t>
            </a:r>
          </a:p>
        </p:txBody>
      </p:sp>
      <p:sp>
        <p:nvSpPr>
          <p:cNvPr id="3" name="Content Placeholder 2"/>
          <p:cNvSpPr>
            <a:spLocks noGrp="1"/>
          </p:cNvSpPr>
          <p:nvPr>
            <p:ph idx="1"/>
          </p:nvPr>
        </p:nvSpPr>
        <p:spPr/>
        <p:txBody>
          <a:bodyPr>
            <a:normAutofit/>
          </a:bodyPr>
          <a:lstStyle/>
          <a:p>
            <a:pPr marL="0" indent="0">
              <a:buNone/>
            </a:pPr>
            <a:endParaRPr lang="en-US" sz="2400" dirty="0">
              <a:solidFill>
                <a:srgbClr val="C00000"/>
              </a:solidFill>
            </a:endParaRPr>
          </a:p>
          <a:p>
            <a:pPr marL="0" indent="0">
              <a:buNone/>
            </a:pPr>
            <a:endParaRPr lang="en-US" sz="2400" dirty="0">
              <a:solidFill>
                <a:srgbClr val="C00000"/>
              </a:solidFill>
            </a:endParaRPr>
          </a:p>
          <a:p>
            <a:pPr marL="0" indent="0">
              <a:buNone/>
            </a:pPr>
            <a:endParaRPr lang="en-US" sz="2400" dirty="0">
              <a:solidFill>
                <a:srgbClr val="C00000"/>
              </a:solidFill>
            </a:endParaRPr>
          </a:p>
        </p:txBody>
      </p:sp>
      <p:sp>
        <p:nvSpPr>
          <p:cNvPr id="6"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7" name="Rectangle 6">
            <a:extLst>
              <a:ext uri="{FF2B5EF4-FFF2-40B4-BE49-F238E27FC236}">
                <a16:creationId xmlns:a16="http://schemas.microsoft.com/office/drawing/2014/main" id="{F517876C-12C4-4AA8-9403-AF6E0E31FE04}"/>
              </a:ext>
            </a:extLst>
          </p:cNvPr>
          <p:cNvSpPr/>
          <p:nvPr/>
        </p:nvSpPr>
        <p:spPr>
          <a:xfrm>
            <a:off x="935137" y="4876800"/>
            <a:ext cx="7708799" cy="584775"/>
          </a:xfrm>
          <a:prstGeom prst="rect">
            <a:avLst/>
          </a:prstGeom>
        </p:spPr>
        <p:txBody>
          <a:bodyPr wrap="square">
            <a:spAutoFit/>
          </a:bodyPr>
          <a:lstStyle/>
          <a:p>
            <a:r>
              <a:rPr lang="en-US" sz="1600" dirty="0"/>
              <a:t>* Present value of $1: </a:t>
            </a:r>
            <a:r>
              <a:rPr lang="en-US" sz="1600" i="1" dirty="0"/>
              <a:t>n </a:t>
            </a:r>
            <a:r>
              <a:rPr lang="en-US" sz="1600" dirty="0"/>
              <a:t>= 6, </a:t>
            </a:r>
            <a:r>
              <a:rPr lang="en-US" sz="1600" i="1" dirty="0"/>
              <a:t>i </a:t>
            </a:r>
            <a:r>
              <a:rPr lang="en-US" sz="1600" dirty="0"/>
              <a:t>= 10%. </a:t>
            </a:r>
          </a:p>
          <a:p>
            <a:r>
              <a:rPr lang="en-US" sz="1600" dirty="0"/>
              <a:t>**Present value of an annuity due of $1: </a:t>
            </a:r>
            <a:r>
              <a:rPr lang="en-US" sz="1600" i="1" dirty="0"/>
              <a:t>n </a:t>
            </a:r>
            <a:r>
              <a:rPr lang="en-US" sz="1600" dirty="0"/>
              <a:t>= 6, </a:t>
            </a:r>
            <a:r>
              <a:rPr lang="en-US" sz="1600" i="1" dirty="0"/>
              <a:t>i </a:t>
            </a:r>
            <a:r>
              <a:rPr lang="en-US" sz="1600" dirty="0"/>
              <a:t>= 10%. </a:t>
            </a:r>
            <a:endParaRPr lang="en-US" sz="1400" dirty="0">
              <a:latin typeface="+mn-lt"/>
            </a:endParaRPr>
          </a:p>
        </p:txBody>
      </p:sp>
      <p:sp>
        <p:nvSpPr>
          <p:cNvPr id="8" name="Rectangle 7">
            <a:extLst>
              <a:ext uri="{FF2B5EF4-FFF2-40B4-BE49-F238E27FC236}">
                <a16:creationId xmlns:a16="http://schemas.microsoft.com/office/drawing/2014/main" id="{69DC5262-B6BC-4F5B-A00E-1E1E55105C6A}"/>
              </a:ext>
            </a:extLst>
          </p:cNvPr>
          <p:cNvSpPr/>
          <p:nvPr/>
        </p:nvSpPr>
        <p:spPr>
          <a:xfrm>
            <a:off x="678149" y="1506530"/>
            <a:ext cx="5861092" cy="461665"/>
          </a:xfrm>
          <a:prstGeom prst="rect">
            <a:avLst/>
          </a:prstGeom>
        </p:spPr>
        <p:txBody>
          <a:bodyPr wrap="none">
            <a:spAutoFit/>
          </a:bodyPr>
          <a:lstStyle/>
          <a:p>
            <a:r>
              <a:rPr lang="en-US" sz="2400" b="1" dirty="0">
                <a:solidFill>
                  <a:srgbClr val="C00000"/>
                </a:solidFill>
              </a:rPr>
              <a:t>Lessor’s calculation of PV of lease payments:</a:t>
            </a:r>
            <a:endParaRPr lang="en-US" sz="2400" dirty="0">
              <a:solidFill>
                <a:srgbClr val="C00000"/>
              </a:solidFill>
            </a:endParaRPr>
          </a:p>
        </p:txBody>
      </p:sp>
      <p:sp>
        <p:nvSpPr>
          <p:cNvPr id="9" name="Slide Number Placeholder 5">
            <a:extLst>
              <a:ext uri="{FF2B5EF4-FFF2-40B4-BE49-F238E27FC236}">
                <a16:creationId xmlns:a16="http://schemas.microsoft.com/office/drawing/2014/main" id="{376AAF9A-1B64-A142-B9BC-661628E6776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83</a:t>
            </a:fld>
            <a:endParaRPr lang="en-US" dirty="0"/>
          </a:p>
        </p:txBody>
      </p:sp>
    </p:spTree>
    <p:extLst>
      <p:ext uri="{BB962C8B-B14F-4D97-AF65-F5344CB8AC3E}">
        <p14:creationId xmlns:p14="http://schemas.microsoft.com/office/powerpoint/2010/main" val="20391993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Journal Entries with Purchase Option</a:t>
            </a:r>
          </a:p>
        </p:txBody>
      </p:sp>
      <p:sp>
        <p:nvSpPr>
          <p:cNvPr id="4" name="TextBox 3"/>
          <p:cNvSpPr txBox="1"/>
          <p:nvPr/>
        </p:nvSpPr>
        <p:spPr>
          <a:xfrm>
            <a:off x="761999" y="1462132"/>
            <a:ext cx="8001001" cy="3354765"/>
          </a:xfrm>
          <a:prstGeom prst="rect">
            <a:avLst/>
          </a:prstGeom>
          <a:solidFill>
            <a:srgbClr val="FFFFCC"/>
          </a:solidFill>
        </p:spPr>
        <p:txBody>
          <a:bodyPr wrap="square" rtlCol="0">
            <a:spAutoFit/>
          </a:bodyPr>
          <a:lstStyle/>
          <a:p>
            <a:r>
              <a:rPr lang="en-US" sz="2400" b="1" dirty="0">
                <a:solidFill>
                  <a:srgbClr val="C00000"/>
                </a:solidFill>
                <a:latin typeface="+mn-lt"/>
              </a:rPr>
              <a:t>Exercise of Purchase Option (December 31, 2026)</a:t>
            </a:r>
          </a:p>
          <a:p>
            <a:r>
              <a:rPr lang="en-US" sz="2400" b="1" dirty="0">
                <a:latin typeface="+mn-lt"/>
              </a:rPr>
              <a:t>Sans Serif Publishers (Lessee)</a:t>
            </a:r>
          </a:p>
          <a:p>
            <a:r>
              <a:rPr lang="en-US" sz="2000" dirty="0">
                <a:latin typeface="+mn-lt"/>
              </a:rPr>
              <a:t>Interest expense (10% × $54,542*)			5,458</a:t>
            </a:r>
          </a:p>
          <a:p>
            <a:r>
              <a:rPr lang="en-US" sz="2000" dirty="0">
                <a:latin typeface="+mn-lt"/>
              </a:rPr>
              <a:t>Lease payable (difference)				54,542</a:t>
            </a:r>
          </a:p>
          <a:p>
            <a:r>
              <a:rPr lang="en-US" sz="2000" dirty="0"/>
              <a:t>       Cash (exercise price)					</a:t>
            </a:r>
            <a:r>
              <a:rPr lang="en-US" sz="2000" b="1" dirty="0">
                <a:solidFill>
                  <a:srgbClr val="C00000"/>
                </a:solidFill>
              </a:rPr>
              <a:t>60,000</a:t>
            </a:r>
          </a:p>
          <a:p>
            <a:endParaRPr lang="en-US" sz="2000" dirty="0">
              <a:latin typeface="+mn-lt"/>
            </a:endParaRPr>
          </a:p>
          <a:p>
            <a:r>
              <a:rPr lang="en-US" sz="2400" b="1" dirty="0">
                <a:solidFill>
                  <a:srgbClr val="0070C0"/>
                </a:solidFill>
                <a:latin typeface="+mn-lt"/>
              </a:rPr>
              <a:t>First LeaseCorp (Lessor)</a:t>
            </a:r>
          </a:p>
          <a:p>
            <a:r>
              <a:rPr lang="en-US" sz="2000" dirty="0">
                <a:solidFill>
                  <a:srgbClr val="0070C0"/>
                </a:solidFill>
                <a:latin typeface="+mn-lt"/>
              </a:rPr>
              <a:t>Cash (exercise price)				</a:t>
            </a:r>
            <a:r>
              <a:rPr lang="en-US" sz="2000" b="1" dirty="0">
                <a:solidFill>
                  <a:srgbClr val="C00000"/>
                </a:solidFill>
                <a:latin typeface="+mn-lt"/>
              </a:rPr>
              <a:t>60,000</a:t>
            </a:r>
          </a:p>
          <a:p>
            <a:r>
              <a:rPr lang="en-US" sz="2000" dirty="0">
                <a:solidFill>
                  <a:srgbClr val="0070C0"/>
                </a:solidFill>
              </a:rPr>
              <a:t>       Lease receivable (account balance)			54,542</a:t>
            </a:r>
          </a:p>
          <a:p>
            <a:r>
              <a:rPr lang="en-US" sz="2000" dirty="0">
                <a:solidFill>
                  <a:srgbClr val="0070C0"/>
                </a:solidFill>
              </a:rPr>
              <a:t>       Interest revenue (10% × outstanding balance)		  5,458</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Rectangle 5">
            <a:extLst>
              <a:ext uri="{FF2B5EF4-FFF2-40B4-BE49-F238E27FC236}">
                <a16:creationId xmlns:a16="http://schemas.microsoft.com/office/drawing/2014/main" id="{3C4EDEA8-FAF0-4DC6-AF4C-F34281C0C761}"/>
              </a:ext>
            </a:extLst>
          </p:cNvPr>
          <p:cNvSpPr/>
          <p:nvPr/>
        </p:nvSpPr>
        <p:spPr>
          <a:xfrm>
            <a:off x="871960" y="5041925"/>
            <a:ext cx="7708799" cy="707886"/>
          </a:xfrm>
          <a:prstGeom prst="rect">
            <a:avLst/>
          </a:prstGeom>
        </p:spPr>
        <p:txBody>
          <a:bodyPr wrap="square">
            <a:spAutoFit/>
          </a:bodyPr>
          <a:lstStyle/>
          <a:p>
            <a:r>
              <a:rPr lang="en-US" sz="2000" dirty="0"/>
              <a:t>*$54,542 is the balance of lease payable after all periodic lease payments have been made.</a:t>
            </a:r>
          </a:p>
        </p:txBody>
      </p:sp>
      <p:sp>
        <p:nvSpPr>
          <p:cNvPr id="7" name="Slide Number Placeholder 5">
            <a:extLst>
              <a:ext uri="{FF2B5EF4-FFF2-40B4-BE49-F238E27FC236}">
                <a16:creationId xmlns:a16="http://schemas.microsoft.com/office/drawing/2014/main" id="{4B3C2405-3D2E-B441-A9E5-B60A7829246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84</a:t>
            </a:fld>
            <a:endParaRPr lang="en-US" dirty="0"/>
          </a:p>
        </p:txBody>
      </p:sp>
    </p:spTree>
    <p:extLst>
      <p:ext uri="{BB962C8B-B14F-4D97-AF65-F5344CB8AC3E}">
        <p14:creationId xmlns:p14="http://schemas.microsoft.com/office/powerpoint/2010/main" val="13674487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Amortization Expense with Purchase Option</a:t>
            </a:r>
          </a:p>
        </p:txBody>
      </p:sp>
      <p:sp>
        <p:nvSpPr>
          <p:cNvPr id="5" name="TextBox 4"/>
          <p:cNvSpPr txBox="1"/>
          <p:nvPr/>
        </p:nvSpPr>
        <p:spPr>
          <a:xfrm>
            <a:off x="914400" y="1758295"/>
            <a:ext cx="7620000" cy="2246769"/>
          </a:xfrm>
          <a:prstGeom prst="rect">
            <a:avLst/>
          </a:prstGeom>
          <a:solidFill>
            <a:srgbClr val="FFFFCC"/>
          </a:solidFill>
          <a:ln>
            <a:solidFill>
              <a:schemeClr val="accent6"/>
            </a:solidFill>
          </a:ln>
        </p:spPr>
        <p:txBody>
          <a:bodyPr wrap="square" rtlCol="0">
            <a:spAutoFit/>
          </a:bodyPr>
          <a:lstStyle/>
          <a:p>
            <a:pPr algn="ctr"/>
            <a:r>
              <a:rPr lang="en-US" sz="2000" b="1" dirty="0">
                <a:solidFill>
                  <a:srgbClr val="C00000"/>
                </a:solidFill>
                <a:latin typeface="+mn-lt"/>
              </a:rPr>
              <a:t>Each December 31 over the life of the asset</a:t>
            </a:r>
          </a:p>
          <a:p>
            <a:endParaRPr lang="en-US" sz="2000" b="1" dirty="0">
              <a:latin typeface="+mn-lt"/>
            </a:endParaRPr>
          </a:p>
          <a:p>
            <a:r>
              <a:rPr lang="en-US" sz="2000" b="1" dirty="0">
                <a:latin typeface="+mn-lt"/>
              </a:rPr>
              <a:t>Sans Serif Publishers (Lessee)</a:t>
            </a:r>
          </a:p>
          <a:p>
            <a:r>
              <a:rPr lang="en-US" sz="2000" dirty="0">
                <a:latin typeface="+mn-lt"/>
              </a:rPr>
              <a:t>Amortization expense ($479,079* ÷ </a:t>
            </a:r>
            <a:r>
              <a:rPr lang="en-US" sz="2000" b="1" dirty="0">
                <a:latin typeface="+mn-lt"/>
              </a:rPr>
              <a:t>7 years</a:t>
            </a:r>
            <a:r>
              <a:rPr lang="en-US" sz="2000" dirty="0">
                <a:latin typeface="+mn-lt"/>
              </a:rPr>
              <a:t>)		68,440</a:t>
            </a:r>
          </a:p>
          <a:p>
            <a:r>
              <a:rPr lang="en-US" sz="2000" dirty="0"/>
              <a:t>        </a:t>
            </a:r>
            <a:r>
              <a:rPr lang="en-US" sz="2000" dirty="0">
                <a:latin typeface="+mn-lt"/>
              </a:rPr>
              <a:t>Right-of-use asset				             68,440</a:t>
            </a:r>
          </a:p>
          <a:p>
            <a:endParaRPr lang="en-US" sz="2000" dirty="0">
              <a:latin typeface="+mn-lt"/>
            </a:endParaRPr>
          </a:p>
          <a:p>
            <a:r>
              <a:rPr lang="en-US" dirty="0">
                <a:latin typeface="+mn-lt"/>
              </a:rPr>
              <a:t>*The residual value is zero after the full seven-year useful life.</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TextBox 5"/>
          <p:cNvSpPr txBox="1"/>
          <p:nvPr/>
        </p:nvSpPr>
        <p:spPr>
          <a:xfrm>
            <a:off x="1115616" y="4581129"/>
            <a:ext cx="7056784" cy="707886"/>
          </a:xfrm>
          <a:prstGeom prst="rect">
            <a:avLst/>
          </a:prstGeom>
          <a:solidFill>
            <a:srgbClr val="FFFFCC"/>
          </a:solidFill>
          <a:ln w="31750">
            <a:solidFill>
              <a:srgbClr val="C00000"/>
            </a:solidFill>
          </a:ln>
        </p:spPr>
        <p:txBody>
          <a:bodyPr wrap="square" rtlCol="0">
            <a:spAutoFit/>
          </a:bodyPr>
          <a:lstStyle/>
          <a:p>
            <a:r>
              <a:rPr lang="en-US" sz="2000" dirty="0"/>
              <a:t>The purchase option is reasonably certain, so the lessee will have the asset for its full 7 year useful life.</a:t>
            </a:r>
          </a:p>
        </p:txBody>
      </p:sp>
      <p:sp>
        <p:nvSpPr>
          <p:cNvPr id="7" name="Slide Number Placeholder 5">
            <a:extLst>
              <a:ext uri="{FF2B5EF4-FFF2-40B4-BE49-F238E27FC236}">
                <a16:creationId xmlns:a16="http://schemas.microsoft.com/office/drawing/2014/main" id="{1DE13575-EE69-1946-A787-CE7C82186EF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85</a:t>
            </a:fld>
            <a:endParaRPr lang="en-US" dirty="0"/>
          </a:p>
        </p:txBody>
      </p:sp>
    </p:spTree>
    <p:extLst>
      <p:ext uri="{BB962C8B-B14F-4D97-AF65-F5344CB8AC3E}">
        <p14:creationId xmlns:p14="http://schemas.microsoft.com/office/powerpoint/2010/main" val="234461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7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Purchase Option</a:t>
            </a:r>
            <a:endParaRPr lang="en-US" dirty="0"/>
          </a:p>
        </p:txBody>
      </p:sp>
      <p:sp>
        <p:nvSpPr>
          <p:cNvPr id="414723" name="Rectangle 3"/>
          <p:cNvSpPr>
            <a:spLocks noGrp="1" noChangeArrowheads="1"/>
          </p:cNvSpPr>
          <p:nvPr>
            <p:ph idx="1"/>
          </p:nvPr>
        </p:nvSpPr>
        <p:spPr>
          <a:xfrm>
            <a:off x="640684" y="1221903"/>
            <a:ext cx="8461407" cy="5354634"/>
          </a:xfrm>
          <a:solidFill>
            <a:schemeClr val="bg1">
              <a:lumMod val="95000"/>
            </a:schemeClr>
          </a:solidFill>
        </p:spPr>
        <p:txBody>
          <a:bodyPr>
            <a:noAutofit/>
          </a:bodyPr>
          <a:lstStyle/>
          <a:p>
            <a:pPr marL="0" indent="0">
              <a:buNone/>
            </a:pPr>
            <a:r>
              <a:rPr lang="en-US" sz="2400" dirty="0"/>
              <a:t>On Jan. 2, 2021, Al Dente Pasta (lessee) entered into an 8-year lease for equipment. Dente accounted for the acquisition as a finance lease for $500,000, which includes a $15,000 purchase option at the end of the lease. Dente is reasonably certain to exercise the purchase option. Dente estimates that the equipment’s fair value will be $20,000 at the end of its 10-year life. For the year ended Dec. 31, 2021, what amount should Dente recognize as amortization expense on the leased asset?</a:t>
            </a:r>
          </a:p>
          <a:p>
            <a:pPr marL="0" indent="0">
              <a:buNone/>
            </a:pPr>
            <a:r>
              <a:rPr lang="en-US" sz="2400" dirty="0"/>
              <a:t>a.	$48,000</a:t>
            </a:r>
          </a:p>
          <a:p>
            <a:pPr marL="0" indent="0">
              <a:buNone/>
            </a:pPr>
            <a:r>
              <a:rPr lang="en-US" sz="2400" dirty="0"/>
              <a:t>b.	$50,000</a:t>
            </a:r>
          </a:p>
          <a:p>
            <a:pPr marL="0" indent="0">
              <a:buNone/>
            </a:pPr>
            <a:r>
              <a:rPr lang="en-US" sz="2400" dirty="0"/>
              <a:t>c.	$60,000</a:t>
            </a:r>
          </a:p>
          <a:p>
            <a:pPr marL="0" indent="0">
              <a:buNone/>
            </a:pPr>
            <a:r>
              <a:rPr lang="en-US" sz="2400" dirty="0"/>
              <a:t>d.	$62,500  </a:t>
            </a:r>
          </a:p>
        </p:txBody>
      </p:sp>
      <p:sp>
        <p:nvSpPr>
          <p:cNvPr id="2" name="Oval 1"/>
          <p:cNvSpPr/>
          <p:nvPr/>
        </p:nvSpPr>
        <p:spPr bwMode="auto">
          <a:xfrm flipV="1">
            <a:off x="605409" y="4293096"/>
            <a:ext cx="438199" cy="355104"/>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8" name="TextBox 7"/>
          <p:cNvSpPr txBox="1"/>
          <p:nvPr/>
        </p:nvSpPr>
        <p:spPr>
          <a:xfrm>
            <a:off x="2987824" y="4293096"/>
            <a:ext cx="5977891" cy="1938992"/>
          </a:xfrm>
          <a:prstGeom prst="rect">
            <a:avLst/>
          </a:prstGeom>
          <a:solidFill>
            <a:schemeClr val="accent6">
              <a:lumMod val="20000"/>
              <a:lumOff val="80000"/>
            </a:schemeClr>
          </a:solidFill>
          <a:ln w="6350">
            <a:solidFill>
              <a:schemeClr val="tx1"/>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ahoma" pitchFamily="34" charset="0"/>
                <a:ea typeface="+mn-ea"/>
                <a:cs typeface="+mn-cs"/>
              </a:rPr>
              <a:t>The correct answer is a. In a finance lease with a bargain purchase option, the lessee will control the asset for its entire useful life. Therefore, the amortization should be allocated over the 10-year life of the asset. $500,000 cost – 20,000 salvage value = 480,000 / 10 years = $48,000 per year. </a:t>
            </a:r>
          </a:p>
        </p:txBody>
      </p:sp>
      <p:sp>
        <p:nvSpPr>
          <p:cNvPr id="6" name="Title 2">
            <a:extLst>
              <a:ext uri="{FF2B5EF4-FFF2-40B4-BE49-F238E27FC236}">
                <a16:creationId xmlns:a16="http://schemas.microsoft.com/office/drawing/2014/main" id="{5EF3D681-ED89-4118-B4EF-20ADC69782B6}"/>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7" name="Slide Number Placeholder 5">
            <a:extLst>
              <a:ext uri="{FF2B5EF4-FFF2-40B4-BE49-F238E27FC236}">
                <a16:creationId xmlns:a16="http://schemas.microsoft.com/office/drawing/2014/main" id="{A05071A1-FDF1-D54F-BA66-427AC9EAE86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86</a:t>
            </a:fld>
            <a:endParaRPr lang="en-US" dirty="0"/>
          </a:p>
        </p:txBody>
      </p:sp>
    </p:spTree>
    <p:extLst>
      <p:ext uri="{BB962C8B-B14F-4D97-AF65-F5344CB8AC3E}">
        <p14:creationId xmlns:p14="http://schemas.microsoft.com/office/powerpoint/2010/main" val="54003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Termination Penalties</a:t>
            </a:r>
          </a:p>
        </p:txBody>
      </p:sp>
      <p:sp>
        <p:nvSpPr>
          <p:cNvPr id="3" name="Content Placeholder 2"/>
          <p:cNvSpPr>
            <a:spLocks noGrp="1"/>
          </p:cNvSpPr>
          <p:nvPr>
            <p:ph idx="1"/>
          </p:nvPr>
        </p:nvSpPr>
        <p:spPr/>
        <p:txBody>
          <a:bodyPr>
            <a:normAutofit/>
          </a:bodyPr>
          <a:lstStyle/>
          <a:p>
            <a:r>
              <a:rPr lang="en-US" sz="2400" dirty="0"/>
              <a:t>If a lease contract includes a penalty payment if the lessee chooses to terminate the lease at a time specified in the contract, we consider the termination penalty to be an additional cash payment if the lessee is “reasonably certain” to terminate the lease.</a:t>
            </a:r>
          </a:p>
          <a:p>
            <a:pPr marL="0" indent="0">
              <a:buNone/>
            </a:pPr>
            <a:endParaRPr lang="en-US" sz="2400" dirty="0"/>
          </a:p>
          <a:p>
            <a:r>
              <a:rPr lang="en-US" sz="2400" dirty="0"/>
              <a:t>If termination is predicted, we consider the lease term to be from the beginning of the lease to the expected termination date.</a:t>
            </a:r>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5" name="Slide Number Placeholder 5">
            <a:extLst>
              <a:ext uri="{FF2B5EF4-FFF2-40B4-BE49-F238E27FC236}">
                <a16:creationId xmlns:a16="http://schemas.microsoft.com/office/drawing/2014/main" id="{CAAD1307-6419-F14D-8F94-37951F587BE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87</a:t>
            </a:fld>
            <a:endParaRPr lang="en-US" dirty="0"/>
          </a:p>
        </p:txBody>
      </p:sp>
    </p:spTree>
    <p:extLst>
      <p:ext uri="{BB962C8B-B14F-4D97-AF65-F5344CB8AC3E}">
        <p14:creationId xmlns:p14="http://schemas.microsoft.com/office/powerpoint/2010/main" val="391210977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Composition of Lease Term and Payments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7284934"/>
              </p:ext>
            </p:extLst>
          </p:nvPr>
        </p:nvGraphicFramePr>
        <p:xfrm>
          <a:off x="611188" y="1587500"/>
          <a:ext cx="8229602" cy="4632828"/>
        </p:xfrm>
        <a:graphic>
          <a:graphicData uri="http://schemas.openxmlformats.org/drawingml/2006/table">
            <a:tbl>
              <a:tblPr/>
              <a:tblGrid>
                <a:gridCol w="4114801">
                  <a:extLst>
                    <a:ext uri="{9D8B030D-6E8A-4147-A177-3AD203B41FA5}">
                      <a16:colId xmlns:a16="http://schemas.microsoft.com/office/drawing/2014/main" val="2571515051"/>
                    </a:ext>
                  </a:extLst>
                </a:gridCol>
                <a:gridCol w="4114801">
                  <a:extLst>
                    <a:ext uri="{9D8B030D-6E8A-4147-A177-3AD203B41FA5}">
                      <a16:colId xmlns:a16="http://schemas.microsoft.com/office/drawing/2014/main" val="4140878853"/>
                    </a:ext>
                  </a:extLst>
                </a:gridCol>
              </a:tblGrid>
              <a:tr h="406947">
                <a:tc>
                  <a:txBody>
                    <a:bodyPr/>
                    <a:lstStyle/>
                    <a:p>
                      <a:pPr algn="ctr" fontAlgn="base"/>
                      <a:r>
                        <a:rPr lang="en-US" sz="1400" b="1" dirty="0">
                          <a:effectLst/>
                          <a:latin typeface="+mn-lt"/>
                        </a:rPr>
                        <a:t>LEASE TERM INCLUDES:</a:t>
                      </a:r>
                      <a:endParaRPr lang="en-US" sz="1400" dirty="0">
                        <a:effectLst/>
                        <a:latin typeface="+mn-lt"/>
                      </a:endParaRP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DE4D6"/>
                    </a:solidFill>
                  </a:tcPr>
                </a:tc>
                <a:tc>
                  <a:txBody>
                    <a:bodyPr/>
                    <a:lstStyle/>
                    <a:p>
                      <a:pPr algn="ctr" fontAlgn="base"/>
                      <a:r>
                        <a:rPr lang="en-US" sz="1400" b="1" dirty="0">
                          <a:effectLst/>
                          <a:latin typeface="+mn-lt"/>
                        </a:rPr>
                        <a:t>LEASE PAYMENTS INCLUDE:</a:t>
                      </a:r>
                      <a:endParaRPr lang="en-US" sz="1400" dirty="0">
                        <a:effectLst/>
                        <a:latin typeface="+mn-lt"/>
                      </a:endParaRP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DE4D6"/>
                    </a:solidFill>
                  </a:tcPr>
                </a:tc>
                <a:extLst>
                  <a:ext uri="{0D108BD9-81ED-4DB2-BD59-A6C34878D82A}">
                    <a16:rowId xmlns:a16="http://schemas.microsoft.com/office/drawing/2014/main" val="3324966569"/>
                  </a:ext>
                </a:extLst>
              </a:tr>
              <a:tr h="232541">
                <a:tc>
                  <a:txBody>
                    <a:bodyPr/>
                    <a:lstStyle/>
                    <a:p>
                      <a:pPr algn="ctr" fontAlgn="base"/>
                      <a:r>
                        <a:rPr lang="en-US" sz="1400" dirty="0">
                          <a:effectLst/>
                          <a:latin typeface="+mn-lt"/>
                        </a:rPr>
                        <a:t>Noncancelable period</a:t>
                      </a: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tc>
                  <a:txBody>
                    <a:bodyPr/>
                    <a:lstStyle/>
                    <a:p>
                      <a:pPr algn="ctr" fontAlgn="base"/>
                      <a:r>
                        <a:rPr lang="en-US" sz="1400" dirty="0">
                          <a:effectLst/>
                          <a:latin typeface="+mn-lt"/>
                        </a:rPr>
                        <a:t>Fixed payments</a:t>
                      </a: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extLst>
                  <a:ext uri="{0D108BD9-81ED-4DB2-BD59-A6C34878D82A}">
                    <a16:rowId xmlns:a16="http://schemas.microsoft.com/office/drawing/2014/main" val="3336370207"/>
                  </a:ext>
                </a:extLst>
              </a:tr>
              <a:tr h="755759">
                <a:tc>
                  <a:txBody>
                    <a:bodyPr/>
                    <a:lstStyle/>
                    <a:p>
                      <a:pPr algn="ctr" fontAlgn="base"/>
                      <a:r>
                        <a:rPr lang="en-US" sz="1400" b="1" dirty="0">
                          <a:effectLst/>
                          <a:latin typeface="+mn-lt"/>
                        </a:rPr>
                        <a:t>PLUS:</a:t>
                      </a:r>
                      <a:br>
                        <a:rPr lang="en-US" sz="1400" dirty="0">
                          <a:effectLst/>
                          <a:latin typeface="+mn-lt"/>
                        </a:rPr>
                      </a:br>
                      <a:r>
                        <a:rPr lang="en-US" sz="1400" dirty="0">
                          <a:effectLst/>
                          <a:latin typeface="+mn-lt"/>
                        </a:rPr>
                        <a:t>Periods covered by renewal options if exercise is “reasonably certain”</a:t>
                      </a: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DE4D6"/>
                    </a:solidFill>
                  </a:tcPr>
                </a:tc>
                <a:tc>
                  <a:txBody>
                    <a:bodyPr/>
                    <a:lstStyle/>
                    <a:p>
                      <a:pPr algn="ctr" fontAlgn="base"/>
                      <a:r>
                        <a:rPr lang="en-US" sz="1400" b="1" dirty="0">
                          <a:effectLst/>
                          <a:latin typeface="+mn-lt"/>
                        </a:rPr>
                        <a:t>PLUS:</a:t>
                      </a:r>
                      <a:br>
                        <a:rPr lang="en-US" sz="1400" dirty="0">
                          <a:effectLst/>
                          <a:latin typeface="+mn-lt"/>
                        </a:rPr>
                      </a:br>
                      <a:r>
                        <a:rPr lang="en-US" sz="1400" dirty="0">
                          <a:effectLst/>
                          <a:latin typeface="+mn-lt"/>
                        </a:rPr>
                        <a:t>Exercise price for purchase option if exercise is “reasonably certain”</a:t>
                      </a: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DE4D6"/>
                    </a:solidFill>
                  </a:tcPr>
                </a:tc>
                <a:extLst>
                  <a:ext uri="{0D108BD9-81ED-4DB2-BD59-A6C34878D82A}">
                    <a16:rowId xmlns:a16="http://schemas.microsoft.com/office/drawing/2014/main" val="514093316"/>
                  </a:ext>
                </a:extLst>
              </a:tr>
              <a:tr h="930165">
                <a:tc>
                  <a:txBody>
                    <a:bodyPr/>
                    <a:lstStyle/>
                    <a:p>
                      <a:pPr algn="ctr" fontAlgn="base"/>
                      <a:r>
                        <a:rPr lang="en-US" sz="1400" b="1" dirty="0">
                          <a:effectLst/>
                          <a:latin typeface="+mn-lt"/>
                        </a:rPr>
                        <a:t>MINUS:</a:t>
                      </a:r>
                      <a:br>
                        <a:rPr lang="en-US" sz="1400" dirty="0">
                          <a:effectLst/>
                          <a:latin typeface="+mn-lt"/>
                        </a:rPr>
                      </a:br>
                      <a:r>
                        <a:rPr lang="en-US" sz="1400" dirty="0">
                          <a:effectLst/>
                          <a:latin typeface="+mn-lt"/>
                        </a:rPr>
                        <a:t>Periods following date of purchase option if exercise is “reasonably certain”</a:t>
                      </a: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tc>
                  <a:txBody>
                    <a:bodyPr/>
                    <a:lstStyle/>
                    <a:p>
                      <a:pPr algn="ctr" fontAlgn="base"/>
                      <a:r>
                        <a:rPr lang="en-US" sz="1400" b="1" dirty="0">
                          <a:effectLst/>
                          <a:latin typeface="+mn-lt"/>
                        </a:rPr>
                        <a:t>PLUS:</a:t>
                      </a:r>
                      <a:br>
                        <a:rPr lang="en-US" sz="1400" dirty="0">
                          <a:effectLst/>
                          <a:latin typeface="+mn-lt"/>
                        </a:rPr>
                      </a:br>
                      <a:r>
                        <a:rPr lang="en-US" sz="1400" dirty="0">
                          <a:effectLst/>
                          <a:latin typeface="+mn-lt"/>
                        </a:rPr>
                        <a:t>Termination penalty for termination option if exercise is “reasonably certain”</a:t>
                      </a: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extLst>
                  <a:ext uri="{0D108BD9-81ED-4DB2-BD59-A6C34878D82A}">
                    <a16:rowId xmlns:a16="http://schemas.microsoft.com/office/drawing/2014/main" val="1685145296"/>
                  </a:ext>
                </a:extLst>
              </a:tr>
              <a:tr h="1259162">
                <a:tc>
                  <a:txBody>
                    <a:bodyPr/>
                    <a:lstStyle/>
                    <a:p>
                      <a:pPr algn="ctr" fontAlgn="base"/>
                      <a:r>
                        <a:rPr lang="en-US" sz="1400" b="1" dirty="0">
                          <a:effectLst/>
                          <a:latin typeface="+mn-lt"/>
                        </a:rPr>
                        <a:t>PLUS:</a:t>
                      </a:r>
                      <a:br>
                        <a:rPr lang="en-US" sz="1400" dirty="0">
                          <a:effectLst/>
                          <a:latin typeface="+mn-lt"/>
                        </a:rPr>
                      </a:br>
                      <a:r>
                        <a:rPr lang="en-US" sz="1400" dirty="0">
                          <a:effectLst/>
                          <a:latin typeface="+mn-lt"/>
                        </a:rPr>
                        <a:t>Periods covered by renewal options if </a:t>
                      </a:r>
                      <a:r>
                        <a:rPr lang="en-US" sz="1400" i="1" dirty="0">
                          <a:effectLst/>
                          <a:latin typeface="+mn-lt"/>
                        </a:rPr>
                        <a:t>under control of lessor</a:t>
                      </a:r>
                      <a:endParaRPr lang="en-US" sz="1400" dirty="0">
                        <a:effectLst/>
                        <a:latin typeface="+mn-lt"/>
                      </a:endParaRP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DE4D6"/>
                    </a:solidFill>
                  </a:tcPr>
                </a:tc>
                <a:tc>
                  <a:txBody>
                    <a:bodyPr/>
                    <a:lstStyle/>
                    <a:p>
                      <a:pPr algn="ctr" fontAlgn="base"/>
                      <a:r>
                        <a:rPr lang="en-US" sz="1400" b="1" dirty="0">
                          <a:effectLst/>
                          <a:latin typeface="+mn-lt"/>
                        </a:rPr>
                        <a:t>PLUS:</a:t>
                      </a:r>
                      <a:br>
                        <a:rPr lang="en-US" sz="1400" dirty="0">
                          <a:effectLst/>
                          <a:latin typeface="+mn-lt"/>
                        </a:rPr>
                      </a:br>
                      <a:r>
                        <a:rPr lang="en-US" sz="1400" dirty="0">
                          <a:effectLst/>
                          <a:latin typeface="+mn-lt"/>
                        </a:rPr>
                        <a:t>Variable lease payments only if (a) deemed in-substance fixed payments or (b) based on an index or rate (with any changes in payments included only if and when the lessee remeasures the lease liability for another reason)</a:t>
                      </a: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DE4D6"/>
                    </a:solidFill>
                  </a:tcPr>
                </a:tc>
                <a:extLst>
                  <a:ext uri="{0D108BD9-81ED-4DB2-BD59-A6C34878D82A}">
                    <a16:rowId xmlns:a16="http://schemas.microsoft.com/office/drawing/2014/main" val="3051592062"/>
                  </a:ext>
                </a:extLst>
              </a:tr>
              <a:tr h="930165">
                <a:tc>
                  <a:txBody>
                    <a:bodyPr/>
                    <a:lstStyle/>
                    <a:p>
                      <a:pPr algn="ctr" fontAlgn="base"/>
                      <a:r>
                        <a:rPr lang="en-US" sz="1400" b="1" dirty="0">
                          <a:effectLst/>
                          <a:latin typeface="+mn-lt"/>
                        </a:rPr>
                        <a:t>PLUS:</a:t>
                      </a:r>
                      <a:br>
                        <a:rPr lang="en-US" sz="1400" dirty="0">
                          <a:effectLst/>
                          <a:latin typeface="+mn-lt"/>
                        </a:rPr>
                      </a:br>
                      <a:r>
                        <a:rPr lang="en-US" sz="1400" dirty="0">
                          <a:effectLst/>
                          <a:latin typeface="+mn-lt"/>
                        </a:rPr>
                        <a:t>Periods following date of termination option if it’s “reasonably certain” the option will </a:t>
                      </a:r>
                      <a:r>
                        <a:rPr lang="en-US" sz="1400" b="1" i="1" dirty="0">
                          <a:effectLst/>
                          <a:latin typeface="+mn-lt"/>
                        </a:rPr>
                        <a:t>not </a:t>
                      </a:r>
                      <a:r>
                        <a:rPr lang="en-US" sz="1400" dirty="0">
                          <a:effectLst/>
                          <a:latin typeface="+mn-lt"/>
                        </a:rPr>
                        <a:t>be exercised</a:t>
                      </a: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tc>
                  <a:txBody>
                    <a:bodyPr/>
                    <a:lstStyle/>
                    <a:p>
                      <a:pPr algn="ctr" fontAlgn="base"/>
                      <a:r>
                        <a:rPr lang="en-US" sz="1400" b="1" dirty="0">
                          <a:effectLst/>
                          <a:latin typeface="+mn-lt"/>
                        </a:rPr>
                        <a:t>PLUS:</a:t>
                      </a:r>
                      <a:br>
                        <a:rPr lang="en-US" sz="1400" dirty="0">
                          <a:effectLst/>
                          <a:latin typeface="+mn-lt"/>
                        </a:rPr>
                      </a:br>
                      <a:r>
                        <a:rPr lang="en-US" sz="1400" dirty="0">
                          <a:effectLst/>
                          <a:latin typeface="+mn-lt"/>
                        </a:rPr>
                        <a:t>Excess of guaranteed residual value over expected residual value</a:t>
                      </a:r>
                    </a:p>
                  </a:txBody>
                  <a:tcPr marL="72168" marR="72168" marT="29068" marB="29068">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extLst>
                  <a:ext uri="{0D108BD9-81ED-4DB2-BD59-A6C34878D82A}">
                    <a16:rowId xmlns:a16="http://schemas.microsoft.com/office/drawing/2014/main" val="50601876"/>
                  </a:ext>
                </a:extLst>
              </a:tr>
            </a:tbl>
          </a:graphicData>
        </a:graphic>
      </p:graphicFrame>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ED6C6B43-54EE-0547-8679-5CCBE9CD5DA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88</a:t>
            </a:fld>
            <a:endParaRPr lang="en-US" dirty="0"/>
          </a:p>
        </p:txBody>
      </p:sp>
    </p:spTree>
    <p:extLst>
      <p:ext uri="{BB962C8B-B14F-4D97-AF65-F5344CB8AC3E}">
        <p14:creationId xmlns:p14="http://schemas.microsoft.com/office/powerpoint/2010/main" val="67469640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Summary of Lease Uncertainties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6140058"/>
              </p:ext>
            </p:extLst>
          </p:nvPr>
        </p:nvGraphicFramePr>
        <p:xfrm>
          <a:off x="611188" y="1196752"/>
          <a:ext cx="8228718" cy="5086349"/>
        </p:xfrm>
        <a:graphic>
          <a:graphicData uri="http://schemas.openxmlformats.org/drawingml/2006/table">
            <a:tbl>
              <a:tblPr/>
              <a:tblGrid>
                <a:gridCol w="3047232">
                  <a:extLst>
                    <a:ext uri="{9D8B030D-6E8A-4147-A177-3AD203B41FA5}">
                      <a16:colId xmlns:a16="http://schemas.microsoft.com/office/drawing/2014/main" val="4216848841"/>
                    </a:ext>
                  </a:extLst>
                </a:gridCol>
                <a:gridCol w="5181486">
                  <a:extLst>
                    <a:ext uri="{9D8B030D-6E8A-4147-A177-3AD203B41FA5}">
                      <a16:colId xmlns:a16="http://schemas.microsoft.com/office/drawing/2014/main" val="2148643828"/>
                    </a:ext>
                  </a:extLst>
                </a:gridCol>
              </a:tblGrid>
              <a:tr h="3171825">
                <a:tc>
                  <a:txBody>
                    <a:bodyPr/>
                    <a:lstStyle/>
                    <a:p>
                      <a:pPr algn="l" fontAlgn="base"/>
                      <a:r>
                        <a:rPr lang="en-US" sz="2000" dirty="0">
                          <a:effectLst/>
                          <a:latin typeface="+mn-lt"/>
                        </a:rPr>
                        <a:t>The lease term</a:t>
                      </a:r>
                    </a:p>
                  </a:txBody>
                  <a:tcPr marL="95405" marR="95405" marT="42862" marB="4286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CF1D9"/>
                    </a:solidFill>
                  </a:tcPr>
                </a:tc>
                <a:tc>
                  <a:txBody>
                    <a:bodyPr/>
                    <a:lstStyle/>
                    <a:p>
                      <a:pPr algn="l" fontAlgn="base"/>
                      <a:r>
                        <a:rPr lang="en-US" sz="2000" dirty="0">
                          <a:effectLst/>
                          <a:latin typeface="+mn-lt"/>
                        </a:rPr>
                        <a:t>Noncancelable period for which a lessee has the right to use an underlying asset, modified by any renewal or termination options that are “reasonably certain” to be exercised, or not exercised. Options whose exercise is under the control of the lessor are automatically included.</a:t>
                      </a:r>
                    </a:p>
                    <a:p>
                      <a:pPr algn="l" fontAlgn="base"/>
                      <a:r>
                        <a:rPr lang="en-US" sz="2000" dirty="0">
                          <a:effectLst/>
                          <a:latin typeface="+mn-lt"/>
                        </a:rPr>
                        <a:t>Reassessed only when a significant occurrence indicates a change in the economic incentive.</a:t>
                      </a:r>
                    </a:p>
                  </a:txBody>
                  <a:tcPr marL="95405" marR="95405" marT="42862" marB="4286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CF1D9"/>
                    </a:solidFill>
                  </a:tcPr>
                </a:tc>
                <a:extLst>
                  <a:ext uri="{0D108BD9-81ED-4DB2-BD59-A6C34878D82A}">
                    <a16:rowId xmlns:a16="http://schemas.microsoft.com/office/drawing/2014/main" val="1319282267"/>
                  </a:ext>
                </a:extLst>
              </a:tr>
              <a:tr h="1885950">
                <a:tc>
                  <a:txBody>
                    <a:bodyPr/>
                    <a:lstStyle/>
                    <a:p>
                      <a:pPr algn="l" fontAlgn="base"/>
                      <a:r>
                        <a:rPr lang="en-US" sz="2000" dirty="0">
                          <a:effectLst/>
                          <a:latin typeface="+mn-lt"/>
                        </a:rPr>
                        <a:t>Variable lease payments</a:t>
                      </a:r>
                    </a:p>
                  </a:txBody>
                  <a:tcPr marL="95405" marR="95405" marT="42862" marB="4286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tc>
                  <a:txBody>
                    <a:bodyPr/>
                    <a:lstStyle/>
                    <a:p>
                      <a:pPr algn="l" fontAlgn="base"/>
                      <a:r>
                        <a:rPr lang="en-US" sz="2000" dirty="0">
                          <a:effectLst/>
                          <a:latin typeface="+mn-lt"/>
                        </a:rPr>
                        <a:t>Included only if payments are:</a:t>
                      </a:r>
                    </a:p>
                    <a:p>
                      <a:pPr marL="228600" indent="-228600" algn="l" fontAlgn="base">
                        <a:buFont typeface="Arial" panose="020B0604020202020204" pitchFamily="34" charset="0"/>
                        <a:buChar char="•"/>
                      </a:pPr>
                      <a:r>
                        <a:rPr lang="en-US" sz="2000" i="0" dirty="0">
                          <a:solidFill>
                            <a:srgbClr val="333333"/>
                          </a:solidFill>
                          <a:effectLst/>
                          <a:latin typeface="+mn-lt"/>
                        </a:rPr>
                        <a:t>in-substance fixed payments or</a:t>
                      </a:r>
                    </a:p>
                    <a:p>
                      <a:pPr marL="228600" indent="-228600" algn="l" fontAlgn="base">
                        <a:buFont typeface="Arial" panose="020B0604020202020204" pitchFamily="34" charset="0"/>
                        <a:buChar char="•"/>
                      </a:pPr>
                      <a:r>
                        <a:rPr lang="en-US" sz="2000" i="0" dirty="0">
                          <a:solidFill>
                            <a:srgbClr val="333333"/>
                          </a:solidFill>
                          <a:effectLst/>
                          <a:latin typeface="+mn-lt"/>
                        </a:rPr>
                        <a:t>based on an index or rate, with changes due to the index or rate considered only if and when the lessee remeasures the lease liability for another reason.</a:t>
                      </a:r>
                    </a:p>
                  </a:txBody>
                  <a:tcPr marL="95405" marR="95405" marT="42862" marB="4286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extLst>
                  <a:ext uri="{0D108BD9-81ED-4DB2-BD59-A6C34878D82A}">
                    <a16:rowId xmlns:a16="http://schemas.microsoft.com/office/drawing/2014/main" val="3421305565"/>
                  </a:ext>
                </a:extLst>
              </a:tr>
            </a:tbl>
          </a:graphicData>
        </a:graphic>
      </p:graphicFrame>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0A8384FC-D59D-C349-9060-8314D684AD6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89</a:t>
            </a:fld>
            <a:endParaRPr lang="en-US" dirty="0"/>
          </a:p>
        </p:txBody>
      </p:sp>
    </p:spTree>
    <p:extLst>
      <p:ext uri="{BB962C8B-B14F-4D97-AF65-F5344CB8AC3E}">
        <p14:creationId xmlns:p14="http://schemas.microsoft.com/office/powerpoint/2010/main" val="2623788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of Classification Criteria (concluded)</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LO15-2</a:t>
            </a:r>
          </a:p>
        </p:txBody>
      </p:sp>
      <p:sp>
        <p:nvSpPr>
          <p:cNvPr id="11" name="Rectangle 10"/>
          <p:cNvSpPr/>
          <p:nvPr/>
        </p:nvSpPr>
        <p:spPr>
          <a:xfrm>
            <a:off x="577005" y="1500535"/>
            <a:ext cx="6043251" cy="769441"/>
          </a:xfrm>
          <a:prstGeom prst="rect">
            <a:avLst/>
          </a:prstGeom>
        </p:spPr>
        <p:txBody>
          <a:bodyPr wrap="square">
            <a:spAutoFit/>
          </a:bodyPr>
          <a:lstStyle/>
          <a:p>
            <a:pPr marL="285750" indent="-285750"/>
            <a:r>
              <a:rPr lang="en-US" sz="2200" dirty="0">
                <a:latin typeface="+mn-lt"/>
              </a:rPr>
              <a:t>1. Does the agreement specify that ownership of the asset transfers to the lessee?</a:t>
            </a:r>
          </a:p>
        </p:txBody>
      </p:sp>
      <p:sp>
        <p:nvSpPr>
          <p:cNvPr id="13" name="Rectangle 12"/>
          <p:cNvSpPr/>
          <p:nvPr/>
        </p:nvSpPr>
        <p:spPr>
          <a:xfrm>
            <a:off x="577005" y="2438788"/>
            <a:ext cx="6043251" cy="769441"/>
          </a:xfrm>
          <a:prstGeom prst="rect">
            <a:avLst/>
          </a:prstGeom>
        </p:spPr>
        <p:txBody>
          <a:bodyPr wrap="square">
            <a:spAutoFit/>
          </a:bodyPr>
          <a:lstStyle/>
          <a:p>
            <a:pPr marL="285750" indent="-285750"/>
            <a:r>
              <a:rPr lang="en-US" sz="2200" dirty="0">
                <a:latin typeface="+mn-lt"/>
              </a:rPr>
              <a:t>2. Does this agreement contain a purchase option that is reasonably certain to be exercised?</a:t>
            </a:r>
          </a:p>
        </p:txBody>
      </p:sp>
      <p:sp>
        <p:nvSpPr>
          <p:cNvPr id="14" name="Rectangle 13"/>
          <p:cNvSpPr/>
          <p:nvPr/>
        </p:nvSpPr>
        <p:spPr>
          <a:xfrm>
            <a:off x="577005" y="3377041"/>
            <a:ext cx="6439745" cy="800219"/>
          </a:xfrm>
          <a:prstGeom prst="rect">
            <a:avLst/>
          </a:prstGeom>
        </p:spPr>
        <p:txBody>
          <a:bodyPr wrap="square">
            <a:spAutoFit/>
          </a:bodyPr>
          <a:lstStyle/>
          <a:p>
            <a:pPr marL="285750" indent="-285750"/>
            <a:r>
              <a:rPr lang="en-US" sz="2200" dirty="0">
                <a:latin typeface="+mn-lt"/>
              </a:rPr>
              <a:t>3. Is the lease term the major part of the expected economic life of the asset?</a:t>
            </a:r>
            <a:r>
              <a:rPr lang="en-US" sz="2400" b="1" dirty="0">
                <a:solidFill>
                  <a:srgbClr val="0070C0"/>
                </a:solidFill>
              </a:rPr>
              <a:t> </a:t>
            </a:r>
            <a:r>
              <a:rPr lang="en-US" sz="1600" b="1" dirty="0">
                <a:solidFill>
                  <a:srgbClr val="C00000"/>
                </a:solidFill>
              </a:rPr>
              <a:t>(6-year lease term; 6-year life)</a:t>
            </a:r>
            <a:endParaRPr lang="en-US" sz="2400" b="1" dirty="0">
              <a:solidFill>
                <a:srgbClr val="C00000"/>
              </a:solidFill>
            </a:endParaRPr>
          </a:p>
        </p:txBody>
      </p:sp>
      <p:sp>
        <p:nvSpPr>
          <p:cNvPr id="15" name="Rectangle 14"/>
          <p:cNvSpPr/>
          <p:nvPr/>
        </p:nvSpPr>
        <p:spPr>
          <a:xfrm>
            <a:off x="577005" y="4248093"/>
            <a:ext cx="6227243" cy="1785104"/>
          </a:xfrm>
          <a:prstGeom prst="rect">
            <a:avLst/>
          </a:prstGeom>
        </p:spPr>
        <p:txBody>
          <a:bodyPr wrap="square">
            <a:spAutoFit/>
          </a:bodyPr>
          <a:lstStyle/>
          <a:p>
            <a:pPr marL="228600" indent="-228600"/>
            <a:r>
              <a:rPr lang="en-US" sz="2200" dirty="0">
                <a:latin typeface="+mn-lt"/>
              </a:rPr>
              <a:t>4. Is the present value of the minimum lease payments equal to or greater than substantially all of the fair value? </a:t>
            </a:r>
            <a:r>
              <a:rPr lang="en-US" sz="1600" b="1" dirty="0">
                <a:solidFill>
                  <a:srgbClr val="C00000"/>
                </a:solidFill>
              </a:rPr>
              <a:t>($479,079 present value; $479,079 fair value)</a:t>
            </a:r>
            <a:endParaRPr lang="en-US" sz="1600" dirty="0">
              <a:solidFill>
                <a:srgbClr val="C00000"/>
              </a:solidFill>
            </a:endParaRPr>
          </a:p>
          <a:p>
            <a:endParaRPr lang="en-US" sz="2200" dirty="0"/>
          </a:p>
          <a:p>
            <a:r>
              <a:rPr lang="en-US" sz="2200" dirty="0"/>
              <a:t>5. Does the asset have no alternative future use?</a:t>
            </a:r>
            <a:endParaRPr lang="en-US" sz="2200" dirty="0">
              <a:latin typeface="+mn-lt"/>
            </a:endParaRPr>
          </a:p>
        </p:txBody>
      </p:sp>
      <p:sp>
        <p:nvSpPr>
          <p:cNvPr id="20" name="TextBox 19"/>
          <p:cNvSpPr txBox="1"/>
          <p:nvPr/>
        </p:nvSpPr>
        <p:spPr>
          <a:xfrm>
            <a:off x="7144473" y="1816738"/>
            <a:ext cx="685799" cy="430887"/>
          </a:xfrm>
          <a:prstGeom prst="rect">
            <a:avLst/>
          </a:prstGeom>
          <a:noFill/>
        </p:spPr>
        <p:txBody>
          <a:bodyPr wrap="square" rtlCol="0">
            <a:spAutoFit/>
          </a:bodyPr>
          <a:lstStyle/>
          <a:p>
            <a:pPr algn="ctr"/>
            <a:r>
              <a:rPr lang="en-US" sz="2200" dirty="0">
                <a:latin typeface="+mn-lt"/>
              </a:rPr>
              <a:t>No</a:t>
            </a:r>
          </a:p>
        </p:txBody>
      </p:sp>
      <p:sp>
        <p:nvSpPr>
          <p:cNvPr id="21" name="TextBox 20"/>
          <p:cNvSpPr txBox="1"/>
          <p:nvPr/>
        </p:nvSpPr>
        <p:spPr>
          <a:xfrm>
            <a:off x="7132319" y="2735519"/>
            <a:ext cx="685799" cy="430887"/>
          </a:xfrm>
          <a:prstGeom prst="rect">
            <a:avLst/>
          </a:prstGeom>
          <a:noFill/>
        </p:spPr>
        <p:txBody>
          <a:bodyPr wrap="square" rtlCol="0">
            <a:spAutoFit/>
          </a:bodyPr>
          <a:lstStyle/>
          <a:p>
            <a:pPr algn="ctr"/>
            <a:r>
              <a:rPr lang="en-US" sz="2200" dirty="0">
                <a:latin typeface="+mn-lt"/>
              </a:rPr>
              <a:t>No</a:t>
            </a:r>
          </a:p>
        </p:txBody>
      </p:sp>
      <p:sp>
        <p:nvSpPr>
          <p:cNvPr id="22" name="TextBox 21"/>
          <p:cNvSpPr txBox="1"/>
          <p:nvPr/>
        </p:nvSpPr>
        <p:spPr>
          <a:xfrm>
            <a:off x="7144473" y="3746373"/>
            <a:ext cx="685799" cy="430887"/>
          </a:xfrm>
          <a:prstGeom prst="rect">
            <a:avLst/>
          </a:prstGeom>
          <a:noFill/>
        </p:spPr>
        <p:txBody>
          <a:bodyPr wrap="square" rtlCol="0">
            <a:spAutoFit/>
          </a:bodyPr>
          <a:lstStyle/>
          <a:p>
            <a:pPr algn="ctr"/>
            <a:r>
              <a:rPr lang="en-US" sz="2200" b="1" dirty="0">
                <a:solidFill>
                  <a:srgbClr val="C00000"/>
                </a:solidFill>
                <a:latin typeface="+mn-lt"/>
              </a:rPr>
              <a:t>Yes</a:t>
            </a:r>
          </a:p>
        </p:txBody>
      </p:sp>
      <p:sp>
        <p:nvSpPr>
          <p:cNvPr id="24" name="TextBox 23"/>
          <p:cNvSpPr txBox="1"/>
          <p:nvPr/>
        </p:nvSpPr>
        <p:spPr>
          <a:xfrm>
            <a:off x="7132321" y="4567748"/>
            <a:ext cx="685799" cy="769441"/>
          </a:xfrm>
          <a:prstGeom prst="rect">
            <a:avLst/>
          </a:prstGeom>
          <a:noFill/>
        </p:spPr>
        <p:txBody>
          <a:bodyPr wrap="square" rtlCol="0">
            <a:spAutoFit/>
          </a:bodyPr>
          <a:lstStyle/>
          <a:p>
            <a:pPr algn="ctr"/>
            <a:endParaRPr lang="en-US" sz="2200" b="1" dirty="0">
              <a:solidFill>
                <a:srgbClr val="C00000"/>
              </a:solidFill>
              <a:latin typeface="+mn-lt"/>
            </a:endParaRPr>
          </a:p>
          <a:p>
            <a:pPr algn="ctr"/>
            <a:r>
              <a:rPr lang="en-US" sz="2200" b="1" dirty="0">
                <a:solidFill>
                  <a:srgbClr val="C00000"/>
                </a:solidFill>
                <a:latin typeface="+mn-lt"/>
              </a:rPr>
              <a:t>Yes</a:t>
            </a:r>
          </a:p>
        </p:txBody>
      </p:sp>
      <p:sp>
        <p:nvSpPr>
          <p:cNvPr id="35" name="Rectangle 34"/>
          <p:cNvSpPr/>
          <p:nvPr/>
        </p:nvSpPr>
        <p:spPr>
          <a:xfrm>
            <a:off x="553635" y="5981218"/>
            <a:ext cx="8050813" cy="40011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000" dirty="0">
                <a:latin typeface="+mn-lt"/>
              </a:rPr>
              <a:t>Because at least one of the criteria is met, this is a finance/sales-type lease.</a:t>
            </a:r>
          </a:p>
        </p:txBody>
      </p:sp>
      <p:sp>
        <p:nvSpPr>
          <p:cNvPr id="26" name="TextBox 25"/>
          <p:cNvSpPr txBox="1"/>
          <p:nvPr/>
        </p:nvSpPr>
        <p:spPr>
          <a:xfrm>
            <a:off x="7132320" y="5584500"/>
            <a:ext cx="685799" cy="430887"/>
          </a:xfrm>
          <a:prstGeom prst="rect">
            <a:avLst/>
          </a:prstGeom>
          <a:noFill/>
        </p:spPr>
        <p:txBody>
          <a:bodyPr wrap="square" rtlCol="0">
            <a:spAutoFit/>
          </a:bodyPr>
          <a:lstStyle/>
          <a:p>
            <a:pPr algn="ctr"/>
            <a:r>
              <a:rPr lang="en-US" sz="2200" dirty="0"/>
              <a:t>No</a:t>
            </a:r>
            <a:endParaRPr lang="en-US" sz="2200" dirty="0">
              <a:latin typeface="+mn-lt"/>
            </a:endParaRPr>
          </a:p>
        </p:txBody>
      </p:sp>
      <p:sp>
        <p:nvSpPr>
          <p:cNvPr id="16" name="Slide Number Placeholder 5">
            <a:extLst>
              <a:ext uri="{FF2B5EF4-FFF2-40B4-BE49-F238E27FC236}">
                <a16:creationId xmlns:a16="http://schemas.microsoft.com/office/drawing/2014/main" id="{94BAA28E-8C9A-A549-AB69-25C6D70EDEA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15-0</a:t>
            </a:r>
            <a:fld id="{2607F632-3F85-4F98-B182-BC32E868C800}" type="slidenum">
              <a:rPr lang="en-US" smtClean="0"/>
              <a:pPr/>
              <a:t>9</a:t>
            </a:fld>
            <a:endParaRPr lang="en-US" dirty="0"/>
          </a:p>
        </p:txBody>
      </p:sp>
    </p:spTree>
    <p:extLst>
      <p:ext uri="{BB962C8B-B14F-4D97-AF65-F5344CB8AC3E}">
        <p14:creationId xmlns:p14="http://schemas.microsoft.com/office/powerpoint/2010/main" val="261373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fade">
                                      <p:cBhvr>
                                        <p:cTn id="11" dur="500"/>
                                        <p:tgtEl>
                                          <p:spTgt spid="20">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150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cTn>
                              </p:par>
                            </p:childTnLst>
                          </p:cTn>
                        </p:par>
                        <p:par>
                          <p:cTn id="16" fill="hold">
                            <p:stCondLst>
                              <p:cond delay="4000"/>
                            </p:stCondLst>
                            <p:childTnLst>
                              <p:par>
                                <p:cTn id="17" presetID="10" presetClass="entr" presetSubtype="0" fill="hold" grpId="0" nodeType="afterEffect">
                                  <p:stCondLst>
                                    <p:cond delay="100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500"/>
                                        <p:tgtEl>
                                          <p:spTgt spid="21">
                                            <p:txEl>
                                              <p:pRg st="0" end="0"/>
                                            </p:txEl>
                                          </p:spTgt>
                                        </p:tgtEl>
                                      </p:cBhvr>
                                    </p:animEffect>
                                  </p:childTnLst>
                                </p:cTn>
                              </p:par>
                            </p:childTnLst>
                          </p:cTn>
                        </p:par>
                        <p:par>
                          <p:cTn id="20" fill="hold">
                            <p:stCondLst>
                              <p:cond delay="5500"/>
                            </p:stCondLst>
                            <p:childTnLst>
                              <p:par>
                                <p:cTn id="21" presetID="10" presetClass="entr" presetSubtype="0" fill="hold" grpId="0" nodeType="afterEffect">
                                  <p:stCondLst>
                                    <p:cond delay="150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fade">
                                      <p:cBhvr>
                                        <p:cTn id="23" dur="500"/>
                                        <p:tgtEl>
                                          <p:spTgt spid="14">
                                            <p:txEl>
                                              <p:pRg st="0" end="0"/>
                                            </p:txEl>
                                          </p:spTgt>
                                        </p:tgtEl>
                                      </p:cBhvr>
                                    </p:animEffect>
                                  </p:childTnLst>
                                </p:cTn>
                              </p:par>
                            </p:childTnLst>
                          </p:cTn>
                        </p:par>
                        <p:par>
                          <p:cTn id="24" fill="hold">
                            <p:stCondLst>
                              <p:cond delay="7500"/>
                            </p:stCondLst>
                            <p:childTnLst>
                              <p:par>
                                <p:cTn id="25" presetID="10" presetClass="entr" presetSubtype="0" fill="hold" grpId="0" nodeType="afterEffect">
                                  <p:stCondLst>
                                    <p:cond delay="1500"/>
                                  </p:stCondLst>
                                  <p:childTnLst>
                                    <p:set>
                                      <p:cBhvr>
                                        <p:cTn id="26" dur="1" fill="hold">
                                          <p:stCondLst>
                                            <p:cond delay="0"/>
                                          </p:stCondLst>
                                        </p:cTn>
                                        <p:tgtEl>
                                          <p:spTgt spid="22">
                                            <p:txEl>
                                              <p:pRg st="0" end="0"/>
                                            </p:txEl>
                                          </p:spTgt>
                                        </p:tgtEl>
                                        <p:attrNameLst>
                                          <p:attrName>style.visibility</p:attrName>
                                        </p:attrNameLst>
                                      </p:cBhvr>
                                      <p:to>
                                        <p:strVal val="visible"/>
                                      </p:to>
                                    </p:set>
                                    <p:animEffect transition="in" filter="fade">
                                      <p:cBhvr>
                                        <p:cTn id="27" dur="500"/>
                                        <p:tgtEl>
                                          <p:spTgt spid="22">
                                            <p:txEl>
                                              <p:pRg st="0" end="0"/>
                                            </p:txEl>
                                          </p:spTgt>
                                        </p:tgtEl>
                                      </p:cBhvr>
                                    </p:animEffect>
                                  </p:childTnLst>
                                </p:cTn>
                              </p:par>
                            </p:childTnLst>
                          </p:cTn>
                        </p:par>
                        <p:par>
                          <p:cTn id="28" fill="hold">
                            <p:stCondLst>
                              <p:cond delay="9500"/>
                            </p:stCondLst>
                            <p:childTnLst>
                              <p:par>
                                <p:cTn id="29" presetID="10" presetClass="entr" presetSubtype="0" fill="hold" nodeType="afterEffect">
                                  <p:stCondLst>
                                    <p:cond delay="1000"/>
                                  </p:stCondLst>
                                  <p:childTnLst>
                                    <p:set>
                                      <p:cBhvr>
                                        <p:cTn id="30" dur="1" fill="hold">
                                          <p:stCondLst>
                                            <p:cond delay="0"/>
                                          </p:stCondLst>
                                        </p:cTn>
                                        <p:tgtEl>
                                          <p:spTgt spid="15">
                                            <p:txEl>
                                              <p:pRg st="0" end="0"/>
                                            </p:txEl>
                                          </p:spTgt>
                                        </p:tgtEl>
                                        <p:attrNameLst>
                                          <p:attrName>style.visibility</p:attrName>
                                        </p:attrNameLst>
                                      </p:cBhvr>
                                      <p:to>
                                        <p:strVal val="visible"/>
                                      </p:to>
                                    </p:set>
                                    <p:animEffect transition="in" filter="fade">
                                      <p:cBhvr>
                                        <p:cTn id="31" dur="500"/>
                                        <p:tgtEl>
                                          <p:spTgt spid="15">
                                            <p:txEl>
                                              <p:pRg st="0" end="0"/>
                                            </p:txEl>
                                          </p:spTgt>
                                        </p:tgtEl>
                                      </p:cBhvr>
                                    </p:animEffect>
                                  </p:childTnLst>
                                </p:cTn>
                              </p:par>
                            </p:childTnLst>
                          </p:cTn>
                        </p:par>
                        <p:par>
                          <p:cTn id="32" fill="hold">
                            <p:stCondLst>
                              <p:cond delay="11000"/>
                            </p:stCondLst>
                            <p:childTnLst>
                              <p:par>
                                <p:cTn id="33" presetID="10" presetClass="entr" presetSubtype="0" fill="hold" grpId="0" nodeType="afterEffect">
                                  <p:stCondLst>
                                    <p:cond delay="1500"/>
                                  </p:stCondLst>
                                  <p:childTnLst>
                                    <p:set>
                                      <p:cBhvr>
                                        <p:cTn id="34" dur="1" fill="hold">
                                          <p:stCondLst>
                                            <p:cond delay="0"/>
                                          </p:stCondLst>
                                        </p:cTn>
                                        <p:tgtEl>
                                          <p:spTgt spid="24">
                                            <p:txEl>
                                              <p:pRg st="1" end="1"/>
                                            </p:txEl>
                                          </p:spTgt>
                                        </p:tgtEl>
                                        <p:attrNameLst>
                                          <p:attrName>style.visibility</p:attrName>
                                        </p:attrNameLst>
                                      </p:cBhvr>
                                      <p:to>
                                        <p:strVal val="visible"/>
                                      </p:to>
                                    </p:set>
                                    <p:animEffect transition="in" filter="fade">
                                      <p:cBhvr>
                                        <p:cTn id="35" dur="500"/>
                                        <p:tgtEl>
                                          <p:spTgt spid="24">
                                            <p:txEl>
                                              <p:pRg st="1" end="1"/>
                                            </p:txEl>
                                          </p:spTgt>
                                        </p:tgtEl>
                                      </p:cBhvr>
                                    </p:animEffect>
                                  </p:childTnLst>
                                </p:cTn>
                              </p:par>
                            </p:childTnLst>
                          </p:cTn>
                        </p:par>
                        <p:par>
                          <p:cTn id="36" fill="hold">
                            <p:stCondLst>
                              <p:cond delay="13000"/>
                            </p:stCondLst>
                            <p:childTnLst>
                              <p:par>
                                <p:cTn id="37" presetID="1" presetClass="entr" presetSubtype="0" fill="hold" nodeType="afterEffect">
                                  <p:stCondLst>
                                    <p:cond delay="1000"/>
                                  </p:stCondLst>
                                  <p:childTnLst>
                                    <p:set>
                                      <p:cBhvr>
                                        <p:cTn id="38" dur="1" fill="hold">
                                          <p:stCondLst>
                                            <p:cond delay="0"/>
                                          </p:stCondLst>
                                        </p:cTn>
                                        <p:tgtEl>
                                          <p:spTgt spid="15">
                                            <p:txEl>
                                              <p:pRg st="2" end="2"/>
                                            </p:txEl>
                                          </p:spTgt>
                                        </p:tgtEl>
                                        <p:attrNameLst>
                                          <p:attrName>style.visibility</p:attrName>
                                        </p:attrNameLst>
                                      </p:cBhvr>
                                      <p:to>
                                        <p:strVal val="visible"/>
                                      </p:to>
                                    </p:set>
                                  </p:childTnLst>
                                </p:cTn>
                              </p:par>
                            </p:childTnLst>
                          </p:cTn>
                        </p:par>
                        <p:par>
                          <p:cTn id="39" fill="hold">
                            <p:stCondLst>
                              <p:cond delay="14000"/>
                            </p:stCondLst>
                            <p:childTnLst>
                              <p:par>
                                <p:cTn id="40" presetID="10" presetClass="entr" presetSubtype="0" fill="hold" grpId="0" nodeType="afterEffect">
                                  <p:stCondLst>
                                    <p:cond delay="1000"/>
                                  </p:stCondLst>
                                  <p:childTnLst>
                                    <p:set>
                                      <p:cBhvr>
                                        <p:cTn id="41" dur="1" fill="hold">
                                          <p:stCondLst>
                                            <p:cond delay="0"/>
                                          </p:stCondLst>
                                        </p:cTn>
                                        <p:tgtEl>
                                          <p:spTgt spid="26">
                                            <p:txEl>
                                              <p:pRg st="0" end="0"/>
                                            </p:txEl>
                                          </p:spTgt>
                                        </p:tgtEl>
                                        <p:attrNameLst>
                                          <p:attrName>style.visibility</p:attrName>
                                        </p:attrNameLst>
                                      </p:cBhvr>
                                      <p:to>
                                        <p:strVal val="visible"/>
                                      </p:to>
                                    </p:set>
                                    <p:animEffect transition="in" filter="fade">
                                      <p:cBhvr>
                                        <p:cTn id="42" dur="500"/>
                                        <p:tgtEl>
                                          <p:spTgt spid="2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
                                            <p:bg/>
                                          </p:spTgt>
                                        </p:tgtEl>
                                        <p:attrNameLst>
                                          <p:attrName>style.visibility</p:attrName>
                                        </p:attrNameLst>
                                      </p:cBhvr>
                                      <p:to>
                                        <p:strVal val="visible"/>
                                      </p:to>
                                    </p:set>
                                    <p:animEffect transition="in" filter="fade">
                                      <p:cBhvr>
                                        <p:cTn id="47" dur="500"/>
                                        <p:tgtEl>
                                          <p:spTgt spid="35">
                                            <p:bg/>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5">
                                            <p:txEl>
                                              <p:pRg st="0" end="0"/>
                                            </p:txEl>
                                          </p:spTgt>
                                        </p:tgtEl>
                                        <p:attrNameLst>
                                          <p:attrName>style.visibility</p:attrName>
                                        </p:attrNameLst>
                                      </p:cBhvr>
                                      <p:to>
                                        <p:strVal val="visible"/>
                                      </p:to>
                                    </p:set>
                                    <p:animEffect transition="in" filter="fade">
                                      <p:cBhvr>
                                        <p:cTn id="50" dur="5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P spid="13" grpId="0" build="allAtOnce"/>
      <p:bldP spid="14" grpId="0" build="allAtOnce"/>
      <p:bldP spid="20" grpId="0" build="allAtOnce"/>
      <p:bldP spid="21" grpId="0" build="allAtOnce"/>
      <p:bldP spid="22" grpId="0" build="allAtOnce"/>
      <p:bldP spid="24" grpId="0" build="allAtOnce"/>
      <p:bldP spid="35" grpId="0" build="allAtOnce" animBg="1"/>
      <p:bldP spid="26" grpId="0" build="allAtOnce"/>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Summary of Lease Uncertainties (continued)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1261673"/>
              </p:ext>
            </p:extLst>
          </p:nvPr>
        </p:nvGraphicFramePr>
        <p:xfrm>
          <a:off x="611188" y="1587500"/>
          <a:ext cx="8229600" cy="3535680"/>
        </p:xfrm>
        <a:graphic>
          <a:graphicData uri="http://schemas.openxmlformats.org/drawingml/2006/table">
            <a:tbl>
              <a:tblPr/>
              <a:tblGrid>
                <a:gridCol w="4114800">
                  <a:extLst>
                    <a:ext uri="{9D8B030D-6E8A-4147-A177-3AD203B41FA5}">
                      <a16:colId xmlns:a16="http://schemas.microsoft.com/office/drawing/2014/main" val="1443775294"/>
                    </a:ext>
                  </a:extLst>
                </a:gridCol>
                <a:gridCol w="4114800">
                  <a:extLst>
                    <a:ext uri="{9D8B030D-6E8A-4147-A177-3AD203B41FA5}">
                      <a16:colId xmlns:a16="http://schemas.microsoft.com/office/drawing/2014/main" val="3890942047"/>
                    </a:ext>
                  </a:extLst>
                </a:gridCol>
              </a:tblGrid>
              <a:tr h="0">
                <a:tc>
                  <a:txBody>
                    <a:bodyPr/>
                    <a:lstStyle/>
                    <a:p>
                      <a:pPr algn="l" fontAlgn="base"/>
                      <a:r>
                        <a:rPr lang="en-US" sz="2000" dirty="0">
                          <a:effectLst/>
                          <a:latin typeface="+mn-lt"/>
                        </a:rPr>
                        <a:t>Unguaranteed residual value</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CF1D9"/>
                    </a:solidFill>
                  </a:tcPr>
                </a:tc>
                <a:tc>
                  <a:txBody>
                    <a:bodyPr/>
                    <a:lstStyle/>
                    <a:p>
                      <a:pPr algn="l" fontAlgn="base"/>
                      <a:r>
                        <a:rPr lang="en-US" sz="2000" dirty="0">
                          <a:effectLst/>
                          <a:latin typeface="+mn-lt"/>
                        </a:rPr>
                        <a:t>Present value (called residual asset)</a:t>
                      </a:r>
                    </a:p>
                    <a:p>
                      <a:pPr marL="171450" indent="-171450" algn="l" fontAlgn="base">
                        <a:buFont typeface="Arial" panose="020B0604020202020204" pitchFamily="34" charset="0"/>
                        <a:buChar char="•"/>
                      </a:pPr>
                      <a:r>
                        <a:rPr lang="en-US" sz="2000" i="0" dirty="0">
                          <a:solidFill>
                            <a:srgbClr val="333333"/>
                          </a:solidFill>
                          <a:effectLst/>
                          <a:latin typeface="+mn-lt"/>
                        </a:rPr>
                        <a:t>influences the size of lease payments</a:t>
                      </a:r>
                    </a:p>
                    <a:p>
                      <a:pPr marL="171450" indent="-171450" algn="l" fontAlgn="base">
                        <a:buFont typeface="Arial" panose="020B0604020202020204" pitchFamily="34" charset="0"/>
                        <a:buChar char="•"/>
                      </a:pPr>
                      <a:r>
                        <a:rPr lang="en-US" sz="2000" i="0" dirty="0">
                          <a:solidFill>
                            <a:srgbClr val="333333"/>
                          </a:solidFill>
                          <a:effectLst/>
                          <a:latin typeface="+mn-lt"/>
                        </a:rPr>
                        <a:t>added to lease receivable</a:t>
                      </a:r>
                    </a:p>
                    <a:p>
                      <a:pPr marL="171450" indent="-171450" algn="l" fontAlgn="base">
                        <a:buFont typeface="Arial" panose="020B0604020202020204" pitchFamily="34" charset="0"/>
                        <a:buChar char="•"/>
                      </a:pPr>
                      <a:r>
                        <a:rPr lang="en-US" sz="2000" i="0" dirty="0">
                          <a:solidFill>
                            <a:srgbClr val="333333"/>
                          </a:solidFill>
                          <a:effectLst/>
                          <a:latin typeface="+mn-lt"/>
                        </a:rPr>
                        <a:t>subtracted from sales revenue and COGS in sales-type lease</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CF1D9"/>
                    </a:solidFill>
                  </a:tcPr>
                </a:tc>
                <a:extLst>
                  <a:ext uri="{0D108BD9-81ED-4DB2-BD59-A6C34878D82A}">
                    <a16:rowId xmlns:a16="http://schemas.microsoft.com/office/drawing/2014/main" val="2589858431"/>
                  </a:ext>
                </a:extLst>
              </a:tr>
              <a:tr h="0">
                <a:tc>
                  <a:txBody>
                    <a:bodyPr/>
                    <a:lstStyle/>
                    <a:p>
                      <a:pPr algn="l" fontAlgn="base"/>
                      <a:r>
                        <a:rPr lang="en-US" sz="2000" dirty="0">
                          <a:effectLst/>
                          <a:latin typeface="+mn-lt"/>
                        </a:rPr>
                        <a:t>Lessee guaranteed residual value</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tc>
                  <a:txBody>
                    <a:bodyPr/>
                    <a:lstStyle/>
                    <a:p>
                      <a:pPr algn="l" fontAlgn="base"/>
                      <a:r>
                        <a:rPr lang="en-US" sz="2000" dirty="0">
                          <a:effectLst/>
                          <a:latin typeface="+mn-lt"/>
                        </a:rPr>
                        <a:t>Present value</a:t>
                      </a:r>
                    </a:p>
                    <a:p>
                      <a:pPr marL="171450" indent="-171450" algn="l" fontAlgn="base">
                        <a:buFont typeface="Arial" panose="020B0604020202020204" pitchFamily="34" charset="0"/>
                        <a:buChar char="•"/>
                      </a:pPr>
                      <a:r>
                        <a:rPr lang="en-US" sz="2000" i="0" dirty="0">
                          <a:solidFill>
                            <a:srgbClr val="333333"/>
                          </a:solidFill>
                          <a:effectLst/>
                          <a:latin typeface="+mn-lt"/>
                        </a:rPr>
                        <a:t>considered when determining lease classification (criterion 4)</a:t>
                      </a:r>
                    </a:p>
                    <a:p>
                      <a:pPr marL="171450" indent="-171450" algn="l" fontAlgn="base">
                        <a:buFont typeface="Arial" panose="020B0604020202020204" pitchFamily="34" charset="0"/>
                        <a:buChar char="•"/>
                      </a:pPr>
                      <a:r>
                        <a:rPr lang="en-US" sz="2000" i="0" dirty="0">
                          <a:solidFill>
                            <a:srgbClr val="333333"/>
                          </a:solidFill>
                          <a:effectLst/>
                          <a:latin typeface="+mn-lt"/>
                        </a:rPr>
                        <a:t>included in lease receivable</a:t>
                      </a:r>
                    </a:p>
                    <a:p>
                      <a:pPr marL="171450" indent="-171450" algn="l" fontAlgn="base">
                        <a:buFont typeface="Arial" panose="020B0604020202020204" pitchFamily="34" charset="0"/>
                        <a:buChar char="•"/>
                      </a:pPr>
                      <a:r>
                        <a:rPr lang="en-US" sz="2000" i="0" dirty="0">
                          <a:solidFill>
                            <a:srgbClr val="333333"/>
                          </a:solidFill>
                          <a:effectLst/>
                          <a:latin typeface="+mn-lt"/>
                        </a:rPr>
                        <a:t>included in sales revenue</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extLst>
                  <a:ext uri="{0D108BD9-81ED-4DB2-BD59-A6C34878D82A}">
                    <a16:rowId xmlns:a16="http://schemas.microsoft.com/office/drawing/2014/main" val="1115960661"/>
                  </a:ext>
                </a:extLst>
              </a:tr>
            </a:tbl>
          </a:graphicData>
        </a:graphic>
      </p:graphicFrame>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1840B275-02B5-0E43-9BE6-62EA4A13A73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90</a:t>
            </a:fld>
            <a:endParaRPr lang="en-US" dirty="0"/>
          </a:p>
        </p:txBody>
      </p:sp>
    </p:spTree>
    <p:extLst>
      <p:ext uri="{BB962C8B-B14F-4D97-AF65-F5344CB8AC3E}">
        <p14:creationId xmlns:p14="http://schemas.microsoft.com/office/powerpoint/2010/main" val="36228662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Summary of Lease Uncertainties (cont. 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9069255"/>
              </p:ext>
            </p:extLst>
          </p:nvPr>
        </p:nvGraphicFramePr>
        <p:xfrm>
          <a:off x="611188" y="1587500"/>
          <a:ext cx="8229600" cy="3535680"/>
        </p:xfrm>
        <a:graphic>
          <a:graphicData uri="http://schemas.openxmlformats.org/drawingml/2006/table">
            <a:tbl>
              <a:tblPr/>
              <a:tblGrid>
                <a:gridCol w="4114800">
                  <a:extLst>
                    <a:ext uri="{9D8B030D-6E8A-4147-A177-3AD203B41FA5}">
                      <a16:colId xmlns:a16="http://schemas.microsoft.com/office/drawing/2014/main" val="4280604945"/>
                    </a:ext>
                  </a:extLst>
                </a:gridCol>
                <a:gridCol w="4114800">
                  <a:extLst>
                    <a:ext uri="{9D8B030D-6E8A-4147-A177-3AD203B41FA5}">
                      <a16:colId xmlns:a16="http://schemas.microsoft.com/office/drawing/2014/main" val="3670543"/>
                    </a:ext>
                  </a:extLst>
                </a:gridCol>
              </a:tblGrid>
              <a:tr h="0">
                <a:tc>
                  <a:txBody>
                    <a:bodyPr/>
                    <a:lstStyle/>
                    <a:p>
                      <a:pPr algn="l" fontAlgn="base"/>
                      <a:r>
                        <a:rPr lang="en-US" sz="2000" dirty="0">
                          <a:effectLst/>
                          <a:latin typeface="+mn-lt"/>
                        </a:rPr>
                        <a:t>Excess of guaranteed residual value over expected residual value</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CF1D9"/>
                    </a:solidFill>
                  </a:tcPr>
                </a:tc>
                <a:tc>
                  <a:txBody>
                    <a:bodyPr/>
                    <a:lstStyle/>
                    <a:p>
                      <a:pPr algn="l" fontAlgn="base"/>
                      <a:r>
                        <a:rPr lang="en-US" sz="2000" dirty="0">
                          <a:effectLst/>
                          <a:latin typeface="+mn-lt"/>
                        </a:rPr>
                        <a:t>Present value</a:t>
                      </a:r>
                    </a:p>
                    <a:p>
                      <a:pPr marL="171450" indent="-171450" algn="l" fontAlgn="base">
                        <a:buFont typeface="Arial" panose="020B0604020202020204" pitchFamily="34" charset="0"/>
                        <a:buChar char="•"/>
                      </a:pPr>
                      <a:r>
                        <a:rPr lang="en-US" sz="2000" i="0" dirty="0">
                          <a:solidFill>
                            <a:srgbClr val="333333"/>
                          </a:solidFill>
                          <a:effectLst/>
                          <a:latin typeface="+mn-lt"/>
                        </a:rPr>
                        <a:t>influences the size of lease payments</a:t>
                      </a:r>
                    </a:p>
                    <a:p>
                      <a:pPr marL="171450" indent="-171450" algn="l" fontAlgn="base">
                        <a:buFont typeface="Arial" panose="020B0604020202020204" pitchFamily="34" charset="0"/>
                        <a:buChar char="•"/>
                      </a:pPr>
                      <a:r>
                        <a:rPr lang="en-US" sz="2000" i="0" dirty="0">
                          <a:solidFill>
                            <a:srgbClr val="333333"/>
                          </a:solidFill>
                          <a:effectLst/>
                          <a:latin typeface="+mn-lt"/>
                        </a:rPr>
                        <a:t>added to right-of-use asset and lease liability</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CF1D9"/>
                    </a:solidFill>
                  </a:tcPr>
                </a:tc>
                <a:extLst>
                  <a:ext uri="{0D108BD9-81ED-4DB2-BD59-A6C34878D82A}">
                    <a16:rowId xmlns:a16="http://schemas.microsoft.com/office/drawing/2014/main" val="3108145942"/>
                  </a:ext>
                </a:extLst>
              </a:tr>
              <a:tr h="0">
                <a:tc>
                  <a:txBody>
                    <a:bodyPr/>
                    <a:lstStyle/>
                    <a:p>
                      <a:pPr algn="l" fontAlgn="base"/>
                      <a:r>
                        <a:rPr lang="en-US" sz="2000" dirty="0">
                          <a:effectLst/>
                          <a:latin typeface="+mn-lt"/>
                        </a:rPr>
                        <a:t>Purchase options</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tc>
                  <a:txBody>
                    <a:bodyPr/>
                    <a:lstStyle/>
                    <a:p>
                      <a:pPr algn="l" fontAlgn="base"/>
                      <a:r>
                        <a:rPr lang="en-US" sz="2000" dirty="0">
                          <a:effectLst/>
                          <a:latin typeface="+mn-lt"/>
                        </a:rPr>
                        <a:t>If exercise is “reasonably certain,”</a:t>
                      </a:r>
                    </a:p>
                    <a:p>
                      <a:pPr marL="171450" indent="-171450" algn="l" fontAlgn="base">
                        <a:buFont typeface="Arial" panose="020B0604020202020204" pitchFamily="34" charset="0"/>
                        <a:buChar char="•"/>
                      </a:pPr>
                      <a:r>
                        <a:rPr lang="en-US" sz="2000" i="0" dirty="0">
                          <a:solidFill>
                            <a:srgbClr val="333333"/>
                          </a:solidFill>
                          <a:effectLst/>
                          <a:latin typeface="+mn-lt"/>
                        </a:rPr>
                        <a:t>limits lease term</a:t>
                      </a:r>
                    </a:p>
                    <a:p>
                      <a:pPr marL="171450" indent="-171450" algn="l" fontAlgn="base">
                        <a:buFont typeface="Arial" panose="020B0604020202020204" pitchFamily="34" charset="0"/>
                        <a:buChar char="•"/>
                      </a:pPr>
                      <a:r>
                        <a:rPr lang="en-US" sz="2000" i="0" dirty="0">
                          <a:solidFill>
                            <a:srgbClr val="333333"/>
                          </a:solidFill>
                          <a:effectLst/>
                          <a:latin typeface="+mn-lt"/>
                        </a:rPr>
                        <a:t>PV of exercise price added to right-of-use asset and lease liability</a:t>
                      </a:r>
                    </a:p>
                    <a:p>
                      <a:pPr marL="171450" indent="-171450" algn="l" fontAlgn="base">
                        <a:buFont typeface="Arial" panose="020B0604020202020204" pitchFamily="34" charset="0"/>
                        <a:buChar char="•"/>
                      </a:pPr>
                      <a:r>
                        <a:rPr lang="en-US" sz="2000" i="0" dirty="0">
                          <a:solidFill>
                            <a:srgbClr val="333333"/>
                          </a:solidFill>
                          <a:effectLst/>
                          <a:latin typeface="+mn-lt"/>
                        </a:rPr>
                        <a:t>PV of exercise price added to lease receivable</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extLst>
                  <a:ext uri="{0D108BD9-81ED-4DB2-BD59-A6C34878D82A}">
                    <a16:rowId xmlns:a16="http://schemas.microsoft.com/office/drawing/2014/main" val="3731376011"/>
                  </a:ext>
                </a:extLst>
              </a:tr>
            </a:tbl>
          </a:graphicData>
        </a:graphic>
      </p:graphicFrame>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CC4CF5AE-0F85-454B-88F0-B8D267CA55D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91</a:t>
            </a:fld>
            <a:endParaRPr lang="en-US" dirty="0"/>
          </a:p>
        </p:txBody>
      </p:sp>
    </p:spTree>
    <p:extLst>
      <p:ext uri="{BB962C8B-B14F-4D97-AF65-F5344CB8AC3E}">
        <p14:creationId xmlns:p14="http://schemas.microsoft.com/office/powerpoint/2010/main" val="9795645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Summary of Lease Uncertainties (concluded)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804487"/>
              </p:ext>
            </p:extLst>
          </p:nvPr>
        </p:nvGraphicFramePr>
        <p:xfrm>
          <a:off x="611188" y="1587500"/>
          <a:ext cx="8229600" cy="4754880"/>
        </p:xfrm>
        <a:graphic>
          <a:graphicData uri="http://schemas.openxmlformats.org/drawingml/2006/table">
            <a:tbl>
              <a:tblPr/>
              <a:tblGrid>
                <a:gridCol w="4114800">
                  <a:extLst>
                    <a:ext uri="{9D8B030D-6E8A-4147-A177-3AD203B41FA5}">
                      <a16:colId xmlns:a16="http://schemas.microsoft.com/office/drawing/2014/main" val="290181966"/>
                    </a:ext>
                  </a:extLst>
                </a:gridCol>
                <a:gridCol w="4114800">
                  <a:extLst>
                    <a:ext uri="{9D8B030D-6E8A-4147-A177-3AD203B41FA5}">
                      <a16:colId xmlns:a16="http://schemas.microsoft.com/office/drawing/2014/main" val="77596757"/>
                    </a:ext>
                  </a:extLst>
                </a:gridCol>
              </a:tblGrid>
              <a:tr h="0">
                <a:tc>
                  <a:txBody>
                    <a:bodyPr/>
                    <a:lstStyle/>
                    <a:p>
                      <a:pPr algn="l" fontAlgn="base"/>
                      <a:r>
                        <a:rPr lang="en-US" sz="2000" dirty="0">
                          <a:effectLst/>
                          <a:latin typeface="+mn-lt"/>
                        </a:rPr>
                        <a:t>Termination penalties</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CF1D9"/>
                    </a:solidFill>
                  </a:tcPr>
                </a:tc>
                <a:tc>
                  <a:txBody>
                    <a:bodyPr/>
                    <a:lstStyle/>
                    <a:p>
                      <a:pPr algn="l" fontAlgn="base"/>
                      <a:r>
                        <a:rPr lang="en-US" sz="2000" dirty="0">
                          <a:effectLst/>
                          <a:latin typeface="+mn-lt"/>
                        </a:rPr>
                        <a:t>If exercise is “reasonably certain,”</a:t>
                      </a:r>
                    </a:p>
                    <a:p>
                      <a:pPr marL="228600" indent="-228600" algn="l" fontAlgn="base">
                        <a:buFont typeface="Arial" panose="020B0604020202020204" pitchFamily="34" charset="0"/>
                        <a:buChar char="•"/>
                      </a:pPr>
                      <a:r>
                        <a:rPr lang="en-US" sz="2000" i="0" dirty="0">
                          <a:solidFill>
                            <a:srgbClr val="333333"/>
                          </a:solidFill>
                          <a:effectLst/>
                          <a:latin typeface="+mn-lt"/>
                        </a:rPr>
                        <a:t>limits lease term</a:t>
                      </a:r>
                    </a:p>
                    <a:p>
                      <a:pPr marL="228600" indent="-228600" algn="l" fontAlgn="base">
                        <a:buFont typeface="Arial" panose="020B0604020202020204" pitchFamily="34" charset="0"/>
                        <a:buChar char="•"/>
                      </a:pPr>
                      <a:r>
                        <a:rPr lang="en-US" sz="2000" i="0" dirty="0">
                          <a:solidFill>
                            <a:srgbClr val="333333"/>
                          </a:solidFill>
                          <a:effectLst/>
                          <a:latin typeface="+mn-lt"/>
                        </a:rPr>
                        <a:t>PV of penalty amount added to right-of-use asset and lease liability</a:t>
                      </a:r>
                    </a:p>
                    <a:p>
                      <a:pPr marL="228600" indent="-228600" algn="l" fontAlgn="base">
                        <a:buFont typeface="Arial" panose="020B0604020202020204" pitchFamily="34" charset="0"/>
                        <a:buChar char="•"/>
                      </a:pPr>
                      <a:r>
                        <a:rPr lang="en-US" sz="2000" i="0" dirty="0">
                          <a:solidFill>
                            <a:srgbClr val="333333"/>
                          </a:solidFill>
                          <a:effectLst/>
                          <a:latin typeface="+mn-lt"/>
                        </a:rPr>
                        <a:t>PV of penalty amount added to lease receivable </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CF1D9"/>
                    </a:solidFill>
                  </a:tcPr>
                </a:tc>
                <a:extLst>
                  <a:ext uri="{0D108BD9-81ED-4DB2-BD59-A6C34878D82A}">
                    <a16:rowId xmlns:a16="http://schemas.microsoft.com/office/drawing/2014/main" val="2375208676"/>
                  </a:ext>
                </a:extLst>
              </a:tr>
              <a:tr h="0">
                <a:tc>
                  <a:txBody>
                    <a:bodyPr/>
                    <a:lstStyle/>
                    <a:p>
                      <a:pPr algn="l" fontAlgn="base"/>
                      <a:r>
                        <a:rPr lang="en-US" sz="2000" dirty="0">
                          <a:effectLst/>
                          <a:latin typeface="+mn-lt"/>
                        </a:rPr>
                        <a:t>Modification of a lease</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tc>
                  <a:txBody>
                    <a:bodyPr/>
                    <a:lstStyle/>
                    <a:p>
                      <a:pPr marL="228600" indent="-228600" algn="l" fontAlgn="base">
                        <a:buFont typeface="Arial" panose="020B0604020202020204" pitchFamily="34" charset="0"/>
                        <a:buChar char="•"/>
                      </a:pPr>
                      <a:r>
                        <a:rPr lang="en-US" sz="2000" i="0" dirty="0">
                          <a:solidFill>
                            <a:srgbClr val="333333"/>
                          </a:solidFill>
                          <a:effectLst/>
                          <a:latin typeface="+mn-lt"/>
                        </a:rPr>
                        <a:t>If a modification grants the lessee an </a:t>
                      </a:r>
                      <a:r>
                        <a:rPr lang="en-US" sz="2000" i="1" dirty="0">
                          <a:solidFill>
                            <a:srgbClr val="333333"/>
                          </a:solidFill>
                          <a:effectLst/>
                          <a:latin typeface="+mn-lt"/>
                        </a:rPr>
                        <a:t>additional right of use</a:t>
                      </a:r>
                      <a:r>
                        <a:rPr lang="en-US" sz="2000" i="0" dirty="0">
                          <a:solidFill>
                            <a:srgbClr val="333333"/>
                          </a:solidFill>
                          <a:effectLst/>
                          <a:latin typeface="+mn-lt"/>
                        </a:rPr>
                        <a:t>, the original lease is terminated and a new lease is created</a:t>
                      </a:r>
                    </a:p>
                    <a:p>
                      <a:pPr marL="228600" indent="-228600" algn="l" fontAlgn="base">
                        <a:buFont typeface="Arial" panose="020B0604020202020204" pitchFamily="34" charset="0"/>
                        <a:buChar char="•"/>
                      </a:pPr>
                      <a:r>
                        <a:rPr lang="en-US" sz="2000" i="0" dirty="0">
                          <a:solidFill>
                            <a:srgbClr val="333333"/>
                          </a:solidFill>
                          <a:effectLst/>
                          <a:latin typeface="+mn-lt"/>
                        </a:rPr>
                        <a:t>Otherwise, it means adjusting, adding, or deleting accounts to conform with the new terms and perhaps reclassifying it from one type of lease to another</a:t>
                      </a:r>
                    </a:p>
                  </a:txBody>
                  <a:tcPr marL="95416" marR="95416">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E3A6"/>
                    </a:solidFill>
                  </a:tcPr>
                </a:tc>
                <a:extLst>
                  <a:ext uri="{0D108BD9-81ED-4DB2-BD59-A6C34878D82A}">
                    <a16:rowId xmlns:a16="http://schemas.microsoft.com/office/drawing/2014/main" val="4098002697"/>
                  </a:ext>
                </a:extLst>
              </a:tr>
            </a:tbl>
          </a:graphicData>
        </a:graphic>
      </p:graphicFrame>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3AEF7614-E91D-BD48-B656-E32E2E7E3C9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92</a:t>
            </a:fld>
            <a:endParaRPr lang="en-US" dirty="0"/>
          </a:p>
        </p:txBody>
      </p:sp>
    </p:spTree>
    <p:extLst>
      <p:ext uri="{BB962C8B-B14F-4D97-AF65-F5344CB8AC3E}">
        <p14:creationId xmlns:p14="http://schemas.microsoft.com/office/powerpoint/2010/main" val="308292441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Situations Requiring Remeasurement of the Lease Liability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0550290"/>
              </p:ext>
            </p:extLst>
          </p:nvPr>
        </p:nvGraphicFramePr>
        <p:xfrm>
          <a:off x="611560" y="1412776"/>
          <a:ext cx="8229600" cy="4994190"/>
        </p:xfrm>
        <a:graphic>
          <a:graphicData uri="http://schemas.openxmlformats.org/drawingml/2006/table">
            <a:tbl>
              <a:tblPr/>
              <a:tblGrid>
                <a:gridCol w="2743200">
                  <a:extLst>
                    <a:ext uri="{9D8B030D-6E8A-4147-A177-3AD203B41FA5}">
                      <a16:colId xmlns:a16="http://schemas.microsoft.com/office/drawing/2014/main" val="1107481478"/>
                    </a:ext>
                  </a:extLst>
                </a:gridCol>
                <a:gridCol w="2945432">
                  <a:extLst>
                    <a:ext uri="{9D8B030D-6E8A-4147-A177-3AD203B41FA5}">
                      <a16:colId xmlns:a16="http://schemas.microsoft.com/office/drawing/2014/main" val="1709003386"/>
                    </a:ext>
                  </a:extLst>
                </a:gridCol>
                <a:gridCol w="2540968">
                  <a:extLst>
                    <a:ext uri="{9D8B030D-6E8A-4147-A177-3AD203B41FA5}">
                      <a16:colId xmlns:a16="http://schemas.microsoft.com/office/drawing/2014/main" val="2546467652"/>
                    </a:ext>
                  </a:extLst>
                </a:gridCol>
              </a:tblGrid>
              <a:tr h="1469551">
                <a:tc gridSpan="2">
                  <a:txBody>
                    <a:bodyPr/>
                    <a:lstStyle/>
                    <a:p>
                      <a:pPr algn="ctr" fontAlgn="base"/>
                      <a:r>
                        <a:rPr lang="en-US" sz="1600" b="1" dirty="0">
                          <a:solidFill>
                            <a:srgbClr val="C00000"/>
                          </a:solidFill>
                          <a:effectLst/>
                          <a:latin typeface="+mn-lt"/>
                        </a:rPr>
                        <a:t>SITUATIONS REQUIRING REMEASUREMENT OF THE LEASE LIABILITY</a:t>
                      </a:r>
                      <a:endParaRPr lang="en-US" sz="1600" dirty="0">
                        <a:solidFill>
                          <a:srgbClr val="C00000"/>
                        </a:solidFill>
                        <a:effectLst/>
                        <a:latin typeface="+mn-lt"/>
                      </a:endParaRPr>
                    </a:p>
                  </a:txBody>
                  <a:tcPr marL="63627" marR="63627" marT="29752" marB="29752" anchor="ctr">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tc hMerge="1">
                  <a:txBody>
                    <a:bodyPr/>
                    <a:lstStyle/>
                    <a:p>
                      <a:endParaRPr lang="en-US"/>
                    </a:p>
                  </a:txBody>
                  <a:tcPr/>
                </a:tc>
                <a:tc>
                  <a:txBody>
                    <a:bodyPr/>
                    <a:lstStyle/>
                    <a:p>
                      <a:pPr algn="ctr" fontAlgn="base"/>
                      <a:r>
                        <a:rPr lang="en-US" sz="1600" b="1" dirty="0">
                          <a:effectLst/>
                          <a:latin typeface="+mn-lt"/>
                        </a:rPr>
                        <a:t>Discount rate</a:t>
                      </a:r>
                      <a:r>
                        <a:rPr lang="en-US" sz="1600" dirty="0">
                          <a:effectLst/>
                          <a:latin typeface="+mn-lt"/>
                        </a:rPr>
                        <a:t> used in present value calculation </a:t>
                      </a:r>
                      <a:r>
                        <a:rPr lang="en-US" sz="1600" b="1" dirty="0">
                          <a:effectLst/>
                          <a:latin typeface="+mn-lt"/>
                        </a:rPr>
                        <a:t>updated</a:t>
                      </a:r>
                      <a:r>
                        <a:rPr lang="en-US" sz="1600" dirty="0">
                          <a:effectLst/>
                          <a:latin typeface="+mn-lt"/>
                        </a:rPr>
                        <a:t> from rate used at the beginning of the lease to rate </a:t>
                      </a:r>
                      <a:r>
                        <a:rPr lang="en-US" sz="1600" b="1" dirty="0">
                          <a:effectLst/>
                          <a:latin typeface="+mn-lt"/>
                        </a:rPr>
                        <a:t>current</a:t>
                      </a:r>
                      <a:r>
                        <a:rPr lang="en-US" sz="1600" dirty="0">
                          <a:effectLst/>
                          <a:latin typeface="+mn-lt"/>
                        </a:rPr>
                        <a:t> at remeasurement</a:t>
                      </a:r>
                    </a:p>
                  </a:txBody>
                  <a:tcPr marL="63627" marR="63627" marT="29752" marB="2975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extLst>
                  <a:ext uri="{0D108BD9-81ED-4DB2-BD59-A6C34878D82A}">
                    <a16:rowId xmlns:a16="http://schemas.microsoft.com/office/drawing/2014/main" val="2088285267"/>
                  </a:ext>
                </a:extLst>
              </a:tr>
              <a:tr h="295910">
                <a:tc rowSpan="4">
                  <a:txBody>
                    <a:bodyPr/>
                    <a:lstStyle/>
                    <a:p>
                      <a:pPr marL="342900" indent="-342900" algn="l" fontAlgn="base">
                        <a:buFont typeface="+mj-lt"/>
                        <a:buAutoNum type="arabicPeriod"/>
                      </a:pPr>
                      <a:r>
                        <a:rPr lang="en-US" sz="1600" dirty="0">
                          <a:effectLst/>
                          <a:latin typeface="+mn-lt"/>
                        </a:rPr>
                        <a:t>There is a change</a:t>
                      </a:r>
                      <a:r>
                        <a:rPr lang="en-US" sz="1600" b="1" dirty="0">
                          <a:effectLst/>
                          <a:latin typeface="+mn-lt"/>
                        </a:rPr>
                        <a:t> in the assessment</a:t>
                      </a:r>
                      <a:r>
                        <a:rPr lang="en-US" sz="1600" dirty="0">
                          <a:effectLst/>
                          <a:latin typeface="+mn-lt"/>
                        </a:rPr>
                        <a:t> of</a:t>
                      </a:r>
                    </a:p>
                  </a:txBody>
                  <a:tcPr marL="63627" marR="63627" marT="29752" marB="2975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tc>
                  <a:txBody>
                    <a:bodyPr/>
                    <a:lstStyle/>
                    <a:p>
                      <a:pPr marL="285750" indent="-285750" algn="l" fontAlgn="base">
                        <a:buFont typeface="Arial" panose="020B0604020202020204" pitchFamily="34" charset="0"/>
                        <a:buChar char="•"/>
                      </a:pPr>
                      <a:r>
                        <a:rPr lang="en-US" sz="1600" dirty="0">
                          <a:effectLst/>
                          <a:latin typeface="+mn-lt"/>
                        </a:rPr>
                        <a:t>the lease term*</a:t>
                      </a:r>
                    </a:p>
                  </a:txBody>
                  <a:tcPr marL="63627" marR="63627" marT="29752" marB="2975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tc>
                  <a:txBody>
                    <a:bodyPr/>
                    <a:lstStyle/>
                    <a:p>
                      <a:pPr algn="ctr" fontAlgn="base"/>
                      <a:r>
                        <a:rPr lang="en-US" sz="1600" dirty="0">
                          <a:effectLst/>
                          <a:latin typeface="+mn-lt"/>
                        </a:rPr>
                        <a:t>Yes</a:t>
                      </a:r>
                    </a:p>
                  </a:txBody>
                  <a:tcPr marL="63627" marR="63627" marT="29752" marB="29752" anchor="ctr">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extLst>
                  <a:ext uri="{0D108BD9-81ED-4DB2-BD59-A6C34878D82A}">
                    <a16:rowId xmlns:a16="http://schemas.microsoft.com/office/drawing/2014/main" val="2014669853"/>
                  </a:ext>
                </a:extLst>
              </a:tr>
              <a:tr h="825873">
                <a:tc vMerge="1">
                  <a:txBody>
                    <a:bodyPr/>
                    <a:lstStyle/>
                    <a:p>
                      <a:endParaRPr lang="en-US"/>
                    </a:p>
                  </a:txBody>
                  <a:tcPr/>
                </a:tc>
                <a:tc>
                  <a:txBody>
                    <a:bodyPr/>
                    <a:lstStyle/>
                    <a:p>
                      <a:pPr marL="285750" indent="-285750" algn="l" fontAlgn="base">
                        <a:buFont typeface="Arial" panose="020B0604020202020204" pitchFamily="34" charset="0"/>
                        <a:buChar char="•"/>
                      </a:pPr>
                      <a:r>
                        <a:rPr lang="en-US" sz="1600" dirty="0">
                          <a:effectLst/>
                          <a:latin typeface="+mn-lt"/>
                        </a:rPr>
                        <a:t>whether exercise of a purchase or termination option is reasonably certain*</a:t>
                      </a:r>
                    </a:p>
                  </a:txBody>
                  <a:tcPr marL="63627" marR="63627" marT="29752" marB="2975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tc>
                  <a:txBody>
                    <a:bodyPr/>
                    <a:lstStyle/>
                    <a:p>
                      <a:pPr algn="ctr" fontAlgn="base"/>
                      <a:r>
                        <a:rPr lang="en-US" sz="1600" dirty="0">
                          <a:effectLst/>
                          <a:latin typeface="+mn-lt"/>
                        </a:rPr>
                        <a:t>Yes</a:t>
                      </a:r>
                    </a:p>
                  </a:txBody>
                  <a:tcPr marL="63627" marR="63627" marT="29752" marB="29752" anchor="ctr">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extLst>
                  <a:ext uri="{0D108BD9-81ED-4DB2-BD59-A6C34878D82A}">
                    <a16:rowId xmlns:a16="http://schemas.microsoft.com/office/drawing/2014/main" val="2527989855"/>
                  </a:ext>
                </a:extLst>
              </a:tr>
              <a:tr h="533400">
                <a:tc vMerge="1">
                  <a:txBody>
                    <a:bodyPr/>
                    <a:lstStyle/>
                    <a:p>
                      <a:endParaRPr lang="en-US"/>
                    </a:p>
                  </a:txBody>
                  <a:tcPr/>
                </a:tc>
                <a:tc>
                  <a:txBody>
                    <a:bodyPr/>
                    <a:lstStyle/>
                    <a:p>
                      <a:pPr marL="285750" indent="-285750" algn="l" fontAlgn="base">
                        <a:buFont typeface="Arial" panose="020B0604020202020204" pitchFamily="34" charset="0"/>
                        <a:buChar char="•"/>
                      </a:pPr>
                      <a:r>
                        <a:rPr lang="en-US" sz="1600" dirty="0">
                          <a:effectLst/>
                          <a:latin typeface="+mn-lt"/>
                        </a:rPr>
                        <a:t>any cash payment because of a guaranteed residual value</a:t>
                      </a:r>
                    </a:p>
                  </a:txBody>
                  <a:tcPr marL="63627" marR="63627" marT="29752" marB="2975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tc>
                  <a:txBody>
                    <a:bodyPr/>
                    <a:lstStyle/>
                    <a:p>
                      <a:pPr algn="ctr" fontAlgn="base"/>
                      <a:r>
                        <a:rPr lang="en-US" sz="1600" dirty="0">
                          <a:effectLst/>
                          <a:latin typeface="+mn-lt"/>
                        </a:rPr>
                        <a:t>No</a:t>
                      </a:r>
                    </a:p>
                  </a:txBody>
                  <a:tcPr marL="63627" marR="63627" marT="29752" marB="29752" anchor="ctr">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extLst>
                  <a:ext uri="{0D108BD9-81ED-4DB2-BD59-A6C34878D82A}">
                    <a16:rowId xmlns:a16="http://schemas.microsoft.com/office/drawing/2014/main" val="912475075"/>
                  </a:ext>
                </a:extLst>
              </a:tr>
              <a:tr h="595816">
                <a:tc vMerge="1">
                  <a:txBody>
                    <a:bodyPr/>
                    <a:lstStyle/>
                    <a:p>
                      <a:endParaRPr lang="en-US"/>
                    </a:p>
                  </a:txBody>
                  <a:tcPr/>
                </a:tc>
                <a:tc>
                  <a:txBody>
                    <a:bodyPr/>
                    <a:lstStyle/>
                    <a:p>
                      <a:pPr marL="285750" indent="-285750" algn="l" fontAlgn="base">
                        <a:buFont typeface="Arial" panose="020B0604020202020204" pitchFamily="34" charset="0"/>
                        <a:buChar char="•"/>
                      </a:pPr>
                      <a:r>
                        <a:rPr lang="en-US" sz="1600" dirty="0">
                          <a:effectLst/>
                          <a:latin typeface="+mn-lt"/>
                        </a:rPr>
                        <a:t>whether a variable payment is now a fixed payment</a:t>
                      </a:r>
                    </a:p>
                  </a:txBody>
                  <a:tcPr marL="63627" marR="63627" marT="29752" marB="2975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tc>
                  <a:txBody>
                    <a:bodyPr/>
                    <a:lstStyle/>
                    <a:p>
                      <a:pPr algn="ctr" fontAlgn="base"/>
                      <a:r>
                        <a:rPr lang="en-US" sz="1600" dirty="0">
                          <a:effectLst/>
                          <a:latin typeface="+mn-lt"/>
                        </a:rPr>
                        <a:t>No</a:t>
                      </a:r>
                    </a:p>
                  </a:txBody>
                  <a:tcPr marL="63627" marR="63627" marT="29752" marB="29752" anchor="ctr">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extLst>
                  <a:ext uri="{0D108BD9-81ED-4DB2-BD59-A6C34878D82A}">
                    <a16:rowId xmlns:a16="http://schemas.microsoft.com/office/drawing/2014/main" val="1314851404"/>
                  </a:ext>
                </a:extLst>
              </a:tr>
              <a:tr h="533774">
                <a:tc>
                  <a:txBody>
                    <a:bodyPr/>
                    <a:lstStyle/>
                    <a:p>
                      <a:pPr marL="342900" marR="0" lvl="0" indent="-342900" algn="l" defTabSz="914400" rtl="0" eaLnBrk="1" fontAlgn="base" latinLnBrk="0" hangingPunct="1">
                        <a:lnSpc>
                          <a:spcPct val="100000"/>
                        </a:lnSpc>
                        <a:spcBef>
                          <a:spcPts val="0"/>
                        </a:spcBef>
                        <a:spcAft>
                          <a:spcPts val="0"/>
                        </a:spcAft>
                        <a:buClrTx/>
                        <a:buSzTx/>
                        <a:buFont typeface="+mj-lt"/>
                        <a:buAutoNum type="arabicPeriod" startAt="2"/>
                        <a:tabLst/>
                        <a:defRPr/>
                      </a:pPr>
                      <a:r>
                        <a:rPr lang="en-US" sz="1600" dirty="0">
                          <a:effectLst/>
                          <a:latin typeface="+mn-lt"/>
                        </a:rPr>
                        <a:t>There is a modification of the terms of the lease</a:t>
                      </a:r>
                      <a:r>
                        <a:rPr lang="en-US" sz="1800" b="0" i="0" u="none" strike="noStrike" kern="1200" baseline="30000" dirty="0">
                          <a:solidFill>
                            <a:schemeClr val="tx1"/>
                          </a:solidFill>
                          <a:latin typeface="+mn-lt"/>
                          <a:ea typeface="+mn-ea"/>
                          <a:cs typeface="+mn-cs"/>
                        </a:rPr>
                        <a:t>† </a:t>
                      </a:r>
                    </a:p>
                  </a:txBody>
                  <a:tcPr marL="63627" marR="63627" marT="29752" marB="2975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tc>
                  <a:txBody>
                    <a:bodyPr/>
                    <a:lstStyle/>
                    <a:p>
                      <a:pPr marL="285750" indent="-285750" algn="l" fontAlgn="base">
                        <a:buFont typeface="Arial" panose="020B0604020202020204" pitchFamily="34" charset="0"/>
                        <a:buChar char="•"/>
                      </a:pPr>
                      <a:r>
                        <a:rPr lang="en-US" sz="1600" dirty="0">
                          <a:effectLst/>
                          <a:latin typeface="+mn-lt"/>
                        </a:rPr>
                        <a:t>not accounted for as a new lease</a:t>
                      </a:r>
                    </a:p>
                  </a:txBody>
                  <a:tcPr marL="63627" marR="63627" marT="29752" marB="2975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tc>
                  <a:txBody>
                    <a:bodyPr/>
                    <a:lstStyle/>
                    <a:p>
                      <a:pPr algn="ctr" fontAlgn="base"/>
                      <a:r>
                        <a:rPr lang="en-US" sz="1600" dirty="0">
                          <a:effectLst/>
                          <a:latin typeface="+mn-lt"/>
                        </a:rPr>
                        <a:t>Yes</a:t>
                      </a:r>
                    </a:p>
                  </a:txBody>
                  <a:tcPr marL="63627" marR="63627" marT="29752" marB="29752" anchor="ctr">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extLst>
                  <a:ext uri="{0D108BD9-81ED-4DB2-BD59-A6C34878D82A}">
                    <a16:rowId xmlns:a16="http://schemas.microsoft.com/office/drawing/2014/main" val="410919891"/>
                  </a:ext>
                </a:extLst>
              </a:tr>
              <a:tr h="652245">
                <a:tc gridSpan="3">
                  <a:txBody>
                    <a:bodyPr/>
                    <a:lstStyle/>
                    <a:p>
                      <a:pPr algn="l" fontAlgn="base"/>
                      <a:r>
                        <a:rPr lang="en-US" sz="1200" i="1" dirty="0">
                          <a:solidFill>
                            <a:srgbClr val="666666"/>
                          </a:solidFill>
                          <a:effectLst/>
                          <a:latin typeface="+mn-lt"/>
                        </a:rPr>
                        <a:t>* We reassess the lease term or exercise of an option only when some new event, like a leasehold improvement, triggers a reassessment.</a:t>
                      </a:r>
                      <a:br>
                        <a:rPr lang="en-US" sz="1200" i="1" dirty="0">
                          <a:solidFill>
                            <a:srgbClr val="666666"/>
                          </a:solidFill>
                          <a:effectLst/>
                          <a:latin typeface="+mn-lt"/>
                        </a:rPr>
                      </a:br>
                      <a:r>
                        <a:rPr lang="en-US" sz="1200" b="0" i="1" u="none" strike="noStrike" kern="1200" baseline="0" dirty="0">
                          <a:solidFill>
                            <a:schemeClr val="tx1"/>
                          </a:solidFill>
                          <a:latin typeface="+mn-lt"/>
                          <a:ea typeface="+mn-ea"/>
                          <a:cs typeface="+mn-cs"/>
                        </a:rPr>
                        <a:t>†</a:t>
                      </a:r>
                      <a:r>
                        <a:rPr lang="en-US" sz="1200" i="1" dirty="0">
                          <a:solidFill>
                            <a:srgbClr val="666666"/>
                          </a:solidFill>
                          <a:effectLst/>
                          <a:latin typeface="+mn-lt"/>
                        </a:rPr>
                        <a:t>Under prior GAAP, a modification was the only time the lease liability was remeasured.</a:t>
                      </a:r>
                      <a:endParaRPr lang="en-US" sz="1200" dirty="0">
                        <a:effectLst/>
                        <a:latin typeface="+mn-lt"/>
                      </a:endParaRPr>
                    </a:p>
                  </a:txBody>
                  <a:tcPr marL="63627" marR="63627" marT="29752" marB="29752">
                    <a:lnL w="7620" cap="flat" cmpd="sng" algn="ctr">
                      <a:solidFill>
                        <a:srgbClr val="666666"/>
                      </a:solidFill>
                      <a:prstDash val="solid"/>
                      <a:round/>
                      <a:headEnd type="none" w="med" len="med"/>
                      <a:tailEnd type="none" w="med" len="med"/>
                    </a:lnL>
                    <a:lnR w="7620" cap="flat" cmpd="sng" algn="ctr">
                      <a:solidFill>
                        <a:srgbClr val="666666"/>
                      </a:solidFill>
                      <a:prstDash val="solid"/>
                      <a:round/>
                      <a:headEnd type="none" w="med" len="med"/>
                      <a:tailEnd type="none" w="med" len="med"/>
                    </a:lnR>
                    <a:lnT w="7620" cap="flat" cmpd="sng" algn="ctr">
                      <a:solidFill>
                        <a:srgbClr val="666666"/>
                      </a:solidFill>
                      <a:prstDash val="solid"/>
                      <a:round/>
                      <a:headEnd type="none" w="med" len="med"/>
                      <a:tailEnd type="none" w="med" len="med"/>
                    </a:lnT>
                    <a:lnB w="7620" cap="flat" cmpd="sng" algn="ctr">
                      <a:solidFill>
                        <a:srgbClr val="666666"/>
                      </a:solidFill>
                      <a:prstDash val="solid"/>
                      <a:round/>
                      <a:headEnd type="none" w="med" len="med"/>
                      <a:tailEnd type="none" w="med" len="med"/>
                    </a:lnB>
                    <a:solidFill>
                      <a:srgbClr val="FFFF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83120307"/>
                  </a:ext>
                </a:extLst>
              </a:tr>
            </a:tbl>
          </a:graphicData>
        </a:graphic>
      </p:graphicFrame>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6" name="Slide Number Placeholder 5">
            <a:extLst>
              <a:ext uri="{FF2B5EF4-FFF2-40B4-BE49-F238E27FC236}">
                <a16:creationId xmlns:a16="http://schemas.microsoft.com/office/drawing/2014/main" id="{7AD86CDC-0F00-474E-A225-CC8B7B58FB3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93</a:t>
            </a:fld>
            <a:endParaRPr lang="en-US" dirty="0"/>
          </a:p>
        </p:txBody>
      </p:sp>
    </p:spTree>
    <p:extLst>
      <p:ext uri="{BB962C8B-B14F-4D97-AF65-F5344CB8AC3E}">
        <p14:creationId xmlns:p14="http://schemas.microsoft.com/office/powerpoint/2010/main" val="13710841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dirty="0"/>
              <a:t>Concept Check: Variable Payments</a:t>
            </a:r>
            <a:endParaRPr lang="en-US" dirty="0"/>
          </a:p>
        </p:txBody>
      </p:sp>
      <p:sp>
        <p:nvSpPr>
          <p:cNvPr id="414723" name="Rectangle 3"/>
          <p:cNvSpPr>
            <a:spLocks noGrp="1" noChangeArrowheads="1"/>
          </p:cNvSpPr>
          <p:nvPr>
            <p:ph idx="1"/>
          </p:nvPr>
        </p:nvSpPr>
        <p:spPr>
          <a:xfrm>
            <a:off x="640684" y="1221903"/>
            <a:ext cx="8461407" cy="5350300"/>
          </a:xfrm>
          <a:solidFill>
            <a:schemeClr val="bg1">
              <a:lumMod val="95000"/>
            </a:schemeClr>
          </a:solidFill>
        </p:spPr>
        <p:txBody>
          <a:bodyPr>
            <a:normAutofit/>
          </a:bodyPr>
          <a:lstStyle/>
          <a:p>
            <a:pPr marL="0" indent="0">
              <a:buNone/>
            </a:pPr>
            <a:r>
              <a:rPr lang="en-US" sz="2100" dirty="0"/>
              <a:t>In which of the following situations would it be appropriate to include the variable payment in the calculation of the lease liability recorded at the beginning of the lease?</a:t>
            </a:r>
          </a:p>
          <a:p>
            <a:pPr>
              <a:buNone/>
            </a:pPr>
            <a:r>
              <a:rPr lang="en-US" sz="2100" dirty="0"/>
              <a:t>a.	Lease payment in year 2 will increase by 0.05% of reported revenues for the previous year. </a:t>
            </a:r>
          </a:p>
          <a:p>
            <a:pPr>
              <a:buNone/>
            </a:pPr>
            <a:r>
              <a:rPr lang="en-US" sz="2100" dirty="0"/>
              <a:t>b.	Lease payments will increase by $10,000 per year when net profitability reaches 10%. </a:t>
            </a:r>
          </a:p>
          <a:p>
            <a:pPr>
              <a:buNone/>
            </a:pPr>
            <a:r>
              <a:rPr lang="en-US" sz="2100" dirty="0"/>
              <a:t>c.	Lease payments will be $50,000 for years 1 – 5 and $60,000 for years 6 -10 but may be indexed if the Dow Jones moves more than 50% in a single year.</a:t>
            </a:r>
          </a:p>
          <a:p>
            <a:pPr>
              <a:buNone/>
            </a:pPr>
            <a:r>
              <a:rPr lang="en-US" sz="2100" dirty="0"/>
              <a:t>d.	Annual lease payments will be equal to the asset’s hourly usage in the prior year multiplied by a rate of $35 per hour. </a:t>
            </a:r>
          </a:p>
          <a:p>
            <a:pPr marL="2286000" lvl="5" indent="0">
              <a:lnSpc>
                <a:spcPct val="100000"/>
              </a:lnSpc>
              <a:buNone/>
              <a:tabLst>
                <a:tab pos="7772400" algn="dec"/>
              </a:tabLst>
              <a:defRPr/>
            </a:pPr>
            <a:endParaRPr lang="en-US" sz="1600" dirty="0"/>
          </a:p>
          <a:p>
            <a:pPr marL="0" indent="0">
              <a:lnSpc>
                <a:spcPct val="100000"/>
              </a:lnSpc>
              <a:buNone/>
              <a:tabLst>
                <a:tab pos="7772400" algn="dec"/>
              </a:tabLst>
              <a:defRPr/>
            </a:pPr>
            <a:endParaRPr lang="en-US" sz="1800" dirty="0"/>
          </a:p>
        </p:txBody>
      </p:sp>
      <p:sp>
        <p:nvSpPr>
          <p:cNvPr id="2" name="Oval 1"/>
          <p:cNvSpPr/>
          <p:nvPr/>
        </p:nvSpPr>
        <p:spPr bwMode="auto">
          <a:xfrm flipV="1">
            <a:off x="611560" y="3717032"/>
            <a:ext cx="397979" cy="360040"/>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TextBox 6"/>
          <p:cNvSpPr txBox="1"/>
          <p:nvPr/>
        </p:nvSpPr>
        <p:spPr>
          <a:xfrm>
            <a:off x="827584" y="5371873"/>
            <a:ext cx="7315200" cy="1200329"/>
          </a:xfrm>
          <a:prstGeom prst="rect">
            <a:avLst/>
          </a:prstGeom>
          <a:solidFill>
            <a:schemeClr val="accent6">
              <a:lumMod val="20000"/>
              <a:lumOff val="80000"/>
            </a:schemeClr>
          </a:solidFill>
          <a:ln w="6350">
            <a:solidFill>
              <a:schemeClr val="tx1"/>
            </a:solidFill>
          </a:ln>
        </p:spPr>
        <p:txBody>
          <a:bodyPr wrap="square" rtlCol="0">
            <a:spAutoFit/>
          </a:bodyPr>
          <a:lstStyle/>
          <a:p>
            <a:pPr marL="0" indent="0">
              <a:buNone/>
              <a:tabLst>
                <a:tab pos="7772400" algn="dec"/>
              </a:tabLst>
              <a:defRPr/>
            </a:pPr>
            <a:r>
              <a:rPr lang="en-US" dirty="0"/>
              <a:t>The  correct answer is c. </a:t>
            </a:r>
          </a:p>
          <a:p>
            <a:pPr marL="0" indent="0">
              <a:buNone/>
              <a:tabLst>
                <a:tab pos="7772400" algn="dec"/>
              </a:tabLst>
              <a:defRPr/>
            </a:pPr>
            <a:r>
              <a:rPr lang="en-US" dirty="0"/>
              <a:t>Variable payments may be included in the calculation of the lease liability recorded at the beginning of the lease if the payments are in-substance fixed or if the variable payment depends on an index or rate.	</a:t>
            </a:r>
          </a:p>
        </p:txBody>
      </p:sp>
      <p:sp>
        <p:nvSpPr>
          <p:cNvPr id="6" name="Title 2">
            <a:extLst>
              <a:ext uri="{FF2B5EF4-FFF2-40B4-BE49-F238E27FC236}">
                <a16:creationId xmlns:a16="http://schemas.microsoft.com/office/drawing/2014/main" id="{A6373854-325D-4BE0-BEC1-24548CDD3B10}"/>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LO15-6</a:t>
            </a:r>
          </a:p>
        </p:txBody>
      </p:sp>
      <p:sp>
        <p:nvSpPr>
          <p:cNvPr id="8" name="Slide Number Placeholder 5">
            <a:extLst>
              <a:ext uri="{FF2B5EF4-FFF2-40B4-BE49-F238E27FC236}">
                <a16:creationId xmlns:a16="http://schemas.microsoft.com/office/drawing/2014/main" id="{2906FD20-9444-2546-92E9-E8B9FEB37DC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94</a:t>
            </a:fld>
            <a:endParaRPr lang="en-US" dirty="0"/>
          </a:p>
        </p:txBody>
      </p:sp>
    </p:spTree>
    <p:extLst>
      <p:ext uri="{BB962C8B-B14F-4D97-AF65-F5344CB8AC3E}">
        <p14:creationId xmlns:p14="http://schemas.microsoft.com/office/powerpoint/2010/main" val="25172105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0" y="228600"/>
            <a:ext cx="7793037" cy="1462087"/>
          </a:xfrm>
        </p:spPr>
        <p:txBody>
          <a:bodyPr/>
          <a:lstStyle/>
          <a:p>
            <a:r>
              <a:rPr lang="en-US" b="1" dirty="0"/>
              <a:t>Is it a Lease?</a:t>
            </a:r>
          </a:p>
        </p:txBody>
      </p:sp>
      <p:sp>
        <p:nvSpPr>
          <p:cNvPr id="399363" name="Rectangle 3"/>
          <p:cNvSpPr>
            <a:spLocks noGrp="1" noChangeArrowheads="1"/>
          </p:cNvSpPr>
          <p:nvPr>
            <p:ph type="body" idx="1"/>
          </p:nvPr>
        </p:nvSpPr>
        <p:spPr>
          <a:xfrm>
            <a:off x="611560" y="1256184"/>
            <a:ext cx="8532440" cy="5373216"/>
          </a:xfrm>
        </p:spPr>
        <p:txBody>
          <a:bodyPr>
            <a:noAutofit/>
          </a:bodyPr>
          <a:lstStyle/>
          <a:p>
            <a:pPr marL="0" indent="0">
              <a:buNone/>
            </a:pPr>
            <a:r>
              <a:rPr lang="en-US" sz="2200" dirty="0"/>
              <a:t>A contract meets the definition of a lease when two key criteria are met at the inception of the contract:</a:t>
            </a:r>
          </a:p>
          <a:p>
            <a:pPr marL="457200" indent="-457200">
              <a:buFont typeface="+mj-lt"/>
              <a:buAutoNum type="arabicPeriod"/>
            </a:pPr>
            <a:r>
              <a:rPr lang="en-US" sz="2200" dirty="0"/>
              <a:t>There must be an </a:t>
            </a:r>
            <a:r>
              <a:rPr lang="en-US" sz="2200" b="1" dirty="0">
                <a:solidFill>
                  <a:srgbClr val="FF0000"/>
                </a:solidFill>
              </a:rPr>
              <a:t>identified asset</a:t>
            </a:r>
            <a:r>
              <a:rPr lang="en-US" sz="2200" dirty="0"/>
              <a:t>.</a:t>
            </a:r>
          </a:p>
          <a:p>
            <a:pPr marL="857250" lvl="1" indent="-457200"/>
            <a:r>
              <a:rPr lang="en-US" sz="2200" dirty="0"/>
              <a:t>the asset must be </a:t>
            </a:r>
            <a:r>
              <a:rPr lang="en-US" sz="2200" i="1" dirty="0"/>
              <a:t>property, plant, or equipment </a:t>
            </a:r>
            <a:r>
              <a:rPr lang="en-US" sz="2200" dirty="0"/>
              <a:t>and,</a:t>
            </a:r>
          </a:p>
          <a:p>
            <a:pPr marL="857250" lvl="1" indent="-457200"/>
            <a:r>
              <a:rPr lang="en-US" sz="2200" dirty="0"/>
              <a:t>The asset must be specified in the contract, either </a:t>
            </a:r>
            <a:r>
              <a:rPr lang="en-US" sz="2200" i="1" dirty="0"/>
              <a:t>explicitly</a:t>
            </a:r>
            <a:r>
              <a:rPr lang="en-US" sz="2200" dirty="0"/>
              <a:t> or </a:t>
            </a:r>
            <a:r>
              <a:rPr lang="en-US" sz="2200" i="1" dirty="0"/>
              <a:t>implicitly</a:t>
            </a:r>
          </a:p>
          <a:p>
            <a:pPr marL="457200" indent="-457200">
              <a:buFont typeface="+mj-lt"/>
              <a:buAutoNum type="arabicPeriod"/>
            </a:pPr>
            <a:r>
              <a:rPr lang="en-US" sz="2200" dirty="0"/>
              <a:t>Lessee must have the </a:t>
            </a:r>
            <a:r>
              <a:rPr lang="en-US" sz="2200" b="1" dirty="0">
                <a:solidFill>
                  <a:srgbClr val="FF0000"/>
                </a:solidFill>
              </a:rPr>
              <a:t>right to control the use </a:t>
            </a:r>
            <a:r>
              <a:rPr lang="en-US" sz="2200" dirty="0"/>
              <a:t>of the identified asset </a:t>
            </a:r>
          </a:p>
          <a:p>
            <a:pPr marL="857250" lvl="1" indent="-457200"/>
            <a:r>
              <a:rPr lang="en-US" sz="2200" dirty="0"/>
              <a:t>the customer can derive substantially all of the potential economic benefits from using the asset, </a:t>
            </a:r>
          </a:p>
          <a:p>
            <a:pPr marL="857250" lvl="1" indent="-457200"/>
            <a:r>
              <a:rPr lang="en-US" sz="2200" dirty="0"/>
              <a:t>the customer can direct the use of the asset throughout the contract term, and </a:t>
            </a:r>
          </a:p>
          <a:p>
            <a:pPr marL="857250" lvl="1" indent="-457200"/>
            <a:r>
              <a:rPr lang="en-US" sz="2200" dirty="0"/>
              <a:t>the lessor cannot have the right to substitute an alternative asset anytime during the period of use and possibly benefit economically from such a substitution</a:t>
            </a:r>
          </a:p>
        </p:txBody>
      </p:sp>
      <p:sp>
        <p:nvSpPr>
          <p:cNvPr id="4" name="Title 2">
            <a:extLst>
              <a:ext uri="{FF2B5EF4-FFF2-40B4-BE49-F238E27FC236}">
                <a16:creationId xmlns:a16="http://schemas.microsoft.com/office/drawing/2014/main" id="{836E72ED-0849-40FB-9AA3-11D153398CB7}"/>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5" name="Slide Number Placeholder 5">
            <a:extLst>
              <a:ext uri="{FF2B5EF4-FFF2-40B4-BE49-F238E27FC236}">
                <a16:creationId xmlns:a16="http://schemas.microsoft.com/office/drawing/2014/main" id="{F9EA601E-B7BB-104C-B25B-EB020CAC542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95</a:t>
            </a:fld>
            <a:endParaRPr lang="en-US" dirty="0"/>
          </a:p>
        </p:txBody>
      </p:sp>
    </p:spTree>
    <p:extLst>
      <p:ext uri="{BB962C8B-B14F-4D97-AF65-F5344CB8AC3E}">
        <p14:creationId xmlns:p14="http://schemas.microsoft.com/office/powerpoint/2010/main" val="282207706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Nonlease Components of Lease Payments</a:t>
            </a:r>
          </a:p>
        </p:txBody>
      </p:sp>
      <p:sp>
        <p:nvSpPr>
          <p:cNvPr id="3" name="Content Placeholder 2"/>
          <p:cNvSpPr>
            <a:spLocks noGrp="1"/>
          </p:cNvSpPr>
          <p:nvPr>
            <p:ph idx="1"/>
          </p:nvPr>
        </p:nvSpPr>
        <p:spPr/>
        <p:txBody>
          <a:bodyPr>
            <a:normAutofit/>
          </a:bodyPr>
          <a:lstStyle/>
          <a:p>
            <a:pPr marL="0" indent="0">
              <a:buNone/>
            </a:pPr>
            <a:r>
              <a:rPr lang="en-US" sz="2400" dirty="0"/>
              <a:t>Examples of nonlease components may include:</a:t>
            </a:r>
          </a:p>
          <a:p>
            <a:r>
              <a:rPr lang="en-US" sz="2400" dirty="0"/>
              <a:t>Service contracts</a:t>
            </a:r>
          </a:p>
          <a:p>
            <a:r>
              <a:rPr lang="en-US" sz="2400" dirty="0"/>
              <a:t>Maintenance</a:t>
            </a:r>
          </a:p>
          <a:p>
            <a:r>
              <a:rPr lang="en-US" sz="2400" dirty="0"/>
              <a:t>Hazard insurance</a:t>
            </a:r>
          </a:p>
          <a:p>
            <a:r>
              <a:rPr lang="en-US" sz="2400" dirty="0"/>
              <a:t>Property taxes</a:t>
            </a:r>
          </a:p>
          <a:p>
            <a:pPr marL="0" indent="0">
              <a:buNone/>
            </a:pPr>
            <a:endParaRPr lang="en-US" sz="2400" dirty="0"/>
          </a:p>
          <a:p>
            <a:pPr marL="0" indent="0">
              <a:buNone/>
            </a:pPr>
            <a:r>
              <a:rPr lang="en-US" sz="2400" dirty="0"/>
              <a:t>If the charge represents a transfer of a good or service to the lessee, then it qualifies as a nonlease component of the payment and should be separated from the lease payments. </a:t>
            </a:r>
          </a:p>
          <a:p>
            <a:endParaRPr lang="en-US" sz="2400" dirty="0"/>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6" name="Slide Number Placeholder 5">
            <a:extLst>
              <a:ext uri="{FF2B5EF4-FFF2-40B4-BE49-F238E27FC236}">
                <a16:creationId xmlns:a16="http://schemas.microsoft.com/office/drawing/2014/main" id="{69881E05-3E7F-DD45-87E6-CF969667EFF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96</a:t>
            </a:fld>
            <a:endParaRPr lang="en-US" dirty="0"/>
          </a:p>
        </p:txBody>
      </p:sp>
    </p:spTree>
    <p:extLst>
      <p:ext uri="{BB962C8B-B14F-4D97-AF65-F5344CB8AC3E}">
        <p14:creationId xmlns:p14="http://schemas.microsoft.com/office/powerpoint/2010/main" val="23684015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0" y="228600"/>
            <a:ext cx="7793037" cy="1462087"/>
          </a:xfrm>
        </p:spPr>
        <p:txBody>
          <a:bodyPr/>
          <a:lstStyle/>
          <a:p>
            <a:r>
              <a:rPr lang="en-US" b="1" dirty="0"/>
              <a:t>Nonlease Components </a:t>
            </a:r>
            <a:br>
              <a:rPr lang="en-US" b="1" dirty="0"/>
            </a:br>
            <a:r>
              <a:rPr lang="en-US" b="1" dirty="0"/>
              <a:t>of Lease Payments</a:t>
            </a:r>
          </a:p>
        </p:txBody>
      </p:sp>
      <p:sp>
        <p:nvSpPr>
          <p:cNvPr id="399363" name="Rectangle 3"/>
          <p:cNvSpPr>
            <a:spLocks noGrp="1" noChangeArrowheads="1"/>
          </p:cNvSpPr>
          <p:nvPr>
            <p:ph type="body" idx="1"/>
          </p:nvPr>
        </p:nvSpPr>
        <p:spPr>
          <a:xfrm>
            <a:off x="611560" y="1844824"/>
            <a:ext cx="8532440" cy="5013176"/>
          </a:xfrm>
        </p:spPr>
        <p:txBody>
          <a:bodyPr/>
          <a:lstStyle/>
          <a:p>
            <a:r>
              <a:rPr lang="en-US" sz="2400" dirty="0"/>
              <a:t>Nonlease components that are included in periodic lease payments to be paid by the lessor (example: maintenance)</a:t>
            </a:r>
          </a:p>
          <a:p>
            <a:r>
              <a:rPr lang="en-US" sz="2400" dirty="0"/>
              <a:t>In effect, indirectly paid by the lessee—and </a:t>
            </a:r>
            <a:r>
              <a:rPr lang="en-US" sz="2400" b="1" dirty="0">
                <a:solidFill>
                  <a:srgbClr val="C00000"/>
                </a:solidFill>
              </a:rPr>
              <a:t>expensed by the lessee </a:t>
            </a:r>
          </a:p>
          <a:p>
            <a:r>
              <a:rPr lang="en-US" sz="2400" dirty="0"/>
              <a:t>Lessee records a right-of-use asset and lease liability for the present value of the lease payments </a:t>
            </a:r>
            <a:r>
              <a:rPr lang="en-US" sz="2400" b="1" dirty="0">
                <a:solidFill>
                  <a:srgbClr val="C00000"/>
                </a:solidFill>
              </a:rPr>
              <a:t>excluding the nonlease components</a:t>
            </a:r>
            <a:r>
              <a:rPr lang="en-US" sz="2400" dirty="0"/>
              <a:t>. </a:t>
            </a:r>
          </a:p>
          <a:p>
            <a:r>
              <a:rPr lang="en-US" sz="2400" i="1" dirty="0"/>
              <a:t>Hazard insurance and property taxes</a:t>
            </a:r>
            <a:r>
              <a:rPr lang="en-US" sz="2400" dirty="0"/>
              <a:t> do not transfer to the lessee a separate good or service and thus are part of the lease payments.</a:t>
            </a:r>
          </a:p>
        </p:txBody>
      </p:sp>
      <p:sp>
        <p:nvSpPr>
          <p:cNvPr id="4" name="Title 2">
            <a:extLst>
              <a:ext uri="{FF2B5EF4-FFF2-40B4-BE49-F238E27FC236}">
                <a16:creationId xmlns:a16="http://schemas.microsoft.com/office/drawing/2014/main" id="{836E72ED-0849-40FB-9AA3-11D153398CB7}"/>
              </a:ext>
            </a:extLst>
          </p:cNvPr>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5" name="Slide Number Placeholder 5">
            <a:extLst>
              <a:ext uri="{FF2B5EF4-FFF2-40B4-BE49-F238E27FC236}">
                <a16:creationId xmlns:a16="http://schemas.microsoft.com/office/drawing/2014/main" id="{DCB80065-BEC0-744F-99CB-21C24F55BD5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97</a:t>
            </a:fld>
            <a:endParaRPr lang="en-US" dirty="0"/>
          </a:p>
        </p:txBody>
      </p:sp>
    </p:spTree>
    <p:extLst>
      <p:ext uri="{BB962C8B-B14F-4D97-AF65-F5344CB8AC3E}">
        <p14:creationId xmlns:p14="http://schemas.microsoft.com/office/powerpoint/2010/main" val="21921326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Nonlease Component Example</a:t>
            </a:r>
          </a:p>
        </p:txBody>
      </p:sp>
      <p:sp>
        <p:nvSpPr>
          <p:cNvPr id="5" name="TextBox 4"/>
          <p:cNvSpPr txBox="1"/>
          <p:nvPr/>
        </p:nvSpPr>
        <p:spPr>
          <a:xfrm>
            <a:off x="761999" y="1444627"/>
            <a:ext cx="7924801" cy="4431983"/>
          </a:xfrm>
          <a:prstGeom prst="rect">
            <a:avLst/>
          </a:prstGeom>
          <a:solidFill>
            <a:srgbClr val="FFFFCC"/>
          </a:solidFill>
          <a:ln>
            <a:solidFill>
              <a:schemeClr val="accent6"/>
            </a:solidFill>
          </a:ln>
        </p:spPr>
        <p:txBody>
          <a:bodyPr wrap="square" rtlCol="0">
            <a:spAutoFit/>
          </a:bodyPr>
          <a:lstStyle/>
          <a:p>
            <a:r>
              <a:rPr lang="en-US" sz="2400" dirty="0">
                <a:latin typeface="+mn-lt"/>
              </a:rPr>
              <a:t>On January 1, 2021, Sans Serif Publishers leased equipment from First LeaseCorp. First LeaseCorp purchased the equipment from CompuDec Corporation at a cost of $479,079.</a:t>
            </a:r>
          </a:p>
          <a:p>
            <a:endParaRPr lang="en-US" sz="2400" dirty="0">
              <a:latin typeface="+mn-lt"/>
            </a:endParaRPr>
          </a:p>
          <a:p>
            <a:pPr marL="342900" indent="-342900">
              <a:buFont typeface="Arial" panose="020B0604020202020204" pitchFamily="34" charset="0"/>
              <a:buChar char="•"/>
            </a:pPr>
            <a:r>
              <a:rPr lang="en-US" sz="2400" dirty="0">
                <a:latin typeface="+mn-lt"/>
              </a:rPr>
              <a:t>Six annual payments of $102,000 beginning January 1, 2021.</a:t>
            </a:r>
          </a:p>
          <a:p>
            <a:pPr marL="342900" indent="-342900">
              <a:buFont typeface="Arial" panose="020B0604020202020204" pitchFamily="34" charset="0"/>
              <a:buChar char="•"/>
            </a:pPr>
            <a:r>
              <a:rPr lang="en-US" sz="2400" dirty="0">
                <a:latin typeface="+mn-lt"/>
              </a:rPr>
              <a:t>Payments include </a:t>
            </a:r>
            <a:r>
              <a:rPr lang="en-US" sz="2400" b="1" dirty="0">
                <a:solidFill>
                  <a:srgbClr val="C00000"/>
                </a:solidFill>
                <a:latin typeface="+mn-lt"/>
              </a:rPr>
              <a:t>$2,000</a:t>
            </a:r>
            <a:r>
              <a:rPr lang="en-US" sz="2400" dirty="0">
                <a:latin typeface="+mn-lt"/>
              </a:rPr>
              <a:t> which First LeaseCorp will use to pay an annual maintenance fee.</a:t>
            </a:r>
          </a:p>
          <a:p>
            <a:pPr marL="342900" indent="-342900">
              <a:buFont typeface="Arial" panose="020B0604020202020204" pitchFamily="34" charset="0"/>
              <a:buChar char="•"/>
            </a:pPr>
            <a:r>
              <a:rPr lang="en-US" sz="2400" dirty="0">
                <a:latin typeface="+mn-lt"/>
              </a:rPr>
              <a:t>The interest rate in these financing arrangements is 10%.</a:t>
            </a:r>
          </a:p>
          <a:p>
            <a:pPr marL="342900" indent="-342900">
              <a:buFont typeface="Arial" panose="020B0604020202020204" pitchFamily="34" charset="0"/>
              <a:buChar char="•"/>
            </a:pPr>
            <a:r>
              <a:rPr lang="en-US" sz="2400" dirty="0">
                <a:latin typeface="+mn-lt"/>
              </a:rPr>
              <a:t>Finance lease to Sans Serif Publishers.</a:t>
            </a:r>
          </a:p>
          <a:p>
            <a:pPr marL="342900" indent="-342900">
              <a:buFont typeface="Arial" panose="020B0604020202020204" pitchFamily="34" charset="0"/>
              <a:buChar char="•"/>
            </a:pPr>
            <a:r>
              <a:rPr lang="en-US" sz="2400" dirty="0">
                <a:latin typeface="+mn-lt"/>
              </a:rPr>
              <a:t>Sales-type lease to First LeaseCorp.</a:t>
            </a:r>
          </a:p>
          <a:p>
            <a:endParaRPr lang="en-US" dirty="0"/>
          </a:p>
        </p:txBody>
      </p:sp>
      <p:sp>
        <p:nvSpPr>
          <p:cNvPr id="4"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6" name="Slide Number Placeholder 5">
            <a:extLst>
              <a:ext uri="{FF2B5EF4-FFF2-40B4-BE49-F238E27FC236}">
                <a16:creationId xmlns:a16="http://schemas.microsoft.com/office/drawing/2014/main" id="{99E536F0-4AA1-2F47-B463-2A0E85E9C1B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98</a:t>
            </a:fld>
            <a:endParaRPr lang="en-US" dirty="0"/>
          </a:p>
        </p:txBody>
      </p:sp>
    </p:spTree>
    <p:extLst>
      <p:ext uri="{BB962C8B-B14F-4D97-AF65-F5344CB8AC3E}">
        <p14:creationId xmlns:p14="http://schemas.microsoft.com/office/powerpoint/2010/main" val="224804836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Nonlease Component Example (continued)</a:t>
            </a:r>
          </a:p>
        </p:txBody>
      </p:sp>
      <p:sp>
        <p:nvSpPr>
          <p:cNvPr id="4" name="TextBox 3"/>
          <p:cNvSpPr txBox="1"/>
          <p:nvPr/>
        </p:nvSpPr>
        <p:spPr>
          <a:xfrm>
            <a:off x="761999" y="1676400"/>
            <a:ext cx="7924801" cy="3970318"/>
          </a:xfrm>
          <a:prstGeom prst="rect">
            <a:avLst/>
          </a:prstGeom>
          <a:solidFill>
            <a:srgbClr val="FFFFCC"/>
          </a:solidFill>
          <a:ln>
            <a:solidFill>
              <a:schemeClr val="accent6"/>
            </a:solidFill>
          </a:ln>
        </p:spPr>
        <p:txBody>
          <a:bodyPr wrap="square" rtlCol="0">
            <a:spAutoFit/>
          </a:bodyPr>
          <a:lstStyle/>
          <a:p>
            <a:pPr algn="ctr"/>
            <a:r>
              <a:rPr lang="en-US" sz="2000" b="1" dirty="0">
                <a:latin typeface="+mn-lt"/>
              </a:rPr>
              <a:t>First Payment (January 1, 2021)</a:t>
            </a:r>
          </a:p>
          <a:p>
            <a:r>
              <a:rPr lang="en-US" sz="2000" b="1" dirty="0">
                <a:latin typeface="+mn-lt"/>
              </a:rPr>
              <a:t>Sans Serif Publishers (Lessee)</a:t>
            </a:r>
          </a:p>
          <a:p>
            <a:r>
              <a:rPr lang="en-US" sz="2000" dirty="0">
                <a:latin typeface="+mn-lt"/>
              </a:rPr>
              <a:t>Maintenance expense (2021 fee)			    </a:t>
            </a:r>
            <a:r>
              <a:rPr lang="en-US" sz="2000" b="1" dirty="0">
                <a:solidFill>
                  <a:srgbClr val="C00000"/>
                </a:solidFill>
                <a:latin typeface="+mn-lt"/>
              </a:rPr>
              <a:t>2,000</a:t>
            </a:r>
          </a:p>
          <a:p>
            <a:r>
              <a:rPr lang="en-US" sz="2000" dirty="0">
                <a:latin typeface="+mn-lt"/>
              </a:rPr>
              <a:t>Lease payable					100,000</a:t>
            </a:r>
          </a:p>
          <a:p>
            <a:r>
              <a:rPr lang="en-US" sz="2000" dirty="0"/>
              <a:t>       </a:t>
            </a:r>
            <a:r>
              <a:rPr lang="en-US" sz="2000" dirty="0">
                <a:latin typeface="+mn-lt"/>
              </a:rPr>
              <a:t>Cash (lease payment)					102,000</a:t>
            </a:r>
          </a:p>
          <a:p>
            <a:endParaRPr lang="en-US" sz="2000" dirty="0">
              <a:latin typeface="+mn-lt"/>
            </a:endParaRPr>
          </a:p>
          <a:p>
            <a:r>
              <a:rPr lang="en-US" sz="2000" b="1" dirty="0">
                <a:solidFill>
                  <a:srgbClr val="0070C0"/>
                </a:solidFill>
                <a:latin typeface="+mn-lt"/>
              </a:rPr>
              <a:t>First LeaseCorp (Lessor)</a:t>
            </a:r>
          </a:p>
          <a:p>
            <a:r>
              <a:rPr lang="en-US" sz="2000" dirty="0">
                <a:solidFill>
                  <a:srgbClr val="0070C0"/>
                </a:solidFill>
                <a:latin typeface="+mn-lt"/>
              </a:rPr>
              <a:t>Cash (lease payment)				102,000</a:t>
            </a:r>
          </a:p>
          <a:p>
            <a:r>
              <a:rPr lang="en-US" sz="2000" dirty="0">
                <a:solidFill>
                  <a:srgbClr val="0070C0"/>
                </a:solidFill>
              </a:rPr>
              <a:t>       </a:t>
            </a:r>
            <a:r>
              <a:rPr lang="en-US" sz="2000" dirty="0">
                <a:solidFill>
                  <a:srgbClr val="0070C0"/>
                </a:solidFill>
                <a:latin typeface="+mn-lt"/>
              </a:rPr>
              <a:t>Lease receivable					100,000</a:t>
            </a:r>
          </a:p>
          <a:p>
            <a:r>
              <a:rPr lang="en-US" sz="2000" dirty="0">
                <a:solidFill>
                  <a:srgbClr val="0070C0"/>
                </a:solidFill>
              </a:rPr>
              <a:t>       </a:t>
            </a:r>
            <a:r>
              <a:rPr lang="en-US" sz="2000" dirty="0">
                <a:solidFill>
                  <a:srgbClr val="0070C0"/>
                </a:solidFill>
                <a:latin typeface="+mn-lt"/>
              </a:rPr>
              <a:t>Maintenance fee payable*				    </a:t>
            </a:r>
            <a:r>
              <a:rPr lang="en-US" sz="2000" b="1" dirty="0">
                <a:solidFill>
                  <a:srgbClr val="C00000"/>
                </a:solidFill>
                <a:latin typeface="+mn-lt"/>
              </a:rPr>
              <a:t>2,000</a:t>
            </a:r>
          </a:p>
          <a:p>
            <a:endParaRPr lang="en-US" sz="2000" dirty="0">
              <a:latin typeface="+mn-lt"/>
            </a:endParaRPr>
          </a:p>
          <a:p>
            <a:r>
              <a:rPr lang="en-US" sz="1600" dirty="0">
                <a:latin typeface="+mn-lt"/>
              </a:rPr>
              <a:t>*This assumes the </a:t>
            </a:r>
            <a:r>
              <a:rPr lang="en-US" sz="1600" b="1" dirty="0">
                <a:solidFill>
                  <a:srgbClr val="C00000"/>
                </a:solidFill>
                <a:latin typeface="+mn-lt"/>
              </a:rPr>
              <a:t>$2,000</a:t>
            </a:r>
            <a:r>
              <a:rPr lang="en-US" sz="1600" dirty="0">
                <a:latin typeface="+mn-lt"/>
              </a:rPr>
              <a:t> maintenance fee hasn’t yet been paid to the outside maintenance service.</a:t>
            </a:r>
          </a:p>
        </p:txBody>
      </p:sp>
      <p:sp>
        <p:nvSpPr>
          <p:cNvPr id="5" name="Title 2"/>
          <p:cNvSpPr txBox="1">
            <a:spLocks/>
          </p:cNvSpPr>
          <p:nvPr/>
        </p:nvSpPr>
        <p:spPr bwMode="auto">
          <a:xfrm>
            <a:off x="8394192" y="0"/>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LO15-7</a:t>
            </a:r>
          </a:p>
        </p:txBody>
      </p:sp>
      <p:sp>
        <p:nvSpPr>
          <p:cNvPr id="6" name="Slide Number Placeholder 5">
            <a:extLst>
              <a:ext uri="{FF2B5EF4-FFF2-40B4-BE49-F238E27FC236}">
                <a16:creationId xmlns:a16="http://schemas.microsoft.com/office/drawing/2014/main" id="{4FADF005-C262-4149-BD1F-8D9B353B31D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15-</a:t>
            </a:r>
            <a:fld id="{2607F632-3F85-4F98-B182-BC32E868C800}" type="slidenum">
              <a:rPr lang="en-US" smtClean="0"/>
              <a:pPr/>
              <a:t>99</a:t>
            </a:fld>
            <a:endParaRPr lang="en-US" dirty="0"/>
          </a:p>
        </p:txBody>
      </p:sp>
    </p:spTree>
    <p:extLst>
      <p:ext uri="{BB962C8B-B14F-4D97-AF65-F5344CB8AC3E}">
        <p14:creationId xmlns:p14="http://schemas.microsoft.com/office/powerpoint/2010/main" val="2130565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30360</TotalTime>
  <Words>20626</Words>
  <Application>Microsoft Macintosh PowerPoint</Application>
  <PresentationFormat>On-screen Show (4:3)</PresentationFormat>
  <Paragraphs>1833</Paragraphs>
  <Slides>123</Slides>
  <Notes>123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123</vt:i4>
      </vt:variant>
    </vt:vector>
  </HeadingPairs>
  <TitlesOfParts>
    <vt:vector size="135" baseType="lpstr">
      <vt:lpstr>Adobe Fan Heiti Std B</vt:lpstr>
      <vt:lpstr>Arial</vt:lpstr>
      <vt:lpstr>AvenirLTStd-Roman</vt:lpstr>
      <vt:lpstr>Calibri</vt:lpstr>
      <vt:lpstr>inherit</vt:lpstr>
      <vt:lpstr>proximanovacond</vt:lpstr>
      <vt:lpstr>Symbol</vt:lpstr>
      <vt:lpstr>Tahoma</vt:lpstr>
      <vt:lpstr>Times New Roman</vt:lpstr>
      <vt:lpstr>UniversLTStd-BoldCn</vt:lpstr>
      <vt:lpstr>Wingdings</vt:lpstr>
      <vt:lpstr>Office Theme</vt:lpstr>
      <vt:lpstr>Chapter 15</vt:lpstr>
      <vt:lpstr>Accounting by the Lessor and Lessee</vt:lpstr>
      <vt:lpstr>Why Lease?</vt:lpstr>
      <vt:lpstr>Lease Classifications</vt:lpstr>
      <vt:lpstr>Lease Classification Criteria</vt:lpstr>
      <vt:lpstr>Illustration: Application of Classification Criteria</vt:lpstr>
      <vt:lpstr>Application of Classification Criteria (continued)</vt:lpstr>
      <vt:lpstr>Application of Classification Criteria (cont. 2)</vt:lpstr>
      <vt:lpstr>Application of Classification Criteria (concluded)</vt:lpstr>
      <vt:lpstr>Concept Check: Finance Lease Criteria</vt:lpstr>
      <vt:lpstr>Finance Lease/Sales-Type Lease:  No Selling Profit</vt:lpstr>
      <vt:lpstr>Beginning of the Lease (Lessee)</vt:lpstr>
      <vt:lpstr>Beginning of the Lease (Lessor)</vt:lpstr>
      <vt:lpstr>Journal Entries for Lease Payments</vt:lpstr>
      <vt:lpstr>Journal Entries for Lease Payments (Continued) - December 31, 2021</vt:lpstr>
      <vt:lpstr>Lease Amortization Schedule</vt:lpstr>
      <vt:lpstr>Concept Check: Interest Expense</vt:lpstr>
      <vt:lpstr>Amortization of Right-of-Use Asset</vt:lpstr>
      <vt:lpstr>Concept Check: Effect on Earnings</vt:lpstr>
      <vt:lpstr>Sales-Type Leases with Selling Profit</vt:lpstr>
      <vt:lpstr>Sales-Type Lease with Selling Profit (continued)</vt:lpstr>
      <vt:lpstr>Real World Example-Dell Technologies Inc.</vt:lpstr>
      <vt:lpstr>Sales-Type Lease with Selling Profit (cont. 2)</vt:lpstr>
      <vt:lpstr>Sales-Type Lease with Selling Profit (cont. 3)</vt:lpstr>
      <vt:lpstr>Sales-Type Lease with Selling Profit (concluded)</vt:lpstr>
      <vt:lpstr>Sales-Type Lease with Selling Profit Essentially a Sale on Account</vt:lpstr>
      <vt:lpstr>Sales-Type Lease vs. Other Sales</vt:lpstr>
      <vt:lpstr>Concept Check: Effect on Earnings</vt:lpstr>
      <vt:lpstr>Operating Leases</vt:lpstr>
      <vt:lpstr>Illustration: Operating Lease</vt:lpstr>
      <vt:lpstr>Illustration: Operating Lease (continued)</vt:lpstr>
      <vt:lpstr>Operating Lease: Interest and Amortization</vt:lpstr>
      <vt:lpstr>Operating Lease: Interest and Amortization</vt:lpstr>
      <vt:lpstr>LEASE AMORTIZATION SCHEDULE*</vt:lpstr>
      <vt:lpstr>Amortization: Finance vs. Operating Lease</vt:lpstr>
      <vt:lpstr>Concept Check: Amortization - Operating Lease</vt:lpstr>
      <vt:lpstr>Comparison of Lessee’s Expense Recognition</vt:lpstr>
      <vt:lpstr>Concept Check: Right-of-Use Asset</vt:lpstr>
      <vt:lpstr>Concept Check: Amortization</vt:lpstr>
      <vt:lpstr>Reporting Lease Expense  and Lease Revenue</vt:lpstr>
      <vt:lpstr>Concept Check: Operating Lease</vt:lpstr>
      <vt:lpstr>International Financial Reporting Standards – Operating Leases</vt:lpstr>
      <vt:lpstr>Financial Statement Impact</vt:lpstr>
      <vt:lpstr>Discount Rate</vt:lpstr>
      <vt:lpstr>Short-Term Lease – Shortcut Method</vt:lpstr>
      <vt:lpstr>Short-Term Lease Example</vt:lpstr>
      <vt:lpstr>Concept Check: Shortcut Method </vt:lpstr>
      <vt:lpstr>International Financial Reporting Standards – Shortcut Method</vt:lpstr>
      <vt:lpstr>Concept Check: IFRS</vt:lpstr>
      <vt:lpstr>What if the Lease Term is Uncertain?</vt:lpstr>
      <vt:lpstr>Concept Check: Uncertain Lease Term</vt:lpstr>
      <vt:lpstr>Reassessment of the Lease Term</vt:lpstr>
      <vt:lpstr>Reassessment Example</vt:lpstr>
      <vt:lpstr>Reassessment Example (continued)</vt:lpstr>
      <vt:lpstr>Reassessment: Classification</vt:lpstr>
      <vt:lpstr>Uncertainty of Lease Payments</vt:lpstr>
      <vt:lpstr>Uncertainty of Lease Payments Example</vt:lpstr>
      <vt:lpstr>Uncertainty of Lease Payments (continued)</vt:lpstr>
      <vt:lpstr>Uncertainty of Lease Payments (concluded)</vt:lpstr>
      <vt:lpstr>Concept Check: Uncertain Lease Payments</vt:lpstr>
      <vt:lpstr>Lease Modification</vt:lpstr>
      <vt:lpstr>Lease Modification Example</vt:lpstr>
      <vt:lpstr>Lease Modification Example (continued)</vt:lpstr>
      <vt:lpstr>Lease Modification Example (concluded)</vt:lpstr>
      <vt:lpstr>International Financial Reporting Standards-Reassessment of the Right-of-Use Asset and Lease Liability. </vt:lpstr>
      <vt:lpstr>Residual Value</vt:lpstr>
      <vt:lpstr>Guaranteed Residual Value</vt:lpstr>
      <vt:lpstr>Effect of Residual Value on  Size of Lease Payments</vt:lpstr>
      <vt:lpstr>Effect of Residual Value on Lease Payments (continued)</vt:lpstr>
      <vt:lpstr>Effect of Residual Value on Lease Payments Example</vt:lpstr>
      <vt:lpstr>Effect of Residual Value on Lease Payments Example (continued)</vt:lpstr>
      <vt:lpstr>Residual Value</vt:lpstr>
      <vt:lpstr>Lessor’s Amortization Schedule</vt:lpstr>
      <vt:lpstr>Residual Value: Lessor Perspective (continued) </vt:lpstr>
      <vt:lpstr>Residual Value Sales-Type Lease with Selling Profit</vt:lpstr>
      <vt:lpstr>Residual Value Sales-Type Lease with Selling Profit (Continued)</vt:lpstr>
      <vt:lpstr>Predicted Cash Payment</vt:lpstr>
      <vt:lpstr>Predicted Cash Payment (continued)</vt:lpstr>
      <vt:lpstr>Effect of Residual Value on Lease Classification</vt:lpstr>
      <vt:lpstr>Purchase Option</vt:lpstr>
      <vt:lpstr>Bargain Purchase Option Example</vt:lpstr>
      <vt:lpstr>Bargain Purchase Option Example (continued)</vt:lpstr>
      <vt:lpstr>Bargain Purchase Option Example (concluded)</vt:lpstr>
      <vt:lpstr>Journal Entries with Purchase Option</vt:lpstr>
      <vt:lpstr>Amortization Expense with Purchase Option</vt:lpstr>
      <vt:lpstr>Concept Check: Purchase Option</vt:lpstr>
      <vt:lpstr>Termination Penalties</vt:lpstr>
      <vt:lpstr>Composition of Lease Term and Payments</vt:lpstr>
      <vt:lpstr>Summary of Lease Uncertainties</vt:lpstr>
      <vt:lpstr>Summary of Lease Uncertainties (continued)</vt:lpstr>
      <vt:lpstr>Summary of Lease Uncertainties (cont. 2)</vt:lpstr>
      <vt:lpstr>Summary of Lease Uncertainties (concluded)</vt:lpstr>
      <vt:lpstr>Situations Requiring Remeasurement of the Lease Liability</vt:lpstr>
      <vt:lpstr>Concept Check: Variable Payments</vt:lpstr>
      <vt:lpstr>Is it a Lease?</vt:lpstr>
      <vt:lpstr>Nonlease Components of Lease Payments</vt:lpstr>
      <vt:lpstr>Nonlease Components  of Lease Payments</vt:lpstr>
      <vt:lpstr>Nonlease Component Example</vt:lpstr>
      <vt:lpstr>Nonlease Component Example (continued)</vt:lpstr>
      <vt:lpstr>Concept Check: Nonlease Components</vt:lpstr>
      <vt:lpstr>Initial Direct Costs</vt:lpstr>
      <vt:lpstr>Lessor’s Initial Direct Costs</vt:lpstr>
      <vt:lpstr>Advance Payments</vt:lpstr>
      <vt:lpstr>Leasehold Improvements</vt:lpstr>
      <vt:lpstr>Additional Consideration</vt:lpstr>
      <vt:lpstr>Concept Check: Leasehold improvements </vt:lpstr>
      <vt:lpstr>Statement of Cash Flow Impact</vt:lpstr>
      <vt:lpstr>Statement of Cash Flow Impact (continued)</vt:lpstr>
      <vt:lpstr>Lease Disclosures</vt:lpstr>
      <vt:lpstr>Qualitative Disclosures</vt:lpstr>
      <vt:lpstr>Quantitative Disclosures for Lessees</vt:lpstr>
      <vt:lpstr>Quantitative Disclosures for Lessees (continued)</vt:lpstr>
      <vt:lpstr>Quantitative Disclosures for Lessors</vt:lpstr>
      <vt:lpstr>Concept Check: Statement of Cash Flows </vt:lpstr>
      <vt:lpstr>Appendix 15: Sale-Leaseback Arrangements</vt:lpstr>
      <vt:lpstr>Sale-Leaseback Arrangements</vt:lpstr>
      <vt:lpstr>Sale-Leaseback Example</vt:lpstr>
      <vt:lpstr>Sale-Leaseback Example (continued)</vt:lpstr>
      <vt:lpstr>Sale-Leaseback Example (concluded)</vt:lpstr>
      <vt:lpstr>Sale-Leaseback: Financing Arrangement Example</vt:lpstr>
      <vt:lpstr>Sale-Leaseback: Financing Arrangement Example (continued)</vt:lpstr>
      <vt:lpstr>Concept Check: Sale Leaseback</vt:lpstr>
      <vt:lpstr>End of Chapter 15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Naveen Raj</dc:creator>
  <cp:lastModifiedBy>Caitlyn Johnston</cp:lastModifiedBy>
  <cp:revision>1494</cp:revision>
  <dcterms:created xsi:type="dcterms:W3CDTF">2014-09-04T06:25:15Z</dcterms:created>
  <dcterms:modified xsi:type="dcterms:W3CDTF">2018-11-16T22:29:53Z</dcterms:modified>
</cp:coreProperties>
</file>