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handoutMasterIdLst>
    <p:handoutMasterId r:id="rId43"/>
  </p:handoutMasterIdLst>
  <p:sldIdLst>
    <p:sldId id="455" r:id="rId2"/>
    <p:sldId id="417" r:id="rId3"/>
    <p:sldId id="418" r:id="rId4"/>
    <p:sldId id="419" r:id="rId5"/>
    <p:sldId id="456" r:id="rId6"/>
    <p:sldId id="421" r:id="rId7"/>
    <p:sldId id="422" r:id="rId8"/>
    <p:sldId id="423"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451" r:id="rId37"/>
    <p:sldId id="452" r:id="rId38"/>
    <p:sldId id="453" r:id="rId39"/>
    <p:sldId id="454" r:id="rId40"/>
    <p:sldId id="291" r:id="rId41"/>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15" clrIdx="0"/>
  <p:cmAuthor id="1" name="Agate Development Isaacks" initials="AI"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3" autoAdjust="0"/>
    <p:restoredTop sz="80208" autoAdjust="0"/>
  </p:normalViewPr>
  <p:slideViewPr>
    <p:cSldViewPr>
      <p:cViewPr varScale="1">
        <p:scale>
          <a:sx n="85" d="100"/>
          <a:sy n="85" d="100"/>
        </p:scale>
        <p:origin x="-106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9" d="100"/>
          <a:sy n="69" d="100"/>
        </p:scale>
        <p:origin x="4224" y="64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TextBox 5">
            <a:extLst>
              <a:ext uri="{FF2B5EF4-FFF2-40B4-BE49-F238E27FC236}">
                <a16:creationId xmlns="" xmlns:a16="http://schemas.microsoft.com/office/drawing/2014/main" id="{56E6672E-C146-C841-A262-8CD5A15E105F}"/>
              </a:ext>
            </a:extLst>
          </p:cNvPr>
          <p:cNvSpPr txBox="1">
            <a:spLocks noChangeArrowheads="1"/>
          </p:cNvSpPr>
          <p:nvPr/>
        </p:nvSpPr>
        <p:spPr bwMode="auto">
          <a:xfrm>
            <a:off x="5818188" y="0"/>
            <a:ext cx="12588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dirty="0"/>
              <a:t>7-</a:t>
            </a:r>
            <a:fld id="{B5C3A282-F695-7E45-BE2B-C91C7FAF42E8}" type="slidenum">
              <a:rPr lang="en-US" sz="1000"/>
              <a:pPr algn="r" eaLnBrk="1" hangingPunct="1"/>
              <a:t>‹#›</a:t>
            </a:fld>
            <a:endParaRPr lang="en-US" sz="1000" dirty="0"/>
          </a:p>
        </p:txBody>
      </p:sp>
    </p:spTree>
    <p:extLst>
      <p:ext uri="{BB962C8B-B14F-4D97-AF65-F5344CB8AC3E}">
        <p14:creationId xmlns:p14="http://schemas.microsoft.com/office/powerpoint/2010/main" val="57613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 xmlns:a16="http://schemas.microsoft.com/office/drawing/2014/main" id="{425A84D3-58CD-314A-B592-FBD90F48823B}"/>
              </a:ext>
            </a:extLst>
          </p:cNvPr>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a:extLst>
              <a:ext uri="{FF2B5EF4-FFF2-40B4-BE49-F238E27FC236}">
                <a16:creationId xmlns="" xmlns:a16="http://schemas.microsoft.com/office/drawing/2014/main" id="{8C57E3FB-C6EC-8B4A-9C3C-F30A8A73A908}"/>
              </a:ext>
            </a:extLst>
          </p:cNvPr>
          <p:cNvSpPr>
            <a:spLocks noGrp="1"/>
          </p:cNvSpPr>
          <p:nvPr>
            <p:ph type="body" sz="quarter" idx="3"/>
          </p:nvPr>
        </p:nvSpPr>
        <p:spPr>
          <a:xfrm>
            <a:off x="708025" y="4448175"/>
            <a:ext cx="5661025" cy="4213225"/>
          </a:xfrm>
          <a:prstGeom prst="rect">
            <a:avLst/>
          </a:prstGeom>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0" name="TextBox 7">
            <a:extLst>
              <a:ext uri="{FF2B5EF4-FFF2-40B4-BE49-F238E27FC236}">
                <a16:creationId xmlns="" xmlns:a16="http://schemas.microsoft.com/office/drawing/2014/main" id="{A01D5670-7530-F040-B480-B41EA8C9731B}"/>
              </a:ext>
            </a:extLst>
          </p:cNvPr>
          <p:cNvSpPr txBox="1">
            <a:spLocks noChangeArrowheads="1"/>
          </p:cNvSpPr>
          <p:nvPr/>
        </p:nvSpPr>
        <p:spPr bwMode="auto">
          <a:xfrm>
            <a:off x="5818188" y="0"/>
            <a:ext cx="12588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dirty="0"/>
              <a:t>7-</a:t>
            </a:r>
            <a:fld id="{D26B3D84-8B85-EF4E-A6B9-432EDDBAE711}" type="slidenum">
              <a:rPr lang="en-US" sz="1000"/>
              <a:pPr algn="r" eaLnBrk="1" hangingPunct="1"/>
              <a:t>‹#›</a:t>
            </a:fld>
            <a:endParaRPr lang="en-US" sz="1000" dirty="0"/>
          </a:p>
        </p:txBody>
      </p:sp>
    </p:spTree>
    <p:extLst>
      <p:ext uri="{BB962C8B-B14F-4D97-AF65-F5344CB8AC3E}">
        <p14:creationId xmlns:p14="http://schemas.microsoft.com/office/powerpoint/2010/main" val="1242895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Fundamentals of Cost Accounting, 6</a:t>
            </a:r>
            <a:r>
              <a:rPr lang="en-US" baseline="30000" dirty="0">
                <a:latin typeface="Calibri" charset="0"/>
                <a:ea typeface="ＭＳ Ｐゴシック" charset="0"/>
              </a:rPr>
              <a:t>th</a:t>
            </a:r>
            <a:r>
              <a:rPr lang="en-US" dirty="0">
                <a:latin typeface="Calibri" charset="0"/>
                <a:ea typeface="ＭＳ Ｐゴシック" charset="0"/>
              </a:rPr>
              <a:t> edition</a:t>
            </a:r>
          </a:p>
          <a:p>
            <a:endParaRPr lang="en-US" dirty="0">
              <a:latin typeface="Calibri" charset="0"/>
              <a:ea typeface="ＭＳ Ｐゴシック" charset="0"/>
            </a:endParaRPr>
          </a:p>
          <a:p>
            <a:r>
              <a:rPr lang="en-US" dirty="0">
                <a:latin typeface="Calibri" charset="0"/>
                <a:ea typeface="ＭＳ Ｐゴシック" charset="0"/>
              </a:rPr>
              <a:t>Lanen/Anderson/Maher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Gupta began January with $30,000 in Raw (Direct) Materials, $41,000 in Work-in-Process, and $27,000 in Finished Goods.</a:t>
            </a:r>
          </a:p>
          <a:p>
            <a:r>
              <a:rPr lang="en-US" dirty="0">
                <a:latin typeface="Calibri" charset="0"/>
                <a:ea typeface="ＭＳ Ｐゴシック" charset="0"/>
              </a:rPr>
              <a:t>Work-in-Process was comprised of Job 12-03 and Finished Goods had Job 12-02 which had not yet been sent to the client.</a:t>
            </a:r>
          </a:p>
          <a:p>
            <a:r>
              <a:rPr lang="en-US" dirty="0">
                <a:latin typeface="Calibri" charset="0"/>
                <a:ea typeface="ＭＳ Ｐゴシック" charset="0"/>
              </a:rPr>
              <a:t>Now, let’s record January’s activities.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Gupta purchased $135,000 of raw materials on credit, debiting Materials Inventory and crediting Accounts Payable.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Gupta requested $129,000 of materials for specific jobs (direct materials). Of the $129,000 of materials, $12,000 was for 12-03, $102,000 for 01-01, and $15,000 for a new job 01-02. </a:t>
            </a:r>
            <a:r>
              <a:rPr lang="en-US" dirty="0" smtClean="0">
                <a:latin typeface="Calibri" charset="0"/>
                <a:ea typeface="ＭＳ Ｐゴシック" charset="0"/>
              </a:rPr>
              <a:t>Gupta </a:t>
            </a:r>
            <a:r>
              <a:rPr lang="en-US" dirty="0">
                <a:latin typeface="Calibri" charset="0"/>
                <a:ea typeface="ＭＳ Ｐゴシック" charset="0"/>
              </a:rPr>
              <a:t>debited WIP for the total and allocated the total to the subsidiary accounts and credited Materials Inventory for $129,000.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Gupta processed the time tickets for the </a:t>
            </a:r>
            <a:r>
              <a:rPr lang="en-US" dirty="0" smtClean="0">
                <a:latin typeface="Calibri" charset="0"/>
                <a:ea typeface="ＭＳ Ｐゴシック" charset="0"/>
              </a:rPr>
              <a:t>workers—all </a:t>
            </a:r>
            <a:r>
              <a:rPr lang="en-US" dirty="0">
                <a:latin typeface="Calibri" charset="0"/>
                <a:ea typeface="ＭＳ Ｐゴシック" charset="0"/>
              </a:rPr>
              <a:t>direct labor. The total was $98,000: $16,000 was for job 12-03, $71,000 for job 01-01, and $11,000 for job 01-02. WIP was debited for the total $98,000 and the subsidiaries for their portion, and Wages Payable was credited for $98,000.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Gupta incurred overhead comprised of $12,000 indirect materials, $9,500 indirect labor, $13,750 utilities and other factory expenses (credit to A/P), $5,000 of prepaid expenses, and $11,200 factory depreciation. Let’s record these overhead expenses.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The manufacturing overhead control account is debited for the total of the expenses and Materials Inventory, Wages Payable, A/P, Prepaid Expenses, and Accumulated Depreciation are credited for the appropriate amounts.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Manufacturing overhead is periodically recorded on the job cost sheet.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Job shops use predetermined rates to assign manufacturing overhead to jobs. Gupta uses estimates based on annual manufacturing overhead and annual production volume.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Gupta allocates overhead using direct labor cost. Gupta uses an account known as Applied Manufacturing Overhead to allocate the overhead using the predetermined overhead rate times the actual direct labor cost incurred. The Applied Manufacturing Overhead account will be credited when overhead is applied to job tickets and Work-in-Process Inventory is debited.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The predetermined overhead rate equals estimated overhead costs divided by the estimated application base. For Gupta, the allocation base will be direct labor costs. If estimated overhead costs are $600,000 and estimated direct labor costs are $1,200,000, the predetermined overhead rate is $0.50 per direct labor dollar</a:t>
            </a:r>
            <a:r>
              <a:rPr lang="en-US" dirty="0" smtClean="0">
                <a:latin typeface="Calibri" charset="0"/>
                <a:ea typeface="ＭＳ Ｐゴシック" charset="0"/>
              </a:rPr>
              <a:t>. </a:t>
            </a:r>
            <a:r>
              <a:rPr lang="en-US" dirty="0">
                <a:latin typeface="Calibri" charset="0"/>
                <a:ea typeface="ＭＳ Ｐゴシック" charset="0"/>
              </a:rPr>
              <a:t>Stated another way, the predetermined overhead rate is 50 percent of direct labor cost.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ea typeface="ＭＳ Ｐゴシック" charset="0"/>
              </a:rPr>
              <a:t>Chapter 7: Job Costing</a:t>
            </a:r>
          </a:p>
          <a:p>
            <a:pPr>
              <a:spcBef>
                <a:spcPct val="0"/>
              </a:spcBef>
            </a:pPr>
            <a:endParaRPr lang="en-US" dirty="0">
              <a:latin typeface="Calibri" charset="0"/>
              <a:ea typeface="ＭＳ Ｐゴシック" charset="0"/>
            </a:endParaRPr>
          </a:p>
          <a:p>
            <a:r>
              <a:rPr lang="en-US" dirty="0">
                <a:latin typeface="Calibri" charset="0"/>
                <a:ea typeface="ＭＳ Ｐゴシック" charset="0"/>
              </a:rPr>
              <a:t>In Chapter 6, we developed the basics of a cost management system designed to report the costs of products and services.  In this chapter, we describe a job costing system used in many service and discrete manufacturing settings.</a:t>
            </a:r>
          </a:p>
          <a:p>
            <a:pPr>
              <a:spcBef>
                <a:spcPct val="0"/>
              </a:spcBef>
            </a:pPr>
            <a:endParaRPr lang="en-US" dirty="0">
              <a:latin typeface="Calibri" charset="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 worksheet is prepared calculating the overhead to be applied to each job. The sheet contains the job number, direct labor cost, the predetermined overhead rate of 50 percent, and the amount of overhead to apply. Once calculated, WIP is debited for the total ($49,000).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Each job ticket is debited for its share and Applied Manufacturing Overhead is credited for the total applied, $49,000.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Gupta completed Jobs 12-03 and 01-01. The job tickets are summed. Job 12-03 totals $77,000 and Job 01-01 is $208,500.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dirty="0">
                <a:latin typeface="Calibri" charset="0"/>
                <a:ea typeface="ＭＳ Ｐゴシック" charset="0"/>
              </a:rPr>
              <a:t>When jobs are finished, they are transferred from WIP to Finished Goods. WIP is credited for the total of each ticket and Finished Goods Inventory is debited. Don’t forget, whenever an amount is added or deducted from WIP, the job tickets must also be adjusted. The sum of open tickets should always equal the balance of the WIP account.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Jobs 12-02 and 12-03 are sold on account and shipped. To record the cost of goods sold, debit Cost of Goods Sold for $27,000 (Job 12-02) and $77,000 (Job 12-03) and credit Finished Goods Inventory for the same amounts. To record the sale on account, debit Accounts Receivable for $35,000 (Job 12-02) and $95,000 (Job 12-03) and credit Revenue for the same amounts.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After the entries are completed, Materials Inventory has an ending balance of $24,000 (debit), WIP $31,500 (debit), Finished Goods Inventory $208,500 (debit) and Cost of Goods Sold $104,000 (debit).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 job cost sheet is a record of the cost of the job kept in the accounting system.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The job cost sheet aids in identifying the total cost of the job. The total cost of Job 01-01 is $208,500.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Some companies use an alternative method to record and apply manufacturing overhead. Assume Gupta uses this method. The two overhead accounts are: One, “Manufacturing Overhead Control” to track actual overhead expenses incurred (this account will be debited for actual overhead incurred), and the second account (already discussed), “Applied Manufacturing Overhead” to allocate the overhead using the predetermined overhead rate times the actual direct labor hours used. The Applied Manufacturing Overhead account will be credited when overhead is applied to job tickets.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Indirect costs are recorded in the overhead control account when they are incurred and applied to products based on a predetermined overhead application rate. When overhead is applied, the overhead control account is credited and the work-in-process subsidiary accounts are debited. Underapplied overhead is the excess of actual overhead costs incurred over the overhead costs applied. Overapplied overhead is the excess of applied overhead costs over actual overhead costs incurred.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After studying this chapter you should be able to explain what job and job shop mean; assign costs in a job cost system; account for overhead using predetermined rates; apply job costing methods in service organizations; understand the ethical issues in job costing; and describe the difference between jobs and projects.</a:t>
            </a:r>
          </a:p>
          <a:p>
            <a:endParaRPr lang="en-US" dirty="0">
              <a:latin typeface="Calibri" charset="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The overhead control account is not a balance sheet account and, therefore, must have an ending balance of zero. The overhead control account for Gupta has been debited for $12,000 indirect materials used, $9,500 indirect labor costs incurred, $13,750 for utilities, $5,000 for prepaid expenses, and $11,200 for depreciation relating to the factory. The total debits to the Manufacturing Overhead Control account were $51,450. Since $49,000 overhead has been applied to the work-in-process accounts, overhead is underapplied by $2,450.</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Ultimately overhead costs incurred need to be accounted for. One approach is to account for under- or overapplied overhead by adjusting cost of goods sold. Because overhead costs incurred were $2,450 more than overhead applied to jobs during the month for Gupta, an adjustment is necessary. For underapplied overhead, the applied overhead account is credited for $2,450 and cost of goods sold is increased or debited for $2,450.</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Some firms prefer to use only one overhead account. If that is the case, then the debit side of the overhead account will contain the actual overhead incurred and the credit side will contain overhead applied. You would still transfer any over/under overhead applied to Cost of Goods Sold at the end of the period.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Another option for adjusting under- or overapplied overhead is to adjust the accounts that contain the cost of the products worked on during the period. At the end of the month, where are the goods that had overhead applied to them during the period? The goods are either still in work-in-process, finished goods, or cost of goods sold. At January, Cost of Goods Sold has costs of $104,000 or 30.2% of the total product costs for the period. Finished Goods Inventory has cost of $208,500 or 60.6%. And Work-in-Process Inventory has $31,500 or 9.2% of the total product costs of $344,000 for the month of January.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Using the percent of total product costs to allocate underapplied overhead, Cost of Goods Sold is debited $740 (30.2% of $2,450), Finished Goods Inventory $1,485 (60.6% of $2,450) and Work-in-Process Inventory $225 (9.2% of $2,450). </a:t>
            </a:r>
            <a:r>
              <a:rPr lang="en-US" dirty="0" smtClean="0">
                <a:latin typeface="Calibri" charset="0"/>
                <a:ea typeface="ＭＳ Ｐゴシック" charset="0"/>
              </a:rPr>
              <a:t>The </a:t>
            </a:r>
            <a:r>
              <a:rPr lang="en-US" dirty="0">
                <a:latin typeface="Calibri" charset="0"/>
                <a:ea typeface="ＭＳ Ｐゴシック" charset="0"/>
              </a:rPr>
              <a:t>Manufacturing Overhead Control account is credited for $2,450.</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When Gupta Designs recorded manufacturing overhead to the individual jobs, actual direct labor dollars were multiplied by the predetermined overhead rate of $0.50 per direct labor dollar. This is called normal costing. Using normal costing, the cost of a job is determined by actual direct material and actual direct labor costs and applied overhead using the predetermined overhead rate times the actual allocation base. Normal costing uses estimates for the cost of overhead. An alternative costing method is actual costing. Actual costing is actual direct cost plus overhead applied using a rate based on actual overhead and actual allocation base. Actual costing requires management to wait until actual costs are known before costing the product, but does provide more current information. A third method is standard costing. Using standard costing, the cost of the job is determined by standard or budgeted direct cost and applied overhead using the predetermined overhead rate and a standard allocation base.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Service organizations are labor intensive and use fewer direct materials than manufacturing companies.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Applying job costing methods in a service organization works the same way. The subsidiary ledger accounts are clients rather than jobs. Direct costs are traced directly to the client and indirect costs are applied to the client’s work-in-process account using a predetermined overhead rate.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Some of the more common improprieties regarding job costing are the misstatement of the stage of completion, charging costs to wrong jobs or categories, and misrepresenting costs.</a:t>
            </a:r>
          </a:p>
        </p:txBody>
      </p:sp>
      <p:sp>
        <p:nvSpPr>
          <p:cNvPr id="86019" name="Slide Number Placeholder 3"/>
          <p:cNvSpPr>
            <a:spLocks noGrp="1"/>
          </p:cNvSpPr>
          <p:nvPr>
            <p:ph type="sldNum" sz="quarter" idx="4294967295"/>
          </p:nvPr>
        </p:nvSpPr>
        <p:spPr bwMode="auto">
          <a:xfrm>
            <a:off x="4008438" y="8893175"/>
            <a:ext cx="3067050" cy="468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sz="1200">
                <a:solidFill>
                  <a:schemeClr val="tx1"/>
                </a:solidFill>
                <a:latin typeface="Calibri" charset="0"/>
                <a:ea typeface="ＭＳ Ｐゴシック" charset="0"/>
                <a:cs typeface="ＭＳ Ｐゴシック" charset="0"/>
              </a:defRPr>
            </a:lvl1pPr>
            <a:lvl2pPr marL="762000" indent="-292100">
              <a:defRPr sz="1200">
                <a:solidFill>
                  <a:schemeClr val="tx1"/>
                </a:solidFill>
                <a:latin typeface="Calibri" charset="0"/>
                <a:ea typeface="ＭＳ Ｐゴシック" charset="0"/>
              </a:defRPr>
            </a:lvl2pPr>
            <a:lvl3pPr marL="1173163" indent="-233363">
              <a:defRPr sz="1200">
                <a:solidFill>
                  <a:schemeClr val="tx1"/>
                </a:solidFill>
                <a:latin typeface="Calibri" charset="0"/>
                <a:ea typeface="ＭＳ Ｐゴシック" charset="0"/>
              </a:defRPr>
            </a:lvl3pPr>
            <a:lvl4pPr marL="1643063" indent="-233363">
              <a:defRPr sz="1200">
                <a:solidFill>
                  <a:schemeClr val="tx1"/>
                </a:solidFill>
                <a:latin typeface="Calibri" charset="0"/>
                <a:ea typeface="ＭＳ Ｐゴシック" charset="0"/>
              </a:defRPr>
            </a:lvl4pPr>
            <a:lvl5pPr marL="2112963" indent="-233363">
              <a:defRPr sz="1200">
                <a:solidFill>
                  <a:schemeClr val="tx1"/>
                </a:solidFill>
                <a:latin typeface="Calibri" charset="0"/>
                <a:ea typeface="ＭＳ Ｐゴシック" charset="0"/>
              </a:defRPr>
            </a:lvl5pPr>
            <a:lvl6pPr marL="2570163" indent="-233363" eaLnBrk="0" fontAlgn="base" hangingPunct="0">
              <a:spcBef>
                <a:spcPct val="30000"/>
              </a:spcBef>
              <a:spcAft>
                <a:spcPct val="0"/>
              </a:spcAft>
              <a:defRPr sz="1200">
                <a:solidFill>
                  <a:schemeClr val="tx1"/>
                </a:solidFill>
                <a:latin typeface="Calibri" charset="0"/>
                <a:ea typeface="ＭＳ Ｐゴシック" charset="0"/>
              </a:defRPr>
            </a:lvl6pPr>
            <a:lvl7pPr marL="3027363" indent="-233363" eaLnBrk="0" fontAlgn="base" hangingPunct="0">
              <a:spcBef>
                <a:spcPct val="30000"/>
              </a:spcBef>
              <a:spcAft>
                <a:spcPct val="0"/>
              </a:spcAft>
              <a:defRPr sz="1200">
                <a:solidFill>
                  <a:schemeClr val="tx1"/>
                </a:solidFill>
                <a:latin typeface="Calibri" charset="0"/>
                <a:ea typeface="ＭＳ Ｐゴシック" charset="0"/>
              </a:defRPr>
            </a:lvl7pPr>
            <a:lvl8pPr marL="3484563" indent="-233363" eaLnBrk="0" fontAlgn="base" hangingPunct="0">
              <a:spcBef>
                <a:spcPct val="30000"/>
              </a:spcBef>
              <a:spcAft>
                <a:spcPct val="0"/>
              </a:spcAft>
              <a:defRPr sz="1200">
                <a:solidFill>
                  <a:schemeClr val="tx1"/>
                </a:solidFill>
                <a:latin typeface="Calibri" charset="0"/>
                <a:ea typeface="ＭＳ Ｐゴシック" charset="0"/>
              </a:defRPr>
            </a:lvl8pPr>
            <a:lvl9pPr marL="3941763" indent="-233363" eaLnBrk="0" fontAlgn="base" hangingPunct="0">
              <a:spcBef>
                <a:spcPct val="30000"/>
              </a:spcBef>
              <a:spcAft>
                <a:spcPct val="0"/>
              </a:spcAft>
              <a:defRPr sz="1200">
                <a:solidFill>
                  <a:schemeClr val="tx1"/>
                </a:solidFill>
                <a:latin typeface="Calibri" charset="0"/>
                <a:ea typeface="ＭＳ Ｐゴシック" charset="0"/>
              </a:defRPr>
            </a:lvl9pPr>
          </a:lstStyle>
          <a:p>
            <a:pPr eaLnBrk="1" hangingPunct="1"/>
            <a:fld id="{204D00E9-41CB-BB4D-ADD7-CDF729C7D8AD}" type="slidenum">
              <a:rPr lang="en-US" sz="1800">
                <a:latin typeface="Arial" charset="0"/>
              </a:rPr>
              <a:pPr eaLnBrk="1" hangingPunct="1"/>
              <a:t>38</a:t>
            </a:fld>
            <a:endParaRPr lang="en-US" sz="1800" dirty="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The terms “project” and “job” are sometimes used to mean the same thing. Yet, projects and jobs are different. A project is frequently comprised of many jobs. Projects are complex and often take months or even years to complete. They require the work of many departments, divisions, or subcontractors.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 job is an easily distinguished cost object for which a cost is desired. A job shop is a firm that produces jobs.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rPr>
              <a:t>End of Chapter 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 A job cost sheet is a record of the cost of the job kept in the accounting system. A subsidiary ledger account is an account that records financial transactions for each specific job. For example, costs of Job 1, Job 2, and Job 3 would be recorded separately in the subsidiary ledger. A control account is the account in the general ledger that summarizes a set of subsidiary ledger accounts</a:t>
            </a:r>
            <a:r>
              <a:rPr lang="en-US" dirty="0" smtClean="0">
                <a:latin typeface="Calibri" charset="0"/>
                <a:ea typeface="ＭＳ Ｐゴシック" charset="0"/>
              </a:rPr>
              <a:t>. </a:t>
            </a:r>
            <a:r>
              <a:rPr lang="en-US" dirty="0">
                <a:latin typeface="Calibri" charset="0"/>
                <a:ea typeface="ＭＳ Ｐゴシック" charset="0"/>
              </a:rPr>
              <a:t>In other words, the work-in-process inventory control account would consist of Job 1, Job 2, and Job 3 work-in-process subsidiary accounts.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Suppose Gupta Designs manufactures furniture for offices and homes.</a:t>
            </a:r>
          </a:p>
          <a:p>
            <a:r>
              <a:rPr lang="en-US" dirty="0">
                <a:latin typeface="Calibri" charset="0"/>
                <a:ea typeface="ＭＳ Ｐゴシック" charset="0"/>
              </a:rPr>
              <a:t>Suppose Gupta Designs has  jobs 12-03, 01-01 and 01-02.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Transfers out of raw materials inventory are direct materials into jobs 12-03, 01-01, and 01-02 (work-in-process subsidiary accounts). Indirect materials are recorded in an overhead control account.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Direct labor is recorded to jobs 12-03, 01-01, and 01-02 (work-in-process subsidiary accounts). Indirect labor is recorded in the overhead control account.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And, remember, overhead costs will be charged to and recorded in the subsidiary ledger accounts for jobs 12-03, 01-01, and 01-02 using a predetermined overhead rate.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0893A13-8790-3240-A73B-3ADF5AD8846A}"/>
              </a:ext>
            </a:extLst>
          </p:cNvPr>
          <p:cNvSpPr/>
          <p:nvPr/>
        </p:nvSpPr>
        <p:spPr>
          <a:xfrm>
            <a:off x="904875" y="10668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 xmlns:a16="http://schemas.microsoft.com/office/drawing/2014/main" id="{8E557EE9-D21F-A144-BFE4-E1E9756BE4F9}"/>
              </a:ext>
            </a:extLst>
          </p:cNvPr>
          <p:cNvSpPr/>
          <p:nvPr/>
        </p:nvSpPr>
        <p:spPr>
          <a:xfrm>
            <a:off x="914400" y="2466975"/>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 xmlns:a16="http://schemas.microsoft.com/office/drawing/2014/main" id="{5974A53C-6B76-E540-BAF8-9378A78E68B8}"/>
              </a:ext>
            </a:extLst>
          </p:cNvPr>
          <p:cNvSpPr/>
          <p:nvPr/>
        </p:nvSpPr>
        <p:spPr>
          <a:xfrm>
            <a:off x="904875" y="1066800"/>
            <a:ext cx="228600" cy="1279525"/>
          </a:xfrm>
          <a:prstGeom prst="rect">
            <a:avLst/>
          </a:prstGeom>
          <a:solidFill>
            <a:srgbClr val="339933"/>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 xmlns:a16="http://schemas.microsoft.com/office/drawing/2014/main" id="{9A198024-8F48-8A49-9B1C-AD4D71B874EF}"/>
              </a:ext>
            </a:extLst>
          </p:cNvPr>
          <p:cNvSpPr/>
          <p:nvPr/>
        </p:nvSpPr>
        <p:spPr>
          <a:xfrm>
            <a:off x="914400" y="2466975"/>
            <a:ext cx="228600" cy="685800"/>
          </a:xfrm>
          <a:prstGeom prst="rect">
            <a:avLst/>
          </a:prstGeom>
          <a:solidFill>
            <a:srgbClr val="0064C8"/>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1219200" y="1304925"/>
            <a:ext cx="6858000" cy="990600"/>
          </a:xfrm>
        </p:spPr>
        <p:txBody>
          <a:bodyPr anchor="t"/>
          <a:lstStyle>
            <a:lvl1pPr algn="r">
              <a:defRPr sz="3200" b="1">
                <a:solidFill>
                  <a:srgbClr val="FF6600"/>
                </a:solidFill>
              </a:defRPr>
            </a:lvl1pPr>
          </a:lstStyle>
          <a:p>
            <a:r>
              <a:rPr lang="en-US" dirty="0"/>
              <a:t>Click to edit Master title style</a:t>
            </a:r>
          </a:p>
        </p:txBody>
      </p:sp>
      <p:sp>
        <p:nvSpPr>
          <p:cNvPr id="9" name="Subtitle 8"/>
          <p:cNvSpPr>
            <a:spLocks noGrp="1"/>
          </p:cNvSpPr>
          <p:nvPr>
            <p:ph type="subTitle" idx="1"/>
          </p:nvPr>
        </p:nvSpPr>
        <p:spPr>
          <a:xfrm>
            <a:off x="1219200" y="2543175"/>
            <a:ext cx="6858000" cy="533400"/>
          </a:xfrm>
        </p:spPr>
        <p:txBody>
          <a:bodyPr/>
          <a:lstStyle>
            <a:lvl1pPr marL="0" indent="0" algn="r">
              <a:buNone/>
              <a:defRPr sz="2000" b="1">
                <a:solidFill>
                  <a:srgbClr val="FF6600"/>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3" name="Isosceles Triangle 12">
            <a:extLst>
              <a:ext uri="{FF2B5EF4-FFF2-40B4-BE49-F238E27FC236}"/>
            </a:extLst>
          </p:cNvPr>
          <p:cNvSpPr>
            <a:spLocks noChangeAspect="1"/>
          </p:cNvSpPr>
          <p:nvPr userDrawn="1"/>
        </p:nvSpPr>
        <p:spPr>
          <a:xfrm rot="5400000">
            <a:off x="1488281" y="6512719"/>
            <a:ext cx="192088" cy="120650"/>
          </a:xfrm>
          <a:prstGeom prst="triangle">
            <a:avLst>
              <a:gd name="adj" fmla="val 50000"/>
            </a:avLst>
          </a:prstGeom>
          <a:solidFill>
            <a:srgbClr val="FF6600"/>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6600"/>
              </a:solidFill>
              <a:latin typeface="Gill Sans MT" pitchFamily="34" charset="0"/>
            </a:endParaRPr>
          </a:p>
        </p:txBody>
      </p:sp>
      <p:sp>
        <p:nvSpPr>
          <p:cNvPr id="14" name="Text Box 18">
            <a:extLst>
              <a:ext uri="{FF2B5EF4-FFF2-40B4-BE49-F238E27FC236}"/>
            </a:extLst>
          </p:cNvPr>
          <p:cNvSpPr txBox="1">
            <a:spLocks noChangeArrowheads="1"/>
          </p:cNvSpPr>
          <p:nvPr userDrawn="1"/>
        </p:nvSpPr>
        <p:spPr bwMode="auto">
          <a:xfrm>
            <a:off x="1524000" y="64579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
        <p:nvSpPr>
          <p:cNvPr id="15"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7-</a:t>
            </a:r>
            <a:fld id="{1C49BB72-68EF-4E4D-8604-241768E3EB74}"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Tree>
    <p:extLst>
      <p:ext uri="{BB962C8B-B14F-4D97-AF65-F5344CB8AC3E}">
        <p14:creationId xmlns:p14="http://schemas.microsoft.com/office/powerpoint/2010/main" val="23213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37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412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defRPr sz="4000"/>
            </a:lvl1pPr>
          </a:lstStyle>
          <a:p>
            <a:r>
              <a:rPr lang="en-US"/>
              <a:t>Click to edit Master title style</a:t>
            </a:r>
          </a:p>
        </p:txBody>
      </p:sp>
    </p:spTree>
    <p:extLst>
      <p:ext uri="{BB962C8B-B14F-4D97-AF65-F5344CB8AC3E}">
        <p14:creationId xmlns:p14="http://schemas.microsoft.com/office/powerpoint/2010/main" val="34055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6"/>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641859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Straight Connector 27"/>
          <p:cNvSpPr>
            <a:spLocks noChangeShapeType="1"/>
          </p:cNvSpPr>
          <p:nvPr/>
        </p:nvSpPr>
        <p:spPr bwMode="auto">
          <a:xfrm>
            <a:off x="457200" y="65024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9" name="Straight Connector 28"/>
          <p:cNvSpPr>
            <a:spLocks noChangeShapeType="1"/>
          </p:cNvSpPr>
          <p:nvPr/>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Text Box 18">
            <a:extLst>
              <a:ext uri="{FF2B5EF4-FFF2-40B4-BE49-F238E27FC236}"/>
            </a:extLst>
          </p:cNvPr>
          <p:cNvSpPr txBox="1">
            <a:spLocks noChangeArrowheads="1"/>
          </p:cNvSpPr>
          <p:nvPr userDrawn="1"/>
        </p:nvSpPr>
        <p:spPr bwMode="auto">
          <a:xfrm>
            <a:off x="1524000" y="64579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
        <p:nvSpPr>
          <p:cNvPr id="9"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7-</a:t>
            </a:r>
            <a:fld id="{1C49BB72-68EF-4E4D-8604-241768E3EB74}"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Tree>
  </p:cSld>
  <p:clrMap bg1="lt1" tx1="dk1" bg2="lt2" tx2="dk2" accent1="accent1" accent2="accent2" accent3="accent3" accent4="accent4" accent5="accent5" accent6="accent6" hlink="hlink" folHlink="folHlink"/>
  <p:sldLayoutIdLst>
    <p:sldLayoutId id="2147484114" r:id="rId1"/>
    <p:sldLayoutId id="2147484108" r:id="rId2"/>
    <p:sldLayoutId id="2147484109" r:id="rId3"/>
    <p:sldLayoutId id="2147484110" r:id="rId4"/>
    <p:sldLayoutId id="2147484115" r:id="rId5"/>
  </p:sldLayoutIdLst>
  <p:txStyles>
    <p:titleStyle>
      <a:lvl1pPr algn="l" rtl="0" eaLnBrk="0" fontAlgn="base" hangingPunct="0">
        <a:spcBef>
          <a:spcPct val="0"/>
        </a:spcBef>
        <a:spcAft>
          <a:spcPct val="0"/>
        </a:spcAft>
        <a:defRPr sz="3200" kern="1200">
          <a:solidFill>
            <a:srgbClr val="FF6600"/>
          </a:solidFill>
          <a:latin typeface="+mj-lt"/>
          <a:ea typeface="ＭＳ Ｐゴシック" pitchFamily="34" charset="-128"/>
          <a:cs typeface="ＭＳ Ｐゴシック" charset="0"/>
        </a:defRPr>
      </a:lvl1pPr>
      <a:lvl2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2pPr>
      <a:lvl3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3pPr>
      <a:lvl4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4pPr>
      <a:lvl5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pitchFamily="34" charset="-128"/>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pitchFamily="34" charset="-128"/>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pitchFamily="34" charset="-128"/>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pitchFamily="34" charset="-128"/>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pitchFamily="34"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pic>
        <p:nvPicPr>
          <p:cNvPr id="4" name="Picture 3" descr="Lanen6e20ld_nm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1000"/>
            <a:ext cx="44084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extLst>
          </p:cNvPr>
          <p:cNvSpPr txBox="1"/>
          <p:nvPr/>
        </p:nvSpPr>
        <p:spPr>
          <a:xfrm>
            <a:off x="1066800" y="6400800"/>
            <a:ext cx="6781800" cy="338138"/>
          </a:xfrm>
          <a:prstGeom prst="rect">
            <a:avLst/>
          </a:prstGeom>
          <a:noFill/>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800" i="1" dirty="0">
                <a:solidFill>
                  <a:schemeClr val="bg1">
                    <a:lumMod val="50000"/>
                  </a:schemeClr>
                </a:solidFill>
              </a:rPr>
              <a:t>Copyright ©2020 McGraw-Hill Education. All rights reserved. No reproduction or distribution without the prior written consent of McGraw-Hill Education.</a:t>
            </a:r>
            <a:endParaRPr lang="en-US" sz="800" dirty="0">
              <a:solidFill>
                <a:schemeClr val="bg1">
                  <a:lumMod val="50000"/>
                </a:schemeClr>
              </a:solidFill>
            </a:endParaRP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dirty="0">
                <a:latin typeface="Bookman Old Style" charset="0"/>
                <a:ea typeface="ＭＳ Ｐゴシック" charset="0"/>
              </a:rPr>
              <a:t>Inventory Accounts</a:t>
            </a:r>
          </a:p>
        </p:txBody>
      </p:sp>
      <p:sp>
        <p:nvSpPr>
          <p:cNvPr id="4" name="Text Box 3">
            <a:extLst>
              <a:ext uri="{FF2B5EF4-FFF2-40B4-BE49-F238E27FC236}">
                <a16:creationId xmlns="" xmlns:a16="http://schemas.microsoft.com/office/drawing/2014/main" id="{D26BE911-B6F5-C043-88DF-DDA90F4C2C1A}"/>
              </a:ext>
            </a:extLst>
          </p:cNvPr>
          <p:cNvSpPr txBox="1">
            <a:spLocks noChangeArrowheads="1"/>
          </p:cNvSpPr>
          <p:nvPr/>
        </p:nvSpPr>
        <p:spPr bwMode="auto">
          <a:xfrm>
            <a:off x="822325" y="1828800"/>
            <a:ext cx="749935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On January 1, Gupta has the following balances</a:t>
            </a:r>
          </a:p>
          <a:p>
            <a:pPr algn="ctr" defTabSz="274320">
              <a:buSzPct val="100000"/>
              <a:defRPr/>
            </a:pPr>
            <a:r>
              <a:rPr lang="en-US" sz="2400" dirty="0">
                <a:solidFill>
                  <a:schemeClr val="tx1"/>
                </a:solidFill>
                <a:latin typeface="Gill Sans"/>
                <a:cs typeface="Gill Sans"/>
              </a:rPr>
              <a:t>in each of its three inventory accounts: </a:t>
            </a:r>
          </a:p>
        </p:txBody>
      </p:sp>
      <p:sp>
        <p:nvSpPr>
          <p:cNvPr id="5" name="Text Box 3">
            <a:extLst>
              <a:ext uri="{FF2B5EF4-FFF2-40B4-BE49-F238E27FC236}">
                <a16:creationId xmlns="" xmlns:a16="http://schemas.microsoft.com/office/drawing/2014/main" id="{50543B73-F388-E74D-9E48-76AA675A4EB8}"/>
              </a:ext>
            </a:extLst>
          </p:cNvPr>
          <p:cNvSpPr txBox="1">
            <a:spLocks noChangeArrowheads="1"/>
          </p:cNvSpPr>
          <p:nvPr/>
        </p:nvSpPr>
        <p:spPr bwMode="auto">
          <a:xfrm>
            <a:off x="822325" y="3094038"/>
            <a:ext cx="7499350" cy="1281112"/>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365760">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Direct materials inventory							$30,000</a:t>
            </a:r>
          </a:p>
          <a:p>
            <a:pPr algn="ctr" defTabSz="365760">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Work-in-process inventory	(Job 12-03)		$41,000</a:t>
            </a:r>
          </a:p>
          <a:p>
            <a:pPr algn="ctr" defTabSz="365760">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Finished goods inventory	(Job 12-02)		$27,000</a:t>
            </a:r>
          </a:p>
        </p:txBody>
      </p:sp>
      <p:sp>
        <p:nvSpPr>
          <p:cNvPr id="6" name="Text Box 3">
            <a:extLst>
              <a:ext uri="{FF2B5EF4-FFF2-40B4-BE49-F238E27FC236}">
                <a16:creationId xmlns="" xmlns:a16="http://schemas.microsoft.com/office/drawing/2014/main" id="{CD32AB4F-3533-594A-A811-152FC192E1A5}"/>
              </a:ext>
            </a:extLst>
          </p:cNvPr>
          <p:cNvSpPr txBox="1">
            <a:spLocks noChangeArrowheads="1"/>
          </p:cNvSpPr>
          <p:nvPr/>
        </p:nvSpPr>
        <p:spPr bwMode="auto">
          <a:xfrm>
            <a:off x="822325" y="4876800"/>
            <a:ext cx="7499350"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buSzPct val="100000"/>
            </a:pPr>
            <a:r>
              <a:rPr lang="en-US" sz="2400" dirty="0">
                <a:latin typeface="Gill Sans"/>
                <a:cs typeface="Gill Sans"/>
              </a:rPr>
              <a:t>Now, </a:t>
            </a:r>
            <a:r>
              <a:rPr lang="en-US" sz="2400" dirty="0" smtClean="0">
                <a:latin typeface="Gill Sans"/>
                <a:cs typeface="Gill Sans"/>
              </a:rPr>
              <a:t>let’s </a:t>
            </a:r>
            <a:r>
              <a:rPr lang="en-US" sz="2400" dirty="0">
                <a:latin typeface="Gill Sans"/>
                <a:cs typeface="Gill Sans"/>
              </a:rPr>
              <a:t>record </a:t>
            </a:r>
            <a:r>
              <a:rPr lang="en-US" sz="2400" dirty="0" smtClean="0">
                <a:latin typeface="Gill Sans"/>
                <a:cs typeface="Gill Sans"/>
              </a:rPr>
              <a:t>January’s </a:t>
            </a:r>
            <a:r>
              <a:rPr lang="en-US" sz="2400" dirty="0">
                <a:latin typeface="Gill Sans"/>
                <a:cs typeface="Gill Sans"/>
              </a:rPr>
              <a:t>activities for Gupta. </a:t>
            </a:r>
          </a:p>
        </p:txBody>
      </p:sp>
      <p:sp>
        <p:nvSpPr>
          <p:cNvPr id="9" name="Rectangle 8">
            <a:extLst>
              <a:ext uri="{FF2B5EF4-FFF2-40B4-BE49-F238E27FC236}">
                <a16:creationId xmlns="" xmlns:a16="http://schemas.microsoft.com/office/drawing/2014/main" id="{97DEA5B8-31F0-AA41-9EE1-14157B3D8062}"/>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7-2</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dirty="0">
                <a:latin typeface="Bookman Old Style" charset="0"/>
                <a:ea typeface="ＭＳ Ｐゴシック" charset="0"/>
              </a:rPr>
              <a:t>Direct Materials</a:t>
            </a:r>
          </a:p>
        </p:txBody>
      </p:sp>
      <p:sp>
        <p:nvSpPr>
          <p:cNvPr id="4" name="Text Box 3">
            <a:extLst>
              <a:ext uri="{FF2B5EF4-FFF2-40B4-BE49-F238E27FC236}">
                <a16:creationId xmlns="" xmlns:a16="http://schemas.microsoft.com/office/drawing/2014/main" id="{2A1F9FAC-C9E0-0E43-A6D7-C71F13EE0738}"/>
              </a:ext>
            </a:extLst>
          </p:cNvPr>
          <p:cNvSpPr txBox="1">
            <a:spLocks noChangeArrowheads="1"/>
          </p:cNvSpPr>
          <p:nvPr/>
        </p:nvSpPr>
        <p:spPr bwMode="auto">
          <a:xfrm>
            <a:off x="2286000" y="1500188"/>
            <a:ext cx="4572000" cy="823912"/>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Gupta purchased $135,000</a:t>
            </a:r>
          </a:p>
          <a:p>
            <a:pPr algn="ctr" defTabSz="274320">
              <a:buSzPct val="100000"/>
              <a:defRPr/>
            </a:pPr>
            <a:r>
              <a:rPr lang="en-US" sz="2400" dirty="0">
                <a:solidFill>
                  <a:schemeClr val="tx1"/>
                </a:solidFill>
                <a:latin typeface="Gill Sans"/>
                <a:cs typeface="Gill Sans"/>
              </a:rPr>
              <a:t>of raw materials on account.</a:t>
            </a:r>
          </a:p>
        </p:txBody>
      </p:sp>
      <p:grpSp>
        <p:nvGrpSpPr>
          <p:cNvPr id="2" name="Group 16"/>
          <p:cNvGrpSpPr>
            <a:grpSpLocks/>
          </p:cNvGrpSpPr>
          <p:nvPr/>
        </p:nvGrpSpPr>
        <p:grpSpPr bwMode="auto">
          <a:xfrm>
            <a:off x="5121275" y="2835275"/>
            <a:ext cx="2925763" cy="1281113"/>
            <a:chOff x="1097280" y="2834640"/>
            <a:chExt cx="2926080" cy="1280954"/>
          </a:xfrm>
        </p:grpSpPr>
        <p:grpSp>
          <p:nvGrpSpPr>
            <p:cNvPr id="29706" name="Group 12"/>
            <p:cNvGrpSpPr>
              <a:grpSpLocks/>
            </p:cNvGrpSpPr>
            <p:nvPr/>
          </p:nvGrpSpPr>
          <p:grpSpPr bwMode="auto">
            <a:xfrm>
              <a:off x="1097280" y="2834640"/>
              <a:ext cx="2926080" cy="1188720"/>
              <a:chOff x="1097280" y="2834640"/>
              <a:chExt cx="2926080" cy="1188720"/>
            </a:xfrm>
          </p:grpSpPr>
          <p:cxnSp>
            <p:nvCxnSpPr>
              <p:cNvPr id="6" name="Straight Connector 5">
                <a:extLst>
                  <a:ext uri="{FF2B5EF4-FFF2-40B4-BE49-F238E27FC236}">
                    <a16:creationId xmlns="" xmlns:a16="http://schemas.microsoft.com/office/drawing/2014/main" id="{98880376-CFC4-CC41-B4CF-8BB0BFDE5DF2}"/>
                  </a:ext>
                </a:extLst>
              </p:cNvPr>
              <p:cNvCxnSpPr/>
              <p:nvPr/>
            </p:nvCxnSpPr>
            <p:spPr>
              <a:xfrm>
                <a:off x="1097280" y="3199720"/>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3">
                <a:extLst>
                  <a:ext uri="{FF2B5EF4-FFF2-40B4-BE49-F238E27FC236}">
                    <a16:creationId xmlns="" xmlns:a16="http://schemas.microsoft.com/office/drawing/2014/main" id="{901F15B9-FC08-3144-9BAD-65FEADDE7DF0}"/>
                  </a:ext>
                </a:extLst>
              </p:cNvPr>
              <p:cNvSpPr txBox="1">
                <a:spLocks noChangeArrowheads="1"/>
              </p:cNvSpPr>
              <p:nvPr/>
            </p:nvSpPr>
            <p:spPr bwMode="auto">
              <a:xfrm>
                <a:off x="1097280" y="2834640"/>
                <a:ext cx="2926080" cy="45714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Accounts Payable</a:t>
                </a:r>
              </a:p>
            </p:txBody>
          </p:sp>
          <p:sp>
            <p:nvSpPr>
              <p:cNvPr id="11" name="Text Box 3">
                <a:extLst>
                  <a:ext uri="{FF2B5EF4-FFF2-40B4-BE49-F238E27FC236}">
                    <a16:creationId xmlns="" xmlns:a16="http://schemas.microsoft.com/office/drawing/2014/main" id="{A80A6B19-243F-0D42-B51B-F31137A180F2}"/>
                  </a:ext>
                </a:extLst>
              </p:cNvPr>
              <p:cNvSpPr txBox="1">
                <a:spLocks noChangeArrowheads="1"/>
              </p:cNvSpPr>
              <p:nvPr/>
            </p:nvSpPr>
            <p:spPr bwMode="auto">
              <a:xfrm>
                <a:off x="2561114" y="3199720"/>
                <a:ext cx="1462246" cy="82381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  17,000 BB</a:t>
                </a:r>
              </a:p>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135,000 (1)</a:t>
                </a:r>
              </a:p>
            </p:txBody>
          </p:sp>
        </p:grpSp>
        <p:cxnSp>
          <p:nvCxnSpPr>
            <p:cNvPr id="14" name="Straight Connector 13">
              <a:extLst>
                <a:ext uri="{FF2B5EF4-FFF2-40B4-BE49-F238E27FC236}">
                  <a16:creationId xmlns="" xmlns:a16="http://schemas.microsoft.com/office/drawing/2014/main" id="{A7C1971A-38C5-5A4C-9C7E-120F94AC2C31}"/>
                </a:ext>
              </a:extLst>
            </p:cNvPr>
            <p:cNvCxnSpPr/>
            <p:nvPr/>
          </p:nvCxnSpPr>
          <p:spPr>
            <a:xfrm rot="5400000">
              <a:off x="2103177" y="3657657"/>
              <a:ext cx="914287"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15"/>
          <p:cNvGrpSpPr>
            <a:grpSpLocks/>
          </p:cNvGrpSpPr>
          <p:nvPr/>
        </p:nvGrpSpPr>
        <p:grpSpPr bwMode="auto">
          <a:xfrm>
            <a:off x="1096963" y="2835275"/>
            <a:ext cx="2925762" cy="1281113"/>
            <a:chOff x="5120640" y="2834640"/>
            <a:chExt cx="2926080" cy="1280954"/>
          </a:xfrm>
        </p:grpSpPr>
        <p:cxnSp>
          <p:nvCxnSpPr>
            <p:cNvPr id="7" name="Straight Connector 6">
              <a:extLst>
                <a:ext uri="{FF2B5EF4-FFF2-40B4-BE49-F238E27FC236}">
                  <a16:creationId xmlns="" xmlns:a16="http://schemas.microsoft.com/office/drawing/2014/main" id="{8053ED12-C520-EC41-AF1D-4F34CC060ED4}"/>
                </a:ext>
              </a:extLst>
            </p:cNvPr>
            <p:cNvCxnSpPr/>
            <p:nvPr/>
          </p:nvCxnSpPr>
          <p:spPr>
            <a:xfrm>
              <a:off x="5120640" y="3199720"/>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Box 3">
              <a:extLst>
                <a:ext uri="{FF2B5EF4-FFF2-40B4-BE49-F238E27FC236}">
                  <a16:creationId xmlns="" xmlns:a16="http://schemas.microsoft.com/office/drawing/2014/main" id="{1DF8A970-7E1C-344E-B4AA-4A179ECE96EB}"/>
                </a:ext>
              </a:extLst>
            </p:cNvPr>
            <p:cNvSpPr txBox="1">
              <a:spLocks noChangeArrowheads="1"/>
            </p:cNvSpPr>
            <p:nvPr/>
          </p:nvSpPr>
          <p:spPr bwMode="auto">
            <a:xfrm>
              <a:off x="5120640" y="2834640"/>
              <a:ext cx="2926080" cy="45714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Materials Inventory</a:t>
              </a:r>
            </a:p>
          </p:txBody>
        </p:sp>
        <p:sp>
          <p:nvSpPr>
            <p:cNvPr id="12" name="Text Box 3">
              <a:extLst>
                <a:ext uri="{FF2B5EF4-FFF2-40B4-BE49-F238E27FC236}">
                  <a16:creationId xmlns="" xmlns:a16="http://schemas.microsoft.com/office/drawing/2014/main" id="{5A212C2D-9D77-B445-92DA-23A5049FDB53}"/>
                </a:ext>
              </a:extLst>
            </p:cNvPr>
            <p:cNvSpPr txBox="1">
              <a:spLocks noChangeArrowheads="1"/>
            </p:cNvSpPr>
            <p:nvPr/>
          </p:nvSpPr>
          <p:spPr bwMode="auto">
            <a:xfrm>
              <a:off x="5120640" y="3199720"/>
              <a:ext cx="1589260" cy="858731"/>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BB   30,000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 135,000</a:t>
              </a:r>
            </a:p>
          </p:txBody>
        </p:sp>
        <p:cxnSp>
          <p:nvCxnSpPr>
            <p:cNvPr id="15" name="Straight Connector 14">
              <a:extLst>
                <a:ext uri="{FF2B5EF4-FFF2-40B4-BE49-F238E27FC236}">
                  <a16:creationId xmlns="" xmlns:a16="http://schemas.microsoft.com/office/drawing/2014/main" id="{D65E1483-812C-7446-8EC0-34DCA1EFAAFB}"/>
                </a:ext>
              </a:extLst>
            </p:cNvPr>
            <p:cNvCxnSpPr/>
            <p:nvPr/>
          </p:nvCxnSpPr>
          <p:spPr>
            <a:xfrm rot="5400000">
              <a:off x="6263077" y="3657657"/>
              <a:ext cx="914287"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 xmlns:a16="http://schemas.microsoft.com/office/drawing/2014/main" id="{2169E221-38AD-824A-859B-3BC36EFB92E1}"/>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7-2</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22" presetClass="entr" presetSubtype="1"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a:latin typeface="Bookman Old Style" charset="0"/>
                <a:ea typeface="ＭＳ Ｐゴシック" charset="0"/>
              </a:rPr>
              <a:t>Direct </a:t>
            </a:r>
            <a:r>
              <a:rPr lang="en-US" dirty="0" smtClean="0">
                <a:latin typeface="Bookman Old Style" charset="0"/>
                <a:ea typeface="ＭＳ Ｐゴシック" charset="0"/>
              </a:rPr>
              <a:t>Materials (2)</a:t>
            </a:r>
            <a:endParaRPr lang="en-US" dirty="0">
              <a:latin typeface="Bookman Old Style" charset="0"/>
              <a:ea typeface="ＭＳ Ｐゴシック" charset="0"/>
            </a:endParaRPr>
          </a:p>
        </p:txBody>
      </p:sp>
      <p:sp>
        <p:nvSpPr>
          <p:cNvPr id="4" name="Text Box 3">
            <a:extLst>
              <a:ext uri="{FF2B5EF4-FFF2-40B4-BE49-F238E27FC236}">
                <a16:creationId xmlns="" xmlns:a16="http://schemas.microsoft.com/office/drawing/2014/main" id="{7F93E29B-BF77-4D46-9476-8E0909C9CCD1}"/>
              </a:ext>
            </a:extLst>
          </p:cNvPr>
          <p:cNvSpPr txBox="1">
            <a:spLocks noChangeArrowheads="1"/>
          </p:cNvSpPr>
          <p:nvPr/>
        </p:nvSpPr>
        <p:spPr bwMode="auto">
          <a:xfrm>
            <a:off x="639763" y="1500188"/>
            <a:ext cx="7864475" cy="118903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Gupta used $12,000 of direct materials for 12-03.</a:t>
            </a:r>
          </a:p>
          <a:p>
            <a:pPr algn="ctr" defTabSz="274320">
              <a:buSzPct val="100000"/>
              <a:defRPr/>
            </a:pPr>
            <a:r>
              <a:rPr lang="en-US" sz="2400" dirty="0">
                <a:solidFill>
                  <a:schemeClr val="tx1"/>
                </a:solidFill>
                <a:latin typeface="Gill Sans"/>
                <a:cs typeface="Gill Sans"/>
              </a:rPr>
              <a:t>They also started 01-01 and 01-02 and used $102,000</a:t>
            </a:r>
          </a:p>
          <a:p>
            <a:pPr algn="ctr" defTabSz="274320">
              <a:buSzPct val="100000"/>
              <a:defRPr/>
            </a:pPr>
            <a:r>
              <a:rPr lang="en-US" sz="2400" dirty="0">
                <a:solidFill>
                  <a:schemeClr val="tx1"/>
                </a:solidFill>
                <a:latin typeface="Gill Sans"/>
                <a:cs typeface="Gill Sans"/>
              </a:rPr>
              <a:t>and $15,000 of direct materials respectively. </a:t>
            </a:r>
          </a:p>
        </p:txBody>
      </p:sp>
      <p:grpSp>
        <p:nvGrpSpPr>
          <p:cNvPr id="3" name="Group 27"/>
          <p:cNvGrpSpPr>
            <a:grpSpLocks/>
          </p:cNvGrpSpPr>
          <p:nvPr/>
        </p:nvGrpSpPr>
        <p:grpSpPr bwMode="auto">
          <a:xfrm>
            <a:off x="5121275" y="2835275"/>
            <a:ext cx="2925763" cy="1281113"/>
            <a:chOff x="4937760" y="2834640"/>
            <a:chExt cx="2926080" cy="1280954"/>
          </a:xfrm>
        </p:grpSpPr>
        <p:cxnSp>
          <p:nvCxnSpPr>
            <p:cNvPr id="10" name="Straight Connector 9">
              <a:extLst>
                <a:ext uri="{FF2B5EF4-FFF2-40B4-BE49-F238E27FC236}">
                  <a16:creationId xmlns="" xmlns:a16="http://schemas.microsoft.com/office/drawing/2014/main" id="{40338DC9-FC94-7946-97FA-3D7863CECA7B}"/>
                </a:ext>
              </a:extLst>
            </p:cNvPr>
            <p:cNvCxnSpPr/>
            <p:nvPr/>
          </p:nvCxnSpPr>
          <p:spPr>
            <a:xfrm>
              <a:off x="4937760" y="3199720"/>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3">
              <a:extLst>
                <a:ext uri="{FF2B5EF4-FFF2-40B4-BE49-F238E27FC236}">
                  <a16:creationId xmlns="" xmlns:a16="http://schemas.microsoft.com/office/drawing/2014/main" id="{D8884CB0-3FC6-1148-A8E5-24879D8427FA}"/>
                </a:ext>
              </a:extLst>
            </p:cNvPr>
            <p:cNvSpPr txBox="1">
              <a:spLocks noChangeArrowheads="1"/>
            </p:cNvSpPr>
            <p:nvPr/>
          </p:nvSpPr>
          <p:spPr bwMode="auto">
            <a:xfrm>
              <a:off x="4937760" y="2834640"/>
              <a:ext cx="2926080" cy="45714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WIP Inventory</a:t>
              </a:r>
            </a:p>
          </p:txBody>
        </p:sp>
        <p:sp>
          <p:nvSpPr>
            <p:cNvPr id="12" name="Text Box 3">
              <a:extLst>
                <a:ext uri="{FF2B5EF4-FFF2-40B4-BE49-F238E27FC236}">
                  <a16:creationId xmlns="" xmlns:a16="http://schemas.microsoft.com/office/drawing/2014/main" id="{06115C2C-F6F1-E946-8EBA-AE1BB45FA3CD}"/>
                </a:ext>
              </a:extLst>
            </p:cNvPr>
            <p:cNvSpPr txBox="1">
              <a:spLocks noChangeArrowheads="1"/>
            </p:cNvSpPr>
            <p:nvPr/>
          </p:nvSpPr>
          <p:spPr bwMode="auto">
            <a:xfrm>
              <a:off x="4937760" y="3199720"/>
              <a:ext cx="1463834" cy="823811"/>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BB   41,000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(2) 129,000</a:t>
              </a:r>
            </a:p>
          </p:txBody>
        </p:sp>
        <p:cxnSp>
          <p:nvCxnSpPr>
            <p:cNvPr id="13" name="Straight Connector 12">
              <a:extLst>
                <a:ext uri="{FF2B5EF4-FFF2-40B4-BE49-F238E27FC236}">
                  <a16:creationId xmlns="" xmlns:a16="http://schemas.microsoft.com/office/drawing/2014/main" id="{F27902B3-5B80-CC4D-96D6-AA7035922D8A}"/>
                </a:ext>
              </a:extLst>
            </p:cNvPr>
            <p:cNvCxnSpPr/>
            <p:nvPr/>
          </p:nvCxnSpPr>
          <p:spPr>
            <a:xfrm rot="5400000">
              <a:off x="5943657" y="3657657"/>
              <a:ext cx="914287"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28"/>
          <p:cNvGrpSpPr>
            <a:grpSpLocks/>
          </p:cNvGrpSpPr>
          <p:nvPr/>
        </p:nvGrpSpPr>
        <p:grpSpPr bwMode="auto">
          <a:xfrm>
            <a:off x="92075" y="4891088"/>
            <a:ext cx="2925763" cy="1281112"/>
            <a:chOff x="0" y="4480560"/>
            <a:chExt cx="2926080" cy="1280954"/>
          </a:xfrm>
        </p:grpSpPr>
        <p:cxnSp>
          <p:nvCxnSpPr>
            <p:cNvPr id="14" name="Straight Connector 13">
              <a:extLst>
                <a:ext uri="{FF2B5EF4-FFF2-40B4-BE49-F238E27FC236}">
                  <a16:creationId xmlns="" xmlns:a16="http://schemas.microsoft.com/office/drawing/2014/main" id="{1C141E66-F20E-2242-9E6A-612B28237446}"/>
                </a:ext>
              </a:extLst>
            </p:cNvPr>
            <p:cNvCxnSpPr/>
            <p:nvPr/>
          </p:nvCxnSpPr>
          <p:spPr>
            <a:xfrm>
              <a:off x="0" y="4845640"/>
              <a:ext cx="292608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3">
              <a:extLst>
                <a:ext uri="{FF2B5EF4-FFF2-40B4-BE49-F238E27FC236}">
                  <a16:creationId xmlns="" xmlns:a16="http://schemas.microsoft.com/office/drawing/2014/main" id="{8275734F-610B-C845-9BEC-8E223DCC4A1C}"/>
                </a:ext>
              </a:extLst>
            </p:cNvPr>
            <p:cNvSpPr txBox="1">
              <a:spLocks noChangeArrowheads="1"/>
            </p:cNvSpPr>
            <p:nvPr/>
          </p:nvSpPr>
          <p:spPr bwMode="auto">
            <a:xfrm>
              <a:off x="0" y="4480560"/>
              <a:ext cx="2926080" cy="457144"/>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WIP 12-03</a:t>
              </a:r>
            </a:p>
          </p:txBody>
        </p:sp>
        <p:sp>
          <p:nvSpPr>
            <p:cNvPr id="16" name="Text Box 3">
              <a:extLst>
                <a:ext uri="{FF2B5EF4-FFF2-40B4-BE49-F238E27FC236}">
                  <a16:creationId xmlns="" xmlns:a16="http://schemas.microsoft.com/office/drawing/2014/main" id="{C120D84C-4896-8641-A2C1-E8C3164261E4}"/>
                </a:ext>
              </a:extLst>
            </p:cNvPr>
            <p:cNvSpPr txBox="1">
              <a:spLocks noChangeArrowheads="1"/>
            </p:cNvSpPr>
            <p:nvPr/>
          </p:nvSpPr>
          <p:spPr bwMode="auto">
            <a:xfrm>
              <a:off x="0" y="4845640"/>
              <a:ext cx="1463834" cy="82381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BB   41,000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(2)   12,000</a:t>
              </a:r>
            </a:p>
          </p:txBody>
        </p:sp>
        <p:cxnSp>
          <p:nvCxnSpPr>
            <p:cNvPr id="17" name="Straight Connector 16">
              <a:extLst>
                <a:ext uri="{FF2B5EF4-FFF2-40B4-BE49-F238E27FC236}">
                  <a16:creationId xmlns="" xmlns:a16="http://schemas.microsoft.com/office/drawing/2014/main" id="{1C42C050-2FB3-B94B-BB99-249FF0D6920D}"/>
                </a:ext>
              </a:extLst>
            </p:cNvPr>
            <p:cNvCxnSpPr/>
            <p:nvPr/>
          </p:nvCxnSpPr>
          <p:spPr>
            <a:xfrm rot="5400000">
              <a:off x="1005897" y="5303576"/>
              <a:ext cx="914287"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30"/>
          <p:cNvGrpSpPr>
            <a:grpSpLocks/>
          </p:cNvGrpSpPr>
          <p:nvPr/>
        </p:nvGrpSpPr>
        <p:grpSpPr bwMode="auto">
          <a:xfrm>
            <a:off x="3108325" y="4891088"/>
            <a:ext cx="2927350" cy="1281112"/>
            <a:chOff x="3108960" y="4480560"/>
            <a:chExt cx="2926080" cy="1280954"/>
          </a:xfrm>
        </p:grpSpPr>
        <p:cxnSp>
          <p:nvCxnSpPr>
            <p:cNvPr id="18" name="Straight Connector 17">
              <a:extLst>
                <a:ext uri="{FF2B5EF4-FFF2-40B4-BE49-F238E27FC236}">
                  <a16:creationId xmlns="" xmlns:a16="http://schemas.microsoft.com/office/drawing/2014/main" id="{D07699AE-B1C8-914C-9528-DFD4B1330407}"/>
                </a:ext>
              </a:extLst>
            </p:cNvPr>
            <p:cNvCxnSpPr/>
            <p:nvPr/>
          </p:nvCxnSpPr>
          <p:spPr>
            <a:xfrm>
              <a:off x="3108960" y="4845640"/>
              <a:ext cx="292608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Box 3">
              <a:extLst>
                <a:ext uri="{FF2B5EF4-FFF2-40B4-BE49-F238E27FC236}">
                  <a16:creationId xmlns="" xmlns:a16="http://schemas.microsoft.com/office/drawing/2014/main" id="{22EAB26D-5109-FE43-AAA3-76576A5DC5FE}"/>
                </a:ext>
              </a:extLst>
            </p:cNvPr>
            <p:cNvSpPr txBox="1">
              <a:spLocks noChangeArrowheads="1"/>
            </p:cNvSpPr>
            <p:nvPr/>
          </p:nvSpPr>
          <p:spPr bwMode="auto">
            <a:xfrm>
              <a:off x="3108960" y="4480560"/>
              <a:ext cx="2926080" cy="457144"/>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WIP 01-01</a:t>
              </a:r>
            </a:p>
          </p:txBody>
        </p:sp>
        <p:sp>
          <p:nvSpPr>
            <p:cNvPr id="20" name="Text Box 3">
              <a:extLst>
                <a:ext uri="{FF2B5EF4-FFF2-40B4-BE49-F238E27FC236}">
                  <a16:creationId xmlns="" xmlns:a16="http://schemas.microsoft.com/office/drawing/2014/main" id="{93C8CF36-872B-124B-B351-73FBC7FD3B6D}"/>
                </a:ext>
              </a:extLst>
            </p:cNvPr>
            <p:cNvSpPr txBox="1">
              <a:spLocks noChangeArrowheads="1"/>
            </p:cNvSpPr>
            <p:nvPr/>
          </p:nvSpPr>
          <p:spPr bwMode="auto">
            <a:xfrm>
              <a:off x="3108960" y="4845640"/>
              <a:ext cx="1463040" cy="82381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endParaRPr lang="en-US" sz="2000" dirty="0">
                <a:solidFill>
                  <a:schemeClr val="tx1"/>
                </a:solidFill>
                <a:latin typeface="Arial" pitchFamily="34" charset="0"/>
                <a:cs typeface="Arial" pitchFamily="34" charset="0"/>
              </a:endParaRP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(2) 102,000</a:t>
              </a:r>
            </a:p>
            <a:p>
              <a:pPr algn="r">
                <a:buClr>
                  <a:srgbClr val="FFFF00"/>
                </a:buClr>
                <a:buSzPct val="75000"/>
                <a:buFont typeface="Monotype Sorts" pitchFamily="2" charset="2"/>
                <a:buNone/>
                <a:defRPr/>
              </a:pPr>
              <a:endParaRPr lang="en-US" sz="2000" dirty="0">
                <a:solidFill>
                  <a:schemeClr val="tx1"/>
                </a:solidFill>
                <a:latin typeface="Arial" pitchFamily="34" charset="0"/>
                <a:cs typeface="Arial" pitchFamily="34" charset="0"/>
              </a:endParaRPr>
            </a:p>
          </p:txBody>
        </p:sp>
        <p:cxnSp>
          <p:nvCxnSpPr>
            <p:cNvPr id="21" name="Straight Connector 20">
              <a:extLst>
                <a:ext uri="{FF2B5EF4-FFF2-40B4-BE49-F238E27FC236}">
                  <a16:creationId xmlns="" xmlns:a16="http://schemas.microsoft.com/office/drawing/2014/main" id="{9BE1D3EA-1C21-7245-B517-11B122154F0B}"/>
                </a:ext>
              </a:extLst>
            </p:cNvPr>
            <p:cNvCxnSpPr/>
            <p:nvPr/>
          </p:nvCxnSpPr>
          <p:spPr>
            <a:xfrm rot="5400000">
              <a:off x="4114857" y="5302783"/>
              <a:ext cx="914287" cy="3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9"/>
          <p:cNvGrpSpPr>
            <a:grpSpLocks/>
          </p:cNvGrpSpPr>
          <p:nvPr/>
        </p:nvGrpSpPr>
        <p:grpSpPr bwMode="auto">
          <a:xfrm>
            <a:off x="6126163" y="4891088"/>
            <a:ext cx="2925762" cy="1281112"/>
            <a:chOff x="6217920" y="4480560"/>
            <a:chExt cx="2926080" cy="1280954"/>
          </a:xfrm>
        </p:grpSpPr>
        <p:cxnSp>
          <p:nvCxnSpPr>
            <p:cNvPr id="22" name="Straight Connector 21">
              <a:extLst>
                <a:ext uri="{FF2B5EF4-FFF2-40B4-BE49-F238E27FC236}">
                  <a16:creationId xmlns="" xmlns:a16="http://schemas.microsoft.com/office/drawing/2014/main" id="{0487EC5A-C384-2A4A-B429-FD062D1A91B9}"/>
                </a:ext>
              </a:extLst>
            </p:cNvPr>
            <p:cNvCxnSpPr/>
            <p:nvPr/>
          </p:nvCxnSpPr>
          <p:spPr>
            <a:xfrm>
              <a:off x="6217920" y="4845640"/>
              <a:ext cx="292608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3">
              <a:extLst>
                <a:ext uri="{FF2B5EF4-FFF2-40B4-BE49-F238E27FC236}">
                  <a16:creationId xmlns="" xmlns:a16="http://schemas.microsoft.com/office/drawing/2014/main" id="{AC0087F4-CC8B-B942-8A09-62D85FD721AD}"/>
                </a:ext>
              </a:extLst>
            </p:cNvPr>
            <p:cNvSpPr txBox="1">
              <a:spLocks noChangeArrowheads="1"/>
            </p:cNvSpPr>
            <p:nvPr/>
          </p:nvSpPr>
          <p:spPr bwMode="auto">
            <a:xfrm>
              <a:off x="6217920" y="4480560"/>
              <a:ext cx="2926080" cy="457144"/>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WIP 01-02</a:t>
              </a:r>
            </a:p>
          </p:txBody>
        </p:sp>
        <p:sp>
          <p:nvSpPr>
            <p:cNvPr id="24" name="Text Box 3">
              <a:extLst>
                <a:ext uri="{FF2B5EF4-FFF2-40B4-BE49-F238E27FC236}">
                  <a16:creationId xmlns="" xmlns:a16="http://schemas.microsoft.com/office/drawing/2014/main" id="{92C769C2-49A2-DE49-9369-B1066B929D3C}"/>
                </a:ext>
              </a:extLst>
            </p:cNvPr>
            <p:cNvSpPr txBox="1">
              <a:spLocks noChangeArrowheads="1"/>
            </p:cNvSpPr>
            <p:nvPr/>
          </p:nvSpPr>
          <p:spPr bwMode="auto">
            <a:xfrm>
              <a:off x="6217920" y="4845640"/>
              <a:ext cx="1463834" cy="82381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endParaRPr lang="en-US" sz="2000" dirty="0">
                <a:solidFill>
                  <a:schemeClr val="tx1"/>
                </a:solidFill>
                <a:latin typeface="Arial" pitchFamily="34" charset="0"/>
                <a:cs typeface="Arial" pitchFamily="34" charset="0"/>
              </a:endParaRP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(2) 15,000</a:t>
              </a:r>
            </a:p>
          </p:txBody>
        </p:sp>
        <p:cxnSp>
          <p:nvCxnSpPr>
            <p:cNvPr id="25" name="Straight Connector 24">
              <a:extLst>
                <a:ext uri="{FF2B5EF4-FFF2-40B4-BE49-F238E27FC236}">
                  <a16:creationId xmlns="" xmlns:a16="http://schemas.microsoft.com/office/drawing/2014/main" id="{BBC8A1CC-6034-2448-A4DA-85C2F7A48653}"/>
                </a:ext>
              </a:extLst>
            </p:cNvPr>
            <p:cNvCxnSpPr/>
            <p:nvPr/>
          </p:nvCxnSpPr>
          <p:spPr>
            <a:xfrm rot="5400000">
              <a:off x="7223816" y="5303576"/>
              <a:ext cx="914287"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6"/>
          <p:cNvGrpSpPr>
            <a:grpSpLocks/>
          </p:cNvGrpSpPr>
          <p:nvPr/>
        </p:nvGrpSpPr>
        <p:grpSpPr bwMode="auto">
          <a:xfrm>
            <a:off x="1096963" y="2835275"/>
            <a:ext cx="2925762" cy="1281113"/>
            <a:chOff x="0" y="2834640"/>
            <a:chExt cx="2926080" cy="1280954"/>
          </a:xfrm>
        </p:grpSpPr>
        <p:cxnSp>
          <p:nvCxnSpPr>
            <p:cNvPr id="5" name="Straight Connector 4">
              <a:extLst>
                <a:ext uri="{FF2B5EF4-FFF2-40B4-BE49-F238E27FC236}">
                  <a16:creationId xmlns="" xmlns:a16="http://schemas.microsoft.com/office/drawing/2014/main" id="{C3B7D499-89B5-BB49-8B02-0987DEB27C6B}"/>
                </a:ext>
              </a:extLst>
            </p:cNvPr>
            <p:cNvCxnSpPr/>
            <p:nvPr/>
          </p:nvCxnSpPr>
          <p:spPr>
            <a:xfrm>
              <a:off x="0" y="3199720"/>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3">
              <a:extLst>
                <a:ext uri="{FF2B5EF4-FFF2-40B4-BE49-F238E27FC236}">
                  <a16:creationId xmlns="" xmlns:a16="http://schemas.microsoft.com/office/drawing/2014/main" id="{C2600BF7-3D90-6342-8181-7E0D697BEA82}"/>
                </a:ext>
              </a:extLst>
            </p:cNvPr>
            <p:cNvSpPr txBox="1">
              <a:spLocks noChangeArrowheads="1"/>
            </p:cNvSpPr>
            <p:nvPr/>
          </p:nvSpPr>
          <p:spPr bwMode="auto">
            <a:xfrm>
              <a:off x="0" y="2834640"/>
              <a:ext cx="2926080" cy="45714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Materials Inventory</a:t>
              </a:r>
            </a:p>
          </p:txBody>
        </p:sp>
        <p:sp>
          <p:nvSpPr>
            <p:cNvPr id="7" name="Text Box 3">
              <a:extLst>
                <a:ext uri="{FF2B5EF4-FFF2-40B4-BE49-F238E27FC236}">
                  <a16:creationId xmlns="" xmlns:a16="http://schemas.microsoft.com/office/drawing/2014/main" id="{A3C948D9-BC2E-D247-8BBE-68422D1A00DE}"/>
                </a:ext>
              </a:extLst>
            </p:cNvPr>
            <p:cNvSpPr txBox="1">
              <a:spLocks noChangeArrowheads="1"/>
            </p:cNvSpPr>
            <p:nvPr/>
          </p:nvSpPr>
          <p:spPr bwMode="auto">
            <a:xfrm>
              <a:off x="0" y="3199720"/>
              <a:ext cx="1463834" cy="823811"/>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BB   30,000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 135,000</a:t>
              </a:r>
            </a:p>
          </p:txBody>
        </p:sp>
        <p:cxnSp>
          <p:nvCxnSpPr>
            <p:cNvPr id="2" name="Straight Connector 7">
              <a:extLst>
                <a:ext uri="{FF2B5EF4-FFF2-40B4-BE49-F238E27FC236}">
                  <a16:creationId xmlns="" xmlns:a16="http://schemas.microsoft.com/office/drawing/2014/main" id="{669BED06-9F8F-7248-ABE4-959FDBED9206}"/>
                </a:ext>
              </a:extLst>
            </p:cNvPr>
            <p:cNvCxnSpPr/>
            <p:nvPr/>
          </p:nvCxnSpPr>
          <p:spPr>
            <a:xfrm rot="5400000">
              <a:off x="1005897" y="3657657"/>
              <a:ext cx="914287"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Box 3">
              <a:extLst>
                <a:ext uri="{FF2B5EF4-FFF2-40B4-BE49-F238E27FC236}">
                  <a16:creationId xmlns="" xmlns:a16="http://schemas.microsoft.com/office/drawing/2014/main" id="{50ACA931-6FDF-5B4C-89FE-C907EEECD176}"/>
                </a:ext>
              </a:extLst>
            </p:cNvPr>
            <p:cNvSpPr txBox="1">
              <a:spLocks noChangeArrowheads="1"/>
            </p:cNvSpPr>
            <p:nvPr/>
          </p:nvSpPr>
          <p:spPr bwMode="auto">
            <a:xfrm>
              <a:off x="1463834" y="3199720"/>
              <a:ext cx="1462246" cy="823811"/>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buClr>
                  <a:srgbClr val="FFFF00"/>
                </a:buClr>
                <a:buSzPct val="75000"/>
                <a:buFont typeface="Monotype Sorts" pitchFamily="2" charset="2"/>
                <a:buNone/>
                <a:defRPr/>
              </a:pPr>
              <a:endParaRPr lang="en-US" sz="2000" dirty="0">
                <a:solidFill>
                  <a:schemeClr val="tx1"/>
                </a:solidFill>
                <a:latin typeface="Arial" pitchFamily="34" charset="0"/>
                <a:cs typeface="Arial" pitchFamily="34" charset="0"/>
              </a:endParaRPr>
            </a:p>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129,000 (2)</a:t>
              </a:r>
            </a:p>
          </p:txBody>
        </p:sp>
      </p:grpSp>
      <p:sp>
        <p:nvSpPr>
          <p:cNvPr id="32" name="Rectangle 31">
            <a:extLst>
              <a:ext uri="{FF2B5EF4-FFF2-40B4-BE49-F238E27FC236}">
                <a16:creationId xmlns="" xmlns:a16="http://schemas.microsoft.com/office/drawing/2014/main" id="{29374BA5-8907-DB4E-8B0B-694B5B8598C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7-2</a:t>
            </a:r>
          </a:p>
        </p:txBody>
      </p:sp>
      <p:sp>
        <p:nvSpPr>
          <p:cNvPr id="33" name="Rectangle 32">
            <a:extLst>
              <a:ext uri="{FF2B5EF4-FFF2-40B4-BE49-F238E27FC236}">
                <a16:creationId xmlns="" xmlns:a16="http://schemas.microsoft.com/office/drawing/2014/main" id="{1D37A327-91B7-C545-BA6E-F6FCB46413B9}"/>
              </a:ext>
            </a:extLst>
          </p:cNvPr>
          <p:cNvSpPr/>
          <p:nvPr/>
        </p:nvSpPr>
        <p:spPr>
          <a:xfrm>
            <a:off x="2873375" y="4343400"/>
            <a:ext cx="3382963"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dirty="0">
                <a:solidFill>
                  <a:srgbClr val="FFFFFF"/>
                </a:solidFill>
                <a:effectLst>
                  <a:outerShdw blurRad="38100" dist="38100" dir="2700000" algn="tl">
                    <a:srgbClr val="000000"/>
                  </a:outerShdw>
                </a:effectLst>
                <a:latin typeface="Arial" charset="0"/>
                <a:ea typeface="ＭＳ Ｐゴシック" charset="0"/>
                <a:cs typeface="Arial" charset="0"/>
              </a:rPr>
              <a:t>Subsidiary WIP Accounts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1000"/>
                                        <p:tgtEl>
                                          <p:spTgt spid="28"/>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dissolve">
                                      <p:cBhvr>
                                        <p:cTn id="14" dur="500"/>
                                        <p:tgtEl>
                                          <p:spTgt spid="33"/>
                                        </p:tgtEl>
                                      </p:cBhvr>
                                    </p:animEffec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a:latin typeface="Bookman Old Style" charset="0"/>
                <a:ea typeface="ＭＳ Ｐゴシック" charset="0"/>
              </a:rPr>
              <a:t>Direct </a:t>
            </a:r>
            <a:r>
              <a:rPr lang="en-US" dirty="0" smtClean="0">
                <a:latin typeface="Bookman Old Style" charset="0"/>
                <a:ea typeface="ＭＳ Ｐゴシック" charset="0"/>
              </a:rPr>
              <a:t>Materials (3)</a:t>
            </a:r>
            <a:endParaRPr lang="en-US" dirty="0">
              <a:latin typeface="Bookman Old Style" charset="0"/>
              <a:ea typeface="ＭＳ Ｐゴシック" charset="0"/>
            </a:endParaRPr>
          </a:p>
        </p:txBody>
      </p:sp>
      <p:sp>
        <p:nvSpPr>
          <p:cNvPr id="4" name="Text Box 3">
            <a:extLst>
              <a:ext uri="{FF2B5EF4-FFF2-40B4-BE49-F238E27FC236}">
                <a16:creationId xmlns="" xmlns:a16="http://schemas.microsoft.com/office/drawing/2014/main" id="{EBC11D38-C61F-6C41-8760-6681A751A5E2}"/>
              </a:ext>
            </a:extLst>
          </p:cNvPr>
          <p:cNvSpPr txBox="1">
            <a:spLocks noChangeArrowheads="1"/>
          </p:cNvSpPr>
          <p:nvPr/>
        </p:nvSpPr>
        <p:spPr bwMode="auto">
          <a:xfrm>
            <a:off x="549275" y="1371600"/>
            <a:ext cx="8045450" cy="823913"/>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Direct labor of $98,000 was incurred ($16,000 for 12-03,</a:t>
            </a:r>
          </a:p>
          <a:p>
            <a:pPr algn="ctr" defTabSz="274320">
              <a:buSzPct val="100000"/>
              <a:defRPr/>
            </a:pPr>
            <a:r>
              <a:rPr lang="en-US" sz="2400" dirty="0">
                <a:solidFill>
                  <a:schemeClr val="tx1"/>
                </a:solidFill>
                <a:latin typeface="Gill Sans"/>
                <a:cs typeface="Gill Sans"/>
              </a:rPr>
              <a:t>$71,000 for 01-01, and $11,000 for 01-02).</a:t>
            </a:r>
          </a:p>
        </p:txBody>
      </p:sp>
      <p:grpSp>
        <p:nvGrpSpPr>
          <p:cNvPr id="3" name="Group 28"/>
          <p:cNvGrpSpPr>
            <a:grpSpLocks/>
          </p:cNvGrpSpPr>
          <p:nvPr/>
        </p:nvGrpSpPr>
        <p:grpSpPr bwMode="auto">
          <a:xfrm>
            <a:off x="92075" y="4800600"/>
            <a:ext cx="2925763" cy="1281113"/>
            <a:chOff x="91440" y="4480560"/>
            <a:chExt cx="2926080" cy="1280954"/>
          </a:xfrm>
        </p:grpSpPr>
        <p:cxnSp>
          <p:nvCxnSpPr>
            <p:cNvPr id="14" name="Straight Connector 13">
              <a:extLst>
                <a:ext uri="{FF2B5EF4-FFF2-40B4-BE49-F238E27FC236}">
                  <a16:creationId xmlns="" xmlns:a16="http://schemas.microsoft.com/office/drawing/2014/main" id="{FC0887F1-2529-874A-A706-0A239E007745}"/>
                </a:ext>
              </a:extLst>
            </p:cNvPr>
            <p:cNvCxnSpPr/>
            <p:nvPr/>
          </p:nvCxnSpPr>
          <p:spPr>
            <a:xfrm>
              <a:off x="91440" y="4845640"/>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3">
              <a:extLst>
                <a:ext uri="{FF2B5EF4-FFF2-40B4-BE49-F238E27FC236}">
                  <a16:creationId xmlns="" xmlns:a16="http://schemas.microsoft.com/office/drawing/2014/main" id="{7E153FAF-EFDF-B846-99CC-EC81E6748C4F}"/>
                </a:ext>
              </a:extLst>
            </p:cNvPr>
            <p:cNvSpPr txBox="1">
              <a:spLocks noChangeArrowheads="1"/>
            </p:cNvSpPr>
            <p:nvPr/>
          </p:nvSpPr>
          <p:spPr bwMode="auto">
            <a:xfrm>
              <a:off x="91440" y="4480560"/>
              <a:ext cx="2926080" cy="45714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WIP 12-03</a:t>
              </a:r>
            </a:p>
          </p:txBody>
        </p:sp>
        <p:sp>
          <p:nvSpPr>
            <p:cNvPr id="16" name="Text Box 3">
              <a:extLst>
                <a:ext uri="{FF2B5EF4-FFF2-40B4-BE49-F238E27FC236}">
                  <a16:creationId xmlns="" xmlns:a16="http://schemas.microsoft.com/office/drawing/2014/main" id="{9D536ED2-F21D-6947-B273-2B28F77C03A5}"/>
                </a:ext>
              </a:extLst>
            </p:cNvPr>
            <p:cNvSpPr txBox="1">
              <a:spLocks noChangeArrowheads="1"/>
            </p:cNvSpPr>
            <p:nvPr/>
          </p:nvSpPr>
          <p:spPr bwMode="auto">
            <a:xfrm>
              <a:off x="91440" y="4845640"/>
              <a:ext cx="1463834" cy="91428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BB   41,000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(2)   12,000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(3)   16,000</a:t>
              </a:r>
            </a:p>
          </p:txBody>
        </p:sp>
        <p:cxnSp>
          <p:nvCxnSpPr>
            <p:cNvPr id="17" name="Straight Connector 16">
              <a:extLst>
                <a:ext uri="{FF2B5EF4-FFF2-40B4-BE49-F238E27FC236}">
                  <a16:creationId xmlns="" xmlns:a16="http://schemas.microsoft.com/office/drawing/2014/main" id="{7FB6EEBA-226D-C244-A3AF-13B6C202869E}"/>
                </a:ext>
              </a:extLst>
            </p:cNvPr>
            <p:cNvCxnSpPr/>
            <p:nvPr/>
          </p:nvCxnSpPr>
          <p:spPr>
            <a:xfrm rot="5400000">
              <a:off x="1097337" y="5303577"/>
              <a:ext cx="914287"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30"/>
          <p:cNvGrpSpPr>
            <a:grpSpLocks/>
          </p:cNvGrpSpPr>
          <p:nvPr/>
        </p:nvGrpSpPr>
        <p:grpSpPr bwMode="auto">
          <a:xfrm>
            <a:off x="3108325" y="4800600"/>
            <a:ext cx="2927350" cy="1281113"/>
            <a:chOff x="3108960" y="4480560"/>
            <a:chExt cx="2926080" cy="1280954"/>
          </a:xfrm>
        </p:grpSpPr>
        <p:cxnSp>
          <p:nvCxnSpPr>
            <p:cNvPr id="18" name="Straight Connector 17">
              <a:extLst>
                <a:ext uri="{FF2B5EF4-FFF2-40B4-BE49-F238E27FC236}">
                  <a16:creationId xmlns="" xmlns:a16="http://schemas.microsoft.com/office/drawing/2014/main" id="{F1AD1008-566F-084F-98FE-FA81C4798F6A}"/>
                </a:ext>
              </a:extLst>
            </p:cNvPr>
            <p:cNvCxnSpPr/>
            <p:nvPr/>
          </p:nvCxnSpPr>
          <p:spPr>
            <a:xfrm>
              <a:off x="3108960" y="4845640"/>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Box 3">
              <a:extLst>
                <a:ext uri="{FF2B5EF4-FFF2-40B4-BE49-F238E27FC236}">
                  <a16:creationId xmlns="" xmlns:a16="http://schemas.microsoft.com/office/drawing/2014/main" id="{83BE9080-7D13-BB43-9DC0-1E65D76DE88B}"/>
                </a:ext>
              </a:extLst>
            </p:cNvPr>
            <p:cNvSpPr txBox="1">
              <a:spLocks noChangeArrowheads="1"/>
            </p:cNvSpPr>
            <p:nvPr/>
          </p:nvSpPr>
          <p:spPr bwMode="auto">
            <a:xfrm>
              <a:off x="3108960" y="4480560"/>
              <a:ext cx="2926080" cy="45714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WIP 01-01</a:t>
              </a:r>
            </a:p>
          </p:txBody>
        </p:sp>
        <p:sp>
          <p:nvSpPr>
            <p:cNvPr id="20" name="Text Box 3">
              <a:extLst>
                <a:ext uri="{FF2B5EF4-FFF2-40B4-BE49-F238E27FC236}">
                  <a16:creationId xmlns="" xmlns:a16="http://schemas.microsoft.com/office/drawing/2014/main" id="{CEF9A664-FC86-D14D-A258-34C7FDB3E882}"/>
                </a:ext>
              </a:extLst>
            </p:cNvPr>
            <p:cNvSpPr txBox="1">
              <a:spLocks noChangeArrowheads="1"/>
            </p:cNvSpPr>
            <p:nvPr/>
          </p:nvSpPr>
          <p:spPr bwMode="auto">
            <a:xfrm>
              <a:off x="3108960" y="4845640"/>
              <a:ext cx="1463040" cy="823811"/>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(2) 102,000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(3)   71,000</a:t>
              </a:r>
            </a:p>
          </p:txBody>
        </p:sp>
        <p:cxnSp>
          <p:nvCxnSpPr>
            <p:cNvPr id="21" name="Straight Connector 20">
              <a:extLst>
                <a:ext uri="{FF2B5EF4-FFF2-40B4-BE49-F238E27FC236}">
                  <a16:creationId xmlns="" xmlns:a16="http://schemas.microsoft.com/office/drawing/2014/main" id="{18F9735C-FE8A-1343-8610-8943F80A7C6A}"/>
                </a:ext>
              </a:extLst>
            </p:cNvPr>
            <p:cNvCxnSpPr/>
            <p:nvPr/>
          </p:nvCxnSpPr>
          <p:spPr>
            <a:xfrm rot="5400000">
              <a:off x="4114858" y="5302783"/>
              <a:ext cx="914287" cy="3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29"/>
          <p:cNvGrpSpPr>
            <a:grpSpLocks/>
          </p:cNvGrpSpPr>
          <p:nvPr/>
        </p:nvGrpSpPr>
        <p:grpSpPr bwMode="auto">
          <a:xfrm>
            <a:off x="6126163" y="4800600"/>
            <a:ext cx="2925762" cy="1281113"/>
            <a:chOff x="6217920" y="4480560"/>
            <a:chExt cx="2926080" cy="1280954"/>
          </a:xfrm>
        </p:grpSpPr>
        <p:cxnSp>
          <p:nvCxnSpPr>
            <p:cNvPr id="22" name="Straight Connector 21">
              <a:extLst>
                <a:ext uri="{FF2B5EF4-FFF2-40B4-BE49-F238E27FC236}">
                  <a16:creationId xmlns="" xmlns:a16="http://schemas.microsoft.com/office/drawing/2014/main" id="{B66134A8-E17A-D34D-8747-D34C92070DD7}"/>
                </a:ext>
              </a:extLst>
            </p:cNvPr>
            <p:cNvCxnSpPr/>
            <p:nvPr/>
          </p:nvCxnSpPr>
          <p:spPr>
            <a:xfrm>
              <a:off x="6217920" y="4845640"/>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3">
              <a:extLst>
                <a:ext uri="{FF2B5EF4-FFF2-40B4-BE49-F238E27FC236}">
                  <a16:creationId xmlns="" xmlns:a16="http://schemas.microsoft.com/office/drawing/2014/main" id="{9DD04593-7BA0-C246-B3E4-983D9F065406}"/>
                </a:ext>
              </a:extLst>
            </p:cNvPr>
            <p:cNvSpPr txBox="1">
              <a:spLocks noChangeArrowheads="1"/>
            </p:cNvSpPr>
            <p:nvPr/>
          </p:nvSpPr>
          <p:spPr bwMode="auto">
            <a:xfrm>
              <a:off x="6217920" y="4480560"/>
              <a:ext cx="2926080" cy="45714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WIP 01-02</a:t>
              </a:r>
            </a:p>
          </p:txBody>
        </p:sp>
        <p:sp>
          <p:nvSpPr>
            <p:cNvPr id="24" name="Text Box 3">
              <a:extLst>
                <a:ext uri="{FF2B5EF4-FFF2-40B4-BE49-F238E27FC236}">
                  <a16:creationId xmlns="" xmlns:a16="http://schemas.microsoft.com/office/drawing/2014/main" id="{5E6D4D81-7E16-5444-B335-96E5146E4721}"/>
                </a:ext>
              </a:extLst>
            </p:cNvPr>
            <p:cNvSpPr txBox="1">
              <a:spLocks noChangeArrowheads="1"/>
            </p:cNvSpPr>
            <p:nvPr/>
          </p:nvSpPr>
          <p:spPr bwMode="auto">
            <a:xfrm>
              <a:off x="6217920" y="4845640"/>
              <a:ext cx="1463834" cy="823811"/>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(2) 15,000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(3) 11,000</a:t>
              </a:r>
            </a:p>
          </p:txBody>
        </p:sp>
        <p:cxnSp>
          <p:nvCxnSpPr>
            <p:cNvPr id="25" name="Straight Connector 24">
              <a:extLst>
                <a:ext uri="{FF2B5EF4-FFF2-40B4-BE49-F238E27FC236}">
                  <a16:creationId xmlns="" xmlns:a16="http://schemas.microsoft.com/office/drawing/2014/main" id="{A11B6FA9-A49B-424A-9ADA-05EE7887C28A}"/>
                </a:ext>
              </a:extLst>
            </p:cNvPr>
            <p:cNvCxnSpPr/>
            <p:nvPr/>
          </p:nvCxnSpPr>
          <p:spPr>
            <a:xfrm rot="5400000">
              <a:off x="7223817" y="5303577"/>
              <a:ext cx="914287"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798" name="Group 25"/>
          <p:cNvGrpSpPr>
            <a:grpSpLocks/>
          </p:cNvGrpSpPr>
          <p:nvPr/>
        </p:nvGrpSpPr>
        <p:grpSpPr bwMode="auto">
          <a:xfrm>
            <a:off x="1096963" y="2514600"/>
            <a:ext cx="2925762" cy="1281113"/>
            <a:chOff x="1097280" y="2834640"/>
            <a:chExt cx="2926080" cy="1280954"/>
          </a:xfrm>
        </p:grpSpPr>
        <p:cxnSp>
          <p:nvCxnSpPr>
            <p:cNvPr id="5" name="Straight Connector 4">
              <a:extLst>
                <a:ext uri="{FF2B5EF4-FFF2-40B4-BE49-F238E27FC236}">
                  <a16:creationId xmlns="" xmlns:a16="http://schemas.microsoft.com/office/drawing/2014/main" id="{9DFF53D9-BAF3-7949-A3FB-0CBAB48EC4C9}"/>
                </a:ext>
              </a:extLst>
            </p:cNvPr>
            <p:cNvCxnSpPr/>
            <p:nvPr/>
          </p:nvCxnSpPr>
          <p:spPr>
            <a:xfrm>
              <a:off x="1097280" y="3199720"/>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3">
              <a:extLst>
                <a:ext uri="{FF2B5EF4-FFF2-40B4-BE49-F238E27FC236}">
                  <a16:creationId xmlns="" xmlns:a16="http://schemas.microsoft.com/office/drawing/2014/main" id="{85189789-496A-3E45-B70F-4E97B03AE940}"/>
                </a:ext>
              </a:extLst>
            </p:cNvPr>
            <p:cNvSpPr txBox="1">
              <a:spLocks noChangeArrowheads="1"/>
            </p:cNvSpPr>
            <p:nvPr/>
          </p:nvSpPr>
          <p:spPr bwMode="auto">
            <a:xfrm>
              <a:off x="1097280" y="2834640"/>
              <a:ext cx="2926080" cy="45714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WIP Inventory</a:t>
              </a:r>
            </a:p>
          </p:txBody>
        </p:sp>
        <p:sp>
          <p:nvSpPr>
            <p:cNvPr id="7" name="Text Box 3">
              <a:extLst>
                <a:ext uri="{FF2B5EF4-FFF2-40B4-BE49-F238E27FC236}">
                  <a16:creationId xmlns="" xmlns:a16="http://schemas.microsoft.com/office/drawing/2014/main" id="{9B75A6EC-AFD6-3C4F-9859-E02302E71487}"/>
                </a:ext>
              </a:extLst>
            </p:cNvPr>
            <p:cNvSpPr txBox="1">
              <a:spLocks noChangeArrowheads="1"/>
            </p:cNvSpPr>
            <p:nvPr/>
          </p:nvSpPr>
          <p:spPr bwMode="auto">
            <a:xfrm>
              <a:off x="1097280" y="3199720"/>
              <a:ext cx="1463834" cy="91428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BB   41,000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(2) 129,000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(3)   98,000</a:t>
              </a:r>
            </a:p>
          </p:txBody>
        </p:sp>
        <p:cxnSp>
          <p:nvCxnSpPr>
            <p:cNvPr id="2" name="Straight Connector 7">
              <a:extLst>
                <a:ext uri="{FF2B5EF4-FFF2-40B4-BE49-F238E27FC236}">
                  <a16:creationId xmlns="" xmlns:a16="http://schemas.microsoft.com/office/drawing/2014/main" id="{234174AE-2317-0540-8F5A-685C37CDEC54}"/>
                </a:ext>
              </a:extLst>
            </p:cNvPr>
            <p:cNvCxnSpPr/>
            <p:nvPr/>
          </p:nvCxnSpPr>
          <p:spPr>
            <a:xfrm rot="5400000">
              <a:off x="2103177" y="3657657"/>
              <a:ext cx="914287"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799" name="Group 26"/>
          <p:cNvGrpSpPr>
            <a:grpSpLocks/>
          </p:cNvGrpSpPr>
          <p:nvPr/>
        </p:nvGrpSpPr>
        <p:grpSpPr bwMode="auto">
          <a:xfrm>
            <a:off x="5121275" y="2514600"/>
            <a:ext cx="2925763" cy="1281113"/>
            <a:chOff x="5120640" y="2834640"/>
            <a:chExt cx="2926080" cy="1280954"/>
          </a:xfrm>
        </p:grpSpPr>
        <p:cxnSp>
          <p:nvCxnSpPr>
            <p:cNvPr id="10" name="Straight Connector 9">
              <a:extLst>
                <a:ext uri="{FF2B5EF4-FFF2-40B4-BE49-F238E27FC236}">
                  <a16:creationId xmlns="" xmlns:a16="http://schemas.microsoft.com/office/drawing/2014/main" id="{A25E4946-E505-264B-99CF-E91728571118}"/>
                </a:ext>
              </a:extLst>
            </p:cNvPr>
            <p:cNvCxnSpPr/>
            <p:nvPr/>
          </p:nvCxnSpPr>
          <p:spPr>
            <a:xfrm>
              <a:off x="5120640" y="3199720"/>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3">
              <a:extLst>
                <a:ext uri="{FF2B5EF4-FFF2-40B4-BE49-F238E27FC236}">
                  <a16:creationId xmlns="" xmlns:a16="http://schemas.microsoft.com/office/drawing/2014/main" id="{C4D529AD-874A-B148-B8FF-5A6C65E9A219}"/>
                </a:ext>
              </a:extLst>
            </p:cNvPr>
            <p:cNvSpPr txBox="1">
              <a:spLocks noChangeArrowheads="1"/>
            </p:cNvSpPr>
            <p:nvPr/>
          </p:nvSpPr>
          <p:spPr bwMode="auto">
            <a:xfrm>
              <a:off x="5120640" y="2834640"/>
              <a:ext cx="2926080" cy="45714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Wages Payable</a:t>
              </a:r>
            </a:p>
          </p:txBody>
        </p:sp>
        <p:cxnSp>
          <p:nvCxnSpPr>
            <p:cNvPr id="13" name="Straight Connector 12">
              <a:extLst>
                <a:ext uri="{FF2B5EF4-FFF2-40B4-BE49-F238E27FC236}">
                  <a16:creationId xmlns="" xmlns:a16="http://schemas.microsoft.com/office/drawing/2014/main" id="{9F6BFF95-7C38-B047-AA45-A35DB0695AED}"/>
                </a:ext>
              </a:extLst>
            </p:cNvPr>
            <p:cNvCxnSpPr/>
            <p:nvPr/>
          </p:nvCxnSpPr>
          <p:spPr>
            <a:xfrm rot="5400000">
              <a:off x="6126537" y="3657657"/>
              <a:ext cx="914287"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Box 3">
              <a:extLst>
                <a:ext uri="{FF2B5EF4-FFF2-40B4-BE49-F238E27FC236}">
                  <a16:creationId xmlns="" xmlns:a16="http://schemas.microsoft.com/office/drawing/2014/main" id="{1A47B31F-62B1-A64B-BF92-F7377F554B3C}"/>
                </a:ext>
              </a:extLst>
            </p:cNvPr>
            <p:cNvSpPr txBox="1">
              <a:spLocks noChangeArrowheads="1"/>
            </p:cNvSpPr>
            <p:nvPr/>
          </p:nvSpPr>
          <p:spPr bwMode="auto">
            <a:xfrm>
              <a:off x="6584474" y="3199720"/>
              <a:ext cx="1462246" cy="823811"/>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98,000 (3)</a:t>
              </a:r>
            </a:p>
          </p:txBody>
        </p:sp>
      </p:grpSp>
      <p:sp>
        <p:nvSpPr>
          <p:cNvPr id="32" name="Rectangle 31">
            <a:extLst>
              <a:ext uri="{FF2B5EF4-FFF2-40B4-BE49-F238E27FC236}">
                <a16:creationId xmlns="" xmlns:a16="http://schemas.microsoft.com/office/drawing/2014/main" id="{71DF4EB4-2BFD-8948-A0BA-851A494D1943}"/>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7-2</a:t>
            </a:r>
          </a:p>
        </p:txBody>
      </p:sp>
      <p:sp>
        <p:nvSpPr>
          <p:cNvPr id="31" name="Rectangle 30">
            <a:extLst>
              <a:ext uri="{FF2B5EF4-FFF2-40B4-BE49-F238E27FC236}">
                <a16:creationId xmlns="" xmlns:a16="http://schemas.microsoft.com/office/drawing/2014/main" id="{16B77400-0A3A-0F42-AA36-20760CCB24E4}"/>
              </a:ext>
            </a:extLst>
          </p:cNvPr>
          <p:cNvSpPr/>
          <p:nvPr/>
        </p:nvSpPr>
        <p:spPr>
          <a:xfrm>
            <a:off x="2873375" y="4343400"/>
            <a:ext cx="3382963"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dirty="0">
                <a:solidFill>
                  <a:srgbClr val="FFFFFF"/>
                </a:solidFill>
                <a:effectLst>
                  <a:outerShdw blurRad="38100" dist="38100" dir="2700000" algn="tl">
                    <a:srgbClr val="000000"/>
                  </a:outerShdw>
                </a:effectLst>
                <a:latin typeface="Arial" charset="0"/>
                <a:ea typeface="ＭＳ Ｐゴシック" charset="0"/>
                <a:cs typeface="Arial" charset="0"/>
              </a:rPr>
              <a:t>Subsidiary WIP Accounts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dirty="0">
                <a:latin typeface="Bookman Old Style" charset="0"/>
                <a:ea typeface="ＭＳ Ｐゴシック" charset="0"/>
              </a:rPr>
              <a:t>Manufacturing Overhead</a:t>
            </a:r>
          </a:p>
        </p:txBody>
      </p:sp>
      <p:sp>
        <p:nvSpPr>
          <p:cNvPr id="4" name="Text Box 3">
            <a:extLst>
              <a:ext uri="{FF2B5EF4-FFF2-40B4-BE49-F238E27FC236}">
                <a16:creationId xmlns="" xmlns:a16="http://schemas.microsoft.com/office/drawing/2014/main" id="{404B15C3-8C71-4244-BE98-29B420DCBFA1}"/>
              </a:ext>
            </a:extLst>
          </p:cNvPr>
          <p:cNvSpPr txBox="1">
            <a:spLocks noChangeArrowheads="1"/>
          </p:cNvSpPr>
          <p:nvPr/>
        </p:nvSpPr>
        <p:spPr bwMode="auto">
          <a:xfrm>
            <a:off x="1006475" y="1500188"/>
            <a:ext cx="7131050" cy="823912"/>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buSzPct val="100000"/>
            </a:pPr>
            <a:r>
              <a:rPr lang="en-US" sz="2400" dirty="0">
                <a:latin typeface="Gill Sans"/>
                <a:cs typeface="Gill Sans"/>
              </a:rPr>
              <a:t>Gupta incurred the following </a:t>
            </a:r>
            <a:r>
              <a:rPr lang="en-US" sz="2400" dirty="0" smtClean="0">
                <a:latin typeface="Gill Sans"/>
                <a:cs typeface="Gill Sans"/>
              </a:rPr>
              <a:t>“actual” </a:t>
            </a:r>
            <a:r>
              <a:rPr lang="en-US" sz="2400" dirty="0">
                <a:latin typeface="Gill Sans"/>
                <a:cs typeface="Gill Sans"/>
              </a:rPr>
              <a:t>overhead</a:t>
            </a:r>
          </a:p>
          <a:p>
            <a:pPr algn="ctr">
              <a:buSzPct val="100000"/>
            </a:pPr>
            <a:r>
              <a:rPr lang="en-US" sz="2400" dirty="0">
                <a:latin typeface="Gill Sans"/>
                <a:cs typeface="Gill Sans"/>
              </a:rPr>
              <a:t>costs in January:</a:t>
            </a:r>
          </a:p>
        </p:txBody>
      </p:sp>
      <p:grpSp>
        <p:nvGrpSpPr>
          <p:cNvPr id="35843" name="Group 14"/>
          <p:cNvGrpSpPr>
            <a:grpSpLocks/>
          </p:cNvGrpSpPr>
          <p:nvPr/>
        </p:nvGrpSpPr>
        <p:grpSpPr bwMode="auto">
          <a:xfrm>
            <a:off x="182563" y="2576513"/>
            <a:ext cx="8778875" cy="2743200"/>
            <a:chOff x="0" y="2377440"/>
            <a:chExt cx="8778240" cy="2743200"/>
          </a:xfrm>
        </p:grpSpPr>
        <p:sp>
          <p:nvSpPr>
            <p:cNvPr id="2" name="TextBox 7">
              <a:extLst>
                <a:ext uri="{FF2B5EF4-FFF2-40B4-BE49-F238E27FC236}">
                  <a16:creationId xmlns="" xmlns:a16="http://schemas.microsoft.com/office/drawing/2014/main" id="{836EE24A-ADBB-1146-9720-BA816889DC96}"/>
                </a:ext>
              </a:extLst>
            </p:cNvPr>
            <p:cNvSpPr txBox="1"/>
            <p:nvPr/>
          </p:nvSpPr>
          <p:spPr>
            <a:xfrm>
              <a:off x="0" y="2742565"/>
              <a:ext cx="914334" cy="2378075"/>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mn-cs"/>
                </a:rPr>
                <a:t>(4)</a:t>
              </a:r>
            </a:p>
            <a:p>
              <a:pPr algn="ctr" defTabSz="365760">
                <a:defRPr/>
              </a:pPr>
              <a:r>
                <a:rPr lang="en-US" sz="2400" dirty="0">
                  <a:latin typeface="Arial" panose="020B0604020202020204" pitchFamily="34" charset="0"/>
                  <a:ea typeface="ＭＳ Ｐゴシック" panose="020B0600070205080204" pitchFamily="34" charset="-128"/>
                  <a:cs typeface="+mn-cs"/>
                </a:rPr>
                <a:t>(5)</a:t>
              </a:r>
            </a:p>
            <a:p>
              <a:pPr algn="ctr" defTabSz="365760">
                <a:defRPr/>
              </a:pPr>
              <a:r>
                <a:rPr lang="en-US" sz="2400" dirty="0">
                  <a:latin typeface="Arial" panose="020B0604020202020204" pitchFamily="34" charset="0"/>
                  <a:ea typeface="ＭＳ Ｐゴシック" panose="020B0600070205080204" pitchFamily="34" charset="-128"/>
                  <a:cs typeface="+mn-cs"/>
                </a:rPr>
                <a:t>(6)</a:t>
              </a:r>
            </a:p>
            <a:p>
              <a:pPr algn="ctr" defTabSz="365760">
                <a:defRPr/>
              </a:pPr>
              <a:r>
                <a:rPr lang="en-US" sz="2400" dirty="0">
                  <a:latin typeface="Arial" panose="020B0604020202020204" pitchFamily="34" charset="0"/>
                  <a:ea typeface="ＭＳ Ｐゴシック" panose="020B0600070205080204" pitchFamily="34" charset="-128"/>
                  <a:cs typeface="+mn-cs"/>
                </a:rPr>
                <a:t>(6)</a:t>
              </a:r>
            </a:p>
            <a:p>
              <a:pPr algn="ctr" defTabSz="365760">
                <a:defRPr/>
              </a:pPr>
              <a:r>
                <a:rPr lang="en-US" sz="2400" dirty="0">
                  <a:latin typeface="Arial" panose="020B0604020202020204" pitchFamily="34" charset="0"/>
                  <a:ea typeface="ＭＳ Ｐゴシック" panose="020B0600070205080204" pitchFamily="34" charset="-128"/>
                  <a:cs typeface="+mn-cs"/>
                </a:rPr>
                <a:t>(6)</a:t>
              </a:r>
            </a:p>
            <a:p>
              <a:pPr algn="ctr" defTabSz="365760">
                <a:defRPr/>
              </a:pPr>
              <a:endParaRPr lang="en-US" sz="2400" dirty="0">
                <a:latin typeface="Arial" panose="020B0604020202020204" pitchFamily="34" charset="0"/>
                <a:ea typeface="ＭＳ Ｐゴシック" panose="020B0600070205080204" pitchFamily="34" charset="-128"/>
                <a:cs typeface="+mn-cs"/>
              </a:endParaRPr>
            </a:p>
          </p:txBody>
        </p:sp>
        <p:sp>
          <p:nvSpPr>
            <p:cNvPr id="9" name="TextBox 8">
              <a:extLst>
                <a:ext uri="{FF2B5EF4-FFF2-40B4-BE49-F238E27FC236}">
                  <a16:creationId xmlns="" xmlns:a16="http://schemas.microsoft.com/office/drawing/2014/main" id="{2FAD7AA0-7406-D14B-BC05-3771B8FC7150}"/>
                </a:ext>
              </a:extLst>
            </p:cNvPr>
            <p:cNvSpPr txBox="1"/>
            <p:nvPr/>
          </p:nvSpPr>
          <p:spPr>
            <a:xfrm>
              <a:off x="914334" y="2742565"/>
              <a:ext cx="6217787" cy="2378075"/>
            </a:xfrm>
            <a:prstGeom prst="rect">
              <a:avLst/>
            </a:prstGeom>
            <a:solidFill>
              <a:schemeClr val="accent6"/>
            </a:solidFill>
            <a:ln w="12700">
              <a:solidFill>
                <a:schemeClr val="tx1"/>
              </a:solidFill>
            </a:ln>
          </p:spPr>
          <p:txBody>
            <a:bodyPr wrap="none" anchor="ctr"/>
            <a:lstStyle/>
            <a:p>
              <a:pPr defTabSz="365760">
                <a:defRPr/>
              </a:pPr>
              <a:r>
                <a:rPr lang="en-US" sz="2400" dirty="0">
                  <a:latin typeface="Arial" panose="020B0604020202020204" pitchFamily="34" charset="0"/>
                  <a:ea typeface="ＭＳ Ｐゴシック" panose="020B0600070205080204" pitchFamily="34" charset="-128"/>
                  <a:cs typeface="+mn-cs"/>
                </a:rPr>
                <a:t>Indirect material requisitioned</a:t>
              </a:r>
            </a:p>
            <a:p>
              <a:pPr defTabSz="365760">
                <a:defRPr/>
              </a:pPr>
              <a:r>
                <a:rPr lang="en-US" sz="2400" dirty="0">
                  <a:latin typeface="Arial" panose="020B0604020202020204" pitchFamily="34" charset="0"/>
                  <a:ea typeface="ＭＳ Ｐゴシック" panose="020B0600070205080204" pitchFamily="34" charset="-128"/>
                  <a:cs typeface="+mn-cs"/>
                </a:rPr>
                <a:t>Indirect labor incurred</a:t>
              </a:r>
            </a:p>
            <a:p>
              <a:pPr defTabSz="365760">
                <a:defRPr/>
              </a:pPr>
              <a:r>
                <a:rPr lang="en-US" sz="2400" dirty="0">
                  <a:latin typeface="Arial" panose="020B0604020202020204" pitchFamily="34" charset="0"/>
                  <a:ea typeface="ＭＳ Ｐゴシック" panose="020B0600070205080204" pitchFamily="34" charset="-128"/>
                  <a:cs typeface="+mn-cs"/>
                </a:rPr>
                <a:t>Utilities &amp; other factory expenses (credit A/P)</a:t>
              </a:r>
            </a:p>
            <a:p>
              <a:pPr defTabSz="365760">
                <a:defRPr/>
              </a:pPr>
              <a:r>
                <a:rPr lang="en-US" sz="2400" dirty="0">
                  <a:latin typeface="Arial" panose="020B0604020202020204" pitchFamily="34" charset="0"/>
                  <a:ea typeface="ＭＳ Ｐゴシック" panose="020B0600070205080204" pitchFamily="34" charset="-128"/>
                  <a:cs typeface="+mn-cs"/>
                </a:rPr>
                <a:t>Prepaid factory expenses used </a:t>
              </a:r>
            </a:p>
            <a:p>
              <a:pPr defTabSz="365760">
                <a:defRPr/>
              </a:pPr>
              <a:r>
                <a:rPr lang="en-US" sz="2400" dirty="0">
                  <a:latin typeface="Arial" panose="020B0604020202020204" pitchFamily="34" charset="0"/>
                  <a:ea typeface="ＭＳ Ｐゴシック" panose="020B0600070205080204" pitchFamily="34" charset="-128"/>
                  <a:cs typeface="+mn-cs"/>
                </a:rPr>
                <a:t>Factory depreciation</a:t>
              </a:r>
            </a:p>
            <a:p>
              <a:pPr defTabSz="365760">
                <a:defRPr/>
              </a:pPr>
              <a:r>
                <a:rPr lang="en-US" sz="2400" dirty="0">
                  <a:latin typeface="Arial" panose="020B0604020202020204" pitchFamily="34" charset="0"/>
                  <a:ea typeface="ＭＳ Ｐゴシック" panose="020B0600070205080204" pitchFamily="34" charset="-128"/>
                  <a:cs typeface="+mn-cs"/>
                </a:rPr>
                <a:t>	Total actual overhead expenses</a:t>
              </a:r>
            </a:p>
          </p:txBody>
        </p:sp>
        <p:sp>
          <p:nvSpPr>
            <p:cNvPr id="10" name="TextBox 9">
              <a:extLst>
                <a:ext uri="{FF2B5EF4-FFF2-40B4-BE49-F238E27FC236}">
                  <a16:creationId xmlns="" xmlns:a16="http://schemas.microsoft.com/office/drawing/2014/main" id="{3799DF2A-9398-4041-B9E0-B5C3667AFB30}"/>
                </a:ext>
              </a:extLst>
            </p:cNvPr>
            <p:cNvSpPr txBox="1"/>
            <p:nvPr/>
          </p:nvSpPr>
          <p:spPr>
            <a:xfrm>
              <a:off x="7132121" y="2742565"/>
              <a:ext cx="1646119" cy="2378075"/>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mn-cs"/>
                </a:rPr>
                <a:t>$12,000</a:t>
              </a:r>
            </a:p>
            <a:p>
              <a:pPr algn="ctr" defTabSz="365760">
                <a:defRPr/>
              </a:pPr>
              <a:r>
                <a:rPr lang="en-US" sz="2400" dirty="0">
                  <a:latin typeface="Arial" panose="020B0604020202020204" pitchFamily="34" charset="0"/>
                  <a:ea typeface="ＭＳ Ｐゴシック" panose="020B0600070205080204" pitchFamily="34" charset="-128"/>
                  <a:cs typeface="+mn-cs"/>
                </a:rPr>
                <a:t>    9,500</a:t>
              </a:r>
            </a:p>
            <a:p>
              <a:pPr algn="ctr" defTabSz="365760">
                <a:defRPr/>
              </a:pPr>
              <a:r>
                <a:rPr lang="en-US" sz="2400" dirty="0">
                  <a:latin typeface="Arial" panose="020B0604020202020204" pitchFamily="34" charset="0"/>
                  <a:ea typeface="ＭＳ Ｐゴシック" panose="020B0600070205080204" pitchFamily="34" charset="-128"/>
                  <a:cs typeface="+mn-cs"/>
                </a:rPr>
                <a:t>  13,750</a:t>
              </a:r>
            </a:p>
            <a:p>
              <a:pPr algn="ctr" defTabSz="365760">
                <a:defRPr/>
              </a:pPr>
              <a:r>
                <a:rPr lang="en-US" sz="2400" dirty="0">
                  <a:latin typeface="Arial" panose="020B0604020202020204" pitchFamily="34" charset="0"/>
                  <a:ea typeface="ＭＳ Ｐゴシック" panose="020B0600070205080204" pitchFamily="34" charset="-128"/>
                  <a:cs typeface="+mn-cs"/>
                </a:rPr>
                <a:t>    5,000</a:t>
              </a:r>
            </a:p>
            <a:p>
              <a:pPr algn="ctr" defTabSz="365760">
                <a:defRPr/>
              </a:pPr>
              <a:r>
                <a:rPr lang="en-US" sz="2400" u="sng" dirty="0">
                  <a:latin typeface="Arial" panose="020B0604020202020204" pitchFamily="34" charset="0"/>
                  <a:ea typeface="ＭＳ Ｐゴシック" panose="020B0600070205080204" pitchFamily="34" charset="-128"/>
                  <a:cs typeface="+mn-cs"/>
                </a:rPr>
                <a:t>  11,200</a:t>
              </a:r>
            </a:p>
            <a:p>
              <a:pPr algn="ctr" defTabSz="365760">
                <a:defRPr/>
              </a:pPr>
              <a:r>
                <a:rPr lang="en-US" sz="2400" dirty="0">
                  <a:latin typeface="Arial" panose="020B0604020202020204" pitchFamily="34" charset="0"/>
                  <a:ea typeface="ＭＳ Ｐゴシック" panose="020B0600070205080204" pitchFamily="34" charset="-128"/>
                  <a:cs typeface="+mn-cs"/>
                </a:rPr>
                <a:t>$51,450</a:t>
              </a:r>
            </a:p>
          </p:txBody>
        </p:sp>
        <p:sp>
          <p:nvSpPr>
            <p:cNvPr id="35849" name="TextBox 11"/>
            <p:cNvSpPr txBox="1">
              <a:spLocks noChangeArrowheads="1"/>
            </p:cNvSpPr>
            <p:nvPr/>
          </p:nvSpPr>
          <p:spPr bwMode="auto">
            <a:xfrm>
              <a:off x="914400" y="2377440"/>
              <a:ext cx="6217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dirty="0">
                  <a:latin typeface="Arial" charset="0"/>
                </a:rPr>
                <a:t>Item</a:t>
              </a:r>
            </a:p>
          </p:txBody>
        </p:sp>
        <p:sp>
          <p:nvSpPr>
            <p:cNvPr id="35850" name="TextBox 12"/>
            <p:cNvSpPr txBox="1">
              <a:spLocks noChangeArrowheads="1"/>
            </p:cNvSpPr>
            <p:nvPr/>
          </p:nvSpPr>
          <p:spPr bwMode="auto">
            <a:xfrm>
              <a:off x="7132320" y="2377440"/>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dirty="0">
                  <a:latin typeface="Arial" charset="0"/>
                </a:rPr>
                <a:t>Amount</a:t>
              </a:r>
            </a:p>
          </p:txBody>
        </p:sp>
        <p:sp>
          <p:nvSpPr>
            <p:cNvPr id="35851" name="TextBox 13"/>
            <p:cNvSpPr txBox="1">
              <a:spLocks noChangeArrowheads="1"/>
            </p:cNvSpPr>
            <p:nvPr/>
          </p:nvSpPr>
          <p:spPr bwMode="auto">
            <a:xfrm>
              <a:off x="0" y="2377440"/>
              <a:ext cx="9144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dirty="0">
                  <a:latin typeface="Arial" charset="0"/>
                </a:rPr>
                <a:t>JE#</a:t>
              </a:r>
            </a:p>
          </p:txBody>
        </p:sp>
      </p:grpSp>
      <p:sp>
        <p:nvSpPr>
          <p:cNvPr id="16" name="Text Box 3">
            <a:extLst>
              <a:ext uri="{FF2B5EF4-FFF2-40B4-BE49-F238E27FC236}">
                <a16:creationId xmlns="" xmlns:a16="http://schemas.microsoft.com/office/drawing/2014/main" id="{334895BD-E418-F247-918A-FEEB45D4A674}"/>
              </a:ext>
            </a:extLst>
          </p:cNvPr>
          <p:cNvSpPr txBox="1">
            <a:spLocks noChangeArrowheads="1"/>
          </p:cNvSpPr>
          <p:nvPr/>
        </p:nvSpPr>
        <p:spPr bwMode="auto">
          <a:xfrm>
            <a:off x="1006475" y="5578475"/>
            <a:ext cx="713105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buSzPct val="100000"/>
            </a:pPr>
            <a:r>
              <a:rPr lang="en-US" sz="2400" dirty="0">
                <a:latin typeface="Gill Sans"/>
                <a:cs typeface="Gill Sans"/>
              </a:rPr>
              <a:t>With this information, </a:t>
            </a:r>
            <a:r>
              <a:rPr lang="en-US" sz="2400" dirty="0" smtClean="0">
                <a:latin typeface="Gill Sans"/>
                <a:cs typeface="Gill Sans"/>
              </a:rPr>
              <a:t>let’s </a:t>
            </a:r>
            <a:r>
              <a:rPr lang="en-US" sz="2400" dirty="0">
                <a:latin typeface="Gill Sans"/>
                <a:cs typeface="Gill Sans"/>
              </a:rPr>
              <a:t>continue recording</a:t>
            </a:r>
          </a:p>
          <a:p>
            <a:pPr algn="ctr">
              <a:buSzPct val="100000"/>
            </a:pPr>
            <a:r>
              <a:rPr lang="en-US" sz="2400" dirty="0" smtClean="0">
                <a:latin typeface="Gill Sans"/>
                <a:cs typeface="Gill Sans"/>
              </a:rPr>
              <a:t>Gupta’s </a:t>
            </a:r>
            <a:r>
              <a:rPr lang="en-US" sz="2400" dirty="0">
                <a:latin typeface="Gill Sans"/>
                <a:cs typeface="Gill Sans"/>
              </a:rPr>
              <a:t>activities.</a:t>
            </a:r>
          </a:p>
        </p:txBody>
      </p:sp>
      <p:sp>
        <p:nvSpPr>
          <p:cNvPr id="14" name="Rectangle 13">
            <a:extLst>
              <a:ext uri="{FF2B5EF4-FFF2-40B4-BE49-F238E27FC236}">
                <a16:creationId xmlns="" xmlns:a16="http://schemas.microsoft.com/office/drawing/2014/main" id="{CCAA2010-AC7C-EF42-A489-69EA55F6CFD9}"/>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7-2</a:t>
            </a:r>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dirty="0">
                <a:latin typeface="Bookman Old Style" charset="0"/>
                <a:ea typeface="ＭＳ Ｐゴシック" charset="0"/>
              </a:rPr>
              <a:t>Manufacturing </a:t>
            </a:r>
            <a:r>
              <a:rPr lang="en-US" dirty="0" smtClean="0">
                <a:latin typeface="Bookman Old Style" charset="0"/>
                <a:ea typeface="ＭＳ Ｐゴシック" charset="0"/>
              </a:rPr>
              <a:t>Overhead (2)</a:t>
            </a:r>
            <a:endParaRPr lang="en-US" dirty="0">
              <a:latin typeface="Bookman Old Style" charset="0"/>
              <a:ea typeface="ＭＳ Ｐゴシック" charset="0"/>
            </a:endParaRPr>
          </a:p>
        </p:txBody>
      </p:sp>
      <p:cxnSp>
        <p:nvCxnSpPr>
          <p:cNvPr id="4" name="Straight Connector 3">
            <a:extLst>
              <a:ext uri="{FF2B5EF4-FFF2-40B4-BE49-F238E27FC236}">
                <a16:creationId xmlns="" xmlns:a16="http://schemas.microsoft.com/office/drawing/2014/main" id="{687E0F8E-0318-2142-9F4C-0050BF187FD9}"/>
              </a:ext>
            </a:extLst>
          </p:cNvPr>
          <p:cNvCxnSpPr/>
          <p:nvPr/>
        </p:nvCxnSpPr>
        <p:spPr>
          <a:xfrm>
            <a:off x="92075" y="2193925"/>
            <a:ext cx="2925763"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3">
            <a:extLst>
              <a:ext uri="{FF2B5EF4-FFF2-40B4-BE49-F238E27FC236}">
                <a16:creationId xmlns="" xmlns:a16="http://schemas.microsoft.com/office/drawing/2014/main" id="{D11B2EAC-7763-F143-9A76-C1DE8BD98B8F}"/>
              </a:ext>
            </a:extLst>
          </p:cNvPr>
          <p:cNvSpPr txBox="1">
            <a:spLocks noChangeArrowheads="1"/>
          </p:cNvSpPr>
          <p:nvPr/>
        </p:nvSpPr>
        <p:spPr bwMode="auto">
          <a:xfrm>
            <a:off x="92075" y="1828800"/>
            <a:ext cx="2925763"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MOH Control</a:t>
            </a:r>
          </a:p>
        </p:txBody>
      </p:sp>
      <p:sp>
        <p:nvSpPr>
          <p:cNvPr id="6" name="Text Box 3">
            <a:extLst>
              <a:ext uri="{FF2B5EF4-FFF2-40B4-BE49-F238E27FC236}">
                <a16:creationId xmlns="" xmlns:a16="http://schemas.microsoft.com/office/drawing/2014/main" id="{504FF3E9-031A-CF4E-A228-EC51BC95E69C}"/>
              </a:ext>
            </a:extLst>
          </p:cNvPr>
          <p:cNvSpPr txBox="1">
            <a:spLocks noChangeArrowheads="1"/>
          </p:cNvSpPr>
          <p:nvPr/>
        </p:nvSpPr>
        <p:spPr bwMode="auto">
          <a:xfrm>
            <a:off x="92075" y="2193925"/>
            <a:ext cx="1462088" cy="1646238"/>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(4)     12,000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(5)       9,500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(6)     13,750</a:t>
            </a:r>
          </a:p>
          <a:p>
            <a:pPr marL="457200" indent="-457200" algn="r">
              <a:buClr>
                <a:srgbClr val="FFFF00"/>
              </a:buClr>
              <a:buSzPct val="75000"/>
              <a:defRPr/>
            </a:pPr>
            <a:r>
              <a:rPr lang="en-US" sz="2000" dirty="0">
                <a:solidFill>
                  <a:schemeClr val="tx1"/>
                </a:solidFill>
                <a:latin typeface="Arial" pitchFamily="34" charset="0"/>
                <a:cs typeface="Arial" pitchFamily="34" charset="0"/>
              </a:rPr>
              <a:t>(6)      5,000</a:t>
            </a:r>
          </a:p>
          <a:p>
            <a:pPr marL="457200" indent="-457200" algn="r">
              <a:buClr>
                <a:srgbClr val="FFFF00"/>
              </a:buClr>
              <a:buSzPct val="75000"/>
              <a:defRPr/>
            </a:pPr>
            <a:r>
              <a:rPr lang="en-US" sz="2000" dirty="0">
                <a:solidFill>
                  <a:schemeClr val="tx1"/>
                </a:solidFill>
                <a:latin typeface="Arial" pitchFamily="34" charset="0"/>
                <a:cs typeface="Arial" pitchFamily="34" charset="0"/>
              </a:rPr>
              <a:t>(6)     11,200</a:t>
            </a:r>
          </a:p>
        </p:txBody>
      </p:sp>
      <p:cxnSp>
        <p:nvCxnSpPr>
          <p:cNvPr id="7" name="Straight Connector 6">
            <a:extLst>
              <a:ext uri="{FF2B5EF4-FFF2-40B4-BE49-F238E27FC236}">
                <a16:creationId xmlns="" xmlns:a16="http://schemas.microsoft.com/office/drawing/2014/main" id="{3C8ABF91-53D2-724E-9519-24B3096681F2}"/>
              </a:ext>
            </a:extLst>
          </p:cNvPr>
          <p:cNvCxnSpPr/>
          <p:nvPr/>
        </p:nvCxnSpPr>
        <p:spPr>
          <a:xfrm rot="5400000">
            <a:off x="731838" y="3017838"/>
            <a:ext cx="1646237"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180A465-7315-2644-8FA9-122F0A426D9E}"/>
              </a:ext>
            </a:extLst>
          </p:cNvPr>
          <p:cNvCxnSpPr/>
          <p:nvPr/>
        </p:nvCxnSpPr>
        <p:spPr>
          <a:xfrm>
            <a:off x="92075" y="4846638"/>
            <a:ext cx="2925763"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Box 3">
            <a:extLst>
              <a:ext uri="{FF2B5EF4-FFF2-40B4-BE49-F238E27FC236}">
                <a16:creationId xmlns="" xmlns:a16="http://schemas.microsoft.com/office/drawing/2014/main" id="{FF655ABF-B7AE-124C-A12A-422F08007BB6}"/>
              </a:ext>
            </a:extLst>
          </p:cNvPr>
          <p:cNvSpPr txBox="1">
            <a:spLocks noChangeArrowheads="1"/>
          </p:cNvSpPr>
          <p:nvPr/>
        </p:nvSpPr>
        <p:spPr bwMode="auto">
          <a:xfrm>
            <a:off x="92075" y="4479925"/>
            <a:ext cx="2925763"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Materials Inventory</a:t>
            </a:r>
          </a:p>
        </p:txBody>
      </p:sp>
      <p:sp>
        <p:nvSpPr>
          <p:cNvPr id="11" name="Text Box 3">
            <a:extLst>
              <a:ext uri="{FF2B5EF4-FFF2-40B4-BE49-F238E27FC236}">
                <a16:creationId xmlns="" xmlns:a16="http://schemas.microsoft.com/office/drawing/2014/main" id="{ED81468F-5DFA-6149-96CB-A1A6F6159CB2}"/>
              </a:ext>
            </a:extLst>
          </p:cNvPr>
          <p:cNvSpPr txBox="1">
            <a:spLocks noChangeArrowheads="1"/>
          </p:cNvSpPr>
          <p:nvPr/>
        </p:nvSpPr>
        <p:spPr bwMode="auto">
          <a:xfrm>
            <a:off x="92075" y="4846638"/>
            <a:ext cx="1462088" cy="9144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i="1" dirty="0">
                <a:solidFill>
                  <a:schemeClr val="tx1"/>
                </a:solidFill>
                <a:latin typeface="Arial" pitchFamily="34" charset="0"/>
                <a:cs typeface="Arial" pitchFamily="34" charset="0"/>
              </a:rPr>
              <a:t>BB</a:t>
            </a:r>
            <a:r>
              <a:rPr lang="en-US" sz="2000" dirty="0">
                <a:solidFill>
                  <a:schemeClr val="tx1"/>
                </a:solidFill>
                <a:latin typeface="Arial" pitchFamily="34" charset="0"/>
                <a:cs typeface="Arial" pitchFamily="34" charset="0"/>
              </a:rPr>
              <a:t>   30,000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 (1) 135,000</a:t>
            </a:r>
          </a:p>
        </p:txBody>
      </p:sp>
      <p:cxnSp>
        <p:nvCxnSpPr>
          <p:cNvPr id="12" name="Straight Connector 11">
            <a:extLst>
              <a:ext uri="{FF2B5EF4-FFF2-40B4-BE49-F238E27FC236}">
                <a16:creationId xmlns="" xmlns:a16="http://schemas.microsoft.com/office/drawing/2014/main" id="{DA09A366-9E2C-B74B-ABDF-7837D2D0EF23}"/>
              </a:ext>
            </a:extLst>
          </p:cNvPr>
          <p:cNvCxnSpPr/>
          <p:nvPr/>
        </p:nvCxnSpPr>
        <p:spPr>
          <a:xfrm rot="5400000">
            <a:off x="1097757" y="5303044"/>
            <a:ext cx="9144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4D1FB37D-79DF-114F-90D4-8240705A9E72}"/>
              </a:ext>
            </a:extLst>
          </p:cNvPr>
          <p:cNvCxnSpPr/>
          <p:nvPr/>
        </p:nvCxnSpPr>
        <p:spPr>
          <a:xfrm>
            <a:off x="3108325" y="4846638"/>
            <a:ext cx="292735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3">
            <a:extLst>
              <a:ext uri="{FF2B5EF4-FFF2-40B4-BE49-F238E27FC236}">
                <a16:creationId xmlns="" xmlns:a16="http://schemas.microsoft.com/office/drawing/2014/main" id="{2E1407B8-33F1-0C45-AE01-79443593A586}"/>
              </a:ext>
            </a:extLst>
          </p:cNvPr>
          <p:cNvSpPr txBox="1">
            <a:spLocks noChangeArrowheads="1"/>
          </p:cNvSpPr>
          <p:nvPr/>
        </p:nvSpPr>
        <p:spPr bwMode="auto">
          <a:xfrm>
            <a:off x="3108325" y="4479925"/>
            <a:ext cx="29273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Accounts Payable</a:t>
            </a:r>
          </a:p>
        </p:txBody>
      </p:sp>
      <p:cxnSp>
        <p:nvCxnSpPr>
          <p:cNvPr id="16" name="Straight Connector 15">
            <a:extLst>
              <a:ext uri="{FF2B5EF4-FFF2-40B4-BE49-F238E27FC236}">
                <a16:creationId xmlns="" xmlns:a16="http://schemas.microsoft.com/office/drawing/2014/main" id="{D7F41240-A21F-C24A-8A84-99F417ABB719}"/>
              </a:ext>
            </a:extLst>
          </p:cNvPr>
          <p:cNvCxnSpPr/>
          <p:nvPr/>
        </p:nvCxnSpPr>
        <p:spPr>
          <a:xfrm rot="5400000">
            <a:off x="4114801" y="5302250"/>
            <a:ext cx="9144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7243040C-03D8-2F45-9738-A7FE748F3FB0}"/>
              </a:ext>
            </a:extLst>
          </p:cNvPr>
          <p:cNvCxnSpPr/>
          <p:nvPr/>
        </p:nvCxnSpPr>
        <p:spPr>
          <a:xfrm>
            <a:off x="3108325" y="2193925"/>
            <a:ext cx="292735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3">
            <a:extLst>
              <a:ext uri="{FF2B5EF4-FFF2-40B4-BE49-F238E27FC236}">
                <a16:creationId xmlns="" xmlns:a16="http://schemas.microsoft.com/office/drawing/2014/main" id="{21F1840B-4A6A-9B4F-A4B0-0A5D238F58A2}"/>
              </a:ext>
            </a:extLst>
          </p:cNvPr>
          <p:cNvSpPr txBox="1">
            <a:spLocks noChangeArrowheads="1"/>
          </p:cNvSpPr>
          <p:nvPr/>
        </p:nvSpPr>
        <p:spPr bwMode="auto">
          <a:xfrm>
            <a:off x="3108325" y="1828800"/>
            <a:ext cx="29273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Prepaid Expense</a:t>
            </a:r>
          </a:p>
        </p:txBody>
      </p:sp>
      <p:cxnSp>
        <p:nvCxnSpPr>
          <p:cNvPr id="25" name="Straight Connector 24">
            <a:extLst>
              <a:ext uri="{FF2B5EF4-FFF2-40B4-BE49-F238E27FC236}">
                <a16:creationId xmlns="" xmlns:a16="http://schemas.microsoft.com/office/drawing/2014/main" id="{DE1E5A7A-E722-9E43-9DA5-8EAF9FE1BEAD}"/>
              </a:ext>
            </a:extLst>
          </p:cNvPr>
          <p:cNvCxnSpPr/>
          <p:nvPr/>
        </p:nvCxnSpPr>
        <p:spPr>
          <a:xfrm rot="5400000">
            <a:off x="4114801" y="2651125"/>
            <a:ext cx="9144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B7015437-15ED-304E-AB1F-90880744AE45}"/>
              </a:ext>
            </a:extLst>
          </p:cNvPr>
          <p:cNvCxnSpPr/>
          <p:nvPr/>
        </p:nvCxnSpPr>
        <p:spPr>
          <a:xfrm>
            <a:off x="6126163" y="4846638"/>
            <a:ext cx="2925762"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Box 3">
            <a:extLst>
              <a:ext uri="{FF2B5EF4-FFF2-40B4-BE49-F238E27FC236}">
                <a16:creationId xmlns="" xmlns:a16="http://schemas.microsoft.com/office/drawing/2014/main" id="{2B61DAFF-19B3-BC4D-9FFD-F7D9C451C7A0}"/>
              </a:ext>
            </a:extLst>
          </p:cNvPr>
          <p:cNvSpPr txBox="1">
            <a:spLocks noChangeArrowheads="1"/>
          </p:cNvSpPr>
          <p:nvPr/>
        </p:nvSpPr>
        <p:spPr bwMode="auto">
          <a:xfrm>
            <a:off x="6126163" y="4479925"/>
            <a:ext cx="2925762"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Wages Payable</a:t>
            </a:r>
          </a:p>
        </p:txBody>
      </p:sp>
      <p:cxnSp>
        <p:nvCxnSpPr>
          <p:cNvPr id="21" name="Straight Connector 20">
            <a:extLst>
              <a:ext uri="{FF2B5EF4-FFF2-40B4-BE49-F238E27FC236}">
                <a16:creationId xmlns="" xmlns:a16="http://schemas.microsoft.com/office/drawing/2014/main" id="{4051E755-7118-6846-B899-FCB830F46CF8}"/>
              </a:ext>
            </a:extLst>
          </p:cNvPr>
          <p:cNvCxnSpPr/>
          <p:nvPr/>
        </p:nvCxnSpPr>
        <p:spPr>
          <a:xfrm rot="5400000">
            <a:off x="7223919" y="5303044"/>
            <a:ext cx="914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82CD638A-DDA5-0E4A-A815-89D369C42F60}"/>
              </a:ext>
            </a:extLst>
          </p:cNvPr>
          <p:cNvCxnSpPr/>
          <p:nvPr/>
        </p:nvCxnSpPr>
        <p:spPr>
          <a:xfrm>
            <a:off x="6126163" y="2193925"/>
            <a:ext cx="292576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Box 3">
            <a:extLst>
              <a:ext uri="{FF2B5EF4-FFF2-40B4-BE49-F238E27FC236}">
                <a16:creationId xmlns="" xmlns:a16="http://schemas.microsoft.com/office/drawing/2014/main" id="{34585A4F-9256-094E-988E-9BCF4ADC4C7D}"/>
              </a:ext>
            </a:extLst>
          </p:cNvPr>
          <p:cNvSpPr txBox="1">
            <a:spLocks noChangeArrowheads="1"/>
          </p:cNvSpPr>
          <p:nvPr/>
        </p:nvSpPr>
        <p:spPr bwMode="auto">
          <a:xfrm>
            <a:off x="6278563" y="1828800"/>
            <a:ext cx="2925762"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Accum. Depreciation</a:t>
            </a:r>
          </a:p>
        </p:txBody>
      </p:sp>
      <p:cxnSp>
        <p:nvCxnSpPr>
          <p:cNvPr id="30" name="Straight Connector 29">
            <a:extLst>
              <a:ext uri="{FF2B5EF4-FFF2-40B4-BE49-F238E27FC236}">
                <a16:creationId xmlns="" xmlns:a16="http://schemas.microsoft.com/office/drawing/2014/main" id="{B6F426FD-50E0-BE44-90D1-CA2180BBA4C3}"/>
              </a:ext>
            </a:extLst>
          </p:cNvPr>
          <p:cNvCxnSpPr/>
          <p:nvPr/>
        </p:nvCxnSpPr>
        <p:spPr>
          <a:xfrm rot="5400000">
            <a:off x="7223919" y="2651919"/>
            <a:ext cx="914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Box 3">
            <a:extLst>
              <a:ext uri="{FF2B5EF4-FFF2-40B4-BE49-F238E27FC236}">
                <a16:creationId xmlns="" xmlns:a16="http://schemas.microsoft.com/office/drawing/2014/main" id="{87F87B0E-4112-264A-8679-5B9233BA8719}"/>
              </a:ext>
            </a:extLst>
          </p:cNvPr>
          <p:cNvSpPr txBox="1">
            <a:spLocks noChangeArrowheads="1"/>
          </p:cNvSpPr>
          <p:nvPr/>
        </p:nvSpPr>
        <p:spPr bwMode="auto">
          <a:xfrm>
            <a:off x="4572000" y="2193925"/>
            <a:ext cx="1463675" cy="82391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5,000 (6)</a:t>
            </a:r>
          </a:p>
        </p:txBody>
      </p:sp>
      <p:sp>
        <p:nvSpPr>
          <p:cNvPr id="33" name="Text Box 3">
            <a:extLst>
              <a:ext uri="{FF2B5EF4-FFF2-40B4-BE49-F238E27FC236}">
                <a16:creationId xmlns="" xmlns:a16="http://schemas.microsoft.com/office/drawing/2014/main" id="{B1A81640-E3E6-3449-89B8-D171998B5018}"/>
              </a:ext>
            </a:extLst>
          </p:cNvPr>
          <p:cNvSpPr txBox="1">
            <a:spLocks noChangeArrowheads="1"/>
          </p:cNvSpPr>
          <p:nvPr/>
        </p:nvSpPr>
        <p:spPr bwMode="auto">
          <a:xfrm>
            <a:off x="4572000" y="4857750"/>
            <a:ext cx="1463675" cy="9144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  17,000 </a:t>
            </a:r>
            <a:r>
              <a:rPr lang="en-US" sz="2000" i="1" dirty="0">
                <a:solidFill>
                  <a:schemeClr val="tx1"/>
                </a:solidFill>
                <a:latin typeface="Arial" pitchFamily="34" charset="0"/>
                <a:cs typeface="Arial" pitchFamily="34" charset="0"/>
              </a:rPr>
              <a:t>BB</a:t>
            </a:r>
          </a:p>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135,000 (1)</a:t>
            </a:r>
          </a:p>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  13,750 (6)</a:t>
            </a:r>
          </a:p>
        </p:txBody>
      </p:sp>
      <p:sp>
        <p:nvSpPr>
          <p:cNvPr id="34" name="Text Box 3">
            <a:extLst>
              <a:ext uri="{FF2B5EF4-FFF2-40B4-BE49-F238E27FC236}">
                <a16:creationId xmlns="" xmlns:a16="http://schemas.microsoft.com/office/drawing/2014/main" id="{BACD4CC3-B064-FA43-A262-21BB04B4E95C}"/>
              </a:ext>
            </a:extLst>
          </p:cNvPr>
          <p:cNvSpPr txBox="1">
            <a:spLocks noChangeArrowheads="1"/>
          </p:cNvSpPr>
          <p:nvPr/>
        </p:nvSpPr>
        <p:spPr bwMode="auto">
          <a:xfrm>
            <a:off x="7680325" y="4846638"/>
            <a:ext cx="1463675" cy="9144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98,000 (3)</a:t>
            </a:r>
          </a:p>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  9,500 (5)</a:t>
            </a:r>
          </a:p>
        </p:txBody>
      </p:sp>
      <p:sp>
        <p:nvSpPr>
          <p:cNvPr id="35" name="Text Box 3">
            <a:extLst>
              <a:ext uri="{FF2B5EF4-FFF2-40B4-BE49-F238E27FC236}">
                <a16:creationId xmlns="" xmlns:a16="http://schemas.microsoft.com/office/drawing/2014/main" id="{48597B5C-6FB8-4C43-9BDE-47DCCC909F1B}"/>
              </a:ext>
            </a:extLst>
          </p:cNvPr>
          <p:cNvSpPr txBox="1">
            <a:spLocks noChangeArrowheads="1"/>
          </p:cNvSpPr>
          <p:nvPr/>
        </p:nvSpPr>
        <p:spPr bwMode="auto">
          <a:xfrm>
            <a:off x="7680325" y="2193925"/>
            <a:ext cx="1463675" cy="9144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11,200 (6)</a:t>
            </a:r>
          </a:p>
        </p:txBody>
      </p:sp>
      <p:sp>
        <p:nvSpPr>
          <p:cNvPr id="32" name="Text Box 3">
            <a:extLst>
              <a:ext uri="{FF2B5EF4-FFF2-40B4-BE49-F238E27FC236}">
                <a16:creationId xmlns="" xmlns:a16="http://schemas.microsoft.com/office/drawing/2014/main" id="{863B5BA7-CE33-4240-8402-FCF7074AC887}"/>
              </a:ext>
            </a:extLst>
          </p:cNvPr>
          <p:cNvSpPr txBox="1">
            <a:spLocks noChangeArrowheads="1"/>
          </p:cNvSpPr>
          <p:nvPr/>
        </p:nvSpPr>
        <p:spPr bwMode="auto">
          <a:xfrm>
            <a:off x="1554163" y="4846638"/>
            <a:ext cx="1463675" cy="9144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(2) 129,000</a:t>
            </a:r>
          </a:p>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(4) 12,000</a:t>
            </a:r>
          </a:p>
        </p:txBody>
      </p:sp>
      <p:sp>
        <p:nvSpPr>
          <p:cNvPr id="36" name="Rectangle 35">
            <a:extLst>
              <a:ext uri="{FF2B5EF4-FFF2-40B4-BE49-F238E27FC236}">
                <a16:creationId xmlns="" xmlns:a16="http://schemas.microsoft.com/office/drawing/2014/main" id="{A4B24394-4A1D-9149-91B7-50F7B7AEC79F}"/>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7-2</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02CFB5-C4CB-0446-8108-156AA4E438C4}"/>
              </a:ext>
            </a:extLst>
          </p:cNvPr>
          <p:cNvSpPr>
            <a:spLocks noGrp="1"/>
          </p:cNvSpPr>
          <p:nvPr>
            <p:ph type="title"/>
          </p:nvPr>
        </p:nvSpPr>
        <p:spPr>
          <a:xfrm>
            <a:off x="457200" y="250825"/>
            <a:ext cx="8229600" cy="914400"/>
          </a:xfrm>
        </p:spPr>
        <p:txBody>
          <a:bodyPr rtlCol="0">
            <a:normAutofit fontScale="90000"/>
          </a:bodyPr>
          <a:lstStyle/>
          <a:p>
            <a:pPr eaLnBrk="1" fontAlgn="auto" hangingPunct="1">
              <a:lnSpc>
                <a:spcPts val="4400"/>
              </a:lnSpc>
              <a:spcAft>
                <a:spcPts val="0"/>
              </a:spcAft>
              <a:defRPr/>
            </a:pPr>
            <a:r>
              <a:rPr lang="en-US" dirty="0"/>
              <a:t>How Manufacturing Overhead</a:t>
            </a:r>
            <a:br>
              <a:rPr lang="en-US" dirty="0"/>
            </a:br>
            <a:r>
              <a:rPr lang="en-US" dirty="0"/>
              <a:t>Costs Are Recorded at Gupta</a:t>
            </a:r>
          </a:p>
        </p:txBody>
      </p:sp>
      <p:sp>
        <p:nvSpPr>
          <p:cNvPr id="6" name="Text Box 3">
            <a:extLst>
              <a:ext uri="{FF2B5EF4-FFF2-40B4-BE49-F238E27FC236}">
                <a16:creationId xmlns="" xmlns:a16="http://schemas.microsoft.com/office/drawing/2014/main" id="{D04FD4B7-3EA0-0743-B79D-2C4909EA9435}"/>
              </a:ext>
            </a:extLst>
          </p:cNvPr>
          <p:cNvSpPr txBox="1">
            <a:spLocks noChangeArrowheads="1"/>
          </p:cNvSpPr>
          <p:nvPr/>
        </p:nvSpPr>
        <p:spPr bwMode="auto">
          <a:xfrm>
            <a:off x="1424782" y="2057400"/>
            <a:ext cx="6294437" cy="17526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lstStyle/>
          <a:p>
            <a:pPr defTabSz="273050">
              <a:buSzPct val="100000"/>
              <a:defRPr/>
            </a:pPr>
            <a:r>
              <a:rPr lang="en-US" sz="2400" dirty="0">
                <a:solidFill>
                  <a:schemeClr val="tx1"/>
                </a:solidFill>
                <a:latin typeface="Gill Sans"/>
                <a:ea typeface="ＭＳ Ｐゴシック" pitchFamily="34" charset="-128"/>
                <a:cs typeface="Gill Sans"/>
              </a:rPr>
              <a:t>Two common events that lead to manufacturing</a:t>
            </a:r>
          </a:p>
          <a:p>
            <a:pPr defTabSz="273050">
              <a:buSzPct val="100000"/>
              <a:defRPr/>
            </a:pPr>
            <a:r>
              <a:rPr lang="en-US" sz="2400" dirty="0">
                <a:solidFill>
                  <a:schemeClr val="tx1"/>
                </a:solidFill>
                <a:latin typeface="Gill Sans"/>
                <a:ea typeface="ＭＳ Ｐゴシック" pitchFamily="34" charset="-128"/>
                <a:cs typeface="Gill Sans"/>
              </a:rPr>
              <a:t>overhead being recorded are:</a:t>
            </a:r>
          </a:p>
          <a:p>
            <a:pPr defTabSz="273050">
              <a:defRPr/>
            </a:pPr>
            <a:r>
              <a:rPr lang="en-US" sz="2400" dirty="0">
                <a:solidFill>
                  <a:srgbClr val="000000"/>
                </a:solidFill>
                <a:latin typeface="Gill Sans"/>
                <a:ea typeface="ＭＳ Ｐゴシック" pitchFamily="34" charset="-128"/>
                <a:cs typeface="Gill Sans"/>
              </a:rPr>
              <a:t>	1.  Preparing financial statements</a:t>
            </a:r>
          </a:p>
          <a:p>
            <a:pPr defTabSz="273050">
              <a:defRPr/>
            </a:pPr>
            <a:r>
              <a:rPr lang="en-US" sz="2400" dirty="0">
                <a:solidFill>
                  <a:srgbClr val="000000"/>
                </a:solidFill>
                <a:latin typeface="Gill Sans"/>
                <a:ea typeface="ＭＳ Ｐゴシック" pitchFamily="34" charset="-128"/>
                <a:cs typeface="Gill Sans"/>
              </a:rPr>
              <a:t>	2.  Completing a job</a:t>
            </a:r>
            <a:endParaRPr lang="en-US" sz="2400" dirty="0">
              <a:solidFill>
                <a:schemeClr val="tx1"/>
              </a:solidFill>
              <a:latin typeface="Gill Sans"/>
              <a:ea typeface="ＭＳ Ｐゴシック" pitchFamily="34" charset="-128"/>
              <a:cs typeface="Gill Sans"/>
            </a:endParaRPr>
          </a:p>
        </p:txBody>
      </p:sp>
      <p:sp>
        <p:nvSpPr>
          <p:cNvPr id="9" name="Rectangle 8">
            <a:extLst>
              <a:ext uri="{FF2B5EF4-FFF2-40B4-BE49-F238E27FC236}">
                <a16:creationId xmlns="" xmlns:a16="http://schemas.microsoft.com/office/drawing/2014/main" id="{3223E346-309F-1149-BDF9-72AA032FD192}"/>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a:t>
            </a:r>
            <a:r>
              <a:rPr lang="en-US" sz="1100" b="1" dirty="0" smtClean="0">
                <a:solidFill>
                  <a:schemeClr val="bg1"/>
                </a:solidFill>
              </a:rPr>
              <a:t>-3</a:t>
            </a:r>
            <a:endParaRPr lang="en-US" sz="1100" b="1" dirty="0">
              <a:solidFill>
                <a:schemeClr val="bg1"/>
              </a:solidFill>
            </a:endParaRPr>
          </a:p>
        </p:txBody>
      </p:sp>
      <p:sp>
        <p:nvSpPr>
          <p:cNvPr id="5" name="Rectangle 4">
            <a:extLst>
              <a:ext uri="{FF2B5EF4-FFF2-40B4-BE49-F238E27FC236}">
                <a16:creationId xmlns="" xmlns:a16="http://schemas.microsoft.com/office/drawing/2014/main" id="{C1A2BD95-6F8D-504C-9B12-A539F64B1091}"/>
              </a:ext>
            </a:extLst>
          </p:cNvPr>
          <p:cNvSpPr/>
          <p:nvPr/>
        </p:nvSpPr>
        <p:spPr>
          <a:xfrm>
            <a:off x="1189038" y="1374775"/>
            <a:ext cx="6765925"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7-3</a:t>
            </a:r>
            <a:r>
              <a:rPr lang="en-US" sz="2000" dirty="0">
                <a:ea typeface="ＭＳ Ｐゴシック" panose="020B0600070205080204" pitchFamily="34" charset="-128"/>
                <a:cs typeface="+mn-cs"/>
              </a:rPr>
              <a:t>	</a:t>
            </a:r>
            <a:r>
              <a:rPr lang="en-US" sz="2000" dirty="0">
                <a:latin typeface="Arial" panose="020B0604020202020204" pitchFamily="34" charset="0"/>
                <a:ea typeface="ＭＳ Ｐゴシック" panose="020B0600070205080204" pitchFamily="34" charset="-128"/>
                <a:cs typeface="+mn-cs"/>
              </a:rPr>
              <a:t>Account for overhead using predetermined rates.</a:t>
            </a:r>
            <a:endParaRPr lang="en-US" sz="2000" dirty="0">
              <a:latin typeface="Tahoma" pitchFamily="34" charset="0"/>
              <a:ea typeface="ＭＳ Ｐゴシック" panose="020B0600070205080204" pitchFamily="34" charset="-128"/>
              <a:cs typeface="+mn-cs"/>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dirty="0">
                <a:latin typeface="Bookman Old Style" charset="0"/>
                <a:ea typeface="ＭＳ Ｐゴシック" charset="0"/>
              </a:rPr>
              <a:t>Predetermined Rate</a:t>
            </a:r>
          </a:p>
        </p:txBody>
      </p:sp>
      <p:sp>
        <p:nvSpPr>
          <p:cNvPr id="4" name="Text Box 3">
            <a:extLst>
              <a:ext uri="{FF2B5EF4-FFF2-40B4-BE49-F238E27FC236}">
                <a16:creationId xmlns="" xmlns:a16="http://schemas.microsoft.com/office/drawing/2014/main" id="{1E8C97BF-9525-A74C-B086-3D7E527B547D}"/>
              </a:ext>
            </a:extLst>
          </p:cNvPr>
          <p:cNvSpPr txBox="1">
            <a:spLocks noChangeArrowheads="1"/>
          </p:cNvSpPr>
          <p:nvPr/>
        </p:nvSpPr>
        <p:spPr bwMode="auto">
          <a:xfrm>
            <a:off x="677863" y="1676400"/>
            <a:ext cx="7788275" cy="118903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smtClean="0">
                <a:solidFill>
                  <a:schemeClr val="tx1"/>
                </a:solidFill>
                <a:latin typeface="Gill Sans"/>
                <a:cs typeface="Gill Sans"/>
              </a:rPr>
              <a:t>The </a:t>
            </a:r>
            <a:r>
              <a:rPr lang="en-US" sz="2400" dirty="0">
                <a:solidFill>
                  <a:schemeClr val="tx1"/>
                </a:solidFill>
                <a:latin typeface="Gill Sans"/>
                <a:cs typeface="Gill Sans"/>
              </a:rPr>
              <a:t>estimated manufacturing overhead predetermined</a:t>
            </a:r>
          </a:p>
          <a:p>
            <a:pPr algn="ctr" defTabSz="274320">
              <a:buSzPct val="100000"/>
              <a:defRPr/>
            </a:pPr>
            <a:r>
              <a:rPr lang="en-US" sz="2400" dirty="0" smtClean="0">
                <a:solidFill>
                  <a:schemeClr val="tx1"/>
                </a:solidFill>
                <a:latin typeface="Gill Sans"/>
                <a:cs typeface="Gill Sans"/>
              </a:rPr>
              <a:t>rate</a:t>
            </a:r>
            <a:r>
              <a:rPr lang="en-US" sz="2400" dirty="0">
                <a:solidFill>
                  <a:schemeClr val="tx1"/>
                </a:solidFill>
                <a:latin typeface="Gill Sans"/>
                <a:cs typeface="Gill Sans"/>
              </a:rPr>
              <a:t>	 is the estimated overhead divided by the estimated</a:t>
            </a:r>
          </a:p>
          <a:p>
            <a:pPr algn="ctr" defTabSz="274320">
              <a:buSzPct val="100000"/>
              <a:defRPr/>
            </a:pPr>
            <a:r>
              <a:rPr lang="en-US" sz="2400" dirty="0" smtClean="0">
                <a:solidFill>
                  <a:schemeClr val="tx1"/>
                </a:solidFill>
                <a:latin typeface="Gill Sans"/>
                <a:cs typeface="Gill Sans"/>
              </a:rPr>
              <a:t>activity </a:t>
            </a:r>
            <a:r>
              <a:rPr lang="en-US" sz="2400" dirty="0">
                <a:solidFill>
                  <a:schemeClr val="tx1"/>
                </a:solidFill>
                <a:latin typeface="Gill Sans"/>
                <a:cs typeface="Gill Sans"/>
              </a:rPr>
              <a:t>for the allocation base.</a:t>
            </a:r>
          </a:p>
        </p:txBody>
      </p:sp>
      <p:sp>
        <p:nvSpPr>
          <p:cNvPr id="5" name="Text Box 3">
            <a:extLst>
              <a:ext uri="{FF2B5EF4-FFF2-40B4-BE49-F238E27FC236}">
                <a16:creationId xmlns="" xmlns:a16="http://schemas.microsoft.com/office/drawing/2014/main" id="{966943B2-B237-2D49-86E4-08A1BE7E17A0}"/>
              </a:ext>
            </a:extLst>
          </p:cNvPr>
          <p:cNvSpPr txBox="1">
            <a:spLocks noChangeArrowheads="1"/>
          </p:cNvSpPr>
          <p:nvPr/>
        </p:nvSpPr>
        <p:spPr bwMode="auto">
          <a:xfrm>
            <a:off x="677863" y="2957512"/>
            <a:ext cx="778827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smtClean="0">
                <a:solidFill>
                  <a:schemeClr val="tx1"/>
                </a:solidFill>
                <a:latin typeface="Gill Sans"/>
                <a:cs typeface="Gill Sans"/>
              </a:rPr>
              <a:t>Gupta </a:t>
            </a:r>
            <a:r>
              <a:rPr lang="en-US" sz="2400" dirty="0">
                <a:solidFill>
                  <a:schemeClr val="tx1"/>
                </a:solidFill>
                <a:latin typeface="Gill Sans"/>
                <a:cs typeface="Gill Sans"/>
              </a:rPr>
              <a:t>uses estimates based on annual manufacturing</a:t>
            </a:r>
          </a:p>
          <a:p>
            <a:pPr algn="ctr" defTabSz="274320">
              <a:buSzPct val="100000"/>
              <a:defRPr/>
            </a:pPr>
            <a:r>
              <a:rPr lang="en-US" sz="2400" dirty="0" smtClean="0">
                <a:solidFill>
                  <a:schemeClr val="tx1"/>
                </a:solidFill>
                <a:latin typeface="Gill Sans"/>
                <a:cs typeface="Gill Sans"/>
              </a:rPr>
              <a:t>overhead </a:t>
            </a:r>
            <a:r>
              <a:rPr lang="en-US" sz="2400" dirty="0">
                <a:solidFill>
                  <a:schemeClr val="tx1"/>
                </a:solidFill>
                <a:latin typeface="Gill Sans"/>
                <a:cs typeface="Gill Sans"/>
              </a:rPr>
              <a:t>and annual production volume.</a:t>
            </a:r>
          </a:p>
        </p:txBody>
      </p:sp>
      <p:sp>
        <p:nvSpPr>
          <p:cNvPr id="6" name="Text Box 3">
            <a:extLst>
              <a:ext uri="{FF2B5EF4-FFF2-40B4-BE49-F238E27FC236}">
                <a16:creationId xmlns="" xmlns:a16="http://schemas.microsoft.com/office/drawing/2014/main" id="{8F1E2F72-0572-7143-AB98-96C6F04AE24E}"/>
              </a:ext>
            </a:extLst>
          </p:cNvPr>
          <p:cNvSpPr txBox="1">
            <a:spLocks noChangeArrowheads="1"/>
          </p:cNvSpPr>
          <p:nvPr/>
        </p:nvSpPr>
        <p:spPr bwMode="auto">
          <a:xfrm>
            <a:off x="677863" y="4694237"/>
            <a:ext cx="778827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smtClean="0">
                <a:solidFill>
                  <a:schemeClr val="tx1"/>
                </a:solidFill>
                <a:latin typeface="Gill Sans"/>
                <a:cs typeface="Gill Sans"/>
              </a:rPr>
              <a:t>Because </a:t>
            </a:r>
            <a:r>
              <a:rPr lang="en-US" sz="2400" dirty="0">
                <a:solidFill>
                  <a:schemeClr val="tx1"/>
                </a:solidFill>
                <a:latin typeface="Gill Sans"/>
                <a:cs typeface="Gill Sans"/>
              </a:rPr>
              <a:t>it does not want erratic or monthly costs or</a:t>
            </a:r>
          </a:p>
          <a:p>
            <a:pPr algn="ctr" defTabSz="274320">
              <a:buSzPct val="100000"/>
              <a:defRPr/>
            </a:pPr>
            <a:r>
              <a:rPr lang="en-US" sz="2400" dirty="0" smtClean="0">
                <a:solidFill>
                  <a:schemeClr val="tx1"/>
                </a:solidFill>
                <a:latin typeface="Gill Sans"/>
                <a:cs typeface="Gill Sans"/>
              </a:rPr>
              <a:t>production </a:t>
            </a:r>
            <a:r>
              <a:rPr lang="en-US" sz="2400" dirty="0">
                <a:solidFill>
                  <a:schemeClr val="tx1"/>
                </a:solidFill>
                <a:latin typeface="Gill Sans"/>
                <a:cs typeface="Gill Sans"/>
              </a:rPr>
              <a:t>volumes to affect the long-run production costs.</a:t>
            </a:r>
          </a:p>
        </p:txBody>
      </p:sp>
      <p:sp>
        <p:nvSpPr>
          <p:cNvPr id="7" name="Rectangle 6">
            <a:extLst>
              <a:ext uri="{FF2B5EF4-FFF2-40B4-BE49-F238E27FC236}">
                <a16:creationId xmlns="" xmlns:a16="http://schemas.microsoft.com/office/drawing/2014/main" id="{0E5171D9-0700-6B4D-B0E2-419ACB4849EC}"/>
              </a:ext>
            </a:extLst>
          </p:cNvPr>
          <p:cNvSpPr/>
          <p:nvPr/>
        </p:nvSpPr>
        <p:spPr>
          <a:xfrm>
            <a:off x="3657600" y="3871277"/>
            <a:ext cx="1828800" cy="731520"/>
          </a:xfrm>
          <a:prstGeom prst="rect">
            <a:avLst/>
          </a:prstGeom>
          <a:noFill/>
        </p:spPr>
        <p:txBody>
          <a:bodyPr wrap="none"/>
          <a:lstStyle/>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ＭＳ Ｐゴシック" panose="020B0600070205080204" pitchFamily="34" charset="-128"/>
                <a:cs typeface="+mn-cs"/>
              </a:rPr>
              <a:t>Why?</a:t>
            </a:r>
          </a:p>
        </p:txBody>
      </p:sp>
      <p:sp>
        <p:nvSpPr>
          <p:cNvPr id="9" name="Rectangle 8">
            <a:extLst>
              <a:ext uri="{FF2B5EF4-FFF2-40B4-BE49-F238E27FC236}">
                <a16:creationId xmlns="" xmlns:a16="http://schemas.microsoft.com/office/drawing/2014/main" id="{110943E4-82ED-AB43-80A0-3C4BF0AADA59}"/>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1000"/>
                            </p:stCondLst>
                            <p:childTnLst>
                              <p:par>
                                <p:cTn id="9" presetID="53"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nodeType="afterGroup">
                            <p:stCondLst>
                              <p:cond delay="2000"/>
                            </p:stCondLst>
                            <p:childTnLst>
                              <p:par>
                                <p:cTn id="15" presetID="22" presetClass="entr" presetSubtype="8"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Application of Manufacturing</a:t>
            </a:r>
            <a:br>
              <a:rPr lang="en-US" dirty="0">
                <a:latin typeface="Bookman Old Style" charset="0"/>
                <a:ea typeface="ＭＳ Ｐゴシック" charset="0"/>
              </a:rPr>
            </a:br>
            <a:r>
              <a:rPr lang="en-US" dirty="0">
                <a:latin typeface="Bookman Old Style" charset="0"/>
                <a:ea typeface="ＭＳ Ｐゴシック" charset="0"/>
              </a:rPr>
              <a:t>Costs to </a:t>
            </a:r>
            <a:r>
              <a:rPr lang="en-US" dirty="0" smtClean="0">
                <a:latin typeface="Bookman Old Style" charset="0"/>
                <a:ea typeface="ＭＳ Ｐゴシック" charset="0"/>
              </a:rPr>
              <a:t>Jobs</a:t>
            </a:r>
            <a:endParaRPr lang="en-US" dirty="0">
              <a:latin typeface="Bookman Old Style" charset="0"/>
              <a:ea typeface="ＭＳ Ｐゴシック" charset="0"/>
            </a:endParaRPr>
          </a:p>
        </p:txBody>
      </p:sp>
      <p:sp>
        <p:nvSpPr>
          <p:cNvPr id="4" name="Text Box 3">
            <a:extLst>
              <a:ext uri="{FF2B5EF4-FFF2-40B4-BE49-F238E27FC236}">
                <a16:creationId xmlns="" xmlns:a16="http://schemas.microsoft.com/office/drawing/2014/main" id="{9856FBD7-E432-DD4D-B7C8-DC4696B5CE5B}"/>
              </a:ext>
            </a:extLst>
          </p:cNvPr>
          <p:cNvSpPr txBox="1">
            <a:spLocks noChangeArrowheads="1"/>
          </p:cNvSpPr>
          <p:nvPr/>
        </p:nvSpPr>
        <p:spPr bwMode="auto">
          <a:xfrm>
            <a:off x="1463675" y="1828800"/>
            <a:ext cx="6216650" cy="823913"/>
          </a:xfrm>
          <a:prstGeom prst="rect">
            <a:avLst/>
          </a:prstGeom>
          <a:solidFill>
            <a:schemeClr val="bg2">
              <a:lumMod val="90000"/>
            </a:schemeClr>
          </a:solidFill>
          <a:ln w="28575">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Overhead is allocated to jobs using</a:t>
            </a:r>
          </a:p>
          <a:p>
            <a:pPr algn="ctr" defTabSz="274320">
              <a:buSzPct val="100000"/>
              <a:defRPr/>
            </a:pPr>
            <a:r>
              <a:rPr lang="en-US" sz="2400" dirty="0">
                <a:solidFill>
                  <a:schemeClr val="tx1"/>
                </a:solidFill>
                <a:latin typeface="Gill Sans"/>
                <a:cs typeface="Gill Sans"/>
              </a:rPr>
              <a:t>direct labor cost as its base. </a:t>
            </a:r>
          </a:p>
        </p:txBody>
      </p:sp>
      <p:sp>
        <p:nvSpPr>
          <p:cNvPr id="5" name="TextBox 4">
            <a:extLst>
              <a:ext uri="{FF2B5EF4-FFF2-40B4-BE49-F238E27FC236}">
                <a16:creationId xmlns="" xmlns:a16="http://schemas.microsoft.com/office/drawing/2014/main" id="{3ECC73FB-23DC-BF4B-B389-B040978A0FCE}"/>
              </a:ext>
            </a:extLst>
          </p:cNvPr>
          <p:cNvSpPr txBox="1">
            <a:spLocks noChangeArrowheads="1"/>
          </p:cNvSpPr>
          <p:nvPr/>
        </p:nvSpPr>
        <p:spPr bwMode="auto">
          <a:xfrm>
            <a:off x="1463675" y="2925763"/>
            <a:ext cx="6216650" cy="1554162"/>
          </a:xfrm>
          <a:prstGeom prst="rect">
            <a:avLst/>
          </a:prstGeom>
          <a:solidFill>
            <a:schemeClr val="bg2">
              <a:lumMod val="90000"/>
            </a:schemeClr>
          </a:solidFill>
          <a:ln w="28575">
            <a:solidFill>
              <a:schemeClr val="tx1"/>
            </a:solidFill>
            <a:miter lim="800000"/>
            <a:headEnd/>
            <a:tailEnd/>
          </a:ln>
        </p:spPr>
        <p:txBody>
          <a:bodyPr wrap="none"/>
          <a:lstStyle/>
          <a:p>
            <a:pPr algn="ctr" defTabSz="365125">
              <a:defRPr/>
            </a:pPr>
            <a:r>
              <a:rPr lang="en-US" sz="2400" dirty="0">
                <a:latin typeface="Gill Sans"/>
                <a:ea typeface="ＭＳ Ｐゴシック" panose="020B0600070205080204" pitchFamily="34" charset="-128"/>
                <a:cs typeface="Gill Sans"/>
              </a:rPr>
              <a:t>Gupta estimated that the manufacturing</a:t>
            </a:r>
          </a:p>
          <a:p>
            <a:pPr algn="ctr" defTabSz="365125">
              <a:defRPr/>
            </a:pPr>
            <a:r>
              <a:rPr lang="en-US" sz="2400" dirty="0">
                <a:latin typeface="Gill Sans"/>
                <a:ea typeface="ＭＳ Ｐゴシック" panose="020B0600070205080204" pitchFamily="34" charset="-128"/>
                <a:cs typeface="Gill Sans"/>
              </a:rPr>
              <a:t>overhead for the coming year would be</a:t>
            </a:r>
          </a:p>
          <a:p>
            <a:pPr algn="ctr" defTabSz="365125">
              <a:defRPr/>
            </a:pPr>
            <a:r>
              <a:rPr lang="en-US" sz="2400" dirty="0">
                <a:latin typeface="Gill Sans"/>
                <a:ea typeface="ＭＳ Ｐゴシック" panose="020B0600070205080204" pitchFamily="34" charset="-128"/>
                <a:cs typeface="Gill Sans"/>
              </a:rPr>
              <a:t>$600,000 and that direct labor cost</a:t>
            </a:r>
          </a:p>
          <a:p>
            <a:pPr algn="ctr" defTabSz="365125">
              <a:defRPr/>
            </a:pPr>
            <a:r>
              <a:rPr lang="en-US" sz="2400" dirty="0">
                <a:latin typeface="Gill Sans"/>
                <a:ea typeface="ＭＳ Ｐゴシック" panose="020B0600070205080204" pitchFamily="34" charset="-128"/>
                <a:cs typeface="Gill Sans"/>
              </a:rPr>
              <a:t>would be $1,200,000.</a:t>
            </a:r>
          </a:p>
        </p:txBody>
      </p:sp>
      <p:sp>
        <p:nvSpPr>
          <p:cNvPr id="9" name="Rectangle 8">
            <a:extLst>
              <a:ext uri="{FF2B5EF4-FFF2-40B4-BE49-F238E27FC236}">
                <a16:creationId xmlns="" xmlns:a16="http://schemas.microsoft.com/office/drawing/2014/main" id="{24733175-D6C6-A14D-A189-EE46E43BB45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pic>
        <p:nvPicPr>
          <p:cNvPr id="10" name="TextBox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5181600"/>
            <a:ext cx="632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extLst>
              <a:ext uri="{FF2B5EF4-FFF2-40B4-BE49-F238E27FC236}">
                <a16:creationId xmlns="" xmlns:a16="http://schemas.microsoft.com/office/drawing/2014/main" id="{49EBDB60-C97A-574F-B559-883DA8F732EB}"/>
              </a:ext>
            </a:extLst>
          </p:cNvPr>
          <p:cNvSpPr/>
          <p:nvPr/>
        </p:nvSpPr>
        <p:spPr>
          <a:xfrm>
            <a:off x="7848600" y="5191125"/>
            <a:ext cx="990600" cy="523875"/>
          </a:xfrm>
          <a:prstGeom prst="rightArrow">
            <a:avLst/>
          </a:prstGeom>
          <a:solidFill>
            <a:srgbClr val="FF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Group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536700"/>
            <a:ext cx="5854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 xmlns:a16="http://schemas.microsoft.com/office/drawing/2014/main" id="{7323521E-1345-344F-9007-93DE4C90C06E}"/>
              </a:ext>
            </a:extLst>
          </p:cNvPr>
          <p:cNvSpPr txBox="1"/>
          <p:nvPr/>
        </p:nvSpPr>
        <p:spPr>
          <a:xfrm>
            <a:off x="1143000" y="3613150"/>
            <a:ext cx="6858000" cy="882650"/>
          </a:xfrm>
          <a:prstGeom prst="rect">
            <a:avLst/>
          </a:prstGeom>
          <a:solidFill>
            <a:schemeClr val="accent6"/>
          </a:solidFill>
        </p:spPr>
        <p:txBody>
          <a:bodyPr wrap="none"/>
          <a:lstStyle>
            <a:lvl1pPr defTabSz="365125">
              <a:defRPr>
                <a:solidFill>
                  <a:schemeClr val="tx1"/>
                </a:solidFill>
                <a:latin typeface="Arial" charset="0"/>
                <a:ea typeface="ＭＳ Ｐゴシック" charset="0"/>
                <a:cs typeface="ＭＳ Ｐゴシック" charset="0"/>
              </a:defRPr>
            </a:lvl1pPr>
            <a:lvl2pPr marL="742950" indent="-285750" defTabSz="365125">
              <a:defRPr>
                <a:solidFill>
                  <a:schemeClr val="tx1"/>
                </a:solidFill>
                <a:latin typeface="Arial" charset="0"/>
                <a:ea typeface="ＭＳ Ｐゴシック" charset="0"/>
              </a:defRPr>
            </a:lvl2pPr>
            <a:lvl3pPr marL="1143000" indent="-228600" defTabSz="365125">
              <a:defRPr>
                <a:solidFill>
                  <a:schemeClr val="tx1"/>
                </a:solidFill>
                <a:latin typeface="Arial" charset="0"/>
                <a:ea typeface="ＭＳ Ｐゴシック" charset="0"/>
              </a:defRPr>
            </a:lvl3pPr>
            <a:lvl4pPr marL="1600200" indent="-228600" defTabSz="365125">
              <a:defRPr>
                <a:solidFill>
                  <a:schemeClr val="tx1"/>
                </a:solidFill>
                <a:latin typeface="Arial" charset="0"/>
                <a:ea typeface="ＭＳ Ｐゴシック" charset="0"/>
              </a:defRPr>
            </a:lvl4pPr>
            <a:lvl5pPr marL="2057400" indent="-228600" defTabSz="365125">
              <a:defRPr>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400" dirty="0"/>
              <a:t>POHR = $600,000 ÷ $1,200,000 = $0.50/DL$</a:t>
            </a:r>
            <a:br>
              <a:rPr lang="en-US" sz="2400" dirty="0"/>
            </a:br>
            <a:r>
              <a:rPr lang="en-US" sz="2400" dirty="0"/>
              <a:t>or 50% of direct labor cost</a:t>
            </a:r>
          </a:p>
        </p:txBody>
      </p:sp>
      <p:grpSp>
        <p:nvGrpSpPr>
          <p:cNvPr id="3" name="Group 18"/>
          <p:cNvGrpSpPr>
            <a:grpSpLocks/>
          </p:cNvGrpSpPr>
          <p:nvPr/>
        </p:nvGrpSpPr>
        <p:grpSpPr bwMode="auto">
          <a:xfrm>
            <a:off x="5578475" y="2438400"/>
            <a:ext cx="2468563" cy="625475"/>
            <a:chOff x="5577204" y="3032759"/>
            <a:chExt cx="2469834" cy="624841"/>
          </a:xfrm>
        </p:grpSpPr>
        <p:sp>
          <p:nvSpPr>
            <p:cNvPr id="11" name="Text Box 3">
              <a:extLst>
                <a:ext uri="{FF2B5EF4-FFF2-40B4-BE49-F238E27FC236}">
                  <a16:creationId xmlns="" xmlns:a16="http://schemas.microsoft.com/office/drawing/2014/main" id="{9E7A488F-3849-964C-BBD5-41197023C380}"/>
                </a:ext>
              </a:extLst>
            </p:cNvPr>
            <p:cNvSpPr txBox="1">
              <a:spLocks noChangeArrowheads="1"/>
            </p:cNvSpPr>
            <p:nvPr/>
          </p:nvSpPr>
          <p:spPr bwMode="auto">
            <a:xfrm>
              <a:off x="5850395" y="3292845"/>
              <a:ext cx="2196643" cy="36475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Direct labor costs</a:t>
              </a:r>
            </a:p>
          </p:txBody>
        </p:sp>
        <p:cxnSp>
          <p:nvCxnSpPr>
            <p:cNvPr id="13" name="Shape 12">
              <a:extLst>
                <a:ext uri="{FF2B5EF4-FFF2-40B4-BE49-F238E27FC236}">
                  <a16:creationId xmlns="" xmlns:a16="http://schemas.microsoft.com/office/drawing/2014/main" id="{4FDCFC7C-A06F-9244-8CFD-16F869869D93}"/>
                </a:ext>
              </a:extLst>
            </p:cNvPr>
            <p:cNvCxnSpPr>
              <a:stCxn id="7" idx="2"/>
              <a:endCxn id="11" idx="1"/>
            </p:cNvCxnSpPr>
            <p:nvPr/>
          </p:nvCxnSpPr>
          <p:spPr>
            <a:xfrm rot="16200000" flipH="1">
              <a:off x="5492567" y="3117396"/>
              <a:ext cx="442464" cy="273191"/>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 xmlns:a16="http://schemas.microsoft.com/office/drawing/2014/main" id="{9D66FE8A-1728-5642-9BD8-E54F40E4A814}"/>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cxnSp>
        <p:nvCxnSpPr>
          <p:cNvPr id="18" name="Shape 17">
            <a:extLst>
              <a:ext uri="{FF2B5EF4-FFF2-40B4-BE49-F238E27FC236}">
                <a16:creationId xmlns="" xmlns:a16="http://schemas.microsoft.com/office/drawing/2014/main" id="{4DD722D4-9392-FD48-8373-42644BA166B4}"/>
              </a:ext>
            </a:extLst>
          </p:cNvPr>
          <p:cNvCxnSpPr>
            <a:stCxn id="11" idx="3"/>
          </p:cNvCxnSpPr>
          <p:nvPr/>
        </p:nvCxnSpPr>
        <p:spPr>
          <a:xfrm flipH="1">
            <a:off x="5219700" y="2881313"/>
            <a:ext cx="2827338" cy="715962"/>
          </a:xfrm>
          <a:prstGeom prst="bentConnector4">
            <a:avLst>
              <a:gd name="adj1" fmla="val -8085"/>
              <a:gd name="adj2" fmla="val 62749"/>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086"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Application of Manufacturing</a:t>
            </a:r>
            <a:br>
              <a:rPr lang="en-US" dirty="0">
                <a:latin typeface="Bookman Old Style" charset="0"/>
                <a:ea typeface="ＭＳ Ｐゴシック" charset="0"/>
              </a:rPr>
            </a:br>
            <a:r>
              <a:rPr lang="en-US" dirty="0">
                <a:latin typeface="Bookman Old Style" charset="0"/>
                <a:ea typeface="ＭＳ Ｐゴシック" charset="0"/>
              </a:rPr>
              <a:t>Costs to </a:t>
            </a:r>
            <a:r>
              <a:rPr lang="en-US" dirty="0" smtClean="0">
                <a:latin typeface="Bookman Old Style" charset="0"/>
                <a:ea typeface="ＭＳ Ｐゴシック" charset="0"/>
              </a:rPr>
              <a:t>Jobs (2)</a:t>
            </a:r>
            <a:endParaRPr lang="en-US" dirty="0">
              <a:latin typeface="Bookman Old Style" charset="0"/>
              <a:ea typeface="ＭＳ Ｐゴシック" charset="0"/>
            </a:endParaRPr>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nodeType="afterGroup">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000"/>
                                        <p:tgtEl>
                                          <p:spTgt spid="18"/>
                                        </p:tgtEl>
                                      </p:cBhvr>
                                    </p:animEffect>
                                  </p:childTnLst>
                                </p:cTn>
                              </p:par>
                            </p:childTnLst>
                          </p:cTn>
                        </p:par>
                        <p:par>
                          <p:cTn id="12" fill="hold" nodeType="afterGroup">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2792D3-33AD-8147-94E6-80BCB9B5EAF5}"/>
              </a:ext>
            </a:extLst>
          </p:cNvPr>
          <p:cNvSpPr>
            <a:spLocks noGrp="1"/>
          </p:cNvSpPr>
          <p:nvPr>
            <p:ph type="ctrTitle"/>
          </p:nvPr>
        </p:nvSpPr>
        <p:spPr>
          <a:xfrm>
            <a:off x="1219200" y="1219200"/>
            <a:ext cx="6858000" cy="990600"/>
          </a:xfrm>
        </p:spPr>
        <p:txBody>
          <a:bodyPr>
            <a:noAutofit/>
          </a:bodyPr>
          <a:lstStyle/>
          <a:p>
            <a:pPr eaLnBrk="1" fontAlgn="auto" hangingPunct="1">
              <a:spcAft>
                <a:spcPts val="0"/>
              </a:spcAft>
              <a:defRPr/>
            </a:pPr>
            <a:r>
              <a:rPr lang="en-US" dirty="0">
                <a:ea typeface="+mj-ea"/>
                <a:cs typeface="+mj-cs"/>
              </a:rPr>
              <a:t>Job Costing</a:t>
            </a:r>
          </a:p>
        </p:txBody>
      </p:sp>
      <p:sp>
        <p:nvSpPr>
          <p:cNvPr id="3" name="Subtitle 2">
            <a:extLst>
              <a:ext uri="{FF2B5EF4-FFF2-40B4-BE49-F238E27FC236}">
                <a16:creationId xmlns="" xmlns:a16="http://schemas.microsoft.com/office/drawing/2014/main" id="{4AB5C938-1A0D-9748-93D9-71F167199C3B}"/>
              </a:ext>
            </a:extLst>
          </p:cNvPr>
          <p:cNvSpPr>
            <a:spLocks noGrp="1"/>
          </p:cNvSpPr>
          <p:nvPr>
            <p:ph type="subTitle" idx="1"/>
          </p:nvPr>
        </p:nvSpPr>
        <p:spPr/>
        <p:txBody>
          <a:bodyPr>
            <a:normAutofit/>
          </a:bodyPr>
          <a:lstStyle/>
          <a:p>
            <a:pPr eaLnBrk="1" fontAlgn="auto" hangingPunct="1">
              <a:spcAft>
                <a:spcPts val="0"/>
              </a:spcAft>
              <a:buFont typeface="Wingdings 3"/>
              <a:buNone/>
              <a:defRPr/>
            </a:pPr>
            <a:r>
              <a:rPr lang="en-US" dirty="0"/>
              <a:t>Chapter 7</a:t>
            </a:r>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11"/>
          <p:cNvGrpSpPr>
            <a:grpSpLocks/>
          </p:cNvGrpSpPr>
          <p:nvPr/>
        </p:nvGrpSpPr>
        <p:grpSpPr bwMode="auto">
          <a:xfrm>
            <a:off x="1828800" y="1981200"/>
            <a:ext cx="5486400" cy="2011363"/>
            <a:chOff x="1828800" y="2377440"/>
            <a:chExt cx="5486400" cy="2011680"/>
          </a:xfrm>
        </p:grpSpPr>
        <p:sp>
          <p:nvSpPr>
            <p:cNvPr id="48132" name="TextBox 9"/>
            <p:cNvSpPr txBox="1">
              <a:spLocks noChangeArrowheads="1"/>
            </p:cNvSpPr>
            <p:nvPr/>
          </p:nvSpPr>
          <p:spPr bwMode="auto">
            <a:xfrm>
              <a:off x="1828800" y="2377440"/>
              <a:ext cx="13716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dirty="0">
                  <a:latin typeface="Arial" charset="0"/>
                </a:rPr>
                <a:t>Job #</a:t>
              </a:r>
            </a:p>
          </p:txBody>
        </p:sp>
        <p:sp>
          <p:nvSpPr>
            <p:cNvPr id="13" name="TextBox 12">
              <a:extLst>
                <a:ext uri="{FF2B5EF4-FFF2-40B4-BE49-F238E27FC236}">
                  <a16:creationId xmlns="" xmlns:a16="http://schemas.microsoft.com/office/drawing/2014/main" id="{7E72F994-00C2-144C-B107-7034C58B6E6C}"/>
                </a:ext>
              </a:extLst>
            </p:cNvPr>
            <p:cNvSpPr txBox="1"/>
            <p:nvPr/>
          </p:nvSpPr>
          <p:spPr>
            <a:xfrm>
              <a:off x="1828800" y="2742623"/>
              <a:ext cx="1371600" cy="1646497"/>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mn-cs"/>
                </a:rPr>
                <a:t>12-03</a:t>
              </a:r>
            </a:p>
            <a:p>
              <a:pPr algn="ctr" defTabSz="365760">
                <a:defRPr/>
              </a:pPr>
              <a:r>
                <a:rPr lang="en-US" sz="2400" dirty="0">
                  <a:latin typeface="Arial" panose="020B0604020202020204" pitchFamily="34" charset="0"/>
                  <a:ea typeface="ＭＳ Ｐゴシック" panose="020B0600070205080204" pitchFamily="34" charset="-128"/>
                  <a:cs typeface="+mn-cs"/>
                </a:rPr>
                <a:t>01-01</a:t>
              </a:r>
            </a:p>
            <a:p>
              <a:pPr algn="ctr" defTabSz="365760">
                <a:defRPr/>
              </a:pPr>
              <a:r>
                <a:rPr lang="en-US" sz="2400" dirty="0">
                  <a:latin typeface="Arial" panose="020B0604020202020204" pitchFamily="34" charset="0"/>
                  <a:ea typeface="ＭＳ Ｐゴシック" panose="020B0600070205080204" pitchFamily="34" charset="-128"/>
                  <a:cs typeface="+mn-cs"/>
                </a:rPr>
                <a:t>01-02</a:t>
              </a:r>
            </a:p>
            <a:p>
              <a:pPr algn="ctr" defTabSz="365760">
                <a:defRPr/>
              </a:pPr>
              <a:r>
                <a:rPr lang="en-US" sz="2400" dirty="0">
                  <a:latin typeface="Arial" panose="020B0604020202020204" pitchFamily="34" charset="0"/>
                  <a:ea typeface="ＭＳ Ｐゴシック" panose="020B0600070205080204" pitchFamily="34" charset="-128"/>
                  <a:cs typeface="+mn-cs"/>
                </a:rPr>
                <a:t>Total</a:t>
              </a:r>
            </a:p>
          </p:txBody>
        </p:sp>
        <p:sp>
          <p:nvSpPr>
            <p:cNvPr id="14" name="TextBox 13">
              <a:extLst>
                <a:ext uri="{FF2B5EF4-FFF2-40B4-BE49-F238E27FC236}">
                  <a16:creationId xmlns="" xmlns:a16="http://schemas.microsoft.com/office/drawing/2014/main" id="{EA607FCD-0337-B144-9846-7B0BC7DC389C}"/>
                </a:ext>
              </a:extLst>
            </p:cNvPr>
            <p:cNvSpPr txBox="1"/>
            <p:nvPr/>
          </p:nvSpPr>
          <p:spPr>
            <a:xfrm>
              <a:off x="3200400" y="2742623"/>
              <a:ext cx="1371600" cy="1646497"/>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mn-cs"/>
                </a:rPr>
                <a:t>$16,000</a:t>
              </a:r>
            </a:p>
            <a:p>
              <a:pPr algn="ctr" defTabSz="365760">
                <a:defRPr/>
              </a:pPr>
              <a:r>
                <a:rPr lang="en-US" sz="2400" dirty="0">
                  <a:latin typeface="Arial" panose="020B0604020202020204" pitchFamily="34" charset="0"/>
                  <a:ea typeface="ＭＳ Ｐゴシック" panose="020B0600070205080204" pitchFamily="34" charset="-128"/>
                  <a:cs typeface="+mn-cs"/>
                </a:rPr>
                <a:t>  71,000</a:t>
              </a:r>
            </a:p>
            <a:p>
              <a:pPr algn="ctr" defTabSz="365760">
                <a:defRPr/>
              </a:pPr>
              <a:r>
                <a:rPr lang="en-US" sz="2400" u="sng" dirty="0">
                  <a:latin typeface="Arial" panose="020B0604020202020204" pitchFamily="34" charset="0"/>
                  <a:ea typeface="ＭＳ Ｐゴシック" panose="020B0600070205080204" pitchFamily="34" charset="-128"/>
                  <a:cs typeface="+mn-cs"/>
                </a:rPr>
                <a:t>  11,000</a:t>
              </a:r>
            </a:p>
            <a:p>
              <a:pPr algn="ctr" defTabSz="365760">
                <a:defRPr/>
              </a:pPr>
              <a:r>
                <a:rPr lang="en-US" sz="2400" u="dbl" dirty="0">
                  <a:latin typeface="Arial" panose="020B0604020202020204" pitchFamily="34" charset="0"/>
                  <a:ea typeface="ＭＳ Ｐゴシック" panose="020B0600070205080204" pitchFamily="34" charset="-128"/>
                  <a:cs typeface="+mn-cs"/>
                </a:rPr>
                <a:t>$98,000</a:t>
              </a:r>
            </a:p>
          </p:txBody>
        </p:sp>
        <p:sp>
          <p:nvSpPr>
            <p:cNvPr id="15" name="TextBox 14">
              <a:extLst>
                <a:ext uri="{FF2B5EF4-FFF2-40B4-BE49-F238E27FC236}">
                  <a16:creationId xmlns="" xmlns:a16="http://schemas.microsoft.com/office/drawing/2014/main" id="{748815D0-5121-AE41-87A6-984481998C81}"/>
                </a:ext>
              </a:extLst>
            </p:cNvPr>
            <p:cNvSpPr txBox="1"/>
            <p:nvPr/>
          </p:nvSpPr>
          <p:spPr>
            <a:xfrm>
              <a:off x="4572000" y="2742623"/>
              <a:ext cx="1371600" cy="1646497"/>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mn-cs"/>
                </a:rPr>
                <a:t>50%</a:t>
              </a:r>
            </a:p>
            <a:p>
              <a:pPr algn="ctr" defTabSz="365760">
                <a:defRPr/>
              </a:pPr>
              <a:r>
                <a:rPr lang="en-US" sz="2400" dirty="0">
                  <a:latin typeface="Arial" panose="020B0604020202020204" pitchFamily="34" charset="0"/>
                  <a:ea typeface="ＭＳ Ｐゴシック" panose="020B0600070205080204" pitchFamily="34" charset="-128"/>
                  <a:cs typeface="+mn-cs"/>
                </a:rPr>
                <a:t>50%</a:t>
              </a:r>
            </a:p>
            <a:p>
              <a:pPr algn="ctr" defTabSz="365760">
                <a:defRPr/>
              </a:pPr>
              <a:r>
                <a:rPr lang="en-US" sz="2400" dirty="0">
                  <a:latin typeface="Arial" panose="020B0604020202020204" pitchFamily="34" charset="0"/>
                  <a:ea typeface="ＭＳ Ｐゴシック" panose="020B0600070205080204" pitchFamily="34" charset="-128"/>
                  <a:cs typeface="+mn-cs"/>
                </a:rPr>
                <a:t>50%</a:t>
              </a:r>
            </a:p>
            <a:p>
              <a:pPr algn="ctr" defTabSz="365760">
                <a:defRPr/>
              </a:pPr>
              <a:r>
                <a:rPr lang="en-US" sz="2400" dirty="0">
                  <a:latin typeface="Arial" panose="020B0604020202020204" pitchFamily="34" charset="0"/>
                  <a:ea typeface="ＭＳ Ｐゴシック" panose="020B0600070205080204" pitchFamily="34" charset="-128"/>
                  <a:cs typeface="+mn-cs"/>
                </a:rPr>
                <a:t>50%</a:t>
              </a:r>
            </a:p>
          </p:txBody>
        </p:sp>
        <p:sp>
          <p:nvSpPr>
            <p:cNvPr id="16" name="TextBox 15">
              <a:extLst>
                <a:ext uri="{FF2B5EF4-FFF2-40B4-BE49-F238E27FC236}">
                  <a16:creationId xmlns="" xmlns:a16="http://schemas.microsoft.com/office/drawing/2014/main" id="{B1C69838-1B6D-204D-AE6D-5782350A7E4A}"/>
                </a:ext>
              </a:extLst>
            </p:cNvPr>
            <p:cNvSpPr txBox="1"/>
            <p:nvPr/>
          </p:nvSpPr>
          <p:spPr>
            <a:xfrm>
              <a:off x="5943600" y="2742623"/>
              <a:ext cx="1371600" cy="1646497"/>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mn-cs"/>
                </a:rPr>
                <a:t>$  8,000</a:t>
              </a:r>
            </a:p>
            <a:p>
              <a:pPr algn="ctr" defTabSz="365760">
                <a:defRPr/>
              </a:pPr>
              <a:r>
                <a:rPr lang="en-US" sz="2400" dirty="0">
                  <a:latin typeface="Arial" panose="020B0604020202020204" pitchFamily="34" charset="0"/>
                  <a:ea typeface="ＭＳ Ｐゴシック" panose="020B0600070205080204" pitchFamily="34" charset="-128"/>
                  <a:cs typeface="+mn-cs"/>
                </a:rPr>
                <a:t>  35,500</a:t>
              </a:r>
            </a:p>
            <a:p>
              <a:pPr algn="ctr" defTabSz="365760">
                <a:defRPr/>
              </a:pPr>
              <a:r>
                <a:rPr lang="en-US" sz="2400" u="sng" dirty="0">
                  <a:latin typeface="Arial" panose="020B0604020202020204" pitchFamily="34" charset="0"/>
                  <a:ea typeface="ＭＳ Ｐゴシック" panose="020B0600070205080204" pitchFamily="34" charset="-128"/>
                  <a:cs typeface="+mn-cs"/>
                </a:rPr>
                <a:t>    5,500</a:t>
              </a:r>
            </a:p>
            <a:p>
              <a:pPr algn="ctr" defTabSz="365760">
                <a:defRPr/>
              </a:pPr>
              <a:r>
                <a:rPr lang="en-US" sz="2400" u="dbl" dirty="0">
                  <a:latin typeface="Arial" panose="020B0604020202020204" pitchFamily="34" charset="0"/>
                  <a:ea typeface="ＭＳ Ｐゴシック" panose="020B0600070205080204" pitchFamily="34" charset="-128"/>
                  <a:cs typeface="+mn-cs"/>
                </a:rPr>
                <a:t>$49,000</a:t>
              </a:r>
            </a:p>
          </p:txBody>
        </p:sp>
        <p:sp>
          <p:nvSpPr>
            <p:cNvPr id="48137" name="TextBox 16"/>
            <p:cNvSpPr txBox="1">
              <a:spLocks noChangeArrowheads="1"/>
            </p:cNvSpPr>
            <p:nvPr/>
          </p:nvSpPr>
          <p:spPr bwMode="auto">
            <a:xfrm>
              <a:off x="3200400" y="2377440"/>
              <a:ext cx="13716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dirty="0">
                  <a:latin typeface="Arial" charset="0"/>
                </a:rPr>
                <a:t>DL$</a:t>
              </a:r>
            </a:p>
          </p:txBody>
        </p:sp>
        <p:sp>
          <p:nvSpPr>
            <p:cNvPr id="48138" name="TextBox 17"/>
            <p:cNvSpPr txBox="1">
              <a:spLocks noChangeArrowheads="1"/>
            </p:cNvSpPr>
            <p:nvPr/>
          </p:nvSpPr>
          <p:spPr bwMode="auto">
            <a:xfrm>
              <a:off x="4572000" y="2377440"/>
              <a:ext cx="13716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dirty="0">
                  <a:latin typeface="Arial" charset="0"/>
                </a:rPr>
                <a:t>Rate</a:t>
              </a:r>
            </a:p>
          </p:txBody>
        </p:sp>
        <p:sp>
          <p:nvSpPr>
            <p:cNvPr id="48139" name="TextBox 18"/>
            <p:cNvSpPr txBox="1">
              <a:spLocks noChangeArrowheads="1"/>
            </p:cNvSpPr>
            <p:nvPr/>
          </p:nvSpPr>
          <p:spPr bwMode="auto">
            <a:xfrm>
              <a:off x="5943600" y="2377440"/>
              <a:ext cx="13716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dirty="0">
                  <a:latin typeface="Arial" charset="0"/>
                </a:rPr>
                <a:t>OH Applied</a:t>
              </a:r>
            </a:p>
          </p:txBody>
        </p:sp>
      </p:grpSp>
      <p:sp>
        <p:nvSpPr>
          <p:cNvPr id="17" name="Rectangle 16">
            <a:extLst>
              <a:ext uri="{FF2B5EF4-FFF2-40B4-BE49-F238E27FC236}">
                <a16:creationId xmlns="" xmlns:a16="http://schemas.microsoft.com/office/drawing/2014/main" id="{0AD4728E-0A12-3843-BD0B-6AB80F33F9D5}"/>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
        <p:nvSpPr>
          <p:cNvPr id="48131"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Application of Manufacturing</a:t>
            </a:r>
            <a:br>
              <a:rPr lang="en-US" dirty="0">
                <a:latin typeface="Bookman Old Style" charset="0"/>
                <a:ea typeface="ＭＳ Ｐゴシック" charset="0"/>
              </a:rPr>
            </a:br>
            <a:r>
              <a:rPr lang="en-US" dirty="0">
                <a:latin typeface="Bookman Old Style" charset="0"/>
                <a:ea typeface="ＭＳ Ｐゴシック" charset="0"/>
              </a:rPr>
              <a:t>Costs to </a:t>
            </a:r>
            <a:r>
              <a:rPr lang="en-US" dirty="0" smtClean="0">
                <a:latin typeface="Bookman Old Style" charset="0"/>
                <a:ea typeface="ＭＳ Ｐゴシック" charset="0"/>
              </a:rPr>
              <a:t>Jobs (3)</a:t>
            </a:r>
            <a:endParaRPr lang="en-US" dirty="0">
              <a:latin typeface="Bookman Old Style" charset="0"/>
              <a:ea typeface="ＭＳ Ｐゴシック" charset="0"/>
            </a:endParaRPr>
          </a:p>
        </p:txBody>
      </p:sp>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4C0C29FA-6907-2F4B-BE15-94FA9D0BBCC0}"/>
              </a:ext>
            </a:extLst>
          </p:cNvPr>
          <p:cNvCxnSpPr/>
          <p:nvPr/>
        </p:nvCxnSpPr>
        <p:spPr>
          <a:xfrm>
            <a:off x="3108325" y="1584325"/>
            <a:ext cx="292735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3">
            <a:extLst>
              <a:ext uri="{FF2B5EF4-FFF2-40B4-BE49-F238E27FC236}">
                <a16:creationId xmlns="" xmlns:a16="http://schemas.microsoft.com/office/drawing/2014/main" id="{0191752B-F9D5-CA4D-940D-1AD8D941911A}"/>
              </a:ext>
            </a:extLst>
          </p:cNvPr>
          <p:cNvSpPr txBox="1">
            <a:spLocks noChangeArrowheads="1"/>
          </p:cNvSpPr>
          <p:nvPr/>
        </p:nvSpPr>
        <p:spPr bwMode="auto">
          <a:xfrm>
            <a:off x="3108325" y="1219200"/>
            <a:ext cx="29273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MOH - Applied</a:t>
            </a:r>
          </a:p>
        </p:txBody>
      </p:sp>
      <p:cxnSp>
        <p:nvCxnSpPr>
          <p:cNvPr id="6" name="Straight Connector 5">
            <a:extLst>
              <a:ext uri="{FF2B5EF4-FFF2-40B4-BE49-F238E27FC236}">
                <a16:creationId xmlns="" xmlns:a16="http://schemas.microsoft.com/office/drawing/2014/main" id="{47DFB373-35F3-3343-8E1E-406F4BDA3829}"/>
              </a:ext>
            </a:extLst>
          </p:cNvPr>
          <p:cNvCxnSpPr/>
          <p:nvPr/>
        </p:nvCxnSpPr>
        <p:spPr>
          <a:xfrm rot="5400000">
            <a:off x="4114801" y="2041525"/>
            <a:ext cx="9144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Box 3">
            <a:extLst>
              <a:ext uri="{FF2B5EF4-FFF2-40B4-BE49-F238E27FC236}">
                <a16:creationId xmlns="" xmlns:a16="http://schemas.microsoft.com/office/drawing/2014/main" id="{E6737F46-9385-4C4B-95AE-6CBF0868AA34}"/>
              </a:ext>
            </a:extLst>
          </p:cNvPr>
          <p:cNvSpPr txBox="1">
            <a:spLocks noChangeArrowheads="1"/>
          </p:cNvSpPr>
          <p:nvPr/>
        </p:nvSpPr>
        <p:spPr bwMode="auto">
          <a:xfrm>
            <a:off x="4572000" y="1584325"/>
            <a:ext cx="1463675" cy="82391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43,500 (7)</a:t>
            </a:r>
          </a:p>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  5,500 (11)</a:t>
            </a:r>
          </a:p>
        </p:txBody>
      </p:sp>
      <p:grpSp>
        <p:nvGrpSpPr>
          <p:cNvPr id="50181" name="Group 19"/>
          <p:cNvGrpSpPr>
            <a:grpSpLocks/>
          </p:cNvGrpSpPr>
          <p:nvPr/>
        </p:nvGrpSpPr>
        <p:grpSpPr bwMode="auto">
          <a:xfrm>
            <a:off x="92075" y="3048000"/>
            <a:ext cx="2925763" cy="1646238"/>
            <a:chOff x="91440" y="3657600"/>
            <a:chExt cx="2926080" cy="1646714"/>
          </a:xfrm>
        </p:grpSpPr>
        <p:cxnSp>
          <p:nvCxnSpPr>
            <p:cNvPr id="21" name="Straight Connector 20">
              <a:extLst>
                <a:ext uri="{FF2B5EF4-FFF2-40B4-BE49-F238E27FC236}">
                  <a16:creationId xmlns="" xmlns:a16="http://schemas.microsoft.com/office/drawing/2014/main" id="{551DACEC-5C78-FE4D-9204-02E72962744F}"/>
                </a:ext>
              </a:extLst>
            </p:cNvPr>
            <p:cNvCxnSpPr/>
            <p:nvPr/>
          </p:nvCxnSpPr>
          <p:spPr>
            <a:xfrm>
              <a:off x="91440" y="4022831"/>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Box 3">
              <a:extLst>
                <a:ext uri="{FF2B5EF4-FFF2-40B4-BE49-F238E27FC236}">
                  <a16:creationId xmlns="" xmlns:a16="http://schemas.microsoft.com/office/drawing/2014/main" id="{2825B976-BE04-1842-8AC2-48C41447D2A3}"/>
                </a:ext>
              </a:extLst>
            </p:cNvPr>
            <p:cNvSpPr txBox="1">
              <a:spLocks noChangeArrowheads="1"/>
            </p:cNvSpPr>
            <p:nvPr/>
          </p:nvSpPr>
          <p:spPr bwMode="auto">
            <a:xfrm>
              <a:off x="91440" y="3657600"/>
              <a:ext cx="2926080" cy="457332"/>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WIP 12-03</a:t>
              </a:r>
            </a:p>
          </p:txBody>
        </p:sp>
        <p:sp>
          <p:nvSpPr>
            <p:cNvPr id="23" name="Text Box 3">
              <a:extLst>
                <a:ext uri="{FF2B5EF4-FFF2-40B4-BE49-F238E27FC236}">
                  <a16:creationId xmlns="" xmlns:a16="http://schemas.microsoft.com/office/drawing/2014/main" id="{B76C658C-7794-4843-8030-B62817665494}"/>
                </a:ext>
              </a:extLst>
            </p:cNvPr>
            <p:cNvSpPr txBox="1">
              <a:spLocks noChangeArrowheads="1"/>
            </p:cNvSpPr>
            <p:nvPr/>
          </p:nvSpPr>
          <p:spPr bwMode="auto">
            <a:xfrm>
              <a:off x="91440" y="4022831"/>
              <a:ext cx="1463834" cy="127989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BB   41,000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(2)   12,000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(3)   16,000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(7)     8,000</a:t>
              </a:r>
            </a:p>
          </p:txBody>
        </p:sp>
        <p:cxnSp>
          <p:nvCxnSpPr>
            <p:cNvPr id="24" name="Straight Connector 23">
              <a:extLst>
                <a:ext uri="{FF2B5EF4-FFF2-40B4-BE49-F238E27FC236}">
                  <a16:creationId xmlns="" xmlns:a16="http://schemas.microsoft.com/office/drawing/2014/main" id="{C68A5304-F3CE-2542-9ACF-CD922111942B}"/>
                </a:ext>
              </a:extLst>
            </p:cNvPr>
            <p:cNvCxnSpPr/>
            <p:nvPr/>
          </p:nvCxnSpPr>
          <p:spPr>
            <a:xfrm rot="5400000">
              <a:off x="914533" y="4663573"/>
              <a:ext cx="1279895"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182" name="Group 28"/>
          <p:cNvGrpSpPr>
            <a:grpSpLocks/>
          </p:cNvGrpSpPr>
          <p:nvPr/>
        </p:nvGrpSpPr>
        <p:grpSpPr bwMode="auto">
          <a:xfrm>
            <a:off x="3108325" y="3048000"/>
            <a:ext cx="2927350" cy="1646238"/>
            <a:chOff x="3108960" y="3657600"/>
            <a:chExt cx="2926080" cy="1646714"/>
          </a:xfrm>
        </p:grpSpPr>
        <p:cxnSp>
          <p:nvCxnSpPr>
            <p:cNvPr id="25" name="Straight Connector 24">
              <a:extLst>
                <a:ext uri="{FF2B5EF4-FFF2-40B4-BE49-F238E27FC236}">
                  <a16:creationId xmlns="" xmlns:a16="http://schemas.microsoft.com/office/drawing/2014/main" id="{8E3B3937-33EF-3242-AE3F-02A410738A5F}"/>
                </a:ext>
              </a:extLst>
            </p:cNvPr>
            <p:cNvCxnSpPr/>
            <p:nvPr/>
          </p:nvCxnSpPr>
          <p:spPr>
            <a:xfrm>
              <a:off x="3108960" y="4022831"/>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Box 3">
              <a:extLst>
                <a:ext uri="{FF2B5EF4-FFF2-40B4-BE49-F238E27FC236}">
                  <a16:creationId xmlns="" xmlns:a16="http://schemas.microsoft.com/office/drawing/2014/main" id="{671E9952-1022-DA4F-8E08-8F9FE451A7B1}"/>
                </a:ext>
              </a:extLst>
            </p:cNvPr>
            <p:cNvSpPr txBox="1">
              <a:spLocks noChangeArrowheads="1"/>
            </p:cNvSpPr>
            <p:nvPr/>
          </p:nvSpPr>
          <p:spPr bwMode="auto">
            <a:xfrm>
              <a:off x="3108960" y="3657600"/>
              <a:ext cx="2926080" cy="457332"/>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WIP 01-01</a:t>
              </a:r>
            </a:p>
          </p:txBody>
        </p:sp>
        <p:sp>
          <p:nvSpPr>
            <p:cNvPr id="27" name="Text Box 3">
              <a:extLst>
                <a:ext uri="{FF2B5EF4-FFF2-40B4-BE49-F238E27FC236}">
                  <a16:creationId xmlns="" xmlns:a16="http://schemas.microsoft.com/office/drawing/2014/main" id="{E3FCF330-2C63-0547-A2E7-DE0E19543C10}"/>
                </a:ext>
              </a:extLst>
            </p:cNvPr>
            <p:cNvSpPr txBox="1">
              <a:spLocks noChangeArrowheads="1"/>
            </p:cNvSpPr>
            <p:nvPr/>
          </p:nvSpPr>
          <p:spPr bwMode="auto">
            <a:xfrm>
              <a:off x="3108960" y="4022831"/>
              <a:ext cx="1463040" cy="127989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(2) 102,000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(3)   71,000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(7)   35,500</a:t>
              </a:r>
            </a:p>
          </p:txBody>
        </p:sp>
        <p:cxnSp>
          <p:nvCxnSpPr>
            <p:cNvPr id="28" name="Straight Connector 27">
              <a:extLst>
                <a:ext uri="{FF2B5EF4-FFF2-40B4-BE49-F238E27FC236}">
                  <a16:creationId xmlns="" xmlns:a16="http://schemas.microsoft.com/office/drawing/2014/main" id="{E8291F2A-C0B5-F44E-A51D-3BAEF1D98279}"/>
                </a:ext>
              </a:extLst>
            </p:cNvPr>
            <p:cNvCxnSpPr/>
            <p:nvPr/>
          </p:nvCxnSpPr>
          <p:spPr>
            <a:xfrm rot="5400000">
              <a:off x="3932053" y="4662780"/>
              <a:ext cx="1279895" cy="3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183" name="Group 33"/>
          <p:cNvGrpSpPr>
            <a:grpSpLocks/>
          </p:cNvGrpSpPr>
          <p:nvPr/>
        </p:nvGrpSpPr>
        <p:grpSpPr bwMode="auto">
          <a:xfrm>
            <a:off x="6126163" y="3048000"/>
            <a:ext cx="2925762" cy="1646238"/>
            <a:chOff x="6126480" y="3657600"/>
            <a:chExt cx="2926080" cy="1646714"/>
          </a:xfrm>
        </p:grpSpPr>
        <p:cxnSp>
          <p:nvCxnSpPr>
            <p:cNvPr id="30" name="Straight Connector 29">
              <a:extLst>
                <a:ext uri="{FF2B5EF4-FFF2-40B4-BE49-F238E27FC236}">
                  <a16:creationId xmlns="" xmlns:a16="http://schemas.microsoft.com/office/drawing/2014/main" id="{D77CE516-398C-A94C-9BDD-3D21C82B1AED}"/>
                </a:ext>
              </a:extLst>
            </p:cNvPr>
            <p:cNvCxnSpPr/>
            <p:nvPr/>
          </p:nvCxnSpPr>
          <p:spPr>
            <a:xfrm>
              <a:off x="6126480" y="4022831"/>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Box 3">
              <a:extLst>
                <a:ext uri="{FF2B5EF4-FFF2-40B4-BE49-F238E27FC236}">
                  <a16:creationId xmlns="" xmlns:a16="http://schemas.microsoft.com/office/drawing/2014/main" id="{500C675A-9F21-CB4E-8604-79E40ED1C9FE}"/>
                </a:ext>
              </a:extLst>
            </p:cNvPr>
            <p:cNvSpPr txBox="1">
              <a:spLocks noChangeArrowheads="1"/>
            </p:cNvSpPr>
            <p:nvPr/>
          </p:nvSpPr>
          <p:spPr bwMode="auto">
            <a:xfrm>
              <a:off x="6126480" y="3657600"/>
              <a:ext cx="2926080" cy="457332"/>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WIP 01-02</a:t>
              </a:r>
            </a:p>
          </p:txBody>
        </p:sp>
        <p:sp>
          <p:nvSpPr>
            <p:cNvPr id="32" name="Text Box 3">
              <a:extLst>
                <a:ext uri="{FF2B5EF4-FFF2-40B4-BE49-F238E27FC236}">
                  <a16:creationId xmlns="" xmlns:a16="http://schemas.microsoft.com/office/drawing/2014/main" id="{B7D6B29C-C504-E145-9E4B-4B022921F607}"/>
                </a:ext>
              </a:extLst>
            </p:cNvPr>
            <p:cNvSpPr txBox="1">
              <a:spLocks noChangeArrowheads="1"/>
            </p:cNvSpPr>
            <p:nvPr/>
          </p:nvSpPr>
          <p:spPr bwMode="auto">
            <a:xfrm>
              <a:off x="6126480" y="4022831"/>
              <a:ext cx="1463834" cy="127989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marL="457200" indent="-457200" algn="r">
                <a:buClr>
                  <a:srgbClr val="FFFF00"/>
                </a:buClr>
                <a:buSzPct val="75000"/>
                <a:defRPr/>
              </a:pPr>
              <a:r>
                <a:rPr lang="en-US" sz="2000" dirty="0">
                  <a:solidFill>
                    <a:schemeClr val="tx1"/>
                  </a:solidFill>
                  <a:latin typeface="Arial" pitchFamily="34" charset="0"/>
                  <a:cs typeface="Arial" pitchFamily="34" charset="0"/>
                </a:rPr>
                <a:t>(2) 15,000</a:t>
              </a:r>
            </a:p>
            <a:p>
              <a:pPr marL="457200" indent="-457200" algn="r">
                <a:buClr>
                  <a:srgbClr val="FFFF00"/>
                </a:buClr>
                <a:buSzPct val="75000"/>
                <a:defRPr/>
              </a:pPr>
              <a:r>
                <a:rPr lang="en-US" sz="2000" dirty="0">
                  <a:solidFill>
                    <a:schemeClr val="tx1"/>
                  </a:solidFill>
                  <a:latin typeface="Arial" pitchFamily="34" charset="0"/>
                  <a:cs typeface="Arial" pitchFamily="34" charset="0"/>
                </a:rPr>
                <a:t>(3) 11,000</a:t>
              </a:r>
            </a:p>
            <a:p>
              <a:pPr marL="457200" indent="-457200" algn="r">
                <a:buClr>
                  <a:srgbClr val="FFFF00"/>
                </a:buClr>
                <a:buSzPct val="75000"/>
                <a:defRPr/>
              </a:pPr>
              <a:r>
                <a:rPr lang="en-US" sz="2000" dirty="0">
                  <a:solidFill>
                    <a:schemeClr val="tx1"/>
                  </a:solidFill>
                  <a:latin typeface="Arial" pitchFamily="34" charset="0"/>
                  <a:cs typeface="Arial" pitchFamily="34" charset="0"/>
                </a:rPr>
                <a:t>(11)  5,500</a:t>
              </a:r>
            </a:p>
          </p:txBody>
        </p:sp>
        <p:cxnSp>
          <p:nvCxnSpPr>
            <p:cNvPr id="33" name="Straight Connector 32">
              <a:extLst>
                <a:ext uri="{FF2B5EF4-FFF2-40B4-BE49-F238E27FC236}">
                  <a16:creationId xmlns="" xmlns:a16="http://schemas.microsoft.com/office/drawing/2014/main" id="{6AFCCF24-9CA9-4B40-B554-E054F7795574}"/>
                </a:ext>
              </a:extLst>
            </p:cNvPr>
            <p:cNvCxnSpPr/>
            <p:nvPr/>
          </p:nvCxnSpPr>
          <p:spPr>
            <a:xfrm rot="5400000">
              <a:off x="6949572" y="4663573"/>
              <a:ext cx="127989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 xmlns:a16="http://schemas.microsoft.com/office/drawing/2014/main" id="{08184B58-FBD1-814D-87F3-DE552AF47211}"/>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
        <p:nvSpPr>
          <p:cNvPr id="50185"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Application of Manufacturing</a:t>
            </a:r>
            <a:br>
              <a:rPr lang="en-US" dirty="0">
                <a:latin typeface="Bookman Old Style" charset="0"/>
                <a:ea typeface="ＭＳ Ｐゴシック" charset="0"/>
              </a:rPr>
            </a:br>
            <a:r>
              <a:rPr lang="en-US" dirty="0">
                <a:latin typeface="Bookman Old Style" charset="0"/>
                <a:ea typeface="ＭＳ Ｐゴシック" charset="0"/>
              </a:rPr>
              <a:t>Costs to </a:t>
            </a:r>
            <a:r>
              <a:rPr lang="en-US" dirty="0" smtClean="0">
                <a:latin typeface="Bookman Old Style" charset="0"/>
                <a:ea typeface="ＭＳ Ｐゴシック" charset="0"/>
              </a:rPr>
              <a:t>Jobs (4)</a:t>
            </a:r>
            <a:endParaRPr lang="en-US" dirty="0">
              <a:latin typeface="Bookman Old Style" charset="0"/>
              <a:ea typeface="ＭＳ Ｐゴシック" charset="0"/>
            </a:endParaRPr>
          </a:p>
        </p:txBody>
      </p:sp>
      <p:sp>
        <p:nvSpPr>
          <p:cNvPr id="11" name="Rounded Rectangle 10">
            <a:extLst>
              <a:ext uri="{FF2B5EF4-FFF2-40B4-BE49-F238E27FC236}">
                <a16:creationId xmlns="" xmlns:a16="http://schemas.microsoft.com/office/drawing/2014/main" id="{DA53AA14-1FBF-D14F-8481-787A334D8119}"/>
              </a:ext>
            </a:extLst>
          </p:cNvPr>
          <p:cNvSpPr/>
          <p:nvPr/>
        </p:nvSpPr>
        <p:spPr>
          <a:xfrm>
            <a:off x="4638675" y="1619250"/>
            <a:ext cx="1304925" cy="304800"/>
          </a:xfrm>
          <a:prstGeom prst="round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ounded Rectangle 28">
            <a:extLst>
              <a:ext uri="{FF2B5EF4-FFF2-40B4-BE49-F238E27FC236}">
                <a16:creationId xmlns="" xmlns:a16="http://schemas.microsoft.com/office/drawing/2014/main" id="{880726D1-3A81-A949-93FB-93471065DC6C}"/>
              </a:ext>
            </a:extLst>
          </p:cNvPr>
          <p:cNvSpPr/>
          <p:nvPr/>
        </p:nvSpPr>
        <p:spPr>
          <a:xfrm>
            <a:off x="3152775" y="4054475"/>
            <a:ext cx="1343025" cy="304800"/>
          </a:xfrm>
          <a:prstGeom prst="round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ounded Rectangle 34">
            <a:extLst>
              <a:ext uri="{FF2B5EF4-FFF2-40B4-BE49-F238E27FC236}">
                <a16:creationId xmlns="" xmlns:a16="http://schemas.microsoft.com/office/drawing/2014/main" id="{E3FB2049-3715-A042-8569-B8AE3EF5E6D3}"/>
              </a:ext>
            </a:extLst>
          </p:cNvPr>
          <p:cNvSpPr/>
          <p:nvPr/>
        </p:nvSpPr>
        <p:spPr>
          <a:xfrm>
            <a:off x="90488" y="4389438"/>
            <a:ext cx="1441450" cy="304800"/>
          </a:xfrm>
          <a:prstGeom prst="round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Rounded Rectangle 35">
            <a:extLst>
              <a:ext uri="{FF2B5EF4-FFF2-40B4-BE49-F238E27FC236}">
                <a16:creationId xmlns="" xmlns:a16="http://schemas.microsoft.com/office/drawing/2014/main" id="{C6D2D711-298E-3A44-8229-B7CA1C4E95CF}"/>
              </a:ext>
            </a:extLst>
          </p:cNvPr>
          <p:cNvSpPr/>
          <p:nvPr/>
        </p:nvSpPr>
        <p:spPr>
          <a:xfrm>
            <a:off x="4638675" y="1952625"/>
            <a:ext cx="1304925" cy="304800"/>
          </a:xfrm>
          <a:prstGeom prst="round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Rounded Rectangle 36">
            <a:extLst>
              <a:ext uri="{FF2B5EF4-FFF2-40B4-BE49-F238E27FC236}">
                <a16:creationId xmlns="" xmlns:a16="http://schemas.microsoft.com/office/drawing/2014/main" id="{73F2AFFD-DB56-0147-AFCB-C07B9B4165F3}"/>
              </a:ext>
            </a:extLst>
          </p:cNvPr>
          <p:cNvSpPr/>
          <p:nvPr/>
        </p:nvSpPr>
        <p:spPr>
          <a:xfrm>
            <a:off x="6248400" y="4067175"/>
            <a:ext cx="1304925" cy="304800"/>
          </a:xfrm>
          <a:prstGeom prst="round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Cost of Jobs Completed</a:t>
            </a:r>
            <a:br>
              <a:rPr lang="en-US" dirty="0">
                <a:latin typeface="Bookman Old Style" charset="0"/>
                <a:ea typeface="ＭＳ Ｐゴシック" charset="0"/>
              </a:rPr>
            </a:br>
            <a:r>
              <a:rPr lang="en-US" dirty="0">
                <a:latin typeface="Bookman Old Style" charset="0"/>
                <a:ea typeface="ＭＳ Ｐゴシック" charset="0"/>
              </a:rPr>
              <a:t>in January</a:t>
            </a:r>
          </a:p>
        </p:txBody>
      </p:sp>
      <p:sp>
        <p:nvSpPr>
          <p:cNvPr id="4" name="Text Box 3">
            <a:extLst>
              <a:ext uri="{FF2B5EF4-FFF2-40B4-BE49-F238E27FC236}">
                <a16:creationId xmlns="" xmlns:a16="http://schemas.microsoft.com/office/drawing/2014/main" id="{09792A62-8971-8E43-9E65-C2D88B768188}"/>
              </a:ext>
            </a:extLst>
          </p:cNvPr>
          <p:cNvSpPr txBox="1">
            <a:spLocks noChangeArrowheads="1"/>
          </p:cNvSpPr>
          <p:nvPr/>
        </p:nvSpPr>
        <p:spPr bwMode="auto">
          <a:xfrm>
            <a:off x="1463675" y="1646238"/>
            <a:ext cx="621665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Gupta completed Jobs 12-03 and 01-01</a:t>
            </a:r>
          </a:p>
          <a:p>
            <a:pPr algn="ctr" defTabSz="274320">
              <a:buSzPct val="100000"/>
              <a:defRPr/>
            </a:pPr>
            <a:r>
              <a:rPr lang="en-US" sz="2400" dirty="0">
                <a:solidFill>
                  <a:schemeClr val="tx1"/>
                </a:solidFill>
                <a:latin typeface="Gill Sans"/>
                <a:cs typeface="Gill Sans"/>
              </a:rPr>
              <a:t>and transferred them to Finished Goods.</a:t>
            </a:r>
          </a:p>
        </p:txBody>
      </p:sp>
      <p:grpSp>
        <p:nvGrpSpPr>
          <p:cNvPr id="2" name="Group 10"/>
          <p:cNvGrpSpPr>
            <a:grpSpLocks/>
          </p:cNvGrpSpPr>
          <p:nvPr/>
        </p:nvGrpSpPr>
        <p:grpSpPr bwMode="auto">
          <a:xfrm>
            <a:off x="731838" y="2967038"/>
            <a:ext cx="7680325" cy="2378075"/>
            <a:chOff x="0" y="2967360"/>
            <a:chExt cx="7680960" cy="2377440"/>
          </a:xfrm>
        </p:grpSpPr>
        <p:sp>
          <p:nvSpPr>
            <p:cNvPr id="52231" name="TextBox 4"/>
            <p:cNvSpPr txBox="1">
              <a:spLocks noChangeArrowheads="1"/>
            </p:cNvSpPr>
            <p:nvPr/>
          </p:nvSpPr>
          <p:spPr bwMode="auto">
            <a:xfrm>
              <a:off x="0" y="2967360"/>
              <a:ext cx="43891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dirty="0">
                  <a:latin typeface="Arial" charset="0"/>
                </a:rPr>
                <a:t>Job Ticket Summary</a:t>
              </a:r>
            </a:p>
          </p:txBody>
        </p:sp>
        <p:sp>
          <p:nvSpPr>
            <p:cNvPr id="6" name="TextBox 5">
              <a:extLst>
                <a:ext uri="{FF2B5EF4-FFF2-40B4-BE49-F238E27FC236}">
                  <a16:creationId xmlns="" xmlns:a16="http://schemas.microsoft.com/office/drawing/2014/main" id="{DC97A9DC-F7CC-5F43-94BF-D322A78DA52F}"/>
                </a:ext>
              </a:extLst>
            </p:cNvPr>
            <p:cNvSpPr txBox="1"/>
            <p:nvPr/>
          </p:nvSpPr>
          <p:spPr>
            <a:xfrm>
              <a:off x="0" y="3332388"/>
              <a:ext cx="4389800" cy="2012412"/>
            </a:xfrm>
            <a:prstGeom prst="rect">
              <a:avLst/>
            </a:prstGeom>
            <a:solidFill>
              <a:schemeClr val="accent6"/>
            </a:solidFill>
            <a:ln w="12700">
              <a:solidFill>
                <a:schemeClr val="tx1"/>
              </a:solidFill>
            </a:ln>
          </p:spPr>
          <p:txBody>
            <a:bodyPr wrap="none"/>
            <a:lstStyle>
              <a:lvl1pPr defTabSz="365125">
                <a:defRPr>
                  <a:solidFill>
                    <a:schemeClr val="tx1"/>
                  </a:solidFill>
                  <a:latin typeface="Arial" charset="0"/>
                  <a:ea typeface="ＭＳ Ｐゴシック" charset="0"/>
                  <a:cs typeface="ＭＳ Ｐゴシック" charset="0"/>
                </a:defRPr>
              </a:lvl1pPr>
              <a:lvl2pPr marL="742950" indent="-285750" defTabSz="365125">
                <a:defRPr>
                  <a:solidFill>
                    <a:schemeClr val="tx1"/>
                  </a:solidFill>
                  <a:latin typeface="Arial" charset="0"/>
                  <a:ea typeface="ＭＳ Ｐゴシック" charset="0"/>
                </a:defRPr>
              </a:lvl2pPr>
              <a:lvl3pPr marL="1143000" indent="-228600" defTabSz="365125">
                <a:defRPr>
                  <a:solidFill>
                    <a:schemeClr val="tx1"/>
                  </a:solidFill>
                  <a:latin typeface="Arial" charset="0"/>
                  <a:ea typeface="ＭＳ Ｐゴシック" charset="0"/>
                </a:defRPr>
              </a:lvl3pPr>
              <a:lvl4pPr marL="1600200" indent="-228600" defTabSz="365125">
                <a:defRPr>
                  <a:solidFill>
                    <a:schemeClr val="tx1"/>
                  </a:solidFill>
                  <a:latin typeface="Arial" charset="0"/>
                  <a:ea typeface="ＭＳ Ｐゴシック" charset="0"/>
                </a:defRPr>
              </a:lvl4pPr>
              <a:lvl5pPr marL="2057400" indent="-228600" defTabSz="365125">
                <a:defRPr>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a:solidFill>
                    <a:schemeClr val="tx1"/>
                  </a:solidFill>
                  <a:latin typeface="Arial" charset="0"/>
                  <a:ea typeface="ＭＳ Ｐゴシック" charset="0"/>
                </a:defRPr>
              </a:lvl9pPr>
            </a:lstStyle>
            <a:p>
              <a:r>
                <a:rPr lang="en-US" sz="2400" dirty="0"/>
                <a:t>Beginning inventory January 1</a:t>
              </a:r>
            </a:p>
            <a:p>
              <a:r>
                <a:rPr lang="en-US" sz="2400" dirty="0"/>
                <a:t>Direct materials – January</a:t>
              </a:r>
            </a:p>
            <a:p>
              <a:r>
                <a:rPr lang="en-US" sz="2400" dirty="0"/>
                <a:t>Direct labor – January</a:t>
              </a:r>
            </a:p>
            <a:p>
              <a:r>
                <a:rPr lang="en-US" sz="2400" dirty="0"/>
                <a:t>OH applied – January</a:t>
              </a:r>
            </a:p>
            <a:p>
              <a:r>
                <a:rPr lang="en-US" sz="2400" dirty="0"/>
                <a:t>Total cost on job tickets</a:t>
              </a:r>
            </a:p>
          </p:txBody>
        </p:sp>
        <p:sp>
          <p:nvSpPr>
            <p:cNvPr id="7" name="TextBox 6">
              <a:extLst>
                <a:ext uri="{FF2B5EF4-FFF2-40B4-BE49-F238E27FC236}">
                  <a16:creationId xmlns="" xmlns:a16="http://schemas.microsoft.com/office/drawing/2014/main" id="{42280C5F-CC51-3E4A-A47E-DD7B7DB0FD1E}"/>
                </a:ext>
              </a:extLst>
            </p:cNvPr>
            <p:cNvSpPr txBox="1"/>
            <p:nvPr/>
          </p:nvSpPr>
          <p:spPr>
            <a:xfrm>
              <a:off x="4389800" y="3332388"/>
              <a:ext cx="1644786" cy="2012412"/>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mn-cs"/>
                </a:rPr>
                <a:t>$41,000</a:t>
              </a:r>
            </a:p>
            <a:p>
              <a:pPr defTabSz="365760">
                <a:defRPr/>
              </a:pPr>
              <a:r>
                <a:rPr lang="en-US" sz="2400" dirty="0">
                  <a:latin typeface="Arial" panose="020B0604020202020204" pitchFamily="34" charset="0"/>
                  <a:ea typeface="ＭＳ Ｐゴシック" panose="020B0600070205080204" pitchFamily="34" charset="-128"/>
                  <a:cs typeface="+mn-cs"/>
                </a:rPr>
                <a:t>  12,000</a:t>
              </a:r>
            </a:p>
            <a:p>
              <a:pPr defTabSz="365760">
                <a:defRPr/>
              </a:pPr>
              <a:r>
                <a:rPr lang="en-US" sz="2400" dirty="0">
                  <a:latin typeface="Arial" panose="020B0604020202020204" pitchFamily="34" charset="0"/>
                  <a:ea typeface="ＭＳ Ｐゴシック" panose="020B0600070205080204" pitchFamily="34" charset="-128"/>
                  <a:cs typeface="+mn-cs"/>
                </a:rPr>
                <a:t>  16,000</a:t>
              </a:r>
            </a:p>
            <a:p>
              <a:pPr defTabSz="365760">
                <a:defRPr/>
              </a:pPr>
              <a:r>
                <a:rPr lang="en-US" sz="2400" u="sng" dirty="0">
                  <a:latin typeface="Arial" panose="020B0604020202020204" pitchFamily="34" charset="0"/>
                  <a:ea typeface="ＭＳ Ｐゴシック" panose="020B0600070205080204" pitchFamily="34" charset="-128"/>
                  <a:cs typeface="+mn-cs"/>
                </a:rPr>
                <a:t>    8,000</a:t>
              </a:r>
            </a:p>
            <a:p>
              <a:pPr defTabSz="365760">
                <a:defRPr/>
              </a:pPr>
              <a:r>
                <a:rPr lang="en-US" sz="2400" u="dbl" dirty="0">
                  <a:latin typeface="Arial" panose="020B0604020202020204" pitchFamily="34" charset="0"/>
                  <a:ea typeface="ＭＳ Ｐゴシック" panose="020B0600070205080204" pitchFamily="34" charset="-128"/>
                  <a:cs typeface="+mn-cs"/>
                </a:rPr>
                <a:t>$77,000</a:t>
              </a:r>
            </a:p>
          </p:txBody>
        </p:sp>
        <p:sp>
          <p:nvSpPr>
            <p:cNvPr id="3" name="TextBox 7">
              <a:extLst>
                <a:ext uri="{FF2B5EF4-FFF2-40B4-BE49-F238E27FC236}">
                  <a16:creationId xmlns="" xmlns:a16="http://schemas.microsoft.com/office/drawing/2014/main" id="{38E6B121-FA8E-3D43-A361-A9722DA28FCF}"/>
                </a:ext>
              </a:extLst>
            </p:cNvPr>
            <p:cNvSpPr txBox="1"/>
            <p:nvPr/>
          </p:nvSpPr>
          <p:spPr>
            <a:xfrm>
              <a:off x="6034586" y="3332388"/>
              <a:ext cx="1646374" cy="2012412"/>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mn-cs"/>
                </a:rPr>
                <a:t>$     -0-</a:t>
              </a:r>
            </a:p>
            <a:p>
              <a:pPr defTabSz="365760">
                <a:defRPr/>
              </a:pPr>
              <a:r>
                <a:rPr lang="en-US" sz="2400" dirty="0">
                  <a:latin typeface="Arial" panose="020B0604020202020204" pitchFamily="34" charset="0"/>
                  <a:ea typeface="ＭＳ Ｐゴシック" panose="020B0600070205080204" pitchFamily="34" charset="-128"/>
                  <a:cs typeface="+mn-cs"/>
                </a:rPr>
                <a:t>  102,000</a:t>
              </a:r>
            </a:p>
            <a:p>
              <a:pPr defTabSz="365760">
                <a:defRPr/>
              </a:pPr>
              <a:r>
                <a:rPr lang="en-US" sz="2400" dirty="0">
                  <a:latin typeface="Arial" panose="020B0604020202020204" pitchFamily="34" charset="0"/>
                  <a:ea typeface="ＭＳ Ｐゴシック" panose="020B0600070205080204" pitchFamily="34" charset="-128"/>
                  <a:cs typeface="+mn-cs"/>
                </a:rPr>
                <a:t>    71,000</a:t>
              </a:r>
            </a:p>
            <a:p>
              <a:pPr defTabSz="365760">
                <a:defRPr/>
              </a:pPr>
              <a:r>
                <a:rPr lang="en-US" sz="2400" u="sng" dirty="0">
                  <a:latin typeface="Arial" panose="020B0604020202020204" pitchFamily="34" charset="0"/>
                  <a:ea typeface="ＭＳ Ｐゴシック" panose="020B0600070205080204" pitchFamily="34" charset="-128"/>
                  <a:cs typeface="+mn-cs"/>
                </a:rPr>
                <a:t>    35,500</a:t>
              </a:r>
            </a:p>
            <a:p>
              <a:pPr defTabSz="365760">
                <a:defRPr/>
              </a:pPr>
              <a:r>
                <a:rPr lang="en-US" sz="2400" u="dbl" dirty="0">
                  <a:latin typeface="Arial" panose="020B0604020202020204" pitchFamily="34" charset="0"/>
                  <a:ea typeface="ＭＳ Ｐゴシック" panose="020B0600070205080204" pitchFamily="34" charset="-128"/>
                  <a:cs typeface="+mn-cs"/>
                </a:rPr>
                <a:t>$208,500</a:t>
              </a:r>
            </a:p>
          </p:txBody>
        </p:sp>
        <p:sp>
          <p:nvSpPr>
            <p:cNvPr id="52235" name="TextBox 8"/>
            <p:cNvSpPr txBox="1">
              <a:spLocks noChangeArrowheads="1"/>
            </p:cNvSpPr>
            <p:nvPr/>
          </p:nvSpPr>
          <p:spPr bwMode="auto">
            <a:xfrm>
              <a:off x="4389120" y="2967360"/>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dirty="0">
                  <a:latin typeface="Arial" charset="0"/>
                </a:rPr>
                <a:t>Job 12-03</a:t>
              </a:r>
            </a:p>
          </p:txBody>
        </p:sp>
        <p:sp>
          <p:nvSpPr>
            <p:cNvPr id="52236" name="TextBox 9"/>
            <p:cNvSpPr txBox="1">
              <a:spLocks noChangeArrowheads="1"/>
            </p:cNvSpPr>
            <p:nvPr/>
          </p:nvSpPr>
          <p:spPr bwMode="auto">
            <a:xfrm>
              <a:off x="6035040" y="2967360"/>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dirty="0">
                  <a:latin typeface="Arial" charset="0"/>
                </a:rPr>
                <a:t>Job 01-01</a:t>
              </a:r>
            </a:p>
          </p:txBody>
        </p:sp>
      </p:grpSp>
      <p:sp>
        <p:nvSpPr>
          <p:cNvPr id="14" name="Rectangle 13">
            <a:extLst>
              <a:ext uri="{FF2B5EF4-FFF2-40B4-BE49-F238E27FC236}">
                <a16:creationId xmlns="" xmlns:a16="http://schemas.microsoft.com/office/drawing/2014/main" id="{480FA5B8-A439-E94C-B3A3-2E0AE5041E36}"/>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pic>
        <p:nvPicPr>
          <p:cNvPr id="15" name="TextBox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638800"/>
            <a:ext cx="5321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a:extLst>
              <a:ext uri="{FF2B5EF4-FFF2-40B4-BE49-F238E27FC236}">
                <a16:creationId xmlns="" xmlns:a16="http://schemas.microsoft.com/office/drawing/2014/main" id="{5C5B71AA-D89C-9D41-9B5B-460369292108}"/>
              </a:ext>
            </a:extLst>
          </p:cNvPr>
          <p:cNvSpPr/>
          <p:nvPr/>
        </p:nvSpPr>
        <p:spPr>
          <a:xfrm>
            <a:off x="6934200" y="5648325"/>
            <a:ext cx="990600" cy="523875"/>
          </a:xfrm>
          <a:prstGeom prst="rightArrow">
            <a:avLst/>
          </a:prstGeom>
          <a:solidFill>
            <a:srgbClr val="FF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a:extLst>
              <a:ext uri="{FF2B5EF4-FFF2-40B4-BE49-F238E27FC236}">
                <a16:creationId xmlns="" xmlns:a16="http://schemas.microsoft.com/office/drawing/2014/main" id="{BDB7BFA4-E197-9C4E-AF23-49824475434F}"/>
              </a:ext>
            </a:extLst>
          </p:cNvPr>
          <p:cNvSpPr>
            <a:spLocks noChangeArrowheads="1"/>
          </p:cNvSpPr>
          <p:nvPr/>
        </p:nvSpPr>
        <p:spPr bwMode="auto">
          <a:xfrm>
            <a:off x="182563" y="1828800"/>
            <a:ext cx="8778875" cy="1646238"/>
          </a:xfrm>
          <a:prstGeom prst="rect">
            <a:avLst/>
          </a:prstGeom>
          <a:solidFill>
            <a:schemeClr val="accent6"/>
          </a:solidFill>
          <a:ln w="12700">
            <a:solidFill>
              <a:schemeClr val="tx1"/>
            </a:solidFill>
            <a:round/>
            <a:headEnd/>
            <a:tailEnd/>
          </a:ln>
          <a:effectLst/>
        </p:spPr>
        <p:txBody>
          <a:bodyPr wrap="none"/>
          <a:lstStyle/>
          <a:p>
            <a:pPr defTabSz="365760">
              <a:defRPr/>
            </a:pPr>
            <a:r>
              <a:rPr lang="en-US" sz="2400" dirty="0">
                <a:ea typeface="ＭＳ Ｐゴシック" panose="020B0600070205080204" pitchFamily="34" charset="-128"/>
                <a:cs typeface="+mn-cs"/>
              </a:rPr>
              <a:t>Finished Goods Inventory (12-03)				  77,000</a:t>
            </a:r>
          </a:p>
          <a:p>
            <a:pPr defTabSz="365760">
              <a:defRPr/>
            </a:pPr>
            <a:r>
              <a:rPr lang="en-US" sz="2400" dirty="0">
                <a:ea typeface="ＭＳ Ｐゴシック" panose="020B0600070205080204" pitchFamily="34" charset="-128"/>
                <a:cs typeface="+mn-cs"/>
              </a:rPr>
              <a:t>Finished Goods Inventory (01-01)				208,500</a:t>
            </a:r>
          </a:p>
          <a:p>
            <a:pPr defTabSz="365760">
              <a:defRPr/>
            </a:pPr>
            <a:r>
              <a:rPr lang="en-US" sz="2400" dirty="0">
                <a:ea typeface="ＭＳ Ｐゴシック" panose="020B0600070205080204" pitchFamily="34" charset="-128"/>
                <a:cs typeface="+mn-cs"/>
              </a:rPr>
              <a:t>	Work-in-Process Inventory (12-03)							  77,000</a:t>
            </a:r>
          </a:p>
          <a:p>
            <a:pPr defTabSz="365760">
              <a:defRPr/>
            </a:pPr>
            <a:r>
              <a:rPr lang="en-US" sz="2400" dirty="0">
                <a:ea typeface="ＭＳ Ｐゴシック" panose="020B0600070205080204" pitchFamily="34" charset="-128"/>
                <a:cs typeface="+mn-cs"/>
              </a:rPr>
              <a:t>	Work-in-Process Inventory (01-01)							208,500</a:t>
            </a:r>
          </a:p>
        </p:txBody>
      </p:sp>
      <p:sp>
        <p:nvSpPr>
          <p:cNvPr id="5" name="TextBox 4">
            <a:extLst>
              <a:ext uri="{FF2B5EF4-FFF2-40B4-BE49-F238E27FC236}">
                <a16:creationId xmlns="" xmlns:a16="http://schemas.microsoft.com/office/drawing/2014/main" id="{3F523FA1-E4EE-5F48-9778-BF3273D4FB2E}"/>
              </a:ext>
            </a:extLst>
          </p:cNvPr>
          <p:cNvSpPr txBox="1">
            <a:spLocks noChangeArrowheads="1"/>
          </p:cNvSpPr>
          <p:nvPr/>
        </p:nvSpPr>
        <p:spPr bwMode="auto">
          <a:xfrm>
            <a:off x="1676400" y="4443413"/>
            <a:ext cx="5867400" cy="823912"/>
          </a:xfrm>
          <a:prstGeom prst="rect">
            <a:avLst/>
          </a:prstGeom>
          <a:solidFill>
            <a:schemeClr val="bg2">
              <a:lumMod val="90000"/>
            </a:schemeClr>
          </a:solidFill>
          <a:ln w="28575">
            <a:solidFill>
              <a:schemeClr val="tx2"/>
            </a:solidFill>
            <a:miter lim="800000"/>
            <a:headEnd/>
            <a:tailEnd/>
          </a:ln>
        </p:spPr>
        <p:txBody>
          <a:bodyPr wrap="none"/>
          <a:lstStyle/>
          <a:p>
            <a:pPr algn="ctr" defTabSz="273050">
              <a:defRPr/>
            </a:pPr>
            <a:r>
              <a:rPr lang="en-US" sz="2400" dirty="0">
                <a:latin typeface="Gill Sans"/>
                <a:ea typeface="ＭＳ Ｐゴシック" panose="020B0600070205080204" pitchFamily="34" charset="-128"/>
                <a:cs typeface="Gill Sans"/>
              </a:rPr>
              <a:t>Next, Jobs 12-02 and 12-03 were sold for</a:t>
            </a:r>
          </a:p>
          <a:p>
            <a:pPr algn="ctr" defTabSz="273050">
              <a:defRPr/>
            </a:pPr>
            <a:r>
              <a:rPr lang="en-US" sz="2400" dirty="0">
                <a:latin typeface="Gill Sans"/>
                <a:ea typeface="ＭＳ Ｐゴシック" panose="020B0600070205080204" pitchFamily="34" charset="-128"/>
                <a:cs typeface="Gill Sans"/>
              </a:rPr>
              <a:t>$35,000 and $95,000, respectively.</a:t>
            </a:r>
          </a:p>
        </p:txBody>
      </p:sp>
      <p:sp>
        <p:nvSpPr>
          <p:cNvPr id="9" name="Rectangle 8">
            <a:extLst>
              <a:ext uri="{FF2B5EF4-FFF2-40B4-BE49-F238E27FC236}">
                <a16:creationId xmlns="" xmlns:a16="http://schemas.microsoft.com/office/drawing/2014/main" id="{247FA9FF-F854-7B47-9299-D81E781FD0B9}"/>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
        <p:nvSpPr>
          <p:cNvPr id="54276"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Cost of Jobs Completed</a:t>
            </a:r>
            <a:br>
              <a:rPr lang="en-US" dirty="0">
                <a:latin typeface="Bookman Old Style" charset="0"/>
                <a:ea typeface="ＭＳ Ｐゴシック" charset="0"/>
              </a:rPr>
            </a:br>
            <a:r>
              <a:rPr lang="en-US" dirty="0">
                <a:latin typeface="Bookman Old Style" charset="0"/>
                <a:ea typeface="ＭＳ Ｐゴシック" charset="0"/>
              </a:rPr>
              <a:t>in </a:t>
            </a:r>
            <a:r>
              <a:rPr lang="en-US" dirty="0" smtClean="0">
                <a:latin typeface="Bookman Old Style" charset="0"/>
                <a:ea typeface="ＭＳ Ｐゴシック" charset="0"/>
              </a:rPr>
              <a:t>January (2)</a:t>
            </a:r>
            <a:endParaRPr lang="en-US" dirty="0">
              <a:latin typeface="Bookman Old Style" charset="0"/>
              <a:ea typeface="ＭＳ Ｐゴシック" charset="0"/>
            </a:endParaRPr>
          </a:p>
        </p:txBody>
      </p:sp>
      <p:pic>
        <p:nvPicPr>
          <p:cNvPr id="8" name="TextBox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638800"/>
            <a:ext cx="5321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a:extLst>
              <a:ext uri="{FF2B5EF4-FFF2-40B4-BE49-F238E27FC236}">
                <a16:creationId xmlns="" xmlns:a16="http://schemas.microsoft.com/office/drawing/2014/main" id="{C4B18BCF-36A9-B245-8135-F3E1CC5669D9}"/>
              </a:ext>
            </a:extLst>
          </p:cNvPr>
          <p:cNvSpPr/>
          <p:nvPr/>
        </p:nvSpPr>
        <p:spPr>
          <a:xfrm>
            <a:off x="6934200" y="5648325"/>
            <a:ext cx="990600" cy="523875"/>
          </a:xfrm>
          <a:prstGeom prst="rightArrow">
            <a:avLst/>
          </a:prstGeom>
          <a:solidFill>
            <a:srgbClr val="FF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latin typeface="Bookman Old Style" charset="0"/>
                <a:ea typeface="ＭＳ Ｐゴシック" charset="0"/>
              </a:rPr>
              <a:t>Cost of Jobs Sold in January</a:t>
            </a:r>
          </a:p>
        </p:txBody>
      </p:sp>
      <p:sp>
        <p:nvSpPr>
          <p:cNvPr id="3" name="AutoShape 4">
            <a:extLst>
              <a:ext uri="{FF2B5EF4-FFF2-40B4-BE49-F238E27FC236}">
                <a16:creationId xmlns="" xmlns:a16="http://schemas.microsoft.com/office/drawing/2014/main" id="{9017190D-867C-9543-96F4-959630375EFA}"/>
              </a:ext>
            </a:extLst>
          </p:cNvPr>
          <p:cNvSpPr>
            <a:spLocks noChangeArrowheads="1"/>
          </p:cNvSpPr>
          <p:nvPr/>
        </p:nvSpPr>
        <p:spPr bwMode="auto">
          <a:xfrm>
            <a:off x="182563" y="1828800"/>
            <a:ext cx="8778875" cy="1646238"/>
          </a:xfrm>
          <a:prstGeom prst="rect">
            <a:avLst/>
          </a:prstGeom>
          <a:solidFill>
            <a:schemeClr val="accent6"/>
          </a:solidFill>
          <a:ln w="12700">
            <a:solidFill>
              <a:schemeClr val="tx1"/>
            </a:solidFill>
            <a:round/>
            <a:headEnd/>
            <a:tailEnd/>
          </a:ln>
          <a:effectLst/>
        </p:spPr>
        <p:txBody>
          <a:bodyPr wrap="none"/>
          <a:lstStyle/>
          <a:p>
            <a:pPr defTabSz="365760">
              <a:defRPr/>
            </a:pPr>
            <a:r>
              <a:rPr lang="en-US" sz="2400" dirty="0">
                <a:ea typeface="ＭＳ Ｐゴシック" panose="020B0600070205080204" pitchFamily="34" charset="-128"/>
                <a:cs typeface="+mn-cs"/>
              </a:rPr>
              <a:t>Cost of Goods Sold (12-02)						27,000</a:t>
            </a:r>
          </a:p>
          <a:p>
            <a:pPr defTabSz="365760">
              <a:defRPr/>
            </a:pPr>
            <a:r>
              <a:rPr lang="en-US" sz="2400" dirty="0">
                <a:ea typeface="ＭＳ Ｐゴシック" panose="020B0600070205080204" pitchFamily="34" charset="-128"/>
                <a:cs typeface="+mn-cs"/>
              </a:rPr>
              <a:t>Cost of Goods Sold (12-03)						77,000</a:t>
            </a:r>
          </a:p>
          <a:p>
            <a:pPr defTabSz="365760">
              <a:defRPr/>
            </a:pPr>
            <a:r>
              <a:rPr lang="en-US" sz="2400" dirty="0">
                <a:ea typeface="ＭＳ Ｐゴシック" panose="020B0600070205080204" pitchFamily="34" charset="-128"/>
                <a:cs typeface="+mn-cs"/>
              </a:rPr>
              <a:t>	Finished Goods Inventory (12-02)							27,000</a:t>
            </a:r>
          </a:p>
          <a:p>
            <a:pPr defTabSz="365760">
              <a:defRPr/>
            </a:pPr>
            <a:r>
              <a:rPr lang="en-US" sz="2400" dirty="0">
                <a:ea typeface="ＭＳ Ｐゴシック" panose="020B0600070205080204" pitchFamily="34" charset="-128"/>
                <a:cs typeface="+mn-cs"/>
              </a:rPr>
              <a:t>	Finished Goods Inventory (12-03)							77,000</a:t>
            </a:r>
          </a:p>
        </p:txBody>
      </p:sp>
      <p:sp>
        <p:nvSpPr>
          <p:cNvPr id="6" name="AutoShape 4">
            <a:extLst>
              <a:ext uri="{FF2B5EF4-FFF2-40B4-BE49-F238E27FC236}">
                <a16:creationId xmlns="" xmlns:a16="http://schemas.microsoft.com/office/drawing/2014/main" id="{21ED84B4-D30C-2E42-93B6-511257B0E363}"/>
              </a:ext>
            </a:extLst>
          </p:cNvPr>
          <p:cNvSpPr>
            <a:spLocks noChangeArrowheads="1"/>
          </p:cNvSpPr>
          <p:nvPr/>
        </p:nvSpPr>
        <p:spPr bwMode="auto">
          <a:xfrm>
            <a:off x="182563" y="3840163"/>
            <a:ext cx="8778875" cy="1646237"/>
          </a:xfrm>
          <a:prstGeom prst="rect">
            <a:avLst/>
          </a:prstGeom>
          <a:solidFill>
            <a:schemeClr val="accent6"/>
          </a:solidFill>
          <a:ln w="12700">
            <a:solidFill>
              <a:schemeClr val="tx1"/>
            </a:solidFill>
            <a:round/>
            <a:headEnd/>
            <a:tailEnd/>
          </a:ln>
          <a:effectLst/>
        </p:spPr>
        <p:txBody>
          <a:bodyPr wrap="none"/>
          <a:lstStyle/>
          <a:p>
            <a:pPr defTabSz="365760">
              <a:defRPr/>
            </a:pPr>
            <a:r>
              <a:rPr lang="en-US" sz="2400" dirty="0">
                <a:ea typeface="ＭＳ Ｐゴシック" panose="020B0600070205080204" pitchFamily="34" charset="-128"/>
                <a:cs typeface="+mn-cs"/>
              </a:rPr>
              <a:t>Accounts Receivable (12-02)						35,000</a:t>
            </a:r>
          </a:p>
          <a:p>
            <a:pPr defTabSz="365760">
              <a:defRPr/>
            </a:pPr>
            <a:r>
              <a:rPr lang="en-US" sz="2400" dirty="0">
                <a:ea typeface="ＭＳ Ｐゴシック" panose="020B0600070205080204" pitchFamily="34" charset="-128"/>
                <a:cs typeface="+mn-cs"/>
              </a:rPr>
              <a:t>Accounts Receivable (12-03)						95,000</a:t>
            </a:r>
          </a:p>
          <a:p>
            <a:pPr defTabSz="365760">
              <a:defRPr/>
            </a:pPr>
            <a:r>
              <a:rPr lang="en-US" sz="2400" dirty="0">
                <a:ea typeface="ＭＳ Ｐゴシック" panose="020B0600070205080204" pitchFamily="34" charset="-128"/>
                <a:cs typeface="+mn-cs"/>
              </a:rPr>
              <a:t>	Revenue (12-02)													35,000</a:t>
            </a:r>
          </a:p>
          <a:p>
            <a:pPr defTabSz="365760">
              <a:defRPr/>
            </a:pPr>
            <a:r>
              <a:rPr lang="en-US" sz="2400" dirty="0">
                <a:ea typeface="ＭＳ Ｐゴシック" panose="020B0600070205080204" pitchFamily="34" charset="-128"/>
                <a:cs typeface="+mn-cs"/>
              </a:rPr>
              <a:t>	Revenue (12-03)													95,000</a:t>
            </a:r>
          </a:p>
        </p:txBody>
      </p:sp>
      <p:sp>
        <p:nvSpPr>
          <p:cNvPr id="7" name="Rectangle 6">
            <a:extLst>
              <a:ext uri="{FF2B5EF4-FFF2-40B4-BE49-F238E27FC236}">
                <a16:creationId xmlns="" xmlns:a16="http://schemas.microsoft.com/office/drawing/2014/main" id="{CBF804C3-1A7F-C146-88EA-91E83D9A1242}"/>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dirty="0">
                <a:latin typeface="Bookman Old Style" charset="0"/>
                <a:ea typeface="ＭＳ Ｐゴシック" charset="0"/>
              </a:rPr>
              <a:t>Cost Flows Through T-Accounts</a:t>
            </a:r>
          </a:p>
        </p:txBody>
      </p:sp>
      <p:grpSp>
        <p:nvGrpSpPr>
          <p:cNvPr id="58370" name="Group 21"/>
          <p:cNvGrpSpPr>
            <a:grpSpLocks/>
          </p:cNvGrpSpPr>
          <p:nvPr/>
        </p:nvGrpSpPr>
        <p:grpSpPr bwMode="auto">
          <a:xfrm>
            <a:off x="1096963" y="2705100"/>
            <a:ext cx="6950075" cy="3390900"/>
            <a:chOff x="1097280" y="1828800"/>
            <a:chExt cx="6949440" cy="3390292"/>
          </a:xfrm>
        </p:grpSpPr>
        <p:cxnSp>
          <p:nvCxnSpPr>
            <p:cNvPr id="4" name="Straight Connector 3">
              <a:extLst>
                <a:ext uri="{FF2B5EF4-FFF2-40B4-BE49-F238E27FC236}">
                  <a16:creationId xmlns="" xmlns:a16="http://schemas.microsoft.com/office/drawing/2014/main" id="{45391326-A37D-7D44-B0E5-74DB2A748B82}"/>
                </a:ext>
              </a:extLst>
            </p:cNvPr>
            <p:cNvCxnSpPr/>
            <p:nvPr/>
          </p:nvCxnSpPr>
          <p:spPr>
            <a:xfrm>
              <a:off x="5121224" y="2193860"/>
              <a:ext cx="292549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3">
              <a:extLst>
                <a:ext uri="{FF2B5EF4-FFF2-40B4-BE49-F238E27FC236}">
                  <a16:creationId xmlns="" xmlns:a16="http://schemas.microsoft.com/office/drawing/2014/main" id="{C3B12400-98B1-9946-8B75-EC22D807FD7E}"/>
                </a:ext>
              </a:extLst>
            </p:cNvPr>
            <p:cNvSpPr txBox="1">
              <a:spLocks noChangeArrowheads="1"/>
            </p:cNvSpPr>
            <p:nvPr/>
          </p:nvSpPr>
          <p:spPr bwMode="auto">
            <a:xfrm>
              <a:off x="5121224" y="1828800"/>
              <a:ext cx="2925496" cy="457118"/>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Work-in-Process Inventory</a:t>
              </a:r>
            </a:p>
          </p:txBody>
        </p:sp>
        <p:cxnSp>
          <p:nvCxnSpPr>
            <p:cNvPr id="6" name="Straight Connector 5">
              <a:extLst>
                <a:ext uri="{FF2B5EF4-FFF2-40B4-BE49-F238E27FC236}">
                  <a16:creationId xmlns="" xmlns:a16="http://schemas.microsoft.com/office/drawing/2014/main" id="{F5EDF4DE-BD65-4042-968C-C812881E71E7}"/>
                </a:ext>
              </a:extLst>
            </p:cNvPr>
            <p:cNvCxnSpPr/>
            <p:nvPr/>
          </p:nvCxnSpPr>
          <p:spPr>
            <a:xfrm rot="5400000">
              <a:off x="6126855" y="2651771"/>
              <a:ext cx="914236"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F8A751FC-34B3-3345-ADB1-C8163499641D}"/>
                </a:ext>
              </a:extLst>
            </p:cNvPr>
            <p:cNvCxnSpPr/>
            <p:nvPr/>
          </p:nvCxnSpPr>
          <p:spPr>
            <a:xfrm>
              <a:off x="1097280" y="2193860"/>
              <a:ext cx="292549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3">
              <a:extLst>
                <a:ext uri="{FF2B5EF4-FFF2-40B4-BE49-F238E27FC236}">
                  <a16:creationId xmlns="" xmlns:a16="http://schemas.microsoft.com/office/drawing/2014/main" id="{2C806676-A372-5241-BD0D-D306AEB67DAB}"/>
                </a:ext>
              </a:extLst>
            </p:cNvPr>
            <p:cNvSpPr txBox="1">
              <a:spLocks noChangeArrowheads="1"/>
            </p:cNvSpPr>
            <p:nvPr/>
          </p:nvSpPr>
          <p:spPr bwMode="auto">
            <a:xfrm>
              <a:off x="1097280" y="1828800"/>
              <a:ext cx="2925495" cy="457118"/>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Materials Inventory</a:t>
              </a:r>
            </a:p>
          </p:txBody>
        </p:sp>
        <p:sp>
          <p:nvSpPr>
            <p:cNvPr id="9" name="Text Box 3">
              <a:extLst>
                <a:ext uri="{FF2B5EF4-FFF2-40B4-BE49-F238E27FC236}">
                  <a16:creationId xmlns="" xmlns:a16="http://schemas.microsoft.com/office/drawing/2014/main" id="{A2876348-4BD7-C548-A131-1765CAE205E0}"/>
                </a:ext>
              </a:extLst>
            </p:cNvPr>
            <p:cNvSpPr txBox="1">
              <a:spLocks noChangeArrowheads="1"/>
            </p:cNvSpPr>
            <p:nvPr/>
          </p:nvSpPr>
          <p:spPr bwMode="auto">
            <a:xfrm>
              <a:off x="1097280" y="2193860"/>
              <a:ext cx="1463541" cy="915824"/>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EB 24,000</a:t>
              </a:r>
            </a:p>
          </p:txBody>
        </p:sp>
        <p:cxnSp>
          <p:nvCxnSpPr>
            <p:cNvPr id="10" name="Straight Connector 9">
              <a:extLst>
                <a:ext uri="{FF2B5EF4-FFF2-40B4-BE49-F238E27FC236}">
                  <a16:creationId xmlns="" xmlns:a16="http://schemas.microsoft.com/office/drawing/2014/main" id="{D770ABEC-47D8-F44C-B723-69EEF6452BA6}"/>
                </a:ext>
              </a:extLst>
            </p:cNvPr>
            <p:cNvCxnSpPr/>
            <p:nvPr/>
          </p:nvCxnSpPr>
          <p:spPr>
            <a:xfrm rot="5400000">
              <a:off x="2102909" y="2651771"/>
              <a:ext cx="91423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Box 3">
              <a:extLst>
                <a:ext uri="{FF2B5EF4-FFF2-40B4-BE49-F238E27FC236}">
                  <a16:creationId xmlns="" xmlns:a16="http://schemas.microsoft.com/office/drawing/2014/main" id="{CC783211-8075-204D-9AC8-00A54546AC90}"/>
                </a:ext>
              </a:extLst>
            </p:cNvPr>
            <p:cNvSpPr txBox="1">
              <a:spLocks noChangeArrowheads="1"/>
            </p:cNvSpPr>
            <p:nvPr/>
          </p:nvSpPr>
          <p:spPr bwMode="auto">
            <a:xfrm>
              <a:off x="5121224" y="2177987"/>
              <a:ext cx="1461954" cy="914236"/>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EB 31,500</a:t>
              </a:r>
            </a:p>
          </p:txBody>
        </p:sp>
        <p:cxnSp>
          <p:nvCxnSpPr>
            <p:cNvPr id="12" name="Straight Connector 11">
              <a:extLst>
                <a:ext uri="{FF2B5EF4-FFF2-40B4-BE49-F238E27FC236}">
                  <a16:creationId xmlns="" xmlns:a16="http://schemas.microsoft.com/office/drawing/2014/main" id="{6A508578-8ACE-9046-96EB-E9D46B82807C}"/>
                </a:ext>
              </a:extLst>
            </p:cNvPr>
            <p:cNvCxnSpPr/>
            <p:nvPr/>
          </p:nvCxnSpPr>
          <p:spPr>
            <a:xfrm>
              <a:off x="5121224" y="4296920"/>
              <a:ext cx="2925496"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3">
              <a:extLst>
                <a:ext uri="{FF2B5EF4-FFF2-40B4-BE49-F238E27FC236}">
                  <a16:creationId xmlns="" xmlns:a16="http://schemas.microsoft.com/office/drawing/2014/main" id="{F7244271-FA57-F045-BD38-BBBE7BDD361F}"/>
                </a:ext>
              </a:extLst>
            </p:cNvPr>
            <p:cNvSpPr txBox="1">
              <a:spLocks noChangeArrowheads="1"/>
            </p:cNvSpPr>
            <p:nvPr/>
          </p:nvSpPr>
          <p:spPr bwMode="auto">
            <a:xfrm>
              <a:off x="5121224" y="3931861"/>
              <a:ext cx="2925496" cy="457118"/>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Cost of Goods Sold</a:t>
              </a:r>
            </a:p>
          </p:txBody>
        </p:sp>
        <p:cxnSp>
          <p:nvCxnSpPr>
            <p:cNvPr id="14" name="Straight Connector 13">
              <a:extLst>
                <a:ext uri="{FF2B5EF4-FFF2-40B4-BE49-F238E27FC236}">
                  <a16:creationId xmlns="" xmlns:a16="http://schemas.microsoft.com/office/drawing/2014/main" id="{BDB1C586-7B2A-8A41-B990-D68EC07799BE}"/>
                </a:ext>
              </a:extLst>
            </p:cNvPr>
            <p:cNvCxnSpPr/>
            <p:nvPr/>
          </p:nvCxnSpPr>
          <p:spPr>
            <a:xfrm rot="5400000">
              <a:off x="6126855" y="4754831"/>
              <a:ext cx="914236"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57D35EAA-7275-A246-B594-66407DCA7F0E}"/>
                </a:ext>
              </a:extLst>
            </p:cNvPr>
            <p:cNvCxnSpPr/>
            <p:nvPr/>
          </p:nvCxnSpPr>
          <p:spPr>
            <a:xfrm>
              <a:off x="1097280" y="4296920"/>
              <a:ext cx="2925495"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3">
              <a:extLst>
                <a:ext uri="{FF2B5EF4-FFF2-40B4-BE49-F238E27FC236}">
                  <a16:creationId xmlns="" xmlns:a16="http://schemas.microsoft.com/office/drawing/2014/main" id="{9403ECB0-73B2-F740-9B35-96201FE139EA}"/>
                </a:ext>
              </a:extLst>
            </p:cNvPr>
            <p:cNvSpPr txBox="1">
              <a:spLocks noChangeArrowheads="1"/>
            </p:cNvSpPr>
            <p:nvPr/>
          </p:nvSpPr>
          <p:spPr bwMode="auto">
            <a:xfrm>
              <a:off x="1097280" y="3931861"/>
              <a:ext cx="2925495" cy="457118"/>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Finished Goods Inventory</a:t>
              </a:r>
            </a:p>
          </p:txBody>
        </p:sp>
        <p:sp>
          <p:nvSpPr>
            <p:cNvPr id="17" name="Text Box 3">
              <a:extLst>
                <a:ext uri="{FF2B5EF4-FFF2-40B4-BE49-F238E27FC236}">
                  <a16:creationId xmlns="" xmlns:a16="http://schemas.microsoft.com/office/drawing/2014/main" id="{6FB02237-4D4F-F54D-BE94-BEF68347C6D0}"/>
                </a:ext>
              </a:extLst>
            </p:cNvPr>
            <p:cNvSpPr txBox="1">
              <a:spLocks noChangeArrowheads="1"/>
            </p:cNvSpPr>
            <p:nvPr/>
          </p:nvSpPr>
          <p:spPr bwMode="auto">
            <a:xfrm>
              <a:off x="1097280" y="4296920"/>
              <a:ext cx="1463541" cy="91582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EB 208,500</a:t>
              </a:r>
            </a:p>
          </p:txBody>
        </p:sp>
        <p:cxnSp>
          <p:nvCxnSpPr>
            <p:cNvPr id="18" name="Straight Connector 17">
              <a:extLst>
                <a:ext uri="{FF2B5EF4-FFF2-40B4-BE49-F238E27FC236}">
                  <a16:creationId xmlns="" xmlns:a16="http://schemas.microsoft.com/office/drawing/2014/main" id="{361F9151-CECD-8449-BDDB-4813A54C3DD7}"/>
                </a:ext>
              </a:extLst>
            </p:cNvPr>
            <p:cNvCxnSpPr/>
            <p:nvPr/>
          </p:nvCxnSpPr>
          <p:spPr>
            <a:xfrm rot="5400000">
              <a:off x="2102909" y="4754831"/>
              <a:ext cx="91423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3">
              <a:extLst>
                <a:ext uri="{FF2B5EF4-FFF2-40B4-BE49-F238E27FC236}">
                  <a16:creationId xmlns="" xmlns:a16="http://schemas.microsoft.com/office/drawing/2014/main" id="{6EF146FD-96EE-594A-82C9-9E3EC5B1301B}"/>
                </a:ext>
              </a:extLst>
            </p:cNvPr>
            <p:cNvSpPr txBox="1">
              <a:spLocks noChangeArrowheads="1"/>
            </p:cNvSpPr>
            <p:nvPr/>
          </p:nvSpPr>
          <p:spPr bwMode="auto">
            <a:xfrm>
              <a:off x="5121224" y="4304856"/>
              <a:ext cx="1461954" cy="914236"/>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EB 104,000</a:t>
              </a:r>
            </a:p>
          </p:txBody>
        </p:sp>
      </p:grpSp>
      <p:sp>
        <p:nvSpPr>
          <p:cNvPr id="23" name="Rectangle 22">
            <a:extLst>
              <a:ext uri="{FF2B5EF4-FFF2-40B4-BE49-F238E27FC236}">
                <a16:creationId xmlns="" xmlns:a16="http://schemas.microsoft.com/office/drawing/2014/main" id="{5892305F-3694-094B-94C0-1B8FD98EAEC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
        <p:nvSpPr>
          <p:cNvPr id="22" name="Text Box 3">
            <a:extLst>
              <a:ext uri="{FF2B5EF4-FFF2-40B4-BE49-F238E27FC236}">
                <a16:creationId xmlns="" xmlns:a16="http://schemas.microsoft.com/office/drawing/2014/main" id="{27F012B7-0DB0-3544-916A-5716C618EA14}"/>
              </a:ext>
            </a:extLst>
          </p:cNvPr>
          <p:cNvSpPr txBox="1">
            <a:spLocks noChangeArrowheads="1"/>
          </p:cNvSpPr>
          <p:nvPr/>
        </p:nvSpPr>
        <p:spPr bwMode="auto">
          <a:xfrm>
            <a:off x="1006475" y="1524000"/>
            <a:ext cx="713105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dirty="0">
                <a:solidFill>
                  <a:schemeClr val="tx1"/>
                </a:solidFill>
                <a:latin typeface="Gill Sans"/>
                <a:cs typeface="Gill Sans"/>
              </a:rPr>
              <a:t>After the journal entries are completed, </a:t>
            </a:r>
          </a:p>
          <a:p>
            <a:pPr algn="ctr" defTabSz="274320">
              <a:buSzPct val="100000"/>
              <a:defRPr/>
            </a:pPr>
            <a:r>
              <a:rPr lang="en-US" sz="2400" dirty="0">
                <a:solidFill>
                  <a:schemeClr val="tx1"/>
                </a:solidFill>
                <a:latin typeface="Gill Sans"/>
                <a:cs typeface="Gill Sans"/>
              </a:rPr>
              <a:t>the accounts have the following ending balances.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dirty="0">
                <a:latin typeface="Bookman Old Style" charset="0"/>
                <a:ea typeface="ＭＳ Ｐゴシック" charset="0"/>
              </a:rPr>
              <a:t>The Job Cost Sheet</a:t>
            </a:r>
          </a:p>
        </p:txBody>
      </p:sp>
      <p:pic>
        <p:nvPicPr>
          <p:cNvPr id="60418" name="Group 4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638300"/>
            <a:ext cx="79502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a:extLst>
              <a:ext uri="{FF2B5EF4-FFF2-40B4-BE49-F238E27FC236}">
                <a16:creationId xmlns="" xmlns:a16="http://schemas.microsoft.com/office/drawing/2014/main" id="{ACBFAAD4-99DF-BA44-BC62-D469A830415D}"/>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dirty="0">
                <a:latin typeface="Bookman Old Style" charset="0"/>
                <a:ea typeface="ＭＳ Ｐゴシック" charset="0"/>
              </a:rPr>
              <a:t>The Job Cost </a:t>
            </a:r>
            <a:r>
              <a:rPr lang="en-US" dirty="0" smtClean="0">
                <a:latin typeface="Bookman Old Style" charset="0"/>
                <a:ea typeface="ＭＳ Ｐゴシック" charset="0"/>
              </a:rPr>
              <a:t>Sheet (2)</a:t>
            </a:r>
            <a:endParaRPr lang="en-US" dirty="0">
              <a:latin typeface="Bookman Old Style" charset="0"/>
              <a:ea typeface="ＭＳ Ｐゴシック" charset="0"/>
            </a:endParaRPr>
          </a:p>
        </p:txBody>
      </p:sp>
      <p:sp>
        <p:nvSpPr>
          <p:cNvPr id="4" name="Text Box 3">
            <a:extLst>
              <a:ext uri="{FF2B5EF4-FFF2-40B4-BE49-F238E27FC236}">
                <a16:creationId xmlns="" xmlns:a16="http://schemas.microsoft.com/office/drawing/2014/main" id="{CA305740-3735-6346-ABF8-174B6791E604}"/>
              </a:ext>
            </a:extLst>
          </p:cNvPr>
          <p:cNvSpPr txBox="1">
            <a:spLocks noChangeArrowheads="1"/>
          </p:cNvSpPr>
          <p:nvPr/>
        </p:nvSpPr>
        <p:spPr bwMode="auto">
          <a:xfrm>
            <a:off x="2651125" y="1646238"/>
            <a:ext cx="38417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Total Costs for Job 01-01</a:t>
            </a:r>
          </a:p>
        </p:txBody>
      </p:sp>
      <p:grpSp>
        <p:nvGrpSpPr>
          <p:cNvPr id="62467" name="Group 6"/>
          <p:cNvGrpSpPr>
            <a:grpSpLocks/>
          </p:cNvGrpSpPr>
          <p:nvPr/>
        </p:nvGrpSpPr>
        <p:grpSpPr bwMode="auto">
          <a:xfrm>
            <a:off x="1006475" y="2103438"/>
            <a:ext cx="7131050" cy="3748087"/>
            <a:chOff x="0" y="2286000"/>
            <a:chExt cx="7132320" cy="3749040"/>
          </a:xfrm>
        </p:grpSpPr>
        <p:sp>
          <p:nvSpPr>
            <p:cNvPr id="5" name="TextBox 4">
              <a:extLst>
                <a:ext uri="{FF2B5EF4-FFF2-40B4-BE49-F238E27FC236}">
                  <a16:creationId xmlns="" xmlns:a16="http://schemas.microsoft.com/office/drawing/2014/main" id="{92784383-3AD7-A24D-9781-9CB22C39A64C}"/>
                </a:ext>
              </a:extLst>
            </p:cNvPr>
            <p:cNvSpPr txBox="1"/>
            <p:nvPr/>
          </p:nvSpPr>
          <p:spPr>
            <a:xfrm>
              <a:off x="0" y="2286000"/>
              <a:ext cx="5485790" cy="3749040"/>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mn-cs"/>
                </a:rPr>
                <a:t>Direct materials</a:t>
              </a:r>
            </a:p>
            <a:p>
              <a:pPr defTabSz="365760">
                <a:defRPr/>
              </a:pPr>
              <a:r>
                <a:rPr lang="en-US" sz="2400" dirty="0">
                  <a:latin typeface="Arial" panose="020B0604020202020204" pitchFamily="34" charset="0"/>
                  <a:ea typeface="ＭＳ Ｐゴシック" panose="020B0600070205080204" pitchFamily="34" charset="-128"/>
                  <a:cs typeface="+mn-cs"/>
                </a:rPr>
                <a:t>Direct labor</a:t>
              </a:r>
            </a:p>
            <a:p>
              <a:pPr defTabSz="365760">
                <a:defRPr/>
              </a:pPr>
              <a:r>
                <a:rPr lang="en-US" sz="2400" dirty="0">
                  <a:latin typeface="Arial" panose="020B0604020202020204" pitchFamily="34" charset="0"/>
                  <a:ea typeface="ＭＳ Ｐゴシック" panose="020B0600070205080204" pitchFamily="34" charset="-128"/>
                  <a:cs typeface="+mn-cs"/>
                </a:rPr>
                <a:t>Manufacturing overhead</a:t>
              </a:r>
            </a:p>
            <a:p>
              <a:pPr defTabSz="365760">
                <a:defRPr/>
              </a:pPr>
              <a:r>
                <a:rPr lang="en-US" sz="2400" dirty="0">
                  <a:latin typeface="Arial" panose="020B0604020202020204" pitchFamily="34" charset="0"/>
                  <a:ea typeface="ＭＳ Ｐゴシック" panose="020B0600070205080204" pitchFamily="34" charset="-128"/>
                  <a:cs typeface="+mn-cs"/>
                </a:rPr>
                <a:t>	Total</a:t>
              </a:r>
            </a:p>
            <a:p>
              <a:pPr defTabSz="365760">
                <a:defRPr/>
              </a:pPr>
              <a:endParaRPr lang="en-US" sz="2400" dirty="0">
                <a:latin typeface="Arial" panose="020B0604020202020204" pitchFamily="34" charset="0"/>
                <a:ea typeface="ＭＳ Ｐゴシック" panose="020B0600070205080204" pitchFamily="34" charset="-128"/>
                <a:cs typeface="+mn-cs"/>
              </a:endParaRPr>
            </a:p>
            <a:p>
              <a:pPr defTabSz="365760">
                <a:defRPr/>
              </a:pPr>
              <a:r>
                <a:rPr lang="en-US" sz="2400" dirty="0">
                  <a:latin typeface="Arial" panose="020B0604020202020204" pitchFamily="34" charset="0"/>
                  <a:ea typeface="ＭＳ Ｐゴシック" panose="020B0600070205080204" pitchFamily="34" charset="-128"/>
                  <a:cs typeface="+mn-cs"/>
                </a:rPr>
                <a:t>Transferred to finished goods inventory</a:t>
              </a:r>
            </a:p>
            <a:p>
              <a:pPr defTabSz="365760">
                <a:defRPr/>
              </a:pPr>
              <a:r>
                <a:rPr lang="en-US" sz="2400" dirty="0">
                  <a:latin typeface="Arial" panose="020B0604020202020204" pitchFamily="34" charset="0"/>
                  <a:ea typeface="ＭＳ Ｐゴシック" panose="020B0600070205080204" pitchFamily="34" charset="-128"/>
                  <a:cs typeface="+mn-cs"/>
                </a:rPr>
                <a:t>	Direct materials</a:t>
              </a:r>
            </a:p>
            <a:p>
              <a:pPr defTabSz="365760">
                <a:defRPr/>
              </a:pPr>
              <a:r>
                <a:rPr lang="en-US" sz="2400" dirty="0">
                  <a:latin typeface="Arial" panose="020B0604020202020204" pitchFamily="34" charset="0"/>
                  <a:ea typeface="ＭＳ Ｐゴシック" panose="020B0600070205080204" pitchFamily="34" charset="-128"/>
                  <a:cs typeface="+mn-cs"/>
                </a:rPr>
                <a:t>	Direct labor</a:t>
              </a:r>
            </a:p>
            <a:p>
              <a:pPr defTabSz="365760">
                <a:defRPr/>
              </a:pPr>
              <a:r>
                <a:rPr lang="en-US" sz="2400" dirty="0">
                  <a:latin typeface="Arial" panose="020B0604020202020204" pitchFamily="34" charset="0"/>
                  <a:ea typeface="ＭＳ Ｐゴシック" panose="020B0600070205080204" pitchFamily="34" charset="-128"/>
                  <a:cs typeface="+mn-cs"/>
                </a:rPr>
                <a:t>	Manufacturing overhead</a:t>
              </a:r>
            </a:p>
            <a:p>
              <a:pPr defTabSz="365760">
                <a:defRPr/>
              </a:pPr>
              <a:r>
                <a:rPr lang="en-US" sz="2400" dirty="0">
                  <a:latin typeface="Arial" panose="020B0604020202020204" pitchFamily="34" charset="0"/>
                  <a:ea typeface="ＭＳ Ｐゴシック" panose="020B0600070205080204" pitchFamily="34" charset="-128"/>
                  <a:cs typeface="+mn-cs"/>
                </a:rPr>
                <a:t>		Total</a:t>
              </a:r>
            </a:p>
          </p:txBody>
        </p:sp>
        <p:sp>
          <p:nvSpPr>
            <p:cNvPr id="6" name="TextBox 5">
              <a:extLst>
                <a:ext uri="{FF2B5EF4-FFF2-40B4-BE49-F238E27FC236}">
                  <a16:creationId xmlns="" xmlns:a16="http://schemas.microsoft.com/office/drawing/2014/main" id="{5A5F88D8-4BE0-6D47-B0DF-A63A730ACEBB}"/>
                </a:ext>
              </a:extLst>
            </p:cNvPr>
            <p:cNvSpPr txBox="1"/>
            <p:nvPr/>
          </p:nvSpPr>
          <p:spPr>
            <a:xfrm>
              <a:off x="5485790" y="2286000"/>
              <a:ext cx="1646530" cy="3749040"/>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mn-cs"/>
                </a:rPr>
                <a:t>$102,000</a:t>
              </a:r>
            </a:p>
            <a:p>
              <a:pPr defTabSz="365760">
                <a:defRPr/>
              </a:pPr>
              <a:r>
                <a:rPr lang="en-US" sz="2400" dirty="0">
                  <a:latin typeface="Arial" panose="020B0604020202020204" pitchFamily="34" charset="0"/>
                  <a:ea typeface="ＭＳ Ｐゴシック" panose="020B0600070205080204" pitchFamily="34" charset="-128"/>
                  <a:cs typeface="+mn-cs"/>
                </a:rPr>
                <a:t>    71,000</a:t>
              </a:r>
            </a:p>
            <a:p>
              <a:pPr defTabSz="365760">
                <a:defRPr/>
              </a:pPr>
              <a:r>
                <a:rPr lang="en-US" sz="2400" u="sng" dirty="0">
                  <a:latin typeface="Arial" panose="020B0604020202020204" pitchFamily="34" charset="0"/>
                  <a:ea typeface="ＭＳ Ｐゴシック" panose="020B0600070205080204" pitchFamily="34" charset="-128"/>
                  <a:cs typeface="+mn-cs"/>
                </a:rPr>
                <a:t>    35,500</a:t>
              </a:r>
            </a:p>
            <a:p>
              <a:pPr defTabSz="365760">
                <a:defRPr/>
              </a:pPr>
              <a:r>
                <a:rPr lang="en-US" sz="2400" u="dbl" dirty="0">
                  <a:latin typeface="Arial" panose="020B0604020202020204" pitchFamily="34" charset="0"/>
                  <a:ea typeface="ＭＳ Ｐゴシック" panose="020B0600070205080204" pitchFamily="34" charset="-128"/>
                  <a:cs typeface="+mn-cs"/>
                </a:rPr>
                <a:t>$208,500</a:t>
              </a:r>
            </a:p>
            <a:p>
              <a:pPr defTabSz="365760">
                <a:defRPr/>
              </a:pPr>
              <a:endParaRPr lang="en-US" sz="2400" dirty="0">
                <a:latin typeface="Arial" panose="020B0604020202020204" pitchFamily="34" charset="0"/>
                <a:ea typeface="ＭＳ Ｐゴシック" panose="020B0600070205080204" pitchFamily="34" charset="-128"/>
                <a:cs typeface="+mn-cs"/>
              </a:endParaRPr>
            </a:p>
            <a:p>
              <a:pPr defTabSz="365760">
                <a:defRPr/>
              </a:pPr>
              <a:endParaRPr lang="en-US" sz="2400" dirty="0">
                <a:latin typeface="Arial" panose="020B0604020202020204" pitchFamily="34" charset="0"/>
                <a:ea typeface="ＭＳ Ｐゴシック" panose="020B0600070205080204" pitchFamily="34" charset="-128"/>
                <a:cs typeface="+mn-cs"/>
              </a:endParaRPr>
            </a:p>
            <a:p>
              <a:pPr defTabSz="365760">
                <a:defRPr/>
              </a:pPr>
              <a:r>
                <a:rPr lang="en-US" sz="2400" dirty="0">
                  <a:latin typeface="Arial" panose="020B0604020202020204" pitchFamily="34" charset="0"/>
                  <a:ea typeface="ＭＳ Ｐゴシック" panose="020B0600070205080204" pitchFamily="34" charset="-128"/>
                  <a:cs typeface="+mn-cs"/>
                </a:rPr>
                <a:t>$102,000</a:t>
              </a:r>
            </a:p>
            <a:p>
              <a:pPr defTabSz="365760">
                <a:defRPr/>
              </a:pPr>
              <a:r>
                <a:rPr lang="en-US" sz="2400" dirty="0">
                  <a:latin typeface="Arial" panose="020B0604020202020204" pitchFamily="34" charset="0"/>
                  <a:ea typeface="ＭＳ Ｐゴシック" panose="020B0600070205080204" pitchFamily="34" charset="-128"/>
                  <a:cs typeface="+mn-cs"/>
                </a:rPr>
                <a:t>    71,000</a:t>
              </a:r>
            </a:p>
            <a:p>
              <a:pPr defTabSz="365760">
                <a:defRPr/>
              </a:pPr>
              <a:r>
                <a:rPr lang="en-US" sz="2400" u="sng" dirty="0">
                  <a:latin typeface="Arial" panose="020B0604020202020204" pitchFamily="34" charset="0"/>
                  <a:ea typeface="ＭＳ Ｐゴシック" panose="020B0600070205080204" pitchFamily="34" charset="-128"/>
                  <a:cs typeface="+mn-cs"/>
                </a:rPr>
                <a:t>    35,500</a:t>
              </a:r>
            </a:p>
            <a:p>
              <a:pPr defTabSz="365760">
                <a:defRPr/>
              </a:pPr>
              <a:r>
                <a:rPr lang="en-US" sz="2400" u="dbl" dirty="0">
                  <a:latin typeface="Arial" panose="020B0604020202020204" pitchFamily="34" charset="0"/>
                  <a:ea typeface="ＭＳ Ｐゴシック" panose="020B0600070205080204" pitchFamily="34" charset="-128"/>
                  <a:cs typeface="+mn-cs"/>
                </a:rPr>
                <a:t>$208,500</a:t>
              </a:r>
            </a:p>
          </p:txBody>
        </p:sp>
      </p:grpSp>
      <p:sp>
        <p:nvSpPr>
          <p:cNvPr id="9" name="Rectangle 8">
            <a:extLst>
              <a:ext uri="{FF2B5EF4-FFF2-40B4-BE49-F238E27FC236}">
                <a16:creationId xmlns="" xmlns:a16="http://schemas.microsoft.com/office/drawing/2014/main" id="{78F2EC86-2A74-2D41-936F-80D45B76D2BC}"/>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z="3200" dirty="0">
                <a:latin typeface="Bookman Old Style" charset="0"/>
                <a:ea typeface="ＭＳ Ｐゴシック" charset="0"/>
              </a:rPr>
              <a:t>An Alternative Method of Recording</a:t>
            </a:r>
            <a:br>
              <a:rPr lang="en-US" sz="3200" dirty="0">
                <a:latin typeface="Bookman Old Style" charset="0"/>
                <a:ea typeface="ＭＳ Ｐゴシック" charset="0"/>
              </a:rPr>
            </a:br>
            <a:r>
              <a:rPr lang="en-US" sz="3200" dirty="0">
                <a:latin typeface="Bookman Old Style" charset="0"/>
                <a:ea typeface="ＭＳ Ｐゴシック" charset="0"/>
              </a:rPr>
              <a:t>and Applying Manufacturing Overhead</a:t>
            </a:r>
          </a:p>
        </p:txBody>
      </p:sp>
      <p:sp>
        <p:nvSpPr>
          <p:cNvPr id="4" name="Text Box 3">
            <a:extLst>
              <a:ext uri="{FF2B5EF4-FFF2-40B4-BE49-F238E27FC236}">
                <a16:creationId xmlns="" xmlns:a16="http://schemas.microsoft.com/office/drawing/2014/main" id="{F6A183C6-5B3B-6147-8A79-CA23D3280108}"/>
              </a:ext>
            </a:extLst>
          </p:cNvPr>
          <p:cNvSpPr txBox="1">
            <a:spLocks noChangeArrowheads="1"/>
          </p:cNvSpPr>
          <p:nvPr/>
        </p:nvSpPr>
        <p:spPr bwMode="auto">
          <a:xfrm>
            <a:off x="1213644" y="1600200"/>
            <a:ext cx="6716712" cy="2743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defTabSz="274320">
              <a:buSzPct val="100000"/>
              <a:defRPr/>
            </a:pPr>
            <a:r>
              <a:rPr lang="en-US" sz="2400" dirty="0">
                <a:solidFill>
                  <a:schemeClr val="tx1"/>
                </a:solidFill>
                <a:latin typeface="Gill Sans"/>
                <a:cs typeface="Gill Sans"/>
              </a:rPr>
              <a:t>Assume Gupta maintains </a:t>
            </a:r>
            <a:r>
              <a:rPr lang="en-US" sz="2400" dirty="0">
                <a:solidFill>
                  <a:srgbClr val="C00000"/>
                </a:solidFill>
                <a:latin typeface="Gill Sans"/>
                <a:cs typeface="Gill Sans"/>
              </a:rPr>
              <a:t>two</a:t>
            </a:r>
            <a:r>
              <a:rPr lang="en-US" sz="2400" dirty="0">
                <a:solidFill>
                  <a:schemeClr val="tx1"/>
                </a:solidFill>
                <a:latin typeface="Gill Sans"/>
                <a:cs typeface="Gill Sans"/>
              </a:rPr>
              <a:t> manufacturing</a:t>
            </a:r>
          </a:p>
          <a:p>
            <a:pPr defTabSz="274320">
              <a:buSzPct val="100000"/>
              <a:defRPr/>
            </a:pPr>
            <a:r>
              <a:rPr lang="en-US" sz="2400" dirty="0">
                <a:solidFill>
                  <a:schemeClr val="tx1"/>
                </a:solidFill>
                <a:latin typeface="Gill Sans"/>
                <a:cs typeface="Gill Sans"/>
              </a:rPr>
              <a:t>overhead accounts:</a:t>
            </a:r>
          </a:p>
          <a:p>
            <a:pPr marL="457200" indent="-457200" defTabSz="274320">
              <a:buClr>
                <a:schemeClr val="tx1"/>
              </a:buClr>
              <a:buSzPct val="100000"/>
              <a:buFont typeface="+mj-lt"/>
              <a:buAutoNum type="arabicPeriod"/>
              <a:defRPr/>
            </a:pPr>
            <a:r>
              <a:rPr lang="en-US" sz="2400" dirty="0">
                <a:solidFill>
                  <a:srgbClr val="C00000"/>
                </a:solidFill>
                <a:latin typeface="Gill Sans"/>
                <a:cs typeface="Gill Sans"/>
              </a:rPr>
              <a:t>Manufacturing Overhead </a:t>
            </a:r>
            <a:r>
              <a:rPr lang="en-US" sz="2400" dirty="0" smtClean="0">
                <a:solidFill>
                  <a:srgbClr val="C00000"/>
                </a:solidFill>
                <a:latin typeface="Gill Sans"/>
                <a:cs typeface="Gill Sans"/>
              </a:rPr>
              <a:t>Control</a:t>
            </a:r>
            <a:r>
              <a:rPr lang="en-US" sz="2400" dirty="0" smtClean="0">
                <a:solidFill>
                  <a:srgbClr val="000000"/>
                </a:solidFill>
                <a:latin typeface="Gill Sans"/>
                <a:cs typeface="Gill Sans"/>
              </a:rPr>
              <a:t>, </a:t>
            </a:r>
            <a:r>
              <a:rPr lang="en-US" sz="2400" dirty="0">
                <a:solidFill>
                  <a:schemeClr val="tx1"/>
                </a:solidFill>
                <a:latin typeface="Gill Sans"/>
                <a:cs typeface="Gill Sans"/>
              </a:rPr>
              <a:t>which is used</a:t>
            </a:r>
            <a:br>
              <a:rPr lang="en-US" sz="2400" dirty="0">
                <a:solidFill>
                  <a:schemeClr val="tx1"/>
                </a:solidFill>
                <a:latin typeface="Gill Sans"/>
                <a:cs typeface="Gill Sans"/>
              </a:rPr>
            </a:br>
            <a:r>
              <a:rPr lang="en-US" sz="2400" dirty="0">
                <a:solidFill>
                  <a:schemeClr val="tx1"/>
                </a:solidFill>
                <a:latin typeface="Gill Sans"/>
                <a:cs typeface="Gill Sans"/>
              </a:rPr>
              <a:t>to track all actual overhead expenses.</a:t>
            </a:r>
          </a:p>
          <a:p>
            <a:pPr marL="457200" indent="-457200" defTabSz="274320">
              <a:buClr>
                <a:schemeClr val="tx1"/>
              </a:buClr>
              <a:buSzPct val="100000"/>
              <a:buFont typeface="+mj-lt"/>
              <a:buAutoNum type="arabicPeriod"/>
              <a:defRPr/>
            </a:pPr>
            <a:r>
              <a:rPr lang="en-US" sz="2400" dirty="0">
                <a:solidFill>
                  <a:srgbClr val="C00000"/>
                </a:solidFill>
                <a:latin typeface="Gill Sans"/>
                <a:cs typeface="Gill Sans"/>
              </a:rPr>
              <a:t>Applied Manufacturing </a:t>
            </a:r>
            <a:r>
              <a:rPr lang="en-US" sz="2400" dirty="0" smtClean="0">
                <a:solidFill>
                  <a:srgbClr val="C00000"/>
                </a:solidFill>
                <a:latin typeface="Gill Sans"/>
                <a:cs typeface="Gill Sans"/>
              </a:rPr>
              <a:t>Overhead</a:t>
            </a:r>
            <a:r>
              <a:rPr lang="en-US" sz="2400" dirty="0" smtClean="0">
                <a:solidFill>
                  <a:schemeClr val="tx1"/>
                </a:solidFill>
                <a:latin typeface="Gill Sans"/>
                <a:cs typeface="Gill Sans"/>
              </a:rPr>
              <a:t>, </a:t>
            </a:r>
            <a:r>
              <a:rPr lang="en-US" sz="2400" dirty="0">
                <a:solidFill>
                  <a:schemeClr val="tx1"/>
                </a:solidFill>
                <a:latin typeface="Gill Sans"/>
                <a:cs typeface="Gill Sans"/>
              </a:rPr>
              <a:t>which is used</a:t>
            </a:r>
            <a:br>
              <a:rPr lang="en-US" sz="2400" dirty="0">
                <a:solidFill>
                  <a:schemeClr val="tx1"/>
                </a:solidFill>
                <a:latin typeface="Gill Sans"/>
                <a:cs typeface="Gill Sans"/>
              </a:rPr>
            </a:br>
            <a:r>
              <a:rPr lang="en-US" sz="2400" dirty="0">
                <a:solidFill>
                  <a:schemeClr val="tx1"/>
                </a:solidFill>
                <a:latin typeface="Gill Sans"/>
                <a:cs typeface="Gill Sans"/>
              </a:rPr>
              <a:t>to allocate overhead to jobs based on the</a:t>
            </a:r>
            <a:br>
              <a:rPr lang="en-US" sz="2400" dirty="0">
                <a:solidFill>
                  <a:schemeClr val="tx1"/>
                </a:solidFill>
                <a:latin typeface="Gill Sans"/>
                <a:cs typeface="Gill Sans"/>
              </a:rPr>
            </a:br>
            <a:r>
              <a:rPr lang="en-US" sz="2400" dirty="0">
                <a:solidFill>
                  <a:schemeClr val="tx1"/>
                </a:solidFill>
                <a:latin typeface="Gill Sans"/>
                <a:cs typeface="Gill Sans"/>
              </a:rPr>
              <a:t>predetermined OH rate.</a:t>
            </a:r>
          </a:p>
        </p:txBody>
      </p:sp>
      <p:sp>
        <p:nvSpPr>
          <p:cNvPr id="7" name="Text Box 3">
            <a:extLst>
              <a:ext uri="{FF2B5EF4-FFF2-40B4-BE49-F238E27FC236}">
                <a16:creationId xmlns="" xmlns:a16="http://schemas.microsoft.com/office/drawing/2014/main" id="{00B4B616-9173-F642-A07B-07594D973753}"/>
              </a:ext>
            </a:extLst>
          </p:cNvPr>
          <p:cNvSpPr txBox="1">
            <a:spLocks noChangeArrowheads="1"/>
          </p:cNvSpPr>
          <p:nvPr/>
        </p:nvSpPr>
        <p:spPr bwMode="auto">
          <a:xfrm>
            <a:off x="2057400" y="4953000"/>
            <a:ext cx="5029200" cy="823913"/>
          </a:xfrm>
          <a:prstGeom prst="rect">
            <a:avLst/>
          </a:prstGeom>
          <a:solidFill>
            <a:schemeClr val="accent6">
              <a:lumMod val="40000"/>
              <a:lumOff val="6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dirty="0">
                <a:solidFill>
                  <a:schemeClr val="tx1"/>
                </a:solidFill>
                <a:latin typeface="Gill Sans"/>
                <a:cs typeface="Gill Sans"/>
              </a:rPr>
              <a:t>Some companies combine these</a:t>
            </a:r>
            <a:br>
              <a:rPr lang="en-US" sz="2400" dirty="0">
                <a:solidFill>
                  <a:schemeClr val="tx1"/>
                </a:solidFill>
                <a:latin typeface="Gill Sans"/>
                <a:cs typeface="Gill Sans"/>
              </a:rPr>
            </a:br>
            <a:r>
              <a:rPr lang="en-US" sz="2400" dirty="0">
                <a:solidFill>
                  <a:schemeClr val="tx1"/>
                </a:solidFill>
                <a:latin typeface="Gill Sans"/>
                <a:cs typeface="Gill Sans"/>
              </a:rPr>
              <a:t>two accounts into one account.</a:t>
            </a:r>
          </a:p>
        </p:txBody>
      </p:sp>
      <p:sp>
        <p:nvSpPr>
          <p:cNvPr id="9" name="Rectangle 8">
            <a:extLst>
              <a:ext uri="{FF2B5EF4-FFF2-40B4-BE49-F238E27FC236}">
                <a16:creationId xmlns="" xmlns:a16="http://schemas.microsoft.com/office/drawing/2014/main" id="{8BF4DD29-17F9-4D4D-A03D-6E7CFA5C7C46}"/>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 xmlns:a16="http://schemas.microsoft.com/office/drawing/2014/main" id="{2382D743-4E48-734F-ADE0-9417CC367D1F}"/>
              </a:ext>
            </a:extLst>
          </p:cNvPr>
          <p:cNvSpPr txBox="1">
            <a:spLocks noChangeArrowheads="1"/>
          </p:cNvSpPr>
          <p:nvPr/>
        </p:nvSpPr>
        <p:spPr bwMode="auto">
          <a:xfrm>
            <a:off x="1189038" y="1828800"/>
            <a:ext cx="6765925" cy="1189038"/>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b="1" u="sng" dirty="0" err="1">
                <a:solidFill>
                  <a:schemeClr val="tx1"/>
                </a:solidFill>
                <a:latin typeface="Gill Sans"/>
                <a:cs typeface="Gill Sans"/>
              </a:rPr>
              <a:t>Underapplied</a:t>
            </a:r>
            <a:r>
              <a:rPr lang="en-US" sz="2400" b="1" u="sng" dirty="0">
                <a:solidFill>
                  <a:schemeClr val="tx1"/>
                </a:solidFill>
                <a:latin typeface="Gill Sans"/>
                <a:cs typeface="Gill Sans"/>
              </a:rPr>
              <a:t> </a:t>
            </a:r>
            <a:r>
              <a:rPr lang="en-US" sz="2400" b="1" u="sng" dirty="0" smtClean="0">
                <a:solidFill>
                  <a:schemeClr val="tx1"/>
                </a:solidFill>
                <a:latin typeface="Gill Sans"/>
                <a:cs typeface="Gill Sans"/>
              </a:rPr>
              <a:t>Overhead</a:t>
            </a:r>
            <a:endParaRPr lang="en-US" sz="2400" b="1" u="sng"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The excess of actual overhead costs incurred</a:t>
            </a:r>
          </a:p>
          <a:p>
            <a:pPr algn="ctr" defTabSz="274320">
              <a:buSzPct val="100000"/>
              <a:defRPr/>
            </a:pPr>
            <a:r>
              <a:rPr lang="en-US" sz="2400" dirty="0">
                <a:solidFill>
                  <a:schemeClr val="tx1"/>
                </a:solidFill>
                <a:latin typeface="Gill Sans"/>
                <a:cs typeface="Gill Sans"/>
              </a:rPr>
              <a:t>over applied overhead costs</a:t>
            </a:r>
          </a:p>
        </p:txBody>
      </p:sp>
      <p:sp>
        <p:nvSpPr>
          <p:cNvPr id="5" name="Text Box 3">
            <a:extLst>
              <a:ext uri="{FF2B5EF4-FFF2-40B4-BE49-F238E27FC236}">
                <a16:creationId xmlns="" xmlns:a16="http://schemas.microsoft.com/office/drawing/2014/main" id="{CD2CDD0F-6898-C34B-AEE0-1067726AB050}"/>
              </a:ext>
            </a:extLst>
          </p:cNvPr>
          <p:cNvSpPr txBox="1">
            <a:spLocks noChangeArrowheads="1"/>
          </p:cNvSpPr>
          <p:nvPr/>
        </p:nvSpPr>
        <p:spPr bwMode="auto">
          <a:xfrm>
            <a:off x="1189038" y="3292475"/>
            <a:ext cx="6765925" cy="118745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b="1" u="sng" dirty="0" err="1">
                <a:solidFill>
                  <a:schemeClr val="tx1"/>
                </a:solidFill>
                <a:latin typeface="Gill Sans"/>
                <a:cs typeface="Gill Sans"/>
              </a:rPr>
              <a:t>Overapplied</a:t>
            </a:r>
            <a:r>
              <a:rPr lang="en-US" sz="2400" b="1" u="sng" dirty="0">
                <a:solidFill>
                  <a:schemeClr val="tx1"/>
                </a:solidFill>
                <a:latin typeface="Gill Sans"/>
                <a:cs typeface="Gill Sans"/>
              </a:rPr>
              <a:t> </a:t>
            </a:r>
            <a:r>
              <a:rPr lang="en-US" sz="2400" b="1" u="sng" dirty="0" smtClean="0">
                <a:solidFill>
                  <a:schemeClr val="tx1"/>
                </a:solidFill>
                <a:latin typeface="Gill Sans"/>
                <a:cs typeface="Gill Sans"/>
              </a:rPr>
              <a:t>Overhead</a:t>
            </a:r>
            <a:endParaRPr lang="en-US" sz="2400" b="1" u="sng"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The excess of applied overhead costs over</a:t>
            </a:r>
          </a:p>
          <a:p>
            <a:pPr algn="ctr" defTabSz="274320">
              <a:buSzPct val="100000"/>
              <a:defRPr/>
            </a:pPr>
            <a:r>
              <a:rPr lang="en-US" sz="2400" dirty="0">
                <a:solidFill>
                  <a:schemeClr val="tx1"/>
                </a:solidFill>
                <a:latin typeface="Gill Sans"/>
                <a:cs typeface="Gill Sans"/>
              </a:rPr>
              <a:t>actual overhead costs incurred</a:t>
            </a:r>
          </a:p>
        </p:txBody>
      </p:sp>
      <p:sp>
        <p:nvSpPr>
          <p:cNvPr id="9" name="Rectangle 8">
            <a:extLst>
              <a:ext uri="{FF2B5EF4-FFF2-40B4-BE49-F238E27FC236}">
                <a16:creationId xmlns="" xmlns:a16="http://schemas.microsoft.com/office/drawing/2014/main" id="{A56AFAC5-DB7C-BD4B-B55F-F224D8E6A930}"/>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
        <p:nvSpPr>
          <p:cNvPr id="66564" name="Title 1"/>
          <p:cNvSpPr>
            <a:spLocks noGrp="1"/>
          </p:cNvSpPr>
          <p:nvPr>
            <p:ph type="title"/>
          </p:nvPr>
        </p:nvSpPr>
        <p:spPr>
          <a:xfrm>
            <a:off x="457200" y="228600"/>
            <a:ext cx="8610600" cy="914400"/>
          </a:xfrm>
        </p:spPr>
        <p:txBody>
          <a:bodyPr/>
          <a:lstStyle/>
          <a:p>
            <a:pPr eaLnBrk="1" hangingPunct="1"/>
            <a:r>
              <a:rPr lang="en-US" sz="3200" dirty="0">
                <a:latin typeface="Bookman Old Style" charset="0"/>
                <a:ea typeface="ＭＳ Ｐゴシック" charset="0"/>
              </a:rPr>
              <a:t>An Alternative Method of Recording</a:t>
            </a:r>
            <a:br>
              <a:rPr lang="en-US" sz="3200" dirty="0">
                <a:latin typeface="Bookman Old Style" charset="0"/>
                <a:ea typeface="ＭＳ Ｐゴシック" charset="0"/>
              </a:rPr>
            </a:br>
            <a:r>
              <a:rPr lang="en-US" sz="3200" dirty="0">
                <a:latin typeface="Bookman Old Style" charset="0"/>
                <a:ea typeface="ＭＳ Ｐゴシック" charset="0"/>
              </a:rPr>
              <a:t>and Applying Manufacturing </a:t>
            </a:r>
            <a:r>
              <a:rPr lang="en-US" sz="3200" dirty="0" smtClean="0">
                <a:latin typeface="Bookman Old Style" charset="0"/>
                <a:ea typeface="ＭＳ Ｐゴシック" charset="0"/>
              </a:rPr>
              <a:t>Overhead (2)</a:t>
            </a:r>
            <a:endParaRPr lang="en-US" sz="3200" dirty="0">
              <a:latin typeface="Bookman Old Style" charset="0"/>
              <a:ea typeface="ＭＳ Ｐゴシック" charset="0"/>
            </a:endParaRPr>
          </a:p>
        </p:txBody>
      </p:sp>
    </p:spTree>
  </p:cSld>
  <p:clrMapOvr>
    <a:masterClrMapping/>
  </p:clrMapOvr>
  <p:transition xmlns:p14="http://schemas.microsoft.com/office/powerpoint/2010/main">
    <p:pull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dirty="0">
                <a:latin typeface="Bookman Old Style" charset="0"/>
                <a:ea typeface="ＭＳ Ｐゴシック" charset="0"/>
              </a:rPr>
              <a:t>Learning Objectives</a:t>
            </a:r>
          </a:p>
        </p:txBody>
      </p:sp>
      <p:sp>
        <p:nvSpPr>
          <p:cNvPr id="3" name="Rectangle 2">
            <a:extLst>
              <a:ext uri="{FF2B5EF4-FFF2-40B4-BE49-F238E27FC236}">
                <a16:creationId xmlns="" xmlns:a16="http://schemas.microsoft.com/office/drawing/2014/main" id="{D131E2BE-0857-6E47-9AD2-6C288DCB1E4C}"/>
              </a:ext>
            </a:extLst>
          </p:cNvPr>
          <p:cNvSpPr/>
          <p:nvPr/>
        </p:nvSpPr>
        <p:spPr>
          <a:xfrm>
            <a:off x="446088" y="1844675"/>
            <a:ext cx="8245475" cy="3641725"/>
          </a:xfrm>
          <a:prstGeom prst="rect">
            <a:avLst/>
          </a:prstGeom>
          <a:solidFill>
            <a:schemeClr val="tx2">
              <a:lumMod val="20000"/>
              <a:lumOff val="80000"/>
            </a:schemeClr>
          </a:solidFill>
        </p:spPr>
        <p:txBody>
          <a:bodyPr wrap="none"/>
          <a:lstStyle/>
          <a:p>
            <a:pPr marL="457200" indent="-457200" defTabSz="365760">
              <a:lnSpc>
                <a:spcPct val="150000"/>
              </a:lnSpc>
              <a:spcBef>
                <a:spcPts val="0"/>
              </a:spcBef>
              <a:defRPr/>
            </a:pPr>
            <a:r>
              <a:rPr lang="en-US" sz="2400" b="1" dirty="0">
                <a:solidFill>
                  <a:srgbClr val="0000CC"/>
                </a:solidFill>
                <a:ea typeface="ＭＳ Ｐゴシック" panose="020B0600070205080204" pitchFamily="34" charset="-128"/>
                <a:cs typeface="+mn-cs"/>
              </a:rPr>
              <a:t>LO 7-1</a:t>
            </a:r>
            <a:r>
              <a:rPr lang="en-US" sz="2400" dirty="0">
                <a:solidFill>
                  <a:srgbClr val="0000CC"/>
                </a:solidFill>
                <a:effectLst>
                  <a:outerShdw blurRad="38100" dist="38100" dir="2700000" algn="tl">
                    <a:srgbClr val="000000">
                      <a:alpha val="43137"/>
                    </a:srgbClr>
                  </a:outerShdw>
                </a:effectLst>
                <a:ea typeface="ＭＳ Ｐゴシック" panose="020B0600070205080204" pitchFamily="34" charset="-128"/>
                <a:cs typeface="+mn-cs"/>
              </a:rPr>
              <a:t>	</a:t>
            </a:r>
            <a:r>
              <a:rPr lang="en-US" sz="2400" dirty="0">
                <a:latin typeface="Arial" panose="020B0604020202020204" pitchFamily="34" charset="0"/>
                <a:ea typeface="ＭＳ Ｐゴシック" panose="020B0600070205080204" pitchFamily="34" charset="-128"/>
                <a:cs typeface="+mn-cs"/>
              </a:rPr>
              <a:t>Explain what </a:t>
            </a:r>
            <a:r>
              <a:rPr lang="en-US" sz="2400" i="1" dirty="0">
                <a:latin typeface="Arial" panose="020B0604020202020204" pitchFamily="34" charset="0"/>
                <a:ea typeface="ＭＳ Ｐゴシック" panose="020B0600070205080204" pitchFamily="34" charset="-128"/>
                <a:cs typeface="+mn-cs"/>
              </a:rPr>
              <a:t>job</a:t>
            </a:r>
            <a:r>
              <a:rPr lang="en-US" sz="2400" dirty="0">
                <a:latin typeface="Arial" panose="020B0604020202020204" pitchFamily="34" charset="0"/>
                <a:ea typeface="ＭＳ Ｐゴシック" panose="020B0600070205080204" pitchFamily="34" charset="-128"/>
                <a:cs typeface="+mn-cs"/>
              </a:rPr>
              <a:t> and </a:t>
            </a:r>
            <a:r>
              <a:rPr lang="en-US" sz="2400" i="1" dirty="0">
                <a:latin typeface="Arial" panose="020B0604020202020204" pitchFamily="34" charset="0"/>
                <a:ea typeface="ＭＳ Ｐゴシック" panose="020B0600070205080204" pitchFamily="34" charset="-128"/>
                <a:cs typeface="+mn-cs"/>
              </a:rPr>
              <a:t>job shop </a:t>
            </a:r>
            <a:r>
              <a:rPr lang="en-US" sz="2400" dirty="0">
                <a:latin typeface="Arial" panose="020B0604020202020204" pitchFamily="34" charset="0"/>
                <a:ea typeface="ＭＳ Ｐゴシック" panose="020B0600070205080204" pitchFamily="34" charset="-128"/>
                <a:cs typeface="+mn-cs"/>
              </a:rPr>
              <a:t>mean.</a:t>
            </a:r>
          </a:p>
          <a:p>
            <a:pPr marL="457200" indent="-457200" defTabSz="365760">
              <a:lnSpc>
                <a:spcPct val="150000"/>
              </a:lnSpc>
              <a:spcBef>
                <a:spcPts val="0"/>
              </a:spcBef>
              <a:defRPr/>
            </a:pPr>
            <a:r>
              <a:rPr lang="en-US" sz="2400" b="1" dirty="0">
                <a:solidFill>
                  <a:srgbClr val="0000CC"/>
                </a:solidFill>
                <a:ea typeface="ＭＳ Ｐゴシック" panose="020B0600070205080204" pitchFamily="34" charset="-128"/>
                <a:cs typeface="+mn-cs"/>
              </a:rPr>
              <a:t>LO 7-2</a:t>
            </a:r>
            <a:r>
              <a:rPr lang="en-US" sz="2400" dirty="0">
                <a:solidFill>
                  <a:srgbClr val="0000CC"/>
                </a:solidFill>
                <a:effectLst>
                  <a:outerShdw blurRad="38100" dist="38100" dir="2700000" algn="tl">
                    <a:srgbClr val="000000">
                      <a:alpha val="43137"/>
                    </a:srgbClr>
                  </a:outerShdw>
                </a:effectLst>
                <a:ea typeface="ＭＳ Ｐゴシック" panose="020B0600070205080204" pitchFamily="34" charset="-128"/>
                <a:cs typeface="+mn-cs"/>
              </a:rPr>
              <a:t>	</a:t>
            </a:r>
            <a:r>
              <a:rPr lang="en-US" sz="2400" dirty="0">
                <a:latin typeface="Arial" panose="020B0604020202020204" pitchFamily="34" charset="0"/>
                <a:ea typeface="ＭＳ Ｐゴシック" panose="020B0600070205080204" pitchFamily="34" charset="-128"/>
                <a:cs typeface="+mn-cs"/>
              </a:rPr>
              <a:t>Assign costs in a job cost system.</a:t>
            </a:r>
            <a:endParaRPr lang="en-US" sz="2400" dirty="0">
              <a:solidFill>
                <a:srgbClr val="0000CC"/>
              </a:solidFill>
              <a:effectLst>
                <a:outerShdw blurRad="38100" dist="38100" dir="2700000" algn="tl">
                  <a:srgbClr val="000000">
                    <a:alpha val="43137"/>
                  </a:srgbClr>
                </a:outerShdw>
              </a:effectLst>
              <a:ea typeface="ＭＳ Ｐゴシック" panose="020B0600070205080204" pitchFamily="34" charset="-128"/>
              <a:cs typeface="+mn-cs"/>
            </a:endParaRPr>
          </a:p>
          <a:p>
            <a:pPr marL="457200" indent="-457200" defTabSz="365760">
              <a:lnSpc>
                <a:spcPct val="150000"/>
              </a:lnSpc>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mn-cs"/>
              </a:rPr>
              <a:t>LO 7-3</a:t>
            </a:r>
            <a:r>
              <a:rPr lang="en-US" sz="2400" dirty="0">
                <a:solidFill>
                  <a:srgbClr val="0000CC"/>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mn-cs"/>
              </a:rPr>
              <a:t>	</a:t>
            </a:r>
            <a:r>
              <a:rPr lang="en-US" sz="2400" dirty="0">
                <a:latin typeface="Arial" panose="020B0604020202020204" pitchFamily="34" charset="0"/>
                <a:ea typeface="ＭＳ Ｐゴシック" panose="020B0600070205080204" pitchFamily="34" charset="-128"/>
                <a:cs typeface="+mn-cs"/>
              </a:rPr>
              <a:t>Account for overhead using predetermined rates.</a:t>
            </a:r>
          </a:p>
          <a:p>
            <a:pPr defTabSz="365760">
              <a:lnSpc>
                <a:spcPct val="150000"/>
              </a:lnSpc>
              <a:spcBef>
                <a:spcPts val="0"/>
              </a:spcBef>
              <a:defRPr/>
            </a:pPr>
            <a:r>
              <a:rPr lang="en-US" sz="2400" b="1" dirty="0">
                <a:solidFill>
                  <a:srgbClr val="0000CC"/>
                </a:solidFill>
                <a:ea typeface="ＭＳ Ｐゴシック" panose="020B0600070205080204" pitchFamily="34" charset="-128"/>
                <a:cs typeface="+mn-cs"/>
              </a:rPr>
              <a:t>LO 7-4</a:t>
            </a:r>
            <a:r>
              <a:rPr lang="en-US" sz="2400" dirty="0">
                <a:solidFill>
                  <a:srgbClr val="0000CC"/>
                </a:solidFill>
                <a:ea typeface="ＭＳ Ｐゴシック" panose="020B0600070205080204" pitchFamily="34" charset="-128"/>
                <a:cs typeface="+mn-cs"/>
              </a:rPr>
              <a:t>	</a:t>
            </a:r>
            <a:r>
              <a:rPr lang="en-US" sz="2400" dirty="0">
                <a:latin typeface="Arial" panose="020B0604020202020204" pitchFamily="34" charset="0"/>
                <a:ea typeface="ＭＳ Ｐゴシック" panose="020B0600070205080204" pitchFamily="34" charset="-128"/>
                <a:cs typeface="+mn-cs"/>
              </a:rPr>
              <a:t>Apply job costing methods in service organizations.</a:t>
            </a:r>
          </a:p>
          <a:p>
            <a:pPr marL="457200" indent="-457200" defTabSz="365760">
              <a:lnSpc>
                <a:spcPct val="150000"/>
              </a:lnSpc>
              <a:spcBef>
                <a:spcPts val="0"/>
              </a:spcBef>
              <a:defRPr/>
            </a:pPr>
            <a:r>
              <a:rPr lang="en-US" sz="2400" b="1" dirty="0">
                <a:solidFill>
                  <a:srgbClr val="0000CC"/>
                </a:solidFill>
                <a:ea typeface="ＭＳ Ｐゴシック" panose="020B0600070205080204" pitchFamily="34" charset="-128"/>
                <a:cs typeface="+mn-cs"/>
              </a:rPr>
              <a:t>LO 7-5</a:t>
            </a:r>
            <a:r>
              <a:rPr lang="en-US" sz="2400" dirty="0">
                <a:solidFill>
                  <a:srgbClr val="0000CC"/>
                </a:solidFill>
                <a:ea typeface="ＭＳ Ｐゴシック" panose="020B0600070205080204" pitchFamily="34" charset="-128"/>
                <a:cs typeface="+mn-cs"/>
              </a:rPr>
              <a:t>	</a:t>
            </a:r>
            <a:r>
              <a:rPr lang="en-US" sz="2400" dirty="0">
                <a:latin typeface="Arial" panose="020B0604020202020204" pitchFamily="34" charset="0"/>
                <a:ea typeface="ＭＳ Ｐゴシック" panose="020B0600070205080204" pitchFamily="34" charset="-128"/>
                <a:cs typeface="+mn-cs"/>
              </a:rPr>
              <a:t>Understand the ethical issues in job costing.</a:t>
            </a:r>
            <a:endParaRPr lang="en-US" sz="2400" dirty="0">
              <a:solidFill>
                <a:srgbClr val="0000CC"/>
              </a:solidFill>
              <a:ea typeface="ＭＳ Ｐゴシック" panose="020B0600070205080204" pitchFamily="34" charset="-128"/>
              <a:cs typeface="+mn-cs"/>
            </a:endParaRPr>
          </a:p>
          <a:p>
            <a:pPr marL="457200" indent="-457200" defTabSz="365760">
              <a:lnSpc>
                <a:spcPct val="150000"/>
              </a:lnSpc>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mn-cs"/>
              </a:rPr>
              <a:t>LO 7-6</a:t>
            </a:r>
            <a:r>
              <a:rPr lang="en-US" sz="2400" dirty="0">
                <a:solidFill>
                  <a:srgbClr val="0000CC"/>
                </a:solidFill>
                <a:latin typeface="Arial" panose="020B0604020202020204" pitchFamily="34" charset="0"/>
                <a:ea typeface="ＭＳ Ｐゴシック" panose="020B0600070205080204" pitchFamily="34" charset="-128"/>
                <a:cs typeface="+mn-cs"/>
              </a:rPr>
              <a:t>	</a:t>
            </a:r>
            <a:r>
              <a:rPr lang="en-US" sz="2400" dirty="0">
                <a:latin typeface="Arial" panose="020B0604020202020204" pitchFamily="34" charset="0"/>
                <a:ea typeface="ＭＳ Ｐゴシック" panose="020B0600070205080204" pitchFamily="34" charset="-128"/>
                <a:cs typeface="+mn-cs"/>
              </a:rPr>
              <a:t>Describe the difference between jobs and projects.</a:t>
            </a:r>
          </a:p>
          <a:p>
            <a:pPr marL="457200" indent="-457200" defTabSz="365760">
              <a:lnSpc>
                <a:spcPct val="150000"/>
              </a:lnSpc>
              <a:spcBef>
                <a:spcPts val="0"/>
              </a:spcBef>
              <a:defRPr/>
            </a:pPr>
            <a:endParaRPr lang="en-US" sz="2400" dirty="0">
              <a:latin typeface="Arial" panose="020B0604020202020204" pitchFamily="34" charset="0"/>
              <a:ea typeface="ＭＳ Ｐゴシック" panose="020B0600070205080204" pitchFamily="34" charset="-128"/>
              <a:cs typeface="+mn-cs"/>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Writing Off Over- or</a:t>
            </a:r>
            <a:br>
              <a:rPr lang="en-US" dirty="0">
                <a:latin typeface="Bookman Old Style" charset="0"/>
                <a:ea typeface="ＭＳ Ｐゴシック" charset="0"/>
              </a:rPr>
            </a:br>
            <a:r>
              <a:rPr lang="en-US" dirty="0">
                <a:latin typeface="Bookman Old Style" charset="0"/>
                <a:ea typeface="ＭＳ Ｐゴシック" charset="0"/>
              </a:rPr>
              <a:t>Underapplied Overhead</a:t>
            </a:r>
          </a:p>
        </p:txBody>
      </p:sp>
      <p:sp>
        <p:nvSpPr>
          <p:cNvPr id="3" name="Text Box 3">
            <a:extLst>
              <a:ext uri="{FF2B5EF4-FFF2-40B4-BE49-F238E27FC236}">
                <a16:creationId xmlns="" xmlns:a16="http://schemas.microsoft.com/office/drawing/2014/main" id="{214356EE-8427-7F42-B976-5ACD8688DA03}"/>
              </a:ext>
            </a:extLst>
          </p:cNvPr>
          <p:cNvSpPr txBox="1">
            <a:spLocks noChangeArrowheads="1"/>
          </p:cNvSpPr>
          <p:nvPr/>
        </p:nvSpPr>
        <p:spPr bwMode="auto">
          <a:xfrm>
            <a:off x="1371600" y="1463675"/>
            <a:ext cx="640080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dirty="0">
                <a:solidFill>
                  <a:schemeClr val="tx1"/>
                </a:solidFill>
                <a:latin typeface="Gill Sans"/>
                <a:cs typeface="Gill Sans"/>
              </a:rPr>
              <a:t>The two manufacturing overhead accounts</a:t>
            </a:r>
          </a:p>
          <a:p>
            <a:pPr algn="ctr" defTabSz="274320">
              <a:buSzPct val="100000"/>
              <a:defRPr/>
            </a:pPr>
            <a:r>
              <a:rPr lang="en-US" sz="2400" dirty="0">
                <a:solidFill>
                  <a:schemeClr val="tx1"/>
                </a:solidFill>
                <a:latin typeface="Gill Sans"/>
                <a:cs typeface="Gill Sans"/>
              </a:rPr>
              <a:t>are not balance sheet accounts.</a:t>
            </a:r>
          </a:p>
        </p:txBody>
      </p:sp>
      <p:sp>
        <p:nvSpPr>
          <p:cNvPr id="4" name="Text Box 3">
            <a:extLst>
              <a:ext uri="{FF2B5EF4-FFF2-40B4-BE49-F238E27FC236}">
                <a16:creationId xmlns="" xmlns:a16="http://schemas.microsoft.com/office/drawing/2014/main" id="{8BEAB6FF-64C3-1A48-AA22-078E82E3C873}"/>
              </a:ext>
            </a:extLst>
          </p:cNvPr>
          <p:cNvSpPr txBox="1">
            <a:spLocks noChangeArrowheads="1"/>
          </p:cNvSpPr>
          <p:nvPr/>
        </p:nvSpPr>
        <p:spPr bwMode="auto">
          <a:xfrm>
            <a:off x="1371600" y="2438400"/>
            <a:ext cx="6400800"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dirty="0">
                <a:solidFill>
                  <a:schemeClr val="tx1"/>
                </a:solidFill>
                <a:latin typeface="Gill Sans"/>
                <a:cs typeface="Gill Sans"/>
              </a:rPr>
              <a:t>The combined ending balance must be zero.</a:t>
            </a:r>
          </a:p>
        </p:txBody>
      </p:sp>
      <p:grpSp>
        <p:nvGrpSpPr>
          <p:cNvPr id="2" name="Group 16"/>
          <p:cNvGrpSpPr>
            <a:grpSpLocks/>
          </p:cNvGrpSpPr>
          <p:nvPr/>
        </p:nvGrpSpPr>
        <p:grpSpPr bwMode="auto">
          <a:xfrm>
            <a:off x="1096963" y="3763963"/>
            <a:ext cx="2925762" cy="2560637"/>
            <a:chOff x="91440" y="3383280"/>
            <a:chExt cx="2926080" cy="2561114"/>
          </a:xfrm>
        </p:grpSpPr>
        <p:cxnSp>
          <p:nvCxnSpPr>
            <p:cNvPr id="5" name="Straight Connector 4">
              <a:extLst>
                <a:ext uri="{FF2B5EF4-FFF2-40B4-BE49-F238E27FC236}">
                  <a16:creationId xmlns="" xmlns:a16="http://schemas.microsoft.com/office/drawing/2014/main" id="{EBA99A20-045B-A640-8221-CC54EE1F2626}"/>
                </a:ext>
              </a:extLst>
            </p:cNvPr>
            <p:cNvCxnSpPr/>
            <p:nvPr/>
          </p:nvCxnSpPr>
          <p:spPr>
            <a:xfrm>
              <a:off x="91440" y="4023161"/>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3">
              <a:extLst>
                <a:ext uri="{FF2B5EF4-FFF2-40B4-BE49-F238E27FC236}">
                  <a16:creationId xmlns="" xmlns:a16="http://schemas.microsoft.com/office/drawing/2014/main" id="{A8EC044F-AE74-DA40-AD52-1F5FCC3F2CD1}"/>
                </a:ext>
              </a:extLst>
            </p:cNvPr>
            <p:cNvSpPr txBox="1">
              <a:spLocks noChangeArrowheads="1"/>
            </p:cNvSpPr>
            <p:nvPr/>
          </p:nvSpPr>
          <p:spPr bwMode="auto">
            <a:xfrm>
              <a:off x="91440" y="3383280"/>
              <a:ext cx="2926080" cy="639881"/>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Manufacturing Overhead</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Control</a:t>
              </a:r>
            </a:p>
          </p:txBody>
        </p:sp>
        <p:sp>
          <p:nvSpPr>
            <p:cNvPr id="7" name="Text Box 3">
              <a:extLst>
                <a:ext uri="{FF2B5EF4-FFF2-40B4-BE49-F238E27FC236}">
                  <a16:creationId xmlns="" xmlns:a16="http://schemas.microsoft.com/office/drawing/2014/main" id="{658F7FE9-1A1C-0748-89B0-8784DC115C22}"/>
                </a:ext>
              </a:extLst>
            </p:cNvPr>
            <p:cNvSpPr txBox="1">
              <a:spLocks noChangeArrowheads="1"/>
            </p:cNvSpPr>
            <p:nvPr/>
          </p:nvSpPr>
          <p:spPr bwMode="auto">
            <a:xfrm>
              <a:off x="91440" y="4023161"/>
              <a:ext cx="1463834" cy="1919646"/>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12,000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9,500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13,750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5,000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11,200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51,450</a:t>
              </a:r>
            </a:p>
          </p:txBody>
        </p:sp>
        <p:cxnSp>
          <p:nvCxnSpPr>
            <p:cNvPr id="18" name="Straight Connector 7">
              <a:extLst>
                <a:ext uri="{FF2B5EF4-FFF2-40B4-BE49-F238E27FC236}">
                  <a16:creationId xmlns="" xmlns:a16="http://schemas.microsoft.com/office/drawing/2014/main" id="{C4BABEAA-FC0E-1C49-9024-A28FF677250A}"/>
                </a:ext>
              </a:extLst>
            </p:cNvPr>
            <p:cNvCxnSpPr/>
            <p:nvPr/>
          </p:nvCxnSpPr>
          <p:spPr>
            <a:xfrm rot="5400000">
              <a:off x="594657" y="4983778"/>
              <a:ext cx="191964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0567B2D6-F674-9A4B-AD45-CF31D995D08B}"/>
                </a:ext>
              </a:extLst>
            </p:cNvPr>
            <p:cNvCxnSpPr/>
            <p:nvPr/>
          </p:nvCxnSpPr>
          <p:spPr>
            <a:xfrm>
              <a:off x="91440" y="5604606"/>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7"/>
          <p:cNvGrpSpPr>
            <a:grpSpLocks/>
          </p:cNvGrpSpPr>
          <p:nvPr/>
        </p:nvGrpSpPr>
        <p:grpSpPr bwMode="auto">
          <a:xfrm>
            <a:off x="5121275" y="3763963"/>
            <a:ext cx="2930525" cy="2560637"/>
            <a:chOff x="3397327" y="3383280"/>
            <a:chExt cx="2930788" cy="2561115"/>
          </a:xfrm>
        </p:grpSpPr>
        <p:cxnSp>
          <p:nvCxnSpPr>
            <p:cNvPr id="10" name="Straight Connector 9">
              <a:extLst>
                <a:ext uri="{FF2B5EF4-FFF2-40B4-BE49-F238E27FC236}">
                  <a16:creationId xmlns="" xmlns:a16="http://schemas.microsoft.com/office/drawing/2014/main" id="{7A203478-B911-3E40-BEB4-B171BE23BA84}"/>
                </a:ext>
              </a:extLst>
            </p:cNvPr>
            <p:cNvCxnSpPr/>
            <p:nvPr/>
          </p:nvCxnSpPr>
          <p:spPr>
            <a:xfrm>
              <a:off x="3397327" y="4023161"/>
              <a:ext cx="292602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3">
              <a:extLst>
                <a:ext uri="{FF2B5EF4-FFF2-40B4-BE49-F238E27FC236}">
                  <a16:creationId xmlns="" xmlns:a16="http://schemas.microsoft.com/office/drawing/2014/main" id="{F4ABB2DB-D731-ED41-A090-BD6305FFCCEA}"/>
                </a:ext>
              </a:extLst>
            </p:cNvPr>
            <p:cNvSpPr txBox="1">
              <a:spLocks noChangeArrowheads="1"/>
            </p:cNvSpPr>
            <p:nvPr/>
          </p:nvSpPr>
          <p:spPr bwMode="auto">
            <a:xfrm>
              <a:off x="3397327" y="3383280"/>
              <a:ext cx="2926026" cy="639881"/>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Applied Manufacturing</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Overhead</a:t>
              </a:r>
            </a:p>
          </p:txBody>
        </p:sp>
        <p:cxnSp>
          <p:nvCxnSpPr>
            <p:cNvPr id="13" name="Straight Connector 12">
              <a:extLst>
                <a:ext uri="{FF2B5EF4-FFF2-40B4-BE49-F238E27FC236}">
                  <a16:creationId xmlns="" xmlns:a16="http://schemas.microsoft.com/office/drawing/2014/main" id="{048FE010-AB76-D444-8D1E-C04072B2EB2B}"/>
                </a:ext>
              </a:extLst>
            </p:cNvPr>
            <p:cNvCxnSpPr/>
            <p:nvPr/>
          </p:nvCxnSpPr>
          <p:spPr>
            <a:xfrm rot="5400000">
              <a:off x="3900517" y="4983779"/>
              <a:ext cx="1919645"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D2A125AC-F20E-EB4C-B374-873F0E31283B}"/>
                </a:ext>
              </a:extLst>
            </p:cNvPr>
            <p:cNvCxnSpPr/>
            <p:nvPr/>
          </p:nvCxnSpPr>
          <p:spPr>
            <a:xfrm>
              <a:off x="3397327" y="4343896"/>
              <a:ext cx="292602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3">
              <a:extLst>
                <a:ext uri="{FF2B5EF4-FFF2-40B4-BE49-F238E27FC236}">
                  <a16:creationId xmlns="" xmlns:a16="http://schemas.microsoft.com/office/drawing/2014/main" id="{9BFF419F-3DCD-2848-9D77-03731CB13B93}"/>
                </a:ext>
              </a:extLst>
            </p:cNvPr>
            <p:cNvSpPr txBox="1">
              <a:spLocks noChangeArrowheads="1"/>
            </p:cNvSpPr>
            <p:nvPr/>
          </p:nvSpPr>
          <p:spPr bwMode="auto">
            <a:xfrm>
              <a:off x="4864309" y="4012047"/>
              <a:ext cx="1463806" cy="822479"/>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49,000</a:t>
              </a:r>
            </a:p>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49,000</a:t>
              </a:r>
            </a:p>
          </p:txBody>
        </p:sp>
      </p:grpSp>
      <p:sp>
        <p:nvSpPr>
          <p:cNvPr id="16" name="Text Box 3">
            <a:extLst>
              <a:ext uri="{FF2B5EF4-FFF2-40B4-BE49-F238E27FC236}">
                <a16:creationId xmlns="" xmlns:a16="http://schemas.microsoft.com/office/drawing/2014/main" id="{A7B65ED9-E5E3-454F-8D19-5217EE9DB1A5}"/>
              </a:ext>
            </a:extLst>
          </p:cNvPr>
          <p:cNvSpPr txBox="1">
            <a:spLocks noChangeArrowheads="1"/>
          </p:cNvSpPr>
          <p:nvPr/>
        </p:nvSpPr>
        <p:spPr bwMode="auto">
          <a:xfrm>
            <a:off x="1371600" y="3048000"/>
            <a:ext cx="6400800"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dirty="0">
                <a:solidFill>
                  <a:schemeClr val="tx1"/>
                </a:solidFill>
                <a:latin typeface="Gill Sans"/>
                <a:cs typeface="Gill Sans"/>
              </a:rPr>
              <a:t>The combined OH is $2,450 underapplied.</a:t>
            </a:r>
          </a:p>
        </p:txBody>
      </p:sp>
      <p:sp>
        <p:nvSpPr>
          <p:cNvPr id="21" name="Rectangle 20">
            <a:extLst>
              <a:ext uri="{FF2B5EF4-FFF2-40B4-BE49-F238E27FC236}">
                <a16:creationId xmlns="" xmlns:a16="http://schemas.microsoft.com/office/drawing/2014/main" id="{2EFC7652-BD9C-7F4A-9FE3-2538110B9DFD}"/>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nodeType="afterGroup">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nodeType="afterGroup">
                            <p:stCondLst>
                              <p:cond delay="4500"/>
                            </p:stCondLst>
                            <p:childTnLst>
                              <p:par>
                                <p:cTn id="17" presetID="22" presetClass="entr" presetSubtype="1"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par>
                          <p:cTn id="20" fill="hold" nodeType="afterGroup">
                            <p:stCondLst>
                              <p:cond delay="60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18"/>
          <p:cNvGrpSpPr>
            <a:grpSpLocks/>
          </p:cNvGrpSpPr>
          <p:nvPr/>
        </p:nvGrpSpPr>
        <p:grpSpPr bwMode="auto">
          <a:xfrm>
            <a:off x="1096963" y="2011363"/>
            <a:ext cx="2925762" cy="1738312"/>
            <a:chOff x="1097280" y="1828800"/>
            <a:chExt cx="2926080" cy="1738154"/>
          </a:xfrm>
        </p:grpSpPr>
        <p:cxnSp>
          <p:nvCxnSpPr>
            <p:cNvPr id="5" name="Straight Connector 4">
              <a:extLst>
                <a:ext uri="{FF2B5EF4-FFF2-40B4-BE49-F238E27FC236}">
                  <a16:creationId xmlns="" xmlns:a16="http://schemas.microsoft.com/office/drawing/2014/main" id="{4A42AB63-A1A0-8F47-B639-4B43494BEBF1}"/>
                </a:ext>
              </a:extLst>
            </p:cNvPr>
            <p:cNvCxnSpPr/>
            <p:nvPr/>
          </p:nvCxnSpPr>
          <p:spPr>
            <a:xfrm>
              <a:off x="1097280" y="2468504"/>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3">
              <a:extLst>
                <a:ext uri="{FF2B5EF4-FFF2-40B4-BE49-F238E27FC236}">
                  <a16:creationId xmlns="" xmlns:a16="http://schemas.microsoft.com/office/drawing/2014/main" id="{4CB76904-7FCA-7A49-B6C3-1EC4618BD021}"/>
                </a:ext>
              </a:extLst>
            </p:cNvPr>
            <p:cNvSpPr txBox="1">
              <a:spLocks noChangeArrowheads="1"/>
            </p:cNvSpPr>
            <p:nvPr/>
          </p:nvSpPr>
          <p:spPr bwMode="auto">
            <a:xfrm>
              <a:off x="1097280" y="1828800"/>
              <a:ext cx="2926080" cy="639704"/>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b">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Applied Manufacturing</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Overhead</a:t>
              </a:r>
            </a:p>
          </p:txBody>
        </p:sp>
        <p:cxnSp>
          <p:nvCxnSpPr>
            <p:cNvPr id="3" name="Straight Connector 7">
              <a:extLst>
                <a:ext uri="{FF2B5EF4-FFF2-40B4-BE49-F238E27FC236}">
                  <a16:creationId xmlns="" xmlns:a16="http://schemas.microsoft.com/office/drawing/2014/main" id="{57AC42E2-4633-0C49-8330-09FF8A2BD99A}"/>
                </a:ext>
              </a:extLst>
            </p:cNvPr>
            <p:cNvCxnSpPr/>
            <p:nvPr/>
          </p:nvCxnSpPr>
          <p:spPr>
            <a:xfrm rot="5400000">
              <a:off x="2011889" y="3017729"/>
              <a:ext cx="109686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8918E31-D44E-484F-9EF8-F97722B3AA55}"/>
                </a:ext>
              </a:extLst>
            </p:cNvPr>
            <p:cNvCxnSpPr/>
            <p:nvPr/>
          </p:nvCxnSpPr>
          <p:spPr>
            <a:xfrm>
              <a:off x="1097280" y="3127257"/>
              <a:ext cx="292608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3">
              <a:extLst>
                <a:ext uri="{FF2B5EF4-FFF2-40B4-BE49-F238E27FC236}">
                  <a16:creationId xmlns="" xmlns:a16="http://schemas.microsoft.com/office/drawing/2014/main" id="{80030161-533B-5E49-9E03-B147EAD8FC1B}"/>
                </a:ext>
              </a:extLst>
            </p:cNvPr>
            <p:cNvSpPr txBox="1">
              <a:spLocks noChangeArrowheads="1"/>
            </p:cNvSpPr>
            <p:nvPr/>
          </p:nvSpPr>
          <p:spPr bwMode="auto">
            <a:xfrm>
              <a:off x="2561114" y="2468504"/>
              <a:ext cx="1462246" cy="1006384"/>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49,000</a:t>
              </a:r>
            </a:p>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  2,450</a:t>
              </a:r>
            </a:p>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51,450</a:t>
              </a:r>
            </a:p>
          </p:txBody>
        </p:sp>
      </p:grpSp>
      <p:grpSp>
        <p:nvGrpSpPr>
          <p:cNvPr id="70658" name="Group 19"/>
          <p:cNvGrpSpPr>
            <a:grpSpLocks/>
          </p:cNvGrpSpPr>
          <p:nvPr/>
        </p:nvGrpSpPr>
        <p:grpSpPr bwMode="auto">
          <a:xfrm>
            <a:off x="5121275" y="2011363"/>
            <a:ext cx="2925763" cy="1738312"/>
            <a:chOff x="5120640" y="1828800"/>
            <a:chExt cx="2926080" cy="1738155"/>
          </a:xfrm>
        </p:grpSpPr>
        <p:cxnSp>
          <p:nvCxnSpPr>
            <p:cNvPr id="11" name="Straight Connector 10">
              <a:extLst>
                <a:ext uri="{FF2B5EF4-FFF2-40B4-BE49-F238E27FC236}">
                  <a16:creationId xmlns="" xmlns:a16="http://schemas.microsoft.com/office/drawing/2014/main" id="{84E8F501-1892-2B45-AB29-10DBA10BBCD8}"/>
                </a:ext>
              </a:extLst>
            </p:cNvPr>
            <p:cNvCxnSpPr/>
            <p:nvPr/>
          </p:nvCxnSpPr>
          <p:spPr>
            <a:xfrm>
              <a:off x="5120640" y="2468504"/>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3">
              <a:extLst>
                <a:ext uri="{FF2B5EF4-FFF2-40B4-BE49-F238E27FC236}">
                  <a16:creationId xmlns="" xmlns:a16="http://schemas.microsoft.com/office/drawing/2014/main" id="{96D80AE0-31C0-BC43-B4C8-3DF137BE3F14}"/>
                </a:ext>
              </a:extLst>
            </p:cNvPr>
            <p:cNvSpPr txBox="1">
              <a:spLocks noChangeArrowheads="1"/>
            </p:cNvSpPr>
            <p:nvPr/>
          </p:nvSpPr>
          <p:spPr bwMode="auto">
            <a:xfrm>
              <a:off x="5120640" y="1828800"/>
              <a:ext cx="2926080" cy="639704"/>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b">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Cost of Goods Sold</a:t>
              </a:r>
            </a:p>
          </p:txBody>
        </p:sp>
        <p:cxnSp>
          <p:nvCxnSpPr>
            <p:cNvPr id="13" name="Straight Connector 12">
              <a:extLst>
                <a:ext uri="{FF2B5EF4-FFF2-40B4-BE49-F238E27FC236}">
                  <a16:creationId xmlns="" xmlns:a16="http://schemas.microsoft.com/office/drawing/2014/main" id="{BCF766CD-A426-8048-BF7B-072858619AE5}"/>
                </a:ext>
              </a:extLst>
            </p:cNvPr>
            <p:cNvCxnSpPr/>
            <p:nvPr/>
          </p:nvCxnSpPr>
          <p:spPr>
            <a:xfrm rot="5400000">
              <a:off x="6035249" y="3017729"/>
              <a:ext cx="1096863"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2D4C439F-CB4E-EA4E-A52D-BD78A63AB767}"/>
                </a:ext>
              </a:extLst>
            </p:cNvPr>
            <p:cNvCxnSpPr/>
            <p:nvPr/>
          </p:nvCxnSpPr>
          <p:spPr>
            <a:xfrm>
              <a:off x="5120640" y="3127258"/>
              <a:ext cx="292608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3">
              <a:extLst>
                <a:ext uri="{FF2B5EF4-FFF2-40B4-BE49-F238E27FC236}">
                  <a16:creationId xmlns="" xmlns:a16="http://schemas.microsoft.com/office/drawing/2014/main" id="{A9E20548-B034-3742-9C53-4DFEA709F4FE}"/>
                </a:ext>
              </a:extLst>
            </p:cNvPr>
            <p:cNvSpPr txBox="1">
              <a:spLocks noChangeArrowheads="1"/>
            </p:cNvSpPr>
            <p:nvPr/>
          </p:nvSpPr>
          <p:spPr bwMode="auto">
            <a:xfrm>
              <a:off x="5120640" y="2468504"/>
              <a:ext cx="1463834" cy="1006384"/>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104,000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2,450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106,450</a:t>
              </a:r>
            </a:p>
          </p:txBody>
        </p:sp>
      </p:grpSp>
      <p:sp>
        <p:nvSpPr>
          <p:cNvPr id="18" name="Text Box 3">
            <a:extLst>
              <a:ext uri="{FF2B5EF4-FFF2-40B4-BE49-F238E27FC236}">
                <a16:creationId xmlns="" xmlns:a16="http://schemas.microsoft.com/office/drawing/2014/main" id="{A1B58D11-50D3-1949-9E45-C095A5A67587}"/>
              </a:ext>
            </a:extLst>
          </p:cNvPr>
          <p:cNvSpPr txBox="1">
            <a:spLocks noChangeArrowheads="1"/>
          </p:cNvSpPr>
          <p:nvPr/>
        </p:nvSpPr>
        <p:spPr bwMode="auto">
          <a:xfrm>
            <a:off x="1295400" y="4206875"/>
            <a:ext cx="649287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dirty="0">
                <a:latin typeface="Gill Sans"/>
                <a:cs typeface="Gill Sans"/>
              </a:rPr>
              <a:t>After entry, the applied and control</a:t>
            </a:r>
            <a:br>
              <a:rPr lang="en-US" sz="2400" dirty="0">
                <a:latin typeface="Gill Sans"/>
                <a:cs typeface="Gill Sans"/>
              </a:rPr>
            </a:br>
            <a:r>
              <a:rPr lang="en-US" sz="2400" dirty="0">
                <a:latin typeface="Gill Sans"/>
                <a:cs typeface="Gill Sans"/>
              </a:rPr>
              <a:t>overhead </a:t>
            </a:r>
            <a:r>
              <a:rPr lang="en-US" sz="2400" dirty="0" smtClean="0">
                <a:latin typeface="Gill Sans"/>
                <a:cs typeface="Gill Sans"/>
              </a:rPr>
              <a:t>accounts </a:t>
            </a:r>
            <a:r>
              <a:rPr lang="en-US" sz="2400" dirty="0">
                <a:latin typeface="Gill Sans"/>
                <a:cs typeface="Gill Sans"/>
              </a:rPr>
              <a:t>sum to zero.</a:t>
            </a:r>
          </a:p>
        </p:txBody>
      </p:sp>
      <p:sp>
        <p:nvSpPr>
          <p:cNvPr id="20" name="Rectangle 19">
            <a:extLst>
              <a:ext uri="{FF2B5EF4-FFF2-40B4-BE49-F238E27FC236}">
                <a16:creationId xmlns="" xmlns:a16="http://schemas.microsoft.com/office/drawing/2014/main" id="{3F8A673D-3172-6241-AC74-21951EA5D23B}"/>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cxnSp>
        <p:nvCxnSpPr>
          <p:cNvPr id="21" name="Straight Arrow Connector 20">
            <a:extLst>
              <a:ext uri="{FF2B5EF4-FFF2-40B4-BE49-F238E27FC236}">
                <a16:creationId xmlns="" xmlns:a16="http://schemas.microsoft.com/office/drawing/2014/main" id="{D0CEF0D6-7AAB-B144-9933-7AB1D8979F86}"/>
              </a:ext>
            </a:extLst>
          </p:cNvPr>
          <p:cNvCxnSpPr/>
          <p:nvPr/>
        </p:nvCxnSpPr>
        <p:spPr>
          <a:xfrm>
            <a:off x="3681413" y="3178175"/>
            <a:ext cx="189865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662"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Writing Off Over- or</a:t>
            </a:r>
            <a:br>
              <a:rPr lang="en-US" dirty="0">
                <a:latin typeface="Bookman Old Style" charset="0"/>
                <a:ea typeface="ＭＳ Ｐゴシック" charset="0"/>
              </a:rPr>
            </a:br>
            <a:r>
              <a:rPr lang="en-US" dirty="0">
                <a:latin typeface="Bookman Old Style" charset="0"/>
                <a:ea typeface="ＭＳ Ｐゴシック" charset="0"/>
              </a:rPr>
              <a:t>Underapplied </a:t>
            </a:r>
            <a:r>
              <a:rPr lang="en-US" dirty="0" smtClean="0">
                <a:latin typeface="Bookman Old Style" charset="0"/>
                <a:ea typeface="ＭＳ Ｐゴシック" charset="0"/>
              </a:rPr>
              <a:t>Overhead (2)</a:t>
            </a:r>
            <a:endParaRPr lang="en-US" dirty="0">
              <a:latin typeface="Bookman Old Style" charset="0"/>
              <a:ea typeface="ＭＳ Ｐゴシック" charset="0"/>
            </a:endParaRP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nodeType="afterGroup">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 xmlns:a16="http://schemas.microsoft.com/office/drawing/2014/main" id="{095A8BA3-7BC4-634F-812A-F49C530431A3}"/>
              </a:ext>
            </a:extLst>
          </p:cNvPr>
          <p:cNvSpPr txBox="1">
            <a:spLocks noChangeArrowheads="1"/>
          </p:cNvSpPr>
          <p:nvPr/>
        </p:nvSpPr>
        <p:spPr bwMode="auto">
          <a:xfrm>
            <a:off x="365125" y="1295400"/>
            <a:ext cx="8413750"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dirty="0">
                <a:solidFill>
                  <a:schemeClr val="tx1"/>
                </a:solidFill>
                <a:latin typeface="Gill Sans"/>
                <a:cs typeface="Gill Sans"/>
              </a:rPr>
              <a:t>Some firms use only one OH account. </a:t>
            </a:r>
          </a:p>
        </p:txBody>
      </p:sp>
      <p:sp>
        <p:nvSpPr>
          <p:cNvPr id="5" name="Text Box 3">
            <a:extLst>
              <a:ext uri="{FF2B5EF4-FFF2-40B4-BE49-F238E27FC236}">
                <a16:creationId xmlns="" xmlns:a16="http://schemas.microsoft.com/office/drawing/2014/main" id="{29435E14-E32B-2342-9504-38EF1DC08566}"/>
              </a:ext>
            </a:extLst>
          </p:cNvPr>
          <p:cNvSpPr txBox="1">
            <a:spLocks noChangeArrowheads="1"/>
          </p:cNvSpPr>
          <p:nvPr/>
        </p:nvSpPr>
        <p:spPr bwMode="auto">
          <a:xfrm>
            <a:off x="365125" y="1882775"/>
            <a:ext cx="841375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dirty="0">
                <a:solidFill>
                  <a:schemeClr val="tx1"/>
                </a:solidFill>
                <a:latin typeface="Gill Sans"/>
                <a:cs typeface="Gill Sans"/>
              </a:rPr>
              <a:t>In this condition, the debit side of the OH account contains</a:t>
            </a:r>
          </a:p>
          <a:p>
            <a:pPr algn="ctr" defTabSz="274320">
              <a:buSzPct val="100000"/>
              <a:defRPr/>
            </a:pPr>
            <a:r>
              <a:rPr lang="en-US" sz="2400" dirty="0">
                <a:solidFill>
                  <a:schemeClr val="tx1"/>
                </a:solidFill>
                <a:latin typeface="Gill Sans"/>
                <a:cs typeface="Gill Sans"/>
              </a:rPr>
              <a:t>actual data and the credit side contains applied data.</a:t>
            </a:r>
          </a:p>
        </p:txBody>
      </p:sp>
      <p:sp>
        <p:nvSpPr>
          <p:cNvPr id="6" name="Text Box 3">
            <a:extLst>
              <a:ext uri="{FF2B5EF4-FFF2-40B4-BE49-F238E27FC236}">
                <a16:creationId xmlns="" xmlns:a16="http://schemas.microsoft.com/office/drawing/2014/main" id="{9271414B-D2B6-C045-965C-A0AE02CB6257}"/>
              </a:ext>
            </a:extLst>
          </p:cNvPr>
          <p:cNvSpPr txBox="1">
            <a:spLocks noChangeArrowheads="1"/>
          </p:cNvSpPr>
          <p:nvPr/>
        </p:nvSpPr>
        <p:spPr bwMode="auto">
          <a:xfrm>
            <a:off x="365125" y="2849563"/>
            <a:ext cx="8413750" cy="118903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dirty="0">
                <a:solidFill>
                  <a:schemeClr val="tx1"/>
                </a:solidFill>
                <a:latin typeface="Gill Sans"/>
                <a:cs typeface="Gill Sans"/>
              </a:rPr>
              <a:t>For either condition of under- or overapplied, actual must</a:t>
            </a:r>
          </a:p>
          <a:p>
            <a:pPr algn="ctr" defTabSz="274320">
              <a:buSzPct val="100000"/>
              <a:defRPr/>
            </a:pPr>
            <a:r>
              <a:rPr lang="en-US" sz="2400" dirty="0">
                <a:solidFill>
                  <a:schemeClr val="tx1"/>
                </a:solidFill>
                <a:latin typeface="Gill Sans"/>
                <a:cs typeface="Gill Sans"/>
              </a:rPr>
              <a:t>equal applied in the Overhead control account at the end </a:t>
            </a:r>
          </a:p>
          <a:p>
            <a:pPr algn="ctr" defTabSz="274320">
              <a:buSzPct val="100000"/>
              <a:defRPr/>
            </a:pPr>
            <a:r>
              <a:rPr lang="en-US" sz="2400" dirty="0">
                <a:solidFill>
                  <a:schemeClr val="tx1"/>
                </a:solidFill>
                <a:latin typeface="Gill Sans"/>
                <a:cs typeface="Gill Sans"/>
              </a:rPr>
              <a:t>of the period.</a:t>
            </a:r>
          </a:p>
        </p:txBody>
      </p:sp>
      <p:grpSp>
        <p:nvGrpSpPr>
          <p:cNvPr id="2" name="Group 20"/>
          <p:cNvGrpSpPr>
            <a:grpSpLocks/>
          </p:cNvGrpSpPr>
          <p:nvPr/>
        </p:nvGrpSpPr>
        <p:grpSpPr bwMode="auto">
          <a:xfrm>
            <a:off x="1096963" y="4103688"/>
            <a:ext cx="2925762" cy="2286000"/>
            <a:chOff x="1097280" y="3931920"/>
            <a:chExt cx="2926080" cy="2286794"/>
          </a:xfrm>
        </p:grpSpPr>
        <p:cxnSp>
          <p:nvCxnSpPr>
            <p:cNvPr id="3" name="Straight Connector 7">
              <a:extLst>
                <a:ext uri="{FF2B5EF4-FFF2-40B4-BE49-F238E27FC236}">
                  <a16:creationId xmlns="" xmlns:a16="http://schemas.microsoft.com/office/drawing/2014/main" id="{CCD9CCA0-2C54-EF40-BD9A-63F5D8D8F99E}"/>
                </a:ext>
              </a:extLst>
            </p:cNvPr>
            <p:cNvCxnSpPr/>
            <p:nvPr/>
          </p:nvCxnSpPr>
          <p:spPr>
            <a:xfrm>
              <a:off x="1097280" y="4297172"/>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3">
              <a:extLst>
                <a:ext uri="{FF2B5EF4-FFF2-40B4-BE49-F238E27FC236}">
                  <a16:creationId xmlns="" xmlns:a16="http://schemas.microsoft.com/office/drawing/2014/main" id="{9C838D31-79EE-B848-BDE8-716479D8892E}"/>
                </a:ext>
              </a:extLst>
            </p:cNvPr>
            <p:cNvSpPr txBox="1">
              <a:spLocks noChangeArrowheads="1"/>
            </p:cNvSpPr>
            <p:nvPr/>
          </p:nvSpPr>
          <p:spPr bwMode="auto">
            <a:xfrm>
              <a:off x="1097280" y="3931920"/>
              <a:ext cx="2926080" cy="365252"/>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Overhead</a:t>
              </a:r>
            </a:p>
          </p:txBody>
        </p:sp>
        <p:sp>
          <p:nvSpPr>
            <p:cNvPr id="10" name="Text Box 3">
              <a:extLst>
                <a:ext uri="{FF2B5EF4-FFF2-40B4-BE49-F238E27FC236}">
                  <a16:creationId xmlns="" xmlns:a16="http://schemas.microsoft.com/office/drawing/2014/main" id="{1538A7D0-4ED7-0E4A-9EB7-07596DF81500}"/>
                </a:ext>
              </a:extLst>
            </p:cNvPr>
            <p:cNvSpPr txBox="1">
              <a:spLocks noChangeArrowheads="1"/>
            </p:cNvSpPr>
            <p:nvPr/>
          </p:nvSpPr>
          <p:spPr bwMode="auto">
            <a:xfrm>
              <a:off x="1097280" y="4297172"/>
              <a:ext cx="1463834" cy="1921542"/>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12,000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9,500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13,750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5,000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11,200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51,450</a:t>
              </a:r>
            </a:p>
          </p:txBody>
        </p:sp>
        <p:cxnSp>
          <p:nvCxnSpPr>
            <p:cNvPr id="11" name="Straight Connector 10">
              <a:extLst>
                <a:ext uri="{FF2B5EF4-FFF2-40B4-BE49-F238E27FC236}">
                  <a16:creationId xmlns="" xmlns:a16="http://schemas.microsoft.com/office/drawing/2014/main" id="{1CC3F416-B911-AB4E-9A63-A8D2B62D78C0}"/>
                </a:ext>
              </a:extLst>
            </p:cNvPr>
            <p:cNvCxnSpPr/>
            <p:nvPr/>
          </p:nvCxnSpPr>
          <p:spPr>
            <a:xfrm rot="5400000">
              <a:off x="1600343" y="5257943"/>
              <a:ext cx="191995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AA2DF34E-95CE-3740-A249-52FA8BAC9BF5}"/>
                </a:ext>
              </a:extLst>
            </p:cNvPr>
            <p:cNvCxnSpPr/>
            <p:nvPr/>
          </p:nvCxnSpPr>
          <p:spPr>
            <a:xfrm>
              <a:off x="1097280" y="5878871"/>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Box 3">
              <a:extLst>
                <a:ext uri="{FF2B5EF4-FFF2-40B4-BE49-F238E27FC236}">
                  <a16:creationId xmlns="" xmlns:a16="http://schemas.microsoft.com/office/drawing/2014/main" id="{5499F98E-75FD-9F4A-A66B-4E3F634DCF39}"/>
                </a:ext>
              </a:extLst>
            </p:cNvPr>
            <p:cNvSpPr txBox="1">
              <a:spLocks noChangeArrowheads="1"/>
            </p:cNvSpPr>
            <p:nvPr/>
          </p:nvSpPr>
          <p:spPr bwMode="auto">
            <a:xfrm>
              <a:off x="2561114" y="4297172"/>
              <a:ext cx="1462246" cy="10068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49,000</a:t>
              </a:r>
            </a:p>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  2,450</a:t>
              </a:r>
            </a:p>
            <a:p>
              <a:pPr>
                <a:buClr>
                  <a:srgbClr val="FFFF00"/>
                </a:buClr>
                <a:buSzPct val="75000"/>
                <a:buFont typeface="Monotype Sorts" pitchFamily="2" charset="2"/>
                <a:buNone/>
                <a:defRPr/>
              </a:pPr>
              <a:endParaRPr lang="en-US" sz="2000" dirty="0">
                <a:solidFill>
                  <a:schemeClr val="tx1"/>
                </a:solidFill>
                <a:latin typeface="Arial" pitchFamily="34" charset="0"/>
                <a:cs typeface="Arial" pitchFamily="34" charset="0"/>
              </a:endParaRPr>
            </a:p>
            <a:p>
              <a:pPr>
                <a:buClr>
                  <a:srgbClr val="FFFF00"/>
                </a:buClr>
                <a:buSzPct val="75000"/>
                <a:buFont typeface="Monotype Sorts" pitchFamily="2" charset="2"/>
                <a:buNone/>
                <a:defRPr/>
              </a:pPr>
              <a:endParaRPr lang="en-US" sz="2000" dirty="0">
                <a:solidFill>
                  <a:schemeClr val="tx1"/>
                </a:solidFill>
                <a:latin typeface="Arial" pitchFamily="34" charset="0"/>
                <a:cs typeface="Arial" pitchFamily="34" charset="0"/>
              </a:endParaRPr>
            </a:p>
            <a:p>
              <a:pPr>
                <a:buClr>
                  <a:srgbClr val="FFFF00"/>
                </a:buClr>
                <a:buSzPct val="75000"/>
                <a:buFont typeface="Monotype Sorts" pitchFamily="2" charset="2"/>
                <a:buNone/>
                <a:defRPr/>
              </a:pPr>
              <a:endParaRPr lang="en-US" sz="2000" dirty="0">
                <a:solidFill>
                  <a:schemeClr val="tx1"/>
                </a:solidFill>
                <a:latin typeface="Arial" pitchFamily="34" charset="0"/>
                <a:cs typeface="Arial" pitchFamily="34" charset="0"/>
              </a:endParaRPr>
            </a:p>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51,450</a:t>
              </a:r>
            </a:p>
          </p:txBody>
        </p:sp>
      </p:grpSp>
      <p:grpSp>
        <p:nvGrpSpPr>
          <p:cNvPr id="7" name="Group 22"/>
          <p:cNvGrpSpPr>
            <a:grpSpLocks/>
          </p:cNvGrpSpPr>
          <p:nvPr/>
        </p:nvGrpSpPr>
        <p:grpSpPr bwMode="auto">
          <a:xfrm>
            <a:off x="5121275" y="4103688"/>
            <a:ext cx="2925763" cy="2286000"/>
            <a:chOff x="5120640" y="3931920"/>
            <a:chExt cx="2926080" cy="2286795"/>
          </a:xfrm>
        </p:grpSpPr>
        <p:cxnSp>
          <p:nvCxnSpPr>
            <p:cNvPr id="14" name="Straight Connector 13">
              <a:extLst>
                <a:ext uri="{FF2B5EF4-FFF2-40B4-BE49-F238E27FC236}">
                  <a16:creationId xmlns="" xmlns:a16="http://schemas.microsoft.com/office/drawing/2014/main" id="{1C0471D9-F17E-834F-ABC9-9C721E412AAA}"/>
                </a:ext>
              </a:extLst>
            </p:cNvPr>
            <p:cNvCxnSpPr/>
            <p:nvPr/>
          </p:nvCxnSpPr>
          <p:spPr>
            <a:xfrm>
              <a:off x="5120640" y="4297172"/>
              <a:ext cx="29260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3">
              <a:extLst>
                <a:ext uri="{FF2B5EF4-FFF2-40B4-BE49-F238E27FC236}">
                  <a16:creationId xmlns="" xmlns:a16="http://schemas.microsoft.com/office/drawing/2014/main" id="{C1C2ADAB-2AC8-FE45-8D4E-682FC9EF52D1}"/>
                </a:ext>
              </a:extLst>
            </p:cNvPr>
            <p:cNvSpPr txBox="1">
              <a:spLocks noChangeArrowheads="1"/>
            </p:cNvSpPr>
            <p:nvPr/>
          </p:nvSpPr>
          <p:spPr bwMode="auto">
            <a:xfrm>
              <a:off x="5120640" y="3931920"/>
              <a:ext cx="2926080" cy="365252"/>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Cost of Goods Sold</a:t>
              </a:r>
            </a:p>
          </p:txBody>
        </p:sp>
        <p:cxnSp>
          <p:nvCxnSpPr>
            <p:cNvPr id="16" name="Straight Connector 15">
              <a:extLst>
                <a:ext uri="{FF2B5EF4-FFF2-40B4-BE49-F238E27FC236}">
                  <a16:creationId xmlns="" xmlns:a16="http://schemas.microsoft.com/office/drawing/2014/main" id="{6D3EBD6C-F996-254D-B984-2AD3B30FED9D}"/>
                </a:ext>
              </a:extLst>
            </p:cNvPr>
            <p:cNvCxnSpPr/>
            <p:nvPr/>
          </p:nvCxnSpPr>
          <p:spPr>
            <a:xfrm rot="5400000">
              <a:off x="5623703" y="5257943"/>
              <a:ext cx="1919955"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0314FF42-ECCA-204F-A3E6-A4819DB81603}"/>
                </a:ext>
              </a:extLst>
            </p:cNvPr>
            <p:cNvCxnSpPr/>
            <p:nvPr/>
          </p:nvCxnSpPr>
          <p:spPr>
            <a:xfrm>
              <a:off x="5120640" y="4956213"/>
              <a:ext cx="2926080" cy="15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Box 3">
              <a:extLst>
                <a:ext uri="{FF2B5EF4-FFF2-40B4-BE49-F238E27FC236}">
                  <a16:creationId xmlns="" xmlns:a16="http://schemas.microsoft.com/office/drawing/2014/main" id="{C6CB2F17-B535-EB41-901A-DC42CF1FDC5A}"/>
                </a:ext>
              </a:extLst>
            </p:cNvPr>
            <p:cNvSpPr txBox="1">
              <a:spLocks noChangeArrowheads="1"/>
            </p:cNvSpPr>
            <p:nvPr/>
          </p:nvSpPr>
          <p:spPr bwMode="auto">
            <a:xfrm>
              <a:off x="5120640" y="4297172"/>
              <a:ext cx="1463834" cy="10068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104,000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2,450</a:t>
              </a:r>
            </a:p>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106,450</a:t>
              </a:r>
            </a:p>
          </p:txBody>
        </p:sp>
      </p:grpSp>
      <p:cxnSp>
        <p:nvCxnSpPr>
          <p:cNvPr id="22" name="Straight Arrow Connector 21">
            <a:extLst>
              <a:ext uri="{FF2B5EF4-FFF2-40B4-BE49-F238E27FC236}">
                <a16:creationId xmlns="" xmlns:a16="http://schemas.microsoft.com/office/drawing/2014/main" id="{116D70C5-283C-1F4E-B0AE-3D104886DFE4}"/>
              </a:ext>
            </a:extLst>
          </p:cNvPr>
          <p:cNvCxnSpPr/>
          <p:nvPr/>
        </p:nvCxnSpPr>
        <p:spPr>
          <a:xfrm>
            <a:off x="3681413" y="4954588"/>
            <a:ext cx="1898650" cy="158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 xmlns:a16="http://schemas.microsoft.com/office/drawing/2014/main" id="{06C513AC-A9EA-EA4B-9BE5-701E92911BCC}"/>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
        <p:nvSpPr>
          <p:cNvPr id="72712"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Writing Off Over- or</a:t>
            </a:r>
            <a:br>
              <a:rPr lang="en-US" dirty="0">
                <a:latin typeface="Bookman Old Style" charset="0"/>
                <a:ea typeface="ＭＳ Ｐゴシック" charset="0"/>
              </a:rPr>
            </a:br>
            <a:r>
              <a:rPr lang="en-US" dirty="0">
                <a:latin typeface="Bookman Old Style" charset="0"/>
                <a:ea typeface="ＭＳ Ｐゴシック" charset="0"/>
              </a:rPr>
              <a:t>Underapplied </a:t>
            </a:r>
            <a:r>
              <a:rPr lang="en-US" dirty="0" smtClean="0">
                <a:latin typeface="Bookman Old Style" charset="0"/>
                <a:ea typeface="ＭＳ Ｐゴシック" charset="0"/>
              </a:rPr>
              <a:t>Overhead (3)</a:t>
            </a:r>
            <a:endParaRPr lang="en-US" dirty="0">
              <a:latin typeface="Bookman Old Style" charset="0"/>
              <a:ea typeface="ＭＳ Ｐゴシック" charset="0"/>
            </a:endParaRPr>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1500"/>
                            </p:stCondLst>
                            <p:childTnLst>
                              <p:par>
                                <p:cTn id="9" presetID="22" presetClass="entr" presetSubtype="8"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3500"/>
                            </p:stCondLst>
                            <p:childTnLst>
                              <p:par>
                                <p:cTn id="13" presetID="22" presetClass="entr" presetSubtype="1" fill="hold" nodeType="after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nodeType="withEffect">
                                  <p:stCondLst>
                                    <p:cond delay="200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par>
                          <p:cTn id="19" fill="hold" nodeType="afterGroup">
                            <p:stCondLst>
                              <p:cond delay="6000"/>
                            </p:stCondLst>
                            <p:childTnLst>
                              <p:par>
                                <p:cTn id="20" presetID="22" presetClass="entr" presetSubtype="8" fill="hold" nodeType="after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 xmlns:a16="http://schemas.microsoft.com/office/drawing/2014/main" id="{EF1D8E81-3B6E-2E42-BBE1-472C97D5B1BE}"/>
              </a:ext>
            </a:extLst>
          </p:cNvPr>
          <p:cNvSpPr txBox="1">
            <a:spLocks noChangeArrowheads="1"/>
          </p:cNvSpPr>
          <p:nvPr/>
        </p:nvSpPr>
        <p:spPr bwMode="auto">
          <a:xfrm>
            <a:off x="1646238" y="1646238"/>
            <a:ext cx="585152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dirty="0">
                <a:solidFill>
                  <a:schemeClr val="tx1"/>
                </a:solidFill>
                <a:latin typeface="Gill Sans"/>
                <a:cs typeface="Gill Sans"/>
              </a:rPr>
              <a:t>Some companies prorate the over/under</a:t>
            </a:r>
          </a:p>
          <a:p>
            <a:pPr algn="ctr" defTabSz="274320">
              <a:buSzPct val="100000"/>
              <a:defRPr/>
            </a:pPr>
            <a:r>
              <a:rPr lang="en-US" sz="2400" dirty="0">
                <a:solidFill>
                  <a:schemeClr val="tx1"/>
                </a:solidFill>
                <a:latin typeface="Gill Sans"/>
                <a:cs typeface="Gill Sans"/>
              </a:rPr>
              <a:t>applied MOH to WIP, FG, and COGS.</a:t>
            </a:r>
          </a:p>
        </p:txBody>
      </p:sp>
      <p:grpSp>
        <p:nvGrpSpPr>
          <p:cNvPr id="2" name="Group 13"/>
          <p:cNvGrpSpPr>
            <a:grpSpLocks/>
          </p:cNvGrpSpPr>
          <p:nvPr/>
        </p:nvGrpSpPr>
        <p:grpSpPr bwMode="auto">
          <a:xfrm>
            <a:off x="731838" y="2835275"/>
            <a:ext cx="7680325" cy="3108325"/>
            <a:chOff x="731520" y="2834640"/>
            <a:chExt cx="7680960" cy="2468880"/>
          </a:xfrm>
        </p:grpSpPr>
        <p:grpSp>
          <p:nvGrpSpPr>
            <p:cNvPr id="74757" name="Group 11"/>
            <p:cNvGrpSpPr>
              <a:grpSpLocks/>
            </p:cNvGrpSpPr>
            <p:nvPr/>
          </p:nvGrpSpPr>
          <p:grpSpPr bwMode="auto">
            <a:xfrm>
              <a:off x="731520" y="3291840"/>
              <a:ext cx="7680960" cy="2011680"/>
              <a:chOff x="731520" y="2967360"/>
              <a:chExt cx="7680960" cy="2011680"/>
            </a:xfrm>
          </p:grpSpPr>
          <p:sp>
            <p:nvSpPr>
              <p:cNvPr id="6" name="TextBox 5">
                <a:extLst>
                  <a:ext uri="{FF2B5EF4-FFF2-40B4-BE49-F238E27FC236}">
                    <a16:creationId xmlns="" xmlns:a16="http://schemas.microsoft.com/office/drawing/2014/main" id="{55614D74-42AA-4C4C-AB08-2A38E8CBDCAB}"/>
                  </a:ext>
                </a:extLst>
              </p:cNvPr>
              <p:cNvSpPr txBox="1"/>
              <p:nvPr/>
            </p:nvSpPr>
            <p:spPr>
              <a:xfrm>
                <a:off x="731520" y="3333541"/>
                <a:ext cx="4389800" cy="1645499"/>
              </a:xfrm>
              <a:prstGeom prst="rect">
                <a:avLst/>
              </a:prstGeom>
              <a:solidFill>
                <a:schemeClr val="accent6"/>
              </a:solidFill>
              <a:ln w="12700">
                <a:solidFill>
                  <a:schemeClr val="tx1"/>
                </a:solidFill>
              </a:ln>
            </p:spPr>
            <p:txBody>
              <a:bodyPr wrap="none" anchor="ctr"/>
              <a:lstStyle/>
              <a:p>
                <a:pPr defTabSz="365760">
                  <a:defRPr/>
                </a:pPr>
                <a:r>
                  <a:rPr lang="en-US" sz="2400" dirty="0">
                    <a:latin typeface="Arial" panose="020B0604020202020204" pitchFamily="34" charset="0"/>
                    <a:ea typeface="ＭＳ Ｐゴシック" panose="020B0600070205080204" pitchFamily="34" charset="-128"/>
                    <a:cs typeface="+mn-cs"/>
                  </a:rPr>
                  <a:t>Work-in-Process Inventory</a:t>
                </a:r>
              </a:p>
              <a:p>
                <a:pPr defTabSz="365760">
                  <a:defRPr/>
                </a:pPr>
                <a:r>
                  <a:rPr lang="en-US" sz="2400" dirty="0">
                    <a:latin typeface="Arial" panose="020B0604020202020204" pitchFamily="34" charset="0"/>
                    <a:ea typeface="ＭＳ Ｐゴシック" panose="020B0600070205080204" pitchFamily="34" charset="-128"/>
                    <a:cs typeface="+mn-cs"/>
                  </a:rPr>
                  <a:t>Finished Goods Inventory</a:t>
                </a:r>
              </a:p>
              <a:p>
                <a:pPr defTabSz="365760">
                  <a:defRPr/>
                </a:pPr>
                <a:r>
                  <a:rPr lang="en-US" sz="2400" dirty="0">
                    <a:latin typeface="Arial" panose="020B0604020202020204" pitchFamily="34" charset="0"/>
                    <a:ea typeface="ＭＳ Ｐゴシック" panose="020B0600070205080204" pitchFamily="34" charset="-128"/>
                    <a:cs typeface="+mn-cs"/>
                  </a:rPr>
                  <a:t>Cost of Goods Sold</a:t>
                </a:r>
              </a:p>
              <a:p>
                <a:pPr defTabSz="365760">
                  <a:defRPr/>
                </a:pPr>
                <a:r>
                  <a:rPr lang="en-US" sz="2400" dirty="0">
                    <a:latin typeface="Arial" panose="020B0604020202020204" pitchFamily="34" charset="0"/>
                    <a:ea typeface="ＭＳ Ｐゴシック" panose="020B0600070205080204" pitchFamily="34" charset="-128"/>
                    <a:cs typeface="+mn-cs"/>
                  </a:rPr>
                  <a:t>	Total</a:t>
                </a:r>
              </a:p>
            </p:txBody>
          </p:sp>
          <p:sp>
            <p:nvSpPr>
              <p:cNvPr id="7" name="TextBox 6">
                <a:extLst>
                  <a:ext uri="{FF2B5EF4-FFF2-40B4-BE49-F238E27FC236}">
                    <a16:creationId xmlns="" xmlns:a16="http://schemas.microsoft.com/office/drawing/2014/main" id="{9A674319-FACC-B846-8F24-6D085935356E}"/>
                  </a:ext>
                </a:extLst>
              </p:cNvPr>
              <p:cNvSpPr txBox="1"/>
              <p:nvPr/>
            </p:nvSpPr>
            <p:spPr>
              <a:xfrm>
                <a:off x="5121320" y="3333541"/>
                <a:ext cx="1644786" cy="1645499"/>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mn-cs"/>
                  </a:rPr>
                  <a:t>$  31,500</a:t>
                </a:r>
              </a:p>
              <a:p>
                <a:pPr algn="ctr" defTabSz="365760">
                  <a:defRPr/>
                </a:pPr>
                <a:r>
                  <a:rPr lang="en-US" sz="2400" dirty="0">
                    <a:latin typeface="Arial" panose="020B0604020202020204" pitchFamily="34" charset="0"/>
                    <a:ea typeface="ＭＳ Ｐゴシック" panose="020B0600070205080204" pitchFamily="34" charset="-128"/>
                    <a:cs typeface="+mn-cs"/>
                  </a:rPr>
                  <a:t>  208,500</a:t>
                </a:r>
              </a:p>
              <a:p>
                <a:pPr algn="ctr" defTabSz="365760">
                  <a:defRPr/>
                </a:pPr>
                <a:r>
                  <a:rPr lang="en-US" sz="2400" u="sng" dirty="0">
                    <a:latin typeface="Arial" panose="020B0604020202020204" pitchFamily="34" charset="0"/>
                    <a:ea typeface="ＭＳ Ｐゴシック" panose="020B0600070205080204" pitchFamily="34" charset="-128"/>
                    <a:cs typeface="+mn-cs"/>
                  </a:rPr>
                  <a:t>  104,000</a:t>
                </a:r>
              </a:p>
              <a:p>
                <a:pPr algn="ctr" defTabSz="365760">
                  <a:defRPr/>
                </a:pPr>
                <a:r>
                  <a:rPr lang="en-US" sz="2400" u="dbl" dirty="0">
                    <a:latin typeface="Arial" panose="020B0604020202020204" pitchFamily="34" charset="0"/>
                    <a:ea typeface="ＭＳ Ｐゴシック" panose="020B0600070205080204" pitchFamily="34" charset="-128"/>
                    <a:cs typeface="+mn-cs"/>
                  </a:rPr>
                  <a:t>$344,000</a:t>
                </a:r>
              </a:p>
            </p:txBody>
          </p:sp>
          <p:sp>
            <p:nvSpPr>
              <p:cNvPr id="5" name="TextBox 7">
                <a:extLst>
                  <a:ext uri="{FF2B5EF4-FFF2-40B4-BE49-F238E27FC236}">
                    <a16:creationId xmlns="" xmlns:a16="http://schemas.microsoft.com/office/drawing/2014/main" id="{9E2024B0-BF1B-C443-AA40-559E7D86107D}"/>
                  </a:ext>
                </a:extLst>
              </p:cNvPr>
              <p:cNvSpPr txBox="1"/>
              <p:nvPr/>
            </p:nvSpPr>
            <p:spPr>
              <a:xfrm>
                <a:off x="6766106" y="3333541"/>
                <a:ext cx="1646374" cy="1645499"/>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mn-cs"/>
                  </a:rPr>
                  <a:t>    9.2%</a:t>
                </a:r>
              </a:p>
              <a:p>
                <a:pPr algn="ctr" defTabSz="365760">
                  <a:defRPr/>
                </a:pPr>
                <a:r>
                  <a:rPr lang="en-US" sz="2400" dirty="0">
                    <a:latin typeface="Arial" panose="020B0604020202020204" pitchFamily="34" charset="0"/>
                    <a:ea typeface="ＭＳ Ｐゴシック" panose="020B0600070205080204" pitchFamily="34" charset="-128"/>
                    <a:cs typeface="+mn-cs"/>
                  </a:rPr>
                  <a:t>  60.6%</a:t>
                </a:r>
              </a:p>
              <a:p>
                <a:pPr algn="ctr" defTabSz="365760">
                  <a:defRPr/>
                </a:pPr>
                <a:r>
                  <a:rPr lang="en-US" sz="2400" u="sng" dirty="0">
                    <a:latin typeface="Arial" panose="020B0604020202020204" pitchFamily="34" charset="0"/>
                    <a:ea typeface="ＭＳ Ｐゴシック" panose="020B0600070205080204" pitchFamily="34" charset="-128"/>
                    <a:cs typeface="+mn-cs"/>
                  </a:rPr>
                  <a:t>  30.2%</a:t>
                </a:r>
              </a:p>
              <a:p>
                <a:pPr algn="ctr" defTabSz="365760">
                  <a:defRPr/>
                </a:pPr>
                <a:r>
                  <a:rPr lang="en-US" sz="2400" u="dbl" dirty="0">
                    <a:latin typeface="Arial" panose="020B0604020202020204" pitchFamily="34" charset="0"/>
                    <a:ea typeface="ＭＳ Ｐゴシック" panose="020B0600070205080204" pitchFamily="34" charset="-128"/>
                    <a:cs typeface="+mn-cs"/>
                  </a:rPr>
                  <a:t>100.0%</a:t>
                </a:r>
              </a:p>
            </p:txBody>
          </p:sp>
          <p:sp>
            <p:nvSpPr>
              <p:cNvPr id="74762" name="TextBox 8"/>
              <p:cNvSpPr txBox="1">
                <a:spLocks noChangeArrowheads="1"/>
              </p:cNvSpPr>
              <p:nvPr/>
            </p:nvSpPr>
            <p:spPr bwMode="auto">
              <a:xfrm>
                <a:off x="5120640" y="2967360"/>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dirty="0">
                    <a:latin typeface="Arial" charset="0"/>
                  </a:rPr>
                  <a:t>Costs</a:t>
                </a:r>
              </a:p>
            </p:txBody>
          </p:sp>
          <p:sp>
            <p:nvSpPr>
              <p:cNvPr id="74763" name="TextBox 9"/>
              <p:cNvSpPr txBox="1">
                <a:spLocks noChangeArrowheads="1"/>
              </p:cNvSpPr>
              <p:nvPr/>
            </p:nvSpPr>
            <p:spPr bwMode="auto">
              <a:xfrm>
                <a:off x="6766560" y="2967360"/>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dirty="0">
                    <a:latin typeface="Arial" charset="0"/>
                  </a:rPr>
                  <a:t>% of Total</a:t>
                </a:r>
              </a:p>
            </p:txBody>
          </p:sp>
        </p:grpSp>
        <p:sp>
          <p:nvSpPr>
            <p:cNvPr id="74758" name="TextBox 10"/>
            <p:cNvSpPr txBox="1">
              <a:spLocks noChangeArrowheads="1"/>
            </p:cNvSpPr>
            <p:nvPr/>
          </p:nvSpPr>
          <p:spPr bwMode="auto">
            <a:xfrm>
              <a:off x="2926080" y="2834640"/>
              <a:ext cx="32918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u="sng" dirty="0">
                  <a:latin typeface="Arial" charset="0"/>
                </a:rPr>
                <a:t>Accounts at January 31</a:t>
              </a:r>
            </a:p>
          </p:txBody>
        </p:sp>
      </p:grpSp>
      <p:sp>
        <p:nvSpPr>
          <p:cNvPr id="15" name="Rectangle 14">
            <a:extLst>
              <a:ext uri="{FF2B5EF4-FFF2-40B4-BE49-F238E27FC236}">
                <a16:creationId xmlns="" xmlns:a16="http://schemas.microsoft.com/office/drawing/2014/main" id="{A88409C3-97B3-4949-810A-BFAD8654904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
        <p:nvSpPr>
          <p:cNvPr id="74756"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Writing Off Over- or</a:t>
            </a:r>
            <a:br>
              <a:rPr lang="en-US" dirty="0">
                <a:latin typeface="Bookman Old Style" charset="0"/>
                <a:ea typeface="ＭＳ Ｐゴシック" charset="0"/>
              </a:rPr>
            </a:br>
            <a:r>
              <a:rPr lang="en-US" dirty="0">
                <a:latin typeface="Bookman Old Style" charset="0"/>
                <a:ea typeface="ＭＳ Ｐゴシック" charset="0"/>
              </a:rPr>
              <a:t>Underapplied </a:t>
            </a:r>
            <a:r>
              <a:rPr lang="en-US" dirty="0" smtClean="0">
                <a:latin typeface="Bookman Old Style" charset="0"/>
                <a:ea typeface="ＭＳ Ｐゴシック" charset="0"/>
              </a:rPr>
              <a:t>Overhead (4)</a:t>
            </a:r>
            <a:endParaRPr lang="en-US" dirty="0">
              <a:latin typeface="Bookman Old Style" charset="0"/>
              <a:ea typeface="ＭＳ Ｐゴシック" charset="0"/>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 xmlns:a16="http://schemas.microsoft.com/office/drawing/2014/main" id="{435BFF3E-47C5-2F49-A9DC-70AA5223B370}"/>
              </a:ext>
            </a:extLst>
          </p:cNvPr>
          <p:cNvSpPr txBox="1">
            <a:spLocks noChangeArrowheads="1"/>
          </p:cNvSpPr>
          <p:nvPr/>
        </p:nvSpPr>
        <p:spPr bwMode="auto">
          <a:xfrm>
            <a:off x="1006475" y="1524000"/>
            <a:ext cx="713105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dirty="0">
                <a:solidFill>
                  <a:schemeClr val="tx1"/>
                </a:solidFill>
                <a:latin typeface="Gill Sans"/>
                <a:cs typeface="Gill Sans"/>
              </a:rPr>
              <a:t>Allocate underapplied overhead to finished goods,</a:t>
            </a:r>
          </a:p>
          <a:p>
            <a:pPr algn="ctr" defTabSz="274320">
              <a:buSzPct val="100000"/>
              <a:defRPr/>
            </a:pPr>
            <a:r>
              <a:rPr lang="en-US" sz="2400" dirty="0">
                <a:solidFill>
                  <a:schemeClr val="tx1"/>
                </a:solidFill>
                <a:latin typeface="Gill Sans"/>
                <a:cs typeface="Gill Sans"/>
              </a:rPr>
              <a:t>cost of good sold and WIP.</a:t>
            </a:r>
          </a:p>
        </p:txBody>
      </p:sp>
      <p:grpSp>
        <p:nvGrpSpPr>
          <p:cNvPr id="2" name="Group 26"/>
          <p:cNvGrpSpPr>
            <a:grpSpLocks/>
          </p:cNvGrpSpPr>
          <p:nvPr/>
        </p:nvGrpSpPr>
        <p:grpSpPr bwMode="auto">
          <a:xfrm>
            <a:off x="1096963" y="2743200"/>
            <a:ext cx="6950075" cy="3240088"/>
            <a:chOff x="1097280" y="2743200"/>
            <a:chExt cx="6949440" cy="3239589"/>
          </a:xfrm>
        </p:grpSpPr>
        <p:cxnSp>
          <p:nvCxnSpPr>
            <p:cNvPr id="3" name="Straight Connector 7">
              <a:extLst>
                <a:ext uri="{FF2B5EF4-FFF2-40B4-BE49-F238E27FC236}">
                  <a16:creationId xmlns="" xmlns:a16="http://schemas.microsoft.com/office/drawing/2014/main" id="{312244A2-54CC-1E41-B720-A54AFA8B1DAD}"/>
                </a:ext>
              </a:extLst>
            </p:cNvPr>
            <p:cNvCxnSpPr/>
            <p:nvPr/>
          </p:nvCxnSpPr>
          <p:spPr>
            <a:xfrm>
              <a:off x="1097280" y="3108269"/>
              <a:ext cx="292549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3">
              <a:extLst>
                <a:ext uri="{FF2B5EF4-FFF2-40B4-BE49-F238E27FC236}">
                  <a16:creationId xmlns="" xmlns:a16="http://schemas.microsoft.com/office/drawing/2014/main" id="{A0492BBC-ABD1-B94E-B47B-46188AFE4146}"/>
                </a:ext>
              </a:extLst>
            </p:cNvPr>
            <p:cNvSpPr txBox="1">
              <a:spLocks noChangeArrowheads="1"/>
            </p:cNvSpPr>
            <p:nvPr/>
          </p:nvSpPr>
          <p:spPr bwMode="auto">
            <a:xfrm>
              <a:off x="1097280" y="2743200"/>
              <a:ext cx="2925495" cy="45713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Work-in-Process Inventory</a:t>
              </a:r>
            </a:p>
          </p:txBody>
        </p:sp>
        <p:sp>
          <p:nvSpPr>
            <p:cNvPr id="10" name="Text Box 3">
              <a:extLst>
                <a:ext uri="{FF2B5EF4-FFF2-40B4-BE49-F238E27FC236}">
                  <a16:creationId xmlns="" xmlns:a16="http://schemas.microsoft.com/office/drawing/2014/main" id="{BBF5A927-5124-6241-9E97-1E5C9E1AD8A3}"/>
                </a:ext>
              </a:extLst>
            </p:cNvPr>
            <p:cNvSpPr txBox="1">
              <a:spLocks noChangeArrowheads="1"/>
            </p:cNvSpPr>
            <p:nvPr/>
          </p:nvSpPr>
          <p:spPr bwMode="auto">
            <a:xfrm>
              <a:off x="1097280" y="3108269"/>
              <a:ext cx="1463541" cy="91584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buClr>
                  <a:srgbClr val="FFFF00"/>
                </a:buClr>
                <a:buSzPct val="75000"/>
                <a:buFont typeface="Monotype Sorts" charset="0"/>
                <a:buNone/>
              </a:pPr>
              <a:r>
                <a:rPr lang="en-US" sz="2000" dirty="0">
                  <a:cs typeface="Arial" charset="0"/>
                </a:rPr>
                <a:t>31,500</a:t>
              </a:r>
            </a:p>
            <a:p>
              <a:pPr algn="r">
                <a:buClr>
                  <a:srgbClr val="FFFF00"/>
                </a:buClr>
                <a:buSzPct val="75000"/>
                <a:buFont typeface="Monotype Sorts" charset="0"/>
                <a:buNone/>
              </a:pPr>
              <a:r>
                <a:rPr lang="en-US" sz="2000" dirty="0">
                  <a:cs typeface="Arial" charset="0"/>
                </a:rPr>
                <a:t>225</a:t>
              </a:r>
            </a:p>
            <a:p>
              <a:pPr algn="r">
                <a:buClr>
                  <a:srgbClr val="FFFF00"/>
                </a:buClr>
                <a:buSzPct val="75000"/>
                <a:buFont typeface="Monotype Sorts" charset="0"/>
                <a:buNone/>
              </a:pPr>
              <a:r>
                <a:rPr lang="en-US" sz="1600" dirty="0">
                  <a:cs typeface="Arial" charset="0"/>
                </a:rPr>
                <a:t>(2,450 × 0.092)</a:t>
              </a:r>
            </a:p>
          </p:txBody>
        </p:sp>
        <p:cxnSp>
          <p:nvCxnSpPr>
            <p:cNvPr id="11" name="Straight Connector 10">
              <a:extLst>
                <a:ext uri="{FF2B5EF4-FFF2-40B4-BE49-F238E27FC236}">
                  <a16:creationId xmlns="" xmlns:a16="http://schemas.microsoft.com/office/drawing/2014/main" id="{A8222DDE-49DC-414B-8290-5025AC63F70D}"/>
                </a:ext>
              </a:extLst>
            </p:cNvPr>
            <p:cNvCxnSpPr/>
            <p:nvPr/>
          </p:nvCxnSpPr>
          <p:spPr>
            <a:xfrm rot="5400000">
              <a:off x="2102898" y="3566192"/>
              <a:ext cx="914259"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D1452BDA-D00C-4348-BBBA-A0B2BE22188C}"/>
                </a:ext>
              </a:extLst>
            </p:cNvPr>
            <p:cNvCxnSpPr/>
            <p:nvPr/>
          </p:nvCxnSpPr>
          <p:spPr>
            <a:xfrm>
              <a:off x="5121224" y="3108269"/>
              <a:ext cx="292549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3">
              <a:extLst>
                <a:ext uri="{FF2B5EF4-FFF2-40B4-BE49-F238E27FC236}">
                  <a16:creationId xmlns="" xmlns:a16="http://schemas.microsoft.com/office/drawing/2014/main" id="{8D9DC00C-DE83-204D-9EFC-0CF3F95D3592}"/>
                </a:ext>
              </a:extLst>
            </p:cNvPr>
            <p:cNvSpPr txBox="1">
              <a:spLocks noChangeArrowheads="1"/>
            </p:cNvSpPr>
            <p:nvPr/>
          </p:nvSpPr>
          <p:spPr bwMode="auto">
            <a:xfrm>
              <a:off x="5121224" y="2743200"/>
              <a:ext cx="2925496" cy="45713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Finished Goods Inventory</a:t>
              </a:r>
            </a:p>
          </p:txBody>
        </p:sp>
        <p:cxnSp>
          <p:nvCxnSpPr>
            <p:cNvPr id="7" name="Straight Connector 6">
              <a:extLst>
                <a:ext uri="{FF2B5EF4-FFF2-40B4-BE49-F238E27FC236}">
                  <a16:creationId xmlns="" xmlns:a16="http://schemas.microsoft.com/office/drawing/2014/main" id="{DB35AD49-7D6B-4244-AA26-03887AD4AD1C}"/>
                </a:ext>
              </a:extLst>
            </p:cNvPr>
            <p:cNvCxnSpPr/>
            <p:nvPr/>
          </p:nvCxnSpPr>
          <p:spPr>
            <a:xfrm rot="5400000">
              <a:off x="6126843" y="3566192"/>
              <a:ext cx="914259"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3">
              <a:extLst>
                <a:ext uri="{FF2B5EF4-FFF2-40B4-BE49-F238E27FC236}">
                  <a16:creationId xmlns="" xmlns:a16="http://schemas.microsoft.com/office/drawing/2014/main" id="{FBB75D53-D139-1249-B70B-9403060E3E7C}"/>
                </a:ext>
              </a:extLst>
            </p:cNvPr>
            <p:cNvSpPr txBox="1">
              <a:spLocks noChangeArrowheads="1"/>
            </p:cNvSpPr>
            <p:nvPr/>
          </p:nvSpPr>
          <p:spPr bwMode="auto">
            <a:xfrm>
              <a:off x="5121224" y="3108269"/>
              <a:ext cx="1461954" cy="91584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buClr>
                  <a:srgbClr val="FFFF00"/>
                </a:buClr>
                <a:buSzPct val="75000"/>
                <a:buFont typeface="Monotype Sorts" charset="0"/>
                <a:buNone/>
              </a:pPr>
              <a:r>
                <a:rPr lang="en-US" sz="2000" dirty="0">
                  <a:cs typeface="Arial" charset="0"/>
                </a:rPr>
                <a:t>208,500</a:t>
              </a:r>
            </a:p>
            <a:p>
              <a:pPr algn="r">
                <a:buClr>
                  <a:srgbClr val="FFFF00"/>
                </a:buClr>
                <a:buSzPct val="75000"/>
                <a:buFont typeface="Monotype Sorts" charset="0"/>
                <a:buNone/>
              </a:pPr>
              <a:r>
                <a:rPr lang="en-US" sz="2000" dirty="0">
                  <a:cs typeface="Arial" charset="0"/>
                </a:rPr>
                <a:t>1,485</a:t>
              </a:r>
            </a:p>
            <a:p>
              <a:pPr algn="r">
                <a:buClr>
                  <a:srgbClr val="FFFF00"/>
                </a:buClr>
                <a:buSzPct val="75000"/>
                <a:buFont typeface="Monotype Sorts" charset="0"/>
                <a:buNone/>
              </a:pPr>
              <a:r>
                <a:rPr lang="en-US" sz="1600" dirty="0">
                  <a:cs typeface="Arial" charset="0"/>
                </a:rPr>
                <a:t>(2,450 × 0.606)</a:t>
              </a:r>
            </a:p>
          </p:txBody>
        </p:sp>
        <p:cxnSp>
          <p:nvCxnSpPr>
            <p:cNvPr id="16" name="Straight Connector 15">
              <a:extLst>
                <a:ext uri="{FF2B5EF4-FFF2-40B4-BE49-F238E27FC236}">
                  <a16:creationId xmlns="" xmlns:a16="http://schemas.microsoft.com/office/drawing/2014/main" id="{67B198DE-EB2D-F248-92C2-8E7BB74184B8}"/>
                </a:ext>
              </a:extLst>
            </p:cNvPr>
            <p:cNvCxnSpPr/>
            <p:nvPr/>
          </p:nvCxnSpPr>
          <p:spPr>
            <a:xfrm>
              <a:off x="1097280" y="4938375"/>
              <a:ext cx="2925495"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3">
              <a:extLst>
                <a:ext uri="{FF2B5EF4-FFF2-40B4-BE49-F238E27FC236}">
                  <a16:creationId xmlns="" xmlns:a16="http://schemas.microsoft.com/office/drawing/2014/main" id="{502E688E-1FB9-1848-A19D-7012E666BDBC}"/>
                </a:ext>
              </a:extLst>
            </p:cNvPr>
            <p:cNvSpPr txBox="1">
              <a:spLocks noChangeArrowheads="1"/>
            </p:cNvSpPr>
            <p:nvPr/>
          </p:nvSpPr>
          <p:spPr bwMode="auto">
            <a:xfrm>
              <a:off x="1097280" y="4571718"/>
              <a:ext cx="2925495" cy="45713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Cost of Goods Sold</a:t>
              </a:r>
            </a:p>
          </p:txBody>
        </p:sp>
        <p:sp>
          <p:nvSpPr>
            <p:cNvPr id="18" name="Text Box 3">
              <a:extLst>
                <a:ext uri="{FF2B5EF4-FFF2-40B4-BE49-F238E27FC236}">
                  <a16:creationId xmlns="" xmlns:a16="http://schemas.microsoft.com/office/drawing/2014/main" id="{6F72416E-5CFB-4648-9AD8-EF2740F909D4}"/>
                </a:ext>
              </a:extLst>
            </p:cNvPr>
            <p:cNvSpPr txBox="1">
              <a:spLocks noChangeArrowheads="1"/>
            </p:cNvSpPr>
            <p:nvPr/>
          </p:nvSpPr>
          <p:spPr bwMode="auto">
            <a:xfrm>
              <a:off x="1097280" y="4938375"/>
              <a:ext cx="1463541" cy="914259"/>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buClr>
                  <a:srgbClr val="FFFF00"/>
                </a:buClr>
                <a:buSzPct val="75000"/>
                <a:buFont typeface="Monotype Sorts" charset="0"/>
                <a:buNone/>
              </a:pPr>
              <a:r>
                <a:rPr lang="en-US" sz="2000" dirty="0">
                  <a:cs typeface="Arial" charset="0"/>
                </a:rPr>
                <a:t>104,000</a:t>
              </a:r>
            </a:p>
            <a:p>
              <a:pPr algn="r">
                <a:buClr>
                  <a:srgbClr val="FFFF00"/>
                </a:buClr>
                <a:buSzPct val="75000"/>
                <a:buFont typeface="Monotype Sorts" charset="0"/>
                <a:buNone/>
              </a:pPr>
              <a:r>
                <a:rPr lang="en-US" sz="2000" dirty="0">
                  <a:cs typeface="Arial" charset="0"/>
                </a:rPr>
                <a:t>740</a:t>
              </a:r>
            </a:p>
            <a:p>
              <a:pPr algn="r">
                <a:buClr>
                  <a:srgbClr val="FFFF00"/>
                </a:buClr>
                <a:buSzPct val="75000"/>
              </a:pPr>
              <a:r>
                <a:rPr lang="en-US" sz="1600" dirty="0">
                  <a:solidFill>
                    <a:srgbClr val="000000"/>
                  </a:solidFill>
                  <a:cs typeface="Arial" charset="0"/>
                </a:rPr>
                <a:t>(2,450 × 0.302)</a:t>
              </a:r>
            </a:p>
          </p:txBody>
        </p:sp>
        <p:cxnSp>
          <p:nvCxnSpPr>
            <p:cNvPr id="19" name="Straight Connector 18">
              <a:extLst>
                <a:ext uri="{FF2B5EF4-FFF2-40B4-BE49-F238E27FC236}">
                  <a16:creationId xmlns="" xmlns:a16="http://schemas.microsoft.com/office/drawing/2014/main" id="{1764874A-7AA6-CE47-9A88-9187C4079534}"/>
                </a:ext>
              </a:extLst>
            </p:cNvPr>
            <p:cNvCxnSpPr/>
            <p:nvPr/>
          </p:nvCxnSpPr>
          <p:spPr>
            <a:xfrm rot="5400000">
              <a:off x="2102898" y="5394711"/>
              <a:ext cx="914259"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4970927E-0A3A-F245-8264-5B18810BD361}"/>
                </a:ext>
              </a:extLst>
            </p:cNvPr>
            <p:cNvCxnSpPr/>
            <p:nvPr/>
          </p:nvCxnSpPr>
          <p:spPr>
            <a:xfrm>
              <a:off x="5121224" y="4938375"/>
              <a:ext cx="2925496"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3">
              <a:extLst>
                <a:ext uri="{FF2B5EF4-FFF2-40B4-BE49-F238E27FC236}">
                  <a16:creationId xmlns="" xmlns:a16="http://schemas.microsoft.com/office/drawing/2014/main" id="{D8088651-29E6-384A-B6F9-6F729A582F97}"/>
                </a:ext>
              </a:extLst>
            </p:cNvPr>
            <p:cNvSpPr txBox="1">
              <a:spLocks noChangeArrowheads="1"/>
            </p:cNvSpPr>
            <p:nvPr/>
          </p:nvSpPr>
          <p:spPr bwMode="auto">
            <a:xfrm>
              <a:off x="5121224" y="4571718"/>
              <a:ext cx="2925496" cy="47459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Overhead</a:t>
              </a:r>
            </a:p>
          </p:txBody>
        </p:sp>
        <p:cxnSp>
          <p:nvCxnSpPr>
            <p:cNvPr id="15" name="Straight Connector 14">
              <a:extLst>
                <a:ext uri="{FF2B5EF4-FFF2-40B4-BE49-F238E27FC236}">
                  <a16:creationId xmlns="" xmlns:a16="http://schemas.microsoft.com/office/drawing/2014/main" id="{5534EE25-4DEB-E548-984B-2505835C1813}"/>
                </a:ext>
              </a:extLst>
            </p:cNvPr>
            <p:cNvCxnSpPr/>
            <p:nvPr/>
          </p:nvCxnSpPr>
          <p:spPr>
            <a:xfrm rot="5400000">
              <a:off x="6126843" y="5394711"/>
              <a:ext cx="949179"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Box 3">
              <a:extLst>
                <a:ext uri="{FF2B5EF4-FFF2-40B4-BE49-F238E27FC236}">
                  <a16:creationId xmlns="" xmlns:a16="http://schemas.microsoft.com/office/drawing/2014/main" id="{CA2F1087-C6ED-3D48-8097-67B91B12D721}"/>
                </a:ext>
              </a:extLst>
            </p:cNvPr>
            <p:cNvSpPr txBox="1">
              <a:spLocks noChangeArrowheads="1"/>
            </p:cNvSpPr>
            <p:nvPr/>
          </p:nvSpPr>
          <p:spPr bwMode="auto">
            <a:xfrm>
              <a:off x="5121224" y="4938375"/>
              <a:ext cx="1461954" cy="949179"/>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lgn="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51,450</a:t>
              </a:r>
            </a:p>
          </p:txBody>
        </p:sp>
        <p:sp>
          <p:nvSpPr>
            <p:cNvPr id="21" name="Text Box 3">
              <a:extLst>
                <a:ext uri="{FF2B5EF4-FFF2-40B4-BE49-F238E27FC236}">
                  <a16:creationId xmlns="" xmlns:a16="http://schemas.microsoft.com/office/drawing/2014/main" id="{79B3AD6B-98C6-374C-BBDC-19BC1246AB21}"/>
                </a:ext>
              </a:extLst>
            </p:cNvPr>
            <p:cNvSpPr txBox="1">
              <a:spLocks noChangeArrowheads="1"/>
            </p:cNvSpPr>
            <p:nvPr/>
          </p:nvSpPr>
          <p:spPr bwMode="auto">
            <a:xfrm>
              <a:off x="6583179" y="4938375"/>
              <a:ext cx="1463541" cy="1044414"/>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49,000</a:t>
              </a:r>
            </a:p>
            <a:p>
              <a:pP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  2,450</a:t>
              </a:r>
            </a:p>
          </p:txBody>
        </p:sp>
      </p:grpSp>
      <p:sp>
        <p:nvSpPr>
          <p:cNvPr id="24" name="Rectangle 23">
            <a:extLst>
              <a:ext uri="{FF2B5EF4-FFF2-40B4-BE49-F238E27FC236}">
                <a16:creationId xmlns="" xmlns:a16="http://schemas.microsoft.com/office/drawing/2014/main" id="{F3EDF1DF-DC97-B34A-B875-D591CAFAD161}"/>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
        <p:nvSpPr>
          <p:cNvPr id="76804"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Writing Off Over- or</a:t>
            </a:r>
            <a:br>
              <a:rPr lang="en-US" dirty="0">
                <a:latin typeface="Bookman Old Style" charset="0"/>
                <a:ea typeface="ＭＳ Ｐゴシック" charset="0"/>
              </a:rPr>
            </a:br>
            <a:r>
              <a:rPr lang="en-US" dirty="0">
                <a:latin typeface="Bookman Old Style" charset="0"/>
                <a:ea typeface="ＭＳ Ｐゴシック" charset="0"/>
              </a:rPr>
              <a:t>Underapplied </a:t>
            </a:r>
            <a:r>
              <a:rPr lang="en-US" dirty="0" smtClean="0">
                <a:latin typeface="Bookman Old Style" charset="0"/>
                <a:ea typeface="ＭＳ Ｐゴシック" charset="0"/>
              </a:rPr>
              <a:t>Overhead (5)</a:t>
            </a:r>
            <a:endParaRPr lang="en-US" dirty="0">
              <a:latin typeface="Bookman Old Style" charset="0"/>
              <a:ea typeface="ＭＳ Ｐゴシック"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Using Normal, Actual,</a:t>
            </a:r>
            <a:br>
              <a:rPr lang="en-US" dirty="0">
                <a:latin typeface="Bookman Old Style" charset="0"/>
                <a:ea typeface="ＭＳ Ｐゴシック" charset="0"/>
              </a:rPr>
            </a:br>
            <a:r>
              <a:rPr lang="en-US" dirty="0">
                <a:latin typeface="Bookman Old Style" charset="0"/>
                <a:ea typeface="ＭＳ Ｐゴシック" charset="0"/>
              </a:rPr>
              <a:t>and Standard Costing</a:t>
            </a:r>
          </a:p>
        </p:txBody>
      </p:sp>
      <p:sp>
        <p:nvSpPr>
          <p:cNvPr id="4" name="Text Box 3">
            <a:extLst>
              <a:ext uri="{FF2B5EF4-FFF2-40B4-BE49-F238E27FC236}">
                <a16:creationId xmlns="" xmlns:a16="http://schemas.microsoft.com/office/drawing/2014/main" id="{B6539562-2A68-7941-A838-912CB1218F01}"/>
              </a:ext>
            </a:extLst>
          </p:cNvPr>
          <p:cNvSpPr txBox="1">
            <a:spLocks noChangeArrowheads="1"/>
          </p:cNvSpPr>
          <p:nvPr/>
        </p:nvSpPr>
        <p:spPr bwMode="auto">
          <a:xfrm>
            <a:off x="365125" y="1463675"/>
            <a:ext cx="8413750" cy="1554163"/>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b="1" u="sng" dirty="0" smtClean="0">
                <a:solidFill>
                  <a:schemeClr val="tx1"/>
                </a:solidFill>
                <a:latin typeface="Gill Sans"/>
                <a:cs typeface="Gill Sans"/>
              </a:rPr>
              <a:t>Normal</a:t>
            </a:r>
            <a:endParaRPr lang="en-US" sz="2400" b="1" u="sng"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Cost of job determined by actual direct material, actual</a:t>
            </a:r>
          </a:p>
          <a:p>
            <a:pPr algn="ctr" defTabSz="274320">
              <a:buSzPct val="100000"/>
              <a:defRPr/>
            </a:pPr>
            <a:r>
              <a:rPr lang="en-US" sz="2400" dirty="0">
                <a:solidFill>
                  <a:schemeClr val="tx1"/>
                </a:solidFill>
                <a:latin typeface="Gill Sans"/>
                <a:cs typeface="Gill Sans"/>
              </a:rPr>
              <a:t>direct labor, and applied overhead using the POHR</a:t>
            </a:r>
          </a:p>
          <a:p>
            <a:pPr algn="ctr" defTabSz="274320">
              <a:buSzPct val="100000"/>
              <a:defRPr/>
            </a:pPr>
            <a:r>
              <a:rPr lang="en-US" sz="2400" dirty="0">
                <a:solidFill>
                  <a:schemeClr val="tx1"/>
                </a:solidFill>
                <a:latin typeface="Gill Sans"/>
                <a:cs typeface="Gill Sans"/>
              </a:rPr>
              <a:t>and the actual allocation </a:t>
            </a:r>
            <a:r>
              <a:rPr lang="en-US" sz="2400" dirty="0" smtClean="0">
                <a:solidFill>
                  <a:schemeClr val="tx1"/>
                </a:solidFill>
                <a:latin typeface="Gill Sans"/>
                <a:cs typeface="Gill Sans"/>
              </a:rPr>
              <a:t>base</a:t>
            </a:r>
            <a:endParaRPr lang="en-US" sz="2400" dirty="0">
              <a:solidFill>
                <a:schemeClr val="tx1"/>
              </a:solidFill>
              <a:latin typeface="Gill Sans"/>
              <a:cs typeface="Gill Sans"/>
            </a:endParaRPr>
          </a:p>
          <a:p>
            <a:pPr algn="ctr" defTabSz="274320">
              <a:buSzPct val="100000"/>
              <a:defRPr/>
            </a:pPr>
            <a:endParaRPr lang="en-US" sz="2400" dirty="0">
              <a:solidFill>
                <a:schemeClr val="tx1"/>
              </a:solidFill>
              <a:latin typeface="Gill Sans"/>
              <a:cs typeface="Gill Sans"/>
            </a:endParaRPr>
          </a:p>
        </p:txBody>
      </p:sp>
      <p:sp>
        <p:nvSpPr>
          <p:cNvPr id="5" name="Text Box 3">
            <a:extLst>
              <a:ext uri="{FF2B5EF4-FFF2-40B4-BE49-F238E27FC236}">
                <a16:creationId xmlns="" xmlns:a16="http://schemas.microsoft.com/office/drawing/2014/main" id="{01F480CE-26F0-2640-BD4A-7232F0E7911F}"/>
              </a:ext>
            </a:extLst>
          </p:cNvPr>
          <p:cNvSpPr txBox="1">
            <a:spLocks noChangeArrowheads="1"/>
          </p:cNvSpPr>
          <p:nvPr/>
        </p:nvSpPr>
        <p:spPr bwMode="auto">
          <a:xfrm>
            <a:off x="365125" y="3017838"/>
            <a:ext cx="8413750" cy="1554162"/>
          </a:xfrm>
          <a:prstGeom prst="rect">
            <a:avLst/>
          </a:prstGeom>
          <a:solidFill>
            <a:schemeClr val="accent6">
              <a:lumMod val="40000"/>
              <a:lumOff val="6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b="1" u="sng" dirty="0" smtClean="0">
                <a:solidFill>
                  <a:schemeClr val="tx1"/>
                </a:solidFill>
                <a:latin typeface="Gill Sans"/>
                <a:cs typeface="Gill Sans"/>
              </a:rPr>
              <a:t>Actual</a:t>
            </a:r>
            <a:endParaRPr lang="en-US" sz="2400" b="1" u="sng"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Cost of job determined by actual direct material, actual</a:t>
            </a:r>
          </a:p>
          <a:p>
            <a:pPr algn="ctr" defTabSz="274320">
              <a:buSzPct val="100000"/>
              <a:defRPr/>
            </a:pPr>
            <a:r>
              <a:rPr lang="en-US" sz="2400" dirty="0">
                <a:solidFill>
                  <a:schemeClr val="tx1"/>
                </a:solidFill>
                <a:latin typeface="Gill Sans"/>
                <a:cs typeface="Gill Sans"/>
              </a:rPr>
              <a:t>direct labor, and applied overhead using actual overhead</a:t>
            </a:r>
          </a:p>
          <a:p>
            <a:pPr algn="ctr" defTabSz="274320">
              <a:buSzPct val="100000"/>
              <a:defRPr/>
            </a:pPr>
            <a:r>
              <a:rPr lang="en-US" sz="2400" dirty="0">
                <a:solidFill>
                  <a:schemeClr val="tx1"/>
                </a:solidFill>
                <a:latin typeface="Gill Sans"/>
                <a:cs typeface="Gill Sans"/>
              </a:rPr>
              <a:t>rate and the actual allocation </a:t>
            </a:r>
            <a:r>
              <a:rPr lang="en-US" sz="2400" dirty="0" smtClean="0">
                <a:solidFill>
                  <a:schemeClr val="tx1"/>
                </a:solidFill>
                <a:latin typeface="Gill Sans"/>
                <a:cs typeface="Gill Sans"/>
              </a:rPr>
              <a:t>base</a:t>
            </a:r>
            <a:endParaRPr lang="en-US" sz="2400" dirty="0">
              <a:solidFill>
                <a:schemeClr val="tx1"/>
              </a:solidFill>
              <a:latin typeface="Gill Sans"/>
              <a:cs typeface="Gill Sans"/>
            </a:endParaRPr>
          </a:p>
          <a:p>
            <a:pPr algn="ctr" defTabSz="274320">
              <a:buSzPct val="100000"/>
              <a:defRPr/>
            </a:pPr>
            <a:endParaRPr lang="en-US" sz="2400" dirty="0">
              <a:solidFill>
                <a:schemeClr val="tx1"/>
              </a:solidFill>
              <a:latin typeface="Gill Sans"/>
              <a:cs typeface="Gill Sans"/>
            </a:endParaRPr>
          </a:p>
        </p:txBody>
      </p:sp>
      <p:sp>
        <p:nvSpPr>
          <p:cNvPr id="6" name="Text Box 3">
            <a:extLst>
              <a:ext uri="{FF2B5EF4-FFF2-40B4-BE49-F238E27FC236}">
                <a16:creationId xmlns="" xmlns:a16="http://schemas.microsoft.com/office/drawing/2014/main" id="{EB6F579C-0DC2-5749-B0B0-629CDB8BB873}"/>
              </a:ext>
            </a:extLst>
          </p:cNvPr>
          <p:cNvSpPr txBox="1">
            <a:spLocks noChangeArrowheads="1"/>
          </p:cNvSpPr>
          <p:nvPr/>
        </p:nvSpPr>
        <p:spPr bwMode="auto">
          <a:xfrm>
            <a:off x="365125" y="4572000"/>
            <a:ext cx="8413750" cy="1554163"/>
          </a:xfrm>
          <a:prstGeom prst="rect">
            <a:avLst/>
          </a:prstGeom>
          <a:solidFill>
            <a:schemeClr val="accent5">
              <a:lumMod val="20000"/>
              <a:lumOff val="8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b="1" u="sng" dirty="0" smtClean="0">
                <a:solidFill>
                  <a:schemeClr val="tx1"/>
                </a:solidFill>
                <a:latin typeface="Gill Sans"/>
                <a:cs typeface="Gill Sans"/>
              </a:rPr>
              <a:t>Standard</a:t>
            </a:r>
            <a:endParaRPr lang="en-US" sz="2400" b="1" u="sng"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Cost of job determined by standard (budgeted) direct</a:t>
            </a:r>
          </a:p>
          <a:p>
            <a:pPr algn="ctr" defTabSz="274320">
              <a:buSzPct val="100000"/>
              <a:defRPr/>
            </a:pPr>
            <a:r>
              <a:rPr lang="en-US" sz="2400" dirty="0">
                <a:solidFill>
                  <a:schemeClr val="tx1"/>
                </a:solidFill>
                <a:latin typeface="Gill Sans"/>
                <a:cs typeface="Gill Sans"/>
              </a:rPr>
              <a:t>material, standard direct labor,	 and applied overhead</a:t>
            </a:r>
          </a:p>
          <a:p>
            <a:pPr algn="ctr" defTabSz="274320">
              <a:buSzPct val="100000"/>
              <a:defRPr/>
            </a:pPr>
            <a:r>
              <a:rPr lang="en-US" sz="2400" dirty="0">
                <a:solidFill>
                  <a:schemeClr val="tx1"/>
                </a:solidFill>
                <a:latin typeface="Gill Sans"/>
                <a:cs typeface="Gill Sans"/>
              </a:rPr>
              <a:t>using the POHR and a standard (budgeted) allocation </a:t>
            </a:r>
            <a:r>
              <a:rPr lang="en-US" sz="2400" dirty="0" smtClean="0">
                <a:solidFill>
                  <a:schemeClr val="tx1"/>
                </a:solidFill>
                <a:latin typeface="Gill Sans"/>
                <a:cs typeface="Gill Sans"/>
              </a:rPr>
              <a:t>base</a:t>
            </a:r>
            <a:endParaRPr lang="en-US" sz="2400" dirty="0">
              <a:solidFill>
                <a:schemeClr val="tx1"/>
              </a:solidFill>
              <a:latin typeface="Gill Sans"/>
              <a:cs typeface="Gill Sans"/>
            </a:endParaRPr>
          </a:p>
          <a:p>
            <a:pPr algn="ctr" defTabSz="274320">
              <a:buSzPct val="100000"/>
              <a:defRPr/>
            </a:pPr>
            <a:endParaRPr lang="en-US" sz="2400" dirty="0">
              <a:solidFill>
                <a:schemeClr val="tx1"/>
              </a:solidFill>
              <a:latin typeface="Gill Sans"/>
              <a:cs typeface="Gill Sans"/>
            </a:endParaRPr>
          </a:p>
        </p:txBody>
      </p:sp>
      <p:sp>
        <p:nvSpPr>
          <p:cNvPr id="9" name="Rectangle 8">
            <a:extLst>
              <a:ext uri="{FF2B5EF4-FFF2-40B4-BE49-F238E27FC236}">
                <a16:creationId xmlns="" xmlns:a16="http://schemas.microsoft.com/office/drawing/2014/main" id="{68248F09-EFB9-C449-865C-9CD259BE2E4A}"/>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7-3</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nodeType="afterGroup">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Using Job Costing in</a:t>
            </a:r>
            <a:br>
              <a:rPr lang="en-US" dirty="0">
                <a:latin typeface="Bookman Old Style" charset="0"/>
                <a:ea typeface="ＭＳ Ｐゴシック" charset="0"/>
              </a:rPr>
            </a:br>
            <a:r>
              <a:rPr lang="en-US" dirty="0">
                <a:latin typeface="Bookman Old Style" charset="0"/>
                <a:ea typeface="ＭＳ Ｐゴシック" charset="0"/>
              </a:rPr>
              <a:t>Service Organizations</a:t>
            </a:r>
          </a:p>
        </p:txBody>
      </p:sp>
      <p:sp>
        <p:nvSpPr>
          <p:cNvPr id="3" name="Rectangle 2">
            <a:extLst>
              <a:ext uri="{FF2B5EF4-FFF2-40B4-BE49-F238E27FC236}">
                <a16:creationId xmlns="" xmlns:a16="http://schemas.microsoft.com/office/drawing/2014/main" id="{C13BCC59-08DA-034B-BE9F-D9AC9E4B697B}"/>
              </a:ext>
            </a:extLst>
          </p:cNvPr>
          <p:cNvSpPr/>
          <p:nvPr/>
        </p:nvSpPr>
        <p:spPr>
          <a:xfrm>
            <a:off x="1006475" y="1646238"/>
            <a:ext cx="7131050"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7-4</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Apply job costing methods in service organizations.</a:t>
            </a:r>
          </a:p>
        </p:txBody>
      </p:sp>
      <p:sp>
        <p:nvSpPr>
          <p:cNvPr id="4" name="Text Box 3">
            <a:extLst>
              <a:ext uri="{FF2B5EF4-FFF2-40B4-BE49-F238E27FC236}">
                <a16:creationId xmlns="" xmlns:a16="http://schemas.microsoft.com/office/drawing/2014/main" id="{3E0761C0-8DEE-AF46-9321-79111BD29F38}"/>
              </a:ext>
            </a:extLst>
          </p:cNvPr>
          <p:cNvSpPr txBox="1">
            <a:spLocks noChangeArrowheads="1"/>
          </p:cNvSpPr>
          <p:nvPr/>
        </p:nvSpPr>
        <p:spPr bwMode="auto">
          <a:xfrm>
            <a:off x="1096963" y="2530475"/>
            <a:ext cx="695007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dirty="0">
                <a:solidFill>
                  <a:schemeClr val="tx1"/>
                </a:solidFill>
                <a:latin typeface="Gill Sans"/>
                <a:cs typeface="Gill Sans"/>
              </a:rPr>
              <a:t>Service organizations use fewer direct materials</a:t>
            </a:r>
          </a:p>
          <a:p>
            <a:pPr algn="ctr" defTabSz="274320">
              <a:buSzPct val="100000"/>
              <a:defRPr/>
            </a:pPr>
            <a:r>
              <a:rPr lang="en-US" sz="2400" dirty="0">
                <a:solidFill>
                  <a:schemeClr val="tx1"/>
                </a:solidFill>
                <a:latin typeface="Gill Sans"/>
                <a:cs typeface="Gill Sans"/>
              </a:rPr>
              <a:t>than manufacturing companies.  </a:t>
            </a:r>
          </a:p>
        </p:txBody>
      </p:sp>
      <p:sp>
        <p:nvSpPr>
          <p:cNvPr id="5" name="Text Box 3">
            <a:extLst>
              <a:ext uri="{FF2B5EF4-FFF2-40B4-BE49-F238E27FC236}">
                <a16:creationId xmlns="" xmlns:a16="http://schemas.microsoft.com/office/drawing/2014/main" id="{6A670FD3-799D-1A44-8101-BBCACEF2D8D1}"/>
              </a:ext>
            </a:extLst>
          </p:cNvPr>
          <p:cNvSpPr txBox="1">
            <a:spLocks noChangeArrowheads="1"/>
          </p:cNvSpPr>
          <p:nvPr/>
        </p:nvSpPr>
        <p:spPr bwMode="auto">
          <a:xfrm>
            <a:off x="1096963" y="3597275"/>
            <a:ext cx="695007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buSzPct val="100000"/>
            </a:pPr>
            <a:r>
              <a:rPr lang="en-US" sz="2400" dirty="0">
                <a:latin typeface="Gill Sans"/>
                <a:cs typeface="Gill Sans"/>
              </a:rPr>
              <a:t>Service </a:t>
            </a:r>
            <a:r>
              <a:rPr lang="en-US" sz="2400" dirty="0" smtClean="0">
                <a:latin typeface="Gill Sans"/>
                <a:cs typeface="Gill Sans"/>
              </a:rPr>
              <a:t>companies</a:t>
            </a:r>
            <a:r>
              <a:rPr lang="en-US" sz="2400" dirty="0" smtClean="0">
                <a:latin typeface="Gill Sans"/>
                <a:cs typeface="Gill Sans"/>
              </a:rPr>
              <a:t>’</a:t>
            </a:r>
            <a:r>
              <a:rPr lang="en-US" sz="2400" dirty="0" smtClean="0">
                <a:latin typeface="Gill Sans"/>
                <a:cs typeface="Gill Sans"/>
              </a:rPr>
              <a:t> </a:t>
            </a:r>
            <a:r>
              <a:rPr lang="en-US" sz="2400" dirty="0">
                <a:latin typeface="Gill Sans"/>
                <a:cs typeface="Gill Sans"/>
              </a:rPr>
              <a:t>overhead accounts have</a:t>
            </a:r>
          </a:p>
          <a:p>
            <a:pPr algn="ctr">
              <a:buSzPct val="100000"/>
            </a:pPr>
            <a:r>
              <a:rPr lang="en-US" sz="2400" dirty="0">
                <a:latin typeface="Gill Sans"/>
                <a:cs typeface="Gill Sans"/>
              </a:rPr>
              <a:t>slightly different names.</a:t>
            </a:r>
          </a:p>
        </p:txBody>
      </p:sp>
      <p:sp>
        <p:nvSpPr>
          <p:cNvPr id="6" name="Text Box 3">
            <a:extLst>
              <a:ext uri="{FF2B5EF4-FFF2-40B4-BE49-F238E27FC236}">
                <a16:creationId xmlns="" xmlns:a16="http://schemas.microsoft.com/office/drawing/2014/main" id="{7F655644-D966-4641-8584-1779DCF181AF}"/>
              </a:ext>
            </a:extLst>
          </p:cNvPr>
          <p:cNvSpPr txBox="1">
            <a:spLocks noChangeArrowheads="1"/>
          </p:cNvSpPr>
          <p:nvPr/>
        </p:nvSpPr>
        <p:spPr bwMode="auto">
          <a:xfrm>
            <a:off x="1096963" y="4664075"/>
            <a:ext cx="695007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p>
            <a:pPr algn="ctr" defTabSz="274320">
              <a:buSzPct val="100000"/>
              <a:defRPr/>
            </a:pPr>
            <a:r>
              <a:rPr lang="en-US" sz="2400" dirty="0">
                <a:solidFill>
                  <a:schemeClr val="tx1"/>
                </a:solidFill>
                <a:latin typeface="Gill Sans"/>
                <a:cs typeface="Gill Sans"/>
              </a:rPr>
              <a:t>Finished goods (or services) are charged to</a:t>
            </a:r>
          </a:p>
          <a:p>
            <a:pPr algn="ctr" defTabSz="274320">
              <a:buSzPct val="100000"/>
              <a:defRPr/>
            </a:pPr>
            <a:r>
              <a:rPr lang="en-US" sz="2400" dirty="0">
                <a:solidFill>
                  <a:schemeClr val="tx1"/>
                </a:solidFill>
                <a:latin typeface="Gill Sans"/>
                <a:cs typeface="Gill Sans"/>
              </a:rPr>
              <a:t>Cost of Services Billed.</a:t>
            </a:r>
          </a:p>
        </p:txBody>
      </p:sp>
      <p:sp>
        <p:nvSpPr>
          <p:cNvPr id="9" name="Rectangle 8">
            <a:extLst>
              <a:ext uri="{FF2B5EF4-FFF2-40B4-BE49-F238E27FC236}">
                <a16:creationId xmlns="" xmlns:a16="http://schemas.microsoft.com/office/drawing/2014/main" id="{1BC4124A-DC99-C74A-BBC6-7E30A7CF1EBA}"/>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7-4</a:t>
            </a:r>
          </a:p>
        </p:txBody>
      </p:sp>
    </p:spTree>
  </p:cSld>
  <p:clrMapOvr>
    <a:masterClrMapping/>
  </p:clrMapOvr>
  <p:transition xmlns:p14="http://schemas.microsoft.com/office/powerpoint/2010/main">
    <p:wedg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nodeType="afterGroup">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Group 24"/>
          <p:cNvGrpSpPr>
            <a:grpSpLocks/>
          </p:cNvGrpSpPr>
          <p:nvPr/>
        </p:nvGrpSpPr>
        <p:grpSpPr bwMode="auto">
          <a:xfrm>
            <a:off x="541338" y="1646238"/>
            <a:ext cx="8047037" cy="3932237"/>
            <a:chOff x="487363" y="1646238"/>
            <a:chExt cx="8047037" cy="3932237"/>
          </a:xfrm>
        </p:grpSpPr>
        <p:sp>
          <p:nvSpPr>
            <p:cNvPr id="4" name="Text Box 3">
              <a:extLst>
                <a:ext uri="{FF2B5EF4-FFF2-40B4-BE49-F238E27FC236}">
                  <a16:creationId xmlns="" xmlns:a16="http://schemas.microsoft.com/office/drawing/2014/main" id="{C62893D3-ABD4-7342-B1D5-8E565B9042A2}"/>
                </a:ext>
              </a:extLst>
            </p:cNvPr>
            <p:cNvSpPr txBox="1">
              <a:spLocks noChangeArrowheads="1"/>
            </p:cNvSpPr>
            <p:nvPr/>
          </p:nvSpPr>
          <p:spPr bwMode="auto">
            <a:xfrm>
              <a:off x="1951038" y="1646238"/>
              <a:ext cx="182880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Labor</a:t>
              </a:r>
            </a:p>
          </p:txBody>
        </p:sp>
        <p:sp>
          <p:nvSpPr>
            <p:cNvPr id="5" name="Text Box 3">
              <a:extLst>
                <a:ext uri="{FF2B5EF4-FFF2-40B4-BE49-F238E27FC236}">
                  <a16:creationId xmlns="" xmlns:a16="http://schemas.microsoft.com/office/drawing/2014/main" id="{2BE67757-356C-6141-B5C8-5D3914729225}"/>
                </a:ext>
              </a:extLst>
            </p:cNvPr>
            <p:cNvSpPr txBox="1">
              <a:spLocks noChangeArrowheads="1"/>
            </p:cNvSpPr>
            <p:nvPr/>
          </p:nvSpPr>
          <p:spPr bwMode="auto">
            <a:xfrm>
              <a:off x="5426075" y="1646238"/>
              <a:ext cx="2559050" cy="47625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Work in process</a:t>
              </a:r>
            </a:p>
          </p:txBody>
        </p:sp>
        <p:sp>
          <p:nvSpPr>
            <p:cNvPr id="6" name="Text Box 3">
              <a:extLst>
                <a:ext uri="{FF2B5EF4-FFF2-40B4-BE49-F238E27FC236}">
                  <a16:creationId xmlns="" xmlns:a16="http://schemas.microsoft.com/office/drawing/2014/main" id="{1D73E95F-2D0A-EE44-A5D6-EB41AB01EDF1}"/>
                </a:ext>
              </a:extLst>
            </p:cNvPr>
            <p:cNvSpPr txBox="1">
              <a:spLocks noChangeArrowheads="1"/>
            </p:cNvSpPr>
            <p:nvPr/>
          </p:nvSpPr>
          <p:spPr bwMode="auto">
            <a:xfrm>
              <a:off x="1951038" y="2286000"/>
              <a:ext cx="1828800" cy="73183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Direct</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labor</a:t>
              </a:r>
            </a:p>
          </p:txBody>
        </p:sp>
        <p:sp>
          <p:nvSpPr>
            <p:cNvPr id="7" name="Text Box 3">
              <a:extLst>
                <a:ext uri="{FF2B5EF4-FFF2-40B4-BE49-F238E27FC236}">
                  <a16:creationId xmlns="" xmlns:a16="http://schemas.microsoft.com/office/drawing/2014/main" id="{98365A36-9EF0-A348-9E01-FC42768B70D5}"/>
                </a:ext>
              </a:extLst>
            </p:cNvPr>
            <p:cNvSpPr txBox="1">
              <a:spLocks noChangeArrowheads="1"/>
            </p:cNvSpPr>
            <p:nvPr/>
          </p:nvSpPr>
          <p:spPr bwMode="auto">
            <a:xfrm>
              <a:off x="487363" y="3565525"/>
              <a:ext cx="1828800" cy="73183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Labor</a:t>
              </a:r>
            </a:p>
          </p:txBody>
        </p:sp>
        <p:sp>
          <p:nvSpPr>
            <p:cNvPr id="8" name="Text Box 3">
              <a:extLst>
                <a:ext uri="{FF2B5EF4-FFF2-40B4-BE49-F238E27FC236}">
                  <a16:creationId xmlns="" xmlns:a16="http://schemas.microsoft.com/office/drawing/2014/main" id="{0EB47BF1-7CBF-E048-A853-114CD561AA7C}"/>
                </a:ext>
              </a:extLst>
            </p:cNvPr>
            <p:cNvSpPr txBox="1">
              <a:spLocks noChangeArrowheads="1"/>
            </p:cNvSpPr>
            <p:nvPr/>
          </p:nvSpPr>
          <p:spPr bwMode="auto">
            <a:xfrm>
              <a:off x="1951038" y="4846638"/>
              <a:ext cx="1828800"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Indirect</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labor</a:t>
              </a:r>
            </a:p>
          </p:txBody>
        </p:sp>
        <p:sp>
          <p:nvSpPr>
            <p:cNvPr id="9" name="Text Box 3">
              <a:extLst>
                <a:ext uri="{FF2B5EF4-FFF2-40B4-BE49-F238E27FC236}">
                  <a16:creationId xmlns="" xmlns:a16="http://schemas.microsoft.com/office/drawing/2014/main" id="{5A992621-CC04-7A44-8393-F5C4011FEBD7}"/>
                </a:ext>
              </a:extLst>
            </p:cNvPr>
            <p:cNvSpPr txBox="1">
              <a:spLocks noChangeArrowheads="1"/>
            </p:cNvSpPr>
            <p:nvPr/>
          </p:nvSpPr>
          <p:spPr bwMode="auto">
            <a:xfrm>
              <a:off x="5334000" y="4846638"/>
              <a:ext cx="1828800"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Overhead</a:t>
              </a:r>
            </a:p>
          </p:txBody>
        </p:sp>
        <p:sp>
          <p:nvSpPr>
            <p:cNvPr id="10" name="Text Box 3">
              <a:extLst>
                <a:ext uri="{FF2B5EF4-FFF2-40B4-BE49-F238E27FC236}">
                  <a16:creationId xmlns="" xmlns:a16="http://schemas.microsoft.com/office/drawing/2014/main" id="{087A42E9-0358-B247-BB80-95E03739490F}"/>
                </a:ext>
              </a:extLst>
            </p:cNvPr>
            <p:cNvSpPr txBox="1">
              <a:spLocks noChangeArrowheads="1"/>
            </p:cNvSpPr>
            <p:nvPr/>
          </p:nvSpPr>
          <p:spPr bwMode="auto">
            <a:xfrm>
              <a:off x="4822825" y="2925763"/>
              <a:ext cx="1905000" cy="4572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smtClean="0">
                  <a:solidFill>
                    <a:schemeClr val="tx1"/>
                  </a:solidFill>
                  <a:latin typeface="Arial" pitchFamily="34" charset="0"/>
                  <a:cs typeface="Arial" pitchFamily="34" charset="0"/>
                </a:rPr>
                <a:t>Contract 782</a:t>
              </a:r>
              <a:endParaRPr lang="en-US" sz="2400" dirty="0">
                <a:solidFill>
                  <a:schemeClr val="tx1"/>
                </a:solidFill>
                <a:latin typeface="Arial" pitchFamily="34" charset="0"/>
                <a:cs typeface="Arial" pitchFamily="34" charset="0"/>
              </a:endParaRPr>
            </a:p>
          </p:txBody>
        </p:sp>
        <p:sp>
          <p:nvSpPr>
            <p:cNvPr id="11" name="Text Box 3">
              <a:extLst>
                <a:ext uri="{FF2B5EF4-FFF2-40B4-BE49-F238E27FC236}">
                  <a16:creationId xmlns="" xmlns:a16="http://schemas.microsoft.com/office/drawing/2014/main" id="{0DD9737B-9DEA-3648-A3DF-1E99E18414F6}"/>
                </a:ext>
              </a:extLst>
            </p:cNvPr>
            <p:cNvSpPr txBox="1">
              <a:spLocks noChangeArrowheads="1"/>
            </p:cNvSpPr>
            <p:nvPr/>
          </p:nvSpPr>
          <p:spPr bwMode="auto">
            <a:xfrm>
              <a:off x="4822825" y="3476625"/>
              <a:ext cx="1905000" cy="4572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smtClean="0">
                  <a:solidFill>
                    <a:schemeClr val="tx1"/>
                  </a:solidFill>
                  <a:latin typeface="Arial" pitchFamily="34" charset="0"/>
                  <a:cs typeface="Arial" pitchFamily="34" charset="0"/>
                </a:rPr>
                <a:t>Contract 783</a:t>
              </a:r>
              <a:endParaRPr lang="en-US" sz="2400" dirty="0">
                <a:solidFill>
                  <a:schemeClr val="tx1"/>
                </a:solidFill>
                <a:latin typeface="Arial" pitchFamily="34" charset="0"/>
                <a:cs typeface="Arial" pitchFamily="34" charset="0"/>
              </a:endParaRPr>
            </a:p>
          </p:txBody>
        </p:sp>
        <p:sp>
          <p:nvSpPr>
            <p:cNvPr id="12" name="Text Box 3">
              <a:extLst>
                <a:ext uri="{FF2B5EF4-FFF2-40B4-BE49-F238E27FC236}">
                  <a16:creationId xmlns="" xmlns:a16="http://schemas.microsoft.com/office/drawing/2014/main" id="{6AE5F9DA-2913-4A4F-AB62-F9AB3C3793F2}"/>
                </a:ext>
              </a:extLst>
            </p:cNvPr>
            <p:cNvSpPr txBox="1">
              <a:spLocks noChangeArrowheads="1"/>
            </p:cNvSpPr>
            <p:nvPr/>
          </p:nvSpPr>
          <p:spPr bwMode="auto">
            <a:xfrm>
              <a:off x="4822825" y="4022725"/>
              <a:ext cx="1905000" cy="4572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smtClean="0">
                  <a:solidFill>
                    <a:schemeClr val="tx1"/>
                  </a:solidFill>
                  <a:latin typeface="Arial" pitchFamily="34" charset="0"/>
                  <a:cs typeface="Arial" pitchFamily="34" charset="0"/>
                </a:rPr>
                <a:t>Contract 784</a:t>
              </a:r>
              <a:endParaRPr lang="en-US" sz="2400" dirty="0">
                <a:solidFill>
                  <a:schemeClr val="tx1"/>
                </a:solidFill>
                <a:latin typeface="Arial" pitchFamily="34" charset="0"/>
                <a:cs typeface="Arial" pitchFamily="34" charset="0"/>
              </a:endParaRPr>
            </a:p>
          </p:txBody>
        </p:sp>
        <p:sp>
          <p:nvSpPr>
            <p:cNvPr id="13" name="Text Box 3">
              <a:extLst>
                <a:ext uri="{FF2B5EF4-FFF2-40B4-BE49-F238E27FC236}">
                  <a16:creationId xmlns="" xmlns:a16="http://schemas.microsoft.com/office/drawing/2014/main" id="{B9E3E3FB-8261-BC42-B7FD-F0800CD94DA9}"/>
                </a:ext>
              </a:extLst>
            </p:cNvPr>
            <p:cNvSpPr txBox="1">
              <a:spLocks noChangeArrowheads="1"/>
            </p:cNvSpPr>
            <p:nvPr/>
          </p:nvSpPr>
          <p:spPr bwMode="auto">
            <a:xfrm>
              <a:off x="7437438" y="3292475"/>
              <a:ext cx="1096962" cy="82232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Total</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WIP</a:t>
              </a:r>
            </a:p>
          </p:txBody>
        </p:sp>
        <p:cxnSp>
          <p:nvCxnSpPr>
            <p:cNvPr id="14" name="Shape 13">
              <a:extLst>
                <a:ext uri="{FF2B5EF4-FFF2-40B4-BE49-F238E27FC236}">
                  <a16:creationId xmlns="" xmlns:a16="http://schemas.microsoft.com/office/drawing/2014/main" id="{E5545D33-264D-F843-818D-EC3CE1B8A14C}"/>
                </a:ext>
              </a:extLst>
            </p:cNvPr>
            <p:cNvCxnSpPr>
              <a:stCxn id="7" idx="0"/>
              <a:endCxn id="6" idx="1"/>
            </p:cNvCxnSpPr>
            <p:nvPr/>
          </p:nvCxnSpPr>
          <p:spPr>
            <a:xfrm rot="5400000" flipH="1" flipV="1">
              <a:off x="1219201" y="2833687"/>
              <a:ext cx="914400" cy="549275"/>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hape 14">
              <a:extLst>
                <a:ext uri="{FF2B5EF4-FFF2-40B4-BE49-F238E27FC236}">
                  <a16:creationId xmlns="" xmlns:a16="http://schemas.microsoft.com/office/drawing/2014/main" id="{8C7EF356-7F53-DC4E-8212-D104E9D8C2AC}"/>
                </a:ext>
              </a:extLst>
            </p:cNvPr>
            <p:cNvCxnSpPr>
              <a:stCxn id="7" idx="2"/>
              <a:endCxn id="8" idx="1"/>
            </p:cNvCxnSpPr>
            <p:nvPr/>
          </p:nvCxnSpPr>
          <p:spPr>
            <a:xfrm rot="16200000" flipH="1">
              <a:off x="1219201" y="4479925"/>
              <a:ext cx="914400" cy="549275"/>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 xmlns:a16="http://schemas.microsoft.com/office/drawing/2014/main" id="{DC9B5F82-0EA2-AE41-A665-1111FE3B4ACE}"/>
                </a:ext>
              </a:extLst>
            </p:cNvPr>
            <p:cNvCxnSpPr>
              <a:stCxn id="6" idx="3"/>
              <a:endCxn id="10" idx="1"/>
            </p:cNvCxnSpPr>
            <p:nvPr/>
          </p:nvCxnSpPr>
          <p:spPr>
            <a:xfrm>
              <a:off x="3779838" y="2651919"/>
              <a:ext cx="1042987" cy="502444"/>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 xmlns:a16="http://schemas.microsoft.com/office/drawing/2014/main" id="{0655E493-C975-9946-BE8D-E740D82F9298}"/>
                </a:ext>
              </a:extLst>
            </p:cNvPr>
            <p:cNvCxnSpPr>
              <a:stCxn id="6" idx="3"/>
              <a:endCxn id="11" idx="1"/>
            </p:cNvCxnSpPr>
            <p:nvPr/>
          </p:nvCxnSpPr>
          <p:spPr>
            <a:xfrm>
              <a:off x="3779838" y="2651919"/>
              <a:ext cx="1042987" cy="1053306"/>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 xmlns:a16="http://schemas.microsoft.com/office/drawing/2014/main" id="{1CF79179-2384-B043-B104-173C3FA4160B}"/>
                </a:ext>
              </a:extLst>
            </p:cNvPr>
            <p:cNvCxnSpPr>
              <a:stCxn id="6" idx="3"/>
              <a:endCxn id="12" idx="1"/>
            </p:cNvCxnSpPr>
            <p:nvPr/>
          </p:nvCxnSpPr>
          <p:spPr>
            <a:xfrm>
              <a:off x="3779838" y="2651919"/>
              <a:ext cx="1042987" cy="1599406"/>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BD57D7E6-2F85-8B44-A85B-3F5D6B6BAC07}"/>
                </a:ext>
              </a:extLst>
            </p:cNvPr>
            <p:cNvCxnSpPr>
              <a:stCxn id="8" idx="3"/>
              <a:endCxn id="9" idx="1"/>
            </p:cNvCxnSpPr>
            <p:nvPr/>
          </p:nvCxnSpPr>
          <p:spPr>
            <a:xfrm>
              <a:off x="3779838" y="5211763"/>
              <a:ext cx="1554162"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 xmlns:a16="http://schemas.microsoft.com/office/drawing/2014/main" id="{CC92CEC4-A998-3E4D-8DAB-C41F57B45AFD}"/>
                </a:ext>
              </a:extLst>
            </p:cNvPr>
            <p:cNvCxnSpPr>
              <a:stCxn id="10" idx="3"/>
              <a:endCxn id="13" idx="1"/>
            </p:cNvCxnSpPr>
            <p:nvPr/>
          </p:nvCxnSpPr>
          <p:spPr>
            <a:xfrm>
              <a:off x="6727825" y="3154363"/>
              <a:ext cx="709613" cy="549275"/>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2B83E026-2114-B441-9976-59676057C11E}"/>
                </a:ext>
              </a:extLst>
            </p:cNvPr>
            <p:cNvCxnSpPr>
              <a:stCxn id="11" idx="3"/>
              <a:endCxn id="13" idx="1"/>
            </p:cNvCxnSpPr>
            <p:nvPr/>
          </p:nvCxnSpPr>
          <p:spPr>
            <a:xfrm flipV="1">
              <a:off x="6727825" y="3703638"/>
              <a:ext cx="709613"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 xmlns:a16="http://schemas.microsoft.com/office/drawing/2014/main" id="{E70A3804-8C33-B142-9C3E-E9200CB3AB4B}"/>
                </a:ext>
              </a:extLst>
            </p:cNvPr>
            <p:cNvCxnSpPr>
              <a:stCxn id="12" idx="3"/>
              <a:endCxn id="13" idx="1"/>
            </p:cNvCxnSpPr>
            <p:nvPr/>
          </p:nvCxnSpPr>
          <p:spPr>
            <a:xfrm flipV="1">
              <a:off x="6727825" y="3703638"/>
              <a:ext cx="709613" cy="547687"/>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 xmlns:a16="http://schemas.microsoft.com/office/drawing/2014/main" id="{02856A2E-E986-534F-82B4-292755AEFA23}"/>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7-4</a:t>
            </a:r>
          </a:p>
        </p:txBody>
      </p:sp>
      <p:sp>
        <p:nvSpPr>
          <p:cNvPr id="82947"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ea typeface="ＭＳ Ｐゴシック" charset="0"/>
              </a:rPr>
              <a:t>Using Job Costing in</a:t>
            </a:r>
            <a:br>
              <a:rPr lang="en-US" dirty="0">
                <a:latin typeface="Bookman Old Style" charset="0"/>
                <a:ea typeface="ＭＳ Ｐゴシック" charset="0"/>
              </a:rPr>
            </a:br>
            <a:r>
              <a:rPr lang="en-US" dirty="0">
                <a:latin typeface="Bookman Old Style" charset="0"/>
                <a:ea typeface="ＭＳ Ｐゴシック" charset="0"/>
              </a:rPr>
              <a:t>Service </a:t>
            </a:r>
            <a:r>
              <a:rPr lang="en-US" dirty="0" smtClean="0">
                <a:latin typeface="Bookman Old Style" charset="0"/>
                <a:ea typeface="ＭＳ Ｐゴシック" charset="0"/>
              </a:rPr>
              <a:t>Organizations (2)</a:t>
            </a:r>
            <a:endParaRPr lang="en-US" dirty="0">
              <a:latin typeface="Bookman Old Style" charset="0"/>
              <a:ea typeface="ＭＳ Ｐゴシック"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dirty="0">
                <a:latin typeface="Bookman Old Style" charset="0"/>
                <a:ea typeface="ＭＳ Ｐゴシック" charset="0"/>
              </a:rPr>
              <a:t>Ethical Issues</a:t>
            </a:r>
          </a:p>
        </p:txBody>
      </p:sp>
      <p:sp>
        <p:nvSpPr>
          <p:cNvPr id="3" name="Rectangle 2">
            <a:extLst>
              <a:ext uri="{FF2B5EF4-FFF2-40B4-BE49-F238E27FC236}">
                <a16:creationId xmlns="" xmlns:a16="http://schemas.microsoft.com/office/drawing/2014/main" id="{96C2DCB2-71F4-7549-BB24-AF93FF29BA84}"/>
              </a:ext>
            </a:extLst>
          </p:cNvPr>
          <p:cNvSpPr/>
          <p:nvPr/>
        </p:nvSpPr>
        <p:spPr>
          <a:xfrm>
            <a:off x="1417638" y="1463675"/>
            <a:ext cx="6308725"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7-5</a:t>
            </a:r>
            <a:r>
              <a:rPr lang="en-US" sz="2000" b="1"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Understand the ethical issues in job costing.</a:t>
            </a:r>
          </a:p>
        </p:txBody>
      </p:sp>
      <p:sp>
        <p:nvSpPr>
          <p:cNvPr id="4" name="Text Box 3">
            <a:extLst>
              <a:ext uri="{FF2B5EF4-FFF2-40B4-BE49-F238E27FC236}">
                <a16:creationId xmlns="" xmlns:a16="http://schemas.microsoft.com/office/drawing/2014/main" id="{573031C8-E4C2-5845-8848-7FA3A7D6F2F6}"/>
              </a:ext>
            </a:extLst>
          </p:cNvPr>
          <p:cNvSpPr txBox="1">
            <a:spLocks noChangeArrowheads="1"/>
          </p:cNvSpPr>
          <p:nvPr/>
        </p:nvSpPr>
        <p:spPr bwMode="auto">
          <a:xfrm>
            <a:off x="1828800" y="2378075"/>
            <a:ext cx="5486400" cy="1554163"/>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buSzPct val="100000"/>
            </a:pPr>
            <a:r>
              <a:rPr lang="en-US" sz="2400" u="sng" dirty="0">
                <a:latin typeface="Gill Sans"/>
                <a:cs typeface="Gill Sans"/>
              </a:rPr>
              <a:t>Improprieties </a:t>
            </a:r>
            <a:r>
              <a:rPr lang="en-US" sz="2400" u="sng" dirty="0" smtClean="0">
                <a:latin typeface="Gill Sans"/>
                <a:cs typeface="Gill Sans"/>
              </a:rPr>
              <a:t>include</a:t>
            </a:r>
            <a:r>
              <a:rPr lang="en-US" sz="2400" u="sng" dirty="0">
                <a:latin typeface="Gill Sans"/>
                <a:cs typeface="Gill Sans"/>
              </a:rPr>
              <a:t>:</a:t>
            </a:r>
          </a:p>
          <a:p>
            <a:pPr>
              <a:buSzPct val="100000"/>
            </a:pPr>
            <a:r>
              <a:rPr lang="en-US" sz="2400" dirty="0">
                <a:latin typeface="Gill Sans"/>
                <a:cs typeface="Gill Sans"/>
              </a:rPr>
              <a:t>	– Misstating the stage of completion</a:t>
            </a:r>
          </a:p>
          <a:p>
            <a:pPr>
              <a:buSzPct val="100000"/>
            </a:pPr>
            <a:r>
              <a:rPr lang="en-US" sz="2400" dirty="0">
                <a:latin typeface="Gill Sans"/>
                <a:cs typeface="Gill Sans"/>
              </a:rPr>
              <a:t>	– Charging costs to the wrong jobs </a:t>
            </a:r>
          </a:p>
          <a:p>
            <a:pPr>
              <a:buSzPct val="100000"/>
            </a:pPr>
            <a:r>
              <a:rPr lang="en-US" sz="2400" dirty="0">
                <a:latin typeface="Gill Sans"/>
                <a:cs typeface="Gill Sans"/>
              </a:rPr>
              <a:t>	– Misrepresenting the cost of jobs</a:t>
            </a:r>
          </a:p>
        </p:txBody>
      </p:sp>
      <p:sp>
        <p:nvSpPr>
          <p:cNvPr id="9" name="Rectangle 8">
            <a:extLst>
              <a:ext uri="{FF2B5EF4-FFF2-40B4-BE49-F238E27FC236}">
                <a16:creationId xmlns="" xmlns:a16="http://schemas.microsoft.com/office/drawing/2014/main" id="{51127683-FF19-1F42-8931-71CFCF404681}"/>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7-5</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dirty="0">
                <a:latin typeface="Bookman Old Style" charset="0"/>
                <a:ea typeface="ＭＳ Ｐゴシック" charset="0"/>
              </a:rPr>
              <a:t>Managing Projects</a:t>
            </a:r>
          </a:p>
        </p:txBody>
      </p:sp>
      <p:sp>
        <p:nvSpPr>
          <p:cNvPr id="3" name="Rectangle 2">
            <a:extLst>
              <a:ext uri="{FF2B5EF4-FFF2-40B4-BE49-F238E27FC236}">
                <a16:creationId xmlns="" xmlns:a16="http://schemas.microsoft.com/office/drawing/2014/main" id="{AB7BAC1C-4AB0-B744-BB3B-AED18B0AC0A1}"/>
              </a:ext>
            </a:extLst>
          </p:cNvPr>
          <p:cNvSpPr/>
          <p:nvPr/>
        </p:nvSpPr>
        <p:spPr>
          <a:xfrm>
            <a:off x="1050925" y="1463675"/>
            <a:ext cx="7042150"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7-6</a:t>
            </a:r>
            <a:r>
              <a:rPr lang="en-US" sz="2000" b="1"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Describe the difference between jobs and projects.</a:t>
            </a:r>
          </a:p>
        </p:txBody>
      </p:sp>
      <p:sp>
        <p:nvSpPr>
          <p:cNvPr id="4" name="Text Box 3">
            <a:extLst>
              <a:ext uri="{FF2B5EF4-FFF2-40B4-BE49-F238E27FC236}">
                <a16:creationId xmlns="" xmlns:a16="http://schemas.microsoft.com/office/drawing/2014/main" id="{413427F8-7689-9D45-880C-60DF2C911A0B}"/>
              </a:ext>
            </a:extLst>
          </p:cNvPr>
          <p:cNvSpPr txBox="1">
            <a:spLocks noChangeArrowheads="1"/>
          </p:cNvSpPr>
          <p:nvPr/>
        </p:nvSpPr>
        <p:spPr bwMode="auto">
          <a:xfrm>
            <a:off x="822325" y="2378075"/>
            <a:ext cx="7499350" cy="13557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 	A project is a complex job that often takes months</a:t>
            </a:r>
          </a:p>
          <a:p>
            <a:pPr algn="ctr" defTabSz="274320">
              <a:buSzPct val="100000"/>
              <a:defRPr/>
            </a:pPr>
            <a:r>
              <a:rPr lang="en-US" sz="2400" dirty="0">
                <a:solidFill>
                  <a:schemeClr val="tx1"/>
                </a:solidFill>
                <a:latin typeface="Gill Sans"/>
                <a:cs typeface="Gill Sans"/>
              </a:rPr>
              <a:t>	or years to complete and requires the work of many</a:t>
            </a:r>
          </a:p>
          <a:p>
            <a:pPr algn="ctr" defTabSz="274320">
              <a:buSzPct val="100000"/>
              <a:defRPr/>
            </a:pPr>
            <a:r>
              <a:rPr lang="en-US" sz="2400" dirty="0">
                <a:solidFill>
                  <a:schemeClr val="tx1"/>
                </a:solidFill>
                <a:latin typeface="Gill Sans"/>
                <a:cs typeface="Gill Sans"/>
              </a:rPr>
              <a:t>	departments, divisions, or subcontractors.</a:t>
            </a:r>
          </a:p>
        </p:txBody>
      </p:sp>
      <p:sp>
        <p:nvSpPr>
          <p:cNvPr id="6" name="Rectangle 5">
            <a:extLst>
              <a:ext uri="{FF2B5EF4-FFF2-40B4-BE49-F238E27FC236}">
                <a16:creationId xmlns="" xmlns:a16="http://schemas.microsoft.com/office/drawing/2014/main" id="{9B1A435C-51E1-2646-B5CC-E42B4DD39D14}"/>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7-6</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dirty="0">
                <a:latin typeface="Bookman Old Style" charset="0"/>
                <a:ea typeface="ＭＳ Ｐゴシック" charset="0"/>
              </a:rPr>
              <a:t>Defining a Job</a:t>
            </a:r>
          </a:p>
        </p:txBody>
      </p:sp>
      <p:sp>
        <p:nvSpPr>
          <p:cNvPr id="3" name="Rectangle 2">
            <a:extLst>
              <a:ext uri="{FF2B5EF4-FFF2-40B4-BE49-F238E27FC236}">
                <a16:creationId xmlns="" xmlns:a16="http://schemas.microsoft.com/office/drawing/2014/main" id="{7D778E28-C949-FD46-9F99-A1DC25D73747}"/>
              </a:ext>
            </a:extLst>
          </p:cNvPr>
          <p:cNvSpPr/>
          <p:nvPr/>
        </p:nvSpPr>
        <p:spPr>
          <a:xfrm>
            <a:off x="1782763" y="1374775"/>
            <a:ext cx="5578475"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7-1</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Explain what </a:t>
            </a:r>
            <a:r>
              <a:rPr lang="en-US" sz="2000" i="1" dirty="0">
                <a:latin typeface="Tahoma" pitchFamily="34" charset="0"/>
                <a:ea typeface="ＭＳ Ｐゴシック" panose="020B0600070205080204" pitchFamily="34" charset="-128"/>
                <a:cs typeface="+mn-cs"/>
              </a:rPr>
              <a:t>job</a:t>
            </a:r>
            <a:r>
              <a:rPr lang="en-US" sz="2000" dirty="0">
                <a:latin typeface="Tahoma" pitchFamily="34" charset="0"/>
                <a:ea typeface="ＭＳ Ｐゴシック" panose="020B0600070205080204" pitchFamily="34" charset="-128"/>
                <a:cs typeface="+mn-cs"/>
              </a:rPr>
              <a:t> and </a:t>
            </a:r>
            <a:r>
              <a:rPr lang="en-US" sz="2000" i="1" dirty="0">
                <a:latin typeface="Tahoma" pitchFamily="34" charset="0"/>
                <a:ea typeface="ＭＳ Ｐゴシック" panose="020B0600070205080204" pitchFamily="34" charset="-128"/>
                <a:cs typeface="+mn-cs"/>
              </a:rPr>
              <a:t>job shop </a:t>
            </a:r>
            <a:r>
              <a:rPr lang="en-US" sz="2000" dirty="0">
                <a:latin typeface="Tahoma" pitchFamily="34" charset="0"/>
                <a:ea typeface="ＭＳ Ｐゴシック" panose="020B0600070205080204" pitchFamily="34" charset="-128"/>
                <a:cs typeface="+mn-cs"/>
              </a:rPr>
              <a:t>mean.</a:t>
            </a:r>
          </a:p>
        </p:txBody>
      </p:sp>
      <p:sp>
        <p:nvSpPr>
          <p:cNvPr id="7" name="Rectangle 6">
            <a:extLst>
              <a:ext uri="{FF2B5EF4-FFF2-40B4-BE49-F238E27FC236}">
                <a16:creationId xmlns="" xmlns:a16="http://schemas.microsoft.com/office/drawing/2014/main" id="{3A9BE322-8947-5243-B97D-561F7711BACB}"/>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7-1</a:t>
            </a:r>
          </a:p>
        </p:txBody>
      </p:sp>
      <p:sp>
        <p:nvSpPr>
          <p:cNvPr id="4" name="Text Box 3">
            <a:extLst>
              <a:ext uri="{FF2B5EF4-FFF2-40B4-BE49-F238E27FC236}">
                <a16:creationId xmlns="" xmlns:a16="http://schemas.microsoft.com/office/drawing/2014/main" id="{70B5C86C-730D-6F45-8DE4-944F88D773AB}"/>
              </a:ext>
            </a:extLst>
          </p:cNvPr>
          <p:cNvSpPr txBox="1">
            <a:spLocks noChangeArrowheads="1"/>
          </p:cNvSpPr>
          <p:nvPr/>
        </p:nvSpPr>
        <p:spPr bwMode="auto">
          <a:xfrm>
            <a:off x="1916113" y="2560638"/>
            <a:ext cx="5303837" cy="1630362"/>
          </a:xfrm>
          <a:prstGeom prst="rect">
            <a:avLst/>
          </a:prstGeom>
          <a:solidFill>
            <a:schemeClr val="bg2">
              <a:lumMod val="90000"/>
            </a:schemeClr>
          </a:solidFill>
          <a:ln w="28575">
            <a:solidFill>
              <a:schemeClr val="accent1"/>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smtClean="0">
                <a:solidFill>
                  <a:schemeClr val="tx1"/>
                </a:solidFill>
                <a:latin typeface="Gill Sans"/>
                <a:cs typeface="Gill Sans"/>
              </a:rPr>
              <a:t>Job</a:t>
            </a:r>
            <a:endParaRPr lang="en-US" sz="2400" b="1" u="sng" dirty="0" smtClean="0">
              <a:solidFill>
                <a:schemeClr val="tx1"/>
              </a:solidFill>
              <a:latin typeface="Gill Sans"/>
              <a:cs typeface="Gill Sans"/>
            </a:endParaRPr>
          </a:p>
          <a:p>
            <a:pPr algn="ctr" defTabSz="274320">
              <a:buSzPct val="100000"/>
              <a:defRPr/>
            </a:pPr>
            <a:r>
              <a:rPr lang="en-US" sz="2400" dirty="0" smtClean="0">
                <a:solidFill>
                  <a:schemeClr val="tx1"/>
                </a:solidFill>
                <a:latin typeface="Gill Sans"/>
                <a:cs typeface="Gill Sans"/>
              </a:rPr>
              <a:t>Unit </a:t>
            </a:r>
            <a:r>
              <a:rPr lang="en-US" sz="2400" dirty="0">
                <a:solidFill>
                  <a:schemeClr val="tx1"/>
                </a:solidFill>
                <a:latin typeface="Gill Sans"/>
                <a:cs typeface="Gill Sans"/>
              </a:rPr>
              <a:t>of a product that is easily</a:t>
            </a:r>
            <a:br>
              <a:rPr lang="en-US" sz="2400" dirty="0">
                <a:solidFill>
                  <a:schemeClr val="tx1"/>
                </a:solidFill>
                <a:latin typeface="Gill Sans"/>
                <a:cs typeface="Gill Sans"/>
              </a:rPr>
            </a:br>
            <a:r>
              <a:rPr lang="en-US" sz="2400" dirty="0">
                <a:solidFill>
                  <a:schemeClr val="tx1"/>
                </a:solidFill>
                <a:latin typeface="Gill Sans"/>
                <a:cs typeface="Gill Sans"/>
              </a:rPr>
              <a:t>distinguishable from other units</a:t>
            </a:r>
          </a:p>
        </p:txBody>
      </p:sp>
      <p:sp>
        <p:nvSpPr>
          <p:cNvPr id="5" name="Text Box 3">
            <a:extLst>
              <a:ext uri="{FF2B5EF4-FFF2-40B4-BE49-F238E27FC236}">
                <a16:creationId xmlns="" xmlns:a16="http://schemas.microsoft.com/office/drawing/2014/main" id="{BBAEC9C6-5816-BA4C-B966-2D307F3916BB}"/>
              </a:ext>
            </a:extLst>
          </p:cNvPr>
          <p:cNvSpPr txBox="1">
            <a:spLocks noChangeArrowheads="1"/>
          </p:cNvSpPr>
          <p:nvPr/>
        </p:nvSpPr>
        <p:spPr bwMode="auto">
          <a:xfrm>
            <a:off x="1916113" y="4495800"/>
            <a:ext cx="5303837" cy="1219200"/>
          </a:xfrm>
          <a:prstGeom prst="rect">
            <a:avLst/>
          </a:prstGeom>
          <a:solidFill>
            <a:schemeClr val="bg2">
              <a:lumMod val="90000"/>
            </a:schemeClr>
          </a:solidFill>
          <a:ln w="28575">
            <a:solidFill>
              <a:schemeClr val="accent1"/>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smtClean="0">
                <a:solidFill>
                  <a:schemeClr val="tx1"/>
                </a:solidFill>
                <a:latin typeface="Gill Sans"/>
                <a:cs typeface="Gill Sans"/>
              </a:rPr>
              <a:t>Job Shop</a:t>
            </a:r>
            <a:endParaRPr lang="en-US" sz="2400" b="1" u="sng" dirty="0">
              <a:solidFill>
                <a:schemeClr val="tx1"/>
              </a:solidFill>
              <a:latin typeface="Gill Sans"/>
              <a:cs typeface="Gill Sans"/>
            </a:endParaRPr>
          </a:p>
          <a:p>
            <a:pPr algn="ctr" defTabSz="274320">
              <a:buSzPct val="100000"/>
              <a:defRPr/>
            </a:pPr>
            <a:r>
              <a:rPr lang="en-US" sz="2400" dirty="0">
                <a:solidFill>
                  <a:schemeClr val="tx1"/>
                </a:solidFill>
                <a:latin typeface="Gill Sans"/>
                <a:cs typeface="Gill Sans"/>
              </a:rPr>
              <a:t>Firm that produces jobs</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3"/>
          <p:cNvSpPr>
            <a:spLocks noGrp="1"/>
          </p:cNvSpPr>
          <p:nvPr>
            <p:ph type="title"/>
          </p:nvPr>
        </p:nvSpPr>
        <p:spPr/>
        <p:txBody>
          <a:bodyPr/>
          <a:lstStyle/>
          <a:p>
            <a:r>
              <a:rPr lang="en-US" dirty="0">
                <a:latin typeface="Bookman Old Style" charset="0"/>
                <a:ea typeface="ＭＳ Ｐゴシック" charset="0"/>
              </a:rPr>
              <a:t>End of Chapter 7</a:t>
            </a:r>
          </a:p>
        </p:txBody>
      </p:sp>
    </p:spTree>
  </p:cSld>
  <p:clrMapOvr>
    <a:masterClrMapping/>
  </p:clrMapOvr>
  <p:transition xmlns:p14="http://schemas.microsoft.com/office/powerpoint/2010/main" spd="med">
    <p:split orient="vert" dir="in"/>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6E44A7-850B-A844-B297-36DB8069D541}"/>
              </a:ext>
            </a:extLst>
          </p:cNvPr>
          <p:cNvSpPr>
            <a:spLocks noGrp="1"/>
          </p:cNvSpPr>
          <p:nvPr>
            <p:ph type="title"/>
          </p:nvPr>
        </p:nvSpPr>
        <p:spPr>
          <a:xfrm>
            <a:off x="457200" y="239713"/>
            <a:ext cx="8229600" cy="914400"/>
          </a:xfrm>
        </p:spPr>
        <p:txBody>
          <a:bodyPr rtlCol="0">
            <a:normAutofit fontScale="90000"/>
          </a:bodyPr>
          <a:lstStyle/>
          <a:p>
            <a:pPr eaLnBrk="1" fontAlgn="auto" hangingPunct="1">
              <a:lnSpc>
                <a:spcPts val="4400"/>
              </a:lnSpc>
              <a:spcAft>
                <a:spcPts val="0"/>
              </a:spcAft>
              <a:defRPr/>
            </a:pPr>
            <a:r>
              <a:rPr lang="en-US" dirty="0"/>
              <a:t>Using Accounting Records</a:t>
            </a:r>
            <a:br>
              <a:rPr lang="en-US" dirty="0"/>
            </a:br>
            <a:r>
              <a:rPr lang="en-US" dirty="0"/>
              <a:t>in a Job Shop</a:t>
            </a:r>
          </a:p>
        </p:txBody>
      </p:sp>
      <p:sp>
        <p:nvSpPr>
          <p:cNvPr id="9" name="Rectangle 8">
            <a:extLst>
              <a:ext uri="{FF2B5EF4-FFF2-40B4-BE49-F238E27FC236}">
                <a16:creationId xmlns="" xmlns:a16="http://schemas.microsoft.com/office/drawing/2014/main" id="{D6E9F7ED-D17E-444D-BF0C-E5CA5CBD5A99}"/>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7-1</a:t>
            </a:r>
          </a:p>
        </p:txBody>
      </p:sp>
      <p:sp>
        <p:nvSpPr>
          <p:cNvPr id="8" name="Text Box 3">
            <a:extLst>
              <a:ext uri="{FF2B5EF4-FFF2-40B4-BE49-F238E27FC236}">
                <a16:creationId xmlns="" xmlns:a16="http://schemas.microsoft.com/office/drawing/2014/main" id="{70B5C86C-730D-6F45-8DE4-944F88D773AB}"/>
              </a:ext>
            </a:extLst>
          </p:cNvPr>
          <p:cNvSpPr txBox="1">
            <a:spLocks noChangeArrowheads="1"/>
          </p:cNvSpPr>
          <p:nvPr/>
        </p:nvSpPr>
        <p:spPr bwMode="auto">
          <a:xfrm>
            <a:off x="691357" y="1524000"/>
            <a:ext cx="7761286" cy="1295400"/>
          </a:xfrm>
          <a:prstGeom prst="rect">
            <a:avLst/>
          </a:prstGeom>
          <a:solidFill>
            <a:schemeClr val="bg2">
              <a:lumMod val="90000"/>
            </a:schemeClr>
          </a:solidFill>
          <a:ln w="28575">
            <a:solidFill>
              <a:schemeClr val="accent1"/>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smtClean="0">
                <a:solidFill>
                  <a:schemeClr val="tx1"/>
                </a:solidFill>
                <a:latin typeface="Gill Sans"/>
                <a:cs typeface="Gill Sans"/>
              </a:rPr>
              <a:t>Job Cost Sheet</a:t>
            </a:r>
            <a:endParaRPr lang="en-US" sz="2400" b="1" u="sng" dirty="0">
              <a:solidFill>
                <a:schemeClr val="tx1"/>
              </a:solidFill>
              <a:latin typeface="Gill Sans"/>
              <a:cs typeface="Gill Sans"/>
            </a:endParaRPr>
          </a:p>
          <a:p>
            <a:pPr algn="ctr" defTabSz="274320">
              <a:buSzPct val="100000"/>
              <a:defRPr/>
            </a:pPr>
            <a:r>
              <a:rPr lang="en-US" sz="2200" dirty="0" smtClean="0">
                <a:solidFill>
                  <a:schemeClr val="tx1"/>
                </a:solidFill>
                <a:latin typeface="Gill Sans"/>
                <a:cs typeface="Gill Sans"/>
              </a:rPr>
              <a:t>Record of the cost of the job kept in the accounting system</a:t>
            </a:r>
            <a:endParaRPr lang="en-US" sz="2200" dirty="0">
              <a:solidFill>
                <a:schemeClr val="tx1"/>
              </a:solidFill>
              <a:latin typeface="Gill Sans"/>
              <a:cs typeface="Gill Sans"/>
            </a:endParaRPr>
          </a:p>
        </p:txBody>
      </p:sp>
      <p:sp>
        <p:nvSpPr>
          <p:cNvPr id="15" name="Text Box 3">
            <a:extLst>
              <a:ext uri="{FF2B5EF4-FFF2-40B4-BE49-F238E27FC236}">
                <a16:creationId xmlns="" xmlns:a16="http://schemas.microsoft.com/office/drawing/2014/main" id="{70B5C86C-730D-6F45-8DE4-944F88D773AB}"/>
              </a:ext>
            </a:extLst>
          </p:cNvPr>
          <p:cNvSpPr txBox="1">
            <a:spLocks noChangeArrowheads="1"/>
          </p:cNvSpPr>
          <p:nvPr/>
        </p:nvSpPr>
        <p:spPr bwMode="auto">
          <a:xfrm>
            <a:off x="691357" y="3140871"/>
            <a:ext cx="7761286" cy="1431130"/>
          </a:xfrm>
          <a:prstGeom prst="rect">
            <a:avLst/>
          </a:prstGeom>
          <a:solidFill>
            <a:schemeClr val="bg2">
              <a:lumMod val="90000"/>
            </a:schemeClr>
          </a:solidFill>
          <a:ln w="28575">
            <a:solidFill>
              <a:schemeClr val="accent1"/>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smtClean="0">
                <a:solidFill>
                  <a:schemeClr val="tx1"/>
                </a:solidFill>
                <a:latin typeface="Gill Sans"/>
                <a:cs typeface="Gill Sans"/>
              </a:rPr>
              <a:t>Subsidiary Ledger Account</a:t>
            </a:r>
            <a:endParaRPr lang="en-US" sz="2400" b="1" u="sng" dirty="0">
              <a:solidFill>
                <a:schemeClr val="tx1"/>
              </a:solidFill>
              <a:latin typeface="Gill Sans"/>
              <a:cs typeface="Gill Sans"/>
            </a:endParaRPr>
          </a:p>
          <a:p>
            <a:pPr algn="ctr" defTabSz="274320">
              <a:buSzPct val="100000"/>
              <a:defRPr/>
            </a:pPr>
            <a:r>
              <a:rPr lang="en-US" sz="2200" dirty="0" smtClean="0">
                <a:solidFill>
                  <a:schemeClr val="tx1"/>
                </a:solidFill>
                <a:latin typeface="Gill Sans"/>
                <a:cs typeface="Gill Sans"/>
              </a:rPr>
              <a:t>Account that records financial transactions for a specific </a:t>
            </a:r>
            <a:br>
              <a:rPr lang="en-US" sz="2200" dirty="0" smtClean="0">
                <a:solidFill>
                  <a:schemeClr val="tx1"/>
                </a:solidFill>
                <a:latin typeface="Gill Sans"/>
                <a:cs typeface="Gill Sans"/>
              </a:rPr>
            </a:br>
            <a:r>
              <a:rPr lang="en-US" sz="2200" dirty="0" smtClean="0">
                <a:solidFill>
                  <a:schemeClr val="tx1"/>
                </a:solidFill>
                <a:latin typeface="Gill Sans"/>
                <a:cs typeface="Gill Sans"/>
              </a:rPr>
              <a:t>customer, vendor, or job (Job 1 WIP, Job 2 WIP, Job 3 WIP, etc.)</a:t>
            </a:r>
            <a:endParaRPr lang="en-US" sz="2200" dirty="0">
              <a:solidFill>
                <a:schemeClr val="tx1"/>
              </a:solidFill>
              <a:latin typeface="Gill Sans"/>
              <a:cs typeface="Gill Sans"/>
            </a:endParaRPr>
          </a:p>
        </p:txBody>
      </p:sp>
      <p:sp>
        <p:nvSpPr>
          <p:cNvPr id="18" name="Text Box 3">
            <a:extLst>
              <a:ext uri="{FF2B5EF4-FFF2-40B4-BE49-F238E27FC236}">
                <a16:creationId xmlns="" xmlns:a16="http://schemas.microsoft.com/office/drawing/2014/main" id="{70B5C86C-730D-6F45-8DE4-944F88D773AB}"/>
              </a:ext>
            </a:extLst>
          </p:cNvPr>
          <p:cNvSpPr txBox="1">
            <a:spLocks noChangeArrowheads="1"/>
          </p:cNvSpPr>
          <p:nvPr/>
        </p:nvSpPr>
        <p:spPr bwMode="auto">
          <a:xfrm>
            <a:off x="691357" y="4893471"/>
            <a:ext cx="7761286" cy="1431130"/>
          </a:xfrm>
          <a:prstGeom prst="rect">
            <a:avLst/>
          </a:prstGeom>
          <a:solidFill>
            <a:schemeClr val="bg2">
              <a:lumMod val="90000"/>
            </a:schemeClr>
          </a:solidFill>
          <a:ln w="28575">
            <a:solidFill>
              <a:schemeClr val="accent1"/>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smtClean="0">
                <a:solidFill>
                  <a:schemeClr val="tx1"/>
                </a:solidFill>
                <a:latin typeface="Gill Sans"/>
                <a:cs typeface="Gill Sans"/>
              </a:rPr>
              <a:t>Control Account</a:t>
            </a:r>
            <a:endParaRPr lang="en-US" sz="2400" b="1" u="sng" dirty="0">
              <a:solidFill>
                <a:schemeClr val="tx1"/>
              </a:solidFill>
              <a:latin typeface="Gill Sans"/>
              <a:cs typeface="Gill Sans"/>
            </a:endParaRPr>
          </a:p>
          <a:p>
            <a:pPr algn="ctr" defTabSz="274320">
              <a:buSzPct val="100000"/>
              <a:defRPr/>
            </a:pPr>
            <a:r>
              <a:rPr lang="en-US" sz="2200" dirty="0" smtClean="0">
                <a:solidFill>
                  <a:schemeClr val="tx1"/>
                </a:solidFill>
                <a:latin typeface="Gill Sans"/>
                <a:cs typeface="Gill Sans"/>
              </a:rPr>
              <a:t>Account in the general ledger that summarizes a set of</a:t>
            </a:r>
            <a:br>
              <a:rPr lang="en-US" sz="2200" dirty="0" smtClean="0">
                <a:solidFill>
                  <a:schemeClr val="tx1"/>
                </a:solidFill>
                <a:latin typeface="Gill Sans"/>
                <a:cs typeface="Gill Sans"/>
              </a:rPr>
            </a:br>
            <a:r>
              <a:rPr lang="en-US" sz="2200" dirty="0" smtClean="0">
                <a:solidFill>
                  <a:schemeClr val="tx1"/>
                </a:solidFill>
                <a:latin typeface="Gill Sans"/>
                <a:cs typeface="Gill Sans"/>
              </a:rPr>
              <a:t>subsidiary ledger accounts</a:t>
            </a:r>
            <a:endParaRPr lang="en-US" sz="2200" dirty="0">
              <a:solidFill>
                <a:schemeClr val="tx1"/>
              </a:solidFill>
              <a:latin typeface="Gill Sans"/>
              <a:cs typeface="Gill Sans"/>
            </a:endParaRPr>
          </a:p>
        </p:txBody>
      </p:sp>
    </p:spTree>
    <p:extLst>
      <p:ext uri="{BB962C8B-B14F-4D97-AF65-F5344CB8AC3E}">
        <p14:creationId xmlns:p14="http://schemas.microsoft.com/office/powerpoint/2010/main" val="176162087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a:latin typeface="Bookman Old Style" charset="0"/>
                <a:ea typeface="ＭＳ Ｐゴシック" charset="0"/>
              </a:rPr>
              <a:t>Production Process at Gupta</a:t>
            </a:r>
          </a:p>
        </p:txBody>
      </p:sp>
      <p:sp>
        <p:nvSpPr>
          <p:cNvPr id="3" name="Rectangle 2">
            <a:extLst>
              <a:ext uri="{FF2B5EF4-FFF2-40B4-BE49-F238E27FC236}">
                <a16:creationId xmlns="" xmlns:a16="http://schemas.microsoft.com/office/drawing/2014/main" id="{93A2A4D4-1E68-6E44-B462-4C1DCDDD4185}"/>
              </a:ext>
            </a:extLst>
          </p:cNvPr>
          <p:cNvSpPr/>
          <p:nvPr/>
        </p:nvSpPr>
        <p:spPr>
          <a:xfrm>
            <a:off x="2011363" y="1374775"/>
            <a:ext cx="5121275"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7-2</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Assign costs in a job cost system.</a:t>
            </a:r>
          </a:p>
        </p:txBody>
      </p:sp>
      <p:sp>
        <p:nvSpPr>
          <p:cNvPr id="4" name="Text Box 3">
            <a:extLst>
              <a:ext uri="{FF2B5EF4-FFF2-40B4-BE49-F238E27FC236}">
                <a16:creationId xmlns="" xmlns:a16="http://schemas.microsoft.com/office/drawing/2014/main" id="{740D8B99-6C57-6645-B703-0FAA50889BEE}"/>
              </a:ext>
            </a:extLst>
          </p:cNvPr>
          <p:cNvSpPr txBox="1">
            <a:spLocks noChangeArrowheads="1"/>
          </p:cNvSpPr>
          <p:nvPr/>
        </p:nvSpPr>
        <p:spPr bwMode="auto">
          <a:xfrm>
            <a:off x="639763" y="2286000"/>
            <a:ext cx="7864475" cy="83185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Gupta Designs manufactures furniture for </a:t>
            </a:r>
          </a:p>
          <a:p>
            <a:pPr algn="ctr" defTabSz="274320">
              <a:buSzPct val="100000"/>
              <a:defRPr/>
            </a:pPr>
            <a:r>
              <a:rPr lang="en-US" sz="2400" dirty="0">
                <a:solidFill>
                  <a:schemeClr val="tx1"/>
                </a:solidFill>
                <a:latin typeface="Gill Sans"/>
                <a:cs typeface="Gill Sans"/>
              </a:rPr>
              <a:t>offices and </a:t>
            </a:r>
            <a:r>
              <a:rPr lang="en-US" sz="2400" dirty="0" smtClean="0">
                <a:solidFill>
                  <a:schemeClr val="tx1"/>
                </a:solidFill>
                <a:latin typeface="Gill Sans"/>
                <a:cs typeface="Gill Sans"/>
              </a:rPr>
              <a:t>homes.</a:t>
            </a:r>
            <a:endParaRPr lang="en-US" sz="2400" dirty="0">
              <a:solidFill>
                <a:schemeClr val="tx1"/>
              </a:solidFill>
              <a:latin typeface="Gill Sans"/>
              <a:cs typeface="Gill Sans"/>
            </a:endParaRPr>
          </a:p>
        </p:txBody>
      </p:sp>
      <p:sp>
        <p:nvSpPr>
          <p:cNvPr id="7" name="Rectangle 6">
            <a:extLst>
              <a:ext uri="{FF2B5EF4-FFF2-40B4-BE49-F238E27FC236}">
                <a16:creationId xmlns="" xmlns:a16="http://schemas.microsoft.com/office/drawing/2014/main" id="{B71CD578-6EC4-ED47-A657-147991460704}"/>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7-2</a:t>
            </a:r>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dirty="0">
                <a:latin typeface="Bookman Old Style" charset="0"/>
                <a:ea typeface="ＭＳ Ｐゴシック" charset="0"/>
              </a:rPr>
              <a:t>Records of Costs at Gupta</a:t>
            </a:r>
          </a:p>
        </p:txBody>
      </p:sp>
      <p:grpSp>
        <p:nvGrpSpPr>
          <p:cNvPr id="21506" name="Group 22"/>
          <p:cNvGrpSpPr>
            <a:grpSpLocks/>
          </p:cNvGrpSpPr>
          <p:nvPr/>
        </p:nvGrpSpPr>
        <p:grpSpPr bwMode="auto">
          <a:xfrm>
            <a:off x="182563" y="1646238"/>
            <a:ext cx="8047037" cy="3932237"/>
            <a:chOff x="182880" y="1645920"/>
            <a:chExt cx="8046720" cy="3931920"/>
          </a:xfrm>
        </p:grpSpPr>
        <p:sp>
          <p:nvSpPr>
            <p:cNvPr id="4" name="Text Box 3">
              <a:extLst>
                <a:ext uri="{FF2B5EF4-FFF2-40B4-BE49-F238E27FC236}">
                  <a16:creationId xmlns="" xmlns:a16="http://schemas.microsoft.com/office/drawing/2014/main" id="{24193F4C-DA6F-EF44-B7A2-4DEEBDC10F91}"/>
                </a:ext>
              </a:extLst>
            </p:cNvPr>
            <p:cNvSpPr txBox="1">
              <a:spLocks noChangeArrowheads="1"/>
            </p:cNvSpPr>
            <p:nvPr/>
          </p:nvSpPr>
          <p:spPr bwMode="auto">
            <a:xfrm>
              <a:off x="1646497" y="1645920"/>
              <a:ext cx="1828728" cy="45716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Materials</a:t>
              </a:r>
            </a:p>
          </p:txBody>
        </p:sp>
        <p:sp>
          <p:nvSpPr>
            <p:cNvPr id="5" name="Text Box 3">
              <a:extLst>
                <a:ext uri="{FF2B5EF4-FFF2-40B4-BE49-F238E27FC236}">
                  <a16:creationId xmlns="" xmlns:a16="http://schemas.microsoft.com/office/drawing/2014/main" id="{954F866A-54EB-F848-AC35-2AA6DDCEF012}"/>
                </a:ext>
              </a:extLst>
            </p:cNvPr>
            <p:cNvSpPr txBox="1">
              <a:spLocks noChangeArrowheads="1"/>
            </p:cNvSpPr>
            <p:nvPr/>
          </p:nvSpPr>
          <p:spPr bwMode="auto">
            <a:xfrm>
              <a:off x="5121397" y="1645920"/>
              <a:ext cx="2558949" cy="476212"/>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Work-in-process</a:t>
              </a:r>
            </a:p>
          </p:txBody>
        </p:sp>
        <p:sp>
          <p:nvSpPr>
            <p:cNvPr id="6" name="Text Box 3">
              <a:extLst>
                <a:ext uri="{FF2B5EF4-FFF2-40B4-BE49-F238E27FC236}">
                  <a16:creationId xmlns="" xmlns:a16="http://schemas.microsoft.com/office/drawing/2014/main" id="{9FA3EF1C-166F-1947-8435-169B7E1532B6}"/>
                </a:ext>
              </a:extLst>
            </p:cNvPr>
            <p:cNvSpPr txBox="1">
              <a:spLocks noChangeArrowheads="1"/>
            </p:cNvSpPr>
            <p:nvPr/>
          </p:nvSpPr>
          <p:spPr bwMode="auto">
            <a:xfrm>
              <a:off x="1646497" y="2285630"/>
              <a:ext cx="1828728" cy="731779"/>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Direct</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materials</a:t>
              </a:r>
            </a:p>
          </p:txBody>
        </p:sp>
        <p:sp>
          <p:nvSpPr>
            <p:cNvPr id="7" name="Text Box 3">
              <a:extLst>
                <a:ext uri="{FF2B5EF4-FFF2-40B4-BE49-F238E27FC236}">
                  <a16:creationId xmlns="" xmlns:a16="http://schemas.microsoft.com/office/drawing/2014/main" id="{6D5EF55A-F088-DF45-9891-C0F11DD251BC}"/>
                </a:ext>
              </a:extLst>
            </p:cNvPr>
            <p:cNvSpPr txBox="1">
              <a:spLocks noChangeArrowheads="1"/>
            </p:cNvSpPr>
            <p:nvPr/>
          </p:nvSpPr>
          <p:spPr bwMode="auto">
            <a:xfrm>
              <a:off x="182880" y="3566640"/>
              <a:ext cx="1828728" cy="73177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Raw</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materials</a:t>
              </a:r>
            </a:p>
          </p:txBody>
        </p:sp>
        <p:sp>
          <p:nvSpPr>
            <p:cNvPr id="2" name="Text Box 3">
              <a:extLst>
                <a:ext uri="{FF2B5EF4-FFF2-40B4-BE49-F238E27FC236}">
                  <a16:creationId xmlns="" xmlns:a16="http://schemas.microsoft.com/office/drawing/2014/main" id="{25F388E6-41A7-524A-8969-6C86589F4D3E}"/>
                </a:ext>
              </a:extLst>
            </p:cNvPr>
            <p:cNvSpPr txBox="1">
              <a:spLocks noChangeArrowheads="1"/>
            </p:cNvSpPr>
            <p:nvPr/>
          </p:nvSpPr>
          <p:spPr bwMode="auto">
            <a:xfrm>
              <a:off x="1646497" y="4846062"/>
              <a:ext cx="1828728" cy="73177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Indirect</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materials</a:t>
              </a:r>
            </a:p>
          </p:txBody>
        </p:sp>
        <p:sp>
          <p:nvSpPr>
            <p:cNvPr id="9" name="Text Box 3">
              <a:extLst>
                <a:ext uri="{FF2B5EF4-FFF2-40B4-BE49-F238E27FC236}">
                  <a16:creationId xmlns="" xmlns:a16="http://schemas.microsoft.com/office/drawing/2014/main" id="{D6A001E2-B30B-FB49-A63C-FEA3FEF47C98}"/>
                </a:ext>
              </a:extLst>
            </p:cNvPr>
            <p:cNvSpPr txBox="1">
              <a:spLocks noChangeArrowheads="1"/>
            </p:cNvSpPr>
            <p:nvPr/>
          </p:nvSpPr>
          <p:spPr bwMode="auto">
            <a:xfrm>
              <a:off x="5029326" y="4846062"/>
              <a:ext cx="1828728" cy="73177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Overhead</a:t>
              </a:r>
            </a:p>
          </p:txBody>
        </p:sp>
        <p:sp>
          <p:nvSpPr>
            <p:cNvPr id="10" name="Text Box 3">
              <a:extLst>
                <a:ext uri="{FF2B5EF4-FFF2-40B4-BE49-F238E27FC236}">
                  <a16:creationId xmlns="" xmlns:a16="http://schemas.microsoft.com/office/drawing/2014/main" id="{B1547C82-D104-3A45-90E1-F33F6F1AD7D6}"/>
                </a:ext>
              </a:extLst>
            </p:cNvPr>
            <p:cNvSpPr txBox="1">
              <a:spLocks noChangeArrowheads="1"/>
            </p:cNvSpPr>
            <p:nvPr/>
          </p:nvSpPr>
          <p:spPr bwMode="auto">
            <a:xfrm>
              <a:off x="5029326" y="2925342"/>
              <a:ext cx="1096920" cy="457163"/>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12-03</a:t>
              </a:r>
            </a:p>
          </p:txBody>
        </p:sp>
        <p:sp>
          <p:nvSpPr>
            <p:cNvPr id="11" name="Text Box 3">
              <a:extLst>
                <a:ext uri="{FF2B5EF4-FFF2-40B4-BE49-F238E27FC236}">
                  <a16:creationId xmlns="" xmlns:a16="http://schemas.microsoft.com/office/drawing/2014/main" id="{8BF9BDAA-D5B1-0E4B-A588-7BA5062C52B2}"/>
                </a:ext>
              </a:extLst>
            </p:cNvPr>
            <p:cNvSpPr txBox="1">
              <a:spLocks noChangeArrowheads="1"/>
            </p:cNvSpPr>
            <p:nvPr/>
          </p:nvSpPr>
          <p:spPr bwMode="auto">
            <a:xfrm>
              <a:off x="5029326" y="3477747"/>
              <a:ext cx="1096920" cy="457163"/>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01-01</a:t>
              </a:r>
            </a:p>
          </p:txBody>
        </p:sp>
        <p:sp>
          <p:nvSpPr>
            <p:cNvPr id="12" name="Text Box 3">
              <a:extLst>
                <a:ext uri="{FF2B5EF4-FFF2-40B4-BE49-F238E27FC236}">
                  <a16:creationId xmlns="" xmlns:a16="http://schemas.microsoft.com/office/drawing/2014/main" id="{A3668234-6A25-4F45-815A-C939DC0E80ED}"/>
                </a:ext>
              </a:extLst>
            </p:cNvPr>
            <p:cNvSpPr txBox="1">
              <a:spLocks noChangeArrowheads="1"/>
            </p:cNvSpPr>
            <p:nvPr/>
          </p:nvSpPr>
          <p:spPr bwMode="auto">
            <a:xfrm>
              <a:off x="5029326" y="4023803"/>
              <a:ext cx="1096920" cy="457163"/>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01-02</a:t>
              </a:r>
            </a:p>
          </p:txBody>
        </p:sp>
        <p:sp>
          <p:nvSpPr>
            <p:cNvPr id="13" name="Text Box 3">
              <a:extLst>
                <a:ext uri="{FF2B5EF4-FFF2-40B4-BE49-F238E27FC236}">
                  <a16:creationId xmlns="" xmlns:a16="http://schemas.microsoft.com/office/drawing/2014/main" id="{6994590B-46AC-784F-BD62-1406CA62739D}"/>
                </a:ext>
              </a:extLst>
            </p:cNvPr>
            <p:cNvSpPr txBox="1">
              <a:spLocks noChangeArrowheads="1"/>
            </p:cNvSpPr>
            <p:nvPr/>
          </p:nvSpPr>
          <p:spPr bwMode="auto">
            <a:xfrm>
              <a:off x="7132681" y="3292024"/>
              <a:ext cx="1096919" cy="822259"/>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Total</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WIP</a:t>
              </a:r>
            </a:p>
          </p:txBody>
        </p:sp>
        <p:cxnSp>
          <p:nvCxnSpPr>
            <p:cNvPr id="15" name="Shape 14">
              <a:extLst>
                <a:ext uri="{FF2B5EF4-FFF2-40B4-BE49-F238E27FC236}">
                  <a16:creationId xmlns="" xmlns:a16="http://schemas.microsoft.com/office/drawing/2014/main" id="{476D0B06-D176-0C46-8B93-30C77E469F0A}"/>
                </a:ext>
              </a:extLst>
            </p:cNvPr>
            <p:cNvCxnSpPr>
              <a:stCxn id="7" idx="0"/>
              <a:endCxn id="6" idx="1"/>
            </p:cNvCxnSpPr>
            <p:nvPr/>
          </p:nvCxnSpPr>
          <p:spPr>
            <a:xfrm rot="5400000" flipH="1" flipV="1">
              <a:off x="914708" y="2834850"/>
              <a:ext cx="914326" cy="549253"/>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hape 16">
              <a:extLst>
                <a:ext uri="{FF2B5EF4-FFF2-40B4-BE49-F238E27FC236}">
                  <a16:creationId xmlns="" xmlns:a16="http://schemas.microsoft.com/office/drawing/2014/main" id="{1A327827-5643-4D43-8D36-CDDB839D4E65}"/>
                </a:ext>
              </a:extLst>
            </p:cNvPr>
            <p:cNvCxnSpPr>
              <a:stCxn id="7" idx="2"/>
            </p:cNvCxnSpPr>
            <p:nvPr/>
          </p:nvCxnSpPr>
          <p:spPr>
            <a:xfrm rot="16200000" flipH="1">
              <a:off x="914708" y="4480954"/>
              <a:ext cx="914326" cy="549253"/>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 xmlns:a16="http://schemas.microsoft.com/office/drawing/2014/main" id="{C787F392-CEEA-4949-8680-C23F0B927119}"/>
                </a:ext>
              </a:extLst>
            </p:cNvPr>
            <p:cNvCxnSpPr>
              <a:stCxn id="6" idx="3"/>
              <a:endCxn id="10" idx="1"/>
            </p:cNvCxnSpPr>
            <p:nvPr/>
          </p:nvCxnSpPr>
          <p:spPr>
            <a:xfrm>
              <a:off x="3475225" y="2652314"/>
              <a:ext cx="1554101" cy="501610"/>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 xmlns:a16="http://schemas.microsoft.com/office/drawing/2014/main" id="{DEBD58F0-8C7E-B34C-9C98-8FF6B98AE626}"/>
                </a:ext>
              </a:extLst>
            </p:cNvPr>
            <p:cNvCxnSpPr>
              <a:stCxn id="6" idx="3"/>
              <a:endCxn id="11" idx="1"/>
            </p:cNvCxnSpPr>
            <p:nvPr/>
          </p:nvCxnSpPr>
          <p:spPr>
            <a:xfrm>
              <a:off x="3475225" y="2652314"/>
              <a:ext cx="1554101" cy="1054015"/>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 xmlns:a16="http://schemas.microsoft.com/office/drawing/2014/main" id="{95AE81F7-66B3-DB4B-BCCD-E8A4AA032DE2}"/>
                </a:ext>
              </a:extLst>
            </p:cNvPr>
            <p:cNvCxnSpPr>
              <a:stCxn id="6" idx="3"/>
              <a:endCxn id="12" idx="1"/>
            </p:cNvCxnSpPr>
            <p:nvPr/>
          </p:nvCxnSpPr>
          <p:spPr>
            <a:xfrm>
              <a:off x="3475225" y="2652314"/>
              <a:ext cx="1554101" cy="1600071"/>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9F39FE1E-AE5C-AA45-A542-B86EB3CC5C23}"/>
                </a:ext>
              </a:extLst>
            </p:cNvPr>
            <p:cNvCxnSpPr>
              <a:endCxn id="9" idx="1"/>
            </p:cNvCxnSpPr>
            <p:nvPr/>
          </p:nvCxnSpPr>
          <p:spPr>
            <a:xfrm>
              <a:off x="3475225" y="5212744"/>
              <a:ext cx="1554101"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 xmlns:a16="http://schemas.microsoft.com/office/drawing/2014/main" id="{1762BDC1-731C-CE4C-9A74-A077A37F0386}"/>
                </a:ext>
              </a:extLst>
            </p:cNvPr>
            <p:cNvCxnSpPr>
              <a:stCxn id="10" idx="3"/>
              <a:endCxn id="13" idx="1"/>
            </p:cNvCxnSpPr>
            <p:nvPr/>
          </p:nvCxnSpPr>
          <p:spPr>
            <a:xfrm>
              <a:off x="6126246" y="3153923"/>
              <a:ext cx="1006435" cy="549231"/>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C1B2D135-0B80-024D-B07F-7F12773924D2}"/>
                </a:ext>
              </a:extLst>
            </p:cNvPr>
            <p:cNvCxnSpPr>
              <a:stCxn id="11" idx="3"/>
              <a:endCxn id="13" idx="1"/>
            </p:cNvCxnSpPr>
            <p:nvPr/>
          </p:nvCxnSpPr>
          <p:spPr>
            <a:xfrm flipV="1">
              <a:off x="6126246" y="3703154"/>
              <a:ext cx="1006435" cy="3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 xmlns:a16="http://schemas.microsoft.com/office/drawing/2014/main" id="{3E7847A5-4688-CC42-88DD-00CFD7AD630B}"/>
                </a:ext>
              </a:extLst>
            </p:cNvPr>
            <p:cNvCxnSpPr>
              <a:stCxn id="12" idx="3"/>
              <a:endCxn id="13" idx="1"/>
            </p:cNvCxnSpPr>
            <p:nvPr/>
          </p:nvCxnSpPr>
          <p:spPr>
            <a:xfrm flipV="1">
              <a:off x="6126246" y="3703154"/>
              <a:ext cx="1006435" cy="549231"/>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 xmlns:a16="http://schemas.microsoft.com/office/drawing/2014/main" id="{54D8609B-76CD-6B48-8149-2B79E8A8E9E9}"/>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7-2</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a:latin typeface="Bookman Old Style" charset="0"/>
                <a:ea typeface="ＭＳ Ｐゴシック" charset="0"/>
              </a:rPr>
              <a:t>Records of Costs at </a:t>
            </a:r>
            <a:r>
              <a:rPr lang="en-US" dirty="0" smtClean="0">
                <a:latin typeface="Bookman Old Style" charset="0"/>
                <a:ea typeface="ＭＳ Ｐゴシック" charset="0"/>
              </a:rPr>
              <a:t>Gupta (2)</a:t>
            </a:r>
            <a:endParaRPr lang="en-US" dirty="0">
              <a:latin typeface="Bookman Old Style" charset="0"/>
              <a:ea typeface="ＭＳ Ｐゴシック" charset="0"/>
            </a:endParaRPr>
          </a:p>
        </p:txBody>
      </p:sp>
      <p:sp>
        <p:nvSpPr>
          <p:cNvPr id="4" name="Text Box 3">
            <a:extLst>
              <a:ext uri="{FF2B5EF4-FFF2-40B4-BE49-F238E27FC236}">
                <a16:creationId xmlns="" xmlns:a16="http://schemas.microsoft.com/office/drawing/2014/main" id="{18C064D2-0616-A74C-896C-D8311A58841E}"/>
              </a:ext>
            </a:extLst>
          </p:cNvPr>
          <p:cNvSpPr txBox="1">
            <a:spLocks noChangeArrowheads="1"/>
          </p:cNvSpPr>
          <p:nvPr/>
        </p:nvSpPr>
        <p:spPr bwMode="auto">
          <a:xfrm>
            <a:off x="1646238" y="1646238"/>
            <a:ext cx="182880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Labor</a:t>
            </a:r>
          </a:p>
        </p:txBody>
      </p:sp>
      <p:sp>
        <p:nvSpPr>
          <p:cNvPr id="5" name="Text Box 3">
            <a:extLst>
              <a:ext uri="{FF2B5EF4-FFF2-40B4-BE49-F238E27FC236}">
                <a16:creationId xmlns="" xmlns:a16="http://schemas.microsoft.com/office/drawing/2014/main" id="{B4FDB50C-B8E8-B943-B170-9DA363473547}"/>
              </a:ext>
            </a:extLst>
          </p:cNvPr>
          <p:cNvSpPr txBox="1">
            <a:spLocks noChangeArrowheads="1"/>
          </p:cNvSpPr>
          <p:nvPr/>
        </p:nvSpPr>
        <p:spPr bwMode="auto">
          <a:xfrm>
            <a:off x="5121275" y="1646238"/>
            <a:ext cx="2559050" cy="47625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Work-in-process</a:t>
            </a:r>
          </a:p>
        </p:txBody>
      </p:sp>
      <p:sp>
        <p:nvSpPr>
          <p:cNvPr id="6" name="Text Box 3">
            <a:extLst>
              <a:ext uri="{FF2B5EF4-FFF2-40B4-BE49-F238E27FC236}">
                <a16:creationId xmlns="" xmlns:a16="http://schemas.microsoft.com/office/drawing/2014/main" id="{8C4C3D6B-F564-6548-8E84-39F16B121A28}"/>
              </a:ext>
            </a:extLst>
          </p:cNvPr>
          <p:cNvSpPr txBox="1">
            <a:spLocks noChangeArrowheads="1"/>
          </p:cNvSpPr>
          <p:nvPr/>
        </p:nvSpPr>
        <p:spPr bwMode="auto">
          <a:xfrm>
            <a:off x="1646238" y="2286000"/>
            <a:ext cx="1828800" cy="73183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Direct</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labor</a:t>
            </a:r>
          </a:p>
        </p:txBody>
      </p:sp>
      <p:sp>
        <p:nvSpPr>
          <p:cNvPr id="7" name="Text Box 3">
            <a:extLst>
              <a:ext uri="{FF2B5EF4-FFF2-40B4-BE49-F238E27FC236}">
                <a16:creationId xmlns="" xmlns:a16="http://schemas.microsoft.com/office/drawing/2014/main" id="{158E73AF-EB0B-0F44-A0C1-6A5903060117}"/>
              </a:ext>
            </a:extLst>
          </p:cNvPr>
          <p:cNvSpPr txBox="1">
            <a:spLocks noChangeArrowheads="1"/>
          </p:cNvSpPr>
          <p:nvPr/>
        </p:nvSpPr>
        <p:spPr bwMode="auto">
          <a:xfrm>
            <a:off x="182563" y="3565525"/>
            <a:ext cx="1828800" cy="73183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Labor</a:t>
            </a:r>
          </a:p>
        </p:txBody>
      </p:sp>
      <p:sp>
        <p:nvSpPr>
          <p:cNvPr id="8" name="Text Box 3">
            <a:extLst>
              <a:ext uri="{FF2B5EF4-FFF2-40B4-BE49-F238E27FC236}">
                <a16:creationId xmlns="" xmlns:a16="http://schemas.microsoft.com/office/drawing/2014/main" id="{5C4352C4-993C-BF49-87EC-45A7FE2EF6DC}"/>
              </a:ext>
            </a:extLst>
          </p:cNvPr>
          <p:cNvSpPr txBox="1">
            <a:spLocks noChangeArrowheads="1"/>
          </p:cNvSpPr>
          <p:nvPr/>
        </p:nvSpPr>
        <p:spPr bwMode="auto">
          <a:xfrm>
            <a:off x="1646238" y="4846638"/>
            <a:ext cx="1828800"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Indirect</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labor</a:t>
            </a:r>
          </a:p>
        </p:txBody>
      </p:sp>
      <p:sp>
        <p:nvSpPr>
          <p:cNvPr id="9" name="Text Box 3">
            <a:extLst>
              <a:ext uri="{FF2B5EF4-FFF2-40B4-BE49-F238E27FC236}">
                <a16:creationId xmlns="" xmlns:a16="http://schemas.microsoft.com/office/drawing/2014/main" id="{DBD29B17-53A8-D84E-963B-D4134542942A}"/>
              </a:ext>
            </a:extLst>
          </p:cNvPr>
          <p:cNvSpPr txBox="1">
            <a:spLocks noChangeArrowheads="1"/>
          </p:cNvSpPr>
          <p:nvPr/>
        </p:nvSpPr>
        <p:spPr bwMode="auto">
          <a:xfrm>
            <a:off x="5029200" y="4846638"/>
            <a:ext cx="1828800"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Overhead</a:t>
            </a:r>
          </a:p>
        </p:txBody>
      </p:sp>
      <p:sp>
        <p:nvSpPr>
          <p:cNvPr id="10" name="Text Box 3">
            <a:extLst>
              <a:ext uri="{FF2B5EF4-FFF2-40B4-BE49-F238E27FC236}">
                <a16:creationId xmlns="" xmlns:a16="http://schemas.microsoft.com/office/drawing/2014/main" id="{70D435A4-ADFE-694C-B0AE-C75398D5F931}"/>
              </a:ext>
            </a:extLst>
          </p:cNvPr>
          <p:cNvSpPr txBox="1">
            <a:spLocks noChangeArrowheads="1"/>
          </p:cNvSpPr>
          <p:nvPr/>
        </p:nvSpPr>
        <p:spPr bwMode="auto">
          <a:xfrm>
            <a:off x="5029200" y="2925763"/>
            <a:ext cx="1096963" cy="4572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12-03</a:t>
            </a:r>
          </a:p>
        </p:txBody>
      </p:sp>
      <p:sp>
        <p:nvSpPr>
          <p:cNvPr id="11" name="Text Box 3">
            <a:extLst>
              <a:ext uri="{FF2B5EF4-FFF2-40B4-BE49-F238E27FC236}">
                <a16:creationId xmlns="" xmlns:a16="http://schemas.microsoft.com/office/drawing/2014/main" id="{F6B2F84A-60EE-5B43-8796-04FCA3BF0CA3}"/>
              </a:ext>
            </a:extLst>
          </p:cNvPr>
          <p:cNvSpPr txBox="1">
            <a:spLocks noChangeArrowheads="1"/>
          </p:cNvSpPr>
          <p:nvPr/>
        </p:nvSpPr>
        <p:spPr bwMode="auto">
          <a:xfrm>
            <a:off x="5029200" y="3476625"/>
            <a:ext cx="1096963" cy="4572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01-01</a:t>
            </a:r>
          </a:p>
        </p:txBody>
      </p:sp>
      <p:sp>
        <p:nvSpPr>
          <p:cNvPr id="12" name="Text Box 3">
            <a:extLst>
              <a:ext uri="{FF2B5EF4-FFF2-40B4-BE49-F238E27FC236}">
                <a16:creationId xmlns="" xmlns:a16="http://schemas.microsoft.com/office/drawing/2014/main" id="{746164BC-C2A4-4243-BD94-598E605D87BA}"/>
              </a:ext>
            </a:extLst>
          </p:cNvPr>
          <p:cNvSpPr txBox="1">
            <a:spLocks noChangeArrowheads="1"/>
          </p:cNvSpPr>
          <p:nvPr/>
        </p:nvSpPr>
        <p:spPr bwMode="auto">
          <a:xfrm>
            <a:off x="5029200" y="4022725"/>
            <a:ext cx="1096963" cy="4572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01-02</a:t>
            </a:r>
          </a:p>
        </p:txBody>
      </p:sp>
      <p:sp>
        <p:nvSpPr>
          <p:cNvPr id="13" name="Text Box 3">
            <a:extLst>
              <a:ext uri="{FF2B5EF4-FFF2-40B4-BE49-F238E27FC236}">
                <a16:creationId xmlns="" xmlns:a16="http://schemas.microsoft.com/office/drawing/2014/main" id="{6AA04C22-726D-B940-830A-561AA82E95B6}"/>
              </a:ext>
            </a:extLst>
          </p:cNvPr>
          <p:cNvSpPr txBox="1">
            <a:spLocks noChangeArrowheads="1"/>
          </p:cNvSpPr>
          <p:nvPr/>
        </p:nvSpPr>
        <p:spPr bwMode="auto">
          <a:xfrm>
            <a:off x="7132638" y="3292475"/>
            <a:ext cx="1096962" cy="82232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Total</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WIP</a:t>
            </a:r>
          </a:p>
        </p:txBody>
      </p:sp>
      <p:cxnSp>
        <p:nvCxnSpPr>
          <p:cNvPr id="15" name="Shape 14">
            <a:extLst>
              <a:ext uri="{FF2B5EF4-FFF2-40B4-BE49-F238E27FC236}">
                <a16:creationId xmlns="" xmlns:a16="http://schemas.microsoft.com/office/drawing/2014/main" id="{771AC28B-27B2-C541-9E6F-D67B7869EE87}"/>
              </a:ext>
            </a:extLst>
          </p:cNvPr>
          <p:cNvCxnSpPr>
            <a:stCxn id="7" idx="0"/>
            <a:endCxn id="6" idx="1"/>
          </p:cNvCxnSpPr>
          <p:nvPr/>
        </p:nvCxnSpPr>
        <p:spPr>
          <a:xfrm rot="5400000" flipH="1" flipV="1">
            <a:off x="914401" y="2833687"/>
            <a:ext cx="914400" cy="549275"/>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hape 16">
            <a:extLst>
              <a:ext uri="{FF2B5EF4-FFF2-40B4-BE49-F238E27FC236}">
                <a16:creationId xmlns="" xmlns:a16="http://schemas.microsoft.com/office/drawing/2014/main" id="{7C1EED1E-9AFC-5B44-9778-2522524871BC}"/>
              </a:ext>
            </a:extLst>
          </p:cNvPr>
          <p:cNvCxnSpPr>
            <a:stCxn id="7" idx="2"/>
            <a:endCxn id="8" idx="1"/>
          </p:cNvCxnSpPr>
          <p:nvPr/>
        </p:nvCxnSpPr>
        <p:spPr>
          <a:xfrm rot="16200000" flipH="1">
            <a:off x="914401" y="4479925"/>
            <a:ext cx="914400" cy="549275"/>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 xmlns:a16="http://schemas.microsoft.com/office/drawing/2014/main" id="{4FCF8014-A1C7-1E49-B77F-FA8C2CA9A38C}"/>
              </a:ext>
            </a:extLst>
          </p:cNvPr>
          <p:cNvCxnSpPr>
            <a:stCxn id="6" idx="3"/>
            <a:endCxn id="10" idx="1"/>
          </p:cNvCxnSpPr>
          <p:nvPr/>
        </p:nvCxnSpPr>
        <p:spPr>
          <a:xfrm>
            <a:off x="3475038" y="2651125"/>
            <a:ext cx="1554162" cy="503238"/>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 xmlns:a16="http://schemas.microsoft.com/office/drawing/2014/main" id="{591DBCCA-BD76-1F49-952F-B1912D13BF90}"/>
              </a:ext>
            </a:extLst>
          </p:cNvPr>
          <p:cNvCxnSpPr>
            <a:stCxn id="6" idx="3"/>
            <a:endCxn id="11" idx="1"/>
          </p:cNvCxnSpPr>
          <p:nvPr/>
        </p:nvCxnSpPr>
        <p:spPr>
          <a:xfrm>
            <a:off x="3475038" y="2651125"/>
            <a:ext cx="1554162" cy="1054100"/>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 xmlns:a16="http://schemas.microsoft.com/office/drawing/2014/main" id="{29AE9B43-C130-4B41-A02E-13CA48940526}"/>
              </a:ext>
            </a:extLst>
          </p:cNvPr>
          <p:cNvCxnSpPr>
            <a:stCxn id="6" idx="3"/>
            <a:endCxn id="12" idx="1"/>
          </p:cNvCxnSpPr>
          <p:nvPr/>
        </p:nvCxnSpPr>
        <p:spPr>
          <a:xfrm>
            <a:off x="3475038" y="2651125"/>
            <a:ext cx="1554162" cy="1600200"/>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46589BDC-F7C4-B841-93ED-0116963D4B6D}"/>
              </a:ext>
            </a:extLst>
          </p:cNvPr>
          <p:cNvCxnSpPr>
            <a:stCxn id="8" idx="3"/>
            <a:endCxn id="9" idx="1"/>
          </p:cNvCxnSpPr>
          <p:nvPr/>
        </p:nvCxnSpPr>
        <p:spPr>
          <a:xfrm>
            <a:off x="3475038" y="5211763"/>
            <a:ext cx="1554162"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 xmlns:a16="http://schemas.microsoft.com/office/drawing/2014/main" id="{E573A930-5354-C047-80BF-C9F7FE4011C0}"/>
              </a:ext>
            </a:extLst>
          </p:cNvPr>
          <p:cNvCxnSpPr>
            <a:stCxn id="10" idx="3"/>
            <a:endCxn id="13" idx="1"/>
          </p:cNvCxnSpPr>
          <p:nvPr/>
        </p:nvCxnSpPr>
        <p:spPr>
          <a:xfrm>
            <a:off x="6126163" y="3154363"/>
            <a:ext cx="1006475" cy="549275"/>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89663C60-3A7A-6745-A712-8FAEEC5CFC27}"/>
              </a:ext>
            </a:extLst>
          </p:cNvPr>
          <p:cNvCxnSpPr>
            <a:stCxn id="11" idx="3"/>
            <a:endCxn id="13" idx="1"/>
          </p:cNvCxnSpPr>
          <p:nvPr/>
        </p:nvCxnSpPr>
        <p:spPr>
          <a:xfrm flipV="1">
            <a:off x="6126163" y="3703638"/>
            <a:ext cx="1006475"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 xmlns:a16="http://schemas.microsoft.com/office/drawing/2014/main" id="{215A5B7E-3EC0-A642-A839-EC6277DFF128}"/>
              </a:ext>
            </a:extLst>
          </p:cNvPr>
          <p:cNvCxnSpPr>
            <a:stCxn id="12" idx="3"/>
            <a:endCxn id="13" idx="1"/>
          </p:cNvCxnSpPr>
          <p:nvPr/>
        </p:nvCxnSpPr>
        <p:spPr>
          <a:xfrm flipV="1">
            <a:off x="6126163" y="3703638"/>
            <a:ext cx="1006475" cy="547687"/>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 xmlns:a16="http://schemas.microsoft.com/office/drawing/2014/main" id="{468F4EFA-34B7-614A-A8AA-71F5E5DB7880}"/>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7-2</a:t>
            </a:r>
          </a:p>
        </p:txBody>
      </p:sp>
    </p:spTree>
  </p:cSld>
  <p:clrMapOvr>
    <a:masterClrMapping/>
  </p:clrMapOvr>
  <p:transition xmlns:p14="http://schemas.microsoft.com/office/powerpoint/2010/main">
    <p:pull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a:latin typeface="Bookman Old Style" charset="0"/>
                <a:ea typeface="ＭＳ Ｐゴシック" charset="0"/>
              </a:rPr>
              <a:t>Records of Costs at </a:t>
            </a:r>
            <a:r>
              <a:rPr lang="en-US" dirty="0" smtClean="0">
                <a:latin typeface="Bookman Old Style" charset="0"/>
                <a:ea typeface="ＭＳ Ｐゴシック" charset="0"/>
              </a:rPr>
              <a:t>Gupta (3)</a:t>
            </a:r>
            <a:endParaRPr lang="en-US" dirty="0">
              <a:latin typeface="Bookman Old Style" charset="0"/>
              <a:ea typeface="ＭＳ Ｐゴシック" charset="0"/>
            </a:endParaRPr>
          </a:p>
        </p:txBody>
      </p:sp>
      <p:sp>
        <p:nvSpPr>
          <p:cNvPr id="4" name="Text Box 3">
            <a:extLst>
              <a:ext uri="{FF2B5EF4-FFF2-40B4-BE49-F238E27FC236}">
                <a16:creationId xmlns="" xmlns:a16="http://schemas.microsoft.com/office/drawing/2014/main" id="{6A377D51-6936-5049-9483-F3FC1B1E5002}"/>
              </a:ext>
            </a:extLst>
          </p:cNvPr>
          <p:cNvSpPr txBox="1">
            <a:spLocks noChangeArrowheads="1"/>
          </p:cNvSpPr>
          <p:nvPr/>
        </p:nvSpPr>
        <p:spPr bwMode="auto">
          <a:xfrm>
            <a:off x="1646238" y="1646238"/>
            <a:ext cx="182880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Overhead</a:t>
            </a:r>
          </a:p>
        </p:txBody>
      </p:sp>
      <p:sp>
        <p:nvSpPr>
          <p:cNvPr id="5" name="Text Box 3">
            <a:extLst>
              <a:ext uri="{FF2B5EF4-FFF2-40B4-BE49-F238E27FC236}">
                <a16:creationId xmlns="" xmlns:a16="http://schemas.microsoft.com/office/drawing/2014/main" id="{DEF3FF57-E99D-3E4F-A9D7-72F18F8FC56A}"/>
              </a:ext>
            </a:extLst>
          </p:cNvPr>
          <p:cNvSpPr txBox="1">
            <a:spLocks noChangeArrowheads="1"/>
          </p:cNvSpPr>
          <p:nvPr/>
        </p:nvSpPr>
        <p:spPr bwMode="auto">
          <a:xfrm>
            <a:off x="5121275" y="1646238"/>
            <a:ext cx="2559050" cy="47625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Work-in-process</a:t>
            </a:r>
          </a:p>
        </p:txBody>
      </p:sp>
      <p:sp>
        <p:nvSpPr>
          <p:cNvPr id="7" name="Text Box 3">
            <a:extLst>
              <a:ext uri="{FF2B5EF4-FFF2-40B4-BE49-F238E27FC236}">
                <a16:creationId xmlns="" xmlns:a16="http://schemas.microsoft.com/office/drawing/2014/main" id="{EFECB142-FD6F-0C44-9397-C6A4D31430CE}"/>
              </a:ext>
            </a:extLst>
          </p:cNvPr>
          <p:cNvSpPr txBox="1">
            <a:spLocks noChangeArrowheads="1"/>
          </p:cNvSpPr>
          <p:nvPr/>
        </p:nvSpPr>
        <p:spPr bwMode="auto">
          <a:xfrm>
            <a:off x="1646238" y="3565525"/>
            <a:ext cx="1828800" cy="73183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Overhead</a:t>
            </a:r>
          </a:p>
        </p:txBody>
      </p:sp>
      <p:sp>
        <p:nvSpPr>
          <p:cNvPr id="10" name="Text Box 3">
            <a:extLst>
              <a:ext uri="{FF2B5EF4-FFF2-40B4-BE49-F238E27FC236}">
                <a16:creationId xmlns="" xmlns:a16="http://schemas.microsoft.com/office/drawing/2014/main" id="{C2EEEC15-AF6A-1141-A28D-2D0CBB1E7576}"/>
              </a:ext>
            </a:extLst>
          </p:cNvPr>
          <p:cNvSpPr txBox="1">
            <a:spLocks noChangeArrowheads="1"/>
          </p:cNvSpPr>
          <p:nvPr/>
        </p:nvSpPr>
        <p:spPr bwMode="auto">
          <a:xfrm>
            <a:off x="5029200" y="2925763"/>
            <a:ext cx="1096963" cy="4572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12-03</a:t>
            </a:r>
          </a:p>
        </p:txBody>
      </p:sp>
      <p:sp>
        <p:nvSpPr>
          <p:cNvPr id="11" name="Text Box 3">
            <a:extLst>
              <a:ext uri="{FF2B5EF4-FFF2-40B4-BE49-F238E27FC236}">
                <a16:creationId xmlns="" xmlns:a16="http://schemas.microsoft.com/office/drawing/2014/main" id="{07BB077E-ABA6-364C-BF54-3D77C4735F73}"/>
              </a:ext>
            </a:extLst>
          </p:cNvPr>
          <p:cNvSpPr txBox="1">
            <a:spLocks noChangeArrowheads="1"/>
          </p:cNvSpPr>
          <p:nvPr/>
        </p:nvSpPr>
        <p:spPr bwMode="auto">
          <a:xfrm>
            <a:off x="5029200" y="3476625"/>
            <a:ext cx="1096963" cy="4572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01-01</a:t>
            </a:r>
          </a:p>
        </p:txBody>
      </p:sp>
      <p:sp>
        <p:nvSpPr>
          <p:cNvPr id="12" name="Text Box 3">
            <a:extLst>
              <a:ext uri="{FF2B5EF4-FFF2-40B4-BE49-F238E27FC236}">
                <a16:creationId xmlns="" xmlns:a16="http://schemas.microsoft.com/office/drawing/2014/main" id="{864FF81E-A8B1-E749-9866-BC89E744342E}"/>
              </a:ext>
            </a:extLst>
          </p:cNvPr>
          <p:cNvSpPr txBox="1">
            <a:spLocks noChangeArrowheads="1"/>
          </p:cNvSpPr>
          <p:nvPr/>
        </p:nvSpPr>
        <p:spPr bwMode="auto">
          <a:xfrm>
            <a:off x="5029200" y="4022725"/>
            <a:ext cx="1096963" cy="4572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01-02</a:t>
            </a:r>
          </a:p>
        </p:txBody>
      </p:sp>
      <p:sp>
        <p:nvSpPr>
          <p:cNvPr id="13" name="Text Box 3">
            <a:extLst>
              <a:ext uri="{FF2B5EF4-FFF2-40B4-BE49-F238E27FC236}">
                <a16:creationId xmlns="" xmlns:a16="http://schemas.microsoft.com/office/drawing/2014/main" id="{02635BE5-DB09-8342-A19E-817B40B0F62E}"/>
              </a:ext>
            </a:extLst>
          </p:cNvPr>
          <p:cNvSpPr txBox="1">
            <a:spLocks noChangeArrowheads="1"/>
          </p:cNvSpPr>
          <p:nvPr/>
        </p:nvSpPr>
        <p:spPr bwMode="auto">
          <a:xfrm>
            <a:off x="7132638" y="3292475"/>
            <a:ext cx="1096962" cy="82232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Total</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WIP</a:t>
            </a:r>
          </a:p>
        </p:txBody>
      </p:sp>
      <p:cxnSp>
        <p:nvCxnSpPr>
          <p:cNvPr id="19" name="Elbow Connector 18">
            <a:extLst>
              <a:ext uri="{FF2B5EF4-FFF2-40B4-BE49-F238E27FC236}">
                <a16:creationId xmlns="" xmlns:a16="http://schemas.microsoft.com/office/drawing/2014/main" id="{B6A1CECE-9200-0844-88C3-01923B1DB82D}"/>
              </a:ext>
            </a:extLst>
          </p:cNvPr>
          <p:cNvCxnSpPr>
            <a:stCxn id="7" idx="3"/>
            <a:endCxn id="10" idx="1"/>
          </p:cNvCxnSpPr>
          <p:nvPr/>
        </p:nvCxnSpPr>
        <p:spPr>
          <a:xfrm flipV="1">
            <a:off x="3475038" y="3154363"/>
            <a:ext cx="1554162" cy="777875"/>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 xmlns:a16="http://schemas.microsoft.com/office/drawing/2014/main" id="{EE94B721-9FB4-184D-ADAA-933860D70CF4}"/>
              </a:ext>
            </a:extLst>
          </p:cNvPr>
          <p:cNvCxnSpPr>
            <a:stCxn id="7" idx="3"/>
            <a:endCxn id="11" idx="1"/>
          </p:cNvCxnSpPr>
          <p:nvPr/>
        </p:nvCxnSpPr>
        <p:spPr>
          <a:xfrm flipV="1">
            <a:off x="3475038" y="3705225"/>
            <a:ext cx="1554162" cy="227013"/>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 xmlns:a16="http://schemas.microsoft.com/office/drawing/2014/main" id="{B30DE0CD-673D-C24D-B2DD-F20FE50D8633}"/>
              </a:ext>
            </a:extLst>
          </p:cNvPr>
          <p:cNvCxnSpPr>
            <a:stCxn id="7" idx="3"/>
          </p:cNvCxnSpPr>
          <p:nvPr/>
        </p:nvCxnSpPr>
        <p:spPr>
          <a:xfrm>
            <a:off x="3475038" y="3932238"/>
            <a:ext cx="1554162" cy="319087"/>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 xmlns:a16="http://schemas.microsoft.com/office/drawing/2014/main" id="{65F8FE62-C61A-4945-9A2F-64CC8B3B14C0}"/>
              </a:ext>
            </a:extLst>
          </p:cNvPr>
          <p:cNvCxnSpPr>
            <a:stCxn id="10" idx="3"/>
            <a:endCxn id="13" idx="1"/>
          </p:cNvCxnSpPr>
          <p:nvPr/>
        </p:nvCxnSpPr>
        <p:spPr>
          <a:xfrm>
            <a:off x="6126163" y="3154363"/>
            <a:ext cx="1006475" cy="549275"/>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4F69E559-B328-F742-952C-0E0B090D2DEA}"/>
              </a:ext>
            </a:extLst>
          </p:cNvPr>
          <p:cNvCxnSpPr>
            <a:stCxn id="11" idx="3"/>
            <a:endCxn id="13" idx="1"/>
          </p:cNvCxnSpPr>
          <p:nvPr/>
        </p:nvCxnSpPr>
        <p:spPr>
          <a:xfrm flipV="1">
            <a:off x="6126163" y="3703638"/>
            <a:ext cx="1006475"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 xmlns:a16="http://schemas.microsoft.com/office/drawing/2014/main" id="{2646A3BC-181F-B945-BFD8-2728C4096E21}"/>
              </a:ext>
            </a:extLst>
          </p:cNvPr>
          <p:cNvCxnSpPr>
            <a:stCxn id="12" idx="3"/>
            <a:endCxn id="13" idx="1"/>
          </p:cNvCxnSpPr>
          <p:nvPr/>
        </p:nvCxnSpPr>
        <p:spPr>
          <a:xfrm flipV="1">
            <a:off x="6126163" y="3703638"/>
            <a:ext cx="1006475" cy="547687"/>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 Box 3">
            <a:extLst>
              <a:ext uri="{FF2B5EF4-FFF2-40B4-BE49-F238E27FC236}">
                <a16:creationId xmlns="" xmlns:a16="http://schemas.microsoft.com/office/drawing/2014/main" id="{5B86E054-7A46-B947-BC53-A6629328AB0C}"/>
              </a:ext>
            </a:extLst>
          </p:cNvPr>
          <p:cNvSpPr txBox="1">
            <a:spLocks noChangeArrowheads="1"/>
          </p:cNvSpPr>
          <p:nvPr/>
        </p:nvSpPr>
        <p:spPr bwMode="auto">
          <a:xfrm>
            <a:off x="914400" y="5761038"/>
            <a:ext cx="7315200"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OH costs are applied to each job using the POHR.</a:t>
            </a:r>
          </a:p>
        </p:txBody>
      </p:sp>
      <p:sp>
        <p:nvSpPr>
          <p:cNvPr id="21" name="Rectangle 20">
            <a:extLst>
              <a:ext uri="{FF2B5EF4-FFF2-40B4-BE49-F238E27FC236}">
                <a16:creationId xmlns="" xmlns:a16="http://schemas.microsoft.com/office/drawing/2014/main" id="{0948C811-F6A2-224D-B80D-4D60F98D2DC1}"/>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7-2</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605</TotalTime>
  <Words>3864</Words>
  <Application>Microsoft Macintosh PowerPoint</Application>
  <PresentationFormat>On-screen Show (4:3)</PresentationFormat>
  <Paragraphs>539</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Origin</vt:lpstr>
      <vt:lpstr>PowerPoint Presentation</vt:lpstr>
      <vt:lpstr>Job Costing</vt:lpstr>
      <vt:lpstr>Learning Objectives</vt:lpstr>
      <vt:lpstr>Defining a Job</vt:lpstr>
      <vt:lpstr>Using Accounting Records in a Job Shop</vt:lpstr>
      <vt:lpstr>Production Process at Gupta</vt:lpstr>
      <vt:lpstr>Records of Costs at Gupta</vt:lpstr>
      <vt:lpstr>Records of Costs at Gupta (2)</vt:lpstr>
      <vt:lpstr>Records of Costs at Gupta (3)</vt:lpstr>
      <vt:lpstr>Inventory Accounts</vt:lpstr>
      <vt:lpstr>Direct Materials</vt:lpstr>
      <vt:lpstr>Direct Materials (2)</vt:lpstr>
      <vt:lpstr>Direct Materials (3)</vt:lpstr>
      <vt:lpstr>Manufacturing Overhead</vt:lpstr>
      <vt:lpstr>Manufacturing Overhead (2)</vt:lpstr>
      <vt:lpstr>How Manufacturing Overhead Costs Are Recorded at Gupta</vt:lpstr>
      <vt:lpstr>Predetermined Rate</vt:lpstr>
      <vt:lpstr>Application of Manufacturing Costs to Jobs</vt:lpstr>
      <vt:lpstr>Application of Manufacturing Costs to Jobs (2)</vt:lpstr>
      <vt:lpstr>Application of Manufacturing Costs to Jobs (3)</vt:lpstr>
      <vt:lpstr>Application of Manufacturing Costs to Jobs (4)</vt:lpstr>
      <vt:lpstr>Cost of Jobs Completed in January</vt:lpstr>
      <vt:lpstr>Cost of Jobs Completed in January (2)</vt:lpstr>
      <vt:lpstr>Cost of Jobs Sold in January</vt:lpstr>
      <vt:lpstr>Cost Flows Through T-Accounts</vt:lpstr>
      <vt:lpstr>The Job Cost Sheet</vt:lpstr>
      <vt:lpstr>The Job Cost Sheet (2)</vt:lpstr>
      <vt:lpstr>An Alternative Method of Recording and Applying Manufacturing Overhead</vt:lpstr>
      <vt:lpstr>An Alternative Method of Recording and Applying Manufacturing Overhead (2)</vt:lpstr>
      <vt:lpstr>Writing Off Over- or Underapplied Overhead</vt:lpstr>
      <vt:lpstr>Writing Off Over- or Underapplied Overhead (2)</vt:lpstr>
      <vt:lpstr>Writing Off Over- or Underapplied Overhead (3)</vt:lpstr>
      <vt:lpstr>Writing Off Over- or Underapplied Overhead (4)</vt:lpstr>
      <vt:lpstr>Writing Off Over- or Underapplied Overhead (5)</vt:lpstr>
      <vt:lpstr>Using Normal, Actual, and Standard Costing</vt:lpstr>
      <vt:lpstr>Using Job Costing in Service Organizations</vt:lpstr>
      <vt:lpstr>Using Job Costing in Service Organizations (2)</vt:lpstr>
      <vt:lpstr>Ethical Issues</vt:lpstr>
      <vt:lpstr>Managing Projects</vt:lpstr>
      <vt:lpstr>End of Chapter 7</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Galbreath</dc:creator>
  <cp:lastModifiedBy>Agate Development Isaacks</cp:lastModifiedBy>
  <cp:revision>49</cp:revision>
  <cp:lastPrinted>2018-09-29T13:44:50Z</cp:lastPrinted>
  <dcterms:created xsi:type="dcterms:W3CDTF">2015-10-24T15:44:11Z</dcterms:created>
  <dcterms:modified xsi:type="dcterms:W3CDTF">2018-12-19T15:31:05Z</dcterms:modified>
</cp:coreProperties>
</file>