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46"/>
  </p:notesMasterIdLst>
  <p:handoutMasterIdLst>
    <p:handoutMasterId r:id="rId47"/>
  </p:handoutMasterIdLst>
  <p:sldIdLst>
    <p:sldId id="501" r:id="rId2"/>
    <p:sldId id="572" r:id="rId3"/>
    <p:sldId id="549" r:id="rId4"/>
    <p:sldId id="502" r:id="rId5"/>
    <p:sldId id="504" r:id="rId6"/>
    <p:sldId id="505" r:id="rId7"/>
    <p:sldId id="506" r:id="rId8"/>
    <p:sldId id="508" r:id="rId9"/>
    <p:sldId id="550" r:id="rId10"/>
    <p:sldId id="509" r:id="rId11"/>
    <p:sldId id="511" r:id="rId12"/>
    <p:sldId id="512" r:id="rId13"/>
    <p:sldId id="551" r:id="rId14"/>
    <p:sldId id="513" r:id="rId15"/>
    <p:sldId id="514" r:id="rId16"/>
    <p:sldId id="563" r:id="rId17"/>
    <p:sldId id="552" r:id="rId18"/>
    <p:sldId id="515" r:id="rId19"/>
    <p:sldId id="519" r:id="rId20"/>
    <p:sldId id="521" r:id="rId21"/>
    <p:sldId id="523" r:id="rId22"/>
    <p:sldId id="525" r:id="rId23"/>
    <p:sldId id="553" r:id="rId24"/>
    <p:sldId id="528" r:id="rId25"/>
    <p:sldId id="529" r:id="rId26"/>
    <p:sldId id="531" r:id="rId27"/>
    <p:sldId id="533" r:id="rId28"/>
    <p:sldId id="534" r:id="rId29"/>
    <p:sldId id="575" r:id="rId30"/>
    <p:sldId id="578" r:id="rId31"/>
    <p:sldId id="554" r:id="rId32"/>
    <p:sldId id="536" r:id="rId33"/>
    <p:sldId id="565" r:id="rId34"/>
    <p:sldId id="555" r:id="rId35"/>
    <p:sldId id="538" r:id="rId36"/>
    <p:sldId id="577" r:id="rId37"/>
    <p:sldId id="576" r:id="rId38"/>
    <p:sldId id="545" r:id="rId39"/>
    <p:sldId id="573" r:id="rId40"/>
    <p:sldId id="556" r:id="rId41"/>
    <p:sldId id="546" r:id="rId42"/>
    <p:sldId id="547" r:id="rId43"/>
    <p:sldId id="548" r:id="rId44"/>
    <p:sldId id="499" r:id="rId4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Helen" initials="H" lastIdx="25" clrIdx="1"/>
  <p:cmAuthor id="2" name="Anna Boulware" initials="AB" lastIdx="25" clrIdx="2"/>
  <p:cmAuthor id="3" name="April Mohr" initials="AM" lastIdx="9" clrIdx="3">
    <p:extLst/>
  </p:cmAuthor>
  <p:cmAuthor id="4" name="Wanda Wong" initials="WW" lastIdx="7" clrIdx="4">
    <p:extLst/>
  </p:cmAuthor>
  <p:cmAuthor id="5" name="Mohr, April L (Jefferson)" initials="MAL(" lastIdx="19" clrIdx="5">
    <p:extLst/>
  </p:cmAuthor>
  <p:cmAuthor id="6" name="Helen Roybark" initials="HR" lastIdx="40"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5" autoAdjust="0"/>
    <p:restoredTop sz="88384" autoAdjust="0"/>
  </p:normalViewPr>
  <p:slideViewPr>
    <p:cSldViewPr>
      <p:cViewPr varScale="1">
        <p:scale>
          <a:sx n="89" d="100"/>
          <a:sy n="89"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20" y="-67"/>
      </p:cViewPr>
      <p:guideLst>
        <p:guide orient="horz" pos="2880"/>
        <p:guide orient="horz" pos="2949"/>
        <p:guide pos="216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21-</a:t>
            </a:r>
            <a:fld id="{6C827434-3243-4F9E-B786-AE5F6FDD505D}" type="slidenum">
              <a:rPr lang="en-US" smtClean="0"/>
              <a:pPr>
                <a:defRPr/>
              </a:pPr>
              <a:t>‹#›</a:t>
            </a:fld>
            <a:endParaRPr lang="en-US" dirty="0"/>
          </a:p>
        </p:txBody>
      </p:sp>
    </p:spTree>
    <p:extLst>
      <p:ext uri="{BB962C8B-B14F-4D97-AF65-F5344CB8AC3E}">
        <p14:creationId xmlns:p14="http://schemas.microsoft.com/office/powerpoint/2010/main" val="126233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23 - </a:t>
            </a:r>
            <a:fld id="{7297B1E1-F646-4344-B659-982B11DDBC2F}"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3090921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47423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In the next few slides, we show how </a:t>
            </a:r>
            <a:r>
              <a:rPr lang="en-US" i="1" dirty="0"/>
              <a:t>standard costs </a:t>
            </a:r>
            <a:r>
              <a:rPr lang="en-US" dirty="0"/>
              <a:t>can be used in a flexible budgeting system to enable management to better understand the reasons for variances. </a:t>
            </a:r>
          </a:p>
          <a:p>
            <a:endParaRPr lang="en-US" b="1" dirty="0"/>
          </a:p>
          <a:p>
            <a:r>
              <a:rPr lang="en-US" b="1" dirty="0"/>
              <a:t>Standard costs </a:t>
            </a:r>
            <a:r>
              <a:rPr lang="en-US" dirty="0"/>
              <a:t>are preset costs for delivering a product or service under normal conditions.</a:t>
            </a:r>
            <a:r>
              <a:rPr lang="en-US" altLang="en-US" dirty="0"/>
              <a:t>  We can think of standard costs as budgeting on a per unit basis.  We expect to operate within the standard cost allowances under normal conditions.  </a:t>
            </a:r>
            <a:r>
              <a:rPr lang="en-US" sz="1200" b="0" i="0" u="none" strike="noStrike" kern="1200" baseline="0" dirty="0">
                <a:solidFill>
                  <a:schemeClr val="tx1"/>
                </a:solidFill>
                <a:latin typeface="+mn-lt"/>
                <a:ea typeface="+mn-ea"/>
                <a:cs typeface="+mn-cs"/>
              </a:rPr>
              <a:t>Production managers and engineers often determine the production requirements for one unit of product, and accountants put those requirements into dollars. </a:t>
            </a:r>
            <a:endParaRPr lang="en-US" altLang="en-US" dirty="0"/>
          </a:p>
          <a:p>
            <a:endParaRPr lang="en-US" altLang="en-US" dirty="0"/>
          </a:p>
          <a:p>
            <a:r>
              <a:rPr lang="en-US" sz="1200" b="0" i="0" u="none" strike="noStrike" kern="1200" baseline="0" dirty="0">
                <a:solidFill>
                  <a:schemeClr val="tx1"/>
                </a:solidFill>
                <a:latin typeface="+mn-lt"/>
                <a:ea typeface="+mn-ea"/>
                <a:cs typeface="+mn-cs"/>
              </a:rPr>
              <a:t>When actual costs vary from standard costs, management follows up to identify potential problems and take corrective actions. </a:t>
            </a:r>
            <a:r>
              <a:rPr lang="en-US" sz="1200" b="1" i="0" u="none" strike="noStrike" kern="1200" baseline="0" dirty="0">
                <a:solidFill>
                  <a:schemeClr val="tx1"/>
                </a:solidFill>
                <a:latin typeface="+mn-lt"/>
                <a:ea typeface="+mn-ea"/>
                <a:cs typeface="+mn-cs"/>
              </a:rPr>
              <a:t>Management by exception </a:t>
            </a:r>
            <a:r>
              <a:rPr lang="en-US" sz="1200" b="0" i="0" u="none" strike="noStrike" kern="1200" baseline="0" dirty="0">
                <a:solidFill>
                  <a:schemeClr val="tx1"/>
                </a:solidFill>
                <a:latin typeface="+mn-lt"/>
                <a:ea typeface="+mn-ea"/>
                <a:cs typeface="+mn-cs"/>
              </a:rPr>
              <a:t>means that managers focus attention on the most significant differences between actual costs and standard costs.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Budgets are prepared using standard costs.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Standard costs can also help control </a:t>
            </a:r>
            <a:r>
              <a:rPr lang="en-US" sz="1200" b="0" i="1" u="none" strike="noStrike" kern="1200" baseline="0" dirty="0">
                <a:solidFill>
                  <a:schemeClr val="tx1"/>
                </a:solidFill>
                <a:latin typeface="+mn-lt"/>
                <a:ea typeface="+mn-ea"/>
                <a:cs typeface="+mn-cs"/>
              </a:rPr>
              <a:t>nonmanufacturing </a:t>
            </a:r>
            <a:r>
              <a:rPr lang="en-US" sz="1200" b="0" i="0" u="none" strike="noStrike" kern="1200" baseline="0" dirty="0">
                <a:solidFill>
                  <a:schemeClr val="tx1"/>
                </a:solidFill>
                <a:latin typeface="+mn-lt"/>
                <a:ea typeface="+mn-ea"/>
                <a:cs typeface="+mn-cs"/>
              </a:rPr>
              <a:t>costs. Companies providing services instead of products can also benefit from the use of standard costs. For example, while quality medical service is crucial, efficiency in providing that service is also important in controlling medical costs. The use of budgeting and standard costing is effective in controlling costs, especially overhead.</a:t>
            </a:r>
            <a:endParaRPr lang="en-US" altLang="en-US" dirty="0"/>
          </a:p>
        </p:txBody>
      </p:sp>
    </p:spTree>
    <p:extLst>
      <p:ext uri="{BB962C8B-B14F-4D97-AF65-F5344CB8AC3E}">
        <p14:creationId xmlns:p14="http://schemas.microsoft.com/office/powerpoint/2010/main" val="335329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An </a:t>
            </a:r>
            <a:r>
              <a:rPr lang="en-US" altLang="en-US" i="1" dirty="0"/>
              <a:t>ideal standard </a:t>
            </a:r>
            <a:r>
              <a:rPr lang="en-US" altLang="en-US" dirty="0"/>
              <a:t>is based on 100% efficiency. A</a:t>
            </a:r>
            <a:r>
              <a:rPr lang="en-US" altLang="en-US" baseline="0" dirty="0"/>
              <a:t> </a:t>
            </a:r>
            <a:r>
              <a:rPr lang="en-US" altLang="en-US" i="1" baseline="0" dirty="0"/>
              <a:t>practical standard </a:t>
            </a:r>
            <a:r>
              <a:rPr lang="en-US" altLang="en-US" baseline="0" dirty="0"/>
              <a:t>is based on normal operating conditions which allow for some inefficiency.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standard direct labor rate should include allowances for employee breaks, cleanup, and machine downtime. Most companies use practical rather than ideal standards. </a:t>
            </a:r>
          </a:p>
          <a:p>
            <a:endParaRPr lang="en-US" altLang="en-US" dirty="0"/>
          </a:p>
          <a:p>
            <a:r>
              <a:rPr lang="en-US" sz="1200" b="0" i="0" u="none" strike="noStrike" kern="1200" baseline="0" dirty="0">
                <a:solidFill>
                  <a:schemeClr val="tx1"/>
                </a:solidFill>
                <a:latin typeface="+mn-lt"/>
                <a:ea typeface="+mn-ea"/>
                <a:cs typeface="+mn-cs"/>
              </a:rPr>
              <a:t>Standards for direct labor are set by </a:t>
            </a:r>
            <a:r>
              <a:rPr lang="en-US" sz="1200" b="0" i="1" u="none" strike="noStrike" kern="1200" baseline="0" dirty="0">
                <a:solidFill>
                  <a:schemeClr val="tx1"/>
                </a:solidFill>
                <a:latin typeface="+mn-lt"/>
                <a:ea typeface="+mn-ea"/>
                <a:cs typeface="+mn-cs"/>
              </a:rPr>
              <a:t>time and motion </a:t>
            </a:r>
            <a:r>
              <a:rPr lang="en-US" sz="1200" b="0" i="0" u="none" strike="noStrike" kern="1200" baseline="0" dirty="0">
                <a:solidFill>
                  <a:schemeClr val="tx1"/>
                </a:solidFill>
                <a:latin typeface="+mn-lt"/>
                <a:ea typeface="+mn-ea"/>
                <a:cs typeface="+mn-cs"/>
              </a:rPr>
              <a:t>studies that show the direct labor hours required under normal operations.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Standards for direct materials are set by studying the quantity, grade, and cost of each material used.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Overhead standards are set by studying the resources needed to support production activities.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Standards should be challenging but attainable and should acknowledge machine breakdowns, material waste, and idle time. </a:t>
            </a:r>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4707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a:solidFill>
                  <a:schemeClr val="tx1"/>
                </a:solidFill>
                <a:latin typeface="+mn-lt"/>
                <a:ea typeface="+mn-ea"/>
                <a:cs typeface="+mn-cs"/>
              </a:rPr>
              <a:t>Direct materials </a:t>
            </a:r>
            <a:r>
              <a:rPr lang="en-US" sz="1200" b="0" i="0" u="none" strike="noStrike" kern="1200" baseline="0" dirty="0">
                <a:solidFill>
                  <a:schemeClr val="tx1"/>
                </a:solidFill>
                <a:latin typeface="+mn-lt"/>
                <a:ea typeface="+mn-ea"/>
                <a:cs typeface="+mn-cs"/>
              </a:rPr>
              <a:t>The purchasing department sets a standard price of $10 per pound for high-grade wood. The purchasing department considers the quality of materials, economic conditions, supply factors (shortages and excesses), and discounts.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Direct labor </a:t>
            </a:r>
            <a:r>
              <a:rPr lang="en-US" sz="1200" b="0" i="0" u="none" strike="noStrike" kern="1200" baseline="0" dirty="0">
                <a:solidFill>
                  <a:schemeClr val="tx1"/>
                </a:solidFill>
                <a:latin typeface="+mn-lt"/>
                <a:ea typeface="+mn-ea"/>
                <a:cs typeface="+mn-cs"/>
              </a:rPr>
              <a:t>Two hours of direct labor are required to manufacture a bat. The direct labor rate is $15 per hour. This rate includes wages, taxes, and direct benefits.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Overhead </a:t>
            </a:r>
            <a:r>
              <a:rPr lang="en-US" sz="1200" b="0" i="0" u="none" strike="noStrike" kern="1200" baseline="0" dirty="0">
                <a:solidFill>
                  <a:schemeClr val="tx1"/>
                </a:solidFill>
                <a:latin typeface="+mn-lt"/>
                <a:ea typeface="+mn-ea"/>
                <a:cs typeface="+mn-cs"/>
              </a:rPr>
              <a:t>ProBat applies overhead at the rate of $5 per direct labor hour (DLH). </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standard costs of direct materials, direct labor, and overhead for one bat, manufactured by </a:t>
            </a:r>
            <a:r>
              <a:rPr lang="en-US" i="1" dirty="0"/>
              <a:t>ProBat</a:t>
            </a:r>
            <a:r>
              <a:rPr lang="en-US" dirty="0"/>
              <a:t>, are shown on this slide.  This is called a </a:t>
            </a:r>
            <a:r>
              <a:rPr lang="en-US" b="1" i="1" dirty="0"/>
              <a:t>standard cost card. </a:t>
            </a:r>
          </a:p>
          <a:p>
            <a:endParaRPr lang="en-US" altLang="en-US" dirty="0"/>
          </a:p>
        </p:txBody>
      </p:sp>
    </p:spTree>
    <p:extLst>
      <p:ext uri="{BB962C8B-B14F-4D97-AF65-F5344CB8AC3E}">
        <p14:creationId xmlns:p14="http://schemas.microsoft.com/office/powerpoint/2010/main" val="113642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difference between actual cost and standard cost is called a cost variance.  Cost variances can be favorable or unfavorable.</a:t>
            </a:r>
          </a:p>
          <a:p>
            <a:endParaRPr lang="en-US" altLang="en-US" dirty="0"/>
          </a:p>
          <a:p>
            <a:r>
              <a:rPr lang="en-US" altLang="en-US" dirty="0"/>
              <a:t>If actual costs are less than standard costs, variance is favorable (F).</a:t>
            </a:r>
          </a:p>
          <a:p>
            <a:r>
              <a:rPr lang="en-US" altLang="en-US" dirty="0"/>
              <a:t>If actual costs are greater than standard cost, variance is unfavorable (U).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904106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flow of events in </a:t>
            </a:r>
            <a:r>
              <a:rPr lang="en-US" altLang="en-US" b="1" dirty="0"/>
              <a:t>variance analysis </a:t>
            </a:r>
            <a:r>
              <a:rPr lang="en-US" altLang="en-US" dirty="0"/>
              <a:t>is: (1) preparing a standard cost performance report, (2) computing and analyzing variances, (3) identifying</a:t>
            </a:r>
            <a:r>
              <a:rPr lang="en-US" altLang="en-US" baseline="0" dirty="0"/>
              <a:t> </a:t>
            </a:r>
            <a:r>
              <a:rPr lang="en-US" altLang="en-US" dirty="0"/>
              <a:t>questions and their answers, and (4) taking corrective and strategic actions. These variance analysis steps are interrelated and are frequently applied in good organizations.</a:t>
            </a:r>
          </a:p>
        </p:txBody>
      </p:sp>
    </p:spTree>
    <p:extLst>
      <p:ext uri="{BB962C8B-B14F-4D97-AF65-F5344CB8AC3E}">
        <p14:creationId xmlns:p14="http://schemas.microsoft.com/office/powerpoint/2010/main" val="148085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Cost variance (CV) is computed as: Actual Cost (AC) minus Standard Cost (SC).  </a:t>
            </a:r>
          </a:p>
          <a:p>
            <a:pPr defTabSz="939363">
              <a:defRPr/>
            </a:pPr>
            <a:endParaRPr lang="en-US" dirty="0"/>
          </a:p>
          <a:p>
            <a:r>
              <a:rPr lang="en-US" dirty="0"/>
              <a:t>A cost variance is further defined by its components. Actual quantity (AQ) </a:t>
            </a:r>
            <a:r>
              <a:rPr lang="en-US" sz="1200" dirty="0">
                <a:latin typeface="Arial Narrow" pitchFamily="34" charset="0"/>
              </a:rPr>
              <a:t>is the actual amount of direct material or direct labor used to manufacture the actual quantity of output. </a:t>
            </a:r>
            <a:r>
              <a:rPr lang="en-US" dirty="0"/>
              <a:t> Standard quantity (SQ) is the standard input expected for the actual quantity of output. Actual price (AP) is the actual amount paid to acquire the actual direct material or direct labor used for</a:t>
            </a:r>
            <a:r>
              <a:rPr lang="en-US" baseline="0" dirty="0"/>
              <a:t> the period</a:t>
            </a:r>
            <a:r>
              <a:rPr lang="en-US" dirty="0"/>
              <a:t>, and standard price (SP) is the standard price of direct material or direct labor.</a:t>
            </a:r>
          </a:p>
          <a:p>
            <a:endParaRPr lang="en-US" altLang="en-US" dirty="0"/>
          </a:p>
          <a:p>
            <a:r>
              <a:rPr lang="en-US" altLang="en-US" dirty="0"/>
              <a:t>Price variances result when we pay an actual price for a resource that differs from the standard price that should have been paid.  Quantity variances are caused by using an actual amount of a resource that differs from the standard amount that should have been used. </a:t>
            </a:r>
          </a:p>
        </p:txBody>
      </p:sp>
    </p:spTree>
    <p:extLst>
      <p:ext uri="{BB962C8B-B14F-4D97-AF65-F5344CB8AC3E}">
        <p14:creationId xmlns:p14="http://schemas.microsoft.com/office/powerpoint/2010/main" val="86540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Two factors cause materials and labor variances:</a:t>
            </a:r>
          </a:p>
          <a:p>
            <a:r>
              <a:rPr lang="en-US" dirty="0"/>
              <a:t>1. </a:t>
            </a:r>
            <a:r>
              <a:rPr lang="en-US" b="1" dirty="0"/>
              <a:t>Price (or rate) variance </a:t>
            </a:r>
            <a:r>
              <a:rPr lang="en-US" b="0" dirty="0"/>
              <a:t>is the </a:t>
            </a:r>
            <a:r>
              <a:rPr lang="en-US" dirty="0"/>
              <a:t>difference between actual </a:t>
            </a:r>
            <a:r>
              <a:rPr lang="en-US" u="sng" dirty="0"/>
              <a:t>price</a:t>
            </a:r>
            <a:r>
              <a:rPr lang="en-US" u="none" dirty="0"/>
              <a:t> </a:t>
            </a:r>
            <a:r>
              <a:rPr lang="en-US" dirty="0"/>
              <a:t>per unit of input and standard price per unit of input</a:t>
            </a:r>
            <a:r>
              <a:rPr lang="en-US" b="1" dirty="0"/>
              <a:t>.</a:t>
            </a:r>
          </a:p>
          <a:p>
            <a:r>
              <a:rPr lang="en-US" dirty="0"/>
              <a:t>2. </a:t>
            </a:r>
            <a:r>
              <a:rPr lang="en-US" b="1" dirty="0"/>
              <a:t>Quantity (or efficiency) variance </a:t>
            </a:r>
            <a:r>
              <a:rPr lang="en-US" dirty="0"/>
              <a:t>is the difference between actual </a:t>
            </a:r>
            <a:r>
              <a:rPr lang="en-US" u="sng" dirty="0"/>
              <a:t>quantity</a:t>
            </a:r>
            <a:r>
              <a:rPr lang="en-US" dirty="0"/>
              <a:t> of input used and standard quantity of input that should have been used.</a:t>
            </a:r>
            <a:endParaRPr lang="en-US" b="1" dirty="0"/>
          </a:p>
          <a:p>
            <a:endParaRPr lang="en-US" b="1" dirty="0"/>
          </a:p>
          <a:p>
            <a:r>
              <a:rPr lang="en-US" sz="1200" b="0" i="0" u="none" strike="noStrike" kern="1200" baseline="0" dirty="0">
                <a:solidFill>
                  <a:schemeClr val="tx1"/>
                </a:solidFill>
                <a:latin typeface="+mn-lt"/>
                <a:ea typeface="+mn-ea"/>
                <a:cs typeface="+mn-cs"/>
              </a:rPr>
              <a:t>Managers sometimes find it useful to use alternative formulas for price and quantity variances, as in Exhibit 21.9. Results from applying the formulas in Exhibits 21.8 and 21.9 are identical. </a:t>
            </a:r>
            <a:endParaRPr lang="en-US" altLang="en-US" dirty="0"/>
          </a:p>
        </p:txBody>
      </p:sp>
    </p:spTree>
    <p:extLst>
      <p:ext uri="{BB962C8B-B14F-4D97-AF65-F5344CB8AC3E}">
        <p14:creationId xmlns:p14="http://schemas.microsoft.com/office/powerpoint/2010/main" val="86540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G-Max </a:t>
            </a:r>
            <a:r>
              <a:rPr lang="en-US" altLang="en-US" baseline="0" dirty="0"/>
              <a:t>produced and sold 3,500 units in May and it used </a:t>
            </a:r>
            <a:r>
              <a:rPr lang="en-US" altLang="en-US" dirty="0"/>
              <a:t>1,800 pounds of  direct materials (titanium) costing</a:t>
            </a:r>
            <a:r>
              <a:rPr lang="en-US" altLang="en-US" baseline="0" dirty="0"/>
              <a:t> $21 per pound. Actual cost of its direct materials cost is $37,800. </a:t>
            </a:r>
          </a:p>
          <a:p>
            <a:endParaRPr lang="en-US" altLang="en-US" baseline="0" dirty="0"/>
          </a:p>
          <a:p>
            <a:r>
              <a:rPr lang="en-US" altLang="en-US" baseline="0" dirty="0"/>
              <a:t>Its materials standard shows that it should have </a:t>
            </a:r>
            <a:r>
              <a:rPr lang="en-US" altLang="en-US" dirty="0"/>
              <a:t>used 1,750</a:t>
            </a:r>
            <a:r>
              <a:rPr lang="en-US" altLang="en-US" baseline="0" dirty="0"/>
              <a:t> pounds of direct materials  to produce 3,500 units (0 .5 lb. per unit). Using the standard cost of $20 per pound, we get the standard cost of $35,000  for 3,500 units</a:t>
            </a:r>
            <a:r>
              <a:rPr lang="en-US" altLang="en-US" dirty="0"/>
              <a:t>. Its direct materials variance is $2,800 Unfavorable.</a:t>
            </a:r>
          </a:p>
          <a:p>
            <a:endParaRPr lang="en-US" altLang="en-US" dirty="0"/>
          </a:p>
          <a:p>
            <a:r>
              <a:rPr lang="en-US" sz="1200" b="0" i="0" u="none" strike="noStrike" kern="1200" baseline="0" dirty="0">
                <a:solidFill>
                  <a:schemeClr val="tx1"/>
                </a:solidFill>
                <a:latin typeface="+mn-lt"/>
                <a:ea typeface="MS PGothic" pitchFamily="34" charset="-128"/>
                <a:cs typeface="ＭＳ Ｐゴシック" pitchFamily="-107" charset="-128"/>
              </a:rPr>
              <a:t>To identify the causes of this $2,800 unfavorable (U) variance, the materials price and quantity variances are analyzed in Exhibit 21.10. The $1,800 unfavorable price variance results from paying $1 more per pound than the standard price, then multiplied by the 1,800 actual pounds purchased and used. The $1,000 unfavorable quantity variance results from using 50 pounds more of material than the standard quantity, then multiplied by the $20 per pound standard cost. </a:t>
            </a:r>
            <a:endParaRPr lang="en-US" altLang="en-US" dirty="0"/>
          </a:p>
          <a:p>
            <a:endParaRPr lang="en-US" altLang="en-US" dirty="0"/>
          </a:p>
        </p:txBody>
      </p:sp>
    </p:spTree>
    <p:extLst>
      <p:ext uri="{BB962C8B-B14F-4D97-AF65-F5344CB8AC3E}">
        <p14:creationId xmlns:p14="http://schemas.microsoft.com/office/powerpoint/2010/main" val="9344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530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purchasing department is responsible for the price paid for materials. The purchasing manager might have negotiated poor prices, or purchased higher-quality materials.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production department is responsible for the quantity of direct material used. The production department might have used more than the standard amount of material because low quality material caused excessive waste. In this case, the purchasing manager must explain why inferior materials were acquired. However, if that waste was due to inefficiencies, not poor-quality materials, the production manager must explain why. In sum, variance analysis along with corrective action can improve future performance. </a:t>
            </a:r>
          </a:p>
        </p:txBody>
      </p:sp>
    </p:spTree>
    <p:extLst>
      <p:ext uri="{BB962C8B-B14F-4D97-AF65-F5344CB8AC3E}">
        <p14:creationId xmlns:p14="http://schemas.microsoft.com/office/powerpoint/2010/main" val="2658397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G-Max used 1,700 direct labor hours at a cost of $33 per hour in May. Actual cost of its direct labor is $56,100 ; see top row in this table.</a:t>
            </a:r>
          </a:p>
          <a:p>
            <a:endParaRPr lang="en-US" dirty="0"/>
          </a:p>
          <a:p>
            <a:r>
              <a:rPr lang="en-US" dirty="0"/>
              <a:t>G-Max should have used 1,750 direct labor hours to produce 3,500 units (0.5 DLH per unit). Using the standard cost of $32 per DLH, we get the standard cost of $56,000 for 3,500 units; see second row in table. Its direct labor variance is $100 U.</a:t>
            </a:r>
            <a:endParaRPr lang="en-US" altLang="en-US" dirty="0"/>
          </a:p>
          <a:p>
            <a:endParaRPr lang="en-US" altLang="en-US" dirty="0"/>
          </a:p>
          <a:p>
            <a:r>
              <a:rPr lang="en-US" sz="1200" b="0" i="0" u="none" strike="noStrike" kern="1200" baseline="0" dirty="0">
                <a:solidFill>
                  <a:schemeClr val="tx1"/>
                </a:solidFill>
                <a:latin typeface="+mn-lt"/>
                <a:ea typeface="+mn-ea"/>
                <a:cs typeface="+mn-cs"/>
              </a:rPr>
              <a:t>Actual direct labor cost is $100 over the standard, which might suggest no concern. A closer look reveals a problem. The direct labor variance can be divided into price and quantity variances, called </a:t>
            </a:r>
            <a:r>
              <a:rPr lang="en-US" sz="1200" b="0" i="1" u="none" strike="noStrike" kern="1200" baseline="0" dirty="0">
                <a:solidFill>
                  <a:schemeClr val="tx1"/>
                </a:solidFill>
                <a:latin typeface="+mn-lt"/>
                <a:ea typeface="+mn-ea"/>
                <a:cs typeface="+mn-cs"/>
              </a:rPr>
              <a:t>rate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efficiency </a:t>
            </a:r>
            <a:r>
              <a:rPr lang="en-US" sz="1200" b="0" i="0" u="none" strike="noStrike" kern="1200" baseline="0" dirty="0">
                <a:solidFill>
                  <a:schemeClr val="tx1"/>
                </a:solidFill>
                <a:latin typeface="+mn-lt"/>
                <a:ea typeface="+mn-ea"/>
                <a:cs typeface="+mn-cs"/>
              </a:rPr>
              <a:t>variances. Exhibit 21.11 shows the $100 total unfavorable labor variance results from a $1,600 favorable efficiency variance and a $1,700 unfavorable rate variance. </a:t>
            </a:r>
            <a:endParaRPr lang="en-US" altLang="en-US" dirty="0"/>
          </a:p>
          <a:p>
            <a:endParaRPr lang="en-US" altLang="en-US" dirty="0"/>
          </a:p>
        </p:txBody>
      </p:sp>
    </p:spTree>
    <p:extLst>
      <p:ext uri="{BB962C8B-B14F-4D97-AF65-F5344CB8AC3E}">
        <p14:creationId xmlns:p14="http://schemas.microsoft.com/office/powerpoint/2010/main" val="218251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To produce 3,500 units, G-Max should use 1,750 direct labor hours (3,500 units × 0.5 standard DLH per unit). The $1,600 F </a:t>
            </a:r>
            <a:r>
              <a:rPr lang="en-US" sz="1200" b="0" i="1" u="none" strike="noStrike" kern="1200" baseline="0" dirty="0">
                <a:solidFill>
                  <a:schemeClr val="tx1"/>
                </a:solidFill>
                <a:latin typeface="+mn-lt"/>
                <a:ea typeface="+mn-ea"/>
                <a:cs typeface="+mn-cs"/>
              </a:rPr>
              <a:t>efficiency variance </a:t>
            </a:r>
            <a:r>
              <a:rPr lang="en-US" sz="1200" b="0" i="0" u="none" strike="noStrike" kern="1200" baseline="0" dirty="0">
                <a:solidFill>
                  <a:schemeClr val="tx1"/>
                </a:solidFill>
                <a:latin typeface="+mn-lt"/>
                <a:ea typeface="+mn-ea"/>
                <a:cs typeface="+mn-cs"/>
              </a:rPr>
              <a:t>results from using 50 fewer direct labor hours (1,700 actual DLH − 1,750 standard DLH) than standard for the units produced. The $50 fewer hours at $32 per hour result in the $1,600 favorable efficiency variance.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production manager should explain how direct labor hours were reduced. If this efficiency can be repeated and transferred to other departments, more savings are possible.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$1,700 U </a:t>
            </a:r>
            <a:r>
              <a:rPr lang="en-US" sz="1200" b="0" i="1" u="none" strike="noStrike" kern="1200" baseline="0" dirty="0">
                <a:solidFill>
                  <a:schemeClr val="tx1"/>
                </a:solidFill>
                <a:latin typeface="+mn-lt"/>
                <a:ea typeface="+mn-ea"/>
                <a:cs typeface="+mn-cs"/>
              </a:rPr>
              <a:t>rate variance </a:t>
            </a:r>
            <a:r>
              <a:rPr lang="en-US" sz="1200" b="0" i="0" u="none" strike="noStrike" kern="1200" baseline="0" dirty="0">
                <a:solidFill>
                  <a:schemeClr val="tx1"/>
                </a:solidFill>
                <a:latin typeface="+mn-lt"/>
                <a:ea typeface="+mn-ea"/>
                <a:cs typeface="+mn-cs"/>
              </a:rPr>
              <a:t>results from paying a rate that is $1 per hour higher than the standard ($33 actual rate - $32 standard rate). Each of the 1,700 actual direct labor hours used costs $1 more, resulting in the $1,700 unfavorable rate variance. Human resources or the production manager needs to explain why the wage rate is higher than the standard.</a:t>
            </a:r>
            <a:endParaRPr lang="en-US" altLang="en-US" i="1" dirty="0"/>
          </a:p>
          <a:p>
            <a:endParaRPr lang="en-US" altLang="en-US" dirty="0"/>
          </a:p>
        </p:txBody>
      </p:sp>
    </p:spTree>
    <p:extLst>
      <p:ext uri="{BB962C8B-B14F-4D97-AF65-F5344CB8AC3E}">
        <p14:creationId xmlns:p14="http://schemas.microsoft.com/office/powerpoint/2010/main" val="1554734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In a standard costing system managers apply overhead costs to products and services using a </a:t>
            </a:r>
            <a:r>
              <a:rPr lang="en-US" sz="1200" b="0" i="1" u="none" strike="noStrike" kern="1200" baseline="0" dirty="0">
                <a:solidFill>
                  <a:schemeClr val="tx1"/>
                </a:solidFill>
                <a:latin typeface="+mn-lt"/>
                <a:ea typeface="+mn-ea"/>
                <a:cs typeface="+mn-cs"/>
              </a:rPr>
              <a:t>standard overhead rate</a:t>
            </a:r>
            <a:r>
              <a:rPr lang="en-US" sz="1200" b="0" i="0" u="none" strike="noStrike" kern="1200" baseline="0" dirty="0">
                <a:solidFill>
                  <a:schemeClr val="tx1"/>
                </a:solidFill>
                <a:latin typeface="+mn-lt"/>
                <a:ea typeface="+mn-ea"/>
                <a:cs typeface="+mn-cs"/>
              </a:rPr>
              <a:t>. The resulting </a:t>
            </a:r>
            <a:r>
              <a:rPr lang="en-US" sz="1200" b="0" i="1" u="none" strike="noStrike" kern="1200" baseline="0" dirty="0">
                <a:solidFill>
                  <a:schemeClr val="tx1"/>
                </a:solidFill>
                <a:latin typeface="+mn-lt"/>
                <a:ea typeface="+mn-ea"/>
                <a:cs typeface="+mn-cs"/>
              </a:rPr>
              <a:t>standard overhead costs </a:t>
            </a:r>
            <a:r>
              <a:rPr lang="en-US" sz="1200" b="0" i="0" u="none" strike="noStrike" kern="1200" baseline="0" dirty="0">
                <a:solidFill>
                  <a:schemeClr val="tx1"/>
                </a:solidFill>
                <a:latin typeface="+mn-lt"/>
                <a:ea typeface="+mn-ea"/>
                <a:cs typeface="+mn-cs"/>
              </a:rPr>
              <a:t>are the overhead amounts budgeted to occur at a specific activity level.   Managers set standards and budgets before each period in a desire to better control, monitor, and assign costs to products and services.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begin by showing how to use standard costs to develop flexible overhead budgets. The left two number columns of Exhibit 21.12 show the budgeted variable costs per unit and fixed costs for May. With these variable and fixed overhead costs, G-Max can prepare flexible overhead budgets at different capacity levels (see rightmost number columns). At its maximum capacity of 100%, G-Max can produce 5,000 clubheads. At 70% of capacity, G-Max can produce 3,500 clubheads (5,000 × 70%). At 100% capacity, total variable overhead costs are budgeted at $10,000 (5,000 × $2).  At 70% capacity, total variable overhead costs are budgeted at $7,000 (3,500 × $2). At all capacity levels within the relevant range, fixed overhead costs are budgeted at $12,000 per month.  </a:t>
            </a:r>
            <a:endParaRPr lang="en-US" altLang="en-US" dirty="0"/>
          </a:p>
        </p:txBody>
      </p:sp>
    </p:spTree>
    <p:extLst>
      <p:ext uri="{BB962C8B-B14F-4D97-AF65-F5344CB8AC3E}">
        <p14:creationId xmlns:p14="http://schemas.microsoft.com/office/powerpoint/2010/main" val="1893953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a:cs typeface="Arial" charset="0"/>
              </a:rPr>
              <a:t>To compute the standard rate we use a three-step process: </a:t>
            </a:r>
          </a:p>
          <a:p>
            <a:endParaRPr lang="en-US" altLang="en-US" dirty="0">
              <a:cs typeface="Arial" charset="0"/>
            </a:endParaRPr>
          </a:p>
          <a:p>
            <a:r>
              <a:rPr lang="en-US" altLang="en-US" dirty="0">
                <a:cs typeface="Arial" charset="0"/>
              </a:rPr>
              <a:t>Step 1: Determine an Allocation Base</a:t>
            </a:r>
            <a:r>
              <a:rPr lang="en-US" altLang="en-US" baseline="0" dirty="0">
                <a:cs typeface="Arial" charset="0"/>
              </a:rPr>
              <a:t> – </a:t>
            </a:r>
            <a:r>
              <a:rPr lang="en-US" sz="1200" b="0" i="0" u="none" strike="noStrike" kern="1200" baseline="0" dirty="0">
                <a:solidFill>
                  <a:schemeClr val="tx1"/>
                </a:solidFill>
                <a:latin typeface="+mn-lt"/>
                <a:ea typeface="+mn-ea"/>
                <a:cs typeface="+mn-cs"/>
              </a:rPr>
              <a:t>The allocation base is a measure of input related to overhead costs. Examples include direct labor hours or machine hours. G-Max uses direct labor hours as an allocation base and it has a standard of 0.5 direct labor hour per unit</a:t>
            </a:r>
            <a:r>
              <a:rPr lang="en-US" altLang="en-US" baseline="0" dirty="0">
                <a:cs typeface="Arial" charset="0"/>
              </a:rPr>
              <a:t>.</a:t>
            </a:r>
          </a:p>
          <a:p>
            <a:endParaRPr lang="en-US" altLang="en-US" baseline="0" dirty="0">
              <a:cs typeface="Arial" charset="0"/>
            </a:endParaRPr>
          </a:p>
          <a:p>
            <a:r>
              <a:rPr lang="en-US" altLang="en-US" baseline="0" dirty="0">
                <a:cs typeface="Arial" charset="0"/>
              </a:rPr>
              <a:t>Step 2: Predict an Activity Level  - </a:t>
            </a:r>
            <a:r>
              <a:rPr lang="en-US" sz="1200" b="0" i="0" u="none" strike="noStrike" kern="1200" baseline="0" dirty="0">
                <a:solidFill>
                  <a:schemeClr val="tx1"/>
                </a:solidFill>
                <a:latin typeface="+mn-lt"/>
                <a:ea typeface="+mn-ea"/>
                <a:cs typeface="+mn-cs"/>
              </a:rPr>
              <a:t>The predicted activity level is not set at 100% of capacity. Difficulties in scheduling work, equipment breakdowns, and low product demand typically cause the activity level to be less than full capacity. G-Max managers predicted an 80% activity level for May, or a production volume of 4,000 clubheads. We assume all units produced are sold. </a:t>
            </a:r>
          </a:p>
          <a:p>
            <a:endParaRPr lang="en-US" altLang="en-US" sz="1200" b="0" i="0" u="none" strike="noStrike" kern="1200" baseline="0" dirty="0">
              <a:solidFill>
                <a:schemeClr val="tx1"/>
              </a:solidFill>
              <a:latin typeface="+mn-lt"/>
              <a:ea typeface="+mn-ea"/>
              <a:cs typeface="+mn-cs"/>
            </a:endParaRPr>
          </a:p>
          <a:p>
            <a:r>
              <a:rPr lang="en-US" altLang="en-US" baseline="0" dirty="0">
                <a:cs typeface="Arial" charset="0"/>
              </a:rPr>
              <a:t>Step 3: Compute the Standard Overhead Rate -- </a:t>
            </a:r>
            <a:r>
              <a:rPr lang="en-US" sz="1200" b="0" i="0" u="none" strike="noStrike" kern="1200" baseline="0" dirty="0">
                <a:solidFill>
                  <a:schemeClr val="tx1"/>
                </a:solidFill>
                <a:latin typeface="+mn-lt"/>
                <a:ea typeface="+mn-ea"/>
                <a:cs typeface="+mn-cs"/>
              </a:rPr>
              <a:t>At the predicted activity level of 4,000 units, the flexible budget in Exhibit 21.12 shows total overhead of $20,000. To make 4,000 units, the standard direct labor hours required are 2,000 DLH computed as 4,000 units × 0.5 DLH per unit. The standard overhead rate is used to compute overhead cost variances.  Standard overhead rate depends on the predicted activity level.</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We can separate the overhead rate into two rates: one for variable overhead (VOH) and one for fixed overhead (FOH). Both rates are computed using numbers in the 80% column from Exhibit 21.12.</a:t>
            </a:r>
            <a:endParaRPr lang="en-US" altLang="en-US" dirty="0"/>
          </a:p>
        </p:txBody>
      </p:sp>
    </p:spTree>
    <p:extLst>
      <p:ext uri="{BB962C8B-B14F-4D97-AF65-F5344CB8AC3E}">
        <p14:creationId xmlns:p14="http://schemas.microsoft.com/office/powerpoint/2010/main" val="2478049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standard amount of the allocation base is the overhead that </a:t>
            </a:r>
            <a:r>
              <a:rPr lang="en-US" sz="1200" i="1" kern="1200" dirty="0">
                <a:solidFill>
                  <a:schemeClr val="tx1"/>
                </a:solidFill>
                <a:effectLst/>
                <a:latin typeface="+mn-lt"/>
                <a:ea typeface="+mn-ea"/>
                <a:cs typeface="+mn-cs"/>
              </a:rPr>
              <a:t>should have been used</a:t>
            </a:r>
            <a:r>
              <a:rPr lang="en-US" sz="1200" kern="1200" dirty="0">
                <a:solidFill>
                  <a:schemeClr val="tx1"/>
                </a:solidFill>
                <a:effectLst/>
                <a:latin typeface="+mn-lt"/>
                <a:ea typeface="+mn-ea"/>
                <a:cs typeface="+mn-cs"/>
              </a:rPr>
              <a:t>, based on the actual production. Recall that G-Max actually produced 3,500 units in May, which differs from its predicted activity level of 4,000 units in May which should have used 1,750 direct labor hours computed as 3,500 actual units times 0.5 standard DLH per unit.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Standard overhead applied =   Actual       x  Standard amount of    x  Standard overhead rate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production       allocation base               (at predicted activity level)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Standard overhead applied =   3,500 units x 0.5 Direct labor hour per unit x $10 per DLH = $17,500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Actual total overhead often differs from the standard overhead applied. The difference between the actual total overhead and the standard amount of overhead applied is the </a:t>
            </a:r>
            <a:r>
              <a:rPr lang="en-US" sz="1200" b="1" kern="1200" dirty="0">
                <a:solidFill>
                  <a:schemeClr val="tx1"/>
                </a:solidFill>
                <a:effectLst/>
                <a:latin typeface="+mn-lt"/>
                <a:ea typeface="+mn-ea"/>
                <a:cs typeface="+mn-cs"/>
              </a:rPr>
              <a:t>overhead variance</a:t>
            </a:r>
            <a:r>
              <a:rPr lang="en-US" sz="1200" kern="1200" dirty="0">
                <a:solidFill>
                  <a:schemeClr val="tx1"/>
                </a:solidFill>
                <a:effectLst/>
                <a:latin typeface="+mn-lt"/>
                <a:ea typeface="+mn-ea"/>
                <a:cs typeface="+mn-cs"/>
              </a:rPr>
              <a:t> shown on</a:t>
            </a:r>
            <a:r>
              <a:rPr lang="en-US" sz="1200" kern="1200" baseline="0" dirty="0">
                <a:solidFill>
                  <a:schemeClr val="tx1"/>
                </a:solidFill>
                <a:effectLst/>
                <a:latin typeface="+mn-lt"/>
                <a:ea typeface="+mn-ea"/>
                <a:cs typeface="+mn-cs"/>
              </a:rPr>
              <a:t> this slide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Overhead variance = Actual total overhead minus Standard overhead applied</a:t>
            </a:r>
          </a:p>
          <a:p>
            <a:endParaRPr lang="en-US" altLang="en-US" dirty="0"/>
          </a:p>
          <a:p>
            <a:r>
              <a:rPr lang="en-US" sz="1200" b="1" kern="1200" dirty="0">
                <a:solidFill>
                  <a:schemeClr val="tx1"/>
                </a:solidFill>
                <a:effectLst/>
                <a:latin typeface="+mn-lt"/>
                <a:ea typeface="+mn-ea"/>
                <a:cs typeface="+mn-cs"/>
              </a:rPr>
              <a:t>Overhead variance = $18,150 - $17,500 = $650 Unfavorable</a:t>
            </a:r>
          </a:p>
          <a:p>
            <a:endParaRPr lang="en-US" altLang="en-US" sz="1200" b="1" kern="1200" dirty="0">
              <a:solidFill>
                <a:schemeClr val="tx1"/>
              </a:solidFill>
              <a:effectLst/>
              <a:latin typeface="+mn-lt"/>
              <a:ea typeface="+mn-ea"/>
              <a:cs typeface="+mn-cs"/>
            </a:endParaRPr>
          </a:p>
          <a:p>
            <a:r>
              <a:rPr lang="en-US" altLang="en-US" sz="1200" b="0" kern="1200" dirty="0">
                <a:solidFill>
                  <a:schemeClr val="tx1"/>
                </a:solidFill>
                <a:effectLst/>
                <a:latin typeface="+mn-lt"/>
                <a:ea typeface="+mn-ea"/>
                <a:cs typeface="+mn-cs"/>
              </a:rPr>
              <a:t>The variance is unfavorable because actual overhead is higher than the standard.</a:t>
            </a:r>
            <a:endParaRPr lang="en-US" altLang="en-US" b="0" dirty="0"/>
          </a:p>
        </p:txBody>
      </p:sp>
    </p:spTree>
    <p:extLst>
      <p:ext uri="{BB962C8B-B14F-4D97-AF65-F5344CB8AC3E}">
        <p14:creationId xmlns:p14="http://schemas.microsoft.com/office/powerpoint/2010/main" val="1889276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understand the factors driving the overhead variance, managers compute volume variance and controllable variance as shown here.  </a:t>
            </a:r>
          </a:p>
          <a:p>
            <a:endParaRPr lang="en-US" altLang="en-US" dirty="0"/>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volume variance</a:t>
            </a:r>
            <a:r>
              <a:rPr lang="en-US" sz="1200" b="0" kern="1200" dirty="0">
                <a:solidFill>
                  <a:schemeClr val="tx1"/>
                </a:solidFill>
                <a:effectLst/>
                <a:latin typeface="+mn-lt"/>
                <a:ea typeface="+mn-ea"/>
                <a:cs typeface="+mn-cs"/>
              </a:rPr>
              <a:t> is the difference between budgeted overhead and the standard overhead applied at the actual units produced. It</a:t>
            </a:r>
            <a:r>
              <a:rPr lang="en-US" sz="1200" kern="1200" dirty="0">
                <a:solidFill>
                  <a:schemeClr val="tx1"/>
                </a:solidFill>
                <a:effectLst/>
                <a:latin typeface="+mn-lt"/>
                <a:ea typeface="+mn-ea"/>
                <a:cs typeface="+mn-cs"/>
              </a:rPr>
              <a:t> occurs when the company operates at a different capacity level than was predicted.  G-Max expected to </a:t>
            </a:r>
            <a:r>
              <a:rPr lang="en-US" sz="1200" b="0" i="0" u="none" strike="noStrike" kern="1200" baseline="0" dirty="0">
                <a:solidFill>
                  <a:schemeClr val="tx1"/>
                </a:solidFill>
                <a:latin typeface="+mn-lt"/>
                <a:ea typeface="+mn-ea"/>
                <a:cs typeface="+mn-cs"/>
              </a:rPr>
              <a:t>manufacture 4,000 units, but it only manufactured 3,500 units. The volume variance is usually considered outside the control of the production manager, which is why it is also titled noncontrollable variance. Volume variance is computed as shown in Exhibit 21.15. </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G-Max’s budgeted overhead is $19,000 at 3,500 units as shown in Exhibit 21.12. Standard overhead applied is $17,500. This results in the following $1,500 volume variance. The volume variance is unfavorable because G-Max made 500 fewer units than predicted. </a:t>
            </a:r>
            <a:endParaRPr lang="en-US" altLang="en-US" dirty="0"/>
          </a:p>
        </p:txBody>
      </p:sp>
    </p:spTree>
    <p:extLst>
      <p:ext uri="{BB962C8B-B14F-4D97-AF65-F5344CB8AC3E}">
        <p14:creationId xmlns:p14="http://schemas.microsoft.com/office/powerpoint/2010/main" val="3653159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kern="1200" baseline="0" dirty="0">
                <a:solidFill>
                  <a:schemeClr val="tx1"/>
                </a:solidFill>
                <a:effectLst/>
                <a:latin typeface="+mn-lt"/>
                <a:ea typeface="+mn-ea"/>
                <a:cs typeface="+mn-cs"/>
              </a:rPr>
              <a:t>Controllable variance </a:t>
            </a:r>
            <a:r>
              <a:rPr lang="en-US" altLang="en-US" sz="1200" kern="1200" baseline="0" dirty="0">
                <a:solidFill>
                  <a:schemeClr val="tx1"/>
                </a:solidFill>
                <a:effectLst/>
                <a:latin typeface="+mn-lt"/>
                <a:ea typeface="+mn-ea"/>
                <a:cs typeface="+mn-cs"/>
              </a:rPr>
              <a:t>is computed as: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Controllable variance = Actual total overhead – Budgeted (flexible) total overhead at actual units produced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$18,150 - $19,000 = $850 (favorable)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controllable variance is a part of the overhead variance under the production manager’s control.  Actual total overhead is $18,150 (given). Flexible budget total overhead at 3,500 units is $19,000 as shown in Exhibit 21.12. Controllable variance is as shown on this slide.</a:t>
            </a:r>
          </a:p>
          <a:p>
            <a:endParaRPr lang="en-US" sz="1200" kern="1200" dirty="0">
              <a:solidFill>
                <a:schemeClr val="tx1"/>
              </a:solidFill>
              <a:effectLst/>
              <a:latin typeface="+mn-lt"/>
              <a:ea typeface="+mn-ea"/>
              <a:cs typeface="+mn-cs"/>
            </a:endParaRPr>
          </a:p>
          <a:p>
            <a:endParaRPr lang="en-US" altLang="en-US" u="dbl" baseline="0" dirty="0"/>
          </a:p>
          <a:p>
            <a:endParaRPr lang="en-US" altLang="en-US" u="dbl" baseline="0" dirty="0"/>
          </a:p>
        </p:txBody>
      </p:sp>
    </p:spTree>
    <p:extLst>
      <p:ext uri="{BB962C8B-B14F-4D97-AF65-F5344CB8AC3E}">
        <p14:creationId xmlns:p14="http://schemas.microsoft.com/office/powerpoint/2010/main" val="4163309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To help management isolate the drivers of overhead variance, an </a:t>
            </a:r>
            <a:r>
              <a:rPr lang="en-US" sz="1200" b="0" i="1" u="none" strike="noStrike" kern="1200" baseline="0" dirty="0">
                <a:solidFill>
                  <a:schemeClr val="tx1"/>
                </a:solidFill>
                <a:latin typeface="+mn-lt"/>
                <a:ea typeface="+mn-ea"/>
                <a:cs typeface="+mn-cs"/>
              </a:rPr>
              <a:t>overhead variance report </a:t>
            </a:r>
            <a:r>
              <a:rPr lang="en-US" sz="1200" b="0" i="0" u="none" strike="noStrike" kern="1200" baseline="0" dirty="0">
                <a:solidFill>
                  <a:schemeClr val="tx1"/>
                </a:solidFill>
                <a:latin typeface="+mn-lt"/>
                <a:ea typeface="+mn-ea"/>
                <a:cs typeface="+mn-cs"/>
              </a:rPr>
              <a:t>is prepared. An overhead variance report shows actual overhead costs and how they differ from budgeted amounts. Exhibit 21.16 shows G-Max’s overhead variance report.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listing of individual overhead costs reveals the following sources of the $850 unfavorable controllable variance: (1) Actual costs for indirect materials, indirect labor, and maintenance were lower than budgeted. (2) Actual costs for power and lights were higher than  budgeted. (3) Fixed supervisory salaries were lower than budgeted. Management uses the overhead variance report to identify controllable overhead costs to investigate.</a:t>
            </a: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$1,500 unfavorable volume variance means the company did not reach its predicted activity level. While 80% of manufacturing capacity was budgeted, only 70% was used. </a:t>
            </a:r>
          </a:p>
          <a:p>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Management needs to know why the actual level of production differs from the predicted level. The reasons for failing to meet the predicted production level are often due to factors, such as customer demand that are beyond the production manager’s control.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altLang="en-US" u="dbl" baseline="0" dirty="0"/>
          </a:p>
          <a:p>
            <a:endParaRPr lang="en-US" altLang="en-US" u="dbl" baseline="0" dirty="0"/>
          </a:p>
        </p:txBody>
      </p:sp>
    </p:spTree>
    <p:extLst>
      <p:ext uri="{BB962C8B-B14F-4D97-AF65-F5344CB8AC3E}">
        <p14:creationId xmlns:p14="http://schemas.microsoft.com/office/powerpoint/2010/main" val="61507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Exhibit 21.17 summarizes manufacturing variances. The total cost variance equals the difference between budgeted (standard) costs and actual costs for the three manufacturing costs. Direct materials, direct labor, and overhead variances are each the sum of detailed variances.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altLang="en-US" u="dbl" baseline="0" dirty="0"/>
          </a:p>
          <a:p>
            <a:endParaRPr lang="en-US" altLang="en-US" u="dbl" baseline="0" dirty="0"/>
          </a:p>
        </p:txBody>
      </p:sp>
    </p:spTree>
    <p:extLst>
      <p:ext uri="{BB962C8B-B14F-4D97-AF65-F5344CB8AC3E}">
        <p14:creationId xmlns:p14="http://schemas.microsoft.com/office/powerpoint/2010/main" val="2372024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Variance analysis also applies to sales. The budgeted amount of unit sales is the predicted activity level, and the budgeted selling price is treated as a “standard” price. To illustrate, consider the following sales data from G-Max for two of its products, Excel golf balls and Big Bert drivers. </a:t>
            </a:r>
            <a:endParaRPr lang="en-US" altLang="en-US" dirty="0"/>
          </a:p>
        </p:txBody>
      </p:sp>
    </p:spTree>
    <p:extLst>
      <p:ext uri="{BB962C8B-B14F-4D97-AF65-F5344CB8AC3E}">
        <p14:creationId xmlns:p14="http://schemas.microsoft.com/office/powerpoint/2010/main" val="2771253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sales price variance </a:t>
            </a:r>
            <a:r>
              <a:rPr lang="en-US" sz="1200" b="0" i="0" u="none" strike="noStrike" kern="1200" baseline="0" dirty="0">
                <a:solidFill>
                  <a:schemeClr val="tx1"/>
                </a:solidFill>
                <a:latin typeface="+mn-lt"/>
                <a:ea typeface="+mn-ea"/>
                <a:cs typeface="+mn-cs"/>
              </a:rPr>
              <a:t>and the </a:t>
            </a:r>
            <a:r>
              <a:rPr lang="en-US" sz="1200" b="0" i="1" u="none" strike="noStrike" kern="1200" baseline="0" dirty="0">
                <a:solidFill>
                  <a:schemeClr val="tx1"/>
                </a:solidFill>
                <a:latin typeface="+mn-lt"/>
                <a:ea typeface="+mn-ea"/>
                <a:cs typeface="+mn-cs"/>
              </a:rPr>
              <a:t>sales volume variance </a:t>
            </a:r>
            <a:r>
              <a:rPr lang="en-US" sz="1200" b="0" i="0" u="none" strike="noStrike" kern="1200" baseline="0" dirty="0">
                <a:solidFill>
                  <a:schemeClr val="tx1"/>
                </a:solidFill>
                <a:latin typeface="+mn-lt"/>
                <a:ea typeface="+mn-ea"/>
                <a:cs typeface="+mn-cs"/>
              </a:rPr>
              <a:t>are in Exhibit 21.18. The sales price variance measures the impact of the actual sales price differing from the expected price. The sales volume variance measures the impact of operating at a different capacity level than predicted by the fixed budget. The total sales price variance is $850 unfavorable, and the total sales volume variance is $1,000 unfavorable. Further analysis of these variances reveals that both the sales price and sales volume variances for Excel golf balls are favorable, while both variances are unfavorable for the Big Bert driver.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Managers use sales variances for planning and control. G-Max sold 90 combined total units (both balls and drivers) more than budgeted, yet its total sales price and sales volume variances are unfavorable. The unfavorable sales price variance is due mainly to a decrease in the selling price of Big Bert drivers by $10 per unit. Management must assess whether this price decrease should continue. The unfavorable sales volume variance is due to G-Max selling fewer Big Bert drivers (140) than were budgeted (150). Management must assess whether this decreased demand for Big Bert drivers will persist. </a:t>
            </a:r>
            <a:endParaRPr lang="en-US" altLang="en-US" dirty="0"/>
          </a:p>
        </p:txBody>
      </p:sp>
    </p:spTree>
    <p:extLst>
      <p:ext uri="{BB962C8B-B14F-4D97-AF65-F5344CB8AC3E}">
        <p14:creationId xmlns:p14="http://schemas.microsoft.com/office/powerpoint/2010/main" val="1598868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21A.1 shows an expanded framework for analyzing overhead variances consisting of a spending variance and an efficiency variance. This exhibit also shows that controllable variance is the total of the variable overhead spending variance, the fixed overhead spending variance, and the variable overhead efficiency variance. </a:t>
            </a:r>
          </a:p>
          <a:p>
            <a:endParaRPr lang="en-US" altLang="en-US" sz="1200" b="0" i="0" u="none" strike="noStrike" kern="1200" baseline="0" dirty="0">
              <a:solidFill>
                <a:schemeClr val="tx1"/>
              </a:solidFill>
              <a:latin typeface="+mn-lt"/>
              <a:ea typeface="+mn-ea"/>
              <a:cs typeface="+mn-cs"/>
            </a:endParaRPr>
          </a:p>
          <a:p>
            <a:r>
              <a:rPr lang="en-US" altLang="en-US" dirty="0"/>
              <a:t>A </a:t>
            </a:r>
            <a:r>
              <a:rPr lang="en-US" altLang="en-US" b="1" dirty="0"/>
              <a:t>spending variance </a:t>
            </a:r>
            <a:r>
              <a:rPr lang="en-US" altLang="en-US" dirty="0"/>
              <a:t>occurs when management pays an amount different than the standard price to acquire an item. For instance, the actual wage rate paid to indirect labor might be higher than the standard rate. Similarly, actual supervisory salaries might be different than expected. </a:t>
            </a:r>
          </a:p>
          <a:p>
            <a:endParaRPr lang="en-US" altLang="en-US" dirty="0"/>
          </a:p>
          <a:p>
            <a:r>
              <a:rPr lang="en-US" sz="1200" b="0" i="0" u="none" strike="noStrike" kern="1200" baseline="0" dirty="0">
                <a:solidFill>
                  <a:schemeClr val="tx1"/>
                </a:solidFill>
                <a:latin typeface="+mn-lt"/>
                <a:ea typeface="+mn-ea"/>
                <a:cs typeface="+mn-cs"/>
              </a:rPr>
              <a:t>An </a:t>
            </a:r>
            <a:r>
              <a:rPr lang="en-US" sz="1200" b="1" i="0" u="none" strike="noStrike" kern="1200" baseline="0" dirty="0">
                <a:solidFill>
                  <a:schemeClr val="tx1"/>
                </a:solidFill>
                <a:latin typeface="+mn-lt"/>
                <a:ea typeface="+mn-ea"/>
                <a:cs typeface="+mn-cs"/>
              </a:rPr>
              <a:t>efficiency variance </a:t>
            </a:r>
            <a:r>
              <a:rPr lang="en-US" sz="1200" b="0" i="0" u="none" strike="noStrike" kern="1200" baseline="0" dirty="0">
                <a:solidFill>
                  <a:schemeClr val="tx1"/>
                </a:solidFill>
                <a:latin typeface="+mn-lt"/>
                <a:ea typeface="+mn-ea"/>
                <a:cs typeface="+mn-cs"/>
              </a:rPr>
              <a:t>occurs when standard direct labor hours (the allocation base) expected for actual production differ from the actual direct labor hours used. </a:t>
            </a:r>
            <a:endParaRPr lang="en-US" altLang="en-US" dirty="0"/>
          </a:p>
        </p:txBody>
      </p:sp>
    </p:spTree>
    <p:extLst>
      <p:ext uri="{BB962C8B-B14F-4D97-AF65-F5344CB8AC3E}">
        <p14:creationId xmlns:p14="http://schemas.microsoft.com/office/powerpoint/2010/main" val="98355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Recall the G-Max illustration in the chapter. G-Max produced 3,500 units when 4,000 units were budgeted. Additional data (from Exhibit 21.16) show that actual overhead incurred is $18,150 (the variable portion is $6,350 and the fixed portion is $11,800). From Exhibit 21.12, each unit requires 0.5 hour of direct labor.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this information, we compute overhead variances for both variable and fixed overhead as follows. To help better isolate the causes of these variances, more detailed overhead variances can be used, as we show next. </a:t>
            </a:r>
            <a:endParaRPr lang="en-US" altLang="en-US" dirty="0"/>
          </a:p>
        </p:txBody>
      </p:sp>
    </p:spTree>
    <p:extLst>
      <p:ext uri="{BB962C8B-B14F-4D97-AF65-F5344CB8AC3E}">
        <p14:creationId xmlns:p14="http://schemas.microsoft.com/office/powerpoint/2010/main" val="736344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21A.2 shows formulas to use in computing detailed overhead variances. </a:t>
            </a:r>
            <a:endParaRPr lang="en-US" altLang="en-US" dirty="0"/>
          </a:p>
        </p:txBody>
      </p:sp>
    </p:spTree>
    <p:extLst>
      <p:ext uri="{BB962C8B-B14F-4D97-AF65-F5344CB8AC3E}">
        <p14:creationId xmlns:p14="http://schemas.microsoft.com/office/powerpoint/2010/main" val="1355715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Using these formulas, Exhibit 21A.3 shows the detailed analysis of G-Max’s $650 favorable variable overhead variance. G-Max applies overhead based on direct labor hours. It actually used 1,700 direct labor hours to produce 3,500 units. This compares favorably to the standard requirement of 1,750 direct labor hours at 0.5 labor hour per unit. At a standard variable overhead rate of $4.00 per direct labor hour, this should have resulted in variable overhead costs of $6,800 (middle column of Exhibit 21A.3). </a:t>
            </a:r>
            <a:endParaRPr lang="en-US" altLang="en-US" dirty="0">
              <a:solidFill>
                <a:srgbClr val="FF0000"/>
              </a:solidFill>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G-Max reports actual variable overhead of $6,350, or $450 less than budgeted. This means G-Max has a favorable variable overhead spending variance of $450 ($6,800 − $6,350). G-Max also used 50 fewer direct labor hours </a:t>
            </a:r>
            <a:r>
              <a:rPr lang="en-US" sz="1200" b="0" i="0" u="none" strike="noStrike" kern="1200" baseline="0">
                <a:solidFill>
                  <a:schemeClr val="tx1"/>
                </a:solidFill>
                <a:latin typeface="+mn-lt"/>
                <a:ea typeface="+mn-ea"/>
                <a:cs typeface="+mn-cs"/>
              </a:rPr>
              <a:t>than budgeted </a:t>
            </a:r>
            <a:r>
              <a:rPr lang="en-US" sz="1200" b="0" i="0" u="none" strike="noStrike" kern="1200" baseline="0" dirty="0">
                <a:solidFill>
                  <a:schemeClr val="tx1"/>
                </a:solidFill>
                <a:latin typeface="+mn-lt"/>
                <a:ea typeface="+mn-ea"/>
                <a:cs typeface="+mn-cs"/>
              </a:rPr>
              <a:t>to make 3,500 units. Thus, G-Max has a favorable variable overhead efficiency variance of $200 ($7,000 − $6,800). </a:t>
            </a:r>
            <a:endParaRPr lang="en-US" altLang="en-US" dirty="0"/>
          </a:p>
        </p:txBody>
      </p:sp>
    </p:spTree>
    <p:extLst>
      <p:ext uri="{BB962C8B-B14F-4D97-AF65-F5344CB8AC3E}">
        <p14:creationId xmlns:p14="http://schemas.microsoft.com/office/powerpoint/2010/main" val="916728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Exhibit 21A.4 provides insight into the causes of G-Max’s $1,300 unfavorable fixed overhead variance. G-Max incurred $11,800 in actual fixed overhead; this amount is $200 less than the $12,000 budgeted fixed overhead at the expected production level of 4,000 units (see Exhibit 21.12). This $200 favorable fixed overhead spending variance suggests good control of fixed overhead costs.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showed how to compute the $1,500 unfavorable volume variance in the chapter and its calculation is repeated in Exhibit 21A.4. </a:t>
            </a:r>
            <a:endParaRPr lang="en-US" altLang="en-US" dirty="0"/>
          </a:p>
        </p:txBody>
      </p:sp>
    </p:spTree>
    <p:extLst>
      <p:ext uri="{BB962C8B-B14F-4D97-AF65-F5344CB8AC3E}">
        <p14:creationId xmlns:p14="http://schemas.microsoft.com/office/powerpoint/2010/main" val="207169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t>Managers use budgets to control operations and see that planned objectives are met.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Budget reports </a:t>
            </a:r>
            <a:r>
              <a:rPr lang="en-US" sz="1200" b="0" i="0" u="none" strike="noStrike" kern="1200" baseline="0" dirty="0">
                <a:solidFill>
                  <a:schemeClr val="tx1"/>
                </a:solidFill>
                <a:latin typeface="+mn-lt"/>
                <a:ea typeface="+mn-ea"/>
                <a:cs typeface="+mn-cs"/>
              </a:rPr>
              <a:t>compare budgeted results to actual results. </a:t>
            </a:r>
            <a:endParaRPr lang="en-US" altLang="en-US" sz="1200"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p>
          <a:p>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master budget </a:t>
            </a:r>
            <a:r>
              <a:rPr lang="en-US" sz="1200" b="0" i="0" u="none" strike="noStrike" kern="1200" baseline="0" dirty="0">
                <a:solidFill>
                  <a:schemeClr val="tx1"/>
                </a:solidFill>
                <a:latin typeface="+mn-lt"/>
                <a:ea typeface="+mn-ea"/>
                <a:cs typeface="+mn-cs"/>
              </a:rPr>
              <a:t>is based on a predicted level of activity, such as sales volume, for the budget period. In preparing a master budget, two alternative approaches can be used: </a:t>
            </a:r>
            <a:r>
              <a:rPr lang="en-US" sz="1200" b="0" i="1" u="none" strike="noStrike" kern="1200" baseline="0" dirty="0">
                <a:solidFill>
                  <a:schemeClr val="tx1"/>
                </a:solidFill>
                <a:latin typeface="+mn-lt"/>
                <a:ea typeface="+mn-ea"/>
                <a:cs typeface="+mn-cs"/>
              </a:rPr>
              <a:t>fixed budgeting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flexible budgeting</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fixed budget, </a:t>
            </a:r>
            <a:r>
              <a:rPr lang="en-US" sz="1200" b="0" i="0" u="none" strike="noStrike" kern="1200" baseline="0" dirty="0">
                <a:solidFill>
                  <a:schemeClr val="tx1"/>
                </a:solidFill>
                <a:latin typeface="+mn-lt"/>
                <a:ea typeface="+mn-ea"/>
                <a:cs typeface="+mn-cs"/>
              </a:rPr>
              <a:t>also called a </a:t>
            </a:r>
            <a:r>
              <a:rPr lang="en-US" sz="1200" b="0" i="1" u="none" strike="noStrike" kern="1200" baseline="0" dirty="0">
                <a:solidFill>
                  <a:schemeClr val="tx1"/>
                </a:solidFill>
                <a:latin typeface="+mn-lt"/>
                <a:ea typeface="+mn-ea"/>
                <a:cs typeface="+mn-cs"/>
              </a:rPr>
              <a:t>static budget, </a:t>
            </a:r>
            <a:r>
              <a:rPr lang="en-US" sz="1200" b="0" i="0" u="none" strike="noStrike" kern="1200" baseline="0" dirty="0">
                <a:solidFill>
                  <a:schemeClr val="tx1"/>
                </a:solidFill>
                <a:latin typeface="+mn-lt"/>
                <a:ea typeface="+mn-ea"/>
                <a:cs typeface="+mn-cs"/>
              </a:rPr>
              <a:t>is based on one predicted amount of sales or other activity measure.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flexible budget, </a:t>
            </a:r>
            <a:r>
              <a:rPr lang="en-US" sz="1200" b="0" i="0" u="none" strike="noStrike" kern="1200" baseline="0" dirty="0">
                <a:solidFill>
                  <a:schemeClr val="tx1"/>
                </a:solidFill>
                <a:latin typeface="+mn-lt"/>
                <a:ea typeface="+mn-ea"/>
                <a:cs typeface="+mn-cs"/>
              </a:rPr>
              <a:t>also called a </a:t>
            </a:r>
            <a:r>
              <a:rPr lang="en-US" sz="1200" b="0" i="1" u="none" strike="noStrike" kern="1200" baseline="0" dirty="0">
                <a:solidFill>
                  <a:schemeClr val="tx1"/>
                </a:solidFill>
                <a:latin typeface="+mn-lt"/>
                <a:ea typeface="+mn-ea"/>
                <a:cs typeface="+mn-cs"/>
              </a:rPr>
              <a:t>variable budget, </a:t>
            </a:r>
            <a:r>
              <a:rPr lang="en-US" sz="1200" b="0" i="0" u="none" strike="noStrike" kern="1200" baseline="0" dirty="0">
                <a:solidFill>
                  <a:schemeClr val="tx1"/>
                </a:solidFill>
                <a:latin typeface="+mn-lt"/>
                <a:ea typeface="+mn-ea"/>
                <a:cs typeface="+mn-cs"/>
              </a:rPr>
              <a:t>is based on more than one amount of sales or other activity measure.</a:t>
            </a:r>
            <a:endParaRPr lang="en-US" sz="1200" b="0" dirty="0"/>
          </a:p>
          <a:p>
            <a:r>
              <a:rPr lang="en-US" altLang="en-US" dirty="0"/>
              <a:t> </a:t>
            </a:r>
          </a:p>
        </p:txBody>
      </p:sp>
    </p:spTree>
    <p:extLst>
      <p:ext uri="{BB962C8B-B14F-4D97-AF65-F5344CB8AC3E}">
        <p14:creationId xmlns:p14="http://schemas.microsoft.com/office/powerpoint/2010/main" val="601970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Most standard cost systems record standard costs and variances in accounts. The entries in this section briefly illustrate key aspects of this process for G-Max’s standard costs and variances for May. </a:t>
            </a:r>
          </a:p>
          <a:p>
            <a:endParaRPr lang="en-US" altLang="en-US" dirty="0"/>
          </a:p>
          <a:p>
            <a:r>
              <a:rPr lang="en-US" sz="1200" b="0" i="0" u="none" strike="noStrike" kern="1200" baseline="0" dirty="0">
                <a:solidFill>
                  <a:schemeClr val="tx1"/>
                </a:solidFill>
                <a:latin typeface="+mn-lt"/>
                <a:ea typeface="+mn-ea"/>
                <a:cs typeface="+mn-cs"/>
              </a:rPr>
              <a:t>The first entry records standard direct materials cost of $35,000 in the Work in Process Inventory account. This entry credits Raw Materials Inventory for the actual cost of direct materials used of $37,800. The difference between standard and actual direct materials costs is recorded with debits to two separate direct materials variance accounts (recall Exhibit 21.10). Both direct materials price and quantity variances are recorded as debits because they reflect additional costs </a:t>
            </a:r>
            <a:r>
              <a:rPr lang="en-US" sz="1200" b="0" i="1" u="none" strike="noStrike" kern="1200" baseline="0" dirty="0">
                <a:solidFill>
                  <a:schemeClr val="tx1"/>
                </a:solidFill>
                <a:latin typeface="+mn-lt"/>
                <a:ea typeface="+mn-ea"/>
                <a:cs typeface="+mn-cs"/>
              </a:rPr>
              <a:t>higher </a:t>
            </a:r>
            <a:r>
              <a:rPr lang="en-US" sz="1200" b="0" i="0" u="none" strike="noStrike" kern="1200" baseline="0" dirty="0">
                <a:solidFill>
                  <a:schemeClr val="tx1"/>
                </a:solidFill>
                <a:latin typeface="+mn-lt"/>
                <a:ea typeface="+mn-ea"/>
                <a:cs typeface="+mn-cs"/>
              </a:rPr>
              <a:t>than the standard cost (if actual costs are less than the standard, they are recorded as credits). </a:t>
            </a:r>
            <a:endParaRPr lang="en-US" altLang="en-US" dirty="0"/>
          </a:p>
        </p:txBody>
      </p:sp>
    </p:spTree>
    <p:extLst>
      <p:ext uri="{BB962C8B-B14F-4D97-AF65-F5344CB8AC3E}">
        <p14:creationId xmlns:p14="http://schemas.microsoft.com/office/powerpoint/2010/main" val="1220861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second entry increases Work in Process Inventory for the standard direct labor cost of $56,000. Actual direct labor cost of $56,100 is credited to Factory Wages Payable. The difference between standard and actual labor costs is explained by two variances (see Exhibit 21.11). The direct labor rate variance is unfavorable and is debited. The direct labor efficiency variance is favorable and is credited. The direct labor efficiency variance is favorable because it represents a lower cost. </a:t>
            </a:r>
            <a:endParaRPr lang="en-US" altLang="en-US" dirty="0"/>
          </a:p>
        </p:txBody>
      </p:sp>
    </p:spTree>
    <p:extLst>
      <p:ext uri="{BB962C8B-B14F-4D97-AF65-F5344CB8AC3E}">
        <p14:creationId xmlns:p14="http://schemas.microsoft.com/office/powerpoint/2010/main" val="1924787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0" i="0" u="none" strike="noStrike" kern="1200" baseline="0" dirty="0">
                <a:solidFill>
                  <a:schemeClr val="tx1"/>
                </a:solidFill>
                <a:latin typeface="+mn-lt"/>
                <a:ea typeface="+mn-ea"/>
                <a:cs typeface="+mn-cs"/>
              </a:rPr>
              <a:t>The entry to record standard overhead is to debit $17,500 to Work in Process Inventory. Actual overhead costs of $18,150 were debited to Factory Overhead during the period (entries not shown here). Crediting Factory Overhead for $18,150 reduces its balance to zero. To account for the difference between actual and standard overhead costs, the entry includes an $850 credit to the Controllable Variance account and a $1,500 debit to the Volume Variance account. </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balances of these different variance accounts accumulate until the end of the accounting period. As a result, the unfavorable variances of some months can offset the favorable variances of other months.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ending variance account balances, which reflect results of the period’s various transactions and events, are closed at period-end. If the amounts are </a:t>
            </a:r>
            <a:r>
              <a:rPr lang="en-US" sz="1200" b="0" i="1" u="none" strike="noStrike" kern="1200" baseline="0" dirty="0">
                <a:solidFill>
                  <a:schemeClr val="tx1"/>
                </a:solidFill>
                <a:latin typeface="+mn-lt"/>
                <a:ea typeface="+mn-ea"/>
                <a:cs typeface="+mn-cs"/>
              </a:rPr>
              <a:t>immaterial, </a:t>
            </a:r>
            <a:r>
              <a:rPr lang="en-US" sz="1200" b="0" i="0" u="none" strike="noStrike" kern="1200" baseline="0" dirty="0">
                <a:solidFill>
                  <a:schemeClr val="tx1"/>
                </a:solidFill>
                <a:latin typeface="+mn-lt"/>
                <a:ea typeface="+mn-ea"/>
                <a:cs typeface="+mn-cs"/>
              </a:rPr>
              <a:t>they are added to or subtracted from the balance of the Cost of Goods Sold account. This process is similar to that shown in the job order costing chapter for eliminating an underapplied or overapplied balance in the Factory Overhead account. </a:t>
            </a:r>
            <a:endParaRPr lang="en-US" altLang="en-US" dirty="0"/>
          </a:p>
          <a:p>
            <a:endParaRPr lang="en-US" alt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to budget reports, management can use a </a:t>
            </a:r>
            <a:r>
              <a:rPr lang="en-US" sz="1200" b="1" i="0" u="none" strike="noStrike" kern="1200" baseline="0" dirty="0">
                <a:solidFill>
                  <a:schemeClr val="tx1"/>
                </a:solidFill>
                <a:latin typeface="+mn-lt"/>
                <a:ea typeface="+mn-ea"/>
                <a:cs typeface="+mn-cs"/>
              </a:rPr>
              <a:t>standard costing income statement </a:t>
            </a:r>
            <a:r>
              <a:rPr lang="en-US" sz="1200" b="0" i="0" u="none" strike="noStrike" kern="1200" baseline="0" dirty="0">
                <a:solidFill>
                  <a:schemeClr val="tx1"/>
                </a:solidFill>
                <a:latin typeface="+mn-lt"/>
                <a:ea typeface="+mn-ea"/>
                <a:cs typeface="+mn-cs"/>
              </a:rPr>
              <a:t>to summarize company performance for a period. This income statement reports sales and cost of goods sold at their </a:t>
            </a:r>
            <a:r>
              <a:rPr lang="en-US" sz="1200" b="0" i="1" u="none" strike="noStrike" kern="1200" baseline="0" dirty="0">
                <a:solidFill>
                  <a:schemeClr val="tx1"/>
                </a:solidFill>
                <a:latin typeface="+mn-lt"/>
                <a:ea typeface="+mn-ea"/>
                <a:cs typeface="+mn-cs"/>
              </a:rPr>
              <a:t>standard </a:t>
            </a:r>
            <a:r>
              <a:rPr lang="en-US" sz="1200" b="0" i="0" u="none" strike="noStrike" kern="1200" baseline="0" dirty="0">
                <a:solidFill>
                  <a:schemeClr val="tx1"/>
                </a:solidFill>
                <a:latin typeface="+mn-lt"/>
                <a:ea typeface="+mn-ea"/>
                <a:cs typeface="+mn-cs"/>
              </a:rPr>
              <a:t>amounts, and then lists individual sales and cost variances to compute gross profit at </a:t>
            </a:r>
            <a:r>
              <a:rPr lang="en-US" sz="1200" b="0" i="1" u="none" strike="noStrike" kern="1200" baseline="0" dirty="0">
                <a:solidFill>
                  <a:schemeClr val="tx1"/>
                </a:solidFill>
                <a:latin typeface="+mn-lt"/>
                <a:ea typeface="+mn-ea"/>
                <a:cs typeface="+mn-cs"/>
              </a:rPr>
              <a:t>actual </a:t>
            </a:r>
            <a:r>
              <a:rPr lang="en-US" sz="1200" b="0" i="0" u="none" strike="noStrike" kern="1200" baseline="0" dirty="0">
                <a:solidFill>
                  <a:schemeClr val="tx1"/>
                </a:solidFill>
                <a:latin typeface="+mn-lt"/>
                <a:ea typeface="+mn-ea"/>
                <a:cs typeface="+mn-cs"/>
              </a:rPr>
              <a:t>cost. Unfavorable cost variances are </a:t>
            </a:r>
            <a:r>
              <a:rPr lang="en-US" sz="1200" b="0" i="1" u="none" strike="noStrike" kern="1200" baseline="0" dirty="0">
                <a:solidFill>
                  <a:schemeClr val="tx1"/>
                </a:solidFill>
                <a:latin typeface="+mn-lt"/>
                <a:ea typeface="+mn-ea"/>
                <a:cs typeface="+mn-cs"/>
              </a:rPr>
              <a:t>added </a:t>
            </a:r>
            <a:r>
              <a:rPr lang="en-US" sz="1200" b="0" i="0" u="none" strike="noStrike" kern="1200" baseline="0" dirty="0">
                <a:solidFill>
                  <a:schemeClr val="tx1"/>
                </a:solidFill>
                <a:latin typeface="+mn-lt"/>
                <a:ea typeface="+mn-ea"/>
                <a:cs typeface="+mn-cs"/>
              </a:rPr>
              <a:t>to cost of goods sold at standard cost; favorable cost variances are </a:t>
            </a:r>
            <a:r>
              <a:rPr lang="en-US" sz="1200" b="0" i="1" u="none" strike="noStrike" kern="1200" baseline="0" dirty="0">
                <a:solidFill>
                  <a:schemeClr val="tx1"/>
                </a:solidFill>
                <a:latin typeface="+mn-lt"/>
                <a:ea typeface="+mn-ea"/>
                <a:cs typeface="+mn-cs"/>
              </a:rPr>
              <a:t>subtracted </a:t>
            </a:r>
            <a:r>
              <a:rPr lang="en-US" sz="1200" b="0" i="0" u="none" strike="noStrike" kern="1200" baseline="0" dirty="0">
                <a:solidFill>
                  <a:schemeClr val="tx1"/>
                </a:solidFill>
                <a:latin typeface="+mn-lt"/>
                <a:ea typeface="+mn-ea"/>
                <a:cs typeface="+mn-cs"/>
              </a:rPr>
              <a:t>from cost of goods sold at standard cost. </a:t>
            </a:r>
            <a:endParaRPr lang="en-US" altLang="en-US" dirty="0"/>
          </a:p>
        </p:txBody>
      </p:sp>
    </p:spTree>
    <p:extLst>
      <p:ext uri="{BB962C8B-B14F-4D97-AF65-F5344CB8AC3E}">
        <p14:creationId xmlns:p14="http://schemas.microsoft.com/office/powerpoint/2010/main" val="34192298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488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0" i="0" u="none" strike="noStrike" kern="1200" baseline="0" dirty="0">
                <a:solidFill>
                  <a:schemeClr val="tx1"/>
                </a:solidFill>
                <a:latin typeface="+mn-lt"/>
                <a:ea typeface="+mn-ea"/>
                <a:cs typeface="+mn-cs"/>
              </a:rPr>
              <a:t>One use of a budget is to compare actual results with planned activities. A </a:t>
            </a:r>
            <a:r>
              <a:rPr lang="en-US" sz="1200" b="0" i="1" u="none" strike="noStrike" kern="1200" baseline="0" dirty="0">
                <a:solidFill>
                  <a:schemeClr val="tx1"/>
                </a:solidFill>
                <a:latin typeface="+mn-lt"/>
                <a:ea typeface="+mn-ea"/>
                <a:cs typeface="+mn-cs"/>
              </a:rPr>
              <a:t>performance report </a:t>
            </a:r>
            <a:r>
              <a:rPr lang="en-US" sz="1200" b="0" i="0" u="none" strike="noStrike" kern="1200" baseline="0" dirty="0">
                <a:solidFill>
                  <a:schemeClr val="tx1"/>
                </a:solidFill>
                <a:latin typeface="+mn-lt"/>
                <a:ea typeface="+mn-ea"/>
                <a:cs typeface="+mn-cs"/>
              </a:rPr>
              <a:t>shows budgeted amounts, actual amounts, and variances. A </a:t>
            </a:r>
            <a:r>
              <a:rPr lang="en-US" sz="1200" b="1" i="0" u="none" strike="noStrike" kern="1200" baseline="0" dirty="0">
                <a:solidFill>
                  <a:schemeClr val="tx1"/>
                </a:solidFill>
                <a:latin typeface="+mn-lt"/>
                <a:ea typeface="+mn-ea"/>
                <a:cs typeface="+mn-cs"/>
              </a:rPr>
              <a:t>variance </a:t>
            </a:r>
            <a:r>
              <a:rPr lang="en-US" sz="1200" b="0" i="0" u="none" strike="noStrike" kern="1200" baseline="0" dirty="0">
                <a:solidFill>
                  <a:schemeClr val="tx1"/>
                </a:solidFill>
                <a:latin typeface="+mn-lt"/>
                <a:ea typeface="+mn-ea"/>
                <a:cs typeface="+mn-cs"/>
              </a:rPr>
              <a:t>is the difference between budgeted and actual amounts.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21.2 shows a </a:t>
            </a:r>
            <a:r>
              <a:rPr lang="en-US" sz="1200" b="1" i="0" u="none" strike="noStrike" kern="1200" baseline="0" dirty="0">
                <a:solidFill>
                  <a:schemeClr val="tx1"/>
                </a:solidFill>
                <a:latin typeface="+mn-lt"/>
                <a:ea typeface="+mn-ea"/>
                <a:cs typeface="+mn-cs"/>
              </a:rPr>
              <a:t>fixed budget performance report, </a:t>
            </a:r>
            <a:r>
              <a:rPr lang="en-US" sz="1200" b="0" i="0" u="none" strike="noStrike" kern="1200" baseline="0" dirty="0">
                <a:solidFill>
                  <a:schemeClr val="tx1"/>
                </a:solidFill>
                <a:latin typeface="+mn-lt"/>
                <a:ea typeface="+mn-ea"/>
                <a:cs typeface="+mn-cs"/>
              </a:rPr>
              <a:t>a report that compares actual results with the results expected under a fixed budget. January’s fixed budget for the guitar maker is based on 100 units, but 140 units were actually sold. The far-right column shows the variances between the budgeted and actual dollar amounts for each budget item. We use the letters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U </a:t>
            </a:r>
            <a:r>
              <a:rPr lang="en-US" sz="1200" b="0" i="0" u="none" strike="noStrike" kern="1200" baseline="0" dirty="0">
                <a:solidFill>
                  <a:schemeClr val="tx1"/>
                </a:solidFill>
                <a:latin typeface="+mn-lt"/>
                <a:ea typeface="+mn-ea"/>
                <a:cs typeface="+mn-cs"/>
              </a:rPr>
              <a:t>to identify variances.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fixed budget report is limited because it is not an </a:t>
            </a:r>
            <a:r>
              <a:rPr lang="en-US" sz="1200" b="0" i="1" u="none" strike="noStrike" kern="1200" baseline="0" dirty="0">
                <a:solidFill>
                  <a:schemeClr val="tx1"/>
                </a:solidFill>
                <a:latin typeface="+mn-lt"/>
                <a:ea typeface="+mn-ea"/>
                <a:cs typeface="+mn-cs"/>
              </a:rPr>
              <a:t>apples-to-apples </a:t>
            </a:r>
            <a:r>
              <a:rPr lang="en-US" sz="1200" b="0" i="0" u="none" strike="noStrike" kern="1200" baseline="0" dirty="0">
                <a:solidFill>
                  <a:schemeClr val="tx1"/>
                </a:solidFill>
                <a:latin typeface="+mn-lt"/>
                <a:ea typeface="+mn-ea"/>
                <a:cs typeface="+mn-cs"/>
              </a:rPr>
              <a:t>comparison based on similar levels of activity. In Exhibit 21.2, the budgeted amounts use 100 units of activity, but 140 units were actually sold. </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Favorable variance </a:t>
            </a:r>
            <a:r>
              <a:rPr lang="en-US" altLang="en-US" sz="1200" b="0" i="0" u="none" strike="noStrike" kern="1200" baseline="0" dirty="0">
                <a:solidFill>
                  <a:schemeClr val="tx1"/>
                </a:solidFill>
                <a:latin typeface="+mn-lt"/>
                <a:ea typeface="+mn-ea"/>
                <a:cs typeface="+mn-cs"/>
              </a:rPr>
              <a:t>(</a:t>
            </a:r>
            <a:r>
              <a:rPr lang="en-US" altLang="en-US" sz="1200" b="1" i="0" u="none" strike="noStrike" kern="1200" baseline="0" dirty="0">
                <a:solidFill>
                  <a:schemeClr val="tx1"/>
                </a:solidFill>
                <a:latin typeface="+mn-lt"/>
                <a:ea typeface="+mn-ea"/>
                <a:cs typeface="+mn-cs"/>
              </a:rPr>
              <a:t>F</a:t>
            </a:r>
            <a:r>
              <a:rPr lang="en-US" altLang="en-US" sz="1200" b="0" i="0" u="none" strike="noStrike" kern="1200" baseline="0" dirty="0">
                <a:solidFill>
                  <a:schemeClr val="tx1"/>
                </a:solidFill>
                <a:latin typeface="+mn-lt"/>
                <a:ea typeface="+mn-ea"/>
                <a:cs typeface="+mn-cs"/>
              </a:rPr>
              <a:t>): when actual income is higher than budgeted income. It is also when actual revenue is higher than budgeted revenue or when actual cost is lower than budgeted cost.</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Unfavorable variance </a:t>
            </a:r>
            <a:r>
              <a:rPr lang="en-US" altLang="en-US" sz="1200" b="0" i="0" u="none" strike="noStrike" kern="1200" baseline="0" dirty="0">
                <a:solidFill>
                  <a:schemeClr val="tx1"/>
                </a:solidFill>
                <a:latin typeface="+mn-lt"/>
                <a:ea typeface="+mn-ea"/>
                <a:cs typeface="+mn-cs"/>
              </a:rPr>
              <a:t>(</a:t>
            </a:r>
            <a:r>
              <a:rPr lang="en-US" altLang="en-US" sz="1200" b="1" i="0" u="none" strike="noStrike" kern="1200" baseline="0" dirty="0">
                <a:solidFill>
                  <a:schemeClr val="tx1"/>
                </a:solidFill>
                <a:latin typeface="+mn-lt"/>
                <a:ea typeface="+mn-ea"/>
                <a:cs typeface="+mn-cs"/>
              </a:rPr>
              <a:t>U</a:t>
            </a:r>
            <a:r>
              <a:rPr lang="en-US" altLang="en-US" sz="1200" b="0" i="0" u="none" strike="noStrike" kern="1200" baseline="0" dirty="0">
                <a:solidFill>
                  <a:schemeClr val="tx1"/>
                </a:solidFill>
                <a:latin typeface="+mn-lt"/>
                <a:ea typeface="+mn-ea"/>
                <a:cs typeface="+mn-cs"/>
              </a:rPr>
              <a:t>): when actual income is lower than budgeted income. It is also when actual revenue is lower than budgeted revenue, or when actual cost is higher than budgeted cost.</a:t>
            </a:r>
            <a:endParaRPr lang="en-US" altLang="en-US" dirty="0"/>
          </a:p>
        </p:txBody>
      </p:sp>
    </p:spTree>
    <p:extLst>
      <p:ext uri="{BB962C8B-B14F-4D97-AF65-F5344CB8AC3E}">
        <p14:creationId xmlns:p14="http://schemas.microsoft.com/office/powerpoint/2010/main" val="169051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 flexible budget prepared </a:t>
            </a:r>
            <a:r>
              <a:rPr lang="en-US" sz="1200" b="1" i="0" u="none" strike="noStrike" kern="1200" baseline="0" dirty="0">
                <a:solidFill>
                  <a:schemeClr val="tx1"/>
                </a:solidFill>
                <a:latin typeface="+mn-lt"/>
                <a:ea typeface="+mn-ea"/>
                <a:cs typeface="+mn-cs"/>
              </a:rPr>
              <a:t>before </a:t>
            </a:r>
            <a:r>
              <a:rPr lang="en-US" sz="1200" b="0" i="0" u="none" strike="noStrike" kern="1200" baseline="0" dirty="0">
                <a:solidFill>
                  <a:schemeClr val="tx1"/>
                </a:solidFill>
                <a:latin typeface="+mn-lt"/>
                <a:ea typeface="+mn-ea"/>
                <a:cs typeface="+mn-cs"/>
              </a:rPr>
              <a:t>the period begins is often based on several levels of activity. Budgets for different levels provide a “what-if” analysis that often includes best-case and worst-case activity levels. This allows management to make adjustments to increase profits or decrease losses.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flexible budget prepared </a:t>
            </a:r>
            <a:r>
              <a:rPr lang="en-US" sz="1200" b="1" i="0" u="none" strike="noStrike" kern="1200" baseline="0" dirty="0">
                <a:solidFill>
                  <a:schemeClr val="tx1"/>
                </a:solidFill>
                <a:latin typeface="+mn-lt"/>
                <a:ea typeface="+mn-ea"/>
                <a:cs typeface="+mn-cs"/>
              </a:rPr>
              <a:t>after </a:t>
            </a:r>
            <a:r>
              <a:rPr lang="en-US" sz="1200" b="0" i="0" u="none" strike="noStrike" kern="1200" baseline="0" dirty="0">
                <a:solidFill>
                  <a:schemeClr val="tx1"/>
                </a:solidFill>
                <a:latin typeface="+mn-lt"/>
                <a:ea typeface="+mn-ea"/>
                <a:cs typeface="+mn-cs"/>
              </a:rPr>
              <a:t>the period ends helps evaluate performance. It is an apples-to-apples comparison because </a:t>
            </a:r>
            <a:r>
              <a:rPr lang="en-US" sz="1200" b="0" i="1" u="none" strike="noStrike" kern="1200" baseline="0" dirty="0">
                <a:solidFill>
                  <a:schemeClr val="tx1"/>
                </a:solidFill>
                <a:latin typeface="+mn-lt"/>
                <a:ea typeface="+mn-ea"/>
                <a:cs typeface="+mn-cs"/>
              </a:rPr>
              <a:t>budgeted activity level equals actual activity level</a:t>
            </a:r>
            <a:r>
              <a:rPr lang="en-US" sz="1200" b="0" i="0" u="none" strike="noStrike" kern="1200" baseline="0" dirty="0">
                <a:solidFill>
                  <a:schemeClr val="tx1"/>
                </a:solidFill>
                <a:latin typeface="+mn-lt"/>
                <a:ea typeface="+mn-ea"/>
                <a:cs typeface="+mn-cs"/>
              </a:rPr>
              <a:t>. Comparisons of actual results with budgeted performance at the same activity level are more likely to reveal the real causes of any variances. Managers then focus attention on problems resulting in unfavorable variances and opportunities resulting in favorable variances.</a:t>
            </a:r>
            <a:endParaRPr lang="en-US" altLang="en-US" dirty="0"/>
          </a:p>
          <a:p>
            <a:endParaRPr lang="en-US" altLang="en-US" dirty="0"/>
          </a:p>
        </p:txBody>
      </p:sp>
    </p:spTree>
    <p:extLst>
      <p:ext uri="{BB962C8B-B14F-4D97-AF65-F5344CB8AC3E}">
        <p14:creationId xmlns:p14="http://schemas.microsoft.com/office/powerpoint/2010/main" val="103670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a:solidFill>
                  <a:schemeClr val="tx1"/>
                </a:solidFill>
                <a:effectLst/>
                <a:latin typeface="+mn-lt"/>
                <a:ea typeface="+mn-ea"/>
                <a:cs typeface="+mn-cs"/>
              </a:rPr>
              <a:t>To prepare a flexible budget, follow these steps:</a:t>
            </a:r>
          </a:p>
          <a:p>
            <a:r>
              <a:rPr lang="en-US" sz="1200" kern="1200" dirty="0">
                <a:solidFill>
                  <a:schemeClr val="tx1"/>
                </a:solidFill>
                <a:effectLst/>
                <a:latin typeface="+mn-lt"/>
                <a:ea typeface="+mn-ea"/>
                <a:cs typeface="+mn-cs"/>
              </a:rPr>
              <a:t>1.   Identify the activity level, such as units produced or sold.</a:t>
            </a:r>
          </a:p>
          <a:p>
            <a:pPr marL="228600" indent="-228600">
              <a:buAutoNum type="arabicPeriod" startAt="2"/>
            </a:pPr>
            <a:r>
              <a:rPr lang="en-US" sz="1200" kern="1200" dirty="0">
                <a:solidFill>
                  <a:schemeClr val="tx1"/>
                </a:solidFill>
                <a:effectLst/>
                <a:latin typeface="+mn-lt"/>
                <a:ea typeface="+mn-ea"/>
                <a:cs typeface="+mn-cs"/>
              </a:rPr>
              <a:t>Identify costs and classify them as fixed or variable within the relevant range of activity.</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sz="1200" kern="1200" dirty="0">
                <a:solidFill>
                  <a:schemeClr val="tx1"/>
                </a:solidFill>
                <a:effectLst/>
                <a:latin typeface="+mn-lt"/>
                <a:ea typeface="+mn-ea"/>
                <a:cs typeface="+mn-cs"/>
              </a:rPr>
              <a:t>Compute budgeted </a:t>
            </a:r>
            <a:r>
              <a:rPr lang="en-US" sz="1200" i="1" kern="1200" dirty="0">
                <a:solidFill>
                  <a:schemeClr val="tx1"/>
                </a:solidFill>
                <a:effectLst/>
                <a:latin typeface="+mn-lt"/>
                <a:ea typeface="+mn-ea"/>
                <a:cs typeface="+mn-cs"/>
              </a:rPr>
              <a:t>sales</a:t>
            </a:r>
            <a:r>
              <a:rPr lang="en-US" sz="1200" kern="1200" dirty="0">
                <a:solidFill>
                  <a:schemeClr val="tx1"/>
                </a:solidFill>
                <a:effectLst/>
                <a:latin typeface="+mn-lt"/>
                <a:ea typeface="+mn-ea"/>
                <a:cs typeface="+mn-cs"/>
              </a:rPr>
              <a:t> (Sales price per unit x Units of activity).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Compute budgeted variable costs. V</a:t>
            </a:r>
            <a:r>
              <a:rPr lang="en-US" sz="1200" i="0" kern="1200" dirty="0">
                <a:solidFill>
                  <a:schemeClr val="tx1"/>
                </a:solidFill>
                <a:effectLst/>
                <a:latin typeface="+mn-lt"/>
                <a:ea typeface="+mn-ea"/>
                <a:cs typeface="+mn-cs"/>
              </a:rPr>
              <a:t>ariable costs </a:t>
            </a:r>
            <a:r>
              <a:rPr lang="en-US" sz="1200" kern="1200" dirty="0">
                <a:solidFill>
                  <a:schemeClr val="tx1"/>
                </a:solidFill>
                <a:effectLst/>
                <a:latin typeface="+mn-lt"/>
                <a:ea typeface="+mn-ea"/>
                <a:cs typeface="+mn-cs"/>
              </a:rPr>
              <a:t>per unit x Units of activity.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Compute budgeted fixed costs. Fixed costs are constant at each activity level.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Compute budgeted income. Sales minus Variable minus Fixed costs. </a:t>
            </a:r>
          </a:p>
          <a:p>
            <a:pPr marL="0" inden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Flexible Budgeted Equation for Total Budgeted Costs:</a:t>
            </a:r>
            <a:r>
              <a:rPr lang="en-US" sz="1200" kern="1200" dirty="0">
                <a:solidFill>
                  <a:schemeClr val="tx1"/>
                </a:solidFill>
                <a:effectLst/>
                <a:latin typeface="+mn-lt"/>
                <a:ea typeface="+mn-ea"/>
                <a:cs typeface="+mn-cs"/>
              </a:rPr>
              <a:t> flexible budgets can be prepared at any activity level using the following formula: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Total Budgeted Costs = </a:t>
            </a:r>
            <a:r>
              <a:rPr lang="en-US" sz="1200" kern="1200" dirty="0">
                <a:solidFill>
                  <a:schemeClr val="tx1"/>
                </a:solidFill>
                <a:effectLst/>
                <a:latin typeface="+mn-lt"/>
                <a:ea typeface="+mn-ea"/>
                <a:cs typeface="+mn-cs"/>
              </a:rPr>
              <a:t>Total</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Fixed Costs + (Total Variable Cost Per Unit x Units of Activity).</a:t>
            </a:r>
          </a:p>
          <a:p>
            <a:endParaRPr lang="en-US" altLang="en-US" dirty="0"/>
          </a:p>
          <a:p>
            <a:r>
              <a:rPr lang="en-US" altLang="en-US" dirty="0"/>
              <a:t>Let’s see how flexible budgeting works by preparing flexible</a:t>
            </a:r>
            <a:r>
              <a:rPr lang="en-US" altLang="en-US" baseline="0" dirty="0"/>
              <a:t> </a:t>
            </a:r>
            <a:r>
              <a:rPr lang="en-US" altLang="en-US" dirty="0"/>
              <a:t>budgets for 10,000 units, 12,000 units, and 14,000 units for SolCel.  Notice that SolCel’s costs have been classified by behavior, either variable or fixed, in the flexible budget.  The flexible budget follows a contribution margin format beginning with sales followed by variable costs and then fixed costs.</a:t>
            </a:r>
          </a:p>
          <a:p>
            <a:endParaRPr lang="en-US" altLang="en-US" dirty="0"/>
          </a:p>
          <a:p>
            <a:endParaRPr lang="en-US" altLang="en-US" dirty="0"/>
          </a:p>
        </p:txBody>
      </p:sp>
    </p:spTree>
    <p:extLst>
      <p:ext uri="{BB962C8B-B14F-4D97-AF65-F5344CB8AC3E}">
        <p14:creationId xmlns:p14="http://schemas.microsoft.com/office/powerpoint/2010/main" val="198523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A </a:t>
            </a:r>
            <a:r>
              <a:rPr lang="en-US" b="1" dirty="0"/>
              <a:t>flexible budget performance report </a:t>
            </a:r>
            <a:r>
              <a:rPr lang="en-US" dirty="0"/>
              <a:t>compares actual performance and budgeted performance based on actual </a:t>
            </a:r>
            <a:r>
              <a:rPr lang="en-US" i="1" dirty="0"/>
              <a:t>activity level</a:t>
            </a:r>
            <a:r>
              <a:rPr lang="en-US" dirty="0"/>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report directs management’s attention to actual amounts that differ greatly from budgeted amounts. </a:t>
            </a:r>
            <a:endParaRPr lang="en-US" dirty="0"/>
          </a:p>
          <a:p>
            <a:endParaRPr lang="en-US" altLang="en-US" dirty="0"/>
          </a:p>
          <a:p>
            <a:r>
              <a:rPr lang="en-US" altLang="en-US" dirty="0"/>
              <a:t>For SolCel, the flexible budget is based on 12,000 units produced and sold for January.</a:t>
            </a:r>
          </a:p>
          <a:p>
            <a:r>
              <a:rPr lang="en-US" sz="1200" b="0" i="0" u="none" strike="noStrike" kern="1200" baseline="0" dirty="0">
                <a:solidFill>
                  <a:schemeClr val="tx1"/>
                </a:solidFill>
                <a:latin typeface="+mn-lt"/>
                <a:ea typeface="+mn-ea"/>
                <a:cs typeface="+mn-cs"/>
              </a:rPr>
              <a:t>Management often focuses on large variances. Exhibit 21.4 shows a $5,000 favorable variance in dollar sales. Because actual and budgeted sales volumes are both 12,000 units, the $5,000 favorable sales variance must have resulted from a higher-than-expected selling price. Management would like to determine if the conditions that resulted in higher selling prices will continue.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Both the direct materials ($1,000 U) and direct labor ($2,000 U) variances are relatively large and unfavorable. On the other hand, a relatively large favorable variance is observed for sales commissions ($900 F).  Management will try to determine the causes for these variances, both favorable and unfavorable, and make changes to operations if needed. </a:t>
            </a:r>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69402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3B08448-F694-451B-AEFD-96753E42777C}" type="datetime1">
              <a:rPr lang="en-US" smtClean="0"/>
              <a:pPr>
                <a:defRPr/>
              </a:pPr>
              <a:t>30-Jun-21</a:t>
            </a:fld>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CB8DCA80-0919-41A4-A263-018BFA45DEE4}" type="slidenum">
              <a:rPr lang="en-US"/>
              <a:pPr>
                <a:defRPr/>
              </a:pPr>
              <a:t>‹#›</a:t>
            </a:fld>
            <a:endParaRPr lang="en-US" dirty="0"/>
          </a:p>
        </p:txBody>
      </p:sp>
    </p:spTree>
    <p:extLst>
      <p:ext uri="{BB962C8B-B14F-4D97-AF65-F5344CB8AC3E}">
        <p14:creationId xmlns:p14="http://schemas.microsoft.com/office/powerpoint/2010/main" val="87073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ACCABC-2304-458B-A2ED-73A9A1B7B595}" type="datetime1">
              <a:rPr lang="en-US" smtClean="0"/>
              <a:pPr>
                <a:defRPr/>
              </a:pPr>
              <a:t>30-Jun-21</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978F8E-9AF3-4576-A98A-EC0494C2CC7D}" type="slidenum">
              <a:rPr lang="en-US"/>
              <a:pPr>
                <a:defRPr/>
              </a:pPr>
              <a:t>‹#›</a:t>
            </a:fld>
            <a:endParaRPr lang="en-US" dirty="0"/>
          </a:p>
        </p:txBody>
      </p:sp>
    </p:spTree>
    <p:extLst>
      <p:ext uri="{BB962C8B-B14F-4D97-AF65-F5344CB8AC3E}">
        <p14:creationId xmlns:p14="http://schemas.microsoft.com/office/powerpoint/2010/main" val="119657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61D64F-B918-4049-B116-05685BE1AB20}" type="datetime1">
              <a:rPr lang="en-US" smtClean="0"/>
              <a:pPr>
                <a:defRPr/>
              </a:pPr>
              <a:t>30-Jun-21</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6662A0-3652-4E2C-AC83-0E36FD60AA7D}" type="slidenum">
              <a:rPr lang="en-US"/>
              <a:pPr>
                <a:defRPr/>
              </a:pPr>
              <a:t>‹#›</a:t>
            </a:fld>
            <a:endParaRPr lang="en-US" dirty="0"/>
          </a:p>
        </p:txBody>
      </p:sp>
    </p:spTree>
    <p:extLst>
      <p:ext uri="{BB962C8B-B14F-4D97-AF65-F5344CB8AC3E}">
        <p14:creationId xmlns:p14="http://schemas.microsoft.com/office/powerpoint/2010/main" val="140062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69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772B42-213A-4FB5-811F-EF362ED1D908}" type="datetime1">
              <a:rPr lang="en-US" smtClean="0"/>
              <a:pPr>
                <a:defRPr/>
              </a:pPr>
              <a:t>30-Jun-21</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B09FE6-F068-47D8-81BA-E8AE271E125B}" type="slidenum">
              <a:rPr lang="en-US"/>
              <a:pPr>
                <a:defRPr/>
              </a:pPr>
              <a:t>‹#›</a:t>
            </a:fld>
            <a:endParaRPr lang="en-US" dirty="0"/>
          </a:p>
        </p:txBody>
      </p:sp>
    </p:spTree>
    <p:extLst>
      <p:ext uri="{BB962C8B-B14F-4D97-AF65-F5344CB8AC3E}">
        <p14:creationId xmlns:p14="http://schemas.microsoft.com/office/powerpoint/2010/main" val="252661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9F146F-2C20-4857-9845-85EA2859AEBD}" type="datetime1">
              <a:rPr lang="en-US" smtClean="0"/>
              <a:pPr>
                <a:defRPr/>
              </a:pPr>
              <a:t>30-Jun-21</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75DAD0-C4D1-459B-90F8-E7D07BB74BE5}" type="slidenum">
              <a:rPr lang="en-US"/>
              <a:pPr>
                <a:defRPr/>
              </a:pPr>
              <a:t>‹#›</a:t>
            </a:fld>
            <a:endParaRPr lang="en-US" dirty="0"/>
          </a:p>
        </p:txBody>
      </p:sp>
    </p:spTree>
    <p:extLst>
      <p:ext uri="{BB962C8B-B14F-4D97-AF65-F5344CB8AC3E}">
        <p14:creationId xmlns:p14="http://schemas.microsoft.com/office/powerpoint/2010/main" val="352872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5E4F9F-63FB-4E44-BEEC-E74A01B1EEB5}" type="datetime1">
              <a:rPr lang="en-US" smtClean="0"/>
              <a:pPr>
                <a:defRPr/>
              </a:pPr>
              <a:t>30-Jun-21</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27EDC5-E831-49C2-88F3-D1C6CBCA0FBE}" type="slidenum">
              <a:rPr lang="en-US"/>
              <a:pPr>
                <a:defRPr/>
              </a:pPr>
              <a:t>‹#›</a:t>
            </a:fld>
            <a:endParaRPr lang="en-US" dirty="0"/>
          </a:p>
        </p:txBody>
      </p:sp>
    </p:spTree>
    <p:extLst>
      <p:ext uri="{BB962C8B-B14F-4D97-AF65-F5344CB8AC3E}">
        <p14:creationId xmlns:p14="http://schemas.microsoft.com/office/powerpoint/2010/main" val="370309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1D30EB3-00DB-42E4-AA02-7225B5C728C9}" type="datetime1">
              <a:rPr lang="en-US" smtClean="0"/>
              <a:pPr>
                <a:defRPr/>
              </a:pPr>
              <a:t>30-Jun-21</a:t>
            </a:fld>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466D06E-F460-4EC9-9DB0-A06EABC89D05}" type="slidenum">
              <a:rPr lang="en-US"/>
              <a:pPr>
                <a:defRPr/>
              </a:pPr>
              <a:t>‹#›</a:t>
            </a:fld>
            <a:endParaRPr lang="en-US" dirty="0"/>
          </a:p>
        </p:txBody>
      </p:sp>
    </p:spTree>
    <p:extLst>
      <p:ext uri="{BB962C8B-B14F-4D97-AF65-F5344CB8AC3E}">
        <p14:creationId xmlns:p14="http://schemas.microsoft.com/office/powerpoint/2010/main" val="248535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2F4299-3959-4470-98A0-A9299FE08F07}" type="datetime1">
              <a:rPr lang="en-US" smtClean="0"/>
              <a:pPr>
                <a:defRPr/>
              </a:pPr>
              <a:t>30-Jun-21</a:t>
            </a:fld>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A35BE7D-BC0E-4A27-80F5-45B3F1AFEC7B}" type="slidenum">
              <a:rPr lang="en-US"/>
              <a:pPr>
                <a:defRPr/>
              </a:pPr>
              <a:t>‹#›</a:t>
            </a:fld>
            <a:endParaRPr lang="en-US" dirty="0"/>
          </a:p>
        </p:txBody>
      </p:sp>
    </p:spTree>
    <p:extLst>
      <p:ext uri="{BB962C8B-B14F-4D97-AF65-F5344CB8AC3E}">
        <p14:creationId xmlns:p14="http://schemas.microsoft.com/office/powerpoint/2010/main" val="169614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59F68C-4DC5-4120-9FED-E1939F8D562F}" type="datetime1">
              <a:rPr lang="en-US" smtClean="0"/>
              <a:pPr>
                <a:defRPr/>
              </a:pPr>
              <a:t>30-Jun-21</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D4D469A-95BD-49E5-8CC8-C90C32B6E330}" type="slidenum">
              <a:rPr lang="en-US"/>
              <a:pPr>
                <a:defRPr/>
              </a:pPr>
              <a:t>‹#›</a:t>
            </a:fld>
            <a:endParaRPr lang="en-US" dirty="0"/>
          </a:p>
        </p:txBody>
      </p:sp>
    </p:spTree>
    <p:extLst>
      <p:ext uri="{BB962C8B-B14F-4D97-AF65-F5344CB8AC3E}">
        <p14:creationId xmlns:p14="http://schemas.microsoft.com/office/powerpoint/2010/main" val="41602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655039-E475-4221-B1CC-D315014CE856}" type="datetime1">
              <a:rPr lang="en-US" smtClean="0"/>
              <a:pPr>
                <a:defRPr/>
              </a:pPr>
              <a:t>30-Jun-21</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0D32CF-16B4-4EBF-963A-B8131E655092}" type="slidenum">
              <a:rPr lang="en-US"/>
              <a:pPr>
                <a:defRPr/>
              </a:pPr>
              <a:t>‹#›</a:t>
            </a:fld>
            <a:endParaRPr lang="en-US" dirty="0"/>
          </a:p>
        </p:txBody>
      </p:sp>
    </p:spTree>
    <p:extLst>
      <p:ext uri="{BB962C8B-B14F-4D97-AF65-F5344CB8AC3E}">
        <p14:creationId xmlns:p14="http://schemas.microsoft.com/office/powerpoint/2010/main" val="9107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1D2BF1-8A98-4D39-9305-D8F81AD90C64}" type="datetime1">
              <a:rPr lang="en-US" smtClean="0"/>
              <a:pPr>
                <a:defRPr/>
              </a:pPr>
              <a:t>30-Jun-21</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1DE330-4236-45A5-A49C-9AAB51DD27F9}" type="slidenum">
              <a:rPr lang="en-US"/>
              <a:pPr>
                <a:defRPr/>
              </a:pPr>
              <a:t>‹#›</a:t>
            </a:fld>
            <a:endParaRPr lang="en-US" dirty="0"/>
          </a:p>
        </p:txBody>
      </p:sp>
    </p:spTree>
    <p:extLst>
      <p:ext uri="{BB962C8B-B14F-4D97-AF65-F5344CB8AC3E}">
        <p14:creationId xmlns:p14="http://schemas.microsoft.com/office/powerpoint/2010/main" val="323549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32FA5127-5FF7-473A-B55F-CF33EB91B9F1}" type="datetime1">
              <a:rPr lang="en-US" smtClean="0"/>
              <a:pPr>
                <a:defRPr/>
              </a:pPr>
              <a:t>30-Jun-21</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A5A352AB-3622-4BB4-9F41-EE70411A7D90}" type="slidenum">
              <a:rPr lang="en-US"/>
              <a:pPr>
                <a:defRPr/>
              </a:pPr>
              <a:t>‹#›</a:t>
            </a:fld>
            <a:endParaRPr lang="en-US" dirty="0"/>
          </a:p>
        </p:txBody>
      </p:sp>
      <p:sp>
        <p:nvSpPr>
          <p:cNvPr id="8"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a:solidFill>
                <a:srgbClr val="FFFF00"/>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4264"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ctrTitle"/>
          </p:nvPr>
        </p:nvSpPr>
        <p:spPr>
          <a:xfrm>
            <a:off x="685800" y="773112"/>
            <a:ext cx="7467600" cy="979488"/>
          </a:xfrm>
        </p:spPr>
        <p:txBody>
          <a:bodyPr/>
          <a:lstStyle/>
          <a:p>
            <a:pPr algn="l"/>
            <a:r>
              <a:rPr lang="en-US" altLang="en-US" b="1" dirty="0"/>
              <a:t>Flexible Budgets</a:t>
            </a:r>
            <a:br>
              <a:rPr lang="en-US" altLang="en-US" b="1" dirty="0"/>
            </a:br>
            <a:r>
              <a:rPr lang="en-US" altLang="en-US" b="1" dirty="0"/>
              <a:t>and Standard Costs</a:t>
            </a:r>
          </a:p>
        </p:txBody>
      </p:sp>
      <p:sp>
        <p:nvSpPr>
          <p:cNvPr id="8" name="Subtitle 2"/>
          <p:cNvSpPr>
            <a:spLocks noGrp="1"/>
          </p:cNvSpPr>
          <p:nvPr>
            <p:ph type="subTitle" idx="1"/>
          </p:nvPr>
        </p:nvSpPr>
        <p:spPr>
          <a:xfrm>
            <a:off x="685800" y="2057400"/>
            <a:ext cx="6400800" cy="1752600"/>
          </a:xfrm>
        </p:spPr>
        <p:txBody>
          <a:bodyPr/>
          <a:lstStyle/>
          <a:p>
            <a:pPr algn="l" eaLnBrk="1" hangingPunct="1">
              <a:buFont typeface="Wingdings" pitchFamily="-107" charset="2"/>
              <a:buNone/>
            </a:pPr>
            <a:r>
              <a:rPr lang="en-US" altLang="en-US" dirty="0">
                <a:solidFill>
                  <a:srgbClr val="898989"/>
                </a:solidFill>
              </a:rPr>
              <a:t>Chapter 21</a:t>
            </a:r>
          </a:p>
          <a:p>
            <a:pPr algn="l" eaLnBrk="1" hangingPunct="1">
              <a:buFont typeface="Wingdings" pitchFamily="-107" charset="2"/>
              <a:buNone/>
            </a:pPr>
            <a:endParaRPr lang="en-US" altLang="en-US" sz="1600" b="1" dirty="0">
              <a:solidFill>
                <a:srgbClr val="0070C0"/>
              </a:solidFill>
            </a:endParaRPr>
          </a:p>
        </p:txBody>
      </p:sp>
      <p:sp>
        <p:nvSpPr>
          <p:cNvPr id="9" name="Rectangle 3"/>
          <p:cNvSpPr txBox="1">
            <a:spLocks noChangeArrowheads="1"/>
          </p:cNvSpPr>
          <p:nvPr/>
        </p:nvSpPr>
        <p:spPr bwMode="auto">
          <a:xfrm>
            <a:off x="685800" y="40735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t>
            </a:r>
            <a:r>
              <a:rPr lang="en-US" sz="2800" b="1">
                <a:solidFill>
                  <a:srgbClr val="002060"/>
                </a:solidFill>
                <a:ea typeface="ＭＳ Ｐゴシック" pitchFamily="34" charset="-128"/>
              </a:rPr>
              <a:t>and </a:t>
            </a:r>
            <a:r>
              <a:rPr lang="en-US" sz="2800" b="1" smtClean="0">
                <a:solidFill>
                  <a:srgbClr val="002060"/>
                </a:solidFill>
                <a:ea typeface="ＭＳ Ｐゴシック" pitchFamily="34" charset="-128"/>
              </a:rPr>
              <a:t>Managerial </a:t>
            </a:r>
            <a:r>
              <a:rPr lang="en-US" sz="2800" b="1" dirty="0">
                <a:solidFill>
                  <a:srgbClr val="002060"/>
                </a:solidFill>
                <a:ea typeface="ＭＳ Ｐゴシック" pitchFamily="34" charset="-128"/>
              </a:rPr>
              <a:t>Accounting</a:t>
            </a:r>
          </a:p>
          <a:p>
            <a:pPr algn="l" eaLnBrk="1" hangingPunct="1">
              <a:defRPr/>
            </a:pPr>
            <a:r>
              <a:rPr lang="en-US" sz="2800" b="1" dirty="0">
                <a:solidFill>
                  <a:srgbClr val="002060"/>
                </a:solidFill>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a16="http://schemas.microsoft.com/office/drawing/2014/main" xmlns="" id="{0C819133-5C5A-D647-A94A-3126A5EED6BB}"/>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02A5CF6-D116-4854-8D76-2EB70D371680}"/>
              </a:ext>
            </a:extLst>
          </p:cNvPr>
          <p:cNvSpPr/>
          <p:nvPr/>
        </p:nvSpPr>
        <p:spPr>
          <a:xfrm>
            <a:off x="609600" y="3200400"/>
            <a:ext cx="2053431" cy="244526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Rectangle 2"/>
          <p:cNvSpPr>
            <a:spLocks noChangeArrowheads="1"/>
          </p:cNvSpPr>
          <p:nvPr/>
        </p:nvSpPr>
        <p:spPr bwMode="auto">
          <a:xfrm>
            <a:off x="3920509" y="4916130"/>
            <a:ext cx="5080216"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Manufacturers use standard costing for direct materials, direct labor and overhead costs.</a:t>
            </a:r>
          </a:p>
        </p:txBody>
      </p:sp>
      <p:sp>
        <p:nvSpPr>
          <p:cNvPr id="11267" name="Rectangle 3"/>
          <p:cNvSpPr>
            <a:spLocks noChangeArrowheads="1"/>
          </p:cNvSpPr>
          <p:nvPr/>
        </p:nvSpPr>
        <p:spPr bwMode="auto">
          <a:xfrm>
            <a:off x="4143599" y="3472158"/>
            <a:ext cx="3938190" cy="85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The expected level of performance.</a:t>
            </a:r>
          </a:p>
        </p:txBody>
      </p:sp>
      <p:sp>
        <p:nvSpPr>
          <p:cNvPr id="11268" name="Rectangle 4"/>
          <p:cNvSpPr>
            <a:spLocks noChangeArrowheads="1"/>
          </p:cNvSpPr>
          <p:nvPr/>
        </p:nvSpPr>
        <p:spPr bwMode="auto">
          <a:xfrm>
            <a:off x="3657600" y="2156866"/>
            <a:ext cx="5618527"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Preset costs for delivering a product </a:t>
            </a:r>
          </a:p>
          <a:p>
            <a:pPr eaLnBrk="1" hangingPunct="1"/>
            <a:r>
              <a:rPr lang="en-US" altLang="en-US" sz="2400" b="1" dirty="0"/>
              <a:t>or service under normal conditions.</a:t>
            </a:r>
          </a:p>
        </p:txBody>
      </p:sp>
      <p:grpSp>
        <p:nvGrpSpPr>
          <p:cNvPr id="11271" name="Group 16"/>
          <p:cNvGrpSpPr>
            <a:grpSpLocks/>
          </p:cNvGrpSpPr>
          <p:nvPr/>
        </p:nvGrpSpPr>
        <p:grpSpPr bwMode="auto">
          <a:xfrm>
            <a:off x="813799" y="2514272"/>
            <a:ext cx="3106710" cy="2789639"/>
            <a:chOff x="467" y="1197"/>
            <a:chExt cx="1974" cy="1706"/>
          </a:xfrm>
        </p:grpSpPr>
        <p:sp>
          <p:nvSpPr>
            <p:cNvPr id="11275" name="Rectangle 9"/>
            <p:cNvSpPr>
              <a:spLocks noChangeArrowheads="1"/>
            </p:cNvSpPr>
            <p:nvPr/>
          </p:nvSpPr>
          <p:spPr bwMode="auto">
            <a:xfrm>
              <a:off x="467" y="2051"/>
              <a:ext cx="107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chemeClr val="tx2">
                      <a:lumMod val="50000"/>
                    </a:schemeClr>
                  </a:solidFill>
                </a:rPr>
                <a:t>Standard</a:t>
              </a:r>
              <a:br>
                <a:rPr lang="en-US" altLang="en-US" sz="2400" b="1" dirty="0">
                  <a:solidFill>
                    <a:schemeClr val="tx2">
                      <a:lumMod val="50000"/>
                    </a:schemeClr>
                  </a:solidFill>
                </a:rPr>
              </a:br>
              <a:r>
                <a:rPr lang="en-US" altLang="en-US" sz="2400" b="1" dirty="0">
                  <a:solidFill>
                    <a:schemeClr val="tx2">
                      <a:lumMod val="50000"/>
                    </a:schemeClr>
                  </a:solidFill>
                </a:rPr>
                <a:t> costs are </a:t>
              </a:r>
            </a:p>
          </p:txBody>
        </p:sp>
        <p:sp>
          <p:nvSpPr>
            <p:cNvPr id="11276" name="Line 10"/>
            <p:cNvSpPr>
              <a:spLocks noChangeShapeType="1"/>
            </p:cNvSpPr>
            <p:nvPr/>
          </p:nvSpPr>
          <p:spPr bwMode="auto">
            <a:xfrm flipV="1">
              <a:off x="1592" y="1197"/>
              <a:ext cx="682" cy="1063"/>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78" name="Line 12"/>
            <p:cNvSpPr>
              <a:spLocks noChangeShapeType="1"/>
            </p:cNvSpPr>
            <p:nvPr/>
          </p:nvSpPr>
          <p:spPr bwMode="auto">
            <a:xfrm flipV="1">
              <a:off x="1642" y="2060"/>
              <a:ext cx="799" cy="309"/>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79" name="Line 13"/>
            <p:cNvSpPr>
              <a:spLocks noChangeShapeType="1"/>
            </p:cNvSpPr>
            <p:nvPr/>
          </p:nvSpPr>
          <p:spPr bwMode="auto">
            <a:xfrm>
              <a:off x="1592" y="2360"/>
              <a:ext cx="748" cy="543"/>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80" name="AutoShape 14"/>
            <p:cNvSpPr>
              <a:spLocks noChangeArrowheads="1"/>
            </p:cNvSpPr>
            <p:nvPr/>
          </p:nvSpPr>
          <p:spPr bwMode="auto">
            <a:xfrm>
              <a:off x="1492" y="2260"/>
              <a:ext cx="232" cy="184"/>
            </a:xfrm>
            <a:prstGeom prst="star16">
              <a:avLst>
                <a:gd name="adj" fmla="val 37500"/>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pSp>
      <p:sp>
        <p:nvSpPr>
          <p:cNvPr id="11272" name="Rectangle 15"/>
          <p:cNvSpPr>
            <a:spLocks noGrp="1" noChangeArrowheads="1"/>
          </p:cNvSpPr>
          <p:nvPr>
            <p:ph type="title"/>
          </p:nvPr>
        </p:nvSpPr>
        <p:spPr>
          <a:xfrm>
            <a:off x="293688" y="274638"/>
            <a:ext cx="8534400" cy="1143000"/>
          </a:xfrm>
        </p:spPr>
        <p:txBody>
          <a:bodyPr/>
          <a:lstStyle/>
          <a:p>
            <a:r>
              <a:rPr lang="en-US" altLang="en-US" b="1" dirty="0"/>
              <a:t>Standard Costing</a:t>
            </a:r>
          </a:p>
        </p:txBody>
      </p:sp>
      <p:sp>
        <p:nvSpPr>
          <p:cNvPr id="20" name="TextBox 19"/>
          <p:cNvSpPr txBox="1"/>
          <p:nvPr/>
        </p:nvSpPr>
        <p:spPr>
          <a:xfrm>
            <a:off x="381000" y="1295400"/>
            <a:ext cx="8229600" cy="800219"/>
          </a:xfrm>
          <a:prstGeom prst="rect">
            <a:avLst/>
          </a:prstGeom>
          <a:solidFill>
            <a:schemeClr val="bg1">
              <a:lumMod val="95000"/>
            </a:schemeClr>
          </a:solidFill>
          <a:ln>
            <a:solidFill>
              <a:schemeClr val="tx2"/>
            </a:solidFill>
          </a:ln>
        </p:spPr>
        <p:txBody>
          <a:bodyPr wrap="square" rtlCol="0">
            <a:spAutoFit/>
          </a:bodyPr>
          <a:lstStyle/>
          <a:p>
            <a:pPr algn="ctr"/>
            <a:r>
              <a:rPr lang="en-US" sz="2300" b="1" i="1" dirty="0">
                <a:latin typeface="Arial Narrow" pitchFamily="34" charset="0"/>
              </a:rPr>
              <a:t>Standard costs can be used in a flexible budgeting system to enable management to better understand the reasons for variances</a:t>
            </a:r>
          </a:p>
        </p:txBody>
      </p:sp>
      <p:sp>
        <p:nvSpPr>
          <p:cNvPr id="21" name="Rounded Rectangle 20"/>
          <p:cNvSpPr/>
          <p:nvPr/>
        </p:nvSpPr>
        <p:spPr>
          <a:xfrm>
            <a:off x="0" y="6636266"/>
            <a:ext cx="6176013" cy="1903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Define standard costs and explain how standard cost information is useful.</a:t>
            </a:r>
            <a:endParaRPr lang="en-US" sz="1100" dirty="0"/>
          </a:p>
        </p:txBody>
      </p:sp>
      <p:sp>
        <p:nvSpPr>
          <p:cNvPr id="22" name="Rectangle 21">
            <a:extLst>
              <a:ext uri="{FF2B5EF4-FFF2-40B4-BE49-F238E27FC236}">
                <a16:creationId xmlns:a16="http://schemas.microsoft.com/office/drawing/2014/main" xmlns="" id="{4399F620-5ED2-C649-8817-35C9C502EED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1779BA22-9B4C-45A5-B7AE-2D90A9E9D314}"/>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1000"/>
                                        <p:tgtEl>
                                          <p:spTgt spid="112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left)">
                                      <p:cBhvr>
                                        <p:cTn id="11" dur="2000"/>
                                        <p:tgtEl>
                                          <p:spTgt spid="11267"/>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wipe(left)">
                                      <p:cBhvr>
                                        <p:cTn id="15"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304800" y="274638"/>
            <a:ext cx="8534400" cy="1143000"/>
          </a:xfrm>
        </p:spPr>
        <p:txBody>
          <a:bodyPr/>
          <a:lstStyle/>
          <a:p>
            <a:r>
              <a:rPr lang="en-US" altLang="en-US" b="1" dirty="0"/>
              <a:t>Setting Standard Costs</a:t>
            </a:r>
          </a:p>
        </p:txBody>
      </p:sp>
      <p:grpSp>
        <p:nvGrpSpPr>
          <p:cNvPr id="13315" name="Group 42"/>
          <p:cNvGrpSpPr>
            <a:grpSpLocks/>
          </p:cNvGrpSpPr>
          <p:nvPr/>
        </p:nvGrpSpPr>
        <p:grpSpPr bwMode="auto">
          <a:xfrm>
            <a:off x="1160463" y="1524794"/>
            <a:ext cx="6711950" cy="1476093"/>
            <a:chOff x="1160462" y="1524794"/>
            <a:chExt cx="6712744" cy="1476093"/>
          </a:xfrm>
        </p:grpSpPr>
        <p:sp>
          <p:nvSpPr>
            <p:cNvPr id="13333" name="AutoShape 12"/>
            <p:cNvSpPr>
              <a:spLocks noChangeArrowheads="1"/>
            </p:cNvSpPr>
            <p:nvPr/>
          </p:nvSpPr>
          <p:spPr bwMode="auto">
            <a:xfrm>
              <a:off x="5765006" y="1524794"/>
              <a:ext cx="2108200" cy="1041400"/>
            </a:xfrm>
            <a:prstGeom prst="roundRect">
              <a:avLst>
                <a:gd name="adj" fmla="val 12495"/>
              </a:avLst>
            </a:prstGeom>
            <a:solidFill>
              <a:srgbClr val="CCFFCC"/>
            </a:solidFill>
            <a:ln w="25400">
              <a:solidFill>
                <a:srgbClr val="00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34" name="Rectangle 13"/>
            <p:cNvSpPr>
              <a:spLocks noChangeArrowheads="1"/>
            </p:cNvSpPr>
            <p:nvPr/>
          </p:nvSpPr>
          <p:spPr bwMode="auto">
            <a:xfrm>
              <a:off x="5948574" y="1618457"/>
              <a:ext cx="1741068" cy="138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Quantity </a:t>
              </a:r>
            </a:p>
            <a:p>
              <a:pPr algn="ctr" eaLnBrk="1" hangingPunct="1"/>
              <a:r>
                <a:rPr lang="en-US" altLang="en-US" sz="2800" b="1" dirty="0"/>
                <a:t>&amp; Grade</a:t>
              </a:r>
              <a:br>
                <a:rPr lang="en-US" altLang="en-US" sz="2800" b="1" dirty="0"/>
              </a:br>
              <a:endParaRPr lang="en-US" altLang="en-US" sz="2800" b="1" dirty="0"/>
            </a:p>
          </p:txBody>
        </p:sp>
        <p:sp>
          <p:nvSpPr>
            <p:cNvPr id="13335" name="AutoShape 16"/>
            <p:cNvSpPr>
              <a:spLocks noChangeArrowheads="1"/>
            </p:cNvSpPr>
            <p:nvPr/>
          </p:nvSpPr>
          <p:spPr bwMode="auto">
            <a:xfrm>
              <a:off x="1160462" y="1538997"/>
              <a:ext cx="2108200" cy="1041400"/>
            </a:xfrm>
            <a:prstGeom prst="roundRect">
              <a:avLst>
                <a:gd name="adj" fmla="val 12495"/>
              </a:avLst>
            </a:prstGeom>
            <a:solidFill>
              <a:srgbClr val="CCFFCC"/>
            </a:solidFill>
            <a:ln w="25400">
              <a:solidFill>
                <a:srgbClr val="00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p>
          </p:txBody>
        </p:sp>
        <p:sp>
          <p:nvSpPr>
            <p:cNvPr id="13336" name="AutoShape 17"/>
            <p:cNvSpPr>
              <a:spLocks noChangeArrowheads="1"/>
            </p:cNvSpPr>
            <p:nvPr/>
          </p:nvSpPr>
          <p:spPr bwMode="auto">
            <a:xfrm>
              <a:off x="1741591" y="1721354"/>
              <a:ext cx="1020777" cy="560938"/>
            </a:xfrm>
            <a:prstGeom prst="roundRect">
              <a:avLst>
                <a:gd name="adj" fmla="val 124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Cost</a:t>
              </a:r>
            </a:p>
          </p:txBody>
        </p:sp>
        <p:sp>
          <p:nvSpPr>
            <p:cNvPr id="13337" name="TextBox 20"/>
            <p:cNvSpPr txBox="1">
              <a:spLocks noChangeArrowheads="1"/>
            </p:cNvSpPr>
            <p:nvPr/>
          </p:nvSpPr>
          <p:spPr bwMode="auto">
            <a:xfrm>
              <a:off x="3672683" y="1570028"/>
              <a:ext cx="17445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FF0000"/>
                  </a:solidFill>
                </a:rPr>
                <a:t>Direct </a:t>
              </a:r>
              <a:br>
                <a:rPr lang="en-US" altLang="en-US" sz="2800" b="1" dirty="0">
                  <a:solidFill>
                    <a:srgbClr val="FF0000"/>
                  </a:solidFill>
                </a:rPr>
              </a:br>
              <a:r>
                <a:rPr lang="en-US" altLang="en-US" sz="2800" b="1" dirty="0">
                  <a:solidFill>
                    <a:srgbClr val="FF0000"/>
                  </a:solidFill>
                </a:rPr>
                <a:t>Materials</a:t>
              </a:r>
            </a:p>
          </p:txBody>
        </p:sp>
        <p:cxnSp>
          <p:nvCxnSpPr>
            <p:cNvPr id="23" name="Straight Arrow Connector 22"/>
            <p:cNvCxnSpPr/>
            <p:nvPr/>
          </p:nvCxnSpPr>
          <p:spPr>
            <a:xfrm flipV="1">
              <a:off x="5294801" y="2046288"/>
              <a:ext cx="481069"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276849" y="2046288"/>
              <a:ext cx="47948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41"/>
          <p:cNvGrpSpPr>
            <a:grpSpLocks/>
          </p:cNvGrpSpPr>
          <p:nvPr/>
        </p:nvGrpSpPr>
        <p:grpSpPr bwMode="auto">
          <a:xfrm>
            <a:off x="1160464" y="3327400"/>
            <a:ext cx="6711950" cy="1044575"/>
            <a:chOff x="1160462" y="3147993"/>
            <a:chExt cx="6712744" cy="1043007"/>
          </a:xfrm>
        </p:grpSpPr>
        <p:sp>
          <p:nvSpPr>
            <p:cNvPr id="13326" name="AutoShape 13"/>
            <p:cNvSpPr>
              <a:spLocks noChangeArrowheads="1"/>
            </p:cNvSpPr>
            <p:nvPr/>
          </p:nvSpPr>
          <p:spPr bwMode="auto">
            <a:xfrm>
              <a:off x="5765006" y="3147993"/>
              <a:ext cx="2108200" cy="1041400"/>
            </a:xfrm>
            <a:prstGeom prst="roundRect">
              <a:avLst>
                <a:gd name="adj" fmla="val 12495"/>
              </a:avLst>
            </a:prstGeom>
            <a:solidFill>
              <a:schemeClr val="bg2"/>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7" name="Rectangle 14"/>
            <p:cNvSpPr>
              <a:spLocks noChangeArrowheads="1"/>
            </p:cNvSpPr>
            <p:nvPr/>
          </p:nvSpPr>
          <p:spPr bwMode="auto">
            <a:xfrm>
              <a:off x="6078431" y="3190856"/>
              <a:ext cx="1481352" cy="95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Time</a:t>
              </a:r>
              <a:br>
                <a:rPr lang="en-US" altLang="en-US" sz="2800" b="1" dirty="0"/>
              </a:br>
              <a:r>
                <a:rPr lang="en-US" altLang="en-US" sz="2800" b="1" dirty="0"/>
                <a:t>Studies</a:t>
              </a:r>
              <a:endParaRPr lang="en-US" altLang="en-US" sz="2800" b="1" dirty="0">
                <a:solidFill>
                  <a:schemeClr val="bg2"/>
                </a:solidFill>
              </a:endParaRPr>
            </a:p>
          </p:txBody>
        </p:sp>
        <p:sp>
          <p:nvSpPr>
            <p:cNvPr id="13328" name="AutoShape 15"/>
            <p:cNvSpPr>
              <a:spLocks noChangeArrowheads="1"/>
            </p:cNvSpPr>
            <p:nvPr/>
          </p:nvSpPr>
          <p:spPr bwMode="auto">
            <a:xfrm>
              <a:off x="1160462" y="3147993"/>
              <a:ext cx="2108200" cy="1041400"/>
            </a:xfrm>
            <a:prstGeom prst="roundRect">
              <a:avLst>
                <a:gd name="adj" fmla="val 12495"/>
              </a:avLst>
            </a:prstGeom>
            <a:solidFill>
              <a:schemeClr val="bg2"/>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9" name="Rectangle 16"/>
            <p:cNvSpPr>
              <a:spLocks noChangeArrowheads="1"/>
            </p:cNvSpPr>
            <p:nvPr/>
          </p:nvSpPr>
          <p:spPr bwMode="auto">
            <a:xfrm>
              <a:off x="1424190" y="3190856"/>
              <a:ext cx="1580749" cy="95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Motion</a:t>
              </a:r>
            </a:p>
            <a:p>
              <a:pPr algn="ctr" eaLnBrk="1" hangingPunct="1"/>
              <a:r>
                <a:rPr lang="en-US" altLang="en-US" sz="2800" b="1" dirty="0"/>
                <a:t> Studies</a:t>
              </a:r>
            </a:p>
          </p:txBody>
        </p:sp>
        <p:sp>
          <p:nvSpPr>
            <p:cNvPr id="13330" name="TextBox 29"/>
            <p:cNvSpPr txBox="1">
              <a:spLocks noChangeArrowheads="1"/>
            </p:cNvSpPr>
            <p:nvPr/>
          </p:nvSpPr>
          <p:spPr bwMode="auto">
            <a:xfrm>
              <a:off x="3942892" y="3236893"/>
              <a:ext cx="12041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0033CC"/>
                  </a:solidFill>
                </a:rPr>
                <a:t>Direct</a:t>
              </a:r>
              <a:br>
                <a:rPr lang="en-US" altLang="en-US" sz="2800" b="1" dirty="0">
                  <a:solidFill>
                    <a:srgbClr val="0033CC"/>
                  </a:solidFill>
                </a:rPr>
              </a:br>
              <a:r>
                <a:rPr lang="en-US" altLang="en-US" sz="2800" b="1" dirty="0">
                  <a:solidFill>
                    <a:srgbClr val="0033CC"/>
                  </a:solidFill>
                </a:rPr>
                <a:t>Labor</a:t>
              </a:r>
            </a:p>
          </p:txBody>
        </p:sp>
        <p:cxnSp>
          <p:nvCxnSpPr>
            <p:cNvPr id="31" name="Straight Arrow Connector 30"/>
            <p:cNvCxnSpPr/>
            <p:nvPr/>
          </p:nvCxnSpPr>
          <p:spPr>
            <a:xfrm flipV="1">
              <a:off x="5294801" y="3713880"/>
              <a:ext cx="481069" cy="1585"/>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276849" y="3713880"/>
              <a:ext cx="479482" cy="1585"/>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0"/>
          <p:cNvGrpSpPr>
            <a:grpSpLocks/>
          </p:cNvGrpSpPr>
          <p:nvPr/>
        </p:nvGrpSpPr>
        <p:grpSpPr bwMode="auto">
          <a:xfrm>
            <a:off x="1160463" y="5129213"/>
            <a:ext cx="4305896" cy="1042987"/>
            <a:chOff x="1160462" y="4900593"/>
            <a:chExt cx="4306405" cy="1043007"/>
          </a:xfrm>
        </p:grpSpPr>
        <p:sp>
          <p:nvSpPr>
            <p:cNvPr id="13321" name="AutoShape 15"/>
            <p:cNvSpPr>
              <a:spLocks noChangeArrowheads="1"/>
            </p:cNvSpPr>
            <p:nvPr/>
          </p:nvSpPr>
          <p:spPr bwMode="auto">
            <a:xfrm>
              <a:off x="1160462" y="4900593"/>
              <a:ext cx="2108200" cy="1041400"/>
            </a:xfrm>
            <a:prstGeom prst="roundRect">
              <a:avLst>
                <a:gd name="adj" fmla="val 12495"/>
              </a:avLst>
            </a:prstGeom>
            <a:solidFill>
              <a:srgbClr val="FCD1C1"/>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2" name="Rectangle 16"/>
            <p:cNvSpPr>
              <a:spLocks noChangeArrowheads="1"/>
            </p:cNvSpPr>
            <p:nvPr/>
          </p:nvSpPr>
          <p:spPr bwMode="auto">
            <a:xfrm>
              <a:off x="1181137" y="5090387"/>
              <a:ext cx="2023231" cy="52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Resources</a:t>
              </a:r>
              <a:endParaRPr lang="en-US" altLang="en-US" sz="2800" b="1" dirty="0">
                <a:solidFill>
                  <a:schemeClr val="bg2"/>
                </a:solidFill>
              </a:endParaRPr>
            </a:p>
          </p:txBody>
        </p:sp>
        <p:sp>
          <p:nvSpPr>
            <p:cNvPr id="13323" name="TextBox 37"/>
            <p:cNvSpPr txBox="1">
              <a:spLocks noChangeArrowheads="1"/>
            </p:cNvSpPr>
            <p:nvPr/>
          </p:nvSpPr>
          <p:spPr bwMode="auto">
            <a:xfrm>
              <a:off x="3623094" y="4989493"/>
              <a:ext cx="18437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008000"/>
                  </a:solidFill>
                </a:rPr>
                <a:t>Variable</a:t>
              </a:r>
              <a:br>
                <a:rPr lang="en-US" altLang="en-US" sz="2800" b="1" dirty="0">
                  <a:solidFill>
                    <a:srgbClr val="008000"/>
                  </a:solidFill>
                </a:rPr>
              </a:br>
              <a:r>
                <a:rPr lang="en-US" altLang="en-US" sz="2800" b="1" dirty="0">
                  <a:solidFill>
                    <a:srgbClr val="008000"/>
                  </a:solidFill>
                </a:rPr>
                <a:t>Overhead</a:t>
              </a:r>
            </a:p>
          </p:txBody>
        </p:sp>
        <p:cxnSp>
          <p:nvCxnSpPr>
            <p:cNvPr id="40" name="Straight Arrow Connector 39"/>
            <p:cNvCxnSpPr/>
            <p:nvPr/>
          </p:nvCxnSpPr>
          <p:spPr>
            <a:xfrm flipH="1" flipV="1">
              <a:off x="3276849" y="5465754"/>
              <a:ext cx="479482" cy="1587"/>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xmlns="" id="{E5BF31EA-E3FD-1F4A-AE2F-C1D694AF16A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0" name="Rounded Rectangle 20">
            <a:extLst>
              <a:ext uri="{FF2B5EF4-FFF2-40B4-BE49-F238E27FC236}">
                <a16:creationId xmlns:a16="http://schemas.microsoft.com/office/drawing/2014/main" xmlns="" id="{37873893-68C9-461C-A279-0F875FDB1E0C}"/>
              </a:ext>
            </a:extLst>
          </p:cNvPr>
          <p:cNvSpPr/>
          <p:nvPr/>
        </p:nvSpPr>
        <p:spPr>
          <a:xfrm>
            <a:off x="0" y="6636266"/>
            <a:ext cx="6176013" cy="1903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Define standard costs and explain how standard cost information is useful.</a:t>
            </a:r>
            <a:endParaRPr lang="en-US" sz="1100" dirty="0"/>
          </a:p>
        </p:txBody>
      </p:sp>
      <p:sp>
        <p:nvSpPr>
          <p:cNvPr id="27" name="Slide Number Placeholder 7">
            <a:extLst>
              <a:ext uri="{FF2B5EF4-FFF2-40B4-BE49-F238E27FC236}">
                <a16:creationId xmlns:a16="http://schemas.microsoft.com/office/drawing/2014/main" xmlns="" id="{82B6A49D-C9A4-433A-97BC-1D32BBFBAD4F}"/>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par>
                          <p:cTn id="8" fill="hold" nodeType="afterGroup">
                            <p:stCondLst>
                              <p:cond delay="2000"/>
                            </p:stCondLst>
                            <p:childTnLst>
                              <p:par>
                                <p:cTn id="9" presetID="16" presetClass="entr" presetSubtype="37"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type="title"/>
          </p:nvPr>
        </p:nvSpPr>
        <p:spPr>
          <a:xfrm>
            <a:off x="304800" y="274638"/>
            <a:ext cx="8534400" cy="1143000"/>
          </a:xfrm>
        </p:spPr>
        <p:txBody>
          <a:bodyPr/>
          <a:lstStyle/>
          <a:p>
            <a:r>
              <a:rPr lang="en-US" altLang="en-US" b="1" dirty="0"/>
              <a:t>Standard Costs Example</a:t>
            </a:r>
          </a:p>
        </p:txBody>
      </p:sp>
      <p:sp>
        <p:nvSpPr>
          <p:cNvPr id="9" name="TextBox 8"/>
          <p:cNvSpPr txBox="1"/>
          <p:nvPr/>
        </p:nvSpPr>
        <p:spPr>
          <a:xfrm>
            <a:off x="457200" y="1143000"/>
            <a:ext cx="8229600" cy="1200329"/>
          </a:xfrm>
          <a:prstGeom prst="rect">
            <a:avLst/>
          </a:prstGeom>
          <a:solidFill>
            <a:schemeClr val="bg1">
              <a:lumMod val="95000"/>
            </a:schemeClr>
          </a:solidFill>
          <a:ln>
            <a:solidFill>
              <a:schemeClr val="accent1">
                <a:lumMod val="75000"/>
              </a:schemeClr>
            </a:solidFill>
          </a:ln>
        </p:spPr>
        <p:txBody>
          <a:bodyPr wrap="square" rtlCol="0">
            <a:spAutoFit/>
          </a:bodyPr>
          <a:lstStyle/>
          <a:p>
            <a:pPr algn="ctr"/>
            <a:r>
              <a:rPr lang="en-US" sz="2400" b="1" dirty="0"/>
              <a:t>The standard costs of direct materials, direct labor, and overhead for one bat, manufactured by </a:t>
            </a:r>
            <a:r>
              <a:rPr lang="en-US" sz="2400" b="1" i="1" dirty="0"/>
              <a:t>ProBat</a:t>
            </a:r>
            <a:r>
              <a:rPr lang="en-US" sz="2400" b="1" dirty="0"/>
              <a:t>, are shown below.  </a:t>
            </a:r>
            <a:r>
              <a:rPr lang="en-US" sz="2200" b="1" dirty="0"/>
              <a:t>This is called a </a:t>
            </a:r>
            <a:r>
              <a:rPr lang="en-US" sz="2200" b="1" i="1" dirty="0"/>
              <a:t>standard cost card. </a:t>
            </a:r>
            <a:endParaRPr lang="en-US" sz="2200" b="1" dirty="0"/>
          </a:p>
        </p:txBody>
      </p:sp>
      <p:sp>
        <p:nvSpPr>
          <p:cNvPr id="10" name="TextBox 9"/>
          <p:cNvSpPr txBox="1"/>
          <p:nvPr/>
        </p:nvSpPr>
        <p:spPr>
          <a:xfrm>
            <a:off x="609600" y="4999285"/>
            <a:ext cx="7696200" cy="830997"/>
          </a:xfrm>
          <a:prstGeom prst="rect">
            <a:avLst/>
          </a:prstGeom>
          <a:solidFill>
            <a:schemeClr val="accent1">
              <a:lumMod val="20000"/>
              <a:lumOff val="80000"/>
            </a:schemeClr>
          </a:solidFill>
        </p:spPr>
        <p:txBody>
          <a:bodyPr wrap="square" rtlCol="0">
            <a:spAutoFit/>
          </a:bodyPr>
          <a:lstStyle/>
          <a:p>
            <a:pPr algn="ctr"/>
            <a:r>
              <a:rPr lang="en-US" sz="2400" b="1" i="1" dirty="0">
                <a:latin typeface="+mn-lt"/>
              </a:rPr>
              <a:t>These standard cost amounts are then used </a:t>
            </a:r>
            <a:r>
              <a:rPr lang="en-US" sz="2400" b="1" dirty="0">
                <a:latin typeface="+mn-lt"/>
              </a:rPr>
              <a:t>to prepare manufacturing budgets for a budgeted level of production.</a:t>
            </a:r>
          </a:p>
        </p:txBody>
      </p:sp>
      <p:sp>
        <p:nvSpPr>
          <p:cNvPr id="12" name="TextBox 11"/>
          <p:cNvSpPr txBox="1"/>
          <p:nvPr/>
        </p:nvSpPr>
        <p:spPr>
          <a:xfrm>
            <a:off x="7604185" y="30430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21.5</a:t>
            </a:r>
          </a:p>
        </p:txBody>
      </p:sp>
      <p:sp>
        <p:nvSpPr>
          <p:cNvPr id="14" name="Rectangle 13">
            <a:extLst>
              <a:ext uri="{FF2B5EF4-FFF2-40B4-BE49-F238E27FC236}">
                <a16:creationId xmlns:a16="http://schemas.microsoft.com/office/drawing/2014/main" xmlns="" id="{EC109969-E005-E64E-AB60-16C8E341E89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20">
            <a:extLst>
              <a:ext uri="{FF2B5EF4-FFF2-40B4-BE49-F238E27FC236}">
                <a16:creationId xmlns:a16="http://schemas.microsoft.com/office/drawing/2014/main" xmlns="" id="{9AFD271E-CFA4-49B9-8B0B-E842DDBD8D4A}"/>
              </a:ext>
            </a:extLst>
          </p:cNvPr>
          <p:cNvSpPr/>
          <p:nvPr/>
        </p:nvSpPr>
        <p:spPr>
          <a:xfrm>
            <a:off x="0" y="6636266"/>
            <a:ext cx="6176013" cy="1903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Define standard costs and explain how standard cost information is useful.</a:t>
            </a:r>
            <a:endParaRPr lang="en-US" sz="1100" dirty="0"/>
          </a:p>
        </p:txBody>
      </p:sp>
      <p:pic>
        <p:nvPicPr>
          <p:cNvPr id="3" name="Picture 2">
            <a:extLst>
              <a:ext uri="{FF2B5EF4-FFF2-40B4-BE49-F238E27FC236}">
                <a16:creationId xmlns:a16="http://schemas.microsoft.com/office/drawing/2014/main" xmlns="" id="{D6FEEA97-D262-4F3C-9733-202E16322E55}"/>
              </a:ext>
            </a:extLst>
          </p:cNvPr>
          <p:cNvPicPr>
            <a:picLocks noChangeAspect="1"/>
          </p:cNvPicPr>
          <p:nvPr/>
        </p:nvPicPr>
        <p:blipFill>
          <a:blip r:embed="rId3"/>
          <a:stretch>
            <a:fillRect/>
          </a:stretch>
        </p:blipFill>
        <p:spPr>
          <a:xfrm>
            <a:off x="1371600" y="2672198"/>
            <a:ext cx="6102883" cy="1962048"/>
          </a:xfrm>
          <a:prstGeom prst="rect">
            <a:avLst/>
          </a:prstGeom>
        </p:spPr>
      </p:pic>
      <p:sp>
        <p:nvSpPr>
          <p:cNvPr id="11" name="Slide Number Placeholder 7">
            <a:extLst>
              <a:ext uri="{FF2B5EF4-FFF2-40B4-BE49-F238E27FC236}">
                <a16:creationId xmlns:a16="http://schemas.microsoft.com/office/drawing/2014/main" xmlns="" id="{3D4928C1-F6DF-472A-B17F-E6F25EC36C77}"/>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dirty="0">
                <a:solidFill>
                  <a:prstClr val="black"/>
                </a:solidFill>
              </a:rPr>
              <a:t>Compute the total cost variance.</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00" y="1951263"/>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99263"/>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859582"/>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15589919-2691-D64E-A7E4-C235E7E65C7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CFCACC23-7640-4871-A901-500101D1D86F}"/>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3"/>
          <p:cNvSpPr>
            <a:spLocks noGrp="1" noChangeArrowheads="1"/>
          </p:cNvSpPr>
          <p:nvPr>
            <p:ph type="title"/>
          </p:nvPr>
        </p:nvSpPr>
        <p:spPr>
          <a:xfrm>
            <a:off x="293688" y="274638"/>
            <a:ext cx="8534400" cy="1143000"/>
          </a:xfrm>
        </p:spPr>
        <p:txBody>
          <a:bodyPr/>
          <a:lstStyle/>
          <a:p>
            <a:r>
              <a:rPr lang="en-US" altLang="en-US" b="1" dirty="0"/>
              <a:t>Cost Variances</a:t>
            </a:r>
          </a:p>
        </p:txBody>
      </p:sp>
      <p:sp>
        <p:nvSpPr>
          <p:cNvPr id="29" name="Rectangle 23"/>
          <p:cNvSpPr>
            <a:spLocks noChangeArrowheads="1"/>
          </p:cNvSpPr>
          <p:nvPr/>
        </p:nvSpPr>
        <p:spPr bwMode="auto">
          <a:xfrm>
            <a:off x="1627188" y="3246052"/>
            <a:ext cx="5867400" cy="828432"/>
          </a:xfrm>
          <a:prstGeom prst="rect">
            <a:avLst/>
          </a:prstGeom>
          <a:solidFill>
            <a:srgbClr val="FFFFCC"/>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solidFill>
              </a:rPr>
              <a:t>If actual cost &lt;</a:t>
            </a:r>
            <a:r>
              <a:rPr lang="en-US" altLang="en-US" sz="2400" b="1" dirty="0">
                <a:solidFill>
                  <a:srgbClr val="438E00"/>
                </a:solidFill>
              </a:rPr>
              <a:t> </a:t>
            </a:r>
            <a:r>
              <a:rPr lang="en-US" altLang="en-US" sz="2400" b="1" dirty="0">
                <a:solidFill>
                  <a:schemeClr val="tx2"/>
                </a:solidFill>
              </a:rPr>
              <a:t>standard cost</a:t>
            </a:r>
            <a:br>
              <a:rPr lang="en-US" altLang="en-US" sz="2400" b="1" dirty="0">
                <a:solidFill>
                  <a:schemeClr val="tx2"/>
                </a:solidFill>
              </a:rPr>
            </a:br>
            <a:r>
              <a:rPr lang="en-US" altLang="en-US" sz="2400" b="1" dirty="0">
                <a:solidFill>
                  <a:schemeClr val="tx2"/>
                </a:solidFill>
              </a:rPr>
              <a:t>Variance is </a:t>
            </a:r>
            <a:r>
              <a:rPr lang="en-US" altLang="en-US" sz="2400" b="1" u="sng" dirty="0">
                <a:solidFill>
                  <a:schemeClr val="tx2"/>
                </a:solidFill>
              </a:rPr>
              <a:t>favorable (F)</a:t>
            </a:r>
            <a:r>
              <a:rPr lang="en-US" altLang="en-US" sz="2400" b="1" dirty="0">
                <a:solidFill>
                  <a:schemeClr val="tx2"/>
                </a:solidFill>
              </a:rPr>
              <a:t>. </a:t>
            </a:r>
          </a:p>
        </p:txBody>
      </p:sp>
      <p:sp>
        <p:nvSpPr>
          <p:cNvPr id="30" name="Rectangle 25"/>
          <p:cNvSpPr>
            <a:spLocks noChangeArrowheads="1"/>
          </p:cNvSpPr>
          <p:nvPr/>
        </p:nvSpPr>
        <p:spPr bwMode="auto">
          <a:xfrm>
            <a:off x="1638300" y="4534129"/>
            <a:ext cx="5867400" cy="828432"/>
          </a:xfrm>
          <a:prstGeom prst="rect">
            <a:avLst/>
          </a:prstGeom>
          <a:solidFill>
            <a:srgbClr val="F6E9B4"/>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500093"/>
                </a:solidFill>
              </a:rPr>
              <a:t>If actual cost </a:t>
            </a:r>
            <a:r>
              <a:rPr lang="en-US" altLang="en-US" sz="2400" b="1" dirty="0">
                <a:solidFill>
                  <a:srgbClr val="FF0000"/>
                </a:solidFill>
              </a:rPr>
              <a:t>&gt; </a:t>
            </a:r>
            <a:r>
              <a:rPr lang="en-US" altLang="en-US" sz="2400" b="1" dirty="0">
                <a:solidFill>
                  <a:srgbClr val="500093"/>
                </a:solidFill>
              </a:rPr>
              <a:t> standard cost</a:t>
            </a:r>
            <a:br>
              <a:rPr lang="en-US" altLang="en-US" sz="2400" b="1" dirty="0">
                <a:solidFill>
                  <a:srgbClr val="500093"/>
                </a:solidFill>
              </a:rPr>
            </a:br>
            <a:r>
              <a:rPr lang="en-US" altLang="en-US" sz="2400" b="1" dirty="0">
                <a:solidFill>
                  <a:srgbClr val="500093"/>
                </a:solidFill>
              </a:rPr>
              <a:t>Variance is </a:t>
            </a:r>
            <a:r>
              <a:rPr lang="en-US" altLang="en-US" sz="2400" b="1" u="sng" dirty="0">
                <a:solidFill>
                  <a:srgbClr val="FC0128"/>
                </a:solidFill>
              </a:rPr>
              <a:t>unfavorable (U)</a:t>
            </a:r>
            <a:r>
              <a:rPr lang="en-US" altLang="en-US" sz="2400" b="1" dirty="0">
                <a:solidFill>
                  <a:srgbClr val="500093"/>
                </a:solidFill>
              </a:rPr>
              <a:t>. </a:t>
            </a:r>
          </a:p>
        </p:txBody>
      </p:sp>
      <p:sp>
        <p:nvSpPr>
          <p:cNvPr id="34" name="Rounded Rectangle 33"/>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sp>
        <p:nvSpPr>
          <p:cNvPr id="35" name="Rectangle 22"/>
          <p:cNvSpPr>
            <a:spLocks noChangeArrowheads="1"/>
          </p:cNvSpPr>
          <p:nvPr/>
        </p:nvSpPr>
        <p:spPr bwMode="auto">
          <a:xfrm>
            <a:off x="1625890" y="1495439"/>
            <a:ext cx="5858933" cy="1197764"/>
          </a:xfrm>
          <a:prstGeom prst="rect">
            <a:avLst/>
          </a:prstGeom>
          <a:solidFill>
            <a:srgbClr val="C0FEF9"/>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i="1" dirty="0">
                <a:solidFill>
                  <a:srgbClr val="002060"/>
                </a:solidFill>
              </a:rPr>
              <a:t>Cost variance is the</a:t>
            </a:r>
            <a:r>
              <a:rPr lang="en-US" altLang="en-US" sz="2400" b="1" dirty="0">
                <a:solidFill>
                  <a:srgbClr val="002060"/>
                </a:solidFill>
              </a:rPr>
              <a:t/>
            </a:r>
            <a:br>
              <a:rPr lang="en-US" altLang="en-US" sz="2400" b="1" dirty="0">
                <a:solidFill>
                  <a:srgbClr val="002060"/>
                </a:solidFill>
              </a:rPr>
            </a:br>
            <a:r>
              <a:rPr lang="en-US" altLang="en-US" sz="2400" b="1" dirty="0">
                <a:solidFill>
                  <a:srgbClr val="002060"/>
                </a:solidFill>
              </a:rPr>
              <a:t>difference between actual and standard cost.</a:t>
            </a:r>
          </a:p>
        </p:txBody>
      </p:sp>
      <p:sp>
        <p:nvSpPr>
          <p:cNvPr id="9" name="Rectangle 8">
            <a:extLst>
              <a:ext uri="{FF2B5EF4-FFF2-40B4-BE49-F238E27FC236}">
                <a16:creationId xmlns:a16="http://schemas.microsoft.com/office/drawing/2014/main" xmlns="" id="{3A8E9792-5127-9F44-B8F3-96904703C82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E41284A-CE9B-4383-B85C-97755F0F26AF}"/>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10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title"/>
          </p:nvPr>
        </p:nvSpPr>
        <p:spPr>
          <a:xfrm>
            <a:off x="293688" y="274638"/>
            <a:ext cx="8534400" cy="1143000"/>
          </a:xfrm>
        </p:spPr>
        <p:txBody>
          <a:bodyPr/>
          <a:lstStyle/>
          <a:p>
            <a:r>
              <a:rPr lang="en-US" altLang="en-US" b="1" dirty="0"/>
              <a:t>Cost Variance Analysis</a:t>
            </a:r>
          </a:p>
        </p:txBody>
      </p:sp>
      <p:pic>
        <p:nvPicPr>
          <p:cNvPr id="163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03" y="1677904"/>
            <a:ext cx="8291513" cy="205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1487" y="3841960"/>
            <a:ext cx="8291513"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mj-lt"/>
              <a:buAutoNum type="arabicPeriod"/>
              <a:defRPr/>
            </a:pPr>
            <a:r>
              <a:rPr lang="en-US" sz="2200" dirty="0">
                <a:solidFill>
                  <a:schemeClr val="tx2">
                    <a:lumMod val="75000"/>
                  </a:schemeClr>
                </a:solidFill>
              </a:rPr>
              <a:t>Preparing a standard cost performance report. </a:t>
            </a:r>
            <a:br>
              <a:rPr lang="en-US" sz="2200" dirty="0">
                <a:solidFill>
                  <a:schemeClr val="tx2">
                    <a:lumMod val="75000"/>
                  </a:schemeClr>
                </a:solidFill>
              </a:rPr>
            </a:br>
            <a:r>
              <a:rPr lang="en-US" sz="800" dirty="0">
                <a:solidFill>
                  <a:schemeClr val="tx2">
                    <a:lumMod val="75000"/>
                  </a:schemeClr>
                </a:solidFill>
              </a:rPr>
              <a:t> </a:t>
            </a:r>
          </a:p>
          <a:p>
            <a:pPr marL="457200" indent="-457200">
              <a:buFont typeface="+mj-lt"/>
              <a:buAutoNum type="arabicPeriod"/>
            </a:pPr>
            <a:r>
              <a:rPr lang="en-US" sz="2200" dirty="0">
                <a:solidFill>
                  <a:schemeClr val="tx2">
                    <a:lumMod val="75000"/>
                  </a:schemeClr>
                </a:solidFill>
              </a:rPr>
              <a:t>Computing and analyzing variances. </a:t>
            </a:r>
            <a:br>
              <a:rPr lang="en-US" sz="2200" dirty="0">
                <a:solidFill>
                  <a:schemeClr val="tx2">
                    <a:lumMod val="75000"/>
                  </a:schemeClr>
                </a:solidFill>
              </a:rPr>
            </a:br>
            <a:endParaRPr lang="en-US" sz="800" dirty="0">
              <a:solidFill>
                <a:schemeClr val="tx2">
                  <a:lumMod val="75000"/>
                </a:schemeClr>
              </a:solidFill>
            </a:endParaRPr>
          </a:p>
          <a:p>
            <a:pPr marL="457200" indent="-457200">
              <a:buFont typeface="+mj-lt"/>
              <a:buAutoNum type="arabicPeriod"/>
            </a:pPr>
            <a:r>
              <a:rPr lang="en-US" sz="2200" dirty="0">
                <a:solidFill>
                  <a:schemeClr val="tx2">
                    <a:lumMod val="75000"/>
                  </a:schemeClr>
                </a:solidFill>
              </a:rPr>
              <a:t>Identifying questions and their answers.</a:t>
            </a:r>
          </a:p>
          <a:p>
            <a:pPr marL="457200" indent="-457200">
              <a:spcBef>
                <a:spcPts val="1200"/>
              </a:spcBef>
              <a:buFont typeface="+mj-lt"/>
              <a:buAutoNum type="arabicPeriod"/>
            </a:pPr>
            <a:r>
              <a:rPr lang="en-US" sz="2200" dirty="0">
                <a:solidFill>
                  <a:schemeClr val="tx2">
                    <a:lumMod val="75000"/>
                  </a:schemeClr>
                </a:solidFill>
              </a:rPr>
              <a:t>Taking corrective and strategic actions.</a:t>
            </a:r>
          </a:p>
          <a:p>
            <a:pPr>
              <a:defRPr/>
            </a:pPr>
            <a:endParaRPr lang="en-US" sz="2200" dirty="0">
              <a:solidFill>
                <a:schemeClr val="tx1"/>
              </a:solidFill>
            </a:endParaRPr>
          </a:p>
        </p:txBody>
      </p:sp>
      <p:sp>
        <p:nvSpPr>
          <p:cNvPr id="8" name="Rounded Rectangle 33">
            <a:extLst>
              <a:ext uri="{FF2B5EF4-FFF2-40B4-BE49-F238E27FC236}">
                <a16:creationId xmlns:a16="http://schemas.microsoft.com/office/drawing/2014/main" xmlns="" id="{5B37546F-A981-4510-B592-1582736839CB}"/>
              </a:ext>
            </a:extLst>
          </p:cNvPr>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sp>
        <p:nvSpPr>
          <p:cNvPr id="10" name="TextBox 9"/>
          <p:cNvSpPr txBox="1"/>
          <p:nvPr/>
        </p:nvSpPr>
        <p:spPr>
          <a:xfrm>
            <a:off x="7696200" y="10944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21.6</a:t>
            </a:r>
          </a:p>
        </p:txBody>
      </p:sp>
      <p:sp>
        <p:nvSpPr>
          <p:cNvPr id="11" name="Rectangle 10">
            <a:extLst>
              <a:ext uri="{FF2B5EF4-FFF2-40B4-BE49-F238E27FC236}">
                <a16:creationId xmlns:a16="http://schemas.microsoft.com/office/drawing/2014/main" xmlns="" id="{934B5A83-D918-624A-9672-2E80C7AF535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BC883004-F324-45E2-B8A8-699056C3D8B9}"/>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4C3D18F-F318-4150-8CD7-6B710B25BA49}"/>
              </a:ext>
            </a:extLst>
          </p:cNvPr>
          <p:cNvPicPr>
            <a:picLocks noChangeAspect="1"/>
          </p:cNvPicPr>
          <p:nvPr/>
        </p:nvPicPr>
        <p:blipFill>
          <a:blip r:embed="rId3"/>
          <a:stretch>
            <a:fillRect/>
          </a:stretch>
        </p:blipFill>
        <p:spPr>
          <a:xfrm>
            <a:off x="564986" y="2408313"/>
            <a:ext cx="7191531" cy="1173087"/>
          </a:xfrm>
          <a:prstGeom prst="rect">
            <a:avLst/>
          </a:prstGeom>
        </p:spPr>
      </p:pic>
      <p:sp>
        <p:nvSpPr>
          <p:cNvPr id="17411" name="Rectangle 5"/>
          <p:cNvSpPr>
            <a:spLocks noGrp="1" noChangeArrowheads="1"/>
          </p:cNvSpPr>
          <p:nvPr>
            <p:ph type="title"/>
          </p:nvPr>
        </p:nvSpPr>
        <p:spPr>
          <a:xfrm>
            <a:off x="293688" y="274638"/>
            <a:ext cx="8534400" cy="1143000"/>
          </a:xfrm>
        </p:spPr>
        <p:txBody>
          <a:bodyPr/>
          <a:lstStyle/>
          <a:p>
            <a:r>
              <a:rPr lang="en-US" altLang="en-US" b="1" dirty="0"/>
              <a:t>Cost Variance Computation</a:t>
            </a:r>
          </a:p>
        </p:txBody>
      </p:sp>
      <p:sp>
        <p:nvSpPr>
          <p:cNvPr id="29" name="TextBox 28"/>
          <p:cNvSpPr txBox="1"/>
          <p:nvPr/>
        </p:nvSpPr>
        <p:spPr>
          <a:xfrm>
            <a:off x="533400" y="1219200"/>
            <a:ext cx="8077200" cy="1015663"/>
          </a:xfrm>
          <a:prstGeom prst="rect">
            <a:avLst/>
          </a:prstGeom>
          <a:solidFill>
            <a:schemeClr val="bg1">
              <a:lumMod val="95000"/>
            </a:schemeClr>
          </a:solidFill>
          <a:ln>
            <a:solidFill>
              <a:srgbClr val="002060"/>
            </a:solidFill>
          </a:ln>
        </p:spPr>
        <p:txBody>
          <a:bodyPr wrap="square" rtlCol="0">
            <a:spAutoFit/>
          </a:bodyPr>
          <a:lstStyle/>
          <a:p>
            <a:pPr algn="ctr"/>
            <a:r>
              <a:rPr lang="en-US" sz="2000" b="1" dirty="0"/>
              <a:t>Management needs information about the factors causing a cost variance, but first it must properly compute the variance. In its most simple form, a cost variance (CV) is computed as:</a:t>
            </a:r>
          </a:p>
        </p:txBody>
      </p:sp>
      <p:sp>
        <p:nvSpPr>
          <p:cNvPr id="33" name="TextBox 32"/>
          <p:cNvSpPr txBox="1"/>
          <p:nvPr/>
        </p:nvSpPr>
        <p:spPr>
          <a:xfrm>
            <a:off x="304800" y="3886464"/>
            <a:ext cx="4419600" cy="2616101"/>
          </a:xfrm>
          <a:prstGeom prst="rect">
            <a:avLst/>
          </a:prstGeom>
          <a:solidFill>
            <a:schemeClr val="accent1">
              <a:lumMod val="20000"/>
              <a:lumOff val="80000"/>
            </a:schemeClr>
          </a:solidFill>
        </p:spPr>
        <p:txBody>
          <a:bodyPr wrap="square" rtlCol="0">
            <a:spAutoFit/>
          </a:bodyPr>
          <a:lstStyle/>
          <a:p>
            <a:pPr>
              <a:buFont typeface="Arial" pitchFamily="34" charset="0"/>
              <a:buChar char="•"/>
            </a:pPr>
            <a:r>
              <a:rPr lang="en-US" sz="2200" b="1" dirty="0">
                <a:latin typeface="Arial Narrow" pitchFamily="34" charset="0"/>
              </a:rPr>
              <a:t>Actual quantity </a:t>
            </a:r>
            <a:r>
              <a:rPr lang="en-US" sz="2200" dirty="0">
                <a:latin typeface="Arial Narrow" pitchFamily="34" charset="0"/>
              </a:rPr>
              <a:t>(AQ) is the actual amount of direct material or direct labor used to manufacture the actual quantity of output. </a:t>
            </a:r>
          </a:p>
          <a:p>
            <a:endParaRPr lang="en-US" sz="1000" dirty="0">
              <a:latin typeface="Arial Narrow" pitchFamily="34" charset="0"/>
            </a:endParaRPr>
          </a:p>
          <a:p>
            <a:pPr>
              <a:buFont typeface="Arial" pitchFamily="34" charset="0"/>
              <a:buChar char="•"/>
            </a:pPr>
            <a:r>
              <a:rPr lang="en-US" sz="2200" b="1" dirty="0">
                <a:latin typeface="Arial Narrow" pitchFamily="34" charset="0"/>
              </a:rPr>
              <a:t>Standard quantity </a:t>
            </a:r>
            <a:r>
              <a:rPr lang="en-US" sz="2200" dirty="0">
                <a:latin typeface="Arial Narrow" pitchFamily="34" charset="0"/>
              </a:rPr>
              <a:t>(SQ) is the standard amount of input for the actual quantity of output.</a:t>
            </a:r>
          </a:p>
        </p:txBody>
      </p:sp>
      <p:sp>
        <p:nvSpPr>
          <p:cNvPr id="35" name="TextBox 34"/>
          <p:cNvSpPr txBox="1"/>
          <p:nvPr/>
        </p:nvSpPr>
        <p:spPr>
          <a:xfrm>
            <a:off x="4865688" y="3886464"/>
            <a:ext cx="3962400" cy="2277547"/>
          </a:xfrm>
          <a:prstGeom prst="rect">
            <a:avLst/>
          </a:prstGeom>
          <a:solidFill>
            <a:schemeClr val="accent1">
              <a:lumMod val="20000"/>
              <a:lumOff val="80000"/>
            </a:schemeClr>
          </a:solidFill>
        </p:spPr>
        <p:txBody>
          <a:bodyPr wrap="square" rtlCol="0">
            <a:spAutoFit/>
          </a:bodyPr>
          <a:lstStyle/>
          <a:p>
            <a:pPr>
              <a:buFont typeface="Arial" pitchFamily="34" charset="0"/>
              <a:buChar char="•"/>
            </a:pPr>
            <a:r>
              <a:rPr lang="en-US" sz="2200" b="1" dirty="0">
                <a:latin typeface="Arial Narrow" pitchFamily="34" charset="0"/>
              </a:rPr>
              <a:t>Actual price </a:t>
            </a:r>
            <a:r>
              <a:rPr lang="en-US" sz="2200" dirty="0">
                <a:latin typeface="Arial Narrow" pitchFamily="34" charset="0"/>
              </a:rPr>
              <a:t>(AP) is the actual amount paid to acquire the actual direct material or direct labor used during the period.</a:t>
            </a:r>
            <a:br>
              <a:rPr lang="en-US" sz="2200" dirty="0">
                <a:latin typeface="Arial Narrow" pitchFamily="34" charset="0"/>
              </a:rPr>
            </a:br>
            <a:endParaRPr lang="en-US" sz="1000" dirty="0">
              <a:latin typeface="Arial Narrow" pitchFamily="34" charset="0"/>
            </a:endParaRPr>
          </a:p>
          <a:p>
            <a:pPr>
              <a:buFont typeface="Arial" pitchFamily="34" charset="0"/>
              <a:buChar char="•"/>
            </a:pPr>
            <a:r>
              <a:rPr lang="en-US" sz="2200" b="1" dirty="0">
                <a:latin typeface="Arial Narrow" pitchFamily="34" charset="0"/>
              </a:rPr>
              <a:t>Standard price </a:t>
            </a:r>
            <a:r>
              <a:rPr lang="en-US" sz="2200" dirty="0">
                <a:latin typeface="Arial Narrow" pitchFamily="34" charset="0"/>
              </a:rPr>
              <a:t>(SP) is the standard price.</a:t>
            </a:r>
          </a:p>
        </p:txBody>
      </p:sp>
      <p:sp>
        <p:nvSpPr>
          <p:cNvPr id="11" name="Rounded Rectangle 33">
            <a:extLst>
              <a:ext uri="{FF2B5EF4-FFF2-40B4-BE49-F238E27FC236}">
                <a16:creationId xmlns:a16="http://schemas.microsoft.com/office/drawing/2014/main" xmlns="" id="{0BD4A02E-3B2E-4E70-A00A-341A16D21893}"/>
              </a:ext>
            </a:extLst>
          </p:cNvPr>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sp>
        <p:nvSpPr>
          <p:cNvPr id="12" name="TextBox 11">
            <a:extLst>
              <a:ext uri="{FF2B5EF4-FFF2-40B4-BE49-F238E27FC236}">
                <a16:creationId xmlns:a16="http://schemas.microsoft.com/office/drawing/2014/main" xmlns="" id="{78E57BA1-EB3F-4CD9-B91D-C40225C1687B}"/>
              </a:ext>
            </a:extLst>
          </p:cNvPr>
          <p:cNvSpPr txBox="1"/>
          <p:nvPr/>
        </p:nvSpPr>
        <p:spPr>
          <a:xfrm>
            <a:off x="7924800" y="245539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21.7</a:t>
            </a:r>
          </a:p>
        </p:txBody>
      </p:sp>
      <p:sp>
        <p:nvSpPr>
          <p:cNvPr id="13" name="Rectangle 12">
            <a:extLst>
              <a:ext uri="{FF2B5EF4-FFF2-40B4-BE49-F238E27FC236}">
                <a16:creationId xmlns:a16="http://schemas.microsoft.com/office/drawing/2014/main" xmlns="" id="{E1BB10C9-80AE-E34D-B4C6-FBF0E318A55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DCC518E2-9769-4BAD-B868-71D5044F1FCE}"/>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100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000" fill="hold"/>
                                        <p:tgtEl>
                                          <p:spTgt spid="35"/>
                                        </p:tgtEl>
                                        <p:attrNameLst>
                                          <p:attrName>ppt_x</p:attrName>
                                        </p:attrNameLst>
                                      </p:cBhvr>
                                      <p:tavLst>
                                        <p:tav tm="0">
                                          <p:val>
                                            <p:strVal val="#ppt_x"/>
                                          </p:val>
                                        </p:tav>
                                        <p:tav tm="100000">
                                          <p:val>
                                            <p:strVal val="#ppt_x"/>
                                          </p:val>
                                        </p:tav>
                                      </p:tavLst>
                                    </p:anim>
                                    <p:anim calcmode="lin" valueType="num">
                                      <p:cBhvr additive="base">
                                        <p:cTn id="13"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dirty="0">
                <a:solidFill>
                  <a:prstClr val="black"/>
                </a:solidFill>
              </a:rPr>
              <a:t>Compute direct materials and direct labor variances.</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1522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48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73215" y="1139279"/>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C7380047-97BE-694E-8121-EB103AEB1828}"/>
              </a:ext>
            </a:extLst>
          </p:cNvPr>
          <p:cNvSpPr>
            <a:spLocks noGrp="1" noChangeArrowheads="1"/>
          </p:cNvSpPr>
          <p:nvPr/>
        </p:nvSpPr>
        <p:spPr bwMode="auto">
          <a:xfrm>
            <a:off x="6248400" y="635887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8253E82-0411-8D4B-8F39-AA498D6B8653}"/>
              </a:ext>
            </a:extLst>
          </p:cNvPr>
          <p:cNvSpPr txBox="1">
            <a:spLocks/>
          </p:cNvSpPr>
          <p:nvPr/>
        </p:nvSpPr>
        <p:spPr>
          <a:xfrm>
            <a:off x="6705600" y="635887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706858" y="544034"/>
            <a:ext cx="7598942" cy="1143000"/>
          </a:xfrm>
        </p:spPr>
        <p:txBody>
          <a:bodyPr/>
          <a:lstStyle/>
          <a:p>
            <a:r>
              <a:rPr lang="en-US" altLang="en-US" b="1" dirty="0"/>
              <a:t>Direct Materials and Direct Labor Variances</a:t>
            </a:r>
          </a:p>
        </p:txBody>
      </p:sp>
      <p:sp>
        <p:nvSpPr>
          <p:cNvPr id="29" name="TextBox 28"/>
          <p:cNvSpPr txBox="1"/>
          <p:nvPr/>
        </p:nvSpPr>
        <p:spPr>
          <a:xfrm>
            <a:off x="533617" y="1739217"/>
            <a:ext cx="8077200" cy="461665"/>
          </a:xfrm>
          <a:prstGeom prst="rect">
            <a:avLst/>
          </a:prstGeom>
          <a:solidFill>
            <a:schemeClr val="bg1">
              <a:lumMod val="95000"/>
            </a:schemeClr>
          </a:solidFill>
          <a:ln>
            <a:solidFill>
              <a:srgbClr val="002060"/>
            </a:solidFill>
          </a:ln>
        </p:spPr>
        <p:txBody>
          <a:bodyPr wrap="square" rtlCol="0">
            <a:spAutoFit/>
          </a:bodyPr>
          <a:lstStyle/>
          <a:p>
            <a:pPr algn="ctr"/>
            <a:r>
              <a:rPr lang="en-US" sz="2400" dirty="0"/>
              <a:t>Two main factors cause materials and labor variances:</a:t>
            </a:r>
          </a:p>
        </p:txBody>
      </p:sp>
      <p:pic>
        <p:nvPicPr>
          <p:cNvPr id="2" name="Picture 1">
            <a:extLst>
              <a:ext uri="{FF2B5EF4-FFF2-40B4-BE49-F238E27FC236}">
                <a16:creationId xmlns:a16="http://schemas.microsoft.com/office/drawing/2014/main" xmlns="" id="{02957732-2009-4A47-9045-DB11F2D08DAF}"/>
              </a:ext>
            </a:extLst>
          </p:cNvPr>
          <p:cNvPicPr>
            <a:picLocks noChangeAspect="1"/>
          </p:cNvPicPr>
          <p:nvPr/>
        </p:nvPicPr>
        <p:blipFill>
          <a:blip r:embed="rId3"/>
          <a:stretch>
            <a:fillRect/>
          </a:stretch>
        </p:blipFill>
        <p:spPr>
          <a:xfrm>
            <a:off x="533617" y="2718223"/>
            <a:ext cx="7210894" cy="1757276"/>
          </a:xfrm>
          <a:prstGeom prst="rect">
            <a:avLst/>
          </a:prstGeom>
        </p:spPr>
      </p:pic>
      <p:sp>
        <p:nvSpPr>
          <p:cNvPr id="30" name="TextBox 29">
            <a:extLst>
              <a:ext uri="{FF2B5EF4-FFF2-40B4-BE49-F238E27FC236}">
                <a16:creationId xmlns:a16="http://schemas.microsoft.com/office/drawing/2014/main" xmlns="" id="{31A2DDD9-1C06-4009-B343-8E94FE7B27BF}"/>
              </a:ext>
            </a:extLst>
          </p:cNvPr>
          <p:cNvSpPr txBox="1"/>
          <p:nvPr/>
        </p:nvSpPr>
        <p:spPr>
          <a:xfrm>
            <a:off x="8001217" y="269717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21.8</a:t>
            </a:r>
          </a:p>
        </p:txBody>
      </p:sp>
      <p:sp>
        <p:nvSpPr>
          <p:cNvPr id="10" name="Rectangle 9">
            <a:extLst>
              <a:ext uri="{FF2B5EF4-FFF2-40B4-BE49-F238E27FC236}">
                <a16:creationId xmlns:a16="http://schemas.microsoft.com/office/drawing/2014/main" xmlns="" id="{382FFA6A-B40C-AF49-B15E-FEF3BF6A685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Rounded Rectangle 9">
            <a:extLst>
              <a:ext uri="{FF2B5EF4-FFF2-40B4-BE49-F238E27FC236}">
                <a16:creationId xmlns:a16="http://schemas.microsoft.com/office/drawing/2014/main" xmlns="" id="{7B02215D-4536-4F4F-81E5-62BA08E8C350}"/>
              </a:ext>
            </a:extLst>
          </p:cNvPr>
          <p:cNvSpPr/>
          <p:nvPr/>
        </p:nvSpPr>
        <p:spPr>
          <a:xfrm>
            <a:off x="0" y="6574822"/>
            <a:ext cx="4572000" cy="2517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direct materials and direct labor variances.</a:t>
            </a:r>
            <a:endParaRPr lang="en-US" sz="1100" dirty="0"/>
          </a:p>
        </p:txBody>
      </p:sp>
      <p:pic>
        <p:nvPicPr>
          <p:cNvPr id="3" name="Picture 2">
            <a:extLst>
              <a:ext uri="{FF2B5EF4-FFF2-40B4-BE49-F238E27FC236}">
                <a16:creationId xmlns:a16="http://schemas.microsoft.com/office/drawing/2014/main" xmlns="" id="{6C43D9D4-0D3F-4342-91A5-FABEB95A5CA5}"/>
              </a:ext>
            </a:extLst>
          </p:cNvPr>
          <p:cNvPicPr>
            <a:picLocks noChangeAspect="1"/>
          </p:cNvPicPr>
          <p:nvPr/>
        </p:nvPicPr>
        <p:blipFill>
          <a:blip r:embed="rId4"/>
          <a:stretch>
            <a:fillRect/>
          </a:stretch>
        </p:blipFill>
        <p:spPr>
          <a:xfrm>
            <a:off x="706858" y="4890635"/>
            <a:ext cx="6096352" cy="517351"/>
          </a:xfrm>
          <a:prstGeom prst="rect">
            <a:avLst/>
          </a:prstGeom>
        </p:spPr>
      </p:pic>
      <p:sp>
        <p:nvSpPr>
          <p:cNvPr id="13" name="TextBox 12">
            <a:extLst>
              <a:ext uri="{FF2B5EF4-FFF2-40B4-BE49-F238E27FC236}">
                <a16:creationId xmlns:a16="http://schemas.microsoft.com/office/drawing/2014/main" xmlns="" id="{CE8CCED7-BC1D-4232-8516-256304CF0EE4}"/>
              </a:ext>
            </a:extLst>
          </p:cNvPr>
          <p:cNvSpPr txBox="1"/>
          <p:nvPr/>
        </p:nvSpPr>
        <p:spPr>
          <a:xfrm>
            <a:off x="7954587" y="47616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21.9</a:t>
            </a:r>
          </a:p>
        </p:txBody>
      </p:sp>
      <p:sp>
        <p:nvSpPr>
          <p:cNvPr id="14" name="Slide Number Placeholder 7">
            <a:extLst>
              <a:ext uri="{FF2B5EF4-FFF2-40B4-BE49-F238E27FC236}">
                <a16:creationId xmlns:a16="http://schemas.microsoft.com/office/drawing/2014/main" xmlns="" id="{3B034A48-A24A-41F2-A797-E47D01CE0547}"/>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ChangeArrowheads="1"/>
          </p:cNvSpPr>
          <p:nvPr/>
        </p:nvSpPr>
        <p:spPr bwMode="auto">
          <a:xfrm>
            <a:off x="482600" y="1143000"/>
            <a:ext cx="8204200" cy="1281113"/>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lumMod val="50000"/>
                  </a:schemeClr>
                </a:solidFill>
              </a:rPr>
              <a:t>G-Max produced and sold 3,500 units</a:t>
            </a:r>
            <a:br>
              <a:rPr lang="en-US" altLang="en-US" sz="2400" b="1" dirty="0">
                <a:solidFill>
                  <a:schemeClr val="tx2">
                    <a:lumMod val="50000"/>
                  </a:schemeClr>
                </a:solidFill>
              </a:rPr>
            </a:br>
            <a:r>
              <a:rPr lang="en-US" altLang="en-US" sz="2400" b="1" dirty="0">
                <a:solidFill>
                  <a:schemeClr val="tx2">
                    <a:lumMod val="50000"/>
                  </a:schemeClr>
                </a:solidFill>
              </a:rPr>
              <a:t>Used 1,800 pounds of DM at $21.00 per lb.</a:t>
            </a:r>
          </a:p>
          <a:p>
            <a:pPr algn="ctr" eaLnBrk="1" hangingPunct="1"/>
            <a:r>
              <a:rPr lang="en-US" altLang="en-US" sz="2400" b="1" dirty="0">
                <a:solidFill>
                  <a:schemeClr val="tx2">
                    <a:lumMod val="50000"/>
                  </a:schemeClr>
                </a:solidFill>
              </a:rPr>
              <a:t>Standard is 1,750 lbs. (0.5 lbs. per unit) at $20 per lb.</a:t>
            </a:r>
            <a:endParaRPr lang="en-US" altLang="en-US" sz="2400" b="1" dirty="0">
              <a:solidFill>
                <a:srgbClr val="FF0000"/>
              </a:solidFill>
            </a:endParaRPr>
          </a:p>
        </p:txBody>
      </p:sp>
      <p:sp>
        <p:nvSpPr>
          <p:cNvPr id="21509" name="Rectangle 19"/>
          <p:cNvSpPr>
            <a:spLocks noGrp="1" noChangeArrowheads="1"/>
          </p:cNvSpPr>
          <p:nvPr>
            <p:ph type="title"/>
          </p:nvPr>
        </p:nvSpPr>
        <p:spPr>
          <a:xfrm>
            <a:off x="293688" y="274638"/>
            <a:ext cx="8534400" cy="1143000"/>
          </a:xfrm>
        </p:spPr>
        <p:txBody>
          <a:bodyPr/>
          <a:lstStyle/>
          <a:p>
            <a:r>
              <a:rPr lang="en-US" altLang="en-US" b="1" dirty="0"/>
              <a:t>Direct Materials Variances</a:t>
            </a:r>
          </a:p>
        </p:txBody>
      </p:sp>
      <p:sp>
        <p:nvSpPr>
          <p:cNvPr id="13" name="Rectangle 12">
            <a:extLst>
              <a:ext uri="{FF2B5EF4-FFF2-40B4-BE49-F238E27FC236}">
                <a16:creationId xmlns:a16="http://schemas.microsoft.com/office/drawing/2014/main" xmlns="" id="{F67E5710-DD44-5442-A72C-1ED7DE6E562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9">
            <a:extLst>
              <a:ext uri="{FF2B5EF4-FFF2-40B4-BE49-F238E27FC236}">
                <a16:creationId xmlns:a16="http://schemas.microsoft.com/office/drawing/2014/main" xmlns="" id="{8FFC7B1B-064B-4E12-A55C-B8CD2E4083ED}"/>
              </a:ext>
            </a:extLst>
          </p:cNvPr>
          <p:cNvSpPr/>
          <p:nvPr/>
        </p:nvSpPr>
        <p:spPr>
          <a:xfrm>
            <a:off x="0" y="6574822"/>
            <a:ext cx="4572000" cy="2517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direct materials and direct labor variances.</a:t>
            </a:r>
            <a:endParaRPr lang="en-US" sz="1100" dirty="0"/>
          </a:p>
        </p:txBody>
      </p:sp>
      <p:pic>
        <p:nvPicPr>
          <p:cNvPr id="2" name="Picture 1">
            <a:extLst>
              <a:ext uri="{FF2B5EF4-FFF2-40B4-BE49-F238E27FC236}">
                <a16:creationId xmlns:a16="http://schemas.microsoft.com/office/drawing/2014/main" xmlns="" id="{F31BB2DE-BD19-4974-B781-C6F268F0668D}"/>
              </a:ext>
            </a:extLst>
          </p:cNvPr>
          <p:cNvPicPr>
            <a:picLocks noChangeAspect="1"/>
          </p:cNvPicPr>
          <p:nvPr/>
        </p:nvPicPr>
        <p:blipFill>
          <a:blip r:embed="rId3"/>
          <a:stretch>
            <a:fillRect/>
          </a:stretch>
        </p:blipFill>
        <p:spPr>
          <a:xfrm>
            <a:off x="1828800" y="2533905"/>
            <a:ext cx="5194202" cy="1196141"/>
          </a:xfrm>
          <a:prstGeom prst="rect">
            <a:avLst/>
          </a:prstGeom>
        </p:spPr>
      </p:pic>
      <p:sp>
        <p:nvSpPr>
          <p:cNvPr id="15" name="TextBox 14">
            <a:extLst>
              <a:ext uri="{FF2B5EF4-FFF2-40B4-BE49-F238E27FC236}">
                <a16:creationId xmlns:a16="http://schemas.microsoft.com/office/drawing/2014/main" xmlns="" id="{7C8E7056-D45A-4FF5-A413-14AD35DC2C1A}"/>
              </a:ext>
            </a:extLst>
          </p:cNvPr>
          <p:cNvSpPr txBox="1"/>
          <p:nvPr/>
        </p:nvSpPr>
        <p:spPr>
          <a:xfrm>
            <a:off x="7761288" y="394304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21.10</a:t>
            </a:r>
          </a:p>
        </p:txBody>
      </p:sp>
      <p:sp>
        <p:nvSpPr>
          <p:cNvPr id="10" name="Slide Number Placeholder 7">
            <a:extLst>
              <a:ext uri="{FF2B5EF4-FFF2-40B4-BE49-F238E27FC236}">
                <a16:creationId xmlns:a16="http://schemas.microsoft.com/office/drawing/2014/main" xmlns="" id="{67B5607F-3E2D-4DC9-B8A6-E0709E77696C}"/>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956EF35E-666D-47D5-B0E3-43856367CCF1}"/>
              </a:ext>
            </a:extLst>
          </p:cNvPr>
          <p:cNvPicPr>
            <a:picLocks noChangeAspect="1"/>
          </p:cNvPicPr>
          <p:nvPr/>
        </p:nvPicPr>
        <p:blipFill>
          <a:blip r:embed="rId4"/>
          <a:stretch>
            <a:fillRect/>
          </a:stretch>
        </p:blipFill>
        <p:spPr>
          <a:xfrm>
            <a:off x="1205594" y="3783522"/>
            <a:ext cx="6398591" cy="2577314"/>
          </a:xfrm>
          <a:prstGeom prst="rect">
            <a:avLst/>
          </a:prstGeom>
        </p:spPr>
      </p:pic>
    </p:spTree>
  </p:cSld>
  <p:clrMapOvr>
    <a:masterClrMapping/>
  </p:clrMapOvr>
  <p:transition spd="med">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21 Learning Objectives</a:t>
            </a:r>
            <a:endParaRPr lang="en-US" sz="4400" dirty="0">
              <a:solidFill>
                <a:prstClr val="black"/>
              </a:solidFill>
              <a:latin typeface="Calibri"/>
            </a:endParaRPr>
          </a:p>
        </p:txBody>
      </p:sp>
      <p:sp>
        <p:nvSpPr>
          <p:cNvPr id="8" name="Rectangle 7"/>
          <p:cNvSpPr/>
          <p:nvPr/>
        </p:nvSpPr>
        <p:spPr>
          <a:xfrm>
            <a:off x="762000" y="1915379"/>
            <a:ext cx="7924800" cy="3785652"/>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Define standard costs and explain how standard cost information is useful.</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Analyze changes in sales from expected amounts.</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Prepare a flexible budget and interpret a flexible budget performance report.</a:t>
            </a:r>
          </a:p>
          <a:p>
            <a:r>
              <a:rPr lang="en-US" sz="1600" b="1" dirty="0">
                <a:solidFill>
                  <a:prstClr val="black"/>
                </a:solidFill>
                <a:latin typeface="Calibri"/>
              </a:rPr>
              <a:t>P2  </a:t>
            </a:r>
            <a:r>
              <a:rPr lang="en-US" sz="1600" dirty="0">
                <a:solidFill>
                  <a:prstClr val="black"/>
                </a:solidFill>
                <a:latin typeface="Calibri"/>
              </a:rPr>
              <a:t>Compute the total cost variance.</a:t>
            </a:r>
          </a:p>
          <a:p>
            <a:r>
              <a:rPr lang="en-US" sz="1600" b="1" dirty="0">
                <a:solidFill>
                  <a:prstClr val="black"/>
                </a:solidFill>
                <a:latin typeface="Calibri"/>
              </a:rPr>
              <a:t>P3  </a:t>
            </a:r>
            <a:r>
              <a:rPr lang="en-US" sz="1600" dirty="0">
                <a:solidFill>
                  <a:prstClr val="black"/>
                </a:solidFill>
                <a:latin typeface="Calibri"/>
              </a:rPr>
              <a:t>Compute direct materials and direct labor variances.</a:t>
            </a:r>
          </a:p>
          <a:p>
            <a:r>
              <a:rPr lang="en-US" sz="1600" b="1" dirty="0">
                <a:solidFill>
                  <a:prstClr val="black"/>
                </a:solidFill>
                <a:latin typeface="Calibri"/>
              </a:rPr>
              <a:t>P4  </a:t>
            </a:r>
            <a:r>
              <a:rPr lang="en-US" sz="1600" dirty="0">
                <a:solidFill>
                  <a:prstClr val="black"/>
                </a:solidFill>
                <a:latin typeface="Calibri"/>
              </a:rPr>
              <a:t>Compute overhead controllable and volume variances.</a:t>
            </a:r>
          </a:p>
          <a:p>
            <a:r>
              <a:rPr lang="en-US" sz="1600" b="1" dirty="0">
                <a:solidFill>
                  <a:prstClr val="black"/>
                </a:solidFill>
                <a:latin typeface="Calibri"/>
              </a:rPr>
              <a:t>P5</a:t>
            </a:r>
            <a:r>
              <a:rPr lang="en-US" sz="1600" dirty="0">
                <a:solidFill>
                  <a:prstClr val="black"/>
                </a:solidFill>
                <a:latin typeface="Calibri"/>
              </a:rPr>
              <a:t>  Compute overhead spending and efficiency variances. (</a:t>
            </a:r>
            <a:r>
              <a:rPr lang="en-US" sz="1600" i="1" dirty="0">
                <a:solidFill>
                  <a:prstClr val="black"/>
                </a:solidFill>
                <a:latin typeface="Calibri"/>
              </a:rPr>
              <a:t>Appendix 21A</a:t>
            </a:r>
            <a:r>
              <a:rPr lang="en-US" sz="1600" dirty="0">
                <a:solidFill>
                  <a:prstClr val="black"/>
                </a:solidFill>
                <a:latin typeface="Calibri"/>
              </a:rPr>
              <a:t>)</a:t>
            </a:r>
          </a:p>
          <a:p>
            <a:r>
              <a:rPr lang="en-US" sz="1600" b="1" dirty="0">
                <a:solidFill>
                  <a:prstClr val="black"/>
                </a:solidFill>
                <a:latin typeface="Calibri"/>
              </a:rPr>
              <a:t>P6</a:t>
            </a:r>
            <a:r>
              <a:rPr lang="en-US" sz="1600" dirty="0">
                <a:solidFill>
                  <a:prstClr val="black"/>
                </a:solidFill>
                <a:latin typeface="Calibri"/>
              </a:rPr>
              <a:t>  Prepare journal entries for standard costs and account for price and quantity variances</a:t>
            </a:r>
            <a:r>
              <a:rPr lang="en-US" sz="1600" dirty="0"/>
              <a:t>.</a:t>
            </a:r>
            <a:r>
              <a:rPr lang="en-US" sz="1600" dirty="0">
                <a:solidFill>
                  <a:prstClr val="black"/>
                </a:solidFill>
                <a:latin typeface="Calibri"/>
              </a:rPr>
              <a:t>  </a:t>
            </a:r>
            <a:br>
              <a:rPr lang="en-US" sz="1600" dirty="0">
                <a:solidFill>
                  <a:prstClr val="black"/>
                </a:solidFill>
                <a:latin typeface="Calibri"/>
              </a:rPr>
            </a:br>
            <a:r>
              <a:rPr lang="en-US" sz="1600" dirty="0">
                <a:solidFill>
                  <a:prstClr val="black"/>
                </a:solidFill>
                <a:latin typeface="Calibri"/>
              </a:rPr>
              <a:t>       (</a:t>
            </a:r>
            <a:r>
              <a:rPr lang="en-US" sz="1600" i="1" dirty="0">
                <a:solidFill>
                  <a:prstClr val="black"/>
                </a:solidFill>
                <a:latin typeface="Calibri"/>
              </a:rPr>
              <a:t>Appendix 21A</a:t>
            </a:r>
            <a:r>
              <a:rPr lang="en-US" sz="1600" dirty="0">
                <a:solidFill>
                  <a:prstClr val="black"/>
                </a:solidFill>
                <a:latin typeface="Calibri"/>
              </a:rPr>
              <a:t>)</a:t>
            </a:r>
          </a:p>
          <a:p>
            <a:endParaRPr lang="en-US" sz="1600" dirty="0">
              <a:solidFill>
                <a:prstClr val="black"/>
              </a:solidFill>
              <a:latin typeface="Calibri"/>
            </a:endParaRPr>
          </a:p>
        </p:txBody>
      </p:sp>
      <p:sp>
        <p:nvSpPr>
          <p:cNvPr id="10" name="Rectangle 9">
            <a:extLst>
              <a:ext uri="{FF2B5EF4-FFF2-40B4-BE49-F238E27FC236}">
                <a16:creationId xmlns:a16="http://schemas.microsoft.com/office/drawing/2014/main" xmlns="" id="{D7FC8A41-25CC-1144-BF00-3472DBCC00B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C5DA796-79A7-EF42-AD72-9361DF30C882}"/>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23519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304800" y="2362200"/>
            <a:ext cx="3886200" cy="3006725"/>
          </a:xfrm>
          <a:custGeom>
            <a:avLst/>
            <a:gdLst>
              <a:gd name="T0" fmla="*/ 2147483647 w 2751"/>
              <a:gd name="T1" fmla="*/ 0 h 1894"/>
              <a:gd name="T2" fmla="*/ 2147483647 w 2751"/>
              <a:gd name="T3" fmla="*/ 2147483647 h 1894"/>
              <a:gd name="T4" fmla="*/ 2147483647 w 2751"/>
              <a:gd name="T5" fmla="*/ 2147483647 h 1894"/>
              <a:gd name="T6" fmla="*/ 2147483647 w 2751"/>
              <a:gd name="T7" fmla="*/ 2147483647 h 1894"/>
              <a:gd name="T8" fmla="*/ 2147483647 w 2751"/>
              <a:gd name="T9" fmla="*/ 2147483647 h 1894"/>
              <a:gd name="T10" fmla="*/ 2147483647 w 2751"/>
              <a:gd name="T11" fmla="*/ 2147483647 h 1894"/>
              <a:gd name="T12" fmla="*/ 2147483647 w 2751"/>
              <a:gd name="T13" fmla="*/ 2147483647 h 1894"/>
              <a:gd name="T14" fmla="*/ 2147483647 w 2751"/>
              <a:gd name="T15" fmla="*/ 2147483647 h 1894"/>
              <a:gd name="T16" fmla="*/ 2147483647 w 2751"/>
              <a:gd name="T17" fmla="*/ 2147483647 h 1894"/>
              <a:gd name="T18" fmla="*/ 2147483647 w 2751"/>
              <a:gd name="T19" fmla="*/ 2147483647 h 1894"/>
              <a:gd name="T20" fmla="*/ 2147483647 w 2751"/>
              <a:gd name="T21" fmla="*/ 2147483647 h 1894"/>
              <a:gd name="T22" fmla="*/ 2147483647 w 2751"/>
              <a:gd name="T23" fmla="*/ 2147483647 h 1894"/>
              <a:gd name="T24" fmla="*/ 2147483647 w 2751"/>
              <a:gd name="T25" fmla="*/ 2147483647 h 1894"/>
              <a:gd name="T26" fmla="*/ 2147483647 w 2751"/>
              <a:gd name="T27" fmla="*/ 2147483647 h 1894"/>
              <a:gd name="T28" fmla="*/ 2147483647 w 2751"/>
              <a:gd name="T29" fmla="*/ 2147483647 h 1894"/>
              <a:gd name="T30" fmla="*/ 2147483647 w 2751"/>
              <a:gd name="T31" fmla="*/ 2147483647 h 1894"/>
              <a:gd name="T32" fmla="*/ 2147483647 w 2751"/>
              <a:gd name="T33" fmla="*/ 2147483647 h 1894"/>
              <a:gd name="T34" fmla="*/ 2147483647 w 2751"/>
              <a:gd name="T35" fmla="*/ 2147483647 h 1894"/>
              <a:gd name="T36" fmla="*/ 2147483647 w 2751"/>
              <a:gd name="T37" fmla="*/ 2147483647 h 1894"/>
              <a:gd name="T38" fmla="*/ 2147483647 w 2751"/>
              <a:gd name="T39" fmla="*/ 2147483647 h 1894"/>
              <a:gd name="T40" fmla="*/ 2147483647 w 2751"/>
              <a:gd name="T41" fmla="*/ 2147483647 h 1894"/>
              <a:gd name="T42" fmla="*/ 2147483647 w 2751"/>
              <a:gd name="T43" fmla="*/ 2147483647 h 1894"/>
              <a:gd name="T44" fmla="*/ 2147483647 w 2751"/>
              <a:gd name="T45" fmla="*/ 2147483647 h 1894"/>
              <a:gd name="T46" fmla="*/ 2147483647 w 2751"/>
              <a:gd name="T47" fmla="*/ 2147483647 h 1894"/>
              <a:gd name="T48" fmla="*/ 2147483647 w 2751"/>
              <a:gd name="T49" fmla="*/ 2147483647 h 1894"/>
              <a:gd name="T50" fmla="*/ 2147483647 w 2751"/>
              <a:gd name="T51" fmla="*/ 2147483647 h 1894"/>
              <a:gd name="T52" fmla="*/ 2147483647 w 2751"/>
              <a:gd name="T53" fmla="*/ 2147483647 h 1894"/>
              <a:gd name="T54" fmla="*/ 2147483647 w 2751"/>
              <a:gd name="T55" fmla="*/ 2147483647 h 1894"/>
              <a:gd name="T56" fmla="*/ 2147483647 w 2751"/>
              <a:gd name="T57" fmla="*/ 2147483647 h 1894"/>
              <a:gd name="T58" fmla="*/ 2147483647 w 2751"/>
              <a:gd name="T59" fmla="*/ 2147483647 h 1894"/>
              <a:gd name="T60" fmla="*/ 2147483647 w 2751"/>
              <a:gd name="T61" fmla="*/ 2147483647 h 1894"/>
              <a:gd name="T62" fmla="*/ 2147483647 w 2751"/>
              <a:gd name="T63" fmla="*/ 2147483647 h 1894"/>
              <a:gd name="T64" fmla="*/ 2147483647 w 2751"/>
              <a:gd name="T65" fmla="*/ 2147483647 h 1894"/>
              <a:gd name="T66" fmla="*/ 2147483647 w 2751"/>
              <a:gd name="T67" fmla="*/ 2147483647 h 1894"/>
              <a:gd name="T68" fmla="*/ 2147483647 w 2751"/>
              <a:gd name="T69" fmla="*/ 2147483647 h 1894"/>
              <a:gd name="T70" fmla="*/ 2147483647 w 2751"/>
              <a:gd name="T71" fmla="*/ 2147483647 h 1894"/>
              <a:gd name="T72" fmla="*/ 2147483647 w 2751"/>
              <a:gd name="T73" fmla="*/ 2147483647 h 1894"/>
              <a:gd name="T74" fmla="*/ 2147483647 w 2751"/>
              <a:gd name="T75" fmla="*/ 2147483647 h 1894"/>
              <a:gd name="T76" fmla="*/ 2147483647 w 2751"/>
              <a:gd name="T77" fmla="*/ 2147483647 h 1894"/>
              <a:gd name="T78" fmla="*/ 2147483647 w 2751"/>
              <a:gd name="T79" fmla="*/ 2147483647 h 1894"/>
              <a:gd name="T80" fmla="*/ 2147483647 w 2751"/>
              <a:gd name="T81" fmla="*/ 2147483647 h 1894"/>
              <a:gd name="T82" fmla="*/ 2147483647 w 2751"/>
              <a:gd name="T83" fmla="*/ 2147483647 h 1894"/>
              <a:gd name="T84" fmla="*/ 2147483647 w 2751"/>
              <a:gd name="T85" fmla="*/ 2147483647 h 1894"/>
              <a:gd name="T86" fmla="*/ 2147483647 w 2751"/>
              <a:gd name="T87" fmla="*/ 2147483647 h 1894"/>
              <a:gd name="T88" fmla="*/ 2147483647 w 2751"/>
              <a:gd name="T89" fmla="*/ 2147483647 h 1894"/>
              <a:gd name="T90" fmla="*/ 2147483647 w 2751"/>
              <a:gd name="T91" fmla="*/ 2147483647 h 1894"/>
              <a:gd name="T92" fmla="*/ 2147483647 w 2751"/>
              <a:gd name="T93" fmla="*/ 2147483647 h 1894"/>
              <a:gd name="T94" fmla="*/ 2147483647 w 2751"/>
              <a:gd name="T95" fmla="*/ 2147483647 h 1894"/>
              <a:gd name="T96" fmla="*/ 2147483647 w 2751"/>
              <a:gd name="T97" fmla="*/ 2147483647 h 1894"/>
              <a:gd name="T98" fmla="*/ 0 w 2751"/>
              <a:gd name="T99" fmla="*/ 2147483647 h 1894"/>
              <a:gd name="T100" fmla="*/ 0 w 2751"/>
              <a:gd name="T101" fmla="*/ 2147483647 h 1894"/>
              <a:gd name="T102" fmla="*/ 2147483647 w 2751"/>
              <a:gd name="T103" fmla="*/ 2147483647 h 1894"/>
              <a:gd name="T104" fmla="*/ 2147483647 w 2751"/>
              <a:gd name="T105" fmla="*/ 2147483647 h 1894"/>
              <a:gd name="T106" fmla="*/ 2147483647 w 2751"/>
              <a:gd name="T107" fmla="*/ 2147483647 h 1894"/>
              <a:gd name="T108" fmla="*/ 2147483647 w 2751"/>
              <a:gd name="T109" fmla="*/ 2147483647 h 1894"/>
              <a:gd name="T110" fmla="*/ 2147483647 w 2751"/>
              <a:gd name="T111" fmla="*/ 2147483647 h 1894"/>
              <a:gd name="T112" fmla="*/ 2147483647 w 2751"/>
              <a:gd name="T113" fmla="*/ 2147483647 h 1894"/>
              <a:gd name="T114" fmla="*/ 2147483647 w 2751"/>
              <a:gd name="T115" fmla="*/ 2147483647 h 1894"/>
              <a:gd name="T116" fmla="*/ 2147483647 w 2751"/>
              <a:gd name="T117" fmla="*/ 0 h 1894"/>
              <a:gd name="T118" fmla="*/ 2147483647 w 2751"/>
              <a:gd name="T119" fmla="*/ 0 h 1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1"/>
              <a:gd name="T181" fmla="*/ 0 h 1894"/>
              <a:gd name="T182" fmla="*/ 2751 w 2751"/>
              <a:gd name="T183" fmla="*/ 1894 h 1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1" h="1894">
                <a:moveTo>
                  <a:pt x="2567" y="0"/>
                </a:moveTo>
                <a:lnTo>
                  <a:pt x="2597" y="8"/>
                </a:lnTo>
                <a:lnTo>
                  <a:pt x="2632" y="23"/>
                </a:lnTo>
                <a:lnTo>
                  <a:pt x="2663" y="42"/>
                </a:lnTo>
                <a:lnTo>
                  <a:pt x="2687" y="66"/>
                </a:lnTo>
                <a:lnTo>
                  <a:pt x="2709" y="93"/>
                </a:lnTo>
                <a:lnTo>
                  <a:pt x="2728" y="125"/>
                </a:lnTo>
                <a:lnTo>
                  <a:pt x="2742" y="159"/>
                </a:lnTo>
                <a:lnTo>
                  <a:pt x="2750" y="194"/>
                </a:lnTo>
                <a:lnTo>
                  <a:pt x="2750" y="1314"/>
                </a:lnTo>
                <a:lnTo>
                  <a:pt x="2740" y="1361"/>
                </a:lnTo>
                <a:lnTo>
                  <a:pt x="2726" y="1422"/>
                </a:lnTo>
                <a:lnTo>
                  <a:pt x="2705" y="1481"/>
                </a:lnTo>
                <a:lnTo>
                  <a:pt x="2679" y="1536"/>
                </a:lnTo>
                <a:lnTo>
                  <a:pt x="2650" y="1591"/>
                </a:lnTo>
                <a:lnTo>
                  <a:pt x="2616" y="1642"/>
                </a:lnTo>
                <a:lnTo>
                  <a:pt x="2575" y="1688"/>
                </a:lnTo>
                <a:lnTo>
                  <a:pt x="2532" y="1735"/>
                </a:lnTo>
                <a:lnTo>
                  <a:pt x="2485" y="1771"/>
                </a:lnTo>
                <a:lnTo>
                  <a:pt x="2436" y="1804"/>
                </a:lnTo>
                <a:lnTo>
                  <a:pt x="2384" y="1836"/>
                </a:lnTo>
                <a:lnTo>
                  <a:pt x="2326" y="1859"/>
                </a:lnTo>
                <a:lnTo>
                  <a:pt x="2271" y="1879"/>
                </a:lnTo>
                <a:lnTo>
                  <a:pt x="2212" y="1893"/>
                </a:lnTo>
                <a:lnTo>
                  <a:pt x="2243" y="1885"/>
                </a:lnTo>
                <a:lnTo>
                  <a:pt x="2274" y="1872"/>
                </a:lnTo>
                <a:lnTo>
                  <a:pt x="2302" y="1853"/>
                </a:lnTo>
                <a:lnTo>
                  <a:pt x="2325" y="1832"/>
                </a:lnTo>
                <a:lnTo>
                  <a:pt x="2343" y="1804"/>
                </a:lnTo>
                <a:lnTo>
                  <a:pt x="2361" y="1777"/>
                </a:lnTo>
                <a:lnTo>
                  <a:pt x="2371" y="1745"/>
                </a:lnTo>
                <a:lnTo>
                  <a:pt x="2373" y="1711"/>
                </a:lnTo>
                <a:lnTo>
                  <a:pt x="2373" y="1677"/>
                </a:lnTo>
                <a:lnTo>
                  <a:pt x="2369" y="1644"/>
                </a:lnTo>
                <a:lnTo>
                  <a:pt x="2357" y="1617"/>
                </a:lnTo>
                <a:lnTo>
                  <a:pt x="2341" y="1585"/>
                </a:lnTo>
                <a:lnTo>
                  <a:pt x="2318" y="1559"/>
                </a:lnTo>
                <a:lnTo>
                  <a:pt x="2294" y="1540"/>
                </a:lnTo>
                <a:lnTo>
                  <a:pt x="2267" y="1523"/>
                </a:lnTo>
                <a:lnTo>
                  <a:pt x="2237" y="1513"/>
                </a:lnTo>
                <a:lnTo>
                  <a:pt x="2212" y="1506"/>
                </a:lnTo>
                <a:lnTo>
                  <a:pt x="181" y="1506"/>
                </a:lnTo>
                <a:lnTo>
                  <a:pt x="149" y="1500"/>
                </a:lnTo>
                <a:lnTo>
                  <a:pt x="118" y="1485"/>
                </a:lnTo>
                <a:lnTo>
                  <a:pt x="87" y="1466"/>
                </a:lnTo>
                <a:lnTo>
                  <a:pt x="61" y="1441"/>
                </a:lnTo>
                <a:lnTo>
                  <a:pt x="41" y="1413"/>
                </a:lnTo>
                <a:lnTo>
                  <a:pt x="20" y="1384"/>
                </a:lnTo>
                <a:lnTo>
                  <a:pt x="8" y="1350"/>
                </a:lnTo>
                <a:lnTo>
                  <a:pt x="0" y="1314"/>
                </a:lnTo>
                <a:lnTo>
                  <a:pt x="0" y="194"/>
                </a:lnTo>
                <a:lnTo>
                  <a:pt x="8" y="159"/>
                </a:lnTo>
                <a:lnTo>
                  <a:pt x="20" y="125"/>
                </a:lnTo>
                <a:lnTo>
                  <a:pt x="39" y="95"/>
                </a:lnTo>
                <a:lnTo>
                  <a:pt x="59" y="66"/>
                </a:lnTo>
                <a:lnTo>
                  <a:pt x="87" y="42"/>
                </a:lnTo>
                <a:lnTo>
                  <a:pt x="116" y="23"/>
                </a:lnTo>
                <a:lnTo>
                  <a:pt x="149" y="8"/>
                </a:lnTo>
                <a:lnTo>
                  <a:pt x="181" y="0"/>
                </a:lnTo>
                <a:lnTo>
                  <a:pt x="2567" y="0"/>
                </a:lnTo>
              </a:path>
            </a:pathLst>
          </a:custGeom>
          <a:solidFill>
            <a:srgbClr val="CCECFF"/>
          </a:solidFill>
          <a:ln w="12700" cap="rnd">
            <a:solidFill>
              <a:srgbClr val="000000"/>
            </a:solidFill>
            <a:round/>
            <a:headEnd/>
            <a:tailEnd/>
          </a:ln>
        </p:spPr>
        <p:txBody>
          <a:bodyPr lIns="0" tIns="0" rIns="0" bIns="0"/>
          <a:lstStyle/>
          <a:p>
            <a:endParaRPr lang="en-GB" dirty="0"/>
          </a:p>
        </p:txBody>
      </p:sp>
      <p:sp>
        <p:nvSpPr>
          <p:cNvPr id="23555" name="Rectangle 3"/>
          <p:cNvSpPr>
            <a:spLocks noChangeArrowheads="1"/>
          </p:cNvSpPr>
          <p:nvPr/>
        </p:nvSpPr>
        <p:spPr bwMode="auto">
          <a:xfrm>
            <a:off x="381000" y="2514600"/>
            <a:ext cx="3606758" cy="205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200" b="1" dirty="0">
                <a:solidFill>
                  <a:srgbClr val="414141"/>
                </a:solidFill>
              </a:rPr>
              <a:t>I am not responsible for</a:t>
            </a:r>
            <a:br>
              <a:rPr lang="en-US" altLang="en-US" sz="2200" b="1" dirty="0">
                <a:solidFill>
                  <a:srgbClr val="414141"/>
                </a:solidFill>
              </a:rPr>
            </a:br>
            <a:r>
              <a:rPr lang="en-US" altLang="en-US" sz="2200" b="1" dirty="0">
                <a:solidFill>
                  <a:srgbClr val="414141"/>
                </a:solidFill>
              </a:rPr>
              <a:t> this unfavorable material</a:t>
            </a:r>
            <a:br>
              <a:rPr lang="en-US" altLang="en-US" sz="2200" b="1" dirty="0">
                <a:solidFill>
                  <a:srgbClr val="414141"/>
                </a:solidFill>
              </a:rPr>
            </a:br>
            <a:r>
              <a:rPr lang="en-US" altLang="en-US" sz="2200" b="1" dirty="0">
                <a:solidFill>
                  <a:srgbClr val="414141"/>
                </a:solidFill>
              </a:rPr>
              <a:t>quantity variance.</a:t>
            </a:r>
          </a:p>
          <a:p>
            <a:pPr algn="ctr" eaLnBrk="1" hangingPunct="1">
              <a:lnSpc>
                <a:spcPct val="90000"/>
              </a:lnSpc>
              <a:spcBef>
                <a:spcPct val="40000"/>
              </a:spcBef>
            </a:pPr>
            <a:r>
              <a:rPr lang="en-US" altLang="en-US" sz="2200" b="1" dirty="0">
                <a:solidFill>
                  <a:srgbClr val="414141"/>
                </a:solidFill>
              </a:rPr>
              <a:t> You purchased cheap</a:t>
            </a:r>
            <a:br>
              <a:rPr lang="en-US" altLang="en-US" sz="2200" b="1" dirty="0">
                <a:solidFill>
                  <a:srgbClr val="414141"/>
                </a:solidFill>
              </a:rPr>
            </a:br>
            <a:r>
              <a:rPr lang="en-US" altLang="en-US" sz="2200" b="1" dirty="0">
                <a:solidFill>
                  <a:srgbClr val="414141"/>
                </a:solidFill>
              </a:rPr>
              <a:t>material, so my people</a:t>
            </a:r>
            <a:br>
              <a:rPr lang="en-US" altLang="en-US" sz="2200" b="1" dirty="0">
                <a:solidFill>
                  <a:srgbClr val="414141"/>
                </a:solidFill>
              </a:rPr>
            </a:br>
            <a:r>
              <a:rPr lang="en-US" altLang="en-US" sz="2200" b="1" dirty="0">
                <a:solidFill>
                  <a:srgbClr val="414141"/>
                </a:solidFill>
              </a:rPr>
              <a:t>had to use more of it.</a:t>
            </a:r>
          </a:p>
        </p:txBody>
      </p:sp>
      <p:grpSp>
        <p:nvGrpSpPr>
          <p:cNvPr id="2" name="Group 11"/>
          <p:cNvGrpSpPr>
            <a:grpSpLocks/>
          </p:cNvGrpSpPr>
          <p:nvPr/>
        </p:nvGrpSpPr>
        <p:grpSpPr bwMode="auto">
          <a:xfrm>
            <a:off x="4800600" y="2514600"/>
            <a:ext cx="4114800" cy="2667000"/>
            <a:chOff x="2640" y="1056"/>
            <a:chExt cx="3071" cy="2256"/>
          </a:xfrm>
        </p:grpSpPr>
        <p:sp>
          <p:nvSpPr>
            <p:cNvPr id="23561" name="Freeform 5"/>
            <p:cNvSpPr>
              <a:spLocks/>
            </p:cNvSpPr>
            <p:nvPr/>
          </p:nvSpPr>
          <p:spPr bwMode="auto">
            <a:xfrm>
              <a:off x="2640" y="1056"/>
              <a:ext cx="3071" cy="2256"/>
            </a:xfrm>
            <a:custGeom>
              <a:avLst/>
              <a:gdLst>
                <a:gd name="T0" fmla="*/ 3195 w 2751"/>
                <a:gd name="T1" fmla="*/ 0 h 2593"/>
                <a:gd name="T2" fmla="*/ 2691 w 2751"/>
                <a:gd name="T3" fmla="*/ 3 h 2593"/>
                <a:gd name="T4" fmla="*/ 2058 w 2751"/>
                <a:gd name="T5" fmla="*/ 3 h 2593"/>
                <a:gd name="T6" fmla="*/ 1532 w 2751"/>
                <a:gd name="T7" fmla="*/ 3 h 2593"/>
                <a:gd name="T8" fmla="*/ 1101 w 2751"/>
                <a:gd name="T9" fmla="*/ 3 h 2593"/>
                <a:gd name="T10" fmla="*/ 713 w 2751"/>
                <a:gd name="T11" fmla="*/ 3 h 2593"/>
                <a:gd name="T12" fmla="*/ 396 w 2751"/>
                <a:gd name="T13" fmla="*/ 4 h 2593"/>
                <a:gd name="T14" fmla="*/ 135 w 2751"/>
                <a:gd name="T15" fmla="*/ 6 h 2593"/>
                <a:gd name="T16" fmla="*/ 0 w 2751"/>
                <a:gd name="T17" fmla="*/ 8 h 2593"/>
                <a:gd name="T18" fmla="*/ 0 w 2751"/>
                <a:gd name="T19" fmla="*/ 49 h 2593"/>
                <a:gd name="T20" fmla="*/ 169 w 2751"/>
                <a:gd name="T21" fmla="*/ 50 h 2593"/>
                <a:gd name="T22" fmla="*/ 411 w 2751"/>
                <a:gd name="T23" fmla="*/ 51 h 2593"/>
                <a:gd name="T24" fmla="*/ 791 w 2751"/>
                <a:gd name="T25" fmla="*/ 55 h 2593"/>
                <a:gd name="T26" fmla="*/ 1236 w 2751"/>
                <a:gd name="T27" fmla="*/ 56 h 2593"/>
                <a:gd name="T28" fmla="*/ 1754 w 2751"/>
                <a:gd name="T29" fmla="*/ 58 h 2593"/>
                <a:gd name="T30" fmla="*/ 2342 w 2751"/>
                <a:gd name="T31" fmla="*/ 60 h 2593"/>
                <a:gd name="T32" fmla="*/ 3052 w 2751"/>
                <a:gd name="T33" fmla="*/ 62 h 2593"/>
                <a:gd name="T34" fmla="*/ 3803 w 2751"/>
                <a:gd name="T35" fmla="*/ 64 h 2593"/>
                <a:gd name="T36" fmla="*/ 4629 w 2751"/>
                <a:gd name="T37" fmla="*/ 64 h 2593"/>
                <a:gd name="T38" fmla="*/ 5509 w 2751"/>
                <a:gd name="T39" fmla="*/ 66 h 2593"/>
                <a:gd name="T40" fmla="*/ 6407 w 2751"/>
                <a:gd name="T41" fmla="*/ 67 h 2593"/>
                <a:gd name="T42" fmla="*/ 7403 w 2751"/>
                <a:gd name="T43" fmla="*/ 68 h 2593"/>
                <a:gd name="T44" fmla="*/ 8360 w 2751"/>
                <a:gd name="T45" fmla="*/ 68 h 2593"/>
                <a:gd name="T46" fmla="*/ 9413 w 2751"/>
                <a:gd name="T47" fmla="*/ 69 h 2593"/>
                <a:gd name="T48" fmla="*/ 8862 w 2751"/>
                <a:gd name="T49" fmla="*/ 69 h 2593"/>
                <a:gd name="T50" fmla="*/ 8315 w 2751"/>
                <a:gd name="T51" fmla="*/ 68 h 2593"/>
                <a:gd name="T52" fmla="*/ 7822 w 2751"/>
                <a:gd name="T53" fmla="*/ 68 h 2593"/>
                <a:gd name="T54" fmla="*/ 7436 w 2751"/>
                <a:gd name="T55" fmla="*/ 67 h 2593"/>
                <a:gd name="T56" fmla="*/ 7112 w 2751"/>
                <a:gd name="T57" fmla="*/ 66 h 2593"/>
                <a:gd name="T58" fmla="*/ 6779 w 2751"/>
                <a:gd name="T59" fmla="*/ 65 h 2593"/>
                <a:gd name="T60" fmla="*/ 6606 w 2751"/>
                <a:gd name="T61" fmla="*/ 64 h 2593"/>
                <a:gd name="T62" fmla="*/ 6592 w 2751"/>
                <a:gd name="T63" fmla="*/ 63 h 2593"/>
                <a:gd name="T64" fmla="*/ 6592 w 2751"/>
                <a:gd name="T65" fmla="*/ 62 h 2593"/>
                <a:gd name="T66" fmla="*/ 6661 w 2751"/>
                <a:gd name="T67" fmla="*/ 60 h 2593"/>
                <a:gd name="T68" fmla="*/ 6868 w 2751"/>
                <a:gd name="T69" fmla="*/ 59 h 2593"/>
                <a:gd name="T70" fmla="*/ 7152 w 2751"/>
                <a:gd name="T71" fmla="*/ 58 h 2593"/>
                <a:gd name="T72" fmla="*/ 7553 w 2751"/>
                <a:gd name="T73" fmla="*/ 57 h 2593"/>
                <a:gd name="T74" fmla="*/ 7974 w 2751"/>
                <a:gd name="T75" fmla="*/ 56 h 2593"/>
                <a:gd name="T76" fmla="*/ 8433 w 2751"/>
                <a:gd name="T77" fmla="*/ 56 h 2593"/>
                <a:gd name="T78" fmla="*/ 8985 w 2751"/>
                <a:gd name="T79" fmla="*/ 56 h 2593"/>
                <a:gd name="T80" fmla="*/ 9413 w 2751"/>
                <a:gd name="T81" fmla="*/ 56 h 2593"/>
                <a:gd name="T82" fmla="*/ 44908 w 2751"/>
                <a:gd name="T83" fmla="*/ 56 h 2593"/>
                <a:gd name="T84" fmla="*/ 45482 w 2751"/>
                <a:gd name="T85" fmla="*/ 56 h 2593"/>
                <a:gd name="T86" fmla="*/ 46034 w 2751"/>
                <a:gd name="T87" fmla="*/ 55 h 2593"/>
                <a:gd name="T88" fmla="*/ 46548 w 2751"/>
                <a:gd name="T89" fmla="*/ 54 h 2593"/>
                <a:gd name="T90" fmla="*/ 47002 w 2751"/>
                <a:gd name="T91" fmla="*/ 53 h 2593"/>
                <a:gd name="T92" fmla="*/ 47351 w 2751"/>
                <a:gd name="T93" fmla="*/ 51 h 2593"/>
                <a:gd name="T94" fmla="*/ 47738 w 2751"/>
                <a:gd name="T95" fmla="*/ 50 h 2593"/>
                <a:gd name="T96" fmla="*/ 47917 w 2751"/>
                <a:gd name="T97" fmla="*/ 50 h 2593"/>
                <a:gd name="T98" fmla="*/ 48078 w 2751"/>
                <a:gd name="T99" fmla="*/ 49 h 2593"/>
                <a:gd name="T100" fmla="*/ 48078 w 2751"/>
                <a:gd name="T101" fmla="*/ 8 h 2593"/>
                <a:gd name="T102" fmla="*/ 47917 w 2751"/>
                <a:gd name="T103" fmla="*/ 6 h 2593"/>
                <a:gd name="T104" fmla="*/ 47738 w 2751"/>
                <a:gd name="T105" fmla="*/ 4 h 2593"/>
                <a:gd name="T106" fmla="*/ 47393 w 2751"/>
                <a:gd name="T107" fmla="*/ 3 h 2593"/>
                <a:gd name="T108" fmla="*/ 47037 w 2751"/>
                <a:gd name="T109" fmla="*/ 3 h 2593"/>
                <a:gd name="T110" fmla="*/ 46548 w 2751"/>
                <a:gd name="T111" fmla="*/ 3 h 2593"/>
                <a:gd name="T112" fmla="*/ 46042 w 2751"/>
                <a:gd name="T113" fmla="*/ 3 h 2593"/>
                <a:gd name="T114" fmla="*/ 45482 w 2751"/>
                <a:gd name="T115" fmla="*/ 3 h 2593"/>
                <a:gd name="T116" fmla="*/ 44908 w 2751"/>
                <a:gd name="T117" fmla="*/ 0 h 2593"/>
                <a:gd name="T118" fmla="*/ 3195 w 2751"/>
                <a:gd name="T119" fmla="*/ 0 h 25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1"/>
                <a:gd name="T181" fmla="*/ 0 h 2593"/>
                <a:gd name="T182" fmla="*/ 2751 w 2751"/>
                <a:gd name="T183" fmla="*/ 2593 h 25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1" h="2593">
                  <a:moveTo>
                    <a:pt x="183" y="0"/>
                  </a:moveTo>
                  <a:lnTo>
                    <a:pt x="153" y="12"/>
                  </a:lnTo>
                  <a:lnTo>
                    <a:pt x="118" y="32"/>
                  </a:lnTo>
                  <a:lnTo>
                    <a:pt x="87" y="58"/>
                  </a:lnTo>
                  <a:lnTo>
                    <a:pt x="63" y="90"/>
                  </a:lnTo>
                  <a:lnTo>
                    <a:pt x="41" y="128"/>
                  </a:lnTo>
                  <a:lnTo>
                    <a:pt x="22" y="171"/>
                  </a:lnTo>
                  <a:lnTo>
                    <a:pt x="8" y="218"/>
                  </a:lnTo>
                  <a:lnTo>
                    <a:pt x="0" y="266"/>
                  </a:lnTo>
                  <a:lnTo>
                    <a:pt x="0" y="1800"/>
                  </a:lnTo>
                  <a:lnTo>
                    <a:pt x="10" y="1863"/>
                  </a:lnTo>
                  <a:lnTo>
                    <a:pt x="24" y="1947"/>
                  </a:lnTo>
                  <a:lnTo>
                    <a:pt x="45" y="2028"/>
                  </a:lnTo>
                  <a:lnTo>
                    <a:pt x="71" y="2103"/>
                  </a:lnTo>
                  <a:lnTo>
                    <a:pt x="100" y="2178"/>
                  </a:lnTo>
                  <a:lnTo>
                    <a:pt x="134" y="2248"/>
                  </a:lnTo>
                  <a:lnTo>
                    <a:pt x="175" y="2312"/>
                  </a:lnTo>
                  <a:lnTo>
                    <a:pt x="218" y="2375"/>
                  </a:lnTo>
                  <a:lnTo>
                    <a:pt x="265" y="2425"/>
                  </a:lnTo>
                  <a:lnTo>
                    <a:pt x="314" y="2471"/>
                  </a:lnTo>
                  <a:lnTo>
                    <a:pt x="366" y="2515"/>
                  </a:lnTo>
                  <a:lnTo>
                    <a:pt x="424" y="2546"/>
                  </a:lnTo>
                  <a:lnTo>
                    <a:pt x="479" y="2572"/>
                  </a:lnTo>
                  <a:lnTo>
                    <a:pt x="538" y="2592"/>
                  </a:lnTo>
                  <a:lnTo>
                    <a:pt x="507" y="2580"/>
                  </a:lnTo>
                  <a:lnTo>
                    <a:pt x="476" y="2563"/>
                  </a:lnTo>
                  <a:lnTo>
                    <a:pt x="448" y="2537"/>
                  </a:lnTo>
                  <a:lnTo>
                    <a:pt x="425" y="2508"/>
                  </a:lnTo>
                  <a:lnTo>
                    <a:pt x="407" y="2471"/>
                  </a:lnTo>
                  <a:lnTo>
                    <a:pt x="389" y="2433"/>
                  </a:lnTo>
                  <a:lnTo>
                    <a:pt x="379" y="2390"/>
                  </a:lnTo>
                  <a:lnTo>
                    <a:pt x="377" y="2343"/>
                  </a:lnTo>
                  <a:lnTo>
                    <a:pt x="377" y="2297"/>
                  </a:lnTo>
                  <a:lnTo>
                    <a:pt x="381" y="2252"/>
                  </a:lnTo>
                  <a:lnTo>
                    <a:pt x="393" y="2214"/>
                  </a:lnTo>
                  <a:lnTo>
                    <a:pt x="409" y="2170"/>
                  </a:lnTo>
                  <a:lnTo>
                    <a:pt x="432" y="2135"/>
                  </a:lnTo>
                  <a:lnTo>
                    <a:pt x="456" y="2109"/>
                  </a:lnTo>
                  <a:lnTo>
                    <a:pt x="483" y="2086"/>
                  </a:lnTo>
                  <a:lnTo>
                    <a:pt x="513" y="2072"/>
                  </a:lnTo>
                  <a:lnTo>
                    <a:pt x="538" y="2063"/>
                  </a:lnTo>
                  <a:lnTo>
                    <a:pt x="2569" y="2063"/>
                  </a:lnTo>
                  <a:lnTo>
                    <a:pt x="2601" y="2054"/>
                  </a:lnTo>
                  <a:lnTo>
                    <a:pt x="2632" y="2034"/>
                  </a:lnTo>
                  <a:lnTo>
                    <a:pt x="2663" y="2007"/>
                  </a:lnTo>
                  <a:lnTo>
                    <a:pt x="2689" y="1973"/>
                  </a:lnTo>
                  <a:lnTo>
                    <a:pt x="2709" y="1935"/>
                  </a:lnTo>
                  <a:lnTo>
                    <a:pt x="2730" y="1895"/>
                  </a:lnTo>
                  <a:lnTo>
                    <a:pt x="2742" y="1848"/>
                  </a:lnTo>
                  <a:lnTo>
                    <a:pt x="2750" y="1800"/>
                  </a:lnTo>
                  <a:lnTo>
                    <a:pt x="2750" y="266"/>
                  </a:lnTo>
                  <a:lnTo>
                    <a:pt x="2742" y="218"/>
                  </a:lnTo>
                  <a:lnTo>
                    <a:pt x="2730" y="171"/>
                  </a:lnTo>
                  <a:lnTo>
                    <a:pt x="2711" y="130"/>
                  </a:lnTo>
                  <a:lnTo>
                    <a:pt x="2691" y="90"/>
                  </a:lnTo>
                  <a:lnTo>
                    <a:pt x="2663" y="58"/>
                  </a:lnTo>
                  <a:lnTo>
                    <a:pt x="2634" y="32"/>
                  </a:lnTo>
                  <a:lnTo>
                    <a:pt x="2601" y="12"/>
                  </a:lnTo>
                  <a:lnTo>
                    <a:pt x="2569" y="0"/>
                  </a:lnTo>
                  <a:lnTo>
                    <a:pt x="183" y="0"/>
                  </a:lnTo>
                </a:path>
              </a:pathLst>
            </a:custGeom>
            <a:solidFill>
              <a:srgbClr val="F6E9B4"/>
            </a:solidFill>
            <a:ln w="12700" cap="rnd">
              <a:solidFill>
                <a:srgbClr val="000000"/>
              </a:solidFill>
              <a:round/>
              <a:headEnd/>
              <a:tailEnd/>
            </a:ln>
          </p:spPr>
          <p:txBody>
            <a:bodyPr/>
            <a:lstStyle/>
            <a:p>
              <a:endParaRPr lang="en-GB" dirty="0">
                <a:solidFill>
                  <a:schemeClr val="tx2">
                    <a:lumMod val="50000"/>
                  </a:schemeClr>
                </a:solidFill>
              </a:endParaRPr>
            </a:p>
          </p:txBody>
        </p:sp>
        <p:sp>
          <p:nvSpPr>
            <p:cNvPr id="23562" name="Rectangle 6"/>
            <p:cNvSpPr>
              <a:spLocks noChangeArrowheads="1"/>
            </p:cNvSpPr>
            <p:nvPr/>
          </p:nvSpPr>
          <p:spPr bwMode="auto">
            <a:xfrm>
              <a:off x="3093" y="1287"/>
              <a:ext cx="2269"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200" b="1" dirty="0">
                  <a:solidFill>
                    <a:srgbClr val="414141"/>
                  </a:solidFill>
                </a:rPr>
                <a:t>You used too much material because of poorly trained workers and poorly maintained equipment.</a:t>
              </a:r>
            </a:p>
          </p:txBody>
        </p:sp>
      </p:grpSp>
      <p:sp>
        <p:nvSpPr>
          <p:cNvPr id="23559" name="Rectangle 19"/>
          <p:cNvSpPr>
            <a:spLocks noGrp="1" noChangeArrowheads="1"/>
          </p:cNvSpPr>
          <p:nvPr>
            <p:ph type="title"/>
          </p:nvPr>
        </p:nvSpPr>
        <p:spPr>
          <a:xfrm>
            <a:off x="279779" y="631825"/>
            <a:ext cx="8534400" cy="1143000"/>
          </a:xfrm>
        </p:spPr>
        <p:txBody>
          <a:bodyPr/>
          <a:lstStyle/>
          <a:p>
            <a:r>
              <a:rPr lang="en-US" altLang="en-US" b="1" dirty="0"/>
              <a:t>Evaluating Direct </a:t>
            </a:r>
            <a:br>
              <a:rPr lang="en-US" altLang="en-US" b="1" dirty="0"/>
            </a:br>
            <a:r>
              <a:rPr lang="en-US" altLang="en-US" b="1" dirty="0"/>
              <a:t>Materials Variances</a:t>
            </a:r>
          </a:p>
        </p:txBody>
      </p:sp>
      <p:sp>
        <p:nvSpPr>
          <p:cNvPr id="14" name="TextBox 13"/>
          <p:cNvSpPr txBox="1"/>
          <p:nvPr/>
        </p:nvSpPr>
        <p:spPr>
          <a:xfrm>
            <a:off x="748612" y="1769756"/>
            <a:ext cx="7624549" cy="461665"/>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dirty="0"/>
              <a:t>Who is responsible for direct material cost variances?</a:t>
            </a:r>
          </a:p>
        </p:txBody>
      </p:sp>
      <p:sp>
        <p:nvSpPr>
          <p:cNvPr id="16" name="Rectangle 15">
            <a:extLst>
              <a:ext uri="{FF2B5EF4-FFF2-40B4-BE49-F238E27FC236}">
                <a16:creationId xmlns:a16="http://schemas.microsoft.com/office/drawing/2014/main" xmlns="" id="{984B8DB2-3C21-4442-8AB9-2C7BB4ECC7B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75BCAE91-CEA3-4433-B10F-7D4287681764}"/>
              </a:ext>
            </a:extLst>
          </p:cNvPr>
          <p:cNvPicPr>
            <a:picLocks noChangeAspect="1"/>
          </p:cNvPicPr>
          <p:nvPr/>
        </p:nvPicPr>
        <p:blipFill>
          <a:blip r:embed="rId3"/>
          <a:stretch>
            <a:fillRect/>
          </a:stretch>
        </p:blipFill>
        <p:spPr>
          <a:xfrm>
            <a:off x="1452985" y="5060443"/>
            <a:ext cx="1990725" cy="1438275"/>
          </a:xfrm>
          <a:prstGeom prst="rect">
            <a:avLst/>
          </a:prstGeom>
        </p:spPr>
      </p:pic>
      <p:pic>
        <p:nvPicPr>
          <p:cNvPr id="4" name="Picture 3">
            <a:extLst>
              <a:ext uri="{FF2B5EF4-FFF2-40B4-BE49-F238E27FC236}">
                <a16:creationId xmlns:a16="http://schemas.microsoft.com/office/drawing/2014/main" xmlns="" id="{EF8870DD-DD37-4D2C-9C96-7C54020A6BF2}"/>
              </a:ext>
            </a:extLst>
          </p:cNvPr>
          <p:cNvPicPr>
            <a:picLocks noChangeAspect="1"/>
          </p:cNvPicPr>
          <p:nvPr/>
        </p:nvPicPr>
        <p:blipFill>
          <a:blip r:embed="rId4"/>
          <a:stretch>
            <a:fillRect/>
          </a:stretch>
        </p:blipFill>
        <p:spPr>
          <a:xfrm>
            <a:off x="5574884" y="4835748"/>
            <a:ext cx="2811665" cy="1438275"/>
          </a:xfrm>
          <a:prstGeom prst="rect">
            <a:avLst/>
          </a:prstGeom>
        </p:spPr>
      </p:pic>
      <p:sp>
        <p:nvSpPr>
          <p:cNvPr id="18" name="Rounded Rectangle 9">
            <a:extLst>
              <a:ext uri="{FF2B5EF4-FFF2-40B4-BE49-F238E27FC236}">
                <a16:creationId xmlns:a16="http://schemas.microsoft.com/office/drawing/2014/main" xmlns="" id="{07E6FD7C-FFD2-40BC-8D3F-49FC6A365B91}"/>
              </a:ext>
            </a:extLst>
          </p:cNvPr>
          <p:cNvSpPr/>
          <p:nvPr/>
        </p:nvSpPr>
        <p:spPr>
          <a:xfrm>
            <a:off x="0" y="6574822"/>
            <a:ext cx="4572000" cy="2517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direct materials and direct labor variances.</a:t>
            </a:r>
            <a:endParaRPr lang="en-US" sz="1100" dirty="0"/>
          </a:p>
        </p:txBody>
      </p:sp>
      <p:sp>
        <p:nvSpPr>
          <p:cNvPr id="15" name="Slide Number Placeholder 7">
            <a:extLst>
              <a:ext uri="{FF2B5EF4-FFF2-40B4-BE49-F238E27FC236}">
                <a16:creationId xmlns:a16="http://schemas.microsoft.com/office/drawing/2014/main" xmlns="" id="{BC3D99B1-7170-45A3-A074-259639261658}"/>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fade">
                                      <p:cBhvr>
                                        <p:cTn id="12" dur="1000"/>
                                        <p:tgtEl>
                                          <p:spTgt spid="23555"/>
                                        </p:tgtEl>
                                      </p:cBhvr>
                                    </p:animEffect>
                                    <p:anim calcmode="lin" valueType="num">
                                      <p:cBhvr>
                                        <p:cTn id="13" dur="1000" fill="hold"/>
                                        <p:tgtEl>
                                          <p:spTgt spid="23555"/>
                                        </p:tgtEl>
                                        <p:attrNameLst>
                                          <p:attrName>ppt_x</p:attrName>
                                        </p:attrNameLst>
                                      </p:cBhvr>
                                      <p:tavLst>
                                        <p:tav tm="0">
                                          <p:val>
                                            <p:strVal val="#ppt_x"/>
                                          </p:val>
                                        </p:tav>
                                        <p:tav tm="100000">
                                          <p:val>
                                            <p:strVal val="#ppt_x"/>
                                          </p:val>
                                        </p:tav>
                                      </p:tavLst>
                                    </p:anim>
                                    <p:anim calcmode="lin" valueType="num">
                                      <p:cBhvr>
                                        <p:cTn id="14"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xfrm>
            <a:off x="293688" y="274638"/>
            <a:ext cx="8534400" cy="1143000"/>
          </a:xfrm>
        </p:spPr>
        <p:txBody>
          <a:bodyPr/>
          <a:lstStyle/>
          <a:p>
            <a:r>
              <a:rPr lang="en-US" altLang="en-US" b="1" dirty="0"/>
              <a:t>Direct Labor Variances </a:t>
            </a:r>
          </a:p>
        </p:txBody>
      </p:sp>
      <p:sp>
        <p:nvSpPr>
          <p:cNvPr id="13" name="Rectangle 12">
            <a:extLst>
              <a:ext uri="{FF2B5EF4-FFF2-40B4-BE49-F238E27FC236}">
                <a16:creationId xmlns:a16="http://schemas.microsoft.com/office/drawing/2014/main" xmlns="" id="{394B180B-2FE8-484B-8815-9A9BC78B90A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9">
            <a:extLst>
              <a:ext uri="{FF2B5EF4-FFF2-40B4-BE49-F238E27FC236}">
                <a16:creationId xmlns:a16="http://schemas.microsoft.com/office/drawing/2014/main" xmlns="" id="{4A22F501-1733-4AB9-89EA-22AE9B61C0D5}"/>
              </a:ext>
            </a:extLst>
          </p:cNvPr>
          <p:cNvSpPr/>
          <p:nvPr/>
        </p:nvSpPr>
        <p:spPr>
          <a:xfrm>
            <a:off x="0" y="6574822"/>
            <a:ext cx="4572000" cy="2517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direct materials and direct labor variances.</a:t>
            </a:r>
            <a:endParaRPr lang="en-US" sz="1100" dirty="0"/>
          </a:p>
        </p:txBody>
      </p:sp>
      <p:sp>
        <p:nvSpPr>
          <p:cNvPr id="15" name="Rectangle 2050">
            <a:extLst>
              <a:ext uri="{FF2B5EF4-FFF2-40B4-BE49-F238E27FC236}">
                <a16:creationId xmlns:a16="http://schemas.microsoft.com/office/drawing/2014/main" xmlns="" id="{F593B68F-7EBC-49CC-BAE0-E79D882A3C0D}"/>
              </a:ext>
            </a:extLst>
          </p:cNvPr>
          <p:cNvSpPr>
            <a:spLocks noChangeArrowheads="1"/>
          </p:cNvSpPr>
          <p:nvPr/>
        </p:nvSpPr>
        <p:spPr bwMode="auto">
          <a:xfrm>
            <a:off x="482600" y="1143000"/>
            <a:ext cx="8204200" cy="1281113"/>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lumMod val="50000"/>
                  </a:schemeClr>
                </a:solidFill>
              </a:rPr>
              <a:t>G-Max produced and sold 3,500 units</a:t>
            </a:r>
            <a:br>
              <a:rPr lang="en-US" altLang="en-US" sz="2400" b="1" dirty="0">
                <a:solidFill>
                  <a:schemeClr val="tx2">
                    <a:lumMod val="50000"/>
                  </a:schemeClr>
                </a:solidFill>
              </a:rPr>
            </a:br>
            <a:r>
              <a:rPr lang="en-US" altLang="en-US" sz="2400" b="1" dirty="0">
                <a:solidFill>
                  <a:schemeClr val="tx2">
                    <a:lumMod val="50000"/>
                  </a:schemeClr>
                </a:solidFill>
              </a:rPr>
              <a:t>Used 1,700 hours of DL at $33.00 per hr.</a:t>
            </a:r>
          </a:p>
          <a:p>
            <a:pPr algn="ctr" eaLnBrk="1" hangingPunct="1"/>
            <a:r>
              <a:rPr lang="en-US" altLang="en-US" sz="2400" b="1" dirty="0">
                <a:solidFill>
                  <a:schemeClr val="tx2">
                    <a:lumMod val="50000"/>
                  </a:schemeClr>
                </a:solidFill>
              </a:rPr>
              <a:t>Standard is 1,750 lbs. (0.5 hr. per unit) at $32 per hr.</a:t>
            </a:r>
            <a:endParaRPr lang="en-US" altLang="en-US" sz="2400" b="1" dirty="0">
              <a:solidFill>
                <a:srgbClr val="FF0000"/>
              </a:solidFill>
            </a:endParaRPr>
          </a:p>
        </p:txBody>
      </p:sp>
      <p:sp>
        <p:nvSpPr>
          <p:cNvPr id="16" name="TextBox 15">
            <a:extLst>
              <a:ext uri="{FF2B5EF4-FFF2-40B4-BE49-F238E27FC236}">
                <a16:creationId xmlns:a16="http://schemas.microsoft.com/office/drawing/2014/main" xmlns="" id="{0ACBB5B8-0AB3-4B9D-A49D-30D0DA20E194}"/>
              </a:ext>
            </a:extLst>
          </p:cNvPr>
          <p:cNvSpPr txBox="1"/>
          <p:nvPr/>
        </p:nvSpPr>
        <p:spPr>
          <a:xfrm>
            <a:off x="7761288" y="394304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21.11</a:t>
            </a:r>
          </a:p>
        </p:txBody>
      </p:sp>
      <p:sp>
        <p:nvSpPr>
          <p:cNvPr id="10" name="Slide Number Placeholder 7">
            <a:extLst>
              <a:ext uri="{FF2B5EF4-FFF2-40B4-BE49-F238E27FC236}">
                <a16:creationId xmlns:a16="http://schemas.microsoft.com/office/drawing/2014/main" xmlns="" id="{7B15C7AB-E043-4F39-8124-CB6576A173F3}"/>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579166FD-EDC8-4E63-B539-F04C8B7F30D4}"/>
              </a:ext>
            </a:extLst>
          </p:cNvPr>
          <p:cNvPicPr>
            <a:picLocks noChangeAspect="1"/>
          </p:cNvPicPr>
          <p:nvPr/>
        </p:nvPicPr>
        <p:blipFill>
          <a:blip r:embed="rId3"/>
          <a:stretch>
            <a:fillRect/>
          </a:stretch>
        </p:blipFill>
        <p:spPr>
          <a:xfrm>
            <a:off x="1523999" y="3988285"/>
            <a:ext cx="5776544" cy="2584782"/>
          </a:xfrm>
          <a:prstGeom prst="rect">
            <a:avLst/>
          </a:prstGeom>
        </p:spPr>
      </p:pic>
      <p:pic>
        <p:nvPicPr>
          <p:cNvPr id="2" name="Picture 1">
            <a:extLst>
              <a:ext uri="{FF2B5EF4-FFF2-40B4-BE49-F238E27FC236}">
                <a16:creationId xmlns:a16="http://schemas.microsoft.com/office/drawing/2014/main" xmlns="" id="{05AF5820-7B05-4675-A62E-1AF23CA315D3}"/>
              </a:ext>
            </a:extLst>
          </p:cNvPr>
          <p:cNvPicPr>
            <a:picLocks noChangeAspect="1"/>
          </p:cNvPicPr>
          <p:nvPr/>
        </p:nvPicPr>
        <p:blipFill>
          <a:blip r:embed="rId4"/>
          <a:stretch>
            <a:fillRect/>
          </a:stretch>
        </p:blipFill>
        <p:spPr>
          <a:xfrm>
            <a:off x="1871423" y="2435356"/>
            <a:ext cx="5081695" cy="1474079"/>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33400" y="2819400"/>
            <a:ext cx="8042275" cy="2352675"/>
            <a:chOff x="533400" y="2362200"/>
            <a:chExt cx="8042275" cy="2352675"/>
          </a:xfrm>
        </p:grpSpPr>
        <p:sp>
          <p:nvSpPr>
            <p:cNvPr id="27652" name="Rectangle 4"/>
            <p:cNvSpPr>
              <a:spLocks noChangeArrowheads="1"/>
            </p:cNvSpPr>
            <p:nvPr/>
          </p:nvSpPr>
          <p:spPr bwMode="auto">
            <a:xfrm>
              <a:off x="533400" y="3886200"/>
              <a:ext cx="16335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High skill,</a:t>
              </a:r>
              <a:br>
                <a:rPr lang="en-US" altLang="en-US" sz="2400" b="1" dirty="0">
                  <a:solidFill>
                    <a:srgbClr val="0033CC"/>
                  </a:solidFill>
                </a:rPr>
              </a:br>
              <a:r>
                <a:rPr lang="en-US" altLang="en-US" sz="2400" b="1" dirty="0">
                  <a:solidFill>
                    <a:srgbClr val="0033CC"/>
                  </a:solidFill>
                </a:rPr>
                <a:t>high rate</a:t>
              </a:r>
            </a:p>
          </p:txBody>
        </p:sp>
        <p:sp>
          <p:nvSpPr>
            <p:cNvPr id="27653" name="Rectangle 5"/>
            <p:cNvSpPr>
              <a:spLocks noChangeArrowheads="1"/>
            </p:cNvSpPr>
            <p:nvPr/>
          </p:nvSpPr>
          <p:spPr bwMode="auto">
            <a:xfrm>
              <a:off x="7010400" y="38862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Low skill,</a:t>
              </a:r>
              <a:br>
                <a:rPr lang="en-US" altLang="en-US" sz="2400" b="1" dirty="0">
                  <a:solidFill>
                    <a:srgbClr val="0033CC"/>
                  </a:solidFill>
                </a:rPr>
              </a:br>
              <a:r>
                <a:rPr lang="en-US" altLang="en-US" sz="2400" b="1" dirty="0">
                  <a:solidFill>
                    <a:srgbClr val="0033CC"/>
                  </a:solidFill>
                </a:rPr>
                <a:t>low rate</a:t>
              </a:r>
            </a:p>
          </p:txBody>
        </p:sp>
        <p:sp>
          <p:nvSpPr>
            <p:cNvPr id="27654" name="Line 6"/>
            <p:cNvSpPr>
              <a:spLocks noChangeShapeType="1"/>
            </p:cNvSpPr>
            <p:nvPr/>
          </p:nvSpPr>
          <p:spPr bwMode="auto">
            <a:xfrm>
              <a:off x="2209800" y="3657600"/>
              <a:ext cx="4699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7655" name="Rectangle 7"/>
            <p:cNvSpPr>
              <a:spLocks noChangeArrowheads="1"/>
            </p:cNvSpPr>
            <p:nvPr/>
          </p:nvSpPr>
          <p:spPr bwMode="auto">
            <a:xfrm>
              <a:off x="1905000" y="2362200"/>
              <a:ext cx="5381625"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50000"/>
                    </a:schemeClr>
                  </a:solidFill>
                </a:rPr>
                <a:t>Using highly paid skilled workers to</a:t>
              </a:r>
              <a:br>
                <a:rPr lang="en-US" altLang="en-US" sz="2400" b="1" dirty="0">
                  <a:solidFill>
                    <a:schemeClr val="accent1">
                      <a:lumMod val="50000"/>
                    </a:schemeClr>
                  </a:solidFill>
                </a:rPr>
              </a:br>
              <a:r>
                <a:rPr lang="en-US" altLang="en-US" sz="2400" b="1" dirty="0">
                  <a:solidFill>
                    <a:schemeClr val="accent1">
                      <a:lumMod val="50000"/>
                    </a:schemeClr>
                  </a:solidFill>
                </a:rPr>
                <a:t>perform unskilled tasks results in an unfavorable rate variance.</a:t>
              </a:r>
            </a:p>
          </p:txBody>
        </p:sp>
      </p:grpSp>
      <p:sp>
        <p:nvSpPr>
          <p:cNvPr id="27657" name="Rectangle 20"/>
          <p:cNvSpPr>
            <a:spLocks noGrp="1" noChangeArrowheads="1"/>
          </p:cNvSpPr>
          <p:nvPr>
            <p:ph type="title"/>
          </p:nvPr>
        </p:nvSpPr>
        <p:spPr>
          <a:xfrm>
            <a:off x="418863" y="580202"/>
            <a:ext cx="8534400" cy="1143000"/>
          </a:xfrm>
        </p:spPr>
        <p:txBody>
          <a:bodyPr/>
          <a:lstStyle/>
          <a:p>
            <a:r>
              <a:rPr lang="en-US" altLang="en-US" b="1" dirty="0"/>
              <a:t>Evaluating Direct </a:t>
            </a:r>
            <a:br>
              <a:rPr lang="en-US" altLang="en-US" b="1" dirty="0"/>
            </a:br>
            <a:r>
              <a:rPr lang="en-US" altLang="en-US" b="1" dirty="0"/>
              <a:t>Labor Variances</a:t>
            </a:r>
          </a:p>
        </p:txBody>
      </p:sp>
      <p:sp>
        <p:nvSpPr>
          <p:cNvPr id="18" name="TextBox 17"/>
          <p:cNvSpPr txBox="1"/>
          <p:nvPr/>
        </p:nvSpPr>
        <p:spPr>
          <a:xfrm>
            <a:off x="422275" y="1917358"/>
            <a:ext cx="8153400" cy="707886"/>
          </a:xfrm>
          <a:prstGeom prst="rect">
            <a:avLst/>
          </a:prstGeom>
          <a:solidFill>
            <a:schemeClr val="bg1">
              <a:lumMod val="95000"/>
            </a:schemeClr>
          </a:solidFill>
        </p:spPr>
        <p:txBody>
          <a:bodyPr wrap="square" rtlCol="0">
            <a:spAutoFit/>
          </a:bodyPr>
          <a:lstStyle/>
          <a:p>
            <a:pPr algn="ctr"/>
            <a:r>
              <a:rPr lang="en-US" sz="2000" b="1" dirty="0"/>
              <a:t>One possible explanation of  G-Max’s labor rate and efficiency variances is the use of workers with different skill levels.</a:t>
            </a:r>
          </a:p>
        </p:txBody>
      </p:sp>
      <p:sp>
        <p:nvSpPr>
          <p:cNvPr id="20" name="TextBox 19"/>
          <p:cNvSpPr txBox="1"/>
          <p:nvPr/>
        </p:nvSpPr>
        <p:spPr>
          <a:xfrm>
            <a:off x="2209800" y="4191000"/>
            <a:ext cx="4724400" cy="1569660"/>
          </a:xfrm>
          <a:prstGeom prst="rect">
            <a:avLst/>
          </a:prstGeom>
          <a:noFill/>
        </p:spPr>
        <p:txBody>
          <a:bodyPr wrap="square" rtlCol="0">
            <a:spAutoFit/>
          </a:bodyPr>
          <a:lstStyle/>
          <a:p>
            <a:pPr algn="ctr"/>
            <a:r>
              <a:rPr lang="en-US" sz="2400" b="1" dirty="0">
                <a:solidFill>
                  <a:schemeClr val="accent1">
                    <a:lumMod val="50000"/>
                  </a:schemeClr>
                </a:solidFill>
              </a:rPr>
              <a:t>However, fewer labor hours might be required for the work resulting in a favorable efficiency variance.</a:t>
            </a:r>
          </a:p>
        </p:txBody>
      </p:sp>
      <p:sp>
        <p:nvSpPr>
          <p:cNvPr id="16" name="Rectangle 15">
            <a:extLst>
              <a:ext uri="{FF2B5EF4-FFF2-40B4-BE49-F238E27FC236}">
                <a16:creationId xmlns:a16="http://schemas.microsoft.com/office/drawing/2014/main" xmlns="" id="{4DCAB665-0CFC-F641-A688-02DF43D8EEE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9">
            <a:extLst>
              <a:ext uri="{FF2B5EF4-FFF2-40B4-BE49-F238E27FC236}">
                <a16:creationId xmlns:a16="http://schemas.microsoft.com/office/drawing/2014/main" xmlns="" id="{54DC5FA5-DDB6-46CD-AB43-7F5A99B2D881}"/>
              </a:ext>
            </a:extLst>
          </p:cNvPr>
          <p:cNvSpPr/>
          <p:nvPr/>
        </p:nvSpPr>
        <p:spPr>
          <a:xfrm>
            <a:off x="0" y="6574822"/>
            <a:ext cx="4572000" cy="2517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direct materials and direct labor variances.</a:t>
            </a:r>
            <a:endParaRPr lang="en-US" sz="1100" dirty="0"/>
          </a:p>
        </p:txBody>
      </p:sp>
      <p:sp>
        <p:nvSpPr>
          <p:cNvPr id="14" name="Slide Number Placeholder 7">
            <a:extLst>
              <a:ext uri="{FF2B5EF4-FFF2-40B4-BE49-F238E27FC236}">
                <a16:creationId xmlns:a16="http://schemas.microsoft.com/office/drawing/2014/main" xmlns="" id="{54D7D8C6-1589-45AA-8C1A-48F459C07CC9}"/>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2000"/>
                                        <p:tgtEl>
                                          <p:spTgt spid="19"/>
                                        </p:tgtEl>
                                      </p:cBhvr>
                                    </p:animEffect>
                                  </p:childTnLst>
                                </p:cTn>
                              </p:par>
                            </p:childTnLst>
                          </p:cTn>
                        </p:par>
                        <p:par>
                          <p:cTn id="15" fill="hold">
                            <p:stCondLst>
                              <p:cond delay="2000"/>
                            </p:stCondLst>
                            <p:childTnLst>
                              <p:par>
                                <p:cTn id="16" presetID="47" presetClass="entr" presetSubtype="0" fill="hold" grpId="0" nodeType="afterEffect">
                                  <p:stCondLst>
                                    <p:cond delay="1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dirty="0">
                <a:solidFill>
                  <a:prstClr val="black"/>
                </a:solidFill>
              </a:rPr>
              <a:t>Compute overhead controllable and volume variances.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50185"/>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768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857072"/>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C37060C7-174F-9543-9D50-FC4F60B2A28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0A4B9C84-8673-4829-9115-BF7260CA920D}"/>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14"/>
          <p:cNvSpPr>
            <a:spLocks noGrp="1" noChangeArrowheads="1"/>
          </p:cNvSpPr>
          <p:nvPr>
            <p:ph type="title"/>
          </p:nvPr>
        </p:nvSpPr>
        <p:spPr>
          <a:xfrm>
            <a:off x="304800" y="609600"/>
            <a:ext cx="8382000" cy="1143000"/>
          </a:xfrm>
        </p:spPr>
        <p:txBody>
          <a:bodyPr/>
          <a:lstStyle/>
          <a:p>
            <a:r>
              <a:rPr lang="en-US" altLang="en-US" b="1" dirty="0"/>
              <a:t>Flexible Overhead Budgets</a:t>
            </a:r>
          </a:p>
        </p:txBody>
      </p:sp>
      <p:sp>
        <p:nvSpPr>
          <p:cNvPr id="13" name="Rounded Rectangle 12"/>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4" name="Rectangle 13">
            <a:extLst>
              <a:ext uri="{FF2B5EF4-FFF2-40B4-BE49-F238E27FC236}">
                <a16:creationId xmlns:a16="http://schemas.microsoft.com/office/drawing/2014/main" xmlns="" id="{9500E01D-02F6-4243-B804-1855435FB1B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TextBox 15">
            <a:extLst>
              <a:ext uri="{FF2B5EF4-FFF2-40B4-BE49-F238E27FC236}">
                <a16:creationId xmlns:a16="http://schemas.microsoft.com/office/drawing/2014/main" xmlns="" id="{A86A3EA8-8BD3-4561-A6C5-DC4DC3E86B5E}"/>
              </a:ext>
            </a:extLst>
          </p:cNvPr>
          <p:cNvSpPr txBox="1"/>
          <p:nvPr/>
        </p:nvSpPr>
        <p:spPr>
          <a:xfrm>
            <a:off x="7620000" y="17848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21.12</a:t>
            </a:r>
          </a:p>
        </p:txBody>
      </p:sp>
      <p:sp>
        <p:nvSpPr>
          <p:cNvPr id="8" name="Slide Number Placeholder 7">
            <a:extLst>
              <a:ext uri="{FF2B5EF4-FFF2-40B4-BE49-F238E27FC236}">
                <a16:creationId xmlns:a16="http://schemas.microsoft.com/office/drawing/2014/main" xmlns="" id="{A850381D-479E-4BE8-AD8E-8511FA7339FF}"/>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F3F1345-7033-49F0-B1FB-39CB35960F9E}"/>
              </a:ext>
            </a:extLst>
          </p:cNvPr>
          <p:cNvPicPr>
            <a:picLocks noChangeAspect="1"/>
          </p:cNvPicPr>
          <p:nvPr/>
        </p:nvPicPr>
        <p:blipFill>
          <a:blip r:embed="rId3"/>
          <a:stretch>
            <a:fillRect/>
          </a:stretch>
        </p:blipFill>
        <p:spPr>
          <a:xfrm>
            <a:off x="1211007" y="1784856"/>
            <a:ext cx="6104193" cy="3948409"/>
          </a:xfrm>
          <a:prstGeom prst="rect">
            <a:avLst/>
          </a:prstGeom>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2677935" y="1331064"/>
            <a:ext cx="4035425" cy="1535113"/>
          </a:xfrm>
          <a:prstGeom prst="triangle">
            <a:avLst>
              <a:gd name="adj" fmla="val 49995"/>
            </a:avLst>
          </a:prstGeom>
          <a:solidFill>
            <a:schemeClr val="accent1">
              <a:lumMod val="75000"/>
            </a:schemeClr>
          </a:solidFill>
          <a:ln w="25400">
            <a:solidFill>
              <a:schemeClr val="tx1"/>
            </a:solidFill>
            <a:miter lim="800000"/>
            <a:headEnd/>
            <a:tailEnd/>
          </a:ln>
        </p:spPr>
        <p:txBody>
          <a:bodyPr wrap="none" anchor="ctr"/>
          <a:lstStyle/>
          <a:p>
            <a:pPr>
              <a:defRPr/>
            </a:pPr>
            <a:endParaRPr lang="en-US" dirty="0">
              <a:solidFill>
                <a:schemeClr val="bg1"/>
              </a:solidFill>
            </a:endParaRPr>
          </a:p>
        </p:txBody>
      </p:sp>
      <p:sp>
        <p:nvSpPr>
          <p:cNvPr id="36867" name="Rectangle 3"/>
          <p:cNvSpPr>
            <a:spLocks noChangeArrowheads="1"/>
          </p:cNvSpPr>
          <p:nvPr/>
        </p:nvSpPr>
        <p:spPr bwMode="auto">
          <a:xfrm>
            <a:off x="4049535" y="1635864"/>
            <a:ext cx="1349729" cy="1197764"/>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bg1"/>
                </a:solidFill>
                <a:latin typeface="Arial Narrow" pitchFamily="34" charset="0"/>
              </a:rPr>
              <a:t>Standard </a:t>
            </a:r>
            <a:br>
              <a:rPr lang="en-US" sz="2400" b="1" dirty="0">
                <a:solidFill>
                  <a:schemeClr val="bg1"/>
                </a:solidFill>
                <a:latin typeface="Arial Narrow" pitchFamily="34" charset="0"/>
              </a:rPr>
            </a:br>
            <a:r>
              <a:rPr lang="en-US" sz="2400" b="1" dirty="0">
                <a:solidFill>
                  <a:schemeClr val="bg1"/>
                </a:solidFill>
                <a:latin typeface="Arial Narrow" pitchFamily="34" charset="0"/>
              </a:rPr>
              <a:t>Overhead</a:t>
            </a:r>
            <a:br>
              <a:rPr lang="en-US" sz="2400" b="1" dirty="0">
                <a:solidFill>
                  <a:schemeClr val="bg1"/>
                </a:solidFill>
                <a:latin typeface="Arial Narrow" pitchFamily="34" charset="0"/>
              </a:rPr>
            </a:br>
            <a:r>
              <a:rPr lang="en-US" sz="2400" b="1" dirty="0">
                <a:solidFill>
                  <a:schemeClr val="bg1"/>
                </a:solidFill>
                <a:latin typeface="Arial Narrow" pitchFamily="34" charset="0"/>
              </a:rPr>
              <a:t> Rate</a:t>
            </a:r>
          </a:p>
        </p:txBody>
      </p:sp>
      <p:sp>
        <p:nvSpPr>
          <p:cNvPr id="31748" name="Rectangle 4"/>
          <p:cNvSpPr>
            <a:spLocks noChangeArrowheads="1"/>
          </p:cNvSpPr>
          <p:nvPr/>
        </p:nvSpPr>
        <p:spPr bwMode="auto">
          <a:xfrm>
            <a:off x="5874127" y="1368767"/>
            <a:ext cx="3210496"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a:solidFill>
                  <a:srgbClr val="C00000"/>
                </a:solidFill>
                <a:latin typeface="Arial" panose="020B0604020202020204" pitchFamily="34" charset="0"/>
                <a:cs typeface="Arial" panose="020B0604020202020204" pitchFamily="34" charset="0"/>
              </a:rPr>
              <a:t>Step 2: Predict an</a:t>
            </a:r>
            <a:br>
              <a:rPr lang="en-US" altLang="en-US" sz="2400" b="1" dirty="0">
                <a:solidFill>
                  <a:srgbClr val="C00000"/>
                </a:solidFill>
                <a:latin typeface="Arial" panose="020B0604020202020204" pitchFamily="34" charset="0"/>
                <a:cs typeface="Arial" panose="020B0604020202020204" pitchFamily="34" charset="0"/>
              </a:rPr>
            </a:br>
            <a:r>
              <a:rPr lang="en-US" altLang="en-US" sz="2400" b="1" dirty="0">
                <a:solidFill>
                  <a:srgbClr val="C00000"/>
                </a:solidFill>
                <a:latin typeface="Arial" panose="020B0604020202020204" pitchFamily="34" charset="0"/>
                <a:cs typeface="Arial" panose="020B0604020202020204" pitchFamily="34" charset="0"/>
              </a:rPr>
              <a:t>Activity Level</a:t>
            </a:r>
          </a:p>
        </p:txBody>
      </p:sp>
      <p:sp>
        <p:nvSpPr>
          <p:cNvPr id="31749" name="Rectangle 5"/>
          <p:cNvSpPr>
            <a:spLocks noChangeArrowheads="1"/>
          </p:cNvSpPr>
          <p:nvPr/>
        </p:nvSpPr>
        <p:spPr bwMode="auto">
          <a:xfrm>
            <a:off x="231962" y="1368767"/>
            <a:ext cx="2503477"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a:solidFill>
                  <a:schemeClr val="accent3">
                    <a:lumMod val="50000"/>
                  </a:schemeClr>
                </a:solidFill>
                <a:latin typeface="Arial" panose="020B0604020202020204" pitchFamily="34" charset="0"/>
                <a:cs typeface="Arial" panose="020B0604020202020204" pitchFamily="34" charset="0"/>
              </a:rPr>
              <a:t>Step 1: Determine an Allocation Base</a:t>
            </a:r>
          </a:p>
        </p:txBody>
      </p:sp>
      <p:sp>
        <p:nvSpPr>
          <p:cNvPr id="31750" name="Rectangle 6"/>
          <p:cNvSpPr>
            <a:spLocks noChangeArrowheads="1"/>
          </p:cNvSpPr>
          <p:nvPr/>
        </p:nvSpPr>
        <p:spPr bwMode="auto">
          <a:xfrm>
            <a:off x="2428098" y="2977851"/>
            <a:ext cx="4592604" cy="90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a:solidFill>
                  <a:srgbClr val="003366"/>
                </a:solidFill>
              </a:rPr>
              <a:t>Step 3: Compute the Standard</a:t>
            </a:r>
          </a:p>
          <a:p>
            <a:pPr algn="ctr" eaLnBrk="1" hangingPunct="1">
              <a:spcBef>
                <a:spcPct val="20000"/>
              </a:spcBef>
            </a:pPr>
            <a:r>
              <a:rPr lang="en-US" altLang="en-US" sz="2400" b="1" dirty="0">
                <a:solidFill>
                  <a:srgbClr val="003366"/>
                </a:solidFill>
              </a:rPr>
              <a:t>Overhead Rate</a:t>
            </a:r>
          </a:p>
        </p:txBody>
      </p:sp>
      <p:sp>
        <p:nvSpPr>
          <p:cNvPr id="31751" name="Rectangle 7"/>
          <p:cNvSpPr>
            <a:spLocks noGrp="1" noChangeArrowheads="1"/>
          </p:cNvSpPr>
          <p:nvPr>
            <p:ph type="title"/>
          </p:nvPr>
        </p:nvSpPr>
        <p:spPr>
          <a:xfrm>
            <a:off x="293688" y="274638"/>
            <a:ext cx="8534400" cy="1143000"/>
          </a:xfrm>
        </p:spPr>
        <p:txBody>
          <a:bodyPr/>
          <a:lstStyle/>
          <a:p>
            <a:r>
              <a:rPr lang="en-US" altLang="en-US" b="1" dirty="0"/>
              <a:t>Standard Overhead Rate</a:t>
            </a:r>
          </a:p>
        </p:txBody>
      </p:sp>
      <p:sp>
        <p:nvSpPr>
          <p:cNvPr id="13" name="Rounded Rectangle 12">
            <a:extLst>
              <a:ext uri="{FF2B5EF4-FFF2-40B4-BE49-F238E27FC236}">
                <a16:creationId xmlns:a16="http://schemas.microsoft.com/office/drawing/2014/main" xmlns="" id="{0CD55D82-642C-47B0-A307-93C5F962F1BC}"/>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7" name="Rectangle 16">
            <a:extLst>
              <a:ext uri="{FF2B5EF4-FFF2-40B4-BE49-F238E27FC236}">
                <a16:creationId xmlns:a16="http://schemas.microsoft.com/office/drawing/2014/main" xmlns="" id="{B0EE6019-7507-2C4D-9F13-4AFF226A8C6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E1F40EC3-AC38-4DD9-A05E-3CF19A3CB3B0}"/>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076728AE-240F-4CDB-9591-2AA662F4B36A}"/>
              </a:ext>
            </a:extLst>
          </p:cNvPr>
          <p:cNvPicPr>
            <a:picLocks noChangeAspect="1"/>
          </p:cNvPicPr>
          <p:nvPr/>
        </p:nvPicPr>
        <p:blipFill>
          <a:blip r:embed="rId3"/>
          <a:stretch>
            <a:fillRect/>
          </a:stretch>
        </p:blipFill>
        <p:spPr>
          <a:xfrm>
            <a:off x="967238" y="4137439"/>
            <a:ext cx="7209524" cy="723810"/>
          </a:xfrm>
          <a:prstGeom prst="rect">
            <a:avLst/>
          </a:prstGeom>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1750"/>
                                        </p:tgtEl>
                                        <p:attrNameLst>
                                          <p:attrName>style.visibility</p:attrName>
                                        </p:attrNameLst>
                                      </p:cBhvr>
                                      <p:to>
                                        <p:strVal val="visible"/>
                                      </p:to>
                                    </p:set>
                                    <p:animEffect transition="in" filter="fade">
                                      <p:cBhvr>
                                        <p:cTn id="10" dur="1000"/>
                                        <p:tgtEl>
                                          <p:spTgt spid="31750"/>
                                        </p:tgtEl>
                                      </p:cBhvr>
                                    </p:animEffect>
                                    <p:anim calcmode="lin" valueType="num">
                                      <p:cBhvr>
                                        <p:cTn id="11" dur="1000" fill="hold"/>
                                        <p:tgtEl>
                                          <p:spTgt spid="31750"/>
                                        </p:tgtEl>
                                        <p:attrNameLst>
                                          <p:attrName>ppt_x</p:attrName>
                                        </p:attrNameLst>
                                      </p:cBhvr>
                                      <p:tavLst>
                                        <p:tav tm="0">
                                          <p:val>
                                            <p:strVal val="#ppt_x"/>
                                          </p:val>
                                        </p:tav>
                                        <p:tav tm="100000">
                                          <p:val>
                                            <p:strVal val="#ppt_x"/>
                                          </p:val>
                                        </p:tav>
                                      </p:tavLst>
                                    </p:anim>
                                    <p:anim calcmode="lin" valueType="num">
                                      <p:cBhvr>
                                        <p:cTn id="12" dur="1000" fill="hold"/>
                                        <p:tgtEl>
                                          <p:spTgt spid="317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dissolve">
                                      <p:cBhvr>
                                        <p:cTn id="17" dur="1000"/>
                                        <p:tgtEl>
                                          <p:spTgt spid="31749"/>
                                        </p:tgtEl>
                                      </p:cBhvr>
                                    </p:animEffect>
                                  </p:childTnLst>
                                </p:cTn>
                              </p:par>
                            </p:childTnLst>
                          </p:cTn>
                        </p:par>
                        <p:par>
                          <p:cTn id="18" fill="hold">
                            <p:stCondLst>
                              <p:cond delay="1000"/>
                            </p:stCondLst>
                            <p:childTnLst>
                              <p:par>
                                <p:cTn id="19" presetID="9" presetClass="entr" presetSubtype="0" fill="hold" grpId="0" nodeType="afterEffect">
                                  <p:stCondLst>
                                    <p:cond delay="1000"/>
                                  </p:stCondLst>
                                  <p:childTnLst>
                                    <p:set>
                                      <p:cBhvr>
                                        <p:cTn id="20" dur="1" fill="hold">
                                          <p:stCondLst>
                                            <p:cond delay="0"/>
                                          </p:stCondLst>
                                        </p:cTn>
                                        <p:tgtEl>
                                          <p:spTgt spid="31748"/>
                                        </p:tgtEl>
                                        <p:attrNameLst>
                                          <p:attrName>style.visibility</p:attrName>
                                        </p:attrNameLst>
                                      </p:cBhvr>
                                      <p:to>
                                        <p:strVal val="visible"/>
                                      </p:to>
                                    </p:set>
                                    <p:animEffect transition="in" filter="dissolve">
                                      <p:cBhvr>
                                        <p:cTn id="21"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1748" grpId="0"/>
      <p:bldP spid="31749" grpId="0"/>
      <p:bldP spid="317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737868"/>
            <a:ext cx="8534400" cy="1143000"/>
          </a:xfrm>
        </p:spPr>
        <p:txBody>
          <a:bodyPr/>
          <a:lstStyle/>
          <a:p>
            <a:r>
              <a:rPr lang="en-US" altLang="en-US" b="1" dirty="0"/>
              <a:t>Computing Overhead </a:t>
            </a:r>
            <a:br>
              <a:rPr lang="en-US" altLang="en-US" b="1" dirty="0"/>
            </a:br>
            <a:r>
              <a:rPr lang="en-US" altLang="en-US" b="1" dirty="0"/>
              <a:t>Variances</a:t>
            </a:r>
          </a:p>
        </p:txBody>
      </p:sp>
      <p:sp>
        <p:nvSpPr>
          <p:cNvPr id="4" name="TextBox 3"/>
          <p:cNvSpPr txBox="1"/>
          <p:nvPr/>
        </p:nvSpPr>
        <p:spPr>
          <a:xfrm>
            <a:off x="615322" y="2083936"/>
            <a:ext cx="7962900" cy="769441"/>
          </a:xfrm>
          <a:prstGeom prst="rect">
            <a:avLst/>
          </a:prstGeom>
          <a:solidFill>
            <a:schemeClr val="accent1"/>
          </a:solidFill>
        </p:spPr>
        <p:txBody>
          <a:bodyPr wrap="square" rtlCol="0">
            <a:spAutoFit/>
          </a:bodyPr>
          <a:lstStyle/>
          <a:p>
            <a:pPr algn="ctr"/>
            <a:r>
              <a:rPr lang="en-US" sz="2200" b="1" dirty="0">
                <a:solidFill>
                  <a:schemeClr val="bg1"/>
                </a:solidFill>
                <a:latin typeface="Arial Narrow" panose="020B0606020202030204" pitchFamily="34" charset="0"/>
              </a:rPr>
              <a:t>Overhead variance is the difference between the actual total overhead</a:t>
            </a:r>
            <a:br>
              <a:rPr lang="en-US" sz="2200" b="1" dirty="0">
                <a:solidFill>
                  <a:schemeClr val="bg1"/>
                </a:solidFill>
                <a:latin typeface="Arial Narrow" panose="020B0606020202030204" pitchFamily="34" charset="0"/>
              </a:rPr>
            </a:br>
            <a:r>
              <a:rPr lang="en-US" sz="2200" b="1" dirty="0">
                <a:solidFill>
                  <a:schemeClr val="bg1"/>
                </a:solidFill>
                <a:latin typeface="Arial Narrow" panose="020B0606020202030204" pitchFamily="34" charset="0"/>
              </a:rPr>
              <a:t>and the standard overhead applied. </a:t>
            </a:r>
          </a:p>
        </p:txBody>
      </p:sp>
      <p:sp>
        <p:nvSpPr>
          <p:cNvPr id="13" name="Rounded Rectangle 12">
            <a:extLst>
              <a:ext uri="{FF2B5EF4-FFF2-40B4-BE49-F238E27FC236}">
                <a16:creationId xmlns:a16="http://schemas.microsoft.com/office/drawing/2014/main" xmlns="" id="{BA1311CE-6EF3-429D-8CC1-93DBBEDA2FB9}"/>
              </a:ext>
            </a:extLst>
          </p:cNvPr>
          <p:cNvSpPr/>
          <p:nvPr/>
        </p:nvSpPr>
        <p:spPr>
          <a:xfrm>
            <a:off x="152400" y="6574821"/>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5" name="Rectangle 14">
            <a:extLst>
              <a:ext uri="{FF2B5EF4-FFF2-40B4-BE49-F238E27FC236}">
                <a16:creationId xmlns:a16="http://schemas.microsoft.com/office/drawing/2014/main" xmlns="" id="{53F937D8-E357-934F-AAA0-6DC8ED87500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TextBox 10">
            <a:extLst>
              <a:ext uri="{FF2B5EF4-FFF2-40B4-BE49-F238E27FC236}">
                <a16:creationId xmlns:a16="http://schemas.microsoft.com/office/drawing/2014/main" xmlns="" id="{3C2E2BD1-3275-4A32-B5EC-6A5CFE7C9138}"/>
              </a:ext>
            </a:extLst>
          </p:cNvPr>
          <p:cNvSpPr txBox="1"/>
          <p:nvPr/>
        </p:nvSpPr>
        <p:spPr>
          <a:xfrm>
            <a:off x="7772400" y="305427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21.13</a:t>
            </a:r>
          </a:p>
        </p:txBody>
      </p:sp>
      <p:sp>
        <p:nvSpPr>
          <p:cNvPr id="12" name="TextBox 11">
            <a:extLst>
              <a:ext uri="{FF2B5EF4-FFF2-40B4-BE49-F238E27FC236}">
                <a16:creationId xmlns:a16="http://schemas.microsoft.com/office/drawing/2014/main" xmlns="" id="{397F069C-1E71-4B3D-AB11-A2AEA5AA9761}"/>
              </a:ext>
            </a:extLst>
          </p:cNvPr>
          <p:cNvSpPr txBox="1"/>
          <p:nvPr/>
        </p:nvSpPr>
        <p:spPr>
          <a:xfrm>
            <a:off x="7772400" y="455084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21.14</a:t>
            </a:r>
          </a:p>
        </p:txBody>
      </p:sp>
      <p:sp>
        <p:nvSpPr>
          <p:cNvPr id="14" name="Slide Number Placeholder 7">
            <a:extLst>
              <a:ext uri="{FF2B5EF4-FFF2-40B4-BE49-F238E27FC236}">
                <a16:creationId xmlns:a16="http://schemas.microsoft.com/office/drawing/2014/main" xmlns="" id="{A1935C7F-0C16-41A8-92AF-1803D4D65AC2}"/>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xmlns="" id="{097F25F6-352C-4823-B763-D9C37FB7B54B}"/>
              </a:ext>
            </a:extLst>
          </p:cNvPr>
          <p:cNvPicPr>
            <a:picLocks noChangeAspect="1"/>
          </p:cNvPicPr>
          <p:nvPr/>
        </p:nvPicPr>
        <p:blipFill>
          <a:blip r:embed="rId3"/>
          <a:stretch>
            <a:fillRect/>
          </a:stretch>
        </p:blipFill>
        <p:spPr>
          <a:xfrm>
            <a:off x="406739" y="3033327"/>
            <a:ext cx="7259820" cy="667766"/>
          </a:xfrm>
          <a:prstGeom prst="rect">
            <a:avLst/>
          </a:prstGeom>
        </p:spPr>
      </p:pic>
      <p:pic>
        <p:nvPicPr>
          <p:cNvPr id="8" name="Picture 7">
            <a:extLst>
              <a:ext uri="{FF2B5EF4-FFF2-40B4-BE49-F238E27FC236}">
                <a16:creationId xmlns:a16="http://schemas.microsoft.com/office/drawing/2014/main" xmlns="" id="{FAB1D037-7DFD-436A-B06D-43FED63A1C20}"/>
              </a:ext>
            </a:extLst>
          </p:cNvPr>
          <p:cNvPicPr>
            <a:picLocks noChangeAspect="1"/>
          </p:cNvPicPr>
          <p:nvPr/>
        </p:nvPicPr>
        <p:blipFill>
          <a:blip r:embed="rId4"/>
          <a:stretch>
            <a:fillRect/>
          </a:stretch>
        </p:blipFill>
        <p:spPr>
          <a:xfrm>
            <a:off x="371321" y="4607580"/>
            <a:ext cx="7295238" cy="390476"/>
          </a:xfrm>
          <a:prstGeom prst="rect">
            <a:avLst/>
          </a:prstGeom>
        </p:spPr>
      </p:pic>
      <p:pic>
        <p:nvPicPr>
          <p:cNvPr id="9" name="Picture 8">
            <a:extLst>
              <a:ext uri="{FF2B5EF4-FFF2-40B4-BE49-F238E27FC236}">
                <a16:creationId xmlns:a16="http://schemas.microsoft.com/office/drawing/2014/main" xmlns="" id="{61182F77-704D-4BDA-9CEA-152EE8EC0F16}"/>
              </a:ext>
            </a:extLst>
          </p:cNvPr>
          <p:cNvPicPr>
            <a:picLocks noChangeAspect="1"/>
          </p:cNvPicPr>
          <p:nvPr/>
        </p:nvPicPr>
        <p:blipFill>
          <a:blip r:embed="rId5"/>
          <a:stretch>
            <a:fillRect/>
          </a:stretch>
        </p:blipFill>
        <p:spPr>
          <a:xfrm>
            <a:off x="2743200" y="3709760"/>
            <a:ext cx="2847619" cy="780952"/>
          </a:xfrm>
          <a:prstGeom prst="rect">
            <a:avLst/>
          </a:prstGeom>
        </p:spPr>
      </p:pic>
      <p:pic>
        <p:nvPicPr>
          <p:cNvPr id="10" name="Picture 9">
            <a:extLst>
              <a:ext uri="{FF2B5EF4-FFF2-40B4-BE49-F238E27FC236}">
                <a16:creationId xmlns:a16="http://schemas.microsoft.com/office/drawing/2014/main" xmlns="" id="{ECA10BF9-129C-4588-B0D3-D31C89536258}"/>
              </a:ext>
            </a:extLst>
          </p:cNvPr>
          <p:cNvPicPr>
            <a:picLocks noChangeAspect="1"/>
          </p:cNvPicPr>
          <p:nvPr/>
        </p:nvPicPr>
        <p:blipFill>
          <a:blip r:embed="rId6"/>
          <a:stretch>
            <a:fillRect/>
          </a:stretch>
        </p:blipFill>
        <p:spPr>
          <a:xfrm>
            <a:off x="1629419" y="5114924"/>
            <a:ext cx="5152381" cy="1066667"/>
          </a:xfrm>
          <a:prstGeom prst="rect">
            <a:avLst/>
          </a:prstGeom>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618758"/>
            <a:ext cx="8534400" cy="1143000"/>
          </a:xfrm>
        </p:spPr>
        <p:txBody>
          <a:bodyPr/>
          <a:lstStyle/>
          <a:p>
            <a:r>
              <a:rPr lang="en-US" altLang="en-US" b="1" dirty="0"/>
              <a:t>Volume Variance</a:t>
            </a:r>
          </a:p>
        </p:txBody>
      </p:sp>
      <p:sp>
        <p:nvSpPr>
          <p:cNvPr id="14" name="TextBox 13"/>
          <p:cNvSpPr txBox="1"/>
          <p:nvPr/>
        </p:nvSpPr>
        <p:spPr>
          <a:xfrm>
            <a:off x="8030165" y="380508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21.15</a:t>
            </a:r>
          </a:p>
        </p:txBody>
      </p:sp>
      <p:sp>
        <p:nvSpPr>
          <p:cNvPr id="15" name="Rounded Rectangle 12">
            <a:extLst>
              <a:ext uri="{FF2B5EF4-FFF2-40B4-BE49-F238E27FC236}">
                <a16:creationId xmlns:a16="http://schemas.microsoft.com/office/drawing/2014/main" xmlns="" id="{FB76492F-873A-4D6F-8F8C-143D43314420}"/>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9" name="Rectangle 18">
            <a:extLst>
              <a:ext uri="{FF2B5EF4-FFF2-40B4-BE49-F238E27FC236}">
                <a16:creationId xmlns:a16="http://schemas.microsoft.com/office/drawing/2014/main" xmlns="" id="{A4523655-54D1-0445-9EE6-B79C6437DCF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7D6D207D-A6D6-48FB-905F-0D4B1B471F5F}"/>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pic>
        <p:nvPicPr>
          <p:cNvPr id="7" name="Picture 6">
            <a:extLst>
              <a:ext uri="{FF2B5EF4-FFF2-40B4-BE49-F238E27FC236}">
                <a16:creationId xmlns:a16="http://schemas.microsoft.com/office/drawing/2014/main" xmlns="" id="{A740F333-A8E2-430B-83F6-45A5377EAB7E}"/>
              </a:ext>
            </a:extLst>
          </p:cNvPr>
          <p:cNvPicPr>
            <a:picLocks noChangeAspect="1"/>
          </p:cNvPicPr>
          <p:nvPr/>
        </p:nvPicPr>
        <p:blipFill>
          <a:blip r:embed="rId3"/>
          <a:stretch>
            <a:fillRect/>
          </a:stretch>
        </p:blipFill>
        <p:spPr>
          <a:xfrm>
            <a:off x="1321448" y="1601848"/>
            <a:ext cx="6542857" cy="419048"/>
          </a:xfrm>
          <a:prstGeom prst="rect">
            <a:avLst/>
          </a:prstGeom>
        </p:spPr>
      </p:pic>
      <p:pic>
        <p:nvPicPr>
          <p:cNvPr id="3" name="Picture 2">
            <a:extLst>
              <a:ext uri="{FF2B5EF4-FFF2-40B4-BE49-F238E27FC236}">
                <a16:creationId xmlns:a16="http://schemas.microsoft.com/office/drawing/2014/main" xmlns="" id="{E071DED3-45B3-402C-B316-D84CAE41ED48}"/>
              </a:ext>
            </a:extLst>
          </p:cNvPr>
          <p:cNvPicPr>
            <a:picLocks noChangeAspect="1"/>
          </p:cNvPicPr>
          <p:nvPr/>
        </p:nvPicPr>
        <p:blipFill>
          <a:blip r:embed="rId4"/>
          <a:stretch>
            <a:fillRect/>
          </a:stretch>
        </p:blipFill>
        <p:spPr>
          <a:xfrm>
            <a:off x="1524000" y="2201937"/>
            <a:ext cx="5586157" cy="1314390"/>
          </a:xfrm>
          <a:prstGeom prst="rect">
            <a:avLst/>
          </a:prstGeom>
        </p:spPr>
      </p:pic>
      <p:pic>
        <p:nvPicPr>
          <p:cNvPr id="4" name="Picture 3">
            <a:extLst>
              <a:ext uri="{FF2B5EF4-FFF2-40B4-BE49-F238E27FC236}">
                <a16:creationId xmlns:a16="http://schemas.microsoft.com/office/drawing/2014/main" xmlns="" id="{DF0B821E-DF50-4A0E-965B-EE1422E92E3F}"/>
              </a:ext>
            </a:extLst>
          </p:cNvPr>
          <p:cNvPicPr>
            <a:picLocks noChangeAspect="1"/>
          </p:cNvPicPr>
          <p:nvPr/>
        </p:nvPicPr>
        <p:blipFill>
          <a:blip r:embed="rId5"/>
          <a:stretch>
            <a:fillRect/>
          </a:stretch>
        </p:blipFill>
        <p:spPr>
          <a:xfrm>
            <a:off x="949990" y="3587849"/>
            <a:ext cx="6734175" cy="2638425"/>
          </a:xfrm>
          <a:prstGeom prst="rect">
            <a:avLst/>
          </a:prstGeom>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39663" y="647960"/>
            <a:ext cx="8534400" cy="1143000"/>
          </a:xfrm>
        </p:spPr>
        <p:txBody>
          <a:bodyPr/>
          <a:lstStyle/>
          <a:p>
            <a:r>
              <a:rPr lang="en-US" altLang="en-US" b="1" dirty="0"/>
              <a:t>Controllable Variance </a:t>
            </a:r>
          </a:p>
        </p:txBody>
      </p:sp>
      <p:sp>
        <p:nvSpPr>
          <p:cNvPr id="11" name="Rounded Rectangle 12">
            <a:extLst>
              <a:ext uri="{FF2B5EF4-FFF2-40B4-BE49-F238E27FC236}">
                <a16:creationId xmlns:a16="http://schemas.microsoft.com/office/drawing/2014/main" xmlns="" id="{CB4017ED-5F08-4883-80DB-4FED174F50B1}"/>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2" name="Rectangle 11">
            <a:extLst>
              <a:ext uri="{FF2B5EF4-FFF2-40B4-BE49-F238E27FC236}">
                <a16:creationId xmlns:a16="http://schemas.microsoft.com/office/drawing/2014/main" xmlns="" id="{8C7BAA23-666F-6946-9625-8E2AA330EB5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TextBox 13">
            <a:extLst>
              <a:ext uri="{FF2B5EF4-FFF2-40B4-BE49-F238E27FC236}">
                <a16:creationId xmlns:a16="http://schemas.microsoft.com/office/drawing/2014/main" xmlns="" id="{383CE6B0-3C72-4D2C-B602-F5B35007C47E}"/>
              </a:ext>
            </a:extLst>
          </p:cNvPr>
          <p:cNvSpPr txBox="1"/>
          <p:nvPr/>
        </p:nvSpPr>
        <p:spPr>
          <a:xfrm>
            <a:off x="7639722" y="361296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21.15</a:t>
            </a:r>
          </a:p>
        </p:txBody>
      </p:sp>
      <p:sp>
        <p:nvSpPr>
          <p:cNvPr id="10" name="Slide Number Placeholder 7">
            <a:extLst>
              <a:ext uri="{FF2B5EF4-FFF2-40B4-BE49-F238E27FC236}">
                <a16:creationId xmlns:a16="http://schemas.microsoft.com/office/drawing/2014/main" xmlns="" id="{4184706E-D137-4B5E-9939-7501DE498629}"/>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D713F868-8B81-4513-8F1C-037BB1953472}"/>
              </a:ext>
            </a:extLst>
          </p:cNvPr>
          <p:cNvPicPr>
            <a:picLocks noChangeAspect="1"/>
          </p:cNvPicPr>
          <p:nvPr/>
        </p:nvPicPr>
        <p:blipFill>
          <a:blip r:embed="rId3"/>
          <a:stretch>
            <a:fillRect/>
          </a:stretch>
        </p:blipFill>
        <p:spPr>
          <a:xfrm>
            <a:off x="204694" y="1639915"/>
            <a:ext cx="8804337" cy="322006"/>
          </a:xfrm>
          <a:prstGeom prst="rect">
            <a:avLst/>
          </a:prstGeom>
        </p:spPr>
      </p:pic>
      <p:pic>
        <p:nvPicPr>
          <p:cNvPr id="4" name="Picture 3">
            <a:extLst>
              <a:ext uri="{FF2B5EF4-FFF2-40B4-BE49-F238E27FC236}">
                <a16:creationId xmlns:a16="http://schemas.microsoft.com/office/drawing/2014/main" xmlns="" id="{F08A53B2-D6A9-48F9-8869-28F64C6610E5}"/>
              </a:ext>
            </a:extLst>
          </p:cNvPr>
          <p:cNvPicPr>
            <a:picLocks noChangeAspect="1"/>
          </p:cNvPicPr>
          <p:nvPr/>
        </p:nvPicPr>
        <p:blipFill>
          <a:blip r:embed="rId4"/>
          <a:stretch>
            <a:fillRect/>
          </a:stretch>
        </p:blipFill>
        <p:spPr>
          <a:xfrm>
            <a:off x="1681524" y="2096000"/>
            <a:ext cx="5780952" cy="1209524"/>
          </a:xfrm>
          <a:prstGeom prst="rect">
            <a:avLst/>
          </a:prstGeom>
        </p:spPr>
      </p:pic>
      <p:pic>
        <p:nvPicPr>
          <p:cNvPr id="3" name="Picture 2">
            <a:extLst>
              <a:ext uri="{FF2B5EF4-FFF2-40B4-BE49-F238E27FC236}">
                <a16:creationId xmlns:a16="http://schemas.microsoft.com/office/drawing/2014/main" xmlns="" id="{293811A5-B1D9-426A-89AF-41BB2979F24F}"/>
              </a:ext>
            </a:extLst>
          </p:cNvPr>
          <p:cNvPicPr>
            <a:picLocks noChangeAspect="1"/>
          </p:cNvPicPr>
          <p:nvPr/>
        </p:nvPicPr>
        <p:blipFill>
          <a:blip r:embed="rId5"/>
          <a:stretch>
            <a:fillRect/>
          </a:stretch>
        </p:blipFill>
        <p:spPr>
          <a:xfrm>
            <a:off x="728301" y="3582514"/>
            <a:ext cx="6734175" cy="2638425"/>
          </a:xfrm>
          <a:prstGeom prst="rect">
            <a:avLst/>
          </a:prstGeom>
        </p:spPr>
      </p:pic>
    </p:spTree>
  </p:cSld>
  <p:clrMapOvr>
    <a:masterClrMapping/>
  </p:clrMapOvr>
  <p:transition spd="med">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338428"/>
            <a:ext cx="8534400" cy="1143000"/>
          </a:xfrm>
        </p:spPr>
        <p:txBody>
          <a:bodyPr/>
          <a:lstStyle/>
          <a:p>
            <a:r>
              <a:rPr lang="en-US" altLang="en-US" b="1" dirty="0"/>
              <a:t>Overhead Variance Report</a:t>
            </a:r>
          </a:p>
        </p:txBody>
      </p:sp>
      <p:sp>
        <p:nvSpPr>
          <p:cNvPr id="11" name="Rounded Rectangle 12">
            <a:extLst>
              <a:ext uri="{FF2B5EF4-FFF2-40B4-BE49-F238E27FC236}">
                <a16:creationId xmlns:a16="http://schemas.microsoft.com/office/drawing/2014/main" xmlns="" id="{CB4017ED-5F08-4883-80DB-4FED174F50B1}"/>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2" name="Rectangle 11">
            <a:extLst>
              <a:ext uri="{FF2B5EF4-FFF2-40B4-BE49-F238E27FC236}">
                <a16:creationId xmlns:a16="http://schemas.microsoft.com/office/drawing/2014/main" xmlns="" id="{8C7BAA23-666F-6946-9625-8E2AA330EB5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TextBox 13">
            <a:extLst>
              <a:ext uri="{FF2B5EF4-FFF2-40B4-BE49-F238E27FC236}">
                <a16:creationId xmlns:a16="http://schemas.microsoft.com/office/drawing/2014/main" xmlns="" id="{383CE6B0-3C72-4D2C-B602-F5B35007C47E}"/>
              </a:ext>
            </a:extLst>
          </p:cNvPr>
          <p:cNvSpPr txBox="1"/>
          <p:nvPr/>
        </p:nvSpPr>
        <p:spPr>
          <a:xfrm>
            <a:off x="7737537" y="16177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21.16</a:t>
            </a:r>
          </a:p>
        </p:txBody>
      </p:sp>
      <p:sp>
        <p:nvSpPr>
          <p:cNvPr id="8" name="Slide Number Placeholder 7">
            <a:extLst>
              <a:ext uri="{FF2B5EF4-FFF2-40B4-BE49-F238E27FC236}">
                <a16:creationId xmlns:a16="http://schemas.microsoft.com/office/drawing/2014/main" xmlns="" id="{FAC8C5D0-D0E6-4EC0-A693-1030BCC89E62}"/>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05E128A7-C337-4892-BC9F-ADF4A3CF4DB3}"/>
              </a:ext>
            </a:extLst>
          </p:cNvPr>
          <p:cNvPicPr>
            <a:picLocks noChangeAspect="1"/>
          </p:cNvPicPr>
          <p:nvPr/>
        </p:nvPicPr>
        <p:blipFill>
          <a:blip r:embed="rId3"/>
          <a:stretch>
            <a:fillRect/>
          </a:stretch>
        </p:blipFill>
        <p:spPr>
          <a:xfrm>
            <a:off x="1447800" y="1262058"/>
            <a:ext cx="5686425" cy="5067300"/>
          </a:xfrm>
          <a:prstGeom prst="rect">
            <a:avLst/>
          </a:prstGeom>
        </p:spPr>
      </p:pic>
    </p:spTree>
    <p:extLst>
      <p:ext uri="{BB962C8B-B14F-4D97-AF65-F5344CB8AC3E}">
        <p14:creationId xmlns:p14="http://schemas.microsoft.com/office/powerpoint/2010/main" val="1831802724"/>
      </p:ext>
    </p:extLst>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dirty="0">
                <a:solidFill>
                  <a:prstClr val="black"/>
                </a:solidFill>
              </a:rPr>
              <a:t>Prepare a flexible budget and interpret a flexible budget performance report.</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1344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96624"/>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43100" y="881824"/>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9BAAF3E2-34D5-1646-9116-38D2ED1C1C09}"/>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52130B90-1484-49FE-8D3E-2367067F4372}"/>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469083"/>
            <a:ext cx="8534400" cy="1143000"/>
          </a:xfrm>
        </p:spPr>
        <p:txBody>
          <a:bodyPr/>
          <a:lstStyle/>
          <a:p>
            <a:r>
              <a:rPr lang="en-US" altLang="en-US" b="1" dirty="0"/>
              <a:t>Variance Summary</a:t>
            </a:r>
          </a:p>
        </p:txBody>
      </p:sp>
      <p:sp>
        <p:nvSpPr>
          <p:cNvPr id="11" name="Rounded Rectangle 12">
            <a:extLst>
              <a:ext uri="{FF2B5EF4-FFF2-40B4-BE49-F238E27FC236}">
                <a16:creationId xmlns:a16="http://schemas.microsoft.com/office/drawing/2014/main" xmlns="" id="{CB4017ED-5F08-4883-80DB-4FED174F50B1}"/>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2" name="Rectangle 11">
            <a:extLst>
              <a:ext uri="{FF2B5EF4-FFF2-40B4-BE49-F238E27FC236}">
                <a16:creationId xmlns:a16="http://schemas.microsoft.com/office/drawing/2014/main" xmlns="" id="{8C7BAA23-666F-6946-9625-8E2AA330EB5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TextBox 13">
            <a:extLst>
              <a:ext uri="{FF2B5EF4-FFF2-40B4-BE49-F238E27FC236}">
                <a16:creationId xmlns:a16="http://schemas.microsoft.com/office/drawing/2014/main" xmlns="" id="{383CE6B0-3C72-4D2C-B602-F5B35007C47E}"/>
              </a:ext>
            </a:extLst>
          </p:cNvPr>
          <p:cNvSpPr txBox="1"/>
          <p:nvPr/>
        </p:nvSpPr>
        <p:spPr>
          <a:xfrm>
            <a:off x="7737537" y="16177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21.17</a:t>
            </a:r>
          </a:p>
        </p:txBody>
      </p:sp>
      <p:sp>
        <p:nvSpPr>
          <p:cNvPr id="8" name="Slide Number Placeholder 7">
            <a:extLst>
              <a:ext uri="{FF2B5EF4-FFF2-40B4-BE49-F238E27FC236}">
                <a16:creationId xmlns:a16="http://schemas.microsoft.com/office/drawing/2014/main" xmlns="" id="{FAC8C5D0-D0E6-4EC0-A693-1030BCC89E62}"/>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pic>
        <p:nvPicPr>
          <p:cNvPr id="8194" name="Picture 2">
            <a:extLst>
              <a:ext uri="{FF2B5EF4-FFF2-40B4-BE49-F238E27FC236}">
                <a16:creationId xmlns:a16="http://schemas.microsoft.com/office/drawing/2014/main" xmlns="" id="{8A3C6864-C506-4C7E-A5AB-69F9D1D2F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30901"/>
            <a:ext cx="7370259"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45664"/>
      </p:ext>
    </p:extLst>
  </p:cSld>
  <p:clrMapOvr>
    <a:masterClrMapping/>
  </p:clrMapOvr>
  <p:transition spd="med">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dirty="0">
                <a:solidFill>
                  <a:prstClr val="black"/>
                </a:solidFill>
              </a:rPr>
              <a:t>Analyze changes in sales from expected amounts.</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415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03" y="4800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66900" y="923627"/>
            <a:ext cx="54102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54A3524E-A4BC-1D4E-AD45-87D73228534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440BC3AA-DBA8-4802-86D3-DB3026D97E28}"/>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82600" y="1288220"/>
            <a:ext cx="8204200" cy="122638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solidFill>
              </a:rPr>
              <a:t>A similar analysis can be applied to sales variances.  </a:t>
            </a:r>
            <a:br>
              <a:rPr lang="en-US" altLang="en-US" sz="2400" b="1" dirty="0">
                <a:solidFill>
                  <a:schemeClr val="tx2"/>
                </a:solidFill>
              </a:rPr>
            </a:br>
            <a:r>
              <a:rPr lang="en-US" altLang="en-US" sz="2400" b="1" dirty="0">
                <a:solidFill>
                  <a:schemeClr val="tx2"/>
                </a:solidFill>
              </a:rPr>
              <a:t>We will use two additional G-Max products,</a:t>
            </a:r>
            <a:br>
              <a:rPr lang="en-US" altLang="en-US" sz="2400" b="1" dirty="0">
                <a:solidFill>
                  <a:schemeClr val="tx2"/>
                </a:solidFill>
              </a:rPr>
            </a:br>
            <a:r>
              <a:rPr lang="en-US" altLang="en-US" sz="2400" b="1" dirty="0">
                <a:solidFill>
                  <a:schemeClr val="tx2"/>
                </a:solidFill>
              </a:rPr>
              <a:t> Excel golf balls and Big Bert drivers, to illustrate.</a:t>
            </a:r>
          </a:p>
        </p:txBody>
      </p:sp>
      <p:sp>
        <p:nvSpPr>
          <p:cNvPr id="38916" name="Rectangle 5"/>
          <p:cNvSpPr>
            <a:spLocks noGrp="1" noChangeArrowheads="1"/>
          </p:cNvSpPr>
          <p:nvPr>
            <p:ph type="title"/>
          </p:nvPr>
        </p:nvSpPr>
        <p:spPr>
          <a:xfrm>
            <a:off x="293688" y="274638"/>
            <a:ext cx="8534400" cy="1143000"/>
          </a:xfrm>
        </p:spPr>
        <p:txBody>
          <a:bodyPr/>
          <a:lstStyle/>
          <a:p>
            <a:r>
              <a:rPr lang="en-US" altLang="en-US" b="1" dirty="0"/>
              <a:t>Sales Variances</a:t>
            </a:r>
          </a:p>
        </p:txBody>
      </p:sp>
      <p:sp>
        <p:nvSpPr>
          <p:cNvPr id="10" name="Rounded Rectangle 9"/>
          <p:cNvSpPr/>
          <p:nvPr/>
        </p:nvSpPr>
        <p:spPr>
          <a:xfrm>
            <a:off x="0" y="6629400"/>
            <a:ext cx="4724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a:t>
            </a:r>
            <a:r>
              <a:rPr lang="en-US" altLang="en-US" sz="1100" b="1" kern="0" noProof="0" dirty="0">
                <a:solidFill>
                  <a:prstClr val="black"/>
                </a:solidFill>
                <a:latin typeface="Arial Narrow" pitchFamily="34" charset="0"/>
                <a:cs typeface="+mn-cs"/>
              </a:rPr>
              <a:t>: </a:t>
            </a:r>
            <a:r>
              <a:rPr lang="en-US" sz="1100" dirty="0">
                <a:solidFill>
                  <a:prstClr val="black"/>
                </a:solidFill>
              </a:rPr>
              <a:t>Analyze changes in sales from expected amounts,</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xmlns="" id="{709852D3-561C-2442-8027-D21A8A2125D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13" name="Picture 12">
            <a:extLst>
              <a:ext uri="{FF2B5EF4-FFF2-40B4-BE49-F238E27FC236}">
                <a16:creationId xmlns:a16="http://schemas.microsoft.com/office/drawing/2014/main" xmlns="" id="{6668A8F6-2824-4C18-B610-1BFD84F9AA2F}"/>
              </a:ext>
            </a:extLst>
          </p:cNvPr>
          <p:cNvPicPr>
            <a:picLocks noChangeAspect="1"/>
          </p:cNvPicPr>
          <p:nvPr/>
        </p:nvPicPr>
        <p:blipFill>
          <a:blip r:embed="rId3"/>
          <a:stretch>
            <a:fillRect/>
          </a:stretch>
        </p:blipFill>
        <p:spPr>
          <a:xfrm>
            <a:off x="990600" y="3096749"/>
            <a:ext cx="6835465" cy="1833070"/>
          </a:xfrm>
          <a:prstGeom prst="rect">
            <a:avLst/>
          </a:prstGeom>
        </p:spPr>
      </p:pic>
      <p:sp>
        <p:nvSpPr>
          <p:cNvPr id="8" name="Slide Number Placeholder 7">
            <a:extLst>
              <a:ext uri="{FF2B5EF4-FFF2-40B4-BE49-F238E27FC236}">
                <a16:creationId xmlns:a16="http://schemas.microsoft.com/office/drawing/2014/main" xmlns="" id="{99B219EB-FDA1-4677-BC1E-9BBAB5ECD958}"/>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p:transition spd="med">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19100" y="599592"/>
            <a:ext cx="8229600" cy="639261"/>
          </a:xfrm>
        </p:spPr>
        <p:txBody>
          <a:bodyPr/>
          <a:lstStyle/>
          <a:p>
            <a:r>
              <a:rPr lang="en-US" sz="4300" b="1" dirty="0"/>
              <a:t>Computing Sales Variances </a:t>
            </a:r>
          </a:p>
        </p:txBody>
      </p:sp>
      <p:sp>
        <p:nvSpPr>
          <p:cNvPr id="6" name="Rounded Rectangle 5"/>
          <p:cNvSpPr/>
          <p:nvPr/>
        </p:nvSpPr>
        <p:spPr>
          <a:xfrm>
            <a:off x="0" y="6629400"/>
            <a:ext cx="4724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a:t>
            </a:r>
            <a:r>
              <a:rPr lang="en-US" altLang="en-US" sz="1100" b="1" kern="0" noProof="0" dirty="0">
                <a:solidFill>
                  <a:prstClr val="black"/>
                </a:solidFill>
                <a:latin typeface="Arial Narrow" pitchFamily="34" charset="0"/>
                <a:cs typeface="+mn-cs"/>
              </a:rPr>
              <a:t>: </a:t>
            </a:r>
            <a:r>
              <a:rPr lang="en-US" sz="1100" dirty="0">
                <a:solidFill>
                  <a:prstClr val="black"/>
                </a:solidFill>
              </a:rPr>
              <a:t>Analyze changes in sales from expected amounts,</a:t>
            </a:r>
            <a:endParaRPr lang="en-US" sz="1100" dirty="0">
              <a:solidFill>
                <a:prstClr val="black"/>
              </a:solidFill>
              <a:latin typeface="Calibri"/>
            </a:endParaRPr>
          </a:p>
        </p:txBody>
      </p:sp>
      <p:sp>
        <p:nvSpPr>
          <p:cNvPr id="7" name="TextBox 6"/>
          <p:cNvSpPr txBox="1"/>
          <p:nvPr/>
        </p:nvSpPr>
        <p:spPr>
          <a:xfrm>
            <a:off x="7543800" y="29238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21.18</a:t>
            </a:r>
          </a:p>
        </p:txBody>
      </p:sp>
      <p:sp>
        <p:nvSpPr>
          <p:cNvPr id="9" name="Rectangle 8">
            <a:extLst>
              <a:ext uri="{FF2B5EF4-FFF2-40B4-BE49-F238E27FC236}">
                <a16:creationId xmlns:a16="http://schemas.microsoft.com/office/drawing/2014/main" xmlns="" id="{22A81C29-2676-9D45-9917-EA09D88F54C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DAA369BC-48D0-464E-B9FF-7108166427E6}"/>
              </a:ext>
            </a:extLst>
          </p:cNvPr>
          <p:cNvPicPr>
            <a:picLocks noChangeAspect="1"/>
          </p:cNvPicPr>
          <p:nvPr/>
        </p:nvPicPr>
        <p:blipFill>
          <a:blip r:embed="rId3"/>
          <a:stretch>
            <a:fillRect/>
          </a:stretch>
        </p:blipFill>
        <p:spPr>
          <a:xfrm>
            <a:off x="1066800" y="2971095"/>
            <a:ext cx="5887443" cy="3222823"/>
          </a:xfrm>
          <a:prstGeom prst="rect">
            <a:avLst/>
          </a:prstGeom>
        </p:spPr>
      </p:pic>
      <p:sp>
        <p:nvSpPr>
          <p:cNvPr id="11" name="Rectangle 2">
            <a:extLst>
              <a:ext uri="{FF2B5EF4-FFF2-40B4-BE49-F238E27FC236}">
                <a16:creationId xmlns:a16="http://schemas.microsoft.com/office/drawing/2014/main" xmlns="" id="{21246589-1904-4130-A964-C9B46ECAA3C6}"/>
              </a:ext>
            </a:extLst>
          </p:cNvPr>
          <p:cNvSpPr>
            <a:spLocks noChangeArrowheads="1"/>
          </p:cNvSpPr>
          <p:nvPr/>
        </p:nvSpPr>
        <p:spPr bwMode="auto">
          <a:xfrm>
            <a:off x="152400" y="1238854"/>
            <a:ext cx="8674100" cy="1504346"/>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r>
              <a:rPr lang="en-US" altLang="en-US" sz="2400" b="1" dirty="0">
                <a:solidFill>
                  <a:schemeClr val="tx2"/>
                </a:solidFill>
              </a:rPr>
              <a:t>Sales price variance –actual sales price minus budgeted</a:t>
            </a:r>
          </a:p>
          <a:p>
            <a:pPr marL="342900" indent="-342900" eaLnBrk="1" hangingPunct="1">
              <a:buFont typeface="Arial" panose="020B0604020202020204" pitchFamily="34" charset="0"/>
              <a:buChar char="•"/>
            </a:pPr>
            <a:r>
              <a:rPr lang="en-US" altLang="en-US" sz="2400" b="1" dirty="0">
                <a:solidFill>
                  <a:schemeClr val="tx2"/>
                </a:solidFill>
              </a:rPr>
              <a:t>Sales volume variance – actual sales minus budgeted</a:t>
            </a:r>
          </a:p>
        </p:txBody>
      </p:sp>
      <p:sp>
        <p:nvSpPr>
          <p:cNvPr id="12" name="Slide Number Placeholder 7">
            <a:extLst>
              <a:ext uri="{FF2B5EF4-FFF2-40B4-BE49-F238E27FC236}">
                <a16:creationId xmlns:a16="http://schemas.microsoft.com/office/drawing/2014/main" xmlns="" id="{C10C2EDD-D4BD-4C57-97AD-765C2478B27B}"/>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12245879"/>
      </p:ext>
    </p:extLst>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altLang="en-US" sz="4400" i="1" dirty="0">
                <a:ea typeface="ＭＳ Ｐゴシック" pitchFamily="34" charset="-128"/>
              </a:rPr>
              <a:t>Appendix 21A</a:t>
            </a:r>
            <a:r>
              <a:rPr lang="en-US" altLang="en-US" sz="4400" dirty="0">
                <a:ea typeface="ＭＳ Ｐゴシック" pitchFamily="34" charset="-128"/>
              </a:rPr>
              <a:t/>
            </a:r>
            <a:br>
              <a:rPr lang="en-US" altLang="en-US" sz="4400" dirty="0">
                <a:ea typeface="ＭＳ Ｐゴシック" pitchFamily="34" charset="-128"/>
              </a:rPr>
            </a:br>
            <a:r>
              <a:rPr lang="en-US" altLang="en-US" sz="4400" dirty="0">
                <a:ea typeface="ＭＳ Ｐゴシック" pitchFamily="34" charset="-128"/>
              </a:rPr>
              <a:t>Compute overhead spending and efficiency variances.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00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09800" y="847595"/>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a:extLst>
              <a:ext uri="{FF2B5EF4-FFF2-40B4-BE49-F238E27FC236}">
                <a16:creationId xmlns:a16="http://schemas.microsoft.com/office/drawing/2014/main" xmlns="" id="{84BE0D9B-50D6-1948-A6DC-040AC63DEC8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68B697B3-4BE8-4640-BCA9-1321DF645D95}"/>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568262"/>
            <a:ext cx="9144001" cy="1143000"/>
          </a:xfrm>
        </p:spPr>
        <p:txBody>
          <a:bodyPr/>
          <a:lstStyle/>
          <a:p>
            <a:r>
              <a:rPr lang="en-US" altLang="en-US" sz="4000" b="1" dirty="0"/>
              <a:t>Expanded Framework for Total </a:t>
            </a:r>
            <a:br>
              <a:rPr lang="en-US" altLang="en-US" sz="4000" b="1" dirty="0"/>
            </a:br>
            <a:r>
              <a:rPr lang="en-US" altLang="en-US" sz="4000" b="1" dirty="0"/>
              <a:t>Overhead Variance</a:t>
            </a:r>
          </a:p>
        </p:txBody>
      </p:sp>
      <p:sp>
        <p:nvSpPr>
          <p:cNvPr id="7" name="Rounded Rectangle 6"/>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8" name="TextBox 7"/>
          <p:cNvSpPr txBox="1"/>
          <p:nvPr/>
        </p:nvSpPr>
        <p:spPr>
          <a:xfrm>
            <a:off x="7588370" y="195435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21A.1</a:t>
            </a:r>
          </a:p>
        </p:txBody>
      </p:sp>
      <p:sp>
        <p:nvSpPr>
          <p:cNvPr id="10" name="Rectangle 9">
            <a:extLst>
              <a:ext uri="{FF2B5EF4-FFF2-40B4-BE49-F238E27FC236}">
                <a16:creationId xmlns:a16="http://schemas.microsoft.com/office/drawing/2014/main" xmlns="" id="{5F162083-CC50-0541-A0C9-898B4FBC2F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4034" name="Picture 2">
            <a:extLst>
              <a:ext uri="{FF2B5EF4-FFF2-40B4-BE49-F238E27FC236}">
                <a16:creationId xmlns:a16="http://schemas.microsoft.com/office/drawing/2014/main" xmlns="" id="{98825942-8BE2-4D2D-8804-80DF28E55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54357"/>
            <a:ext cx="3808322" cy="379571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7">
            <a:extLst>
              <a:ext uri="{FF2B5EF4-FFF2-40B4-BE49-F238E27FC236}">
                <a16:creationId xmlns:a16="http://schemas.microsoft.com/office/drawing/2014/main" xmlns="" id="{3BC81919-F83D-4904-9209-3A9841B6408A}"/>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p:transition spd="med">
    <p:pull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568262"/>
            <a:ext cx="9144001" cy="1143000"/>
          </a:xfrm>
        </p:spPr>
        <p:txBody>
          <a:bodyPr/>
          <a:lstStyle/>
          <a:p>
            <a:r>
              <a:rPr lang="en-US" altLang="en-US" sz="4000" b="1" dirty="0"/>
              <a:t>Computing Variable and </a:t>
            </a:r>
            <a:br>
              <a:rPr lang="en-US" altLang="en-US" sz="4000" b="1" dirty="0"/>
            </a:br>
            <a:r>
              <a:rPr lang="en-US" altLang="en-US" sz="4000" b="1" dirty="0"/>
              <a:t>Fixed Overhead Variances</a:t>
            </a:r>
          </a:p>
        </p:txBody>
      </p:sp>
      <p:sp>
        <p:nvSpPr>
          <p:cNvPr id="7" name="Rounded Rectangle 6"/>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10" name="Rectangle 9">
            <a:extLst>
              <a:ext uri="{FF2B5EF4-FFF2-40B4-BE49-F238E27FC236}">
                <a16:creationId xmlns:a16="http://schemas.microsoft.com/office/drawing/2014/main" xmlns="" id="{5F162083-CC50-0541-A0C9-898B4FBC2F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603A6310-D4ED-4D9C-9D31-DB1D03E46718}"/>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C7DDCE25-A02D-4157-87BC-4F93DBDD4A5D}"/>
              </a:ext>
            </a:extLst>
          </p:cNvPr>
          <p:cNvPicPr>
            <a:picLocks noChangeAspect="1"/>
          </p:cNvPicPr>
          <p:nvPr/>
        </p:nvPicPr>
        <p:blipFill>
          <a:blip r:embed="rId3"/>
          <a:stretch>
            <a:fillRect/>
          </a:stretch>
        </p:blipFill>
        <p:spPr>
          <a:xfrm>
            <a:off x="964769" y="2107869"/>
            <a:ext cx="7214461" cy="2800350"/>
          </a:xfrm>
          <a:prstGeom prst="rect">
            <a:avLst/>
          </a:prstGeom>
        </p:spPr>
      </p:pic>
    </p:spTree>
    <p:extLst>
      <p:ext uri="{BB962C8B-B14F-4D97-AF65-F5344CB8AC3E}">
        <p14:creationId xmlns:p14="http://schemas.microsoft.com/office/powerpoint/2010/main" val="492299716"/>
      </p:ext>
    </p:extLst>
  </p:cSld>
  <p:clrMapOvr>
    <a:masterClrMapping/>
  </p:clrMapOvr>
  <p:transition spd="med">
    <p:pull dir="l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 y="457200"/>
            <a:ext cx="9144001" cy="1143000"/>
          </a:xfrm>
        </p:spPr>
        <p:txBody>
          <a:bodyPr/>
          <a:lstStyle/>
          <a:p>
            <a:r>
              <a:rPr lang="en-US" altLang="en-US" sz="4000" b="1" dirty="0"/>
              <a:t>Expanded Overhead Variance Formulas</a:t>
            </a:r>
          </a:p>
        </p:txBody>
      </p:sp>
      <p:sp>
        <p:nvSpPr>
          <p:cNvPr id="7" name="Rounded Rectangle 6"/>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8" name="TextBox 7"/>
          <p:cNvSpPr txBox="1"/>
          <p:nvPr/>
        </p:nvSpPr>
        <p:spPr>
          <a:xfrm>
            <a:off x="7772401" y="158115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21A.2</a:t>
            </a:r>
          </a:p>
        </p:txBody>
      </p:sp>
      <p:sp>
        <p:nvSpPr>
          <p:cNvPr id="10" name="Rectangle 9">
            <a:extLst>
              <a:ext uri="{FF2B5EF4-FFF2-40B4-BE49-F238E27FC236}">
                <a16:creationId xmlns:a16="http://schemas.microsoft.com/office/drawing/2014/main" xmlns="" id="{5F162083-CC50-0541-A0C9-898B4FBC2F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9B514696-BD50-4DDA-B57F-A07602A88409}"/>
              </a:ext>
            </a:extLst>
          </p:cNvPr>
          <p:cNvPicPr>
            <a:picLocks noChangeAspect="1"/>
          </p:cNvPicPr>
          <p:nvPr/>
        </p:nvPicPr>
        <p:blipFill>
          <a:blip r:embed="rId3"/>
          <a:stretch>
            <a:fillRect/>
          </a:stretch>
        </p:blipFill>
        <p:spPr>
          <a:xfrm>
            <a:off x="1447800" y="1598210"/>
            <a:ext cx="5771429" cy="3914286"/>
          </a:xfrm>
          <a:prstGeom prst="rect">
            <a:avLst/>
          </a:prstGeom>
        </p:spPr>
      </p:pic>
      <p:sp>
        <p:nvSpPr>
          <p:cNvPr id="9" name="Slide Number Placeholder 7">
            <a:extLst>
              <a:ext uri="{FF2B5EF4-FFF2-40B4-BE49-F238E27FC236}">
                <a16:creationId xmlns:a16="http://schemas.microsoft.com/office/drawing/2014/main" xmlns="" id="{929FF042-569A-495C-A974-B26CA7C7DBC4}"/>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54226750"/>
      </p:ext>
    </p:extLst>
  </p:cSld>
  <p:clrMapOvr>
    <a:masterClrMapping/>
  </p:clrMapOvr>
  <p:transition spd="med">
    <p:pull dir="l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Title 1"/>
          <p:cNvSpPr>
            <a:spLocks noGrp="1"/>
          </p:cNvSpPr>
          <p:nvPr>
            <p:ph type="title"/>
          </p:nvPr>
        </p:nvSpPr>
        <p:spPr>
          <a:xfrm>
            <a:off x="304800" y="524021"/>
            <a:ext cx="8534400" cy="884069"/>
          </a:xfrm>
        </p:spPr>
        <p:txBody>
          <a:bodyPr/>
          <a:lstStyle/>
          <a:p>
            <a:r>
              <a:rPr lang="en-US" altLang="en-US" sz="4000" b="1" dirty="0"/>
              <a:t>Variable Overhead Variance</a:t>
            </a:r>
          </a:p>
        </p:txBody>
      </p:sp>
      <p:sp>
        <p:nvSpPr>
          <p:cNvPr id="18" name="Rounded Rectangle 6">
            <a:extLst>
              <a:ext uri="{FF2B5EF4-FFF2-40B4-BE49-F238E27FC236}">
                <a16:creationId xmlns:a16="http://schemas.microsoft.com/office/drawing/2014/main" xmlns="" id="{7C5DE1EB-A7C5-4E4C-8FFF-62DB325FCCD9}"/>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23" name="TextBox 22">
            <a:extLst>
              <a:ext uri="{FF2B5EF4-FFF2-40B4-BE49-F238E27FC236}">
                <a16:creationId xmlns:a16="http://schemas.microsoft.com/office/drawing/2014/main" xmlns="" id="{FA426AB6-43C6-4F21-8414-85B940081B9A}"/>
              </a:ext>
            </a:extLst>
          </p:cNvPr>
          <p:cNvSpPr txBox="1"/>
          <p:nvPr/>
        </p:nvSpPr>
        <p:spPr>
          <a:xfrm>
            <a:off x="7576001" y="137259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21A.3</a:t>
            </a:r>
          </a:p>
        </p:txBody>
      </p:sp>
      <p:sp>
        <p:nvSpPr>
          <p:cNvPr id="10" name="Rectangle 9">
            <a:extLst>
              <a:ext uri="{FF2B5EF4-FFF2-40B4-BE49-F238E27FC236}">
                <a16:creationId xmlns:a16="http://schemas.microsoft.com/office/drawing/2014/main" xmlns="" id="{10D2FF67-637E-B44E-BA01-A000F96367E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FF3D1811-ADB8-4031-8BEC-116D302AC20D}"/>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225851BA-9878-4E0A-AF62-F946E904A652}"/>
              </a:ext>
            </a:extLst>
          </p:cNvPr>
          <p:cNvPicPr>
            <a:picLocks noChangeAspect="1"/>
          </p:cNvPicPr>
          <p:nvPr/>
        </p:nvPicPr>
        <p:blipFill>
          <a:blip r:embed="rId3"/>
          <a:stretch>
            <a:fillRect/>
          </a:stretch>
        </p:blipFill>
        <p:spPr>
          <a:xfrm>
            <a:off x="683552" y="2336669"/>
            <a:ext cx="7776896" cy="2938463"/>
          </a:xfrm>
          <a:prstGeom prst="rect">
            <a:avLst/>
          </a:prstGeom>
        </p:spPr>
      </p:pic>
    </p:spTree>
  </p:cSld>
  <p:clrMapOvr>
    <a:masterClrMapping/>
  </p:clrMapOvr>
  <p:transition spd="med">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Title 1"/>
          <p:cNvSpPr>
            <a:spLocks noGrp="1"/>
          </p:cNvSpPr>
          <p:nvPr>
            <p:ph type="title"/>
          </p:nvPr>
        </p:nvSpPr>
        <p:spPr>
          <a:xfrm>
            <a:off x="331788" y="533400"/>
            <a:ext cx="8534400" cy="1143000"/>
          </a:xfrm>
        </p:spPr>
        <p:txBody>
          <a:bodyPr/>
          <a:lstStyle/>
          <a:p>
            <a:r>
              <a:rPr lang="en-US" altLang="en-US" sz="4000" b="1" dirty="0"/>
              <a:t>Fixed Overhead Variance</a:t>
            </a:r>
          </a:p>
        </p:txBody>
      </p:sp>
      <p:sp>
        <p:nvSpPr>
          <p:cNvPr id="18" name="Rounded Rectangle 6">
            <a:extLst>
              <a:ext uri="{FF2B5EF4-FFF2-40B4-BE49-F238E27FC236}">
                <a16:creationId xmlns:a16="http://schemas.microsoft.com/office/drawing/2014/main" xmlns="" id="{7C5DE1EB-A7C5-4E4C-8FFF-62DB325FCCD9}"/>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10" name="TextBox 9">
            <a:extLst>
              <a:ext uri="{FF2B5EF4-FFF2-40B4-BE49-F238E27FC236}">
                <a16:creationId xmlns:a16="http://schemas.microsoft.com/office/drawing/2014/main" xmlns="" id="{8519FC1F-CF74-4864-A3D7-5E8E6CD1AF65}"/>
              </a:ext>
            </a:extLst>
          </p:cNvPr>
          <p:cNvSpPr txBox="1"/>
          <p:nvPr/>
        </p:nvSpPr>
        <p:spPr>
          <a:xfrm>
            <a:off x="7578134" y="16764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21A.4</a:t>
            </a:r>
          </a:p>
        </p:txBody>
      </p:sp>
      <p:sp>
        <p:nvSpPr>
          <p:cNvPr id="12" name="Rectangle 11">
            <a:extLst>
              <a:ext uri="{FF2B5EF4-FFF2-40B4-BE49-F238E27FC236}">
                <a16:creationId xmlns:a16="http://schemas.microsoft.com/office/drawing/2014/main" xmlns="" id="{270187B2-35C6-BB4B-B1EA-84D1C97F7F3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F64A6268-9595-4329-A024-49830BC14B16}"/>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039A37FD-427F-4ED1-8E93-851BA75F3B65}"/>
              </a:ext>
            </a:extLst>
          </p:cNvPr>
          <p:cNvPicPr>
            <a:picLocks noChangeAspect="1"/>
          </p:cNvPicPr>
          <p:nvPr/>
        </p:nvPicPr>
        <p:blipFill>
          <a:blip r:embed="rId3"/>
          <a:stretch>
            <a:fillRect/>
          </a:stretch>
        </p:blipFill>
        <p:spPr>
          <a:xfrm>
            <a:off x="635854" y="2295524"/>
            <a:ext cx="7188934" cy="2505075"/>
          </a:xfrm>
          <a:prstGeom prst="rect">
            <a:avLst/>
          </a:prstGeom>
        </p:spPr>
      </p:pic>
    </p:spTree>
    <p:extLst>
      <p:ext uri="{BB962C8B-B14F-4D97-AF65-F5344CB8AC3E}">
        <p14:creationId xmlns:p14="http://schemas.microsoft.com/office/powerpoint/2010/main" val="2304639577"/>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a:xfrm>
            <a:off x="293688" y="274638"/>
            <a:ext cx="8534400" cy="1143000"/>
          </a:xfrm>
        </p:spPr>
        <p:txBody>
          <a:bodyPr/>
          <a:lstStyle/>
          <a:p>
            <a:r>
              <a:rPr lang="en-US" altLang="en-US" b="1" dirty="0"/>
              <a:t>Fixed and Flexible Budgets</a:t>
            </a:r>
          </a:p>
        </p:txBody>
      </p:sp>
      <p:sp>
        <p:nvSpPr>
          <p:cNvPr id="20" name="TextBox 19"/>
          <p:cNvSpPr txBox="1"/>
          <p:nvPr/>
        </p:nvSpPr>
        <p:spPr>
          <a:xfrm>
            <a:off x="325318" y="1219200"/>
            <a:ext cx="8088312" cy="5262979"/>
          </a:xfrm>
          <a:prstGeom prst="rect">
            <a:avLst/>
          </a:prstGeom>
          <a:solidFill>
            <a:schemeClr val="bg1">
              <a:lumMod val="95000"/>
            </a:schemeClr>
          </a:solidFill>
        </p:spPr>
        <p:txBody>
          <a:bodyPr wrap="square" rtlCol="0">
            <a:spAutoFit/>
          </a:bodyPr>
          <a:lstStyle/>
          <a:p>
            <a:r>
              <a:rPr lang="en-US" altLang="en-US" sz="2400" dirty="0"/>
              <a:t>Managers use budgets to control operations and see that planned objectives are met.</a:t>
            </a:r>
          </a:p>
          <a:p>
            <a:endParaRPr lang="en-US" altLang="en-US" sz="2400" dirty="0"/>
          </a:p>
          <a:p>
            <a:pPr marL="342900" indent="-342900">
              <a:buFont typeface="Arial" panose="020B0604020202020204" pitchFamily="34" charset="0"/>
              <a:buChar char="•"/>
            </a:pPr>
            <a:r>
              <a:rPr lang="en-US" sz="2400" dirty="0"/>
              <a:t>A </a:t>
            </a:r>
            <a:r>
              <a:rPr lang="en-US" sz="2400" i="1" dirty="0"/>
              <a:t>master budget </a:t>
            </a:r>
            <a:r>
              <a:rPr lang="en-US" sz="2400" dirty="0"/>
              <a:t>is</a:t>
            </a:r>
            <a:r>
              <a:rPr lang="en-US" sz="2400" i="1" dirty="0"/>
              <a:t> </a:t>
            </a:r>
            <a:r>
              <a:rPr lang="en-US" sz="2400" dirty="0"/>
              <a:t>based on a predicted level of activity for the budget period.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Budget reports </a:t>
            </a:r>
            <a:r>
              <a:rPr lang="en-US" sz="2400" dirty="0"/>
              <a:t>– compare actual results to budgeted results.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Fixed budget, </a:t>
            </a:r>
            <a:r>
              <a:rPr lang="en-US" sz="2400" i="1" dirty="0"/>
              <a:t>static budget, </a:t>
            </a:r>
            <a:r>
              <a:rPr lang="en-US" sz="2400" dirty="0"/>
              <a:t>based on one predicted amount of sales or other activity measure.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a:t>
            </a:r>
            <a:r>
              <a:rPr lang="en-US" sz="2400" b="1" dirty="0"/>
              <a:t>flexible budget, </a:t>
            </a:r>
            <a:r>
              <a:rPr lang="en-US" sz="2400" dirty="0"/>
              <a:t>or </a:t>
            </a:r>
            <a:r>
              <a:rPr lang="en-US" sz="2400" i="1" dirty="0"/>
              <a:t>variable budget, </a:t>
            </a:r>
            <a:r>
              <a:rPr lang="en-US" sz="2400" dirty="0"/>
              <a:t>based on more than one amount of sales or other activity measure.</a:t>
            </a:r>
            <a:endParaRPr lang="en-US" sz="2200" b="1" dirty="0"/>
          </a:p>
        </p:txBody>
      </p:sp>
      <p:sp>
        <p:nvSpPr>
          <p:cNvPr id="6" name="Rectangle 5">
            <a:extLst>
              <a:ext uri="{FF2B5EF4-FFF2-40B4-BE49-F238E27FC236}">
                <a16:creationId xmlns:a16="http://schemas.microsoft.com/office/drawing/2014/main" xmlns="" id="{0BD1096E-0349-4E47-B56F-9167FFA885CF}"/>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BCE854D4-5F3D-4A2F-A464-96AE7BC33BC5}"/>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
        <p:nvSpPr>
          <p:cNvPr id="7" name="Rounded Rectangle 20">
            <a:extLst>
              <a:ext uri="{FF2B5EF4-FFF2-40B4-BE49-F238E27FC236}">
                <a16:creationId xmlns:a16="http://schemas.microsoft.com/office/drawing/2014/main" xmlns="" id="{E0200201-BEC5-4B28-8DA6-E4F7E5CE72E2}"/>
              </a:ext>
            </a:extLst>
          </p:cNvPr>
          <p:cNvSpPr/>
          <p:nvPr/>
        </p:nvSpPr>
        <p:spPr>
          <a:xfrm>
            <a:off x="0" y="6636266"/>
            <a:ext cx="6176013" cy="1903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Prepare a flexible budget and interpret a flexible budget performance report.</a:t>
            </a:r>
            <a:endParaRPr lang="en-US" sz="1100" dirty="0"/>
          </a:p>
        </p:txBody>
      </p:sp>
    </p:spTree>
  </p:cSld>
  <p:clrMapOvr>
    <a:masterClrMapping/>
  </p:clrMapOvr>
  <p:transition spd="med">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altLang="en-US" sz="4400" i="1" dirty="0">
                <a:ea typeface="ＭＳ Ｐゴシック" pitchFamily="34" charset="-128"/>
              </a:rPr>
              <a:t>Appendix 21A</a:t>
            </a:r>
            <a:r>
              <a:rPr lang="en-US" altLang="en-US" sz="4400" dirty="0">
                <a:ea typeface="ＭＳ Ｐゴシック" pitchFamily="34" charset="-128"/>
              </a:rPr>
              <a:t/>
            </a:r>
            <a:br>
              <a:rPr lang="en-US" altLang="en-US" sz="4400" dirty="0">
                <a:ea typeface="ＭＳ Ｐゴシック" pitchFamily="34" charset="-128"/>
              </a:rPr>
            </a:br>
            <a:r>
              <a:rPr lang="en-US" dirty="0">
                <a:solidFill>
                  <a:prstClr val="black"/>
                </a:solidFill>
              </a:rPr>
              <a:t>Prepare journal entries for standard costs and account for price and quantity variances.</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4943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943" y="51054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P6</a:t>
            </a:r>
            <a:endParaRPr lang="en-US" sz="4400" dirty="0">
              <a:latin typeface="+mj-lt"/>
            </a:endParaRPr>
          </a:p>
        </p:txBody>
      </p:sp>
      <p:sp>
        <p:nvSpPr>
          <p:cNvPr id="10" name="Rectangle 9">
            <a:extLst>
              <a:ext uri="{FF2B5EF4-FFF2-40B4-BE49-F238E27FC236}">
                <a16:creationId xmlns:a16="http://schemas.microsoft.com/office/drawing/2014/main" xmlns="" id="{17761565-C226-174D-AB91-18A91DA4F70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7B56725D-9960-4A0C-99D9-EEE239835D82}"/>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a:xfrm>
            <a:off x="293688" y="274638"/>
            <a:ext cx="8534400" cy="1143000"/>
          </a:xfrm>
        </p:spPr>
        <p:txBody>
          <a:bodyPr/>
          <a:lstStyle/>
          <a:p>
            <a:r>
              <a:rPr lang="en-US" altLang="en-US" b="1" dirty="0"/>
              <a:t>Direct Materials Journal Entry</a:t>
            </a:r>
          </a:p>
        </p:txBody>
      </p:sp>
      <p:sp>
        <p:nvSpPr>
          <p:cNvPr id="8" name="TextBox 7"/>
          <p:cNvSpPr txBox="1"/>
          <p:nvPr/>
        </p:nvSpPr>
        <p:spPr>
          <a:xfrm>
            <a:off x="1512888" y="2415381"/>
            <a:ext cx="6096000" cy="461665"/>
          </a:xfrm>
          <a:prstGeom prst="rect">
            <a:avLst/>
          </a:prstGeom>
          <a:solidFill>
            <a:schemeClr val="bg2">
              <a:lumMod val="90000"/>
            </a:schemeClr>
          </a:solidFill>
          <a:ln w="28575">
            <a:solidFill>
              <a:schemeClr val="tx1"/>
            </a:solidFill>
          </a:ln>
        </p:spPr>
        <p:txBody>
          <a:bodyPr>
            <a:spAutoFit/>
          </a:bodyPr>
          <a:lstStyle/>
          <a:p>
            <a:pPr algn="ctr">
              <a:defRPr/>
            </a:pPr>
            <a:r>
              <a:rPr lang="en-US" sz="2400" dirty="0"/>
              <a:t>Recording G-Max direct material costs.</a:t>
            </a:r>
          </a:p>
        </p:txBody>
      </p:sp>
      <p:sp>
        <p:nvSpPr>
          <p:cNvPr id="2" name="TextBox 1"/>
          <p:cNvSpPr txBox="1"/>
          <p:nvPr/>
        </p:nvSpPr>
        <p:spPr>
          <a:xfrm>
            <a:off x="533400" y="1209676"/>
            <a:ext cx="8153400" cy="1015663"/>
          </a:xfrm>
          <a:prstGeom prst="rect">
            <a:avLst/>
          </a:prstGeom>
          <a:noFill/>
        </p:spPr>
        <p:txBody>
          <a:bodyPr wrap="square" rtlCol="0">
            <a:spAutoFit/>
          </a:bodyPr>
          <a:lstStyle/>
          <a:p>
            <a:pPr algn="ctr"/>
            <a:r>
              <a:rPr lang="en-US" altLang="en-US" sz="2000" dirty="0"/>
              <a:t>Standard cost systems also record costs and variances in accounts. The entries in the next few slides briefly illustrate the important aspects of this process for G-Max’s standard costs and variances for May.</a:t>
            </a:r>
            <a:endParaRPr lang="en-US" sz="2000" dirty="0"/>
          </a:p>
        </p:txBody>
      </p:sp>
      <p:sp>
        <p:nvSpPr>
          <p:cNvPr id="11" name="Rounded Rectangle 10"/>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P6: </a:t>
            </a:r>
            <a:r>
              <a:rPr lang="en-US" sz="1100" dirty="0">
                <a:solidFill>
                  <a:prstClr val="black"/>
                </a:solidFill>
                <a:latin typeface="Calibri"/>
              </a:rPr>
              <a:t>Prepare journal entries for standard costs and account for price and quantity variances</a:t>
            </a:r>
            <a:r>
              <a:rPr lang="en-US" altLang="en-US" sz="1100" dirty="0">
                <a:ea typeface="ＭＳ Ｐゴシック" pitchFamily="34" charset="-128"/>
              </a:rPr>
              <a:t>.</a:t>
            </a:r>
            <a:endParaRPr lang="en-US" sz="1100" dirty="0">
              <a:solidFill>
                <a:prstClr val="black"/>
              </a:solidFill>
              <a:latin typeface="Calibri"/>
            </a:endParaRPr>
          </a:p>
        </p:txBody>
      </p:sp>
      <p:sp>
        <p:nvSpPr>
          <p:cNvPr id="12" name="Rectangle 11">
            <a:extLst>
              <a:ext uri="{FF2B5EF4-FFF2-40B4-BE49-F238E27FC236}">
                <a16:creationId xmlns:a16="http://schemas.microsoft.com/office/drawing/2014/main" xmlns="" id="{B8ACFF8D-8943-8241-974F-1A86DF78E299}"/>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D94878F3-28B8-439C-BD54-650BB890E204}"/>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45C020A3-0646-4B91-9B17-849046F4CE50}"/>
              </a:ext>
            </a:extLst>
          </p:cNvPr>
          <p:cNvPicPr>
            <a:picLocks noChangeAspect="1"/>
          </p:cNvPicPr>
          <p:nvPr/>
        </p:nvPicPr>
        <p:blipFill>
          <a:blip r:embed="rId3"/>
          <a:stretch>
            <a:fillRect/>
          </a:stretch>
        </p:blipFill>
        <p:spPr>
          <a:xfrm>
            <a:off x="1065503" y="3133226"/>
            <a:ext cx="7012993" cy="2196565"/>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293688" y="533400"/>
            <a:ext cx="8534400" cy="1143000"/>
          </a:xfrm>
        </p:spPr>
        <p:txBody>
          <a:bodyPr/>
          <a:lstStyle/>
          <a:p>
            <a:r>
              <a:rPr lang="en-US" altLang="en-US" b="1" dirty="0"/>
              <a:t>Direct Labor Journal Entry</a:t>
            </a:r>
          </a:p>
        </p:txBody>
      </p:sp>
      <p:sp>
        <p:nvSpPr>
          <p:cNvPr id="8" name="TextBox 7"/>
          <p:cNvSpPr txBox="1"/>
          <p:nvPr/>
        </p:nvSpPr>
        <p:spPr>
          <a:xfrm>
            <a:off x="1524000" y="1900238"/>
            <a:ext cx="6096000" cy="461962"/>
          </a:xfrm>
          <a:prstGeom prst="rect">
            <a:avLst/>
          </a:prstGeom>
          <a:solidFill>
            <a:schemeClr val="accent1">
              <a:lumMod val="40000"/>
              <a:lumOff val="60000"/>
            </a:schemeClr>
          </a:solidFill>
          <a:ln w="28575">
            <a:solidFill>
              <a:schemeClr val="tx1"/>
            </a:solidFill>
          </a:ln>
        </p:spPr>
        <p:txBody>
          <a:bodyPr>
            <a:spAutoFit/>
          </a:bodyPr>
          <a:lstStyle/>
          <a:p>
            <a:pPr algn="ctr">
              <a:defRPr/>
            </a:pPr>
            <a:r>
              <a:rPr lang="en-US" sz="2400" dirty="0"/>
              <a:t>Recording G-Max labor costs for May</a:t>
            </a:r>
          </a:p>
        </p:txBody>
      </p:sp>
      <p:sp>
        <p:nvSpPr>
          <p:cNvPr id="10" name="Rounded Rectangle 9"/>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P6: </a:t>
            </a:r>
            <a:r>
              <a:rPr lang="en-US" sz="1100" dirty="0">
                <a:solidFill>
                  <a:prstClr val="black"/>
                </a:solidFill>
                <a:latin typeface="Calibri"/>
              </a:rPr>
              <a:t>Prepare journal entries for standard costs and account for price and quantity variances</a:t>
            </a:r>
            <a:r>
              <a:rPr lang="en-US" altLang="en-US" sz="1100" dirty="0">
                <a:ea typeface="ＭＳ Ｐゴシック" pitchFamily="34" charset="-128"/>
              </a:rPr>
              <a:t>.</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xmlns="" id="{825E1398-3238-2C45-847D-C44A8842B0C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C3FA60B6-C49B-42FB-8F0F-3C369DF533F8}"/>
              </a:ext>
            </a:extLst>
          </p:cNvPr>
          <p:cNvPicPr>
            <a:picLocks noChangeAspect="1"/>
          </p:cNvPicPr>
          <p:nvPr/>
        </p:nvPicPr>
        <p:blipFill>
          <a:blip r:embed="rId3"/>
          <a:stretch>
            <a:fillRect/>
          </a:stretch>
        </p:blipFill>
        <p:spPr>
          <a:xfrm>
            <a:off x="1376317" y="2740551"/>
            <a:ext cx="6391365" cy="1590611"/>
          </a:xfrm>
          <a:prstGeom prst="rect">
            <a:avLst/>
          </a:prstGeom>
        </p:spPr>
      </p:pic>
      <p:sp>
        <p:nvSpPr>
          <p:cNvPr id="9" name="Slide Number Placeholder 7">
            <a:extLst>
              <a:ext uri="{FF2B5EF4-FFF2-40B4-BE49-F238E27FC236}">
                <a16:creationId xmlns:a16="http://schemas.microsoft.com/office/drawing/2014/main" xmlns="" id="{9194BAE2-5B33-4383-A9B8-6E32E2F1F63F}"/>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p:transition spd="med">
    <p:split orient="vert"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293688" y="533400"/>
            <a:ext cx="8534400" cy="1143000"/>
          </a:xfrm>
        </p:spPr>
        <p:txBody>
          <a:bodyPr/>
          <a:lstStyle/>
          <a:p>
            <a:r>
              <a:rPr lang="en-US" altLang="en-US" b="1" dirty="0"/>
              <a:t>Overhead Journal Entry</a:t>
            </a:r>
          </a:p>
        </p:txBody>
      </p:sp>
      <p:sp>
        <p:nvSpPr>
          <p:cNvPr id="7" name="TextBox 6"/>
          <p:cNvSpPr txBox="1"/>
          <p:nvPr/>
        </p:nvSpPr>
        <p:spPr>
          <a:xfrm>
            <a:off x="1615702" y="1445419"/>
            <a:ext cx="6096000" cy="461962"/>
          </a:xfrm>
          <a:prstGeom prst="rect">
            <a:avLst/>
          </a:prstGeom>
          <a:solidFill>
            <a:schemeClr val="accent1">
              <a:lumMod val="40000"/>
              <a:lumOff val="60000"/>
            </a:schemeClr>
          </a:solidFill>
          <a:ln w="28575">
            <a:solidFill>
              <a:schemeClr val="tx1"/>
            </a:solidFill>
          </a:ln>
        </p:spPr>
        <p:txBody>
          <a:bodyPr>
            <a:spAutoFit/>
          </a:bodyPr>
          <a:lstStyle/>
          <a:p>
            <a:pPr algn="ctr">
              <a:defRPr/>
            </a:pPr>
            <a:r>
              <a:rPr lang="en-US" sz="2400" dirty="0"/>
              <a:t>Recording G-Max overhead costs for May</a:t>
            </a:r>
          </a:p>
        </p:txBody>
      </p:sp>
      <p:sp>
        <p:nvSpPr>
          <p:cNvPr id="2" name="TextBox 1"/>
          <p:cNvSpPr txBox="1"/>
          <p:nvPr/>
        </p:nvSpPr>
        <p:spPr>
          <a:xfrm>
            <a:off x="898951" y="4099453"/>
            <a:ext cx="7543800" cy="2246769"/>
          </a:xfrm>
          <a:prstGeom prst="rect">
            <a:avLst/>
          </a:prstGeom>
          <a:noFill/>
        </p:spPr>
        <p:txBody>
          <a:bodyPr wrap="square" rtlCol="0">
            <a:spAutoFit/>
          </a:bodyPr>
          <a:lstStyle/>
          <a:p>
            <a:r>
              <a:rPr lang="en-US" altLang="en-US" sz="2000" dirty="0"/>
              <a:t>When Factory Overhead is applied to Goods in Process Inventory, the actual amount is credited to the Factory Overhead account. To account for the difference between actual and standard overhead costs, the entry includes a $500 debit to the Volume Variance, a $250 debit to the Variable Overhead Spending Variance, and a $100 credit to the Variable Overhead Efficiency Variance. </a:t>
            </a:r>
            <a:endParaRPr lang="en-US" sz="2000" dirty="0"/>
          </a:p>
        </p:txBody>
      </p:sp>
      <p:sp>
        <p:nvSpPr>
          <p:cNvPr id="10" name="Rounded Rectangle 9"/>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P6: </a:t>
            </a:r>
            <a:r>
              <a:rPr lang="en-US" sz="1100" dirty="0">
                <a:solidFill>
                  <a:prstClr val="black"/>
                </a:solidFill>
                <a:latin typeface="Calibri"/>
              </a:rPr>
              <a:t>Prepare journal entries for standard costs and account for price and quantity variances</a:t>
            </a:r>
            <a:r>
              <a:rPr lang="en-US" altLang="en-US" sz="1100" dirty="0">
                <a:ea typeface="ＭＳ Ｐゴシック" pitchFamily="34" charset="-128"/>
              </a:rPr>
              <a:t>.</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xmlns="" id="{02270C27-83DD-7441-BCB5-37F20903409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BAD94833-3842-451E-8BB4-2F801EC1EFBA}"/>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91568E7D-3077-4A97-9CF2-D342E54BF0B7}"/>
              </a:ext>
            </a:extLst>
          </p:cNvPr>
          <p:cNvPicPr>
            <a:picLocks noChangeAspect="1"/>
          </p:cNvPicPr>
          <p:nvPr/>
        </p:nvPicPr>
        <p:blipFill>
          <a:blip r:embed="rId3"/>
          <a:stretch>
            <a:fillRect/>
          </a:stretch>
        </p:blipFill>
        <p:spPr>
          <a:xfrm>
            <a:off x="1737518" y="2112166"/>
            <a:ext cx="5866667" cy="1838095"/>
          </a:xfrm>
          <a:prstGeom prst="rect">
            <a:avLst/>
          </a:prstGeom>
        </p:spPr>
      </p:pic>
    </p:spTree>
  </p:cSld>
  <p:clrMapOvr>
    <a:masterClrMapping/>
  </p:clrMapOvr>
  <p:transition spd="med">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0"/>
            <a:ext cx="8229600" cy="1143000"/>
          </a:xfrm>
        </p:spPr>
        <p:txBody>
          <a:bodyPr/>
          <a:lstStyle/>
          <a:p>
            <a:pPr>
              <a:defRPr/>
            </a:pPr>
            <a:r>
              <a:rPr lang="en-US" b="1" dirty="0"/>
              <a:t>End of Chapter 21</a:t>
            </a:r>
          </a:p>
        </p:txBody>
      </p:sp>
      <p:sp>
        <p:nvSpPr>
          <p:cNvPr id="7" name="Rectangle 6">
            <a:extLst>
              <a:ext uri="{FF2B5EF4-FFF2-40B4-BE49-F238E27FC236}">
                <a16:creationId xmlns:a16="http://schemas.microsoft.com/office/drawing/2014/main" xmlns="" id="{17B874E7-45C5-1941-AA72-95A3D338129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5" name="Slide Number Placeholder 7">
            <a:extLst>
              <a:ext uri="{FF2B5EF4-FFF2-40B4-BE49-F238E27FC236}">
                <a16:creationId xmlns:a16="http://schemas.microsoft.com/office/drawing/2014/main" xmlns="" id="{AF66031F-015C-4EDC-989F-11B51C1F98F7}"/>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Picture 5"/>
          <p:cNvSpPr>
            <a:spLocks noChangeArrowheads="1"/>
          </p:cNvSpPr>
          <p:nvPr/>
        </p:nvSpPr>
        <p:spPr bwMode="auto">
          <a:xfrm>
            <a:off x="5205413" y="3074988"/>
            <a:ext cx="4746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6151" name="Rectangle 12"/>
          <p:cNvSpPr>
            <a:spLocks noGrp="1" noChangeArrowheads="1"/>
          </p:cNvSpPr>
          <p:nvPr>
            <p:ph type="title"/>
          </p:nvPr>
        </p:nvSpPr>
        <p:spPr>
          <a:xfrm>
            <a:off x="228600" y="304800"/>
            <a:ext cx="8534400" cy="1143000"/>
          </a:xfrm>
        </p:spPr>
        <p:txBody>
          <a:bodyPr/>
          <a:lstStyle/>
          <a:p>
            <a:r>
              <a:rPr lang="en-US" altLang="en-US" b="1" dirty="0"/>
              <a:t>Fixed Budget Performance Report</a:t>
            </a:r>
          </a:p>
        </p:txBody>
      </p:sp>
      <p:sp>
        <p:nvSpPr>
          <p:cNvPr id="18" name="TextBox 17"/>
          <p:cNvSpPr txBox="1"/>
          <p:nvPr/>
        </p:nvSpPr>
        <p:spPr>
          <a:xfrm>
            <a:off x="685800" y="1219200"/>
            <a:ext cx="7848600" cy="400110"/>
          </a:xfrm>
          <a:prstGeom prst="rect">
            <a:avLst/>
          </a:prstGeom>
          <a:solidFill>
            <a:schemeClr val="bg1">
              <a:lumMod val="95000"/>
            </a:schemeClr>
          </a:solidFill>
        </p:spPr>
        <p:txBody>
          <a:bodyPr wrap="square" rtlCol="0">
            <a:spAutoFit/>
          </a:bodyPr>
          <a:lstStyle/>
          <a:p>
            <a:r>
              <a:rPr lang="en-US" sz="2000" dirty="0"/>
              <a:t>A </a:t>
            </a:r>
            <a:r>
              <a:rPr lang="en-US" sz="2000" b="1" dirty="0"/>
              <a:t>fixed budget</a:t>
            </a:r>
            <a:r>
              <a:rPr lang="en-US" sz="2000" b="1" i="1" dirty="0"/>
              <a:t> is based on one </a:t>
            </a:r>
            <a:r>
              <a:rPr lang="en-US" sz="2000" dirty="0"/>
              <a:t>predicted amount of sales.</a:t>
            </a:r>
          </a:p>
        </p:txBody>
      </p:sp>
      <p:sp>
        <p:nvSpPr>
          <p:cNvPr id="19" name="TextBox 18"/>
          <p:cNvSpPr txBox="1"/>
          <p:nvPr/>
        </p:nvSpPr>
        <p:spPr>
          <a:xfrm>
            <a:off x="7642746" y="20390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21.2</a:t>
            </a:r>
          </a:p>
        </p:txBody>
      </p:sp>
      <p:sp>
        <p:nvSpPr>
          <p:cNvPr id="9" name="Rectangle 8">
            <a:extLst>
              <a:ext uri="{FF2B5EF4-FFF2-40B4-BE49-F238E27FC236}">
                <a16:creationId xmlns:a16="http://schemas.microsoft.com/office/drawing/2014/main" xmlns="" id="{6B4C8217-530D-2D4D-AD17-508517DB291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8C627E72-E442-44D6-AB2A-9F3D0899C555}"/>
              </a:ext>
            </a:extLst>
          </p:cNvPr>
          <p:cNvPicPr>
            <a:picLocks noChangeAspect="1"/>
          </p:cNvPicPr>
          <p:nvPr/>
        </p:nvPicPr>
        <p:blipFill>
          <a:blip r:embed="rId3"/>
          <a:stretch>
            <a:fillRect/>
          </a:stretch>
        </p:blipFill>
        <p:spPr>
          <a:xfrm>
            <a:off x="990600" y="2046167"/>
            <a:ext cx="6438430" cy="2673266"/>
          </a:xfrm>
          <a:prstGeom prst="rect">
            <a:avLst/>
          </a:prstGeom>
        </p:spPr>
      </p:pic>
      <p:sp>
        <p:nvSpPr>
          <p:cNvPr id="5" name="TextBox 4">
            <a:extLst>
              <a:ext uri="{FF2B5EF4-FFF2-40B4-BE49-F238E27FC236}">
                <a16:creationId xmlns:a16="http://schemas.microsoft.com/office/drawing/2014/main" xmlns="" id="{23CFC7F1-0EFB-4EAB-93D4-97C90C7D1BD6}"/>
              </a:ext>
            </a:extLst>
          </p:cNvPr>
          <p:cNvSpPr txBox="1"/>
          <p:nvPr/>
        </p:nvSpPr>
        <p:spPr>
          <a:xfrm>
            <a:off x="990600" y="5009590"/>
            <a:ext cx="6553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Fixed budget performance reports compares actual results with results expected under a fixed budget.</a:t>
            </a:r>
          </a:p>
          <a:p>
            <a:pPr marL="285750" indent="-285750">
              <a:buFont typeface="Arial" panose="020B0604020202020204" pitchFamily="34" charset="0"/>
              <a:buChar char="•"/>
            </a:pPr>
            <a:r>
              <a:rPr lang="en-US" dirty="0"/>
              <a:t>This fixed budget is based on 100 units, but 140 actual units were sold resulting in the variances shown here.</a:t>
            </a:r>
          </a:p>
        </p:txBody>
      </p:sp>
      <p:sp>
        <p:nvSpPr>
          <p:cNvPr id="11" name="Slide Number Placeholder 7">
            <a:extLst>
              <a:ext uri="{FF2B5EF4-FFF2-40B4-BE49-F238E27FC236}">
                <a16:creationId xmlns:a16="http://schemas.microsoft.com/office/drawing/2014/main" xmlns="" id="{77F86F6D-D413-4CFD-86A7-BCD2BFAF2590}"/>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
        <p:nvSpPr>
          <p:cNvPr id="10" name="Rounded Rectangle 20">
            <a:extLst>
              <a:ext uri="{FF2B5EF4-FFF2-40B4-BE49-F238E27FC236}">
                <a16:creationId xmlns:a16="http://schemas.microsoft.com/office/drawing/2014/main" xmlns="" id="{744C2BC3-6BE2-4965-AA0E-BF2105B6940F}"/>
              </a:ext>
            </a:extLst>
          </p:cNvPr>
          <p:cNvSpPr/>
          <p:nvPr/>
        </p:nvSpPr>
        <p:spPr>
          <a:xfrm>
            <a:off x="0" y="6636266"/>
            <a:ext cx="6176013" cy="1903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Prepare a flexible budget and interpret a flexible budget performance report.</a:t>
            </a:r>
            <a:endParaRPr lang="en-US" sz="1100" dirty="0"/>
          </a:p>
        </p:txBody>
      </p:sp>
    </p:spTree>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9"/>
          <p:cNvGrpSpPr>
            <a:grpSpLocks/>
          </p:cNvGrpSpPr>
          <p:nvPr/>
        </p:nvGrpSpPr>
        <p:grpSpPr bwMode="auto">
          <a:xfrm>
            <a:off x="152400" y="2349500"/>
            <a:ext cx="3797300" cy="3200400"/>
            <a:chOff x="96" y="1480"/>
            <a:chExt cx="2392" cy="2016"/>
          </a:xfrm>
        </p:grpSpPr>
        <p:sp>
          <p:nvSpPr>
            <p:cNvPr id="7176" name="Freeform 3"/>
            <p:cNvSpPr>
              <a:spLocks/>
            </p:cNvSpPr>
            <p:nvPr/>
          </p:nvSpPr>
          <p:spPr bwMode="auto">
            <a:xfrm>
              <a:off x="227" y="3061"/>
              <a:ext cx="299" cy="163"/>
            </a:xfrm>
            <a:custGeom>
              <a:avLst/>
              <a:gdLst>
                <a:gd name="T0" fmla="*/ 191 w 299"/>
                <a:gd name="T1" fmla="*/ 0 h 163"/>
                <a:gd name="T2" fmla="*/ 38 w 299"/>
                <a:gd name="T3" fmla="*/ 14 h 163"/>
                <a:gd name="T4" fmla="*/ 23 w 299"/>
                <a:gd name="T5" fmla="*/ 25 h 163"/>
                <a:gd name="T6" fmla="*/ 14 w 299"/>
                <a:gd name="T7" fmla="*/ 37 h 163"/>
                <a:gd name="T8" fmla="*/ 5 w 299"/>
                <a:gd name="T9" fmla="*/ 50 h 163"/>
                <a:gd name="T10" fmla="*/ 0 w 299"/>
                <a:gd name="T11" fmla="*/ 73 h 163"/>
                <a:gd name="T12" fmla="*/ 1 w 299"/>
                <a:gd name="T13" fmla="*/ 98 h 163"/>
                <a:gd name="T14" fmla="*/ 5 w 299"/>
                <a:gd name="T15" fmla="*/ 112 h 163"/>
                <a:gd name="T16" fmla="*/ 14 w 299"/>
                <a:gd name="T17" fmla="*/ 127 h 163"/>
                <a:gd name="T18" fmla="*/ 30 w 299"/>
                <a:gd name="T19" fmla="*/ 140 h 163"/>
                <a:gd name="T20" fmla="*/ 49 w 299"/>
                <a:gd name="T21" fmla="*/ 151 h 163"/>
                <a:gd name="T22" fmla="*/ 68 w 299"/>
                <a:gd name="T23" fmla="*/ 157 h 163"/>
                <a:gd name="T24" fmla="*/ 84 w 299"/>
                <a:gd name="T25" fmla="*/ 160 h 163"/>
                <a:gd name="T26" fmla="*/ 106 w 299"/>
                <a:gd name="T27" fmla="*/ 162 h 163"/>
                <a:gd name="T28" fmla="*/ 105 w 299"/>
                <a:gd name="T29" fmla="*/ 160 h 163"/>
                <a:gd name="T30" fmla="*/ 223 w 299"/>
                <a:gd name="T31" fmla="*/ 149 h 163"/>
                <a:gd name="T32" fmla="*/ 298 w 299"/>
                <a:gd name="T33" fmla="*/ 0 h 163"/>
                <a:gd name="T34" fmla="*/ 191 w 299"/>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9"/>
                <a:gd name="T55" fmla="*/ 0 h 163"/>
                <a:gd name="T56" fmla="*/ 299 w 299"/>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9" h="163">
                  <a:moveTo>
                    <a:pt x="191" y="0"/>
                  </a:moveTo>
                  <a:lnTo>
                    <a:pt x="38" y="14"/>
                  </a:lnTo>
                  <a:lnTo>
                    <a:pt x="23" y="25"/>
                  </a:lnTo>
                  <a:lnTo>
                    <a:pt x="14" y="37"/>
                  </a:lnTo>
                  <a:lnTo>
                    <a:pt x="5" y="50"/>
                  </a:lnTo>
                  <a:lnTo>
                    <a:pt x="0" y="73"/>
                  </a:lnTo>
                  <a:lnTo>
                    <a:pt x="1" y="98"/>
                  </a:lnTo>
                  <a:lnTo>
                    <a:pt x="5" y="112"/>
                  </a:lnTo>
                  <a:lnTo>
                    <a:pt x="14" y="127"/>
                  </a:lnTo>
                  <a:lnTo>
                    <a:pt x="30" y="140"/>
                  </a:lnTo>
                  <a:lnTo>
                    <a:pt x="49" y="151"/>
                  </a:lnTo>
                  <a:lnTo>
                    <a:pt x="68" y="157"/>
                  </a:lnTo>
                  <a:lnTo>
                    <a:pt x="84" y="160"/>
                  </a:lnTo>
                  <a:lnTo>
                    <a:pt x="106" y="162"/>
                  </a:lnTo>
                  <a:lnTo>
                    <a:pt x="105" y="160"/>
                  </a:lnTo>
                  <a:lnTo>
                    <a:pt x="223" y="149"/>
                  </a:lnTo>
                  <a:lnTo>
                    <a:pt x="298" y="0"/>
                  </a:lnTo>
                  <a:lnTo>
                    <a:pt x="191" y="0"/>
                  </a:lnTo>
                </a:path>
              </a:pathLst>
            </a:custGeom>
            <a:solidFill>
              <a:srgbClr val="808080"/>
            </a:solidFill>
            <a:ln w="25400" cap="rnd">
              <a:solidFill>
                <a:srgbClr val="000000"/>
              </a:solidFill>
              <a:round/>
              <a:headEnd/>
              <a:tailEnd/>
            </a:ln>
          </p:spPr>
          <p:txBody>
            <a:bodyPr/>
            <a:lstStyle/>
            <a:p>
              <a:endParaRPr lang="en-GB" dirty="0"/>
            </a:p>
          </p:txBody>
        </p:sp>
        <p:sp>
          <p:nvSpPr>
            <p:cNvPr id="7177" name="Freeform 4"/>
            <p:cNvSpPr>
              <a:spLocks/>
            </p:cNvSpPr>
            <p:nvPr/>
          </p:nvSpPr>
          <p:spPr bwMode="auto">
            <a:xfrm>
              <a:off x="96" y="1568"/>
              <a:ext cx="1672" cy="1654"/>
            </a:xfrm>
            <a:custGeom>
              <a:avLst/>
              <a:gdLst>
                <a:gd name="T0" fmla="*/ 94 w 1672"/>
                <a:gd name="T1" fmla="*/ 6 h 1654"/>
                <a:gd name="T2" fmla="*/ 60 w 1672"/>
                <a:gd name="T3" fmla="*/ 28 h 1654"/>
                <a:gd name="T4" fmla="*/ 18 w 1672"/>
                <a:gd name="T5" fmla="*/ 74 h 1654"/>
                <a:gd name="T6" fmla="*/ 3 w 1672"/>
                <a:gd name="T7" fmla="*/ 121 h 1654"/>
                <a:gd name="T8" fmla="*/ 0 w 1672"/>
                <a:gd name="T9" fmla="*/ 179 h 1654"/>
                <a:gd name="T10" fmla="*/ 7 w 1672"/>
                <a:gd name="T11" fmla="*/ 227 h 1654"/>
                <a:gd name="T12" fmla="*/ 30 w 1672"/>
                <a:gd name="T13" fmla="*/ 304 h 1654"/>
                <a:gd name="T14" fmla="*/ 89 w 1672"/>
                <a:gd name="T15" fmla="*/ 435 h 1654"/>
                <a:gd name="T16" fmla="*/ 160 w 1672"/>
                <a:gd name="T17" fmla="*/ 582 h 1654"/>
                <a:gd name="T18" fmla="*/ 225 w 1672"/>
                <a:gd name="T19" fmla="*/ 733 h 1654"/>
                <a:gd name="T20" fmla="*/ 277 w 1672"/>
                <a:gd name="T21" fmla="*/ 930 h 1654"/>
                <a:gd name="T22" fmla="*/ 306 w 1672"/>
                <a:gd name="T23" fmla="*/ 1168 h 1654"/>
                <a:gd name="T24" fmla="*/ 322 w 1672"/>
                <a:gd name="T25" fmla="*/ 1338 h 1654"/>
                <a:gd name="T26" fmla="*/ 322 w 1672"/>
                <a:gd name="T27" fmla="*/ 1466 h 1654"/>
                <a:gd name="T28" fmla="*/ 302 w 1672"/>
                <a:gd name="T29" fmla="*/ 1562 h 1654"/>
                <a:gd name="T30" fmla="*/ 277 w 1672"/>
                <a:gd name="T31" fmla="*/ 1617 h 1654"/>
                <a:gd name="T32" fmla="*/ 252 w 1672"/>
                <a:gd name="T33" fmla="*/ 1643 h 1654"/>
                <a:gd name="T34" fmla="*/ 390 w 1672"/>
                <a:gd name="T35" fmla="*/ 1639 h 1654"/>
                <a:gd name="T36" fmla="*/ 915 w 1672"/>
                <a:gd name="T37" fmla="*/ 1575 h 1654"/>
                <a:gd name="T38" fmla="*/ 1392 w 1672"/>
                <a:gd name="T39" fmla="*/ 1539 h 1654"/>
                <a:gd name="T40" fmla="*/ 1590 w 1672"/>
                <a:gd name="T41" fmla="*/ 1543 h 1654"/>
                <a:gd name="T42" fmla="*/ 1630 w 1672"/>
                <a:gd name="T43" fmla="*/ 1516 h 1654"/>
                <a:gd name="T44" fmla="*/ 1658 w 1672"/>
                <a:gd name="T45" fmla="*/ 1454 h 1654"/>
                <a:gd name="T46" fmla="*/ 1671 w 1672"/>
                <a:gd name="T47" fmla="*/ 1365 h 1654"/>
                <a:gd name="T48" fmla="*/ 1669 w 1672"/>
                <a:gd name="T49" fmla="*/ 1252 h 1654"/>
                <a:gd name="T50" fmla="*/ 1651 w 1672"/>
                <a:gd name="T51" fmla="*/ 1085 h 1654"/>
                <a:gd name="T52" fmla="*/ 1595 w 1672"/>
                <a:gd name="T53" fmla="*/ 871 h 1654"/>
                <a:gd name="T54" fmla="*/ 1529 w 1672"/>
                <a:gd name="T55" fmla="*/ 678 h 1654"/>
                <a:gd name="T56" fmla="*/ 1453 w 1672"/>
                <a:gd name="T57" fmla="*/ 500 h 1654"/>
                <a:gd name="T58" fmla="*/ 1367 w 1672"/>
                <a:gd name="T59" fmla="*/ 303 h 1654"/>
                <a:gd name="T60" fmla="*/ 1338 w 1672"/>
                <a:gd name="T61" fmla="*/ 216 h 1654"/>
                <a:gd name="T62" fmla="*/ 1335 w 1672"/>
                <a:gd name="T63" fmla="*/ 149 h 1654"/>
                <a:gd name="T64" fmla="*/ 1367 w 1672"/>
                <a:gd name="T65" fmla="*/ 15 h 1654"/>
                <a:gd name="T66" fmla="*/ 106 w 1672"/>
                <a:gd name="T67" fmla="*/ 3 h 16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2"/>
                <a:gd name="T103" fmla="*/ 0 h 1654"/>
                <a:gd name="T104" fmla="*/ 1672 w 1672"/>
                <a:gd name="T105" fmla="*/ 1654 h 16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2" h="1654">
                  <a:moveTo>
                    <a:pt x="106" y="3"/>
                  </a:moveTo>
                  <a:lnTo>
                    <a:pt x="94" y="6"/>
                  </a:lnTo>
                  <a:lnTo>
                    <a:pt x="79" y="13"/>
                  </a:lnTo>
                  <a:lnTo>
                    <a:pt x="60" y="28"/>
                  </a:lnTo>
                  <a:lnTo>
                    <a:pt x="35" y="51"/>
                  </a:lnTo>
                  <a:lnTo>
                    <a:pt x="18" y="74"/>
                  </a:lnTo>
                  <a:lnTo>
                    <a:pt x="7" y="99"/>
                  </a:lnTo>
                  <a:lnTo>
                    <a:pt x="3" y="121"/>
                  </a:lnTo>
                  <a:lnTo>
                    <a:pt x="0" y="150"/>
                  </a:lnTo>
                  <a:lnTo>
                    <a:pt x="0" y="179"/>
                  </a:lnTo>
                  <a:lnTo>
                    <a:pt x="4" y="202"/>
                  </a:lnTo>
                  <a:lnTo>
                    <a:pt x="7" y="227"/>
                  </a:lnTo>
                  <a:lnTo>
                    <a:pt x="13" y="248"/>
                  </a:lnTo>
                  <a:lnTo>
                    <a:pt x="30" y="304"/>
                  </a:lnTo>
                  <a:lnTo>
                    <a:pt x="53" y="367"/>
                  </a:lnTo>
                  <a:lnTo>
                    <a:pt x="89" y="435"/>
                  </a:lnTo>
                  <a:lnTo>
                    <a:pt x="125" y="514"/>
                  </a:lnTo>
                  <a:lnTo>
                    <a:pt x="160" y="582"/>
                  </a:lnTo>
                  <a:lnTo>
                    <a:pt x="190" y="651"/>
                  </a:lnTo>
                  <a:lnTo>
                    <a:pt x="225" y="733"/>
                  </a:lnTo>
                  <a:lnTo>
                    <a:pt x="256" y="839"/>
                  </a:lnTo>
                  <a:lnTo>
                    <a:pt x="277" y="930"/>
                  </a:lnTo>
                  <a:lnTo>
                    <a:pt x="297" y="1044"/>
                  </a:lnTo>
                  <a:lnTo>
                    <a:pt x="306" y="1168"/>
                  </a:lnTo>
                  <a:lnTo>
                    <a:pt x="322" y="1277"/>
                  </a:lnTo>
                  <a:lnTo>
                    <a:pt x="322" y="1338"/>
                  </a:lnTo>
                  <a:lnTo>
                    <a:pt x="322" y="1415"/>
                  </a:lnTo>
                  <a:lnTo>
                    <a:pt x="322" y="1466"/>
                  </a:lnTo>
                  <a:lnTo>
                    <a:pt x="318" y="1513"/>
                  </a:lnTo>
                  <a:lnTo>
                    <a:pt x="302" y="1562"/>
                  </a:lnTo>
                  <a:lnTo>
                    <a:pt x="290" y="1591"/>
                  </a:lnTo>
                  <a:lnTo>
                    <a:pt x="277" y="1617"/>
                  </a:lnTo>
                  <a:lnTo>
                    <a:pt x="262" y="1633"/>
                  </a:lnTo>
                  <a:lnTo>
                    <a:pt x="252" y="1643"/>
                  </a:lnTo>
                  <a:lnTo>
                    <a:pt x="241" y="1653"/>
                  </a:lnTo>
                  <a:lnTo>
                    <a:pt x="390" y="1639"/>
                  </a:lnTo>
                  <a:lnTo>
                    <a:pt x="677" y="1603"/>
                  </a:lnTo>
                  <a:lnTo>
                    <a:pt x="915" y="1575"/>
                  </a:lnTo>
                  <a:lnTo>
                    <a:pt x="1189" y="1548"/>
                  </a:lnTo>
                  <a:lnTo>
                    <a:pt x="1392" y="1539"/>
                  </a:lnTo>
                  <a:lnTo>
                    <a:pt x="1549" y="1543"/>
                  </a:lnTo>
                  <a:lnTo>
                    <a:pt x="1590" y="1543"/>
                  </a:lnTo>
                  <a:lnTo>
                    <a:pt x="1615" y="1539"/>
                  </a:lnTo>
                  <a:lnTo>
                    <a:pt x="1630" y="1516"/>
                  </a:lnTo>
                  <a:lnTo>
                    <a:pt x="1645" y="1491"/>
                  </a:lnTo>
                  <a:lnTo>
                    <a:pt x="1658" y="1454"/>
                  </a:lnTo>
                  <a:lnTo>
                    <a:pt x="1666" y="1409"/>
                  </a:lnTo>
                  <a:lnTo>
                    <a:pt x="1671" y="1365"/>
                  </a:lnTo>
                  <a:lnTo>
                    <a:pt x="1671" y="1302"/>
                  </a:lnTo>
                  <a:lnTo>
                    <a:pt x="1669" y="1252"/>
                  </a:lnTo>
                  <a:lnTo>
                    <a:pt x="1666" y="1172"/>
                  </a:lnTo>
                  <a:lnTo>
                    <a:pt x="1651" y="1085"/>
                  </a:lnTo>
                  <a:lnTo>
                    <a:pt x="1625" y="973"/>
                  </a:lnTo>
                  <a:lnTo>
                    <a:pt x="1595" y="871"/>
                  </a:lnTo>
                  <a:lnTo>
                    <a:pt x="1570" y="779"/>
                  </a:lnTo>
                  <a:lnTo>
                    <a:pt x="1529" y="678"/>
                  </a:lnTo>
                  <a:lnTo>
                    <a:pt x="1488" y="587"/>
                  </a:lnTo>
                  <a:lnTo>
                    <a:pt x="1453" y="500"/>
                  </a:lnTo>
                  <a:lnTo>
                    <a:pt x="1398" y="376"/>
                  </a:lnTo>
                  <a:lnTo>
                    <a:pt x="1367" y="303"/>
                  </a:lnTo>
                  <a:lnTo>
                    <a:pt x="1349" y="254"/>
                  </a:lnTo>
                  <a:lnTo>
                    <a:pt x="1338" y="216"/>
                  </a:lnTo>
                  <a:lnTo>
                    <a:pt x="1335" y="180"/>
                  </a:lnTo>
                  <a:lnTo>
                    <a:pt x="1335" y="149"/>
                  </a:lnTo>
                  <a:lnTo>
                    <a:pt x="1357" y="38"/>
                  </a:lnTo>
                  <a:lnTo>
                    <a:pt x="1367" y="15"/>
                  </a:lnTo>
                  <a:lnTo>
                    <a:pt x="122" y="0"/>
                  </a:lnTo>
                  <a:lnTo>
                    <a:pt x="106" y="3"/>
                  </a:lnTo>
                </a:path>
              </a:pathLst>
            </a:custGeom>
            <a:solidFill>
              <a:srgbClr val="F6E9B4"/>
            </a:solidFill>
            <a:ln w="25400" cap="rnd">
              <a:solidFill>
                <a:srgbClr val="000000"/>
              </a:solidFill>
              <a:round/>
              <a:headEnd/>
              <a:tailEnd/>
            </a:ln>
          </p:spPr>
          <p:txBody>
            <a:bodyPr/>
            <a:lstStyle/>
            <a:p>
              <a:endParaRPr lang="en-GB" dirty="0"/>
            </a:p>
          </p:txBody>
        </p:sp>
        <p:sp>
          <p:nvSpPr>
            <p:cNvPr id="7178" name="Freeform 5"/>
            <p:cNvSpPr>
              <a:spLocks/>
            </p:cNvSpPr>
            <p:nvPr/>
          </p:nvSpPr>
          <p:spPr bwMode="auto">
            <a:xfrm>
              <a:off x="185" y="1644"/>
              <a:ext cx="137" cy="109"/>
            </a:xfrm>
            <a:custGeom>
              <a:avLst/>
              <a:gdLst>
                <a:gd name="T0" fmla="*/ 136 w 137"/>
                <a:gd name="T1" fmla="*/ 7 h 109"/>
                <a:gd name="T2" fmla="*/ 101 w 137"/>
                <a:gd name="T3" fmla="*/ 99 h 109"/>
                <a:gd name="T4" fmla="*/ 66 w 137"/>
                <a:gd name="T5" fmla="*/ 108 h 109"/>
                <a:gd name="T6" fmla="*/ 48 w 137"/>
                <a:gd name="T7" fmla="*/ 106 h 109"/>
                <a:gd name="T8" fmla="*/ 31 w 137"/>
                <a:gd name="T9" fmla="*/ 100 h 109"/>
                <a:gd name="T10" fmla="*/ 17 w 137"/>
                <a:gd name="T11" fmla="*/ 90 h 109"/>
                <a:gd name="T12" fmla="*/ 7 w 137"/>
                <a:gd name="T13" fmla="*/ 79 h 109"/>
                <a:gd name="T14" fmla="*/ 2 w 137"/>
                <a:gd name="T15" fmla="*/ 65 h 109"/>
                <a:gd name="T16" fmla="*/ 0 w 137"/>
                <a:gd name="T17" fmla="*/ 53 h 109"/>
                <a:gd name="T18" fmla="*/ 0 w 137"/>
                <a:gd name="T19" fmla="*/ 37 h 109"/>
                <a:gd name="T20" fmla="*/ 5 w 137"/>
                <a:gd name="T21" fmla="*/ 26 h 109"/>
                <a:gd name="T22" fmla="*/ 16 w 137"/>
                <a:gd name="T23" fmla="*/ 16 h 109"/>
                <a:gd name="T24" fmla="*/ 28 w 137"/>
                <a:gd name="T25" fmla="*/ 9 h 109"/>
                <a:gd name="T26" fmla="*/ 44 w 137"/>
                <a:gd name="T27" fmla="*/ 5 h 109"/>
                <a:gd name="T28" fmla="*/ 55 w 137"/>
                <a:gd name="T29" fmla="*/ 3 h 109"/>
                <a:gd name="T30" fmla="*/ 70 w 137"/>
                <a:gd name="T31" fmla="*/ 0 h 109"/>
                <a:gd name="T32" fmla="*/ 81 w 137"/>
                <a:gd name="T33" fmla="*/ 0 h 109"/>
                <a:gd name="T34" fmla="*/ 96 w 137"/>
                <a:gd name="T35" fmla="*/ 0 h 109"/>
                <a:gd name="T36" fmla="*/ 136 w 137"/>
                <a:gd name="T37" fmla="*/ 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09"/>
                <a:gd name="T59" fmla="*/ 137 w 137"/>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09">
                  <a:moveTo>
                    <a:pt x="136" y="7"/>
                  </a:moveTo>
                  <a:lnTo>
                    <a:pt x="101" y="99"/>
                  </a:lnTo>
                  <a:lnTo>
                    <a:pt x="66" y="108"/>
                  </a:lnTo>
                  <a:lnTo>
                    <a:pt x="48" y="106"/>
                  </a:lnTo>
                  <a:lnTo>
                    <a:pt x="31" y="100"/>
                  </a:lnTo>
                  <a:lnTo>
                    <a:pt x="17" y="90"/>
                  </a:lnTo>
                  <a:lnTo>
                    <a:pt x="7" y="79"/>
                  </a:lnTo>
                  <a:lnTo>
                    <a:pt x="2" y="65"/>
                  </a:lnTo>
                  <a:lnTo>
                    <a:pt x="0" y="53"/>
                  </a:lnTo>
                  <a:lnTo>
                    <a:pt x="0" y="37"/>
                  </a:lnTo>
                  <a:lnTo>
                    <a:pt x="5" y="26"/>
                  </a:lnTo>
                  <a:lnTo>
                    <a:pt x="16" y="16"/>
                  </a:lnTo>
                  <a:lnTo>
                    <a:pt x="28" y="9"/>
                  </a:lnTo>
                  <a:lnTo>
                    <a:pt x="44" y="5"/>
                  </a:lnTo>
                  <a:lnTo>
                    <a:pt x="55" y="3"/>
                  </a:lnTo>
                  <a:lnTo>
                    <a:pt x="70" y="0"/>
                  </a:lnTo>
                  <a:lnTo>
                    <a:pt x="81" y="0"/>
                  </a:lnTo>
                  <a:lnTo>
                    <a:pt x="96" y="0"/>
                  </a:lnTo>
                  <a:lnTo>
                    <a:pt x="136" y="7"/>
                  </a:lnTo>
                </a:path>
              </a:pathLst>
            </a:custGeom>
            <a:solidFill>
              <a:srgbClr val="808080"/>
            </a:solidFill>
            <a:ln w="25400" cap="rnd">
              <a:solidFill>
                <a:srgbClr val="000000"/>
              </a:solidFill>
              <a:round/>
              <a:headEnd/>
              <a:tailEnd/>
            </a:ln>
          </p:spPr>
          <p:txBody>
            <a:bodyPr/>
            <a:lstStyle/>
            <a:p>
              <a:endParaRPr lang="en-GB" dirty="0"/>
            </a:p>
          </p:txBody>
        </p:sp>
        <p:sp>
          <p:nvSpPr>
            <p:cNvPr id="7179" name="Freeform 6"/>
            <p:cNvSpPr>
              <a:spLocks/>
            </p:cNvSpPr>
            <p:nvPr/>
          </p:nvSpPr>
          <p:spPr bwMode="auto">
            <a:xfrm>
              <a:off x="237" y="1638"/>
              <a:ext cx="97" cy="89"/>
            </a:xfrm>
            <a:custGeom>
              <a:avLst/>
              <a:gdLst>
                <a:gd name="T0" fmla="*/ 0 w 97"/>
                <a:gd name="T1" fmla="*/ 10 h 89"/>
                <a:gd name="T2" fmla="*/ 18 w 97"/>
                <a:gd name="T3" fmla="*/ 22 h 89"/>
                <a:gd name="T4" fmla="*/ 27 w 97"/>
                <a:gd name="T5" fmla="*/ 33 h 89"/>
                <a:gd name="T6" fmla="*/ 31 w 97"/>
                <a:gd name="T7" fmla="*/ 45 h 89"/>
                <a:gd name="T8" fmla="*/ 32 w 97"/>
                <a:gd name="T9" fmla="*/ 61 h 89"/>
                <a:gd name="T10" fmla="*/ 28 w 97"/>
                <a:gd name="T11" fmla="*/ 75 h 89"/>
                <a:gd name="T12" fmla="*/ 18 w 97"/>
                <a:gd name="T13" fmla="*/ 88 h 89"/>
                <a:gd name="T14" fmla="*/ 96 w 97"/>
                <a:gd name="T15" fmla="*/ 73 h 89"/>
                <a:gd name="T16" fmla="*/ 90 w 97"/>
                <a:gd name="T17" fmla="*/ 0 h 89"/>
                <a:gd name="T18" fmla="*/ 0 w 97"/>
                <a:gd name="T19" fmla="*/ 1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9"/>
                <a:gd name="T32" fmla="*/ 97 w 9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9">
                  <a:moveTo>
                    <a:pt x="0" y="10"/>
                  </a:moveTo>
                  <a:lnTo>
                    <a:pt x="18" y="22"/>
                  </a:lnTo>
                  <a:lnTo>
                    <a:pt x="27" y="33"/>
                  </a:lnTo>
                  <a:lnTo>
                    <a:pt x="31" y="45"/>
                  </a:lnTo>
                  <a:lnTo>
                    <a:pt x="32" y="61"/>
                  </a:lnTo>
                  <a:lnTo>
                    <a:pt x="28" y="75"/>
                  </a:lnTo>
                  <a:lnTo>
                    <a:pt x="18" y="88"/>
                  </a:lnTo>
                  <a:lnTo>
                    <a:pt x="96" y="73"/>
                  </a:lnTo>
                  <a:lnTo>
                    <a:pt x="90" y="0"/>
                  </a:lnTo>
                  <a:lnTo>
                    <a:pt x="0" y="10"/>
                  </a:lnTo>
                </a:path>
              </a:pathLst>
            </a:custGeom>
            <a:solidFill>
              <a:srgbClr val="000000"/>
            </a:solidFill>
            <a:ln w="25400" cap="rnd">
              <a:solidFill>
                <a:srgbClr val="000000"/>
              </a:solidFill>
              <a:round/>
              <a:headEnd/>
              <a:tailEnd/>
            </a:ln>
          </p:spPr>
          <p:txBody>
            <a:bodyPr/>
            <a:lstStyle/>
            <a:p>
              <a:endParaRPr lang="en-GB" dirty="0"/>
            </a:p>
          </p:txBody>
        </p:sp>
        <p:sp>
          <p:nvSpPr>
            <p:cNvPr id="7180" name="Freeform 7"/>
            <p:cNvSpPr>
              <a:spLocks/>
            </p:cNvSpPr>
            <p:nvPr/>
          </p:nvSpPr>
          <p:spPr bwMode="auto">
            <a:xfrm>
              <a:off x="210" y="1569"/>
              <a:ext cx="1400" cy="184"/>
            </a:xfrm>
            <a:custGeom>
              <a:avLst/>
              <a:gdLst>
                <a:gd name="T0" fmla="*/ 1324 w 1400"/>
                <a:gd name="T1" fmla="*/ 14 h 184"/>
                <a:gd name="T2" fmla="*/ 0 w 1400"/>
                <a:gd name="T3" fmla="*/ 0 h 184"/>
                <a:gd name="T4" fmla="*/ 37 w 1400"/>
                <a:gd name="T5" fmla="*/ 5 h 184"/>
                <a:gd name="T6" fmla="*/ 50 w 1400"/>
                <a:gd name="T7" fmla="*/ 9 h 184"/>
                <a:gd name="T8" fmla="*/ 65 w 1400"/>
                <a:gd name="T9" fmla="*/ 14 h 184"/>
                <a:gd name="T10" fmla="*/ 75 w 1400"/>
                <a:gd name="T11" fmla="*/ 23 h 184"/>
                <a:gd name="T12" fmla="*/ 85 w 1400"/>
                <a:gd name="T13" fmla="*/ 35 h 184"/>
                <a:gd name="T14" fmla="*/ 91 w 1400"/>
                <a:gd name="T15" fmla="*/ 50 h 184"/>
                <a:gd name="T16" fmla="*/ 94 w 1400"/>
                <a:gd name="T17" fmla="*/ 65 h 184"/>
                <a:gd name="T18" fmla="*/ 95 w 1400"/>
                <a:gd name="T19" fmla="*/ 80 h 184"/>
                <a:gd name="T20" fmla="*/ 96 w 1400"/>
                <a:gd name="T21" fmla="*/ 93 h 184"/>
                <a:gd name="T22" fmla="*/ 94 w 1400"/>
                <a:gd name="T23" fmla="*/ 112 h 184"/>
                <a:gd name="T24" fmla="*/ 91 w 1400"/>
                <a:gd name="T25" fmla="*/ 130 h 184"/>
                <a:gd name="T26" fmla="*/ 81 w 1400"/>
                <a:gd name="T27" fmla="*/ 146 h 184"/>
                <a:gd name="T28" fmla="*/ 66 w 1400"/>
                <a:gd name="T29" fmla="*/ 162 h 184"/>
                <a:gd name="T30" fmla="*/ 49 w 1400"/>
                <a:gd name="T31" fmla="*/ 173 h 184"/>
                <a:gd name="T32" fmla="*/ 34 w 1400"/>
                <a:gd name="T33" fmla="*/ 183 h 184"/>
                <a:gd name="T34" fmla="*/ 122 w 1400"/>
                <a:gd name="T35" fmla="*/ 174 h 184"/>
                <a:gd name="T36" fmla="*/ 218 w 1400"/>
                <a:gd name="T37" fmla="*/ 160 h 184"/>
                <a:gd name="T38" fmla="*/ 371 w 1400"/>
                <a:gd name="T39" fmla="*/ 151 h 184"/>
                <a:gd name="T40" fmla="*/ 498 w 1400"/>
                <a:gd name="T41" fmla="*/ 142 h 184"/>
                <a:gd name="T42" fmla="*/ 649 w 1400"/>
                <a:gd name="T43" fmla="*/ 142 h 184"/>
                <a:gd name="T44" fmla="*/ 817 w 1400"/>
                <a:gd name="T45" fmla="*/ 146 h 184"/>
                <a:gd name="T46" fmla="*/ 1024 w 1400"/>
                <a:gd name="T47" fmla="*/ 151 h 184"/>
                <a:gd name="T48" fmla="*/ 1223 w 1400"/>
                <a:gd name="T49" fmla="*/ 165 h 184"/>
                <a:gd name="T50" fmla="*/ 1304 w 1400"/>
                <a:gd name="T51" fmla="*/ 178 h 184"/>
                <a:gd name="T52" fmla="*/ 1326 w 1400"/>
                <a:gd name="T53" fmla="*/ 181 h 184"/>
                <a:gd name="T54" fmla="*/ 1352 w 1400"/>
                <a:gd name="T55" fmla="*/ 182 h 184"/>
                <a:gd name="T56" fmla="*/ 1369 w 1400"/>
                <a:gd name="T57" fmla="*/ 178 h 184"/>
                <a:gd name="T58" fmla="*/ 1385 w 1400"/>
                <a:gd name="T59" fmla="*/ 165 h 184"/>
                <a:gd name="T60" fmla="*/ 1394 w 1400"/>
                <a:gd name="T61" fmla="*/ 148 h 184"/>
                <a:gd name="T62" fmla="*/ 1398 w 1400"/>
                <a:gd name="T63" fmla="*/ 133 h 184"/>
                <a:gd name="T64" fmla="*/ 1399 w 1400"/>
                <a:gd name="T65" fmla="*/ 117 h 184"/>
                <a:gd name="T66" fmla="*/ 1396 w 1400"/>
                <a:gd name="T67" fmla="*/ 88 h 184"/>
                <a:gd name="T68" fmla="*/ 1389 w 1400"/>
                <a:gd name="T69" fmla="*/ 70 h 184"/>
                <a:gd name="T70" fmla="*/ 1379 w 1400"/>
                <a:gd name="T71" fmla="*/ 51 h 184"/>
                <a:gd name="T72" fmla="*/ 1369 w 1400"/>
                <a:gd name="T73" fmla="*/ 39 h 184"/>
                <a:gd name="T74" fmla="*/ 1358 w 1400"/>
                <a:gd name="T75" fmla="*/ 29 h 184"/>
                <a:gd name="T76" fmla="*/ 1342 w 1400"/>
                <a:gd name="T77" fmla="*/ 19 h 184"/>
                <a:gd name="T78" fmla="*/ 1324 w 1400"/>
                <a:gd name="T79" fmla="*/ 14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0"/>
                <a:gd name="T121" fmla="*/ 0 h 184"/>
                <a:gd name="T122" fmla="*/ 1400 w 1400"/>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0" h="184">
                  <a:moveTo>
                    <a:pt x="1324" y="14"/>
                  </a:moveTo>
                  <a:lnTo>
                    <a:pt x="0" y="0"/>
                  </a:lnTo>
                  <a:lnTo>
                    <a:pt x="37" y="5"/>
                  </a:lnTo>
                  <a:lnTo>
                    <a:pt x="50" y="9"/>
                  </a:lnTo>
                  <a:lnTo>
                    <a:pt x="65" y="14"/>
                  </a:lnTo>
                  <a:lnTo>
                    <a:pt x="75" y="23"/>
                  </a:lnTo>
                  <a:lnTo>
                    <a:pt x="85" y="35"/>
                  </a:lnTo>
                  <a:lnTo>
                    <a:pt x="91" y="50"/>
                  </a:lnTo>
                  <a:lnTo>
                    <a:pt x="94" y="65"/>
                  </a:lnTo>
                  <a:lnTo>
                    <a:pt x="95" y="80"/>
                  </a:lnTo>
                  <a:lnTo>
                    <a:pt x="96" y="93"/>
                  </a:lnTo>
                  <a:lnTo>
                    <a:pt x="94" y="112"/>
                  </a:lnTo>
                  <a:lnTo>
                    <a:pt x="91" y="130"/>
                  </a:lnTo>
                  <a:lnTo>
                    <a:pt x="81" y="146"/>
                  </a:lnTo>
                  <a:lnTo>
                    <a:pt x="66" y="162"/>
                  </a:lnTo>
                  <a:lnTo>
                    <a:pt x="49" y="173"/>
                  </a:lnTo>
                  <a:lnTo>
                    <a:pt x="34" y="183"/>
                  </a:lnTo>
                  <a:lnTo>
                    <a:pt x="122" y="174"/>
                  </a:lnTo>
                  <a:lnTo>
                    <a:pt x="218" y="160"/>
                  </a:lnTo>
                  <a:lnTo>
                    <a:pt x="371" y="151"/>
                  </a:lnTo>
                  <a:lnTo>
                    <a:pt x="498" y="142"/>
                  </a:lnTo>
                  <a:lnTo>
                    <a:pt x="649" y="142"/>
                  </a:lnTo>
                  <a:lnTo>
                    <a:pt x="817" y="146"/>
                  </a:lnTo>
                  <a:lnTo>
                    <a:pt x="1024" y="151"/>
                  </a:lnTo>
                  <a:lnTo>
                    <a:pt x="1223" y="165"/>
                  </a:lnTo>
                  <a:lnTo>
                    <a:pt x="1304" y="178"/>
                  </a:lnTo>
                  <a:lnTo>
                    <a:pt x="1326" y="181"/>
                  </a:lnTo>
                  <a:lnTo>
                    <a:pt x="1352" y="182"/>
                  </a:lnTo>
                  <a:lnTo>
                    <a:pt x="1369" y="178"/>
                  </a:lnTo>
                  <a:lnTo>
                    <a:pt x="1385" y="165"/>
                  </a:lnTo>
                  <a:lnTo>
                    <a:pt x="1394" y="148"/>
                  </a:lnTo>
                  <a:lnTo>
                    <a:pt x="1398" y="133"/>
                  </a:lnTo>
                  <a:lnTo>
                    <a:pt x="1399" y="117"/>
                  </a:lnTo>
                  <a:lnTo>
                    <a:pt x="1396" y="88"/>
                  </a:lnTo>
                  <a:lnTo>
                    <a:pt x="1389" y="70"/>
                  </a:lnTo>
                  <a:lnTo>
                    <a:pt x="1379" y="51"/>
                  </a:lnTo>
                  <a:lnTo>
                    <a:pt x="1369" y="39"/>
                  </a:lnTo>
                  <a:lnTo>
                    <a:pt x="1358" y="29"/>
                  </a:lnTo>
                  <a:lnTo>
                    <a:pt x="1342" y="19"/>
                  </a:lnTo>
                  <a:lnTo>
                    <a:pt x="1324" y="14"/>
                  </a:lnTo>
                </a:path>
              </a:pathLst>
            </a:custGeom>
            <a:solidFill>
              <a:srgbClr val="F6E9B4"/>
            </a:solidFill>
            <a:ln w="25400" cap="rnd">
              <a:solidFill>
                <a:srgbClr val="000000"/>
              </a:solidFill>
              <a:round/>
              <a:headEnd/>
              <a:tailEnd/>
            </a:ln>
          </p:spPr>
          <p:txBody>
            <a:bodyPr/>
            <a:lstStyle/>
            <a:p>
              <a:endParaRPr lang="en-GB" dirty="0"/>
            </a:p>
          </p:txBody>
        </p:sp>
        <p:sp>
          <p:nvSpPr>
            <p:cNvPr id="7181" name="Line 8"/>
            <p:cNvSpPr>
              <a:spLocks noChangeShapeType="1"/>
            </p:cNvSpPr>
            <p:nvPr/>
          </p:nvSpPr>
          <p:spPr bwMode="auto">
            <a:xfrm flipV="1">
              <a:off x="1544" y="1480"/>
              <a:ext cx="896" cy="1024"/>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182" name="Line 9"/>
            <p:cNvSpPr>
              <a:spLocks noChangeShapeType="1"/>
            </p:cNvSpPr>
            <p:nvPr/>
          </p:nvSpPr>
          <p:spPr bwMode="auto">
            <a:xfrm flipV="1">
              <a:off x="1544" y="2200"/>
              <a:ext cx="848" cy="256"/>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183" name="Line 10"/>
            <p:cNvSpPr>
              <a:spLocks noChangeShapeType="1"/>
            </p:cNvSpPr>
            <p:nvPr/>
          </p:nvSpPr>
          <p:spPr bwMode="auto">
            <a:xfrm>
              <a:off x="1544" y="2456"/>
              <a:ext cx="896" cy="32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184" name="Line 11"/>
            <p:cNvSpPr>
              <a:spLocks noChangeShapeType="1"/>
            </p:cNvSpPr>
            <p:nvPr/>
          </p:nvSpPr>
          <p:spPr bwMode="auto">
            <a:xfrm>
              <a:off x="1592" y="2456"/>
              <a:ext cx="896" cy="104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185" name="AutoShape 12"/>
            <p:cNvSpPr>
              <a:spLocks noChangeArrowheads="1"/>
            </p:cNvSpPr>
            <p:nvPr/>
          </p:nvSpPr>
          <p:spPr bwMode="auto">
            <a:xfrm>
              <a:off x="1492" y="2356"/>
              <a:ext cx="232" cy="184"/>
            </a:xfrm>
            <a:prstGeom prst="star16">
              <a:avLst>
                <a:gd name="adj" fmla="val 37500"/>
              </a:avLst>
            </a:prstGeom>
            <a:solidFill>
              <a:srgbClr val="F57B4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aphicFrame>
          <p:nvGraphicFramePr>
            <p:cNvPr id="7186" name="Object 2"/>
            <p:cNvGraphicFramePr>
              <a:graphicFrameLocks/>
            </p:cNvGraphicFramePr>
            <p:nvPr/>
          </p:nvGraphicFramePr>
          <p:xfrm>
            <a:off x="411" y="1968"/>
            <a:ext cx="1062" cy="710"/>
          </p:xfrm>
          <a:graphic>
            <a:graphicData uri="http://schemas.openxmlformats.org/presentationml/2006/ole">
              <mc:AlternateContent xmlns:mc="http://schemas.openxmlformats.org/markup-compatibility/2006">
                <mc:Choice xmlns:v="urn:schemas-microsoft-com:vml" Requires="v">
                  <p:oleObj spid="_x0000_s1026" name="WordArt 2.0" r:id="rId4" imgW="6098809" imgH="4066341" progId="">
                    <p:embed/>
                  </p:oleObj>
                </mc:Choice>
                <mc:Fallback>
                  <p:oleObj name="WordArt 2.0" r:id="rId4" imgW="6098809" imgH="4066341"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 y="1968"/>
                          <a:ext cx="1062"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71" name="Rectangle 14"/>
          <p:cNvSpPr>
            <a:spLocks noChangeArrowheads="1"/>
          </p:cNvSpPr>
          <p:nvPr/>
        </p:nvSpPr>
        <p:spPr bwMode="auto">
          <a:xfrm>
            <a:off x="4080788" y="5304621"/>
            <a:ext cx="4722448"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dirty="0"/>
              <a:t>Prepared </a:t>
            </a:r>
            <a:r>
              <a:rPr lang="en-US" altLang="en-US" sz="2200" b="1" dirty="0"/>
              <a:t>after</a:t>
            </a:r>
            <a:r>
              <a:rPr lang="en-US" altLang="en-US" sz="2200" dirty="0"/>
              <a:t> period ends help </a:t>
            </a:r>
          </a:p>
          <a:p>
            <a:pPr eaLnBrk="1" hangingPunct="1"/>
            <a:r>
              <a:rPr lang="en-US" altLang="en-US" sz="2200" dirty="0"/>
              <a:t>evaluate performance. Management</a:t>
            </a:r>
          </a:p>
          <a:p>
            <a:pPr eaLnBrk="1" hangingPunct="1"/>
            <a:r>
              <a:rPr lang="en-US" altLang="en-US" sz="2200" dirty="0"/>
              <a:t>can focus on problems.</a:t>
            </a:r>
          </a:p>
        </p:txBody>
      </p:sp>
      <p:sp>
        <p:nvSpPr>
          <p:cNvPr id="7172" name="Rectangle 15"/>
          <p:cNvSpPr>
            <a:spLocks noChangeArrowheads="1"/>
          </p:cNvSpPr>
          <p:nvPr/>
        </p:nvSpPr>
        <p:spPr bwMode="auto">
          <a:xfrm>
            <a:off x="3982201" y="2842545"/>
            <a:ext cx="4735512"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dirty="0"/>
              <a:t>Provide a “what-if” analysis that includes best-case and worst-case activity levels.</a:t>
            </a:r>
          </a:p>
        </p:txBody>
      </p:sp>
      <p:sp>
        <p:nvSpPr>
          <p:cNvPr id="7173" name="Rectangle 16"/>
          <p:cNvSpPr>
            <a:spLocks noChangeArrowheads="1"/>
          </p:cNvSpPr>
          <p:nvPr/>
        </p:nvSpPr>
        <p:spPr bwMode="auto">
          <a:xfrm>
            <a:off x="3951288" y="1655763"/>
            <a:ext cx="4422687"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dirty="0"/>
              <a:t>Prepared </a:t>
            </a:r>
            <a:r>
              <a:rPr lang="en-US" altLang="en-US" sz="2200" b="1" dirty="0"/>
              <a:t>before </a:t>
            </a:r>
            <a:r>
              <a:rPr lang="en-US" altLang="en-US" sz="2200" dirty="0"/>
              <a:t>period begins is </a:t>
            </a:r>
          </a:p>
          <a:p>
            <a:pPr eaLnBrk="1" hangingPunct="1"/>
            <a:r>
              <a:rPr lang="en-US" altLang="en-US" sz="2200" dirty="0"/>
              <a:t>based on several levels of activity</a:t>
            </a:r>
            <a:endParaRPr lang="en-US" altLang="en-US" sz="2200" b="1" dirty="0"/>
          </a:p>
        </p:txBody>
      </p:sp>
      <p:sp>
        <p:nvSpPr>
          <p:cNvPr id="7174" name="Rectangle 17"/>
          <p:cNvSpPr>
            <a:spLocks noChangeArrowheads="1"/>
          </p:cNvSpPr>
          <p:nvPr/>
        </p:nvSpPr>
        <p:spPr bwMode="auto">
          <a:xfrm>
            <a:off x="4080788" y="4127718"/>
            <a:ext cx="4076438"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dirty="0"/>
              <a:t>Provides an “apples to apples” </a:t>
            </a:r>
          </a:p>
          <a:p>
            <a:pPr eaLnBrk="1" hangingPunct="1"/>
            <a:r>
              <a:rPr lang="en-US" altLang="en-US" sz="2200" dirty="0"/>
              <a:t>comparison.</a:t>
            </a:r>
          </a:p>
        </p:txBody>
      </p:sp>
      <p:sp>
        <p:nvSpPr>
          <p:cNvPr id="7175" name="Rectangle 4"/>
          <p:cNvSpPr>
            <a:spLocks noGrp="1" noChangeArrowheads="1"/>
          </p:cNvSpPr>
          <p:nvPr>
            <p:ph type="title"/>
          </p:nvPr>
        </p:nvSpPr>
        <p:spPr>
          <a:xfrm>
            <a:off x="293688" y="342900"/>
            <a:ext cx="8534400" cy="1143000"/>
          </a:xfrm>
        </p:spPr>
        <p:txBody>
          <a:bodyPr/>
          <a:lstStyle/>
          <a:p>
            <a:r>
              <a:rPr lang="en-US" altLang="en-US" b="1" dirty="0"/>
              <a:t>Purpose of Flexible Budgets</a:t>
            </a:r>
          </a:p>
        </p:txBody>
      </p:sp>
      <p:sp>
        <p:nvSpPr>
          <p:cNvPr id="22" name="Rectangle 21">
            <a:extLst>
              <a:ext uri="{FF2B5EF4-FFF2-40B4-BE49-F238E27FC236}">
                <a16:creationId xmlns:a16="http://schemas.microsoft.com/office/drawing/2014/main" xmlns="" id="{31E4FBB5-7F45-7944-A435-A5223A861DC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08255475-56AB-4BE8-8778-D3E30EAF7071}"/>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
        <p:nvSpPr>
          <p:cNvPr id="23" name="Rounded Rectangle 20">
            <a:extLst>
              <a:ext uri="{FF2B5EF4-FFF2-40B4-BE49-F238E27FC236}">
                <a16:creationId xmlns:a16="http://schemas.microsoft.com/office/drawing/2014/main" xmlns="" id="{A3299DDE-D5AD-4D75-B8CA-627304611510}"/>
              </a:ext>
            </a:extLst>
          </p:cNvPr>
          <p:cNvSpPr/>
          <p:nvPr/>
        </p:nvSpPr>
        <p:spPr>
          <a:xfrm>
            <a:off x="0" y="6636266"/>
            <a:ext cx="6176013" cy="1903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Prepare a flexible budget and interpret a flexible budget performance report.</a:t>
            </a:r>
            <a:endParaRPr lang="en-US" sz="11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p:tgtEl>
                                          <p:spTgt spid="71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left)">
                                      <p:cBhvr>
                                        <p:cTn id="11" dur="2000"/>
                                        <p:tgtEl>
                                          <p:spTgt spid="717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wipe(left)">
                                      <p:cBhvr>
                                        <p:cTn id="15" dur="2000"/>
                                        <p:tgtEl>
                                          <p:spTgt spid="7174"/>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wipe(left)">
                                      <p:cBhvr>
                                        <p:cTn id="19"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Grp="1" noChangeArrowheads="1"/>
          </p:cNvSpPr>
          <p:nvPr>
            <p:ph type="title"/>
          </p:nvPr>
        </p:nvSpPr>
        <p:spPr>
          <a:xfrm>
            <a:off x="654170" y="356788"/>
            <a:ext cx="8001000" cy="1020762"/>
          </a:xfrm>
        </p:spPr>
        <p:txBody>
          <a:bodyPr/>
          <a:lstStyle/>
          <a:p>
            <a:r>
              <a:rPr lang="en-US" altLang="en-US" b="1" dirty="0"/>
              <a:t>Preparation of Flexible Budgets</a:t>
            </a:r>
          </a:p>
        </p:txBody>
      </p:sp>
      <p:sp>
        <p:nvSpPr>
          <p:cNvPr id="17" name="Rounded Rectangle 16"/>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Prepare a flexible budget and interpret a flexible budget performance report.</a:t>
            </a:r>
            <a:endParaRPr lang="en-US" sz="1100" dirty="0"/>
          </a:p>
        </p:txBody>
      </p:sp>
      <p:sp>
        <p:nvSpPr>
          <p:cNvPr id="18" name="Rectangle 17">
            <a:extLst>
              <a:ext uri="{FF2B5EF4-FFF2-40B4-BE49-F238E27FC236}">
                <a16:creationId xmlns:a16="http://schemas.microsoft.com/office/drawing/2014/main" xmlns="" id="{080529B0-6651-2741-A6FB-469176CD4D0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TextBox 9">
            <a:extLst>
              <a:ext uri="{FF2B5EF4-FFF2-40B4-BE49-F238E27FC236}">
                <a16:creationId xmlns:a16="http://schemas.microsoft.com/office/drawing/2014/main" xmlns="" id="{1D19912E-FB70-40FB-AC2D-E1772DA603AA}"/>
              </a:ext>
            </a:extLst>
          </p:cNvPr>
          <p:cNvSpPr txBox="1"/>
          <p:nvPr/>
        </p:nvSpPr>
        <p:spPr>
          <a:xfrm>
            <a:off x="7070785" y="173051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21.3</a:t>
            </a:r>
          </a:p>
        </p:txBody>
      </p:sp>
      <p:sp>
        <p:nvSpPr>
          <p:cNvPr id="11" name="Slide Number Placeholder 7">
            <a:extLst>
              <a:ext uri="{FF2B5EF4-FFF2-40B4-BE49-F238E27FC236}">
                <a16:creationId xmlns:a16="http://schemas.microsoft.com/office/drawing/2014/main" xmlns="" id="{CCEBE877-1806-4D69-A82A-8344C034E8AF}"/>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pic>
        <p:nvPicPr>
          <p:cNvPr id="2" name="Picture 2">
            <a:extLst>
              <a:ext uri="{FF2B5EF4-FFF2-40B4-BE49-F238E27FC236}">
                <a16:creationId xmlns:a16="http://schemas.microsoft.com/office/drawing/2014/main" xmlns="" id="{943A5C4C-888A-45A8-815F-ADF95E61E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99" y="1877267"/>
            <a:ext cx="7628602" cy="3712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3029D3FB-DCFA-485F-96A7-F33EDFCFA437}"/>
              </a:ext>
            </a:extLst>
          </p:cNvPr>
          <p:cNvSpPr txBox="1"/>
          <p:nvPr/>
        </p:nvSpPr>
        <p:spPr>
          <a:xfrm>
            <a:off x="295455" y="5775360"/>
            <a:ext cx="8718429" cy="369332"/>
          </a:xfrm>
          <a:prstGeom prst="rect">
            <a:avLst/>
          </a:prstGeom>
          <a:noFill/>
        </p:spPr>
        <p:txBody>
          <a:bodyPr wrap="square" rtlCol="0">
            <a:spAutoFit/>
          </a:bodyPr>
          <a:lstStyle/>
          <a:p>
            <a:r>
              <a:rPr lang="en-US" sz="1800" b="1" kern="1200" dirty="0">
                <a:solidFill>
                  <a:schemeClr val="tx1"/>
                </a:solidFill>
                <a:effectLst/>
                <a:latin typeface="+mn-lt"/>
                <a:ea typeface="+mn-ea"/>
                <a:cs typeface="+mn-cs"/>
              </a:rPr>
              <a:t>Total Budgeted Costs = </a:t>
            </a:r>
            <a:r>
              <a:rPr lang="en-US" sz="1800" kern="1200" dirty="0">
                <a:solidFill>
                  <a:schemeClr val="tx1"/>
                </a:solidFill>
                <a:effectLst/>
                <a:latin typeface="+mn-lt"/>
                <a:ea typeface="+mn-ea"/>
                <a:cs typeface="+mn-cs"/>
              </a:rPr>
              <a:t>Total</a:t>
            </a:r>
            <a:r>
              <a:rPr lang="en-US" sz="1800" b="1"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Fixed Costs + (Total Variable Cost Per Unit x Units of Activity).</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9" name="Rectangle 8"/>
          <p:cNvSpPr>
            <a:spLocks noChangeArrowheads="1"/>
          </p:cNvSpPr>
          <p:nvPr/>
        </p:nvSpPr>
        <p:spPr bwMode="auto">
          <a:xfrm>
            <a:off x="152400" y="1850886"/>
            <a:ext cx="8839200" cy="305212"/>
          </a:xfrm>
          <a:prstGeom prst="rect">
            <a:avLst/>
          </a:prstGeom>
          <a:solidFill>
            <a:schemeClr val="bg1">
              <a:lumMod val="95000"/>
            </a:schemeClr>
          </a:solidFill>
          <a:ln w="57150" cmpd="thickThin">
            <a:solidFill>
              <a:schemeClr val="tx2"/>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b="1" dirty="0"/>
              <a:t>Favorable sales variance because average selling price was greater than $10.00 per unit.</a:t>
            </a:r>
          </a:p>
        </p:txBody>
      </p:sp>
      <p:sp>
        <p:nvSpPr>
          <p:cNvPr id="10257" name="Rectangle 11"/>
          <p:cNvSpPr>
            <a:spLocks noChangeArrowheads="1"/>
          </p:cNvSpPr>
          <p:nvPr/>
        </p:nvSpPr>
        <p:spPr bwMode="auto">
          <a:xfrm>
            <a:off x="152400" y="2253560"/>
            <a:ext cx="8839200" cy="274434"/>
          </a:xfrm>
          <a:prstGeom prst="rect">
            <a:avLst/>
          </a:prstGeom>
          <a:solidFill>
            <a:srgbClr val="FCD1C1"/>
          </a:solidFill>
          <a:ln w="57150" cmpd="thickThin">
            <a:solidFill>
              <a:srgbClr val="FF0000"/>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00" b="1" dirty="0"/>
              <a:t>Unfavorable total direct materials and direct labor variances because actual costs are greater than expected.</a:t>
            </a:r>
          </a:p>
        </p:txBody>
      </p:sp>
      <p:sp>
        <p:nvSpPr>
          <p:cNvPr id="10252" name="Rectangle 11"/>
          <p:cNvSpPr>
            <a:spLocks noChangeArrowheads="1"/>
          </p:cNvSpPr>
          <p:nvPr/>
        </p:nvSpPr>
        <p:spPr bwMode="auto">
          <a:xfrm>
            <a:off x="152400" y="2608444"/>
            <a:ext cx="8839200" cy="274434"/>
          </a:xfrm>
          <a:prstGeom prst="rect">
            <a:avLst/>
          </a:prstGeom>
          <a:solidFill>
            <a:schemeClr val="bg1">
              <a:lumMod val="95000"/>
            </a:schemeClr>
          </a:solidFill>
          <a:ln w="57150" cmpd="thickThin">
            <a:solidFill>
              <a:srgbClr val="00B050"/>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00" b="1" dirty="0">
                <a:latin typeface="Arial" panose="020B0604020202020204" pitchFamily="34" charset="0"/>
                <a:cs typeface="Arial" panose="020B0604020202020204" pitchFamily="34" charset="0"/>
              </a:rPr>
              <a:t>Favorable sales commissions variance because actual sales commissions are less than expected.</a:t>
            </a:r>
            <a:endParaRPr lang="en-US" altLang="en-US" sz="1200" b="1" dirty="0">
              <a:latin typeface="Arial Narrow" pitchFamily="34" charset="0"/>
            </a:endParaRPr>
          </a:p>
        </p:txBody>
      </p:sp>
      <p:sp>
        <p:nvSpPr>
          <p:cNvPr id="10246" name="Title 25"/>
          <p:cNvSpPr>
            <a:spLocks noGrp="1"/>
          </p:cNvSpPr>
          <p:nvPr>
            <p:ph type="title"/>
          </p:nvPr>
        </p:nvSpPr>
        <p:spPr>
          <a:xfrm>
            <a:off x="533400" y="304800"/>
            <a:ext cx="8305800" cy="1143000"/>
          </a:xfrm>
        </p:spPr>
        <p:txBody>
          <a:bodyPr/>
          <a:lstStyle/>
          <a:p>
            <a:r>
              <a:rPr lang="en-US" altLang="en-US" sz="4200" b="1" dirty="0"/>
              <a:t>Flexible Budget Performance Report</a:t>
            </a:r>
          </a:p>
        </p:txBody>
      </p:sp>
      <p:sp>
        <p:nvSpPr>
          <p:cNvPr id="24" name="TextBox 23"/>
          <p:cNvSpPr txBox="1"/>
          <p:nvPr/>
        </p:nvSpPr>
        <p:spPr>
          <a:xfrm>
            <a:off x="381000" y="1106271"/>
            <a:ext cx="8305800" cy="707886"/>
          </a:xfrm>
          <a:prstGeom prst="rect">
            <a:avLst/>
          </a:prstGeom>
          <a:noFill/>
        </p:spPr>
        <p:txBody>
          <a:bodyPr wrap="square" rtlCol="0">
            <a:spAutoFit/>
          </a:bodyPr>
          <a:lstStyle/>
          <a:p>
            <a:pPr algn="ctr"/>
            <a:r>
              <a:rPr lang="en-US" sz="2000" dirty="0">
                <a:latin typeface="Arial Narrow" pitchFamily="34" charset="0"/>
              </a:rPr>
              <a:t>A </a:t>
            </a:r>
            <a:r>
              <a:rPr lang="en-US" sz="2000" b="1" dirty="0">
                <a:latin typeface="Arial Narrow" pitchFamily="34" charset="0"/>
              </a:rPr>
              <a:t>flexible budget performance report </a:t>
            </a:r>
            <a:r>
              <a:rPr lang="en-US" sz="2000" dirty="0">
                <a:latin typeface="Arial Narrow" pitchFamily="34" charset="0"/>
              </a:rPr>
              <a:t>compares actual performance and budgeted performance based on </a:t>
            </a:r>
            <a:r>
              <a:rPr lang="en-US" sz="2000" i="1" dirty="0">
                <a:latin typeface="Arial Narrow" pitchFamily="34" charset="0"/>
              </a:rPr>
              <a:t>actual level</a:t>
            </a:r>
            <a:r>
              <a:rPr lang="en-US" sz="2000" dirty="0">
                <a:latin typeface="Arial Narrow" pitchFamily="34" charset="0"/>
              </a:rPr>
              <a:t>.</a:t>
            </a:r>
          </a:p>
        </p:txBody>
      </p:sp>
      <p:sp>
        <p:nvSpPr>
          <p:cNvPr id="25" name="Rounded Rectangle 24"/>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Prepare a flexible budget and interpret a flexible budget performance report.</a:t>
            </a:r>
            <a:endParaRPr lang="en-US" sz="1100" dirty="0"/>
          </a:p>
        </p:txBody>
      </p:sp>
      <p:sp>
        <p:nvSpPr>
          <p:cNvPr id="26" name="TextBox 25">
            <a:extLst>
              <a:ext uri="{FF2B5EF4-FFF2-40B4-BE49-F238E27FC236}">
                <a16:creationId xmlns:a16="http://schemas.microsoft.com/office/drawing/2014/main" xmlns="" id="{692293AF-800A-491E-BB93-FC29B03C2771}"/>
              </a:ext>
            </a:extLst>
          </p:cNvPr>
          <p:cNvSpPr txBox="1"/>
          <p:nvPr/>
        </p:nvSpPr>
        <p:spPr>
          <a:xfrm>
            <a:off x="7054970" y="30424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21.4</a:t>
            </a:r>
          </a:p>
        </p:txBody>
      </p:sp>
      <p:sp>
        <p:nvSpPr>
          <p:cNvPr id="12" name="Rectangle 11">
            <a:extLst>
              <a:ext uri="{FF2B5EF4-FFF2-40B4-BE49-F238E27FC236}">
                <a16:creationId xmlns:a16="http://schemas.microsoft.com/office/drawing/2014/main" xmlns="" id="{F4F8DD44-2645-2E44-B36C-A336D181A65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A35F95B1-36AC-4172-9E3E-854288C28D86}"/>
              </a:ext>
            </a:extLst>
          </p:cNvPr>
          <p:cNvPicPr>
            <a:picLocks noChangeAspect="1"/>
          </p:cNvPicPr>
          <p:nvPr/>
        </p:nvPicPr>
        <p:blipFill>
          <a:blip r:embed="rId3"/>
          <a:stretch>
            <a:fillRect/>
          </a:stretch>
        </p:blipFill>
        <p:spPr>
          <a:xfrm>
            <a:off x="1865771" y="2984705"/>
            <a:ext cx="4938314" cy="3358644"/>
          </a:xfrm>
          <a:prstGeom prst="rect">
            <a:avLst/>
          </a:prstGeom>
        </p:spPr>
      </p:pic>
      <p:sp>
        <p:nvSpPr>
          <p:cNvPr id="14" name="Slide Number Placeholder 7">
            <a:extLst>
              <a:ext uri="{FF2B5EF4-FFF2-40B4-BE49-F238E27FC236}">
                <a16:creationId xmlns:a16="http://schemas.microsoft.com/office/drawing/2014/main" xmlns="" id="{34A5170B-86E4-483A-BEAF-0788404A38FA}"/>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45776" y="2076446"/>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dirty="0">
                <a:solidFill>
                  <a:prstClr val="black"/>
                </a:solidFill>
              </a:rPr>
              <a:t>Define standard costs and explain how standard cost information is useful.</a:t>
            </a:r>
            <a:br>
              <a:rPr lang="en-US" dirty="0">
                <a:solidFill>
                  <a:prstClr val="black"/>
                </a:solidFill>
              </a:rPr>
            </a:b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3542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776" y="564386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841315"/>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E7A347A0-D33F-6345-92AC-665333BB242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CD7899D9-85F7-4FE7-B969-093DEC202EA2}"/>
              </a:ext>
            </a:extLst>
          </p:cNvPr>
          <p:cNvSpPr txBox="1">
            <a:spLocks/>
          </p:cNvSpPr>
          <p:nvPr/>
        </p:nvSpPr>
        <p:spPr>
          <a:xfrm>
            <a:off x="6781800" y="633497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21-</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14060</TotalTime>
  <Words>6122</Words>
  <Application>Microsoft Office PowerPoint</Application>
  <PresentationFormat>On-screen Show (4:3)</PresentationFormat>
  <Paragraphs>484</Paragraphs>
  <Slides>44</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WordArt 2.0</vt:lpstr>
      <vt:lpstr>Flexible Budgets and Standard Costs</vt:lpstr>
      <vt:lpstr>PowerPoint Presentation</vt:lpstr>
      <vt:lpstr>     Prepare a flexible budget and interpret a flexible budget performance report.</vt:lpstr>
      <vt:lpstr>Fixed and Flexible Budgets</vt:lpstr>
      <vt:lpstr>Fixed Budget Performance Report</vt:lpstr>
      <vt:lpstr>Purpose of Flexible Budgets</vt:lpstr>
      <vt:lpstr>Preparation of Flexible Budgets</vt:lpstr>
      <vt:lpstr>Flexible Budget Performance Report</vt:lpstr>
      <vt:lpstr> Define standard costs and explain how standard cost information is useful. </vt:lpstr>
      <vt:lpstr>Standard Costing</vt:lpstr>
      <vt:lpstr>Setting Standard Costs</vt:lpstr>
      <vt:lpstr>Standard Costs Example</vt:lpstr>
      <vt:lpstr>     Compute the total cost variance.</vt:lpstr>
      <vt:lpstr>Cost Variances</vt:lpstr>
      <vt:lpstr>Cost Variance Analysis</vt:lpstr>
      <vt:lpstr>Cost Variance Computation</vt:lpstr>
      <vt:lpstr> Compute direct materials and direct labor variances.</vt:lpstr>
      <vt:lpstr>Direct Materials and Direct Labor Variances</vt:lpstr>
      <vt:lpstr>Direct Materials Variances</vt:lpstr>
      <vt:lpstr>Evaluating Direct  Materials Variances</vt:lpstr>
      <vt:lpstr>Direct Labor Variances </vt:lpstr>
      <vt:lpstr>Evaluating Direct  Labor Variances</vt:lpstr>
      <vt:lpstr>     Compute overhead controllable and volume variances.</vt:lpstr>
      <vt:lpstr>Flexible Overhead Budgets</vt:lpstr>
      <vt:lpstr>Standard Overhead Rate</vt:lpstr>
      <vt:lpstr>Computing Overhead  Variances</vt:lpstr>
      <vt:lpstr>Volume Variance</vt:lpstr>
      <vt:lpstr>Controllable Variance </vt:lpstr>
      <vt:lpstr>Overhead Variance Report</vt:lpstr>
      <vt:lpstr>Variance Summary</vt:lpstr>
      <vt:lpstr>     Analyze changes in sales from expected amounts.</vt:lpstr>
      <vt:lpstr>Sales Variances</vt:lpstr>
      <vt:lpstr>Computing Sales Variances </vt:lpstr>
      <vt:lpstr>     Appendix 21A Compute overhead spending and efficiency variances.</vt:lpstr>
      <vt:lpstr>Expanded Framework for Total  Overhead Variance</vt:lpstr>
      <vt:lpstr>Computing Variable and  Fixed Overhead Variances</vt:lpstr>
      <vt:lpstr>Expanded Overhead Variance Formulas</vt:lpstr>
      <vt:lpstr>Variable Overhead Variance</vt:lpstr>
      <vt:lpstr>Fixed Overhead Variance</vt:lpstr>
      <vt:lpstr>    Appendix 21A Prepare journal entries for standard costs and account for price and quantity variances.</vt:lpstr>
      <vt:lpstr>Direct Materials Journal Entry</vt:lpstr>
      <vt:lpstr>Direct Labor Journal Entry</vt:lpstr>
      <vt:lpstr>Overhead Journal Entry</vt:lpstr>
      <vt:lpstr>End of Chapter 21</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1034</cp:revision>
  <dcterms:created xsi:type="dcterms:W3CDTF">2008-06-11T19:43:46Z</dcterms:created>
  <dcterms:modified xsi:type="dcterms:W3CDTF">2021-06-30T11:08:10Z</dcterms:modified>
</cp:coreProperties>
</file>