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1"/>
    <p:sldMasterId id="2147484100" r:id="rId2"/>
    <p:sldMasterId id="2147484117" r:id="rId3"/>
    <p:sldMasterId id="2147484129" r:id="rId4"/>
    <p:sldMasterId id="2147484165" r:id="rId5"/>
    <p:sldMasterId id="2147484177" r:id="rId6"/>
  </p:sldMasterIdLst>
  <p:notesMasterIdLst>
    <p:notesMasterId r:id="rId44"/>
  </p:notesMasterIdLst>
  <p:handoutMasterIdLst>
    <p:handoutMasterId r:id="rId45"/>
  </p:handoutMasterIdLst>
  <p:sldIdLst>
    <p:sldId id="458" r:id="rId7"/>
    <p:sldId id="489" r:id="rId8"/>
    <p:sldId id="478" r:id="rId9"/>
    <p:sldId id="418" r:id="rId10"/>
    <p:sldId id="421" r:id="rId11"/>
    <p:sldId id="490" r:id="rId12"/>
    <p:sldId id="423" r:id="rId13"/>
    <p:sldId id="482" r:id="rId14"/>
    <p:sldId id="492" r:id="rId15"/>
    <p:sldId id="429" r:id="rId16"/>
    <p:sldId id="425" r:id="rId17"/>
    <p:sldId id="428" r:id="rId18"/>
    <p:sldId id="484" r:id="rId19"/>
    <p:sldId id="432" r:id="rId20"/>
    <p:sldId id="460" r:id="rId21"/>
    <p:sldId id="461" r:id="rId22"/>
    <p:sldId id="486" r:id="rId23"/>
    <p:sldId id="436" r:id="rId24"/>
    <p:sldId id="463" r:id="rId25"/>
    <p:sldId id="464" r:id="rId26"/>
    <p:sldId id="437" r:id="rId27"/>
    <p:sldId id="467" r:id="rId28"/>
    <p:sldId id="468" r:id="rId29"/>
    <p:sldId id="469" r:id="rId30"/>
    <p:sldId id="440" r:id="rId31"/>
    <p:sldId id="471" r:id="rId32"/>
    <p:sldId id="472" r:id="rId33"/>
    <p:sldId id="473" r:id="rId34"/>
    <p:sldId id="496" r:id="rId35"/>
    <p:sldId id="488" r:id="rId36"/>
    <p:sldId id="445" r:id="rId37"/>
    <p:sldId id="475" r:id="rId38"/>
    <p:sldId id="495" r:id="rId39"/>
    <p:sldId id="493" r:id="rId40"/>
    <p:sldId id="494" r:id="rId41"/>
    <p:sldId id="497" r:id="rId42"/>
    <p:sldId id="258" r:id="rId43"/>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auer, Lindsey" initials="SL" lastIdx="4" clrIdx="0"/>
  <p:cmAuthor id="1" name="Beth Kane" initials="BK" lastIdx="1" clrIdx="1"/>
  <p:cmAuthor id="2" name="Helen" initials="H" lastIdx="9" clrIdx="2"/>
  <p:cmAuthor id="3" name="April Mohr" initials="AM" lastIdx="7" clrIdx="3">
    <p:extLst/>
  </p:cmAuthor>
  <p:cmAuthor id="4" name="Wanda Wong" initials="WW" lastIdx="3" clrIdx="4">
    <p:extLst/>
  </p:cmAuthor>
  <p:cmAuthor id="5" name="Mohr, April L (Jefferson)" initials="MAL(" lastIdx="15" clrIdx="5">
    <p:extLst/>
  </p:cmAuthor>
  <p:cmAuthor id="6" name="Helen Roybark" initials="HR" lastIdx="34"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48" autoAdjust="0"/>
    <p:restoredTop sz="91793" autoAdjust="0"/>
  </p:normalViewPr>
  <p:slideViewPr>
    <p:cSldViewPr>
      <p:cViewPr varScale="1">
        <p:scale>
          <a:sx n="93" d="100"/>
          <a:sy n="93" d="100"/>
        </p:scale>
        <p:origin x="-111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828" y="96"/>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lIns="93936" tIns="46968" rIns="93936" bIns="46968" rtlCol="0" anchor="b"/>
          <a:lstStyle>
            <a:lvl1pPr algn="r">
              <a:defRPr sz="1200">
                <a:latin typeface="Arial" charset="0"/>
                <a:cs typeface="+mn-cs"/>
              </a:defRPr>
            </a:lvl1pPr>
          </a:lstStyle>
          <a:p>
            <a:pPr>
              <a:defRPr/>
            </a:pPr>
            <a:r>
              <a:rPr lang="en-US" dirty="0"/>
              <a:t>15-</a:t>
            </a:r>
            <a:fld id="{5A9469CC-E8FA-4376-A8BF-66E5465B32E2}" type="slidenum">
              <a:rPr lang="en-US" smtClean="0"/>
              <a:pPr>
                <a:defRPr/>
              </a:pPr>
              <a:t>‹#›</a:t>
            </a:fld>
            <a:endParaRPr lang="en-US" dirty="0"/>
          </a:p>
        </p:txBody>
      </p:sp>
    </p:spTree>
    <p:extLst>
      <p:ext uri="{BB962C8B-B14F-4D97-AF65-F5344CB8AC3E}">
        <p14:creationId xmlns:p14="http://schemas.microsoft.com/office/powerpoint/2010/main" val="220379393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dirty="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lIns="93936" tIns="46968" rIns="93936"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4"/>
          <p:cNvSpPr txBox="1">
            <a:spLocks/>
          </p:cNvSpPr>
          <p:nvPr/>
        </p:nvSpPr>
        <p:spPr>
          <a:xfrm>
            <a:off x="5504392" y="0"/>
            <a:ext cx="1572683" cy="312103"/>
          </a:xfrm>
          <a:prstGeom prst="rect">
            <a:avLst/>
          </a:prstGeom>
        </p:spPr>
        <p:txBody>
          <a:bodyPr lIns="93936" tIns="46968" rIns="93936" bIns="46968" anchor="b"/>
          <a:lstStyle>
            <a:lvl1pPr algn="r">
              <a:defRPr sz="1200"/>
            </a:lvl1pPr>
          </a:lstStyle>
          <a:p>
            <a:pPr fontAlgn="auto">
              <a:spcBef>
                <a:spcPts val="0"/>
              </a:spcBef>
              <a:spcAft>
                <a:spcPts val="0"/>
              </a:spcAft>
              <a:defRPr/>
            </a:pPr>
            <a:r>
              <a:rPr lang="en-US" dirty="0">
                <a:latin typeface="+mn-lt"/>
                <a:cs typeface="+mn-cs"/>
              </a:rPr>
              <a:t> </a:t>
            </a:r>
            <a:fld id="{4E1D52E0-FCFB-4DFA-A992-D9AFE1CD3362}" type="slidenum">
              <a:rPr lang="en-US" smtClean="0">
                <a:latin typeface="+mn-lt"/>
                <a:cs typeface="+mn-cs"/>
              </a:rPr>
              <a:pPr fontAlgn="auto">
                <a:spcBef>
                  <a:spcPts val="0"/>
                </a:spcBef>
                <a:spcAft>
                  <a:spcPts val="0"/>
                </a:spcAft>
                <a:defRPr/>
              </a:pPr>
              <a:t>‹#›</a:t>
            </a:fld>
            <a:endParaRPr lang="en-US" dirty="0">
              <a:latin typeface="+mn-lt"/>
              <a:cs typeface="+mn-cs"/>
            </a:endParaRPr>
          </a:p>
        </p:txBody>
      </p:sp>
    </p:spTree>
    <p:extLst>
      <p:ext uri="{BB962C8B-B14F-4D97-AF65-F5344CB8AC3E}">
        <p14:creationId xmlns:p14="http://schemas.microsoft.com/office/powerpoint/2010/main" val="255665295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ea typeface="MS PGothic" pitchFamily="34" charset="-128"/>
            </a:endParaRPr>
          </a:p>
        </p:txBody>
      </p:sp>
    </p:spTree>
    <p:extLst>
      <p:ext uri="{BB962C8B-B14F-4D97-AF65-F5344CB8AC3E}">
        <p14:creationId xmlns:p14="http://schemas.microsoft.com/office/powerpoint/2010/main" val="3265728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This slide shows a materials ledger card for an alarm system received and issued by Road Warriors. The card shows the item’s stock number, its location in the storeroom, information about the maximum and minimum quantities that available, and the reorder quantity. For example, two alarm systems were purchased on March 4 as recorded in receiving report C-71. After this purchase the company has three alarm systems on hand. </a:t>
            </a:r>
            <a:endParaRPr lang="en-US" altLang="en-US" dirty="0"/>
          </a:p>
        </p:txBody>
      </p:sp>
    </p:spTree>
    <p:extLst>
      <p:ext uri="{BB962C8B-B14F-4D97-AF65-F5344CB8AC3E}">
        <p14:creationId xmlns:p14="http://schemas.microsoft.com/office/powerpoint/2010/main" val="3994357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When materials are needed in production, a production manager prepares a </a:t>
            </a:r>
            <a:r>
              <a:rPr lang="en-US" b="1" dirty="0"/>
              <a:t>materials requisition </a:t>
            </a:r>
            <a:r>
              <a:rPr lang="en-US" dirty="0"/>
              <a:t>and sends it to the materials manager. For direct materials, the requisition shows the job number, the types of materials, and the quantities needed. </a:t>
            </a:r>
          </a:p>
          <a:p>
            <a:endParaRPr lang="en-US" altLang="en-US" dirty="0"/>
          </a:p>
          <a:p>
            <a:pPr defTabSz="939363">
              <a:defRPr/>
            </a:pPr>
            <a:r>
              <a:rPr lang="en-US" dirty="0"/>
              <a:t>This slide shows the materials requisition for alarm system wiring for Job B15. For requisitions of indirect materials, which cannot be traced to individual jobs, the “Job No.” line in the requisition form might read, “For General Factory Use.”</a:t>
            </a:r>
          </a:p>
          <a:p>
            <a:endParaRPr lang="en-US" altLang="en-US" dirty="0"/>
          </a:p>
        </p:txBody>
      </p:sp>
    </p:spTree>
    <p:extLst>
      <p:ext uri="{BB962C8B-B14F-4D97-AF65-F5344CB8AC3E}">
        <p14:creationId xmlns:p14="http://schemas.microsoft.com/office/powerpoint/2010/main" val="2689388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Requisitions are often accumulated and recorded in one journal entry. The frequency of entries depends on the job, the industry, and management procedures. In this example, Road Warriors records materials requisitions at the end of each week. </a:t>
            </a:r>
          </a:p>
          <a:p>
            <a:endParaRPr lang="en-US" altLang="en-US" dirty="0"/>
          </a:p>
          <a:p>
            <a:pPr defTabSz="939363">
              <a:defRPr/>
            </a:pPr>
            <a:r>
              <a:rPr lang="en-US" dirty="0"/>
              <a:t>The use of direct materials for the week (including alarm system for Job B15) is shown on this slide. </a:t>
            </a:r>
          </a:p>
          <a:p>
            <a:endParaRPr lang="en-US" altLang="en-US" dirty="0"/>
          </a:p>
          <a:p>
            <a:r>
              <a:rPr lang="en-US" dirty="0"/>
              <a:t>This entry is posted both to general ledger accounts and to subsidiary records. Posting to subsidiary records includes debits to job cost sheets and credits to materials ledger cards. </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566396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786070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Labor is the next manufacturing cost to account for. This slide shows that labor costs are classified as either direct or indirect. Direct labor costs flow to job cost sheets. </a:t>
            </a:r>
            <a:r>
              <a:rPr lang="en-US" sz="1200" b="0" i="0" u="none" strike="noStrike" kern="1200" baseline="0" dirty="0">
                <a:solidFill>
                  <a:schemeClr val="tx1"/>
                </a:solidFill>
                <a:latin typeface="+mn-lt"/>
                <a:ea typeface="+mn-ea"/>
                <a:cs typeface="+mn-cs"/>
              </a:rPr>
              <a:t>To assign direct labor costs to individual jobs, companies use </a:t>
            </a:r>
            <a:r>
              <a:rPr lang="en-US" sz="1200" b="1" i="0" u="none" strike="noStrike" kern="1200" baseline="0" dirty="0">
                <a:solidFill>
                  <a:schemeClr val="tx1"/>
                </a:solidFill>
                <a:latin typeface="+mn-lt"/>
                <a:ea typeface="+mn-ea"/>
                <a:cs typeface="+mn-cs"/>
              </a:rPr>
              <a:t>time tickets </a:t>
            </a:r>
            <a:r>
              <a:rPr lang="en-US" sz="1200" b="0" i="0" u="none" strike="noStrike" kern="1200" baseline="0" dirty="0">
                <a:solidFill>
                  <a:schemeClr val="tx1"/>
                </a:solidFill>
                <a:latin typeface="+mn-lt"/>
                <a:ea typeface="+mn-ea"/>
                <a:cs typeface="+mn-cs"/>
              </a:rPr>
              <a:t>to track how each employee’s time is used.  This process is often automated: Employees swipe identification badges and a computer system assigns employees’ hours worked to individual jobs.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Indirect labor includes factory costs like supervisor salaries and maintenance worker wages. These costs are not assigned directly to individual jobs. Instead, indirect labor costs flow to the Factory Overhead ledger account. </a:t>
            </a:r>
            <a:endParaRPr lang="en-US" dirty="0"/>
          </a:p>
          <a:p>
            <a:endParaRPr lang="en-US" dirty="0"/>
          </a:p>
          <a:p>
            <a:endParaRPr lang="en-US" dirty="0"/>
          </a:p>
          <a:p>
            <a:endParaRPr lang="en-US" altLang="en-US" dirty="0"/>
          </a:p>
        </p:txBody>
      </p:sp>
    </p:spTree>
    <p:extLst>
      <p:ext uri="{BB962C8B-B14F-4D97-AF65-F5344CB8AC3E}">
        <p14:creationId xmlns:p14="http://schemas.microsoft.com/office/powerpoint/2010/main" val="3567955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This slide shows a time ticket reporting the time a Road Warrior employee spent working on Job B15. The employee’s supervisor signed the ticket to confirm its accuracy. The hourly rate and total labor cost are computed after the time ticket is turned in.</a:t>
            </a:r>
          </a:p>
          <a:p>
            <a:pPr defTabSz="939363">
              <a:defRPr/>
            </a:pPr>
            <a:endParaRPr lang="en-US" dirty="0"/>
          </a:p>
          <a:p>
            <a:endParaRPr lang="en-US" altLang="en-US" b="0" dirty="0"/>
          </a:p>
        </p:txBody>
      </p:sp>
    </p:spTree>
    <p:extLst>
      <p:ext uri="{BB962C8B-B14F-4D97-AF65-F5344CB8AC3E}">
        <p14:creationId xmlns:p14="http://schemas.microsoft.com/office/powerpoint/2010/main" val="591727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Time tickets are often accumulated and recorded in one journal entry. For March, Road Warriors’  direct labor costs total $4,200.</a:t>
            </a:r>
          </a:p>
          <a:p>
            <a:pPr defTabSz="939363">
              <a:defRPr/>
            </a:pPr>
            <a:endParaRPr lang="en-US" dirty="0"/>
          </a:p>
          <a:p>
            <a:pPr defTabSz="939363">
              <a:defRPr/>
            </a:pPr>
            <a:r>
              <a:rPr lang="en-US" dirty="0"/>
              <a:t>The entry shown records direct labor for the month, based on all the direct labor time tickets for the month.</a:t>
            </a:r>
          </a:p>
          <a:p>
            <a:pPr defTabSz="939363">
              <a:defRPr/>
            </a:pPr>
            <a:endParaRPr lang="en-US" b="1" dirty="0"/>
          </a:p>
          <a:p>
            <a:pPr defTabSz="939363">
              <a:defRPr/>
            </a:pPr>
            <a:endParaRPr lang="en-US" b="1" dirty="0"/>
          </a:p>
          <a:p>
            <a:endParaRPr lang="en-US" altLang="en-US" b="0" dirty="0"/>
          </a:p>
        </p:txBody>
      </p:sp>
    </p:spTree>
    <p:extLst>
      <p:ext uri="{BB962C8B-B14F-4D97-AF65-F5344CB8AC3E}">
        <p14:creationId xmlns:p14="http://schemas.microsoft.com/office/powerpoint/2010/main" val="2086995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104063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We turn now to overhead costs. Unlike direct materials and direct labor, actual overhead costs cannot be cost-effectively traced to individual jobs. Still, each job’s total cost must include </a:t>
            </a:r>
            <a:r>
              <a:rPr lang="en-US" i="1" dirty="0"/>
              <a:t>estimated</a:t>
            </a:r>
            <a:r>
              <a:rPr lang="en-US" dirty="0"/>
              <a:t> overhead costs. </a:t>
            </a:r>
          </a:p>
          <a:p>
            <a:endParaRPr lang="en-US" dirty="0"/>
          </a:p>
          <a:p>
            <a:r>
              <a:rPr lang="en-US" dirty="0"/>
              <a:t>The accounting for overhead costs follows the four-step process shown in this slide. Overhead accounting requires managers to first estimate what total overhead costs will be for the coming period. Managers cannot wait until the end of a period to allocate actual overhead to jobs, because they need it in setting prices and monitoring job profitability. At the end of each period, the company closes its overhead account.</a:t>
            </a:r>
          </a:p>
        </p:txBody>
      </p:sp>
    </p:spTree>
    <p:extLst>
      <p:ext uri="{BB962C8B-B14F-4D97-AF65-F5344CB8AC3E}">
        <p14:creationId xmlns:p14="http://schemas.microsoft.com/office/powerpoint/2010/main" val="484371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Being able to estimate overhead in advance requires a </a:t>
            </a:r>
            <a:r>
              <a:rPr lang="en-US" b="1" dirty="0"/>
              <a:t>predetermined overhead rate, </a:t>
            </a:r>
            <a:r>
              <a:rPr lang="en-US" dirty="0"/>
              <a:t>also called </a:t>
            </a:r>
            <a:r>
              <a:rPr lang="en-US" i="1" dirty="0"/>
              <a:t>predetermined overhead allocation </a:t>
            </a:r>
            <a:r>
              <a:rPr lang="en-US" dirty="0"/>
              <a:t>(or </a:t>
            </a:r>
            <a:r>
              <a:rPr lang="en-US" i="1" dirty="0"/>
              <a:t>application</a:t>
            </a:r>
            <a:r>
              <a:rPr lang="en-US" dirty="0"/>
              <a:t>) </a:t>
            </a:r>
            <a:r>
              <a:rPr lang="en-US" i="1" dirty="0"/>
              <a:t>rate. </a:t>
            </a:r>
            <a:r>
              <a:rPr lang="en-US" dirty="0"/>
              <a:t>The predetermined overhead rate requires an estimate of total overhead cost and an estimated activity base </a:t>
            </a:r>
            <a:r>
              <a:rPr lang="en-US" i="1" dirty="0"/>
              <a:t>before </a:t>
            </a:r>
            <a:r>
              <a:rPr lang="en-US" dirty="0"/>
              <a:t>the start of the period. This slide shows the formula for computing a predetermined overhead rate. This rate is used during the period to apply estimated overhead to jobs based on each job’s actual usage of the activity. A company can use multiple predetermined overhead rates for different types of products and services.</a:t>
            </a:r>
          </a:p>
          <a:p>
            <a:pPr defTabSz="939363">
              <a:defRPr/>
            </a:pPr>
            <a:endParaRPr lang="en-US" dirty="0"/>
          </a:p>
          <a:p>
            <a:pPr defTabSz="939363">
              <a:defRPr/>
            </a:pPr>
            <a:r>
              <a:rPr lang="en-US" dirty="0"/>
              <a:t>At the start of the year, Road Warriors estimated total direct labor costs of $125,000 and total overhead costs of $200,000. It’s predetermined overhead rate is computed as $200,000 divided by $125,000 which equals 160% or 1.6 times direct labor costs.</a:t>
            </a:r>
          </a:p>
          <a:p>
            <a:pPr defTabSz="939363">
              <a:defRPr/>
            </a:pPr>
            <a:endParaRPr lang="en-US" dirty="0"/>
          </a:p>
          <a:p>
            <a:endParaRPr lang="en-US" altLang="en-US" dirty="0"/>
          </a:p>
          <a:p>
            <a:endParaRPr lang="en-US" altLang="en-US" dirty="0"/>
          </a:p>
        </p:txBody>
      </p:sp>
    </p:spTree>
    <p:extLst>
      <p:ext uri="{BB962C8B-B14F-4D97-AF65-F5344CB8AC3E}">
        <p14:creationId xmlns:p14="http://schemas.microsoft.com/office/powerpoint/2010/main" val="3619980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33830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Earlier we showed that Road Warriors used $4,200 of direct labor in March. We then use the predetermined overhead rate of 160% to allocate $6,720 (equal to $4,200 x 1.60) of overhead. The entry to record this allocation is shown.</a:t>
            </a:r>
          </a:p>
          <a:p>
            <a:pPr defTabSz="939363">
              <a:defRPr/>
            </a:pPr>
            <a:endParaRPr lang="en-US" dirty="0"/>
          </a:p>
          <a:p>
            <a:pPr defTabSz="939363">
              <a:defRPr/>
            </a:pPr>
            <a:r>
              <a:rPr lang="en-US" dirty="0"/>
              <a:t>Then, the $6,720 of overhead cost is allocated to each job based on the amount of the activity base that job used (in this example, direct labor). This slide shows these calculations for Road Warriors’ March production activity.</a:t>
            </a:r>
          </a:p>
          <a:p>
            <a:pPr defTabSz="939363">
              <a:defRPr/>
            </a:pPr>
            <a:endParaRPr lang="en-US" dirty="0"/>
          </a:p>
          <a:p>
            <a:pPr defTabSz="939363">
              <a:defRPr/>
            </a:pPr>
            <a:endParaRPr lang="en-US" dirty="0"/>
          </a:p>
          <a:p>
            <a:pPr defTabSz="939363">
              <a:defRPr/>
            </a:pPr>
            <a:endParaRPr lang="en-US" dirty="0"/>
          </a:p>
          <a:p>
            <a:pPr defTabSz="939363">
              <a:defRPr/>
            </a:pPr>
            <a:endParaRPr lang="en-US" dirty="0"/>
          </a:p>
          <a:p>
            <a:endParaRPr lang="en-US" altLang="en-US" dirty="0"/>
          </a:p>
        </p:txBody>
      </p:sp>
    </p:spTree>
    <p:extLst>
      <p:ext uri="{BB962C8B-B14F-4D97-AF65-F5344CB8AC3E}">
        <p14:creationId xmlns:p14="http://schemas.microsoft.com/office/powerpoint/2010/main" val="3491400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We now show the accounting for actual overhead costs. Actual overhead costs are not recorded in job cost sheets. </a:t>
            </a:r>
          </a:p>
          <a:p>
            <a:endParaRPr lang="en-US" dirty="0"/>
          </a:p>
          <a:p>
            <a:r>
              <a:rPr lang="en-US" dirty="0"/>
              <a:t>Factory overhead includes </a:t>
            </a:r>
            <a:r>
              <a:rPr lang="en-US" i="1" dirty="0"/>
              <a:t>indirect </a:t>
            </a:r>
            <a:r>
              <a:rPr lang="en-US" dirty="0"/>
              <a:t>materials, </a:t>
            </a:r>
            <a:r>
              <a:rPr lang="en-US" i="1" dirty="0"/>
              <a:t>indirect  </a:t>
            </a:r>
            <a:r>
              <a:rPr lang="en-US" dirty="0"/>
              <a:t>labor, and other overhead costs. These costs are recorded from materials requisition forms for indirect materials, and from salary contracts or time tickets for indirect labor. Other sources of information on overhead costs include (1) vouchers authorizing payment for factory items such as supplies or utilities and (2) adjusting journal entries for costs such as depreciation on factory assets.</a:t>
            </a:r>
          </a:p>
          <a:p>
            <a:endParaRPr lang="en-US" dirty="0"/>
          </a:p>
          <a:p>
            <a:r>
              <a:rPr lang="en-US" dirty="0"/>
              <a:t>Factory overhead usually contains many different costs. These costs are recorded with debits to the Factory Overhead general ledger account, and with credits to various accounts. </a:t>
            </a:r>
            <a:endParaRPr lang="en-US" altLang="en-US" b="0" dirty="0"/>
          </a:p>
          <a:p>
            <a:endParaRPr lang="en-US" altLang="en-US" b="0" dirty="0"/>
          </a:p>
        </p:txBody>
      </p:sp>
    </p:spTree>
    <p:extLst>
      <p:ext uri="{BB962C8B-B14F-4D97-AF65-F5344CB8AC3E}">
        <p14:creationId xmlns:p14="http://schemas.microsoft.com/office/powerpoint/2010/main" val="19308157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During March, Road Warriors incurred $550 of actual indirect materials costs which leads to this journal entry.</a:t>
            </a:r>
          </a:p>
          <a:p>
            <a:endParaRPr lang="en-US" dirty="0"/>
          </a:p>
          <a:p>
            <a:r>
              <a:rPr lang="en-US" dirty="0"/>
              <a:t>This entry is posted to the general ledger accounts, Factory Overhead and Raw Materials Inventory. Unlike the recording of </a:t>
            </a:r>
            <a:r>
              <a:rPr lang="en-US" i="1" dirty="0"/>
              <a:t>direct </a:t>
            </a:r>
            <a:r>
              <a:rPr lang="en-US" dirty="0"/>
              <a:t>materials, the actual </a:t>
            </a:r>
            <a:r>
              <a:rPr lang="en-US" i="1" dirty="0"/>
              <a:t>indirect </a:t>
            </a:r>
            <a:r>
              <a:rPr lang="en-US" dirty="0"/>
              <a:t>materials costs are not recorded in Work in Process Inventory and are not posted to job cost sheets.</a:t>
            </a:r>
          </a:p>
          <a:p>
            <a:endParaRPr lang="en-US" dirty="0"/>
          </a:p>
          <a:p>
            <a:endParaRPr lang="en-US" altLang="en-US" b="0" dirty="0"/>
          </a:p>
        </p:txBody>
      </p:sp>
    </p:spTree>
    <p:extLst>
      <p:ext uri="{BB962C8B-B14F-4D97-AF65-F5344CB8AC3E}">
        <p14:creationId xmlns:p14="http://schemas.microsoft.com/office/powerpoint/2010/main" val="2026713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During March, Road Warriors incurred $1,100 of actual indirect labor costs which leads to the journal entry shown here.</a:t>
            </a:r>
          </a:p>
          <a:p>
            <a:pPr defTabSz="939363">
              <a:defRPr/>
            </a:pPr>
            <a:endParaRPr lang="en-US" dirty="0"/>
          </a:p>
          <a:p>
            <a:pPr defTabSz="939363">
              <a:defRPr/>
            </a:pPr>
            <a:r>
              <a:rPr lang="en-US" dirty="0"/>
              <a:t>This entry is posted to the general ledger accounts, Factory Overhead and Factory Wages Payable. Unlike the recording of </a:t>
            </a:r>
            <a:r>
              <a:rPr lang="en-US" i="1" dirty="0"/>
              <a:t>direct </a:t>
            </a:r>
            <a:r>
              <a:rPr lang="en-US" dirty="0"/>
              <a:t>labor, the actual </a:t>
            </a:r>
            <a:r>
              <a:rPr lang="en-US" i="1" dirty="0"/>
              <a:t>indirect </a:t>
            </a:r>
            <a:r>
              <a:rPr lang="en-US" dirty="0"/>
              <a:t>labor costs incurred are not recorded immediately in Work in Process Inventory and are not posted to job cost sheets.</a:t>
            </a:r>
          </a:p>
          <a:p>
            <a:endParaRPr lang="en-US" dirty="0"/>
          </a:p>
          <a:p>
            <a:endParaRPr lang="en-US" altLang="en-US" b="0" dirty="0"/>
          </a:p>
        </p:txBody>
      </p:sp>
    </p:spTree>
    <p:extLst>
      <p:ext uri="{BB962C8B-B14F-4D97-AF65-F5344CB8AC3E}">
        <p14:creationId xmlns:p14="http://schemas.microsoft.com/office/powerpoint/2010/main" val="6094110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During March, Road Warriors incurred $5,270 of actual other overhead costs. These costs could include items such as factory building rent, depreciation on the factory building, factory utilities, expired factory insurance, and other costs indirectly related to production activities. These costs are recorded with a debit to Factory Overhead and credits to other accounts such as Cash, Accounts Payable, Utilities Payable, and Accumulated Depreciation. The entry to record these other overhead costs for March is shown here.</a:t>
            </a:r>
          </a:p>
          <a:p>
            <a:pPr defTabSz="939363">
              <a:defRPr/>
            </a:pPr>
            <a:endParaRPr lang="en-US" dirty="0"/>
          </a:p>
          <a:p>
            <a:pPr defTabSz="939363">
              <a:defRPr/>
            </a:pPr>
            <a:r>
              <a:rPr lang="en-US" dirty="0"/>
              <a:t>This entry is posted to the general ledger account, Factory Overhead, and is posted to the subsidiary factory overhead ledger. These actual overhead costs are not recorded in Work in Process Inventory and are not posted to job cost sheets. Only applied overhead is recorded in Work in Process Inventory and posted to job cost sheets.</a:t>
            </a:r>
          </a:p>
          <a:p>
            <a:pPr defTabSz="939363">
              <a:defRPr/>
            </a:pPr>
            <a:endParaRPr lang="en-US" dirty="0"/>
          </a:p>
          <a:p>
            <a:pPr defTabSz="939363">
              <a:defRPr/>
            </a:pPr>
            <a:endParaRPr lang="en-US" dirty="0"/>
          </a:p>
          <a:p>
            <a:endParaRPr lang="en-US" altLang="en-US" b="0" dirty="0"/>
          </a:p>
        </p:txBody>
      </p:sp>
    </p:spTree>
    <p:extLst>
      <p:ext uri="{BB962C8B-B14F-4D97-AF65-F5344CB8AC3E}">
        <p14:creationId xmlns:p14="http://schemas.microsoft.com/office/powerpoint/2010/main" val="20090801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This slide shows that direct materials used, direct labor used, and factory overhead applied flow through the Work in Process Inventory and Finished Goods balance sheet accounts. The cost of goods manufactured (COGM) is computed and shown on the schedule of cost of goods manufactured. When goods are sold, their costs are transferred from Finished Goods Inventory on the balance sheet to the income statement as cost of goods sold.</a:t>
            </a:r>
          </a:p>
          <a:p>
            <a:endParaRPr lang="en-US" dirty="0"/>
          </a:p>
          <a:p>
            <a:r>
              <a:rPr lang="en-US" dirty="0"/>
              <a:t>Period costs (selling and general and administrative expenses) do not impact inventory accounts. As a result, they do not impact cost of goods sold and they are not reported on the schedule of cost of goods manufactured. They are reported on the income statement as operating expenses.</a:t>
            </a:r>
          </a:p>
          <a:p>
            <a:endParaRPr lang="en-US" altLang="en-US" dirty="0"/>
          </a:p>
          <a:p>
            <a:r>
              <a:rPr lang="en-US" altLang="en-US" dirty="0"/>
              <a:t>.</a:t>
            </a:r>
          </a:p>
        </p:txBody>
      </p:sp>
    </p:spTree>
    <p:extLst>
      <p:ext uri="{BB962C8B-B14F-4D97-AF65-F5344CB8AC3E}">
        <p14:creationId xmlns:p14="http://schemas.microsoft.com/office/powerpoint/2010/main" val="22733092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The upper part of Exhibit 15.16 shows the flow of Road Warriors’ direct materials, direct labor, and overhead costs through the inventory accounts and eventually cost of goods sold. Each numbered cost flow reflects journal entries made in March.</a:t>
            </a:r>
          </a:p>
          <a:p>
            <a:pPr defTabSz="939363">
              <a:defRPr/>
            </a:pPr>
            <a:endParaRPr lang="en-US" dirty="0"/>
          </a:p>
          <a:p>
            <a:r>
              <a:rPr lang="en-US" dirty="0"/>
              <a:t>The lower part of Exhibit 15.16 shows job cost sheets at the end of March. </a:t>
            </a:r>
            <a:r>
              <a:rPr lang="en-US" sz="1200" b="0" i="0" u="none" strike="noStrike" kern="1200" baseline="0" dirty="0">
                <a:solidFill>
                  <a:schemeClr val="tx1"/>
                </a:solidFill>
                <a:latin typeface="+mn-lt"/>
                <a:ea typeface="+mn-ea"/>
                <a:cs typeface="+mn-cs"/>
              </a:rPr>
              <a:t>The costs assigned to the job in process (Job B17) equals the $3,420 balance in Work in Process Inventory. Costs assigned to the completed Job B16 equal the $6,000 balance in Finished Goods Inventory. The balances in Raw Materials Inventory, Work in Process Inventory, and Finished Goods Inventory are reported on the end-of-period balance sheet. The costs assigned to the sold Job B15 equals the $3,300 balance in Cost of Goods Sold. This is reported on the income statement for the period. </a:t>
            </a:r>
            <a:endParaRPr lang="en-US" altLang="en-US" dirty="0"/>
          </a:p>
        </p:txBody>
      </p:sp>
    </p:spTree>
    <p:extLst>
      <p:ext uri="{BB962C8B-B14F-4D97-AF65-F5344CB8AC3E}">
        <p14:creationId xmlns:p14="http://schemas.microsoft.com/office/powerpoint/2010/main" val="25350359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This slide shows the journal entries made in March. Each entry is numbered to link with the arrow lines in Exhibit 15.16. In addition, this slide concludes with the summary journal entry to record the sales (on account) of Job B15.</a:t>
            </a:r>
          </a:p>
          <a:p>
            <a:endParaRPr lang="en-US" altLang="en-US" dirty="0"/>
          </a:p>
        </p:txBody>
      </p:sp>
    </p:spTree>
    <p:extLst>
      <p:ext uri="{BB962C8B-B14F-4D97-AF65-F5344CB8AC3E}">
        <p14:creationId xmlns:p14="http://schemas.microsoft.com/office/powerpoint/2010/main" val="41067967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Road Warriors’ schedule of cost of goods manufactured shown here. This schedule is similar to the one reported in the previous chapter, with one key difference: </a:t>
            </a:r>
            <a:r>
              <a:rPr lang="en-US" i="1" dirty="0"/>
              <a:t>Total manufacturing costs include overhead applied rather than actual overhead costs</a:t>
            </a:r>
            <a:r>
              <a:rPr lang="en-US" dirty="0"/>
              <a:t>. In this example, actual overhead costs were $6,920, while applied overhead was $6,720. We discuss how to account for the difference between applied and actual overhead difference next.</a:t>
            </a:r>
          </a:p>
          <a:p>
            <a:pPr defTabSz="939363">
              <a:defRPr/>
            </a:pPr>
            <a:endParaRPr lang="en-US" dirty="0"/>
          </a:p>
          <a:p>
            <a:endParaRPr lang="en-US" altLang="en-US" dirty="0"/>
          </a:p>
        </p:txBody>
      </p:sp>
    </p:spTree>
    <p:extLst>
      <p:ext uri="{BB962C8B-B14F-4D97-AF65-F5344CB8AC3E}">
        <p14:creationId xmlns:p14="http://schemas.microsoft.com/office/powerpoint/2010/main" val="30067308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Road Warriors’ income statement for the month ended March 31 and a partial balance sheet as of March 31 follow. The income statement reports sales and cost of goods sold information from Exhibit 15.17. Selling expenses of $400 and general and administrative expenses of $1,200 are provided by management. The balance sheet reports inventory account balances from Exhibit 15.16. </a:t>
            </a:r>
            <a:endParaRPr lang="en-US" altLang="en-US" dirty="0"/>
          </a:p>
        </p:txBody>
      </p:sp>
    </p:spTree>
    <p:extLst>
      <p:ext uri="{BB962C8B-B14F-4D97-AF65-F5344CB8AC3E}">
        <p14:creationId xmlns:p14="http://schemas.microsoft.com/office/powerpoint/2010/main" val="40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0715280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4589768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top graphic in this slide shows a Factory Overhead T-account. The company applies overhead (credits the Factory Overhead account) using a predetermined rate estimated at the beginning of the year. During the year, the company records actual overhead costs with debits to the Factory Overhead account. At period-end, we determine whether the applied overhead is more or less than the actual overhead:</a:t>
            </a:r>
          </a:p>
          <a:p>
            <a:endParaRPr lang="en-US" dirty="0"/>
          </a:p>
          <a:p>
            <a:r>
              <a:rPr lang="en-US" dirty="0"/>
              <a:t>When actual overhead is </a:t>
            </a:r>
            <a:r>
              <a:rPr lang="en-US" i="1" dirty="0"/>
              <a:t>more</a:t>
            </a:r>
            <a:r>
              <a:rPr lang="en-US" dirty="0"/>
              <a:t> than applied amounts, the remaining debit balance in the Factory Overhead account is called </a:t>
            </a:r>
            <a:r>
              <a:rPr lang="en-US" b="1" dirty="0"/>
              <a:t>underapplied overhead.</a:t>
            </a:r>
          </a:p>
          <a:p>
            <a:endParaRPr lang="en-US" dirty="0"/>
          </a:p>
          <a:p>
            <a:r>
              <a:rPr lang="en-US" dirty="0"/>
              <a:t>When actual overhead costs are </a:t>
            </a:r>
            <a:r>
              <a:rPr lang="en-US" i="1" dirty="0"/>
              <a:t>less</a:t>
            </a:r>
            <a:r>
              <a:rPr lang="en-US" dirty="0"/>
              <a:t> than applied amounts, the resulting credit balance in the Factory Overhead account is called </a:t>
            </a:r>
            <a:r>
              <a:rPr lang="en-US" b="1" dirty="0"/>
              <a:t>overapplied overhead.</a:t>
            </a:r>
          </a:p>
          <a:p>
            <a:endParaRPr lang="en-US" dirty="0"/>
          </a:p>
          <a:p>
            <a:r>
              <a:rPr lang="en-US" dirty="0"/>
              <a:t>When overhead is underapplied, it means that individual jobs have not been charged enough overhead during the period, and cost of goods sold for the period is too low. When overhead is overapplied, it means that jobs have been charged too much overhead during the period, and cost of goods sold is too high. In either case, a journal entry is needed to adjust Factory Overhead and Cost of Goods Sold. </a:t>
            </a:r>
          </a:p>
          <a:p>
            <a:endParaRPr lang="en-US" dirty="0"/>
          </a:p>
          <a:p>
            <a:pPr defTabSz="939363">
              <a:defRPr/>
            </a:pPr>
            <a:r>
              <a:rPr lang="en-US" dirty="0"/>
              <a:t>The bottom graphic summarizes the</a:t>
            </a:r>
            <a:r>
              <a:rPr lang="en-US" baseline="0" dirty="0"/>
              <a:t> journal</a:t>
            </a:r>
            <a:r>
              <a:rPr lang="en-US" dirty="0"/>
              <a:t> entry assuming the difference between applied and actual overhead is </a:t>
            </a:r>
            <a:r>
              <a:rPr lang="en-US" i="1" dirty="0"/>
              <a:t>not</a:t>
            </a:r>
            <a:r>
              <a:rPr lang="en-US" dirty="0"/>
              <a:t> </a:t>
            </a:r>
            <a:r>
              <a:rPr lang="en-US" i="1" dirty="0"/>
              <a:t>material</a:t>
            </a:r>
            <a:r>
              <a:rPr lang="en-US" dirty="0"/>
              <a:t>.</a:t>
            </a:r>
          </a:p>
          <a:p>
            <a:pPr defTabSz="939363">
              <a:defRPr/>
            </a:pPr>
            <a:endParaRPr lang="en-US" dirty="0"/>
          </a:p>
          <a:p>
            <a:pPr defTabSz="939363">
              <a:defRPr/>
            </a:pPr>
            <a:endParaRPr lang="en-US" dirty="0"/>
          </a:p>
          <a:p>
            <a:endParaRPr lang="en-US" dirty="0"/>
          </a:p>
        </p:txBody>
      </p:sp>
    </p:spTree>
    <p:extLst>
      <p:ext uri="{BB962C8B-B14F-4D97-AF65-F5344CB8AC3E}">
        <p14:creationId xmlns:p14="http://schemas.microsoft.com/office/powerpoint/2010/main" val="2880431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To illustrate, assume that Road Warriors applied $6,720 of overhead to jobs during March, but it incurred actual overhead of $6,920 during March. This means that the Factory Overhead account has a debit balance of $200 as shown on this slide.</a:t>
            </a:r>
          </a:p>
          <a:p>
            <a:endParaRPr lang="en-US" sz="1200" dirty="0"/>
          </a:p>
          <a:p>
            <a:r>
              <a:rPr lang="en-US" sz="1200" dirty="0"/>
              <a:t>The $200 debit balance is </a:t>
            </a:r>
            <a:r>
              <a:rPr lang="en-US" sz="1200" i="1" dirty="0"/>
              <a:t>underapplied overhead</a:t>
            </a:r>
            <a:r>
              <a:rPr lang="en-US" sz="1200" dirty="0"/>
              <a:t>. The means the balances in Work in Process Inventory, Finished Goods Inventory, and Cost of Goods Sold understate the manufacturing costs incurred.  </a:t>
            </a:r>
            <a:r>
              <a:rPr lang="en-US" sz="1200" b="0" i="0" u="none" strike="noStrike" kern="1200" baseline="0" dirty="0">
                <a:solidFill>
                  <a:schemeClr val="tx1"/>
                </a:solidFill>
                <a:latin typeface="+mn-lt"/>
                <a:ea typeface="+mn-ea"/>
                <a:cs typeface="+mn-cs"/>
              </a:rPr>
              <a:t>Assuming this difference is immaterial, it is closed to Cost of Goods Sold with the entry shown on this slide.</a:t>
            </a:r>
          </a:p>
          <a:p>
            <a:endParaRPr lang="en-US" sz="1200" dirty="0"/>
          </a:p>
          <a:p>
            <a:r>
              <a:rPr lang="en-US" sz="1200" b="0" i="0" u="none" strike="noStrike" kern="1200" baseline="0" dirty="0">
                <a:solidFill>
                  <a:schemeClr val="tx1"/>
                </a:solidFill>
                <a:latin typeface="+mn-lt"/>
                <a:ea typeface="+mn-ea"/>
                <a:cs typeface="+mn-cs"/>
              </a:rPr>
              <a:t>The $200 debit (increase) to Cost of Goods Sold reduces net income by $200. After this entry, the Factory Overhead account has a zero balance (is closed). Cost of Goods Sold now reflects actual overhead costs for the period. The entry to close Factory Overhead at period-end does not impact any job cost sheets. </a:t>
            </a:r>
            <a:r>
              <a:rPr lang="en-US" sz="1200" b="0" i="1" u="none" strike="noStrike" kern="1200" baseline="0" dirty="0">
                <a:solidFill>
                  <a:schemeClr val="tx1"/>
                </a:solidFill>
                <a:latin typeface="+mn-lt"/>
                <a:ea typeface="+mn-ea"/>
                <a:cs typeface="+mn-cs"/>
              </a:rPr>
              <a:t>Note: </a:t>
            </a:r>
            <a:r>
              <a:rPr lang="en-US" sz="1200" b="0" i="0" u="none" strike="noStrike" kern="1200" baseline="0" dirty="0">
                <a:solidFill>
                  <a:schemeClr val="tx1"/>
                </a:solidFill>
                <a:latin typeface="+mn-lt"/>
                <a:ea typeface="+mn-ea"/>
                <a:cs typeface="+mn-cs"/>
              </a:rPr>
              <a:t>If instead we had overapplied overhead at the end of the period, we would debit Factory Overhead and credit Cost of Goods Sold for the amount. </a:t>
            </a:r>
            <a:endParaRPr lang="en-US" sz="1200" dirty="0"/>
          </a:p>
          <a:p>
            <a:endParaRPr lang="en-US" sz="1200" dirty="0"/>
          </a:p>
          <a:p>
            <a:endParaRPr lang="en-US" b="0" dirty="0"/>
          </a:p>
        </p:txBody>
      </p:sp>
    </p:spTree>
    <p:extLst>
      <p:ext uri="{BB962C8B-B14F-4D97-AF65-F5344CB8AC3E}">
        <p14:creationId xmlns:p14="http://schemas.microsoft.com/office/powerpoint/2010/main" val="4046330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Job order costing also applies to service companies. Most service companies meet customers’ needs by performing a custom service for a specific customer.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Job order costing has some important differences for service firms. </a:t>
            </a:r>
          </a:p>
          <a:p>
            <a:r>
              <a:rPr lang="en-US" sz="1200" b="0" i="0" u="none" strike="noStrike" kern="1200" baseline="0" dirty="0">
                <a:solidFill>
                  <a:schemeClr val="tx1"/>
                </a:solidFill>
                <a:latin typeface="+mn-lt"/>
                <a:ea typeface="+mn-ea"/>
                <a:cs typeface="+mn-cs"/>
              </a:rPr>
              <a:t>1. Most service firms do not have raw materials inventory or finished goods inventory. They do, however, have inventories of supplies, and they can </a:t>
            </a:r>
            <a:r>
              <a:rPr lang="en-US" sz="1200" b="0" i="0" u="none" strike="noStrike" kern="1200" baseline="0">
                <a:solidFill>
                  <a:schemeClr val="tx1"/>
                </a:solidFill>
                <a:latin typeface="+mn-lt"/>
                <a:ea typeface="+mn-ea"/>
                <a:cs typeface="+mn-cs"/>
              </a:rPr>
              <a:t>have services </a:t>
            </a:r>
            <a:r>
              <a:rPr lang="en-US" sz="1200" b="0" i="0" u="none" strike="noStrike" kern="1200" baseline="0" dirty="0">
                <a:solidFill>
                  <a:schemeClr val="tx1"/>
                </a:solidFill>
                <a:latin typeface="+mn-lt"/>
                <a:ea typeface="+mn-ea"/>
                <a:cs typeface="+mn-cs"/>
              </a:rPr>
              <a:t>in process inventory. Often these supplies are immaterial and are considered overhead costs. </a:t>
            </a:r>
          </a:p>
          <a:p>
            <a:r>
              <a:rPr lang="en-US" sz="1200" b="0" i="0" u="none" strike="noStrike" kern="1200" baseline="0" dirty="0">
                <a:solidFill>
                  <a:schemeClr val="tx1"/>
                </a:solidFill>
                <a:latin typeface="+mn-lt"/>
                <a:ea typeface="+mn-ea"/>
                <a:cs typeface="+mn-cs"/>
              </a:rPr>
              <a:t>2. Direct labor is often used to apply overhead because service firms do not use direct materials. </a:t>
            </a:r>
          </a:p>
          <a:p>
            <a:r>
              <a:rPr lang="en-US" sz="1200" b="0" i="0" u="none" strike="noStrike" kern="1200" baseline="0" dirty="0">
                <a:solidFill>
                  <a:schemeClr val="tx1"/>
                </a:solidFill>
                <a:latin typeface="+mn-lt"/>
                <a:ea typeface="+mn-ea"/>
                <a:cs typeface="+mn-cs"/>
              </a:rPr>
              <a:t>3. Service firms typically use different account titles, for example </a:t>
            </a:r>
            <a:r>
              <a:rPr lang="en-US" sz="1200" b="1" i="0" u="none" strike="noStrike" kern="1200" baseline="0" dirty="0">
                <a:solidFill>
                  <a:schemeClr val="tx1"/>
                </a:solidFill>
                <a:latin typeface="+mn-lt"/>
                <a:ea typeface="+mn-ea"/>
                <a:cs typeface="+mn-cs"/>
              </a:rPr>
              <a:t>Services in Process Inventory </a:t>
            </a:r>
            <a:r>
              <a:rPr lang="en-US" sz="1200" b="0" i="0" u="none" strike="noStrike" kern="1200" baseline="0" dirty="0">
                <a:solidFill>
                  <a:schemeClr val="tx1"/>
                </a:solidFill>
                <a:latin typeface="+mn-lt"/>
                <a:ea typeface="+mn-ea"/>
                <a:cs typeface="+mn-cs"/>
              </a:rPr>
              <a:t>and </a:t>
            </a:r>
            <a:r>
              <a:rPr lang="en-US" sz="1200" b="1" i="0" u="none" strike="noStrike" kern="1200" baseline="0" dirty="0">
                <a:solidFill>
                  <a:schemeClr val="tx1"/>
                </a:solidFill>
                <a:latin typeface="+mn-lt"/>
                <a:ea typeface="+mn-ea"/>
                <a:cs typeface="+mn-cs"/>
              </a:rPr>
              <a:t>Services Overhead. </a:t>
            </a:r>
            <a:r>
              <a:rPr lang="en-US" sz="1200" b="0" i="0" u="none" strike="noStrike" kern="1200" baseline="0" dirty="0">
                <a:solidFill>
                  <a:schemeClr val="tx1"/>
                </a:solidFill>
                <a:latin typeface="+mn-lt"/>
                <a:ea typeface="+mn-ea"/>
                <a:cs typeface="+mn-cs"/>
              </a:rPr>
              <a:t>When service jobs are completed, costs are transferred from Services in Process Inventory to Cost of Services Provided.</a:t>
            </a:r>
          </a:p>
          <a:p>
            <a:endParaRPr lang="en-US" sz="1200" b="1" i="0" u="none" strike="noStrike" kern="1200" baseline="0" dirty="0">
              <a:solidFill>
                <a:schemeClr val="tx1"/>
              </a:solidFill>
              <a:latin typeface="+mn-lt"/>
              <a:ea typeface="+mn-ea"/>
              <a:cs typeface="+mn-cs"/>
            </a:endParaRPr>
          </a:p>
          <a:p>
            <a:endParaRPr lang="en-US" sz="1200" b="1" i="0" u="none" strike="noStrike" kern="1200" baseline="0" dirty="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Exhibit 15.21 shows the flow of costs for a service firm called AdWorld, a developer of advertising materials. During the month, AdWorld worked on custom advertising campaigns for clients that wanted ads for three different platforms: mobile devices, television, and radio. In this chapter’s Decision Analysis section we show an example of using job order costing to price advertising services for AdWorld. </a:t>
            </a:r>
            <a:endParaRPr lang="en-US" dirty="0"/>
          </a:p>
          <a:p>
            <a:endParaRPr lang="en-US" b="0" dirty="0"/>
          </a:p>
        </p:txBody>
      </p:sp>
    </p:spTree>
    <p:extLst>
      <p:ext uri="{BB962C8B-B14F-4D97-AF65-F5344CB8AC3E}">
        <p14:creationId xmlns:p14="http://schemas.microsoft.com/office/powerpoint/2010/main" val="19568255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1120192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r>
              <a:rPr lang="en-US" sz="1200" dirty="0"/>
              <a:t>Service providers also use job order costing.  Cost for each individual job are tracked separately.  Total costs include labor and overhead</a:t>
            </a:r>
            <a:r>
              <a:rPr lang="en-US" sz="1200" baseline="0" dirty="0"/>
              <a:t> which are determined for each job using the procedures in this chapter.</a:t>
            </a:r>
          </a:p>
          <a:p>
            <a:pPr marL="0" indent="0">
              <a:buFont typeface="Arial" panose="020B0604020202020204" pitchFamily="34" charset="0"/>
              <a:buNone/>
            </a:pPr>
            <a:endParaRPr lang="en-US" sz="1200" baseline="0" dirty="0"/>
          </a:p>
          <a:p>
            <a:r>
              <a:rPr lang="en-US" sz="1200" b="0" i="0" u="none" strike="noStrike" kern="1200" baseline="0" dirty="0">
                <a:solidFill>
                  <a:schemeClr val="tx1"/>
                </a:solidFill>
                <a:latin typeface="+mn-lt"/>
                <a:ea typeface="+mn-ea"/>
                <a:cs typeface="+mn-cs"/>
              </a:rPr>
              <a:t>Consider AdWorld, an advertising agency that develops web-based ads (and ads for other types of media). Each of its customers has unique requirements, so costs for each individual job must be tracked separately.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AdWorld uses two types of labor: designers ($65 per hour) and staff ($50 per hour). It also incurs overhead costs that it assigns using a predetermined overhead allocation rate of $108 per hour. For each job, AdWorld must estimate the number of designer and staff hours needed. Then, total costs of each job are determined using the procedures in the chapter.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 illustrate, a chip manufacturer requested a quote from AdWorld for an advertising engagement. AdWorld estimates that the job will require 43 designer hours and 61 staff hours, with the following total estimated cost for this job of $17,077. </a:t>
            </a:r>
            <a:endParaRPr lang="en-US" sz="1200" dirty="0"/>
          </a:p>
          <a:p>
            <a:endParaRPr lang="en-US" altLang="en-US" b="1" dirty="0"/>
          </a:p>
        </p:txBody>
      </p:sp>
    </p:spTree>
    <p:extLst>
      <p:ext uri="{BB962C8B-B14F-4D97-AF65-F5344CB8AC3E}">
        <p14:creationId xmlns:p14="http://schemas.microsoft.com/office/powerpoint/2010/main" val="35929443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Service companies can use the </a:t>
            </a:r>
            <a:r>
              <a:rPr lang="en-US" sz="1200" b="0" i="1" u="none" strike="noStrike" kern="1200" baseline="0" dirty="0">
                <a:solidFill>
                  <a:schemeClr val="tx1"/>
                </a:solidFill>
                <a:latin typeface="+mn-lt"/>
                <a:ea typeface="+mn-ea"/>
                <a:cs typeface="+mn-cs"/>
              </a:rPr>
              <a:t>gross profit ratio, </a:t>
            </a:r>
            <a:r>
              <a:rPr lang="en-US" sz="1200" b="0" i="0" u="none" strike="noStrike" kern="1200" baseline="0" dirty="0">
                <a:solidFill>
                  <a:schemeClr val="tx1"/>
                </a:solidFill>
                <a:latin typeface="+mn-lt"/>
                <a:ea typeface="+mn-ea"/>
                <a:cs typeface="+mn-cs"/>
              </a:rPr>
              <a:t>also called </a:t>
            </a:r>
            <a:r>
              <a:rPr lang="en-US" sz="1200" b="0" i="1" u="none" strike="noStrike" kern="1200" baseline="0" dirty="0">
                <a:solidFill>
                  <a:schemeClr val="tx1"/>
                </a:solidFill>
                <a:latin typeface="+mn-lt"/>
                <a:ea typeface="+mn-ea"/>
                <a:cs typeface="+mn-cs"/>
              </a:rPr>
              <a:t>gross margin </a:t>
            </a:r>
            <a:r>
              <a:rPr lang="en-US" sz="1200" b="0" i="0" u="none" strike="noStrike" kern="1200" baseline="0" dirty="0">
                <a:solidFill>
                  <a:schemeClr val="tx1"/>
                </a:solidFill>
                <a:latin typeface="+mn-lt"/>
                <a:ea typeface="+mn-ea"/>
                <a:cs typeface="+mn-cs"/>
              </a:rPr>
              <a:t>ratio, computed as shown here. </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A higher gross profit ratio indicates a company is more able to submit a lower price quote. This ability increases when a company increases its gross profit ratio. This also applies when comparing companies: the company with the higher gross profit ratio has more ability to bid a lower price for a job. </a:t>
            </a:r>
          </a:p>
          <a:p>
            <a:endParaRPr lang="en-US" altLang="en-US" b="1" dirty="0"/>
          </a:p>
        </p:txBody>
      </p:sp>
    </p:spTree>
    <p:extLst>
      <p:ext uri="{BB962C8B-B14F-4D97-AF65-F5344CB8AC3E}">
        <p14:creationId xmlns:p14="http://schemas.microsoft.com/office/powerpoint/2010/main" val="28352658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23770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A cost accounting system accumulates production costs and then assigns them to products and services.</a:t>
            </a:r>
          </a:p>
          <a:p>
            <a:pPr defTabSz="939363">
              <a:defRPr/>
            </a:pPr>
            <a:endParaRPr lang="en-US" dirty="0"/>
          </a:p>
          <a:p>
            <a:pPr defTabSz="939363">
              <a:defRPr/>
            </a:pPr>
            <a:r>
              <a:rPr lang="en-US" dirty="0"/>
              <a:t>The two basic types of cost accounting systems are </a:t>
            </a:r>
            <a:r>
              <a:rPr lang="en-US" i="1" dirty="0"/>
              <a:t>job order costing </a:t>
            </a:r>
            <a:r>
              <a:rPr lang="en-US" dirty="0"/>
              <a:t>and </a:t>
            </a:r>
            <a:r>
              <a:rPr lang="en-US" i="1" dirty="0"/>
              <a:t>process costing</a:t>
            </a:r>
            <a:r>
              <a:rPr lang="en-US" dirty="0"/>
              <a:t>. </a:t>
            </a:r>
          </a:p>
          <a:p>
            <a:pPr defTabSz="939363">
              <a:defRPr/>
            </a:pPr>
            <a:endParaRPr lang="en-US" dirty="0"/>
          </a:p>
          <a:p>
            <a:pPr defTabSz="939363">
              <a:defRPr/>
            </a:pPr>
            <a:r>
              <a:rPr lang="en-US" dirty="0"/>
              <a:t>Many companies produce customized products for specific customers. Each customized product is manufactured separately and its production is called </a:t>
            </a:r>
            <a:r>
              <a:rPr lang="en-US" b="1" dirty="0"/>
              <a:t>job order production </a:t>
            </a:r>
            <a:r>
              <a:rPr lang="en-US" b="0" dirty="0"/>
              <a:t>or </a:t>
            </a:r>
            <a:r>
              <a:rPr lang="en-US" b="0" i="1" dirty="0"/>
              <a:t>job order manufacturing</a:t>
            </a:r>
            <a:r>
              <a:rPr lang="en-US" b="0" dirty="0"/>
              <a:t>.</a:t>
            </a:r>
            <a:endParaRPr lang="en-US" dirty="0"/>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Process operations, </a:t>
            </a:r>
            <a:r>
              <a:rPr lang="en-US" dirty="0"/>
              <a:t>also called </a:t>
            </a:r>
            <a:r>
              <a:rPr lang="en-US" i="1" dirty="0"/>
              <a:t>process manufacturing </a:t>
            </a:r>
            <a:r>
              <a:rPr lang="en-US" dirty="0"/>
              <a:t>or </a:t>
            </a:r>
            <a:r>
              <a:rPr lang="en-US" i="1" dirty="0"/>
              <a:t>process production, </a:t>
            </a:r>
            <a:r>
              <a:rPr lang="en-US" dirty="0"/>
              <a:t>is the mass production of large quantities of similar products in a continuous flow of steps.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Exhibit 15.1 lists important features of job order and process operations. </a:t>
            </a:r>
            <a:endParaRPr lang="en-US" altLang="en-US" dirty="0"/>
          </a:p>
        </p:txBody>
      </p:sp>
    </p:spTree>
    <p:extLst>
      <p:ext uri="{BB962C8B-B14F-4D97-AF65-F5344CB8AC3E}">
        <p14:creationId xmlns:p14="http://schemas.microsoft.com/office/powerpoint/2010/main" val="817010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defTabSz="939363">
              <a:defRPr/>
            </a:pPr>
            <a:r>
              <a:rPr lang="en-US" dirty="0"/>
              <a:t>An overview of job order production activity and cost flows is shown. This slide shows the March production activity of Road Warriors, which customizes any vehicle with paint, speakers, amplifiers, video systems, alarms, and reinforced exteriors.  </a:t>
            </a:r>
          </a:p>
          <a:p>
            <a:pPr defTabSz="939363">
              <a:defRPr/>
            </a:pPr>
            <a:endParaRPr lang="en-US" altLang="en-US" dirty="0"/>
          </a:p>
          <a:p>
            <a:r>
              <a:rPr lang="en-US" dirty="0"/>
              <a:t>Job order production requires materials, labor, and overhead costs. </a:t>
            </a:r>
          </a:p>
          <a:p>
            <a:r>
              <a:rPr lang="en-US" dirty="0"/>
              <a:t>Direct materials are key parts of a finished product and are clearly identified with one job. </a:t>
            </a:r>
          </a:p>
          <a:p>
            <a:r>
              <a:rPr lang="en-US" dirty="0"/>
              <a:t>Direct labor is employee effort to directly convert materials to finished product on one job.</a:t>
            </a:r>
          </a:p>
          <a:p>
            <a:r>
              <a:rPr lang="en-US" dirty="0"/>
              <a:t>Factory overhead includes manufacturing costs that indirectly support production of more than one job. </a:t>
            </a:r>
          </a:p>
          <a:p>
            <a:endParaRPr lang="en-US" dirty="0"/>
          </a:p>
          <a:p>
            <a:r>
              <a:rPr lang="en-US" dirty="0"/>
              <a:t>Common overhead items are depreciation on factory buildings and equipment, indirect materials, supervision and maintenance (indirect labor), factory insurance and</a:t>
            </a:r>
            <a:r>
              <a:rPr lang="en-US" baseline="0" dirty="0"/>
              <a:t> property taxes</a:t>
            </a:r>
            <a:r>
              <a:rPr lang="en-US" dirty="0"/>
              <a:t>, factory cleaning, and factory utilities.</a:t>
            </a:r>
          </a:p>
          <a:p>
            <a:endParaRPr lang="en-US" dirty="0"/>
          </a:p>
          <a:p>
            <a:r>
              <a:rPr lang="en-US" dirty="0"/>
              <a:t>This slide shows that direct materials, direct labor, and overhead are added to three</a:t>
            </a:r>
            <a:r>
              <a:rPr lang="en-US" baseline="0" dirty="0"/>
              <a:t> j</a:t>
            </a:r>
            <a:r>
              <a:rPr lang="en-US" dirty="0"/>
              <a:t>obs started during the month (March). Alarm systems and paint jobs are added to Jobs B15, B16, and Job B17. Job B16 also receives a high-end audio system. The company completed Job B15 in March and delivered it to the customer. At the end of March, Job B16 is in finished goods inventory and Job B17 is still in work in process inventory.</a:t>
            </a:r>
          </a:p>
          <a:p>
            <a:r>
              <a:rPr lang="en-US" dirty="0"/>
              <a:t> </a:t>
            </a:r>
          </a:p>
          <a:p>
            <a:endParaRPr lang="en-US" altLang="en-US" dirty="0"/>
          </a:p>
        </p:txBody>
      </p:sp>
    </p:spTree>
    <p:extLst>
      <p:ext uri="{BB962C8B-B14F-4D97-AF65-F5344CB8AC3E}">
        <p14:creationId xmlns:p14="http://schemas.microsoft.com/office/powerpoint/2010/main" val="186667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Because they are product costs, manufacturing costs flow through inventory accounts (Raw Materials Inventory, Work in Process Inventory, and Finished Goods Inventory) until the related goods are sold. While a job is being produced, its accumulated costs are kept in </a:t>
            </a:r>
            <a:r>
              <a:rPr lang="en-US" sz="1200" b="1" i="0" u="none" strike="noStrike" kern="1200" baseline="0" dirty="0">
                <a:solidFill>
                  <a:schemeClr val="tx1"/>
                </a:solidFill>
                <a:latin typeface="+mn-lt"/>
                <a:ea typeface="+mn-ea"/>
                <a:cs typeface="+mn-cs"/>
              </a:rPr>
              <a:t>Work in Process Inventory. </a:t>
            </a:r>
            <a:r>
              <a:rPr lang="en-US" sz="1200" b="0" i="0" u="none" strike="noStrike" kern="1200" baseline="0" dirty="0">
                <a:solidFill>
                  <a:schemeClr val="tx1"/>
                </a:solidFill>
                <a:latin typeface="+mn-lt"/>
                <a:ea typeface="+mn-ea"/>
                <a:cs typeface="+mn-cs"/>
              </a:rPr>
              <a:t>When a job is finished, its accumulated costs are transferred from Work in Process Inventory to </a:t>
            </a:r>
            <a:r>
              <a:rPr lang="en-US" sz="1200" b="1" i="0" u="none" strike="noStrike" kern="1200" baseline="0" dirty="0">
                <a:solidFill>
                  <a:schemeClr val="tx1"/>
                </a:solidFill>
                <a:latin typeface="+mn-lt"/>
                <a:ea typeface="+mn-ea"/>
                <a:cs typeface="+mn-cs"/>
              </a:rPr>
              <a:t>Finished Goods Inventory. </a:t>
            </a:r>
            <a:r>
              <a:rPr lang="en-US" sz="1200" b="0" i="0" u="none" strike="noStrike" kern="1200" baseline="0" dirty="0">
                <a:solidFill>
                  <a:schemeClr val="tx1"/>
                </a:solidFill>
                <a:latin typeface="+mn-lt"/>
                <a:ea typeface="+mn-ea"/>
                <a:cs typeface="+mn-cs"/>
              </a:rPr>
              <a:t>When a finished job is delivered to a customer, its accumulated costs are transferred from Finished Goods Inventory to Cost of Goods Sold.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These </a:t>
            </a:r>
            <a:r>
              <a:rPr lang="en-US" sz="1200" b="1" i="0" u="none" strike="noStrike" kern="1200" baseline="0" dirty="0">
                <a:solidFill>
                  <a:schemeClr val="tx1"/>
                </a:solidFill>
                <a:latin typeface="+mn-lt"/>
                <a:ea typeface="+mn-ea"/>
                <a:cs typeface="+mn-cs"/>
              </a:rPr>
              <a:t>general ledger </a:t>
            </a:r>
            <a:r>
              <a:rPr lang="en-US" sz="1200" b="0" i="0" u="none" strike="noStrike" kern="1200" baseline="0" dirty="0">
                <a:solidFill>
                  <a:schemeClr val="tx1"/>
                </a:solidFill>
                <a:latin typeface="+mn-lt"/>
                <a:ea typeface="+mn-ea"/>
                <a:cs typeface="+mn-cs"/>
              </a:rPr>
              <a:t>inventory accounts do not provide enough detail for managers to plan and control production activities. Managers need to know the costs of each individual job (or job lot). Subsidiary records store this information about the manufacturing costs for each job. </a:t>
            </a:r>
            <a:endParaRPr lang="en-US" altLang="en-US" dirty="0"/>
          </a:p>
        </p:txBody>
      </p:sp>
    </p:spTree>
    <p:extLst>
      <p:ext uri="{BB962C8B-B14F-4D97-AF65-F5344CB8AC3E}">
        <p14:creationId xmlns:p14="http://schemas.microsoft.com/office/powerpoint/2010/main" val="2745725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a:t>A job cost sheet is a record maintained for each job. </a:t>
            </a:r>
          </a:p>
          <a:p>
            <a:endParaRPr lang="en-US" dirty="0"/>
          </a:p>
          <a:p>
            <a:r>
              <a:rPr lang="en-US" dirty="0"/>
              <a:t>This job cost sheet identifies the customer, the job number, the costs, and key dates. Only product costs are recorded on job cost sheets. Direct materials and direct labor costs actually incurred on the job are on this sheet. For</a:t>
            </a:r>
            <a:r>
              <a:rPr lang="en-US" baseline="0" dirty="0"/>
              <a:t> Job B15, direct materials and direct labor costs total $700 and $1,000, respectively. Estimated overhead costs are $1,600. </a:t>
            </a:r>
          </a:p>
          <a:p>
            <a:endParaRPr lang="en-US" i="1" baseline="0" dirty="0"/>
          </a:p>
          <a:p>
            <a:r>
              <a:rPr lang="en-US" i="1" dirty="0"/>
              <a:t>Estimated </a:t>
            </a:r>
            <a:r>
              <a:rPr lang="en-US" dirty="0"/>
              <a:t>overhead costs are included on job cost sheets, through a process we discuss later in the chapter. </a:t>
            </a:r>
          </a:p>
          <a:p>
            <a:endParaRPr lang="en-US" dirty="0"/>
          </a:p>
          <a:p>
            <a:r>
              <a:rPr lang="en-US" dirty="0"/>
              <a:t>When each job is complete, the supervisor enters the date of completion and signs the sheet. Managers use job cost sheets to monitor costs incurred and to predict and control costs for each job. </a:t>
            </a:r>
          </a:p>
          <a:p>
            <a:endParaRPr lang="en-US" altLang="en-US" dirty="0"/>
          </a:p>
          <a:p>
            <a:endParaRPr lang="en-US" altLang="en-US" dirty="0"/>
          </a:p>
        </p:txBody>
      </p:sp>
    </p:spTree>
    <p:extLst>
      <p:ext uri="{BB962C8B-B14F-4D97-AF65-F5344CB8AC3E}">
        <p14:creationId xmlns:p14="http://schemas.microsoft.com/office/powerpoint/2010/main" val="2526248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117935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Exhibit 15.4 shows the flow of materials costs.  When materials are received, the employees count and inspect them and record the items’ quantity and cost on a receiving report. The </a:t>
            </a:r>
            <a:r>
              <a:rPr lang="en-US" sz="1200" b="1" i="0" u="none" strike="noStrike" kern="1200" baseline="0" dirty="0">
                <a:solidFill>
                  <a:schemeClr val="tx1"/>
                </a:solidFill>
                <a:latin typeface="+mn-lt"/>
                <a:ea typeface="+mn-ea"/>
                <a:cs typeface="+mn-cs"/>
              </a:rPr>
              <a:t>receiving report </a:t>
            </a:r>
            <a:r>
              <a:rPr lang="en-US" sz="1200" b="0" i="0" u="none" strike="noStrike" kern="1200" baseline="0" dirty="0">
                <a:solidFill>
                  <a:schemeClr val="tx1"/>
                </a:solidFill>
                <a:latin typeface="+mn-lt"/>
                <a:ea typeface="+mn-ea"/>
                <a:cs typeface="+mn-cs"/>
              </a:rPr>
              <a:t>is the </a:t>
            </a:r>
            <a:r>
              <a:rPr lang="en-US" sz="1200" b="0" i="1" u="none" strike="noStrike" kern="1200" baseline="0" dirty="0">
                <a:solidFill>
                  <a:schemeClr val="tx1"/>
                </a:solidFill>
                <a:latin typeface="+mn-lt"/>
                <a:ea typeface="+mn-ea"/>
                <a:cs typeface="+mn-cs"/>
              </a:rPr>
              <a:t>source document </a:t>
            </a:r>
            <a:r>
              <a:rPr lang="en-US" sz="1200" b="0" i="0" u="none" strike="noStrike" kern="1200" baseline="0" dirty="0">
                <a:solidFill>
                  <a:schemeClr val="tx1"/>
                </a:solidFill>
                <a:latin typeface="+mn-lt"/>
                <a:ea typeface="+mn-ea"/>
                <a:cs typeface="+mn-cs"/>
              </a:rPr>
              <a:t>used</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for recording materials received in a materials ledger card.</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Materials ledger cards </a:t>
            </a:r>
            <a:r>
              <a:rPr lang="en-US" sz="1200" b="0" i="0" u="none" strike="noStrike" kern="1200" baseline="0" dirty="0">
                <a:solidFill>
                  <a:schemeClr val="tx1"/>
                </a:solidFill>
                <a:latin typeface="+mn-lt"/>
                <a:ea typeface="+mn-ea"/>
                <a:cs typeface="+mn-cs"/>
              </a:rPr>
              <a:t>are perpetual records that are updated each time materials are purchased and each time materials are issued for use in production.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 illustrate the purchase of materials, Road Warriors purchased $2,750 of materials on credit on March 4. These include both direct and indirect materials. This purchase is recorded with a debit to Raw Materials Inventory and a credit to Accounts Payable. </a:t>
            </a:r>
            <a:endParaRPr lang="en-US" altLang="en-US" dirty="0"/>
          </a:p>
        </p:txBody>
      </p:sp>
    </p:spTree>
    <p:extLst>
      <p:ext uri="{BB962C8B-B14F-4D97-AF65-F5344CB8AC3E}">
        <p14:creationId xmlns:p14="http://schemas.microsoft.com/office/powerpoint/2010/main" val="2389682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7"/>
          <p:cNvSpPr txBox="1">
            <a:spLocks noChangeArrowheads="1"/>
          </p:cNvSpPr>
          <p:nvPr userDrawn="1"/>
        </p:nvSpPr>
        <p:spPr bwMode="auto">
          <a:xfrm>
            <a:off x="76200" y="4846638"/>
            <a:ext cx="472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dirty="0">
                <a:solidFill>
                  <a:srgbClr val="953735"/>
                </a:solidFill>
              </a:rPr>
              <a:t>PowerPoint Authors:</a:t>
            </a:r>
          </a:p>
          <a:p>
            <a:pPr eaLnBrk="1" hangingPunct="1"/>
            <a:r>
              <a:rPr lang="en-US" altLang="en-US" sz="1600" dirty="0">
                <a:solidFill>
                  <a:srgbClr val="953735"/>
                </a:solidFill>
              </a:rPr>
              <a:t>	Susan Coomer Galbreath, Ph.D., CPA</a:t>
            </a:r>
          </a:p>
          <a:p>
            <a:pPr eaLnBrk="1" hangingPunct="1"/>
            <a:r>
              <a:rPr lang="en-US" altLang="en-US" sz="1600" dirty="0">
                <a:solidFill>
                  <a:srgbClr val="953735"/>
                </a:solidFill>
              </a:rPr>
              <a:t>	Charles W. Caldwell, D.B.A., CMA</a:t>
            </a:r>
          </a:p>
          <a:p>
            <a:pPr eaLnBrk="1" hangingPunct="1"/>
            <a:r>
              <a:rPr lang="en-US" altLang="en-US" sz="1600" dirty="0">
                <a:solidFill>
                  <a:srgbClr val="953735"/>
                </a:solidFill>
              </a:rPr>
              <a:t>	Jon A. Booker, Ph.D., CPA, CIA</a:t>
            </a:r>
          </a:p>
          <a:p>
            <a:pPr eaLnBrk="1" hangingPunct="1"/>
            <a:r>
              <a:rPr lang="en-US" altLang="en-US" sz="1600" dirty="0">
                <a:solidFill>
                  <a:srgbClr val="953735"/>
                </a:solidFill>
              </a:rPr>
              <a:t>	Cynthia J. Rooney, Ph.D., CPA</a:t>
            </a:r>
          </a:p>
        </p:txBody>
      </p:sp>
      <p:sp>
        <p:nvSpPr>
          <p:cNvPr id="5" name="Text Box 18"/>
          <p:cNvSpPr txBox="1">
            <a:spLocks noChangeArrowheads="1"/>
          </p:cNvSpPr>
          <p:nvPr userDrawn="1"/>
        </p:nvSpPr>
        <p:spPr bwMode="auto">
          <a:xfrm>
            <a:off x="4800600" y="6589713"/>
            <a:ext cx="4389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000" i="1" dirty="0">
                <a:solidFill>
                  <a:srgbClr val="953735"/>
                </a:solidFill>
                <a:latin typeface="Times" pitchFamily="18" charset="0"/>
                <a:ea typeface="ＭＳ Ｐゴシック" pitchFamily="34" charset="-128"/>
              </a:rPr>
              <a:t>Copyright © 2013 by The McGraw-Hill Companies, Inc. All rights reserved.</a:t>
            </a:r>
          </a:p>
        </p:txBody>
      </p:sp>
      <p:sp>
        <p:nvSpPr>
          <p:cNvPr id="6" name="Freeform 5"/>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latin typeface="Arial" pitchFamily="34" charset="0"/>
              <a:cs typeface="Arial" pitchFamily="34" charset="0"/>
            </a:endParaRPr>
          </a:p>
        </p:txBody>
      </p:sp>
      <p:sp>
        <p:nvSpPr>
          <p:cNvPr id="7" name="Freeform 6"/>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latin typeface="Arial" pitchFamily="34" charset="0"/>
              <a:cs typeface="Arial" pitchFamily="34" charset="0"/>
            </a:endParaRPr>
          </a:p>
        </p:txBody>
      </p:sp>
      <p:pic>
        <p:nvPicPr>
          <p:cNvPr id="8" name="Picture 15" descr="C:\Users\DoddandSusan\AppData\Local\Microsoft\Windows\Temporary Internet Files\Content.IE5\NKGY5IMF\MP900289529[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38800" y="3886200"/>
            <a:ext cx="3205163"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fld id="{412DE8FB-7C08-46AC-9C41-B595BF9B1E8D}" type="datetime1">
              <a:rPr lang="en-US" smtClean="0"/>
              <a:pPr>
                <a:defRPr/>
              </a:pPr>
              <a:t>30-Jun-21</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867F1510-A246-464E-BD16-ACACE9680484}" type="slidenum">
              <a:rPr lang="en-US"/>
              <a:pPr>
                <a:defRPr/>
              </a:pPr>
              <a:t>‹#›</a:t>
            </a:fld>
            <a:endParaRPr lang="en-US" dirty="0"/>
          </a:p>
        </p:txBody>
      </p:sp>
    </p:spTree>
    <p:extLst>
      <p:ext uri="{BB962C8B-B14F-4D97-AF65-F5344CB8AC3E}">
        <p14:creationId xmlns:p14="http://schemas.microsoft.com/office/powerpoint/2010/main" val="2199103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8262D62-AD4D-4F5A-997D-ACA2CF7991BB}"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BDC466A-C6D7-462E-9920-7753743E0378}" type="slidenum">
              <a:rPr lang="en-US"/>
              <a:pPr>
                <a:defRPr/>
              </a:pPr>
              <a:t>‹#›</a:t>
            </a:fld>
            <a:endParaRPr lang="en-US" dirty="0"/>
          </a:p>
        </p:txBody>
      </p:sp>
    </p:spTree>
    <p:extLst>
      <p:ext uri="{BB962C8B-B14F-4D97-AF65-F5344CB8AC3E}">
        <p14:creationId xmlns:p14="http://schemas.microsoft.com/office/powerpoint/2010/main" val="260860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2E3374-A476-43D0-BFCB-4E27ED23D7C2}"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077B036-0362-4992-AA89-E261F91073AB}" type="slidenum">
              <a:rPr lang="en-US"/>
              <a:pPr>
                <a:defRPr/>
              </a:pPr>
              <a:t>‹#›</a:t>
            </a:fld>
            <a:endParaRPr lang="en-US" dirty="0"/>
          </a:p>
        </p:txBody>
      </p:sp>
    </p:spTree>
    <p:extLst>
      <p:ext uri="{BB962C8B-B14F-4D97-AF65-F5344CB8AC3E}">
        <p14:creationId xmlns:p14="http://schemas.microsoft.com/office/powerpoint/2010/main" val="1620805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8431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99C889D3-8E72-44AB-9BB0-3344542C23BA}"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A64473DE-7ECC-4433-BA15-B421ABEE1F32}" type="slidenum">
              <a:rPr lang="en-US"/>
              <a:pPr>
                <a:defRPr/>
              </a:pPr>
              <a:t>‹#›</a:t>
            </a:fld>
            <a:endParaRPr lang="en-US" dirty="0"/>
          </a:p>
        </p:txBody>
      </p:sp>
    </p:spTree>
    <p:extLst>
      <p:ext uri="{BB962C8B-B14F-4D97-AF65-F5344CB8AC3E}">
        <p14:creationId xmlns:p14="http://schemas.microsoft.com/office/powerpoint/2010/main" val="161449604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46FA7924-9EB2-4BBF-9BD4-8EFD38FE30F2}"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0BCFC729-B640-4EFC-9BE7-61096D8F8902}" type="slidenum">
              <a:rPr lang="en-US"/>
              <a:pPr>
                <a:defRPr/>
              </a:pPr>
              <a:t>‹#›</a:t>
            </a:fld>
            <a:endParaRPr lang="en-US" dirty="0"/>
          </a:p>
        </p:txBody>
      </p:sp>
    </p:spTree>
    <p:extLst>
      <p:ext uri="{BB962C8B-B14F-4D97-AF65-F5344CB8AC3E}">
        <p14:creationId xmlns:p14="http://schemas.microsoft.com/office/powerpoint/2010/main" val="243773318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2BD72707-FA5A-4A97-9044-9360542FBE2A}"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0BB339B5-8AB4-4967-8B7D-C3CE41F29BF6}" type="slidenum">
              <a:rPr lang="en-US"/>
              <a:pPr>
                <a:defRPr/>
              </a:pPr>
              <a:t>‹#›</a:t>
            </a:fld>
            <a:endParaRPr lang="en-US" dirty="0"/>
          </a:p>
        </p:txBody>
      </p:sp>
    </p:spTree>
    <p:extLst>
      <p:ext uri="{BB962C8B-B14F-4D97-AF65-F5344CB8AC3E}">
        <p14:creationId xmlns:p14="http://schemas.microsoft.com/office/powerpoint/2010/main" val="161685851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E75CCE3E-326C-4766-925D-C81B157B2A43}" type="datetime1">
              <a:rPr lang="en-US" smtClean="0"/>
              <a:pPr>
                <a:defRPr/>
              </a:pPr>
              <a:t>30-Jun-21</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FEEB907B-4A2C-4DCC-9CFB-E9C73C0D2F4F}" type="slidenum">
              <a:rPr lang="en-US"/>
              <a:pPr>
                <a:defRPr/>
              </a:pPr>
              <a:t>‹#›</a:t>
            </a:fld>
            <a:endParaRPr lang="en-US" dirty="0"/>
          </a:p>
        </p:txBody>
      </p:sp>
    </p:spTree>
    <p:extLst>
      <p:ext uri="{BB962C8B-B14F-4D97-AF65-F5344CB8AC3E}">
        <p14:creationId xmlns:p14="http://schemas.microsoft.com/office/powerpoint/2010/main" val="370792318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7FBC80A0-FDD1-4FA8-B521-054CAA17B701}" type="datetime1">
              <a:rPr lang="en-US" smtClean="0"/>
              <a:pPr>
                <a:defRPr/>
              </a:pPr>
              <a:t>30-Jun-21</a:t>
            </a:fld>
            <a:endParaRPr lang="en-US" dirty="0"/>
          </a:p>
        </p:txBody>
      </p:sp>
      <p:sp>
        <p:nvSpPr>
          <p:cNvPr id="8"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B477743C-FC6E-4653-960D-F290D1E222EC}" type="slidenum">
              <a:rPr lang="en-US"/>
              <a:pPr>
                <a:defRPr/>
              </a:pPr>
              <a:t>‹#›</a:t>
            </a:fld>
            <a:endParaRPr lang="en-US" dirty="0"/>
          </a:p>
        </p:txBody>
      </p:sp>
    </p:spTree>
    <p:extLst>
      <p:ext uri="{BB962C8B-B14F-4D97-AF65-F5344CB8AC3E}">
        <p14:creationId xmlns:p14="http://schemas.microsoft.com/office/powerpoint/2010/main" val="186594001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4D706699-EA71-4D83-AE3E-5B37AB204CBA}" type="datetime1">
              <a:rPr lang="en-US" smtClean="0"/>
              <a:pPr>
                <a:defRPr/>
              </a:pPr>
              <a:t>30-Jun-21</a:t>
            </a:fld>
            <a:endParaRPr lang="en-US" dirty="0"/>
          </a:p>
        </p:txBody>
      </p:sp>
      <p:sp>
        <p:nvSpPr>
          <p:cNvPr id="4"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E15AB35F-282F-46BB-B6E1-4B27377FEBC5}" type="slidenum">
              <a:rPr lang="en-US"/>
              <a:pPr>
                <a:defRPr/>
              </a:pPr>
              <a:t>‹#›</a:t>
            </a:fld>
            <a:endParaRPr lang="en-US" dirty="0"/>
          </a:p>
        </p:txBody>
      </p:sp>
    </p:spTree>
    <p:extLst>
      <p:ext uri="{BB962C8B-B14F-4D97-AF65-F5344CB8AC3E}">
        <p14:creationId xmlns:p14="http://schemas.microsoft.com/office/powerpoint/2010/main" val="414708359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BA35BF99-B02D-4093-A158-A3462558FE0A}" type="datetime1">
              <a:rPr lang="en-US" smtClean="0"/>
              <a:pPr>
                <a:defRPr/>
              </a:pPr>
              <a:t>30-Jun-21</a:t>
            </a:fld>
            <a:endParaRPr lang="en-US" dirty="0"/>
          </a:p>
        </p:txBody>
      </p:sp>
      <p:sp>
        <p:nvSpPr>
          <p:cNvPr id="3"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CCAEDA04-DB48-4C29-A577-BA2F1AF94D1E}" type="slidenum">
              <a:rPr lang="en-US"/>
              <a:pPr>
                <a:defRPr/>
              </a:pPr>
              <a:t>‹#›</a:t>
            </a:fld>
            <a:endParaRPr lang="en-US" dirty="0"/>
          </a:p>
        </p:txBody>
      </p:sp>
    </p:spTree>
    <p:extLst>
      <p:ext uri="{BB962C8B-B14F-4D97-AF65-F5344CB8AC3E}">
        <p14:creationId xmlns:p14="http://schemas.microsoft.com/office/powerpoint/2010/main" val="154113514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41A5C7F-C810-48FB-8BBB-571C297D5F6A}"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6F64631-B6EB-45B1-A429-984F57FDE272}" type="slidenum">
              <a:rPr lang="en-US"/>
              <a:pPr>
                <a:defRPr/>
              </a:pPr>
              <a:t>‹#›</a:t>
            </a:fld>
            <a:endParaRPr lang="en-US" dirty="0"/>
          </a:p>
        </p:txBody>
      </p:sp>
    </p:spTree>
    <p:extLst>
      <p:ext uri="{BB962C8B-B14F-4D97-AF65-F5344CB8AC3E}">
        <p14:creationId xmlns:p14="http://schemas.microsoft.com/office/powerpoint/2010/main" val="25237530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08E29E04-BFF3-4A2F-B55A-B9F6AE0AA3EC}" type="datetime1">
              <a:rPr lang="en-US" smtClean="0"/>
              <a:pPr>
                <a:defRPr/>
              </a:pPr>
              <a:t>30-Jun-21</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4EB3805B-CDF1-4479-A48F-0AD910AD5E04}" type="slidenum">
              <a:rPr lang="en-US"/>
              <a:pPr>
                <a:defRPr/>
              </a:pPr>
              <a:t>‹#›</a:t>
            </a:fld>
            <a:endParaRPr lang="en-US" dirty="0"/>
          </a:p>
        </p:txBody>
      </p:sp>
    </p:spTree>
    <p:extLst>
      <p:ext uri="{BB962C8B-B14F-4D97-AF65-F5344CB8AC3E}">
        <p14:creationId xmlns:p14="http://schemas.microsoft.com/office/powerpoint/2010/main" val="151171455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55607C28-E29D-423B-BA23-910054C64CA3}" type="datetime1">
              <a:rPr lang="en-US" smtClean="0"/>
              <a:pPr>
                <a:defRPr/>
              </a:pPr>
              <a:t>30-Jun-21</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384873E7-017A-461E-A1BC-EBFB2CEC9046}" type="slidenum">
              <a:rPr lang="en-US"/>
              <a:pPr>
                <a:defRPr/>
              </a:pPr>
              <a:t>‹#›</a:t>
            </a:fld>
            <a:endParaRPr lang="en-US" dirty="0"/>
          </a:p>
        </p:txBody>
      </p:sp>
    </p:spTree>
    <p:extLst>
      <p:ext uri="{BB962C8B-B14F-4D97-AF65-F5344CB8AC3E}">
        <p14:creationId xmlns:p14="http://schemas.microsoft.com/office/powerpoint/2010/main" val="57015987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69882ABA-B3D3-4AB8-B3C9-D69DE4ECB2BF}"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98DB3A83-5C5D-4C95-8FDD-44F5285745AF}" type="slidenum">
              <a:rPr lang="en-US"/>
              <a:pPr>
                <a:defRPr/>
              </a:pPr>
              <a:t>‹#›</a:t>
            </a:fld>
            <a:endParaRPr lang="en-US" dirty="0"/>
          </a:p>
        </p:txBody>
      </p:sp>
    </p:spTree>
    <p:extLst>
      <p:ext uri="{BB962C8B-B14F-4D97-AF65-F5344CB8AC3E}">
        <p14:creationId xmlns:p14="http://schemas.microsoft.com/office/powerpoint/2010/main" val="66081243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55D11183-CFFE-49A7-994E-410247D949EE}"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1C33197B-EC99-4BF0-AE8F-15621C948AFD}" type="slidenum">
              <a:rPr lang="en-US"/>
              <a:pPr>
                <a:defRPr/>
              </a:pPr>
              <a:t>‹#›</a:t>
            </a:fld>
            <a:endParaRPr lang="en-US" dirty="0"/>
          </a:p>
        </p:txBody>
      </p:sp>
    </p:spTree>
    <p:extLst>
      <p:ext uri="{BB962C8B-B14F-4D97-AF65-F5344CB8AC3E}">
        <p14:creationId xmlns:p14="http://schemas.microsoft.com/office/powerpoint/2010/main" val="211354563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782092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837678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566658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556280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258977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B92485A-C49F-4490-A869-3347DA9AE429}" type="datetime1">
              <a:rPr lang="en-US" smtClean="0">
                <a:solidFill>
                  <a:prstClr val="black">
                    <a:tint val="75000"/>
                  </a:prstClr>
                </a:solidFill>
              </a:rPr>
              <a:pPr/>
              <a:t>30-Jun-21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328882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CC0454A-FBE4-4EE6-A2BB-78CCD361F71D}"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293F698-D54F-4253-8AC8-37CFD87A99B8}" type="slidenum">
              <a:rPr lang="en-US"/>
              <a:pPr>
                <a:defRPr/>
              </a:pPr>
              <a:t>‹#›</a:t>
            </a:fld>
            <a:endParaRPr lang="en-US" dirty="0"/>
          </a:p>
        </p:txBody>
      </p:sp>
    </p:spTree>
    <p:extLst>
      <p:ext uri="{BB962C8B-B14F-4D97-AF65-F5344CB8AC3E}">
        <p14:creationId xmlns:p14="http://schemas.microsoft.com/office/powerpoint/2010/main" val="22323007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327618-89E0-4E7E-9BE3-004A1AB4BB5C}" type="datetime1">
              <a:rPr lang="en-US" smtClean="0">
                <a:solidFill>
                  <a:prstClr val="black">
                    <a:tint val="75000"/>
                  </a:prstClr>
                </a:solidFill>
              </a:rPr>
              <a:pPr/>
              <a:t>30-Jun-21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665310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1D077A-00B6-437A-9D41-E2222A75EE07}" type="datetime1">
              <a:rPr lang="en-US" smtClean="0">
                <a:solidFill>
                  <a:prstClr val="black">
                    <a:tint val="75000"/>
                  </a:prstClr>
                </a:solidFill>
              </a:rPr>
              <a:pPr/>
              <a:t>30-Jun-21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389307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5A4EA5-1AA2-4ED8-988E-5A86C549F176}" type="datetime1">
              <a:rPr lang="en-US" smtClean="0">
                <a:solidFill>
                  <a:prstClr val="black">
                    <a:tint val="75000"/>
                  </a:prstClr>
                </a:solidFill>
              </a:rPr>
              <a:pPr/>
              <a:t>30-Jun-21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828822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80EE77-7290-4DD7-AFF6-E9EAB6A2054B}" type="datetime1">
              <a:rPr lang="en-US" smtClean="0">
                <a:solidFill>
                  <a:prstClr val="black">
                    <a:tint val="75000"/>
                  </a:prstClr>
                </a:solidFill>
              </a:rPr>
              <a:pPr/>
              <a:t>30-Jun-21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107113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5EC9D7-FC86-42D2-8DB1-BEB967634B54}" type="datetime1">
              <a:rPr lang="en-US" smtClean="0">
                <a:solidFill>
                  <a:prstClr val="black">
                    <a:tint val="75000"/>
                  </a:prstClr>
                </a:solidFill>
              </a:rPr>
              <a:pPr/>
              <a:t>30-Jun-21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904950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188D45-D02F-404D-AC72-A8168DC205B9}" type="datetime1">
              <a:rPr lang="en-US" smtClean="0">
                <a:solidFill>
                  <a:prstClr val="black">
                    <a:tint val="75000"/>
                  </a:prstClr>
                </a:solidFill>
              </a:rPr>
              <a:pPr/>
              <a:t>30-Jun-21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728936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801B79-641A-4347-ABC6-46DE01EDED7E}" type="datetime1">
              <a:rPr lang="en-US" smtClean="0">
                <a:solidFill>
                  <a:prstClr val="black">
                    <a:tint val="75000"/>
                  </a:prstClr>
                </a:solidFill>
              </a:rPr>
              <a:pPr/>
              <a:t>30-Jun-21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106296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F9AFB6-35BC-4CBA-A983-7BBC88B05F4B}" type="datetime1">
              <a:rPr lang="en-US" smtClean="0">
                <a:solidFill>
                  <a:prstClr val="black">
                    <a:tint val="75000"/>
                  </a:prstClr>
                </a:solidFill>
              </a:rPr>
              <a:pPr/>
              <a:t>30-Jun-21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919695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F15E8E-C33D-43F9-BBC4-79E13B7AB881}" type="datetime1">
              <a:rPr lang="en-US" smtClean="0">
                <a:solidFill>
                  <a:prstClr val="black">
                    <a:tint val="75000"/>
                  </a:prstClr>
                </a:solidFill>
              </a:rPr>
              <a:pPr/>
              <a:t>30-Jun-21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4137525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E7276D-2D7F-4DE8-BF60-2C194739B822}" type="datetime1">
              <a:rPr lang="en-US" smtClean="0">
                <a:solidFill>
                  <a:prstClr val="black">
                    <a:tint val="75000"/>
                  </a:prstClr>
                </a:solidFill>
              </a:rPr>
              <a:pPr/>
              <a:t>30-Jun-21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178402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48A9E1C-BBE1-4666-97C9-C6EEEEC64F5F}" type="datetime1">
              <a:rPr lang="en-US" smtClean="0"/>
              <a:pPr>
                <a:defRPr/>
              </a:pPr>
              <a:t>30-Jun-21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26D8448-2AE3-48B6-8C59-ACC01AEB8C54}" type="slidenum">
              <a:rPr lang="en-US"/>
              <a:pPr>
                <a:defRPr/>
              </a:pPr>
              <a:t>‹#›</a:t>
            </a:fld>
            <a:endParaRPr lang="en-US" dirty="0"/>
          </a:p>
        </p:txBody>
      </p:sp>
    </p:spTree>
    <p:extLst>
      <p:ext uri="{BB962C8B-B14F-4D97-AF65-F5344CB8AC3E}">
        <p14:creationId xmlns:p14="http://schemas.microsoft.com/office/powerpoint/2010/main" val="42823066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C398662-65FA-4164-83BB-6856EEC4A04C}" type="datetime1">
              <a:rPr lang="en-US" smtClean="0">
                <a:solidFill>
                  <a:prstClr val="black">
                    <a:tint val="75000"/>
                  </a:prstClr>
                </a:solidFill>
              </a:rPr>
              <a:pPr/>
              <a:t>30-Jun-21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295017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77AC7A-D388-45F4-9A12-E7CB7B4BEE54}" type="datetime1">
              <a:rPr lang="en-US" smtClean="0">
                <a:solidFill>
                  <a:prstClr val="black">
                    <a:tint val="75000"/>
                  </a:prstClr>
                </a:solidFill>
              </a:rPr>
              <a:pPr/>
              <a:t>30-Jun-21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089859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A8897B-6A76-4234-8AB5-7275741C6C67}" type="datetime1">
              <a:rPr lang="en-US" smtClean="0">
                <a:solidFill>
                  <a:prstClr val="black">
                    <a:tint val="75000"/>
                  </a:prstClr>
                </a:solidFill>
              </a:rPr>
              <a:pPr/>
              <a:t>30-Jun-21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319111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B09FE8-7DC3-4A1C-8548-444785B2B519}" type="datetime1">
              <a:rPr lang="en-US" smtClean="0">
                <a:solidFill>
                  <a:prstClr val="black">
                    <a:tint val="75000"/>
                  </a:prstClr>
                </a:solidFill>
              </a:rPr>
              <a:pPr/>
              <a:t>30-Jun-21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137886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49D68E-1EC5-4FCF-9AA0-7C0762D7BF75}" type="datetime1">
              <a:rPr lang="en-US" smtClean="0">
                <a:solidFill>
                  <a:prstClr val="black">
                    <a:tint val="75000"/>
                  </a:prstClr>
                </a:solidFill>
              </a:rPr>
              <a:pPr/>
              <a:t>30-Jun-21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6726582"/>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982B28-9950-4539-AEC8-700C6F0FFA6A}" type="datetime1">
              <a:rPr lang="en-US" smtClean="0">
                <a:solidFill>
                  <a:prstClr val="black">
                    <a:tint val="75000"/>
                  </a:prstClr>
                </a:solidFill>
              </a:rPr>
              <a:pPr/>
              <a:t>30-Jun-21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259115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8C8407-4DE4-4867-941B-1C8A62C51B93}" type="datetime1">
              <a:rPr lang="en-US" smtClean="0">
                <a:solidFill>
                  <a:prstClr val="black">
                    <a:tint val="75000"/>
                  </a:prstClr>
                </a:solidFill>
              </a:rPr>
              <a:pPr/>
              <a:t>30-Jun-21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5837778"/>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82B2C3-5F16-46EC-B2A8-26EB4EEA3048}" type="datetime1">
              <a:rPr lang="en-US" smtClean="0">
                <a:solidFill>
                  <a:prstClr val="black">
                    <a:tint val="75000"/>
                  </a:prstClr>
                </a:solidFill>
              </a:rPr>
              <a:pPr/>
              <a:t>30-Jun-21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047034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4CE491-E729-4FA1-8DDA-DDE78985E39D}" type="datetime1">
              <a:rPr lang="en-US" smtClean="0">
                <a:solidFill>
                  <a:prstClr val="black">
                    <a:tint val="75000"/>
                  </a:prstClr>
                </a:solidFill>
              </a:rPr>
              <a:pPr/>
              <a:t>30-Jun-21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195259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323969-D1CA-431D-BDF7-B68C30AA8A34}" type="datetime1">
              <a:rPr lang="en-US" smtClean="0">
                <a:solidFill>
                  <a:prstClr val="black">
                    <a:tint val="75000"/>
                  </a:prstClr>
                </a:solidFill>
              </a:rPr>
              <a:pPr/>
              <a:t>30-Jun-21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400939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A40F9CF-CA57-475C-B3E3-E172D65D6CB0}" type="datetime1">
              <a:rPr lang="en-US" smtClean="0"/>
              <a:pPr>
                <a:defRPr/>
              </a:pPr>
              <a:t>30-Jun-21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7517817-516D-4E63-B36C-56525C4C494E}" type="slidenum">
              <a:rPr lang="en-US"/>
              <a:pPr>
                <a:defRPr/>
              </a:pPr>
              <a:t>‹#›</a:t>
            </a:fld>
            <a:endParaRPr lang="en-US" dirty="0"/>
          </a:p>
        </p:txBody>
      </p:sp>
    </p:spTree>
    <p:extLst>
      <p:ext uri="{BB962C8B-B14F-4D97-AF65-F5344CB8AC3E}">
        <p14:creationId xmlns:p14="http://schemas.microsoft.com/office/powerpoint/2010/main" val="20148205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E582DD-FD3D-4A20-8E2C-D0AC2E157A24}" type="datetime1">
              <a:rPr lang="en-US" smtClean="0">
                <a:solidFill>
                  <a:prstClr val="black">
                    <a:tint val="75000"/>
                  </a:prstClr>
                </a:solidFill>
              </a:rPr>
              <a:pPr/>
              <a:t>30-Jun-21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4891924"/>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2C1917-EBBE-4B99-B78E-E2CDA80AB13D}" type="datetime1">
              <a:rPr lang="en-US" smtClean="0">
                <a:solidFill>
                  <a:prstClr val="black">
                    <a:tint val="75000"/>
                  </a:prstClr>
                </a:solidFill>
              </a:rPr>
              <a:pPr/>
              <a:t>30-Jun-21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308978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7B6DDE-0ACD-4ECD-968A-9657F3ACA1DA}" type="datetime1">
              <a:rPr lang="en-US" smtClean="0">
                <a:solidFill>
                  <a:prstClr val="black">
                    <a:tint val="75000"/>
                  </a:prstClr>
                </a:solidFill>
              </a:rPr>
              <a:pPr/>
              <a:t>30-Jun-21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815414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BE01DB-3DA1-45FF-B671-E503F099B818}" type="datetime1">
              <a:rPr lang="en-US" smtClean="0">
                <a:solidFill>
                  <a:prstClr val="black">
                    <a:tint val="75000"/>
                  </a:prstClr>
                </a:solidFill>
              </a:rPr>
              <a:pPr/>
              <a:t>30-Jun-21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05202742"/>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4E666F-FD2D-49C1-89DA-E2AF9E23A6A4}" type="datetime1">
              <a:rPr lang="en-US" smtClean="0">
                <a:solidFill>
                  <a:prstClr val="black">
                    <a:tint val="75000"/>
                  </a:prstClr>
                </a:solidFill>
              </a:rPr>
              <a:pPr/>
              <a:t>30-Jun-21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1098081"/>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833B6F-28BB-467E-AEAB-AF8D6ECC2240}" type="datetime1">
              <a:rPr lang="en-US" smtClean="0">
                <a:solidFill>
                  <a:prstClr val="black">
                    <a:tint val="75000"/>
                  </a:prstClr>
                </a:solidFill>
              </a:rPr>
              <a:pPr/>
              <a:t>30-Jun-21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9706742"/>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908F143-C503-4F30-B679-A7D28DBF0B86}" type="datetime1">
              <a:rPr lang="en-US" smtClean="0">
                <a:solidFill>
                  <a:prstClr val="black">
                    <a:tint val="75000"/>
                  </a:prstClr>
                </a:solidFill>
              </a:rPr>
              <a:pPr/>
              <a:t>30-Jun-21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590892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116B76-861D-4EE2-939F-B618F7356A51}" type="datetime1">
              <a:rPr lang="en-US" smtClean="0">
                <a:solidFill>
                  <a:prstClr val="black">
                    <a:tint val="75000"/>
                  </a:prstClr>
                </a:solidFill>
              </a:rPr>
              <a:pPr/>
              <a:t>30-Jun-21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157582"/>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1501F5-E79D-45CF-BAA8-33202A322041}" type="datetime1">
              <a:rPr lang="en-US" smtClean="0">
                <a:solidFill>
                  <a:prstClr val="black">
                    <a:tint val="75000"/>
                  </a:prstClr>
                </a:solidFill>
              </a:rPr>
              <a:pPr/>
              <a:t>30-Jun-21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288711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4A2DB2-4499-44C8-B136-22717FC48ED1}" type="datetime1">
              <a:rPr lang="en-US" smtClean="0">
                <a:solidFill>
                  <a:prstClr val="black">
                    <a:tint val="75000"/>
                  </a:prstClr>
                </a:solidFill>
              </a:rPr>
              <a:pPr/>
              <a:t>30-Jun-21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619294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BD69BE1-3C27-40A4-A457-E8970C03E4B0}" type="datetime1">
              <a:rPr lang="en-US" smtClean="0"/>
              <a:pPr>
                <a:defRPr/>
              </a:pPr>
              <a:t>30-Jun-21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456D29B-E423-4250-B2DC-38C30AE2A0FC}" type="slidenum">
              <a:rPr lang="en-US"/>
              <a:pPr>
                <a:defRPr/>
              </a:pPr>
              <a:t>‹#›</a:t>
            </a:fld>
            <a:endParaRPr lang="en-US" dirty="0"/>
          </a:p>
        </p:txBody>
      </p:sp>
    </p:spTree>
    <p:extLst>
      <p:ext uri="{BB962C8B-B14F-4D97-AF65-F5344CB8AC3E}">
        <p14:creationId xmlns:p14="http://schemas.microsoft.com/office/powerpoint/2010/main" val="21718208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4906CD-363C-43EF-B09B-42A781D63E89}" type="datetime1">
              <a:rPr lang="en-US" smtClean="0">
                <a:solidFill>
                  <a:prstClr val="black">
                    <a:tint val="75000"/>
                  </a:prstClr>
                </a:solidFill>
              </a:rPr>
              <a:pPr/>
              <a:t>30-Jun-21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469165"/>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431FE-1A23-4115-9BB4-E40C8FE1B36E}" type="datetime1">
              <a:rPr lang="en-US" smtClean="0">
                <a:solidFill>
                  <a:prstClr val="black">
                    <a:tint val="75000"/>
                  </a:prstClr>
                </a:solidFill>
              </a:rPr>
              <a:pPr/>
              <a:t>30-Jun-21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6235978"/>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 y="4846638"/>
            <a:ext cx="472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1600" dirty="0">
                <a:solidFill>
                  <a:srgbClr val="953735"/>
                </a:solidFill>
              </a:rPr>
              <a:t>PowerPoint Authors:</a:t>
            </a:r>
          </a:p>
          <a:p>
            <a:pPr eaLnBrk="1" hangingPunct="1">
              <a:defRPr/>
            </a:pPr>
            <a:r>
              <a:rPr lang="en-US" altLang="en-US" sz="1600" dirty="0">
                <a:solidFill>
                  <a:srgbClr val="953735"/>
                </a:solidFill>
              </a:rPr>
              <a:t>	Susan Coomer Galbreath, Ph.D., CPA</a:t>
            </a:r>
          </a:p>
          <a:p>
            <a:pPr eaLnBrk="1" hangingPunct="1">
              <a:defRPr/>
            </a:pPr>
            <a:r>
              <a:rPr lang="en-US" altLang="en-US" sz="1600" dirty="0">
                <a:solidFill>
                  <a:srgbClr val="953735"/>
                </a:solidFill>
              </a:rPr>
              <a:t>	Charles W. Caldwell, D.B.A., CMA</a:t>
            </a:r>
          </a:p>
          <a:p>
            <a:pPr eaLnBrk="1" hangingPunct="1">
              <a:defRPr/>
            </a:pPr>
            <a:r>
              <a:rPr lang="en-US" altLang="en-US" sz="1600" dirty="0">
                <a:solidFill>
                  <a:srgbClr val="953735"/>
                </a:solidFill>
              </a:rPr>
              <a:t>	Jon A. Booker, Ph.D., CPA, CIA</a:t>
            </a:r>
          </a:p>
          <a:p>
            <a:pPr eaLnBrk="1" hangingPunct="1">
              <a:defRPr/>
            </a:pPr>
            <a:r>
              <a:rPr lang="en-US" altLang="en-US" sz="1600" dirty="0">
                <a:solidFill>
                  <a:srgbClr val="953735"/>
                </a:solidFill>
              </a:rPr>
              <a:t>	Cynthia J. Rooney, Ph.D., CPA</a:t>
            </a:r>
          </a:p>
        </p:txBody>
      </p:sp>
      <p:sp>
        <p:nvSpPr>
          <p:cNvPr id="5" name="Text Box 18"/>
          <p:cNvSpPr txBox="1">
            <a:spLocks noChangeArrowheads="1"/>
          </p:cNvSpPr>
          <p:nvPr userDrawn="1"/>
        </p:nvSpPr>
        <p:spPr bwMode="auto">
          <a:xfrm>
            <a:off x="4800600" y="6589713"/>
            <a:ext cx="4389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000" i="1" dirty="0">
                <a:solidFill>
                  <a:srgbClr val="953735"/>
                </a:solidFill>
                <a:latin typeface="Times" pitchFamily="-84" charset="0"/>
                <a:ea typeface="ＭＳ Ｐゴシック" pitchFamily="-84" charset="-128"/>
              </a:rPr>
              <a:t>Copyright © 2013 by The McGraw-Hill Companies, Inc. All rights reserved.</a:t>
            </a:r>
          </a:p>
        </p:txBody>
      </p:sp>
      <p:sp>
        <p:nvSpPr>
          <p:cNvPr id="6" name="Freeform 5"/>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solidFill>
                <a:prstClr val="black"/>
              </a:solidFill>
            </a:endParaRPr>
          </a:p>
        </p:txBody>
      </p:sp>
      <p:sp>
        <p:nvSpPr>
          <p:cNvPr id="7" name="Freeform 6"/>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solidFill>
                <a:prstClr val="black"/>
              </a:solidFill>
            </a:endParaRPr>
          </a:p>
        </p:txBody>
      </p:sp>
      <p:pic>
        <p:nvPicPr>
          <p:cNvPr id="8" name="Picture 15" descr="C:\Users\DoddandSusan\AppData\Local\Microsoft\Windows\Temporary Internet Files\Content.IE5\NKGY5IMF\MP900289529[1].jpg"/>
          <p:cNvPicPr>
            <a:picLocks noChangeAspect="1" noChangeArrowheads="1"/>
          </p:cNvPicPr>
          <p:nvPr userDrawn="1"/>
        </p:nvPicPr>
        <p:blipFill>
          <a:blip r:embed="rId2" cstate="print"/>
          <a:srcRect/>
          <a:stretch>
            <a:fillRect/>
          </a:stretch>
        </p:blipFill>
        <p:spPr bwMode="auto">
          <a:xfrm>
            <a:off x="5638800" y="3886200"/>
            <a:ext cx="3205163" cy="215741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fld id="{2EB99EF4-267E-48FF-8F24-39DD454FF633}" type="datetime1">
              <a:rPr lang="en-US" smtClean="0"/>
              <a:pPr>
                <a:defRPr/>
              </a:pPr>
              <a:t>30-Jun-21</a:t>
            </a:fld>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11" name="Slide Number Placeholder 5"/>
          <p:cNvSpPr>
            <a:spLocks noGrp="1"/>
          </p:cNvSpPr>
          <p:nvPr>
            <p:ph type="sldNum" sz="quarter" idx="12"/>
          </p:nvPr>
        </p:nvSpPr>
        <p:spPr/>
        <p:txBody>
          <a:bodyPr/>
          <a:lstStyle>
            <a:lvl1pPr>
              <a:defRPr/>
            </a:lvl1pPr>
          </a:lstStyle>
          <a:p>
            <a:pPr>
              <a:defRPr/>
            </a:pPr>
            <a:fld id="{A2D64276-551F-401A-9D53-F3F5EAA3F5EA}" type="slidenum">
              <a:rPr lang="en-US"/>
              <a:pPr>
                <a:defRPr/>
              </a:pPr>
              <a:t>‹#›</a:t>
            </a:fld>
            <a:endParaRPr lang="en-US" dirty="0"/>
          </a:p>
        </p:txBody>
      </p:sp>
    </p:spTree>
    <p:extLst>
      <p:ext uri="{BB962C8B-B14F-4D97-AF65-F5344CB8AC3E}">
        <p14:creationId xmlns:p14="http://schemas.microsoft.com/office/powerpoint/2010/main" val="38901263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41B618F-4DD0-425C-AEF8-15432432EB9F}"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D893F855-7302-490A-9B19-2099D8824147}" type="slidenum">
              <a:rPr lang="en-US"/>
              <a:pPr>
                <a:defRPr/>
              </a:pPr>
              <a:t>‹#›</a:t>
            </a:fld>
            <a:endParaRPr lang="en-US" dirty="0"/>
          </a:p>
        </p:txBody>
      </p:sp>
    </p:spTree>
    <p:extLst>
      <p:ext uri="{BB962C8B-B14F-4D97-AF65-F5344CB8AC3E}">
        <p14:creationId xmlns:p14="http://schemas.microsoft.com/office/powerpoint/2010/main" val="21434572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913054D-D5CC-445E-986A-C3717E4F3221}"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C01E265F-B7C4-49CD-826B-EA2060D2F87D}" type="slidenum">
              <a:rPr lang="en-US"/>
              <a:pPr>
                <a:defRPr/>
              </a:pPr>
              <a:t>‹#›</a:t>
            </a:fld>
            <a:endParaRPr lang="en-US" dirty="0"/>
          </a:p>
        </p:txBody>
      </p:sp>
    </p:spTree>
    <p:extLst>
      <p:ext uri="{BB962C8B-B14F-4D97-AF65-F5344CB8AC3E}">
        <p14:creationId xmlns:p14="http://schemas.microsoft.com/office/powerpoint/2010/main" val="21355494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495C830-A973-45D2-8E19-E06D181DCC61}" type="datetime1">
              <a:rPr lang="en-US" smtClean="0"/>
              <a:pPr>
                <a:defRPr/>
              </a:pPr>
              <a:t>30-Jun-21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50313438-6C87-4A7A-9E1E-90CC403C885A}" type="slidenum">
              <a:rPr lang="en-US"/>
              <a:pPr>
                <a:defRPr/>
              </a:pPr>
              <a:t>‹#›</a:t>
            </a:fld>
            <a:endParaRPr lang="en-US" dirty="0"/>
          </a:p>
        </p:txBody>
      </p:sp>
    </p:spTree>
    <p:extLst>
      <p:ext uri="{BB962C8B-B14F-4D97-AF65-F5344CB8AC3E}">
        <p14:creationId xmlns:p14="http://schemas.microsoft.com/office/powerpoint/2010/main" val="36051924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5420450-9C78-41A5-B27D-54FC441FA2CE}" type="datetime1">
              <a:rPr lang="en-US" smtClean="0"/>
              <a:pPr>
                <a:defRPr/>
              </a:pPr>
              <a:t>30-Jun-21</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5"/>
          <p:cNvSpPr>
            <a:spLocks noGrp="1"/>
          </p:cNvSpPr>
          <p:nvPr>
            <p:ph type="sldNum" sz="quarter" idx="12"/>
          </p:nvPr>
        </p:nvSpPr>
        <p:spPr/>
        <p:txBody>
          <a:bodyPr/>
          <a:lstStyle>
            <a:lvl1pPr>
              <a:defRPr/>
            </a:lvl1pPr>
          </a:lstStyle>
          <a:p>
            <a:pPr>
              <a:defRPr/>
            </a:pPr>
            <a:fld id="{BF497A6A-46DF-4A37-B860-07458E0A7640}" type="slidenum">
              <a:rPr lang="en-US"/>
              <a:pPr>
                <a:defRPr/>
              </a:pPr>
              <a:t>‹#›</a:t>
            </a:fld>
            <a:endParaRPr lang="en-US" dirty="0"/>
          </a:p>
        </p:txBody>
      </p:sp>
    </p:spTree>
    <p:extLst>
      <p:ext uri="{BB962C8B-B14F-4D97-AF65-F5344CB8AC3E}">
        <p14:creationId xmlns:p14="http://schemas.microsoft.com/office/powerpoint/2010/main" val="37036275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38EAB14-3B29-497D-BC60-B8FBEFEF3114}" type="datetime1">
              <a:rPr lang="en-US" smtClean="0"/>
              <a:pPr>
                <a:defRPr/>
              </a:pPr>
              <a:t>30-Jun-21</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5"/>
          <p:cNvSpPr>
            <a:spLocks noGrp="1"/>
          </p:cNvSpPr>
          <p:nvPr>
            <p:ph type="sldNum" sz="quarter" idx="12"/>
          </p:nvPr>
        </p:nvSpPr>
        <p:spPr/>
        <p:txBody>
          <a:bodyPr/>
          <a:lstStyle>
            <a:lvl1pPr>
              <a:defRPr/>
            </a:lvl1pPr>
          </a:lstStyle>
          <a:p>
            <a:pPr>
              <a:defRPr/>
            </a:pPr>
            <a:fld id="{C2AB13E1-0154-4F40-B4BA-A2EE81E096DB}" type="slidenum">
              <a:rPr lang="en-US"/>
              <a:pPr>
                <a:defRPr/>
              </a:pPr>
              <a:t>‹#›</a:t>
            </a:fld>
            <a:endParaRPr lang="en-US" dirty="0"/>
          </a:p>
        </p:txBody>
      </p:sp>
    </p:spTree>
    <p:extLst>
      <p:ext uri="{BB962C8B-B14F-4D97-AF65-F5344CB8AC3E}">
        <p14:creationId xmlns:p14="http://schemas.microsoft.com/office/powerpoint/2010/main" val="127180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007EB97-D242-4589-A468-749DA07828AB}" type="datetime1">
              <a:rPr lang="en-US" smtClean="0"/>
              <a:pPr>
                <a:defRPr/>
              </a:pPr>
              <a:t>30-Jun-21</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5"/>
          <p:cNvSpPr>
            <a:spLocks noGrp="1"/>
          </p:cNvSpPr>
          <p:nvPr>
            <p:ph type="sldNum" sz="quarter" idx="12"/>
          </p:nvPr>
        </p:nvSpPr>
        <p:spPr/>
        <p:txBody>
          <a:bodyPr/>
          <a:lstStyle>
            <a:lvl1pPr>
              <a:defRPr/>
            </a:lvl1pPr>
          </a:lstStyle>
          <a:p>
            <a:pPr>
              <a:defRPr/>
            </a:pPr>
            <a:fld id="{00B2ECB3-9D41-4379-A4B3-68BA85551018}" type="slidenum">
              <a:rPr lang="en-US"/>
              <a:pPr>
                <a:defRPr/>
              </a:pPr>
              <a:t>‹#›</a:t>
            </a:fld>
            <a:endParaRPr lang="en-US" dirty="0"/>
          </a:p>
        </p:txBody>
      </p:sp>
    </p:spTree>
    <p:extLst>
      <p:ext uri="{BB962C8B-B14F-4D97-AF65-F5344CB8AC3E}">
        <p14:creationId xmlns:p14="http://schemas.microsoft.com/office/powerpoint/2010/main" val="36431531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C8ADAEF-5898-4C9B-80EB-9AAF5006C23F}" type="datetime1">
              <a:rPr lang="en-US" smtClean="0"/>
              <a:pPr>
                <a:defRPr/>
              </a:pPr>
              <a:t>30-Jun-21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FDCD8A21-9725-4105-B7D4-089B33EC57B2}" type="slidenum">
              <a:rPr lang="en-US"/>
              <a:pPr>
                <a:defRPr/>
              </a:pPr>
              <a:t>‹#›</a:t>
            </a:fld>
            <a:endParaRPr lang="en-US" dirty="0"/>
          </a:p>
        </p:txBody>
      </p:sp>
    </p:spTree>
    <p:extLst>
      <p:ext uri="{BB962C8B-B14F-4D97-AF65-F5344CB8AC3E}">
        <p14:creationId xmlns:p14="http://schemas.microsoft.com/office/powerpoint/2010/main" val="2842801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4A4A51-8FEA-4092-8CC7-26D7EFB8B57A}" type="datetime1">
              <a:rPr lang="en-US" smtClean="0"/>
              <a:pPr>
                <a:defRPr/>
              </a:pPr>
              <a:t>30-Jun-21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B97AE55-5772-4CC6-97F0-168374316D79}" type="slidenum">
              <a:rPr lang="en-US"/>
              <a:pPr>
                <a:defRPr/>
              </a:pPr>
              <a:t>‹#›</a:t>
            </a:fld>
            <a:endParaRPr lang="en-US" dirty="0"/>
          </a:p>
        </p:txBody>
      </p:sp>
    </p:spTree>
    <p:extLst>
      <p:ext uri="{BB962C8B-B14F-4D97-AF65-F5344CB8AC3E}">
        <p14:creationId xmlns:p14="http://schemas.microsoft.com/office/powerpoint/2010/main" val="16262124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F24B52E-205B-4FB5-A4C4-F88869189297}" type="datetime1">
              <a:rPr lang="en-US" smtClean="0"/>
              <a:pPr>
                <a:defRPr/>
              </a:pPr>
              <a:t>30-Jun-21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ACBC382D-D40D-45DF-9FB3-7B2B76FC8C8C}" type="slidenum">
              <a:rPr lang="en-US"/>
              <a:pPr>
                <a:defRPr/>
              </a:pPr>
              <a:t>‹#›</a:t>
            </a:fld>
            <a:endParaRPr lang="en-US" dirty="0"/>
          </a:p>
        </p:txBody>
      </p:sp>
    </p:spTree>
    <p:extLst>
      <p:ext uri="{BB962C8B-B14F-4D97-AF65-F5344CB8AC3E}">
        <p14:creationId xmlns:p14="http://schemas.microsoft.com/office/powerpoint/2010/main" val="15971249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B4106C-AEFE-4F38-8A0A-0E9FE2B763B0}"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2FD16205-B38A-4D9D-B1F0-5F2FCC7832C5}" type="slidenum">
              <a:rPr lang="en-US"/>
              <a:pPr>
                <a:defRPr/>
              </a:pPr>
              <a:t>‹#›</a:t>
            </a:fld>
            <a:endParaRPr lang="en-US" dirty="0"/>
          </a:p>
        </p:txBody>
      </p:sp>
    </p:spTree>
    <p:extLst>
      <p:ext uri="{BB962C8B-B14F-4D97-AF65-F5344CB8AC3E}">
        <p14:creationId xmlns:p14="http://schemas.microsoft.com/office/powerpoint/2010/main" val="5811489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33C43B9-985C-4155-9ED6-D915FA96D710}"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84812E83-5298-4600-804F-E5B321288FFC}" type="slidenum">
              <a:rPr lang="en-US"/>
              <a:pPr>
                <a:defRPr/>
              </a:pPr>
              <a:t>‹#›</a:t>
            </a:fld>
            <a:endParaRPr lang="en-US" dirty="0"/>
          </a:p>
        </p:txBody>
      </p:sp>
    </p:spTree>
    <p:extLst>
      <p:ext uri="{BB962C8B-B14F-4D97-AF65-F5344CB8AC3E}">
        <p14:creationId xmlns:p14="http://schemas.microsoft.com/office/powerpoint/2010/main" val="4107678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2095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2A03AC3-9E62-433F-A590-CDF68F5F36B8}" type="datetime1">
              <a:rPr lang="en-US" smtClean="0"/>
              <a:pPr>
                <a:defRPr/>
              </a:pPr>
              <a:t>30-Jun-21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1BBCFAC-8D09-4A8C-A02A-993993DB35A4}" type="slidenum">
              <a:rPr lang="en-US"/>
              <a:pPr>
                <a:defRPr/>
              </a:pPr>
              <a:t>‹#›</a:t>
            </a:fld>
            <a:endParaRPr lang="en-US" dirty="0"/>
          </a:p>
        </p:txBody>
      </p:sp>
    </p:spTree>
    <p:extLst>
      <p:ext uri="{BB962C8B-B14F-4D97-AF65-F5344CB8AC3E}">
        <p14:creationId xmlns:p14="http://schemas.microsoft.com/office/powerpoint/2010/main" val="354359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2561AE8-49FA-4A1B-B20F-0377337ED9AB}" type="datetime1">
              <a:rPr lang="en-US" smtClean="0"/>
              <a:pPr>
                <a:defRPr/>
              </a:pPr>
              <a:t>30-Jun-21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99E4FBB-2FD7-4AEA-895F-A819E2EBC948}" type="slidenum">
              <a:rPr lang="en-US"/>
              <a:pPr>
                <a:defRPr/>
              </a:pPr>
              <a:t>‹#›</a:t>
            </a:fld>
            <a:endParaRPr lang="en-US" dirty="0"/>
          </a:p>
        </p:txBody>
      </p:sp>
    </p:spTree>
    <p:extLst>
      <p:ext uri="{BB962C8B-B14F-4D97-AF65-F5344CB8AC3E}">
        <p14:creationId xmlns:p14="http://schemas.microsoft.com/office/powerpoint/2010/main" val="1232919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pPr>
              <a:defRPr/>
            </a:pPr>
            <a:fld id="{D5161D2A-81DB-45AE-8B02-A69EB5CCFCEB}" type="datetime1">
              <a:rPr lang="en-US" smtClean="0"/>
              <a:pPr>
                <a:defRPr/>
              </a:pPr>
              <a:t>30-Jun-21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a:defRPr/>
            </a:pPr>
            <a:fld id="{419BC532-5FD6-494D-AA77-BE4EF2604693}" type="slidenum">
              <a:rPr lang="en-US"/>
              <a:pPr>
                <a:defRPr/>
              </a:pPr>
              <a:t>‹#›</a:t>
            </a:fld>
            <a:endParaRPr lang="en-US" dirty="0"/>
          </a:p>
        </p:txBody>
      </p:sp>
      <p:sp>
        <p:nvSpPr>
          <p:cNvPr id="7" name="TextBox 6"/>
          <p:cNvSpPr txBox="1"/>
          <p:nvPr/>
        </p:nvSpPr>
        <p:spPr>
          <a:xfrm>
            <a:off x="8499475" y="0"/>
            <a:ext cx="641350" cy="246063"/>
          </a:xfrm>
          <a:prstGeom prst="rect">
            <a:avLst/>
          </a:prstGeom>
          <a:solidFill>
            <a:schemeClr val="accent2">
              <a:lumMod val="75000"/>
            </a:schemeClr>
          </a:solidFill>
        </p:spPr>
        <p:txBody>
          <a:bodyPr>
            <a:spAutoFit/>
          </a:bodyPr>
          <a:lstStyle/>
          <a:p>
            <a:pPr algn="ctr" fontAlgn="auto">
              <a:spcBef>
                <a:spcPts val="0"/>
              </a:spcBef>
              <a:spcAft>
                <a:spcPts val="0"/>
              </a:spcAft>
              <a:defRPr/>
            </a:pPr>
            <a:r>
              <a:rPr lang="en-US" sz="1000" dirty="0">
                <a:solidFill>
                  <a:schemeClr val="bg1"/>
                </a:solidFill>
                <a:latin typeface="+mn-lt"/>
                <a:cs typeface="+mn-cs"/>
              </a:rPr>
              <a:t>19 - </a:t>
            </a:r>
            <a:fld id="{7409873B-A6EC-41AC-A7B1-64C3A5C5413B}" type="slidenum">
              <a:rPr lang="en-US" sz="1000">
                <a:solidFill>
                  <a:schemeClr val="bg1"/>
                </a:solidFill>
                <a:latin typeface="+mn-lt"/>
                <a:cs typeface="+mn-cs"/>
              </a:rPr>
              <a:pPr algn="ctr" fontAlgn="auto">
                <a:spcBef>
                  <a:spcPts val="0"/>
                </a:spcBef>
                <a:spcAft>
                  <a:spcPts val="0"/>
                </a:spcAft>
                <a:defRPr/>
              </a:pPr>
              <a:t>‹#›</a:t>
            </a:fld>
            <a:endParaRPr lang="en-US" sz="1000" dirty="0">
              <a:solidFill>
                <a:schemeClr val="bg1"/>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4098"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9"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prstClr val="black">
                    <a:tint val="75000"/>
                  </a:prstClr>
                </a:solidFill>
                <a:latin typeface="Arial" charset="0"/>
                <a:cs typeface="Arial" charset="0"/>
              </a:defRPr>
            </a:lvl1pPr>
          </a:lstStyle>
          <a:p>
            <a:pPr>
              <a:defRPr/>
            </a:pPr>
            <a:fld id="{D9FFB3CF-165A-4967-9200-423D01E57DCB}" type="datetime1">
              <a:rPr lang="en-US" smtClean="0"/>
              <a:pPr>
                <a:defRPr/>
              </a:pPr>
              <a:t>30-Jun-21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cs typeface="Arial"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Arial" charset="0"/>
                <a:cs typeface="Arial" charset="0"/>
              </a:defRPr>
            </a:lvl1pPr>
          </a:lstStyle>
          <a:p>
            <a:pPr>
              <a:defRPr/>
            </a:pPr>
            <a:fld id="{FFEFEBF3-B024-4270-8A5F-01B1000AFA69}" type="slidenum">
              <a:rPr lang="en-US"/>
              <a:pPr>
                <a:defRPr/>
              </a:pPr>
              <a:t>‹#›</a:t>
            </a:fld>
            <a:endParaRPr lang="en-US" dirty="0"/>
          </a:p>
        </p:txBody>
      </p:sp>
    </p:spTree>
    <p:extLst>
      <p:ext uri="{BB962C8B-B14F-4D97-AF65-F5344CB8AC3E}">
        <p14:creationId xmlns:p14="http://schemas.microsoft.com/office/powerpoint/2010/main" val="2914736817"/>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 id="2147484113" r:id="rId13"/>
    <p:sldLayoutId id="2147484114" r:id="rId14"/>
    <p:sldLayoutId id="2147484115" r:id="rId15"/>
    <p:sldLayoutId id="2147484116" r:id="rId16"/>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D81269E-88D4-4879-B27B-8933B7F5BA37}" type="datetime1">
              <a:rPr lang="en-US" smtClean="0">
                <a:solidFill>
                  <a:prstClr val="black">
                    <a:tint val="75000"/>
                  </a:prstClr>
                </a:solidFill>
                <a:latin typeface="Calibri"/>
                <a:cs typeface="+mn-cs"/>
              </a:rPr>
              <a:pPr fontAlgn="auto">
                <a:spcBef>
                  <a:spcPts val="0"/>
                </a:spcBef>
                <a:spcAft>
                  <a:spcPts val="0"/>
                </a:spcAft>
              </a:pPr>
              <a:t>30-Jun-21</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3715917696"/>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1FAB440-C9BE-4C4F-A462-0912449F6312}" type="datetime1">
              <a:rPr lang="en-US" smtClean="0">
                <a:solidFill>
                  <a:prstClr val="black">
                    <a:tint val="75000"/>
                  </a:prstClr>
                </a:solidFill>
                <a:latin typeface="Calibri"/>
                <a:cs typeface="+mn-cs"/>
              </a:rPr>
              <a:pPr fontAlgn="auto">
                <a:spcBef>
                  <a:spcPts val="0"/>
                </a:spcBef>
                <a:spcAft>
                  <a:spcPts val="0"/>
                </a:spcAft>
              </a:pPr>
              <a:t>30-Jun-21</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1165962557"/>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33C3F52-9EEF-44DB-BC1E-8FB3E9A66FE5}" type="datetime1">
              <a:rPr lang="en-US" smtClean="0">
                <a:solidFill>
                  <a:prstClr val="black">
                    <a:tint val="75000"/>
                  </a:prstClr>
                </a:solidFill>
                <a:latin typeface="Calibri"/>
                <a:cs typeface="+mn-cs"/>
              </a:rPr>
              <a:pPr fontAlgn="auto">
                <a:spcBef>
                  <a:spcPts val="0"/>
                </a:spcBef>
                <a:spcAft>
                  <a:spcPts val="0"/>
                </a:spcAft>
              </a:pPr>
              <a:t>30-Jun-21</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19777919"/>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9EB4EC27-5595-4A29-BA04-60219FE74872}" type="datetime1">
              <a:rPr lang="en-US" smtClean="0"/>
              <a:pPr>
                <a:defRPr/>
              </a:pPr>
              <a:t>30-Jun-21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D891A689-0803-4CCF-ACBA-2A1354482F94}" type="slidenum">
              <a:rPr lang="en-US"/>
              <a:pPr>
                <a:defRPr/>
              </a:pPr>
              <a:t>‹#›</a:t>
            </a:fld>
            <a:endParaRPr lang="en-US" dirty="0"/>
          </a:p>
        </p:txBody>
      </p:sp>
      <p:sp>
        <p:nvSpPr>
          <p:cNvPr id="7" name="TextBox 6"/>
          <p:cNvSpPr txBox="1"/>
          <p:nvPr userDrawn="1"/>
        </p:nvSpPr>
        <p:spPr>
          <a:xfrm>
            <a:off x="8499475" y="0"/>
            <a:ext cx="641350" cy="246063"/>
          </a:xfrm>
          <a:prstGeom prst="rect">
            <a:avLst/>
          </a:prstGeom>
          <a:solidFill>
            <a:schemeClr val="accent2">
              <a:lumMod val="75000"/>
            </a:schemeClr>
          </a:solidFill>
        </p:spPr>
        <p:txBody>
          <a:bodyPr>
            <a:spAutoFit/>
          </a:bodyPr>
          <a:lstStyle/>
          <a:p>
            <a:pPr algn="ctr">
              <a:defRPr/>
            </a:pPr>
            <a:r>
              <a:rPr lang="en-US" sz="1000" dirty="0">
                <a:solidFill>
                  <a:prstClr val="white"/>
                </a:solidFill>
                <a:latin typeface="Calibri" pitchFamily="-84" charset="0"/>
              </a:rPr>
              <a:t>11 - </a:t>
            </a:r>
            <a:fld id="{EBA22FDC-2EC4-4C71-81B8-15F6E812B458}" type="slidenum">
              <a:rPr lang="en-US" sz="1000">
                <a:solidFill>
                  <a:prstClr val="white"/>
                </a:solidFill>
                <a:latin typeface="Calibri" pitchFamily="-84" charset="0"/>
              </a:rPr>
              <a:pPr algn="ctr">
                <a:defRPr/>
              </a:pPr>
              <a:t>‹#›</a:t>
            </a:fld>
            <a:endParaRPr lang="en-US" sz="1000" dirty="0">
              <a:solidFill>
                <a:prstClr val="white"/>
              </a:solidFill>
              <a:latin typeface="Calibri" pitchFamily="-84" charset="0"/>
            </a:endParaRPr>
          </a:p>
        </p:txBody>
      </p:sp>
    </p:spTree>
    <p:extLst>
      <p:ext uri="{BB962C8B-B14F-4D97-AF65-F5344CB8AC3E}">
        <p14:creationId xmlns:p14="http://schemas.microsoft.com/office/powerpoint/2010/main" val="2942980591"/>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 id="2147484189" r:id="rId12"/>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ctrTitle"/>
          </p:nvPr>
        </p:nvSpPr>
        <p:spPr>
          <a:xfrm>
            <a:off x="685800" y="457200"/>
            <a:ext cx="7772400" cy="1524000"/>
          </a:xfrm>
        </p:spPr>
        <p:txBody>
          <a:bodyPr/>
          <a:lstStyle/>
          <a:p>
            <a:pPr algn="l" eaLnBrk="1" hangingPunct="1"/>
            <a:r>
              <a:rPr lang="en-US" altLang="en-US" b="1" dirty="0">
                <a:ea typeface="MS PGothic" pitchFamily="34" charset="-128"/>
              </a:rPr>
              <a:t>Job Order Costing</a:t>
            </a:r>
            <a:endParaRPr lang="en-US" altLang="en-US" b="1" dirty="0"/>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ubtitle 2"/>
          <p:cNvSpPr>
            <a:spLocks noGrp="1"/>
          </p:cNvSpPr>
          <p:nvPr>
            <p:ph type="subTitle" idx="1"/>
          </p:nvPr>
        </p:nvSpPr>
        <p:spPr>
          <a:xfrm>
            <a:off x="685800" y="1752600"/>
            <a:ext cx="6400800" cy="1752600"/>
          </a:xfrm>
        </p:spPr>
        <p:txBody>
          <a:bodyPr/>
          <a:lstStyle/>
          <a:p>
            <a:pPr algn="l" eaLnBrk="1" hangingPunct="1">
              <a:buFont typeface="Wingdings" pitchFamily="-107" charset="2"/>
              <a:buNone/>
            </a:pPr>
            <a:r>
              <a:rPr lang="en-US" altLang="en-US" dirty="0">
                <a:solidFill>
                  <a:srgbClr val="898989"/>
                </a:solidFill>
              </a:rPr>
              <a:t>Chapter 15</a:t>
            </a:r>
          </a:p>
          <a:p>
            <a:pPr algn="l" eaLnBrk="1" hangingPunct="1">
              <a:buFont typeface="Wingdings" pitchFamily="-107" charset="2"/>
              <a:buNone/>
            </a:pPr>
            <a:endParaRPr lang="en-US" altLang="en-US" sz="1600" b="1" dirty="0">
              <a:solidFill>
                <a:srgbClr val="0070C0"/>
              </a:solidFill>
            </a:endParaRPr>
          </a:p>
        </p:txBody>
      </p:sp>
      <p:sp>
        <p:nvSpPr>
          <p:cNvPr id="8" name="Rectangle 3"/>
          <p:cNvSpPr txBox="1">
            <a:spLocks noChangeArrowheads="1"/>
          </p:cNvSpPr>
          <p:nvPr/>
        </p:nvSpPr>
        <p:spPr bwMode="auto">
          <a:xfrm>
            <a:off x="685800" y="3928147"/>
            <a:ext cx="6173492" cy="1336675"/>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a:solidFill>
                  <a:srgbClr val="002060"/>
                </a:solidFill>
                <a:ea typeface="ＭＳ Ｐゴシック" pitchFamily="34" charset="-128"/>
              </a:rPr>
              <a:t>Wild and Shaw</a:t>
            </a:r>
          </a:p>
          <a:p>
            <a:pPr algn="l" eaLnBrk="1" hangingPunct="1">
              <a:defRPr/>
            </a:pPr>
            <a:r>
              <a:rPr lang="en-US" sz="2800" b="1" dirty="0">
                <a:solidFill>
                  <a:srgbClr val="002060"/>
                </a:solidFill>
                <a:ea typeface="ＭＳ Ｐゴシック" pitchFamily="34" charset="-128"/>
              </a:rPr>
              <a:t>Financial and </a:t>
            </a:r>
            <a:r>
              <a:rPr lang="en-US" sz="2800" b="1">
                <a:solidFill>
                  <a:srgbClr val="002060"/>
                </a:solidFill>
                <a:ea typeface="ＭＳ Ｐゴシック" pitchFamily="34" charset="-128"/>
              </a:rPr>
              <a:t>Managerial </a:t>
            </a:r>
            <a:r>
              <a:rPr lang="en-US" sz="2800" b="1" smtClean="0">
                <a:solidFill>
                  <a:srgbClr val="002060"/>
                </a:solidFill>
                <a:ea typeface="ＭＳ Ｐゴシック" pitchFamily="34" charset="-128"/>
              </a:rPr>
              <a:t>Accounting</a:t>
            </a:r>
            <a:endParaRPr lang="en-US" sz="2800" b="1" dirty="0">
              <a:solidFill>
                <a:srgbClr val="002060"/>
              </a:solidFill>
              <a:ea typeface="ＭＳ Ｐゴシック" pitchFamily="34" charset="-128"/>
            </a:endParaRPr>
          </a:p>
          <a:p>
            <a:pPr algn="l" eaLnBrk="1" hangingPunct="1">
              <a:defRPr/>
            </a:pPr>
            <a:r>
              <a:rPr lang="en-US" sz="2800" b="1" dirty="0">
                <a:solidFill>
                  <a:srgbClr val="002060"/>
                </a:solidFill>
                <a:ea typeface="ＭＳ Ｐゴシック" pitchFamily="34" charset="-128"/>
              </a:rPr>
              <a:t>9th Edition</a:t>
            </a:r>
          </a:p>
          <a:p>
            <a:pPr eaLnBrk="1" hangingPunct="1">
              <a:defRPr/>
            </a:pPr>
            <a:r>
              <a:rPr lang="en-US" sz="3900" b="1" dirty="0">
                <a:solidFill>
                  <a:srgbClr val="002060"/>
                </a:solidFill>
                <a:ea typeface="ＭＳ Ｐゴシック" pitchFamily="34" charset="-128"/>
              </a:rPr>
              <a:t> 	</a:t>
            </a:r>
            <a:endParaRPr lang="en-US" b="1" dirty="0">
              <a:solidFill>
                <a:srgbClr val="002060"/>
              </a:solidFill>
              <a:ea typeface="ＭＳ Ｐゴシック" pitchFamily="34" charset="-128"/>
            </a:endParaRPr>
          </a:p>
        </p:txBody>
      </p:sp>
      <p:sp>
        <p:nvSpPr>
          <p:cNvPr id="10" name="Text Placeholder 8">
            <a:extLst>
              <a:ext uri="{FF2B5EF4-FFF2-40B4-BE49-F238E27FC236}">
                <a16:creationId xmlns:a16="http://schemas.microsoft.com/office/drawing/2014/main" xmlns="" id="{D22E7B84-368A-9748-82FA-C3EF3A9A36DA}"/>
              </a:ext>
            </a:extLst>
          </p:cNvPr>
          <p:cNvSpPr txBox="1">
            <a:spLocks/>
          </p:cNvSpPr>
          <p:nvPr/>
        </p:nvSpPr>
        <p:spPr>
          <a:xfrm>
            <a:off x="477097" y="6355049"/>
            <a:ext cx="8458200" cy="502951"/>
          </a:xfrm>
          <a:prstGeom prst="rect">
            <a:avLst/>
          </a:prstGeom>
        </p:spPr>
        <p:txBody>
          <a:bodyPr vert="horz" lIns="91440" tIns="45720" rIns="91440" bIns="45720" rtlCol="0" anchor="ctr">
            <a:noAutofit/>
          </a:bodyPr>
          <a:lstStyle>
            <a:lvl1pPr marL="365125" marR="0" indent="-282575" algn="l" defTabSz="914400" rtl="0" eaLnBrk="0" fontAlgn="base" latinLnBrk="0" hangingPunct="0">
              <a:lnSpc>
                <a:spcPct val="100000"/>
              </a:lnSpc>
              <a:spcBef>
                <a:spcPts val="600"/>
              </a:spcBef>
              <a:spcAft>
                <a:spcPct val="0"/>
              </a:spcAft>
              <a:buClr>
                <a:srgbClr val="D16349"/>
              </a:buClr>
              <a:buSzPct val="80000"/>
              <a:buFont typeface="Wingdings 2" pitchFamily="18" charset="2"/>
              <a:buChar char=""/>
              <a:tabLst/>
              <a:defRPr lang="en-US" sz="2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39763" marR="0" indent="-236538" algn="l" defTabSz="914400" rtl="0" eaLnBrk="0" fontAlgn="base" latinLnBrk="0" hangingPunct="0">
              <a:lnSpc>
                <a:spcPct val="100000"/>
              </a:lnSpc>
              <a:spcBef>
                <a:spcPts val="550"/>
              </a:spcBef>
              <a:spcAft>
                <a:spcPct val="0"/>
              </a:spcAft>
              <a:buClr>
                <a:srgbClr val="D16349"/>
              </a:buClr>
              <a:buSzTx/>
              <a:buFont typeface="Verdana" pitchFamily="34" charset="0"/>
              <a:buChar char="◦"/>
              <a:tabLst/>
              <a:defRPr lang="en-US" sz="2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85825" marR="0" indent="-228600" algn="l" defTabSz="914400" rtl="0" eaLnBrk="0" fontAlgn="base" latinLnBrk="0" hangingPunct="0">
              <a:lnSpc>
                <a:spcPct val="100000"/>
              </a:lnSpc>
              <a:spcBef>
                <a:spcPct val="20000"/>
              </a:spcBef>
              <a:spcAft>
                <a:spcPct val="0"/>
              </a:spcAft>
              <a:buClr>
                <a:srgbClr val="CCB400"/>
              </a:buClr>
              <a:buSzTx/>
              <a:buFont typeface="Wingdings 2" pitchFamily="18" charset="2"/>
              <a:buChar char=""/>
              <a:tabLst/>
              <a:defRPr lang="en-US" sz="2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77315D"/>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77315D"/>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000" i="1" dirty="0">
                <a:latin typeface="STIX Two Text" panose="02020603050405020304" pitchFamily="18" charset="0"/>
              </a:rPr>
              <a:t>Copyright ©2022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4033027726"/>
      </p:ext>
    </p:extLst>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
          <p:cNvSpPr>
            <a:spLocks noGrp="1" noChangeArrowheads="1"/>
          </p:cNvSpPr>
          <p:nvPr>
            <p:ph type="title"/>
          </p:nvPr>
        </p:nvSpPr>
        <p:spPr>
          <a:xfrm>
            <a:off x="457200" y="609600"/>
            <a:ext cx="8229600" cy="990600"/>
          </a:xfrm>
        </p:spPr>
        <p:txBody>
          <a:bodyPr/>
          <a:lstStyle/>
          <a:p>
            <a:r>
              <a:rPr lang="en-US" altLang="en-US" b="1" dirty="0"/>
              <a:t>Materials Ledger Card</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81012" y="6553200"/>
            <a:ext cx="5710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materials costs in job order costing.</a:t>
            </a:r>
          </a:p>
        </p:txBody>
      </p:sp>
      <p:sp>
        <p:nvSpPr>
          <p:cNvPr id="10" name="TextBox 9"/>
          <p:cNvSpPr txBox="1"/>
          <p:nvPr/>
        </p:nvSpPr>
        <p:spPr>
          <a:xfrm>
            <a:off x="7925732" y="307891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15.5</a:t>
            </a:r>
          </a:p>
        </p:txBody>
      </p:sp>
      <p:sp>
        <p:nvSpPr>
          <p:cNvPr id="12" name="Rectangle 11">
            <a:extLst>
              <a:ext uri="{FF2B5EF4-FFF2-40B4-BE49-F238E27FC236}">
                <a16:creationId xmlns:a16="http://schemas.microsoft.com/office/drawing/2014/main" xmlns="" id="{FD933DB4-66C0-2749-9339-BAF84EAE9524}"/>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F0A8352A-4CDE-0246-860E-4D936D48FA57}"/>
              </a:ext>
            </a:extLst>
          </p:cNvPr>
          <p:cNvSpPr txBox="1">
            <a:spLocks/>
          </p:cNvSpPr>
          <p:nvPr/>
        </p:nvSpPr>
        <p:spPr>
          <a:xfrm>
            <a:off x="6794550" y="6392694"/>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15-</a:t>
            </a:r>
            <a:fld id="{389021C6-BF4E-47D5-A0FD-A156D54A87E1}" type="slidenum">
              <a:rPr lang="en-US" smtClean="0">
                <a:solidFill>
                  <a:schemeClr val="tx1">
                    <a:lumMod val="50000"/>
                    <a:lumOff val="50000"/>
                  </a:schemeClr>
                </a:solidFill>
              </a:rPr>
              <a:pPr>
                <a:defRPr/>
              </a:pPr>
              <a:t>10</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E162DD7B-D8DE-4B2C-8F25-ED1F01AF4855}"/>
              </a:ext>
            </a:extLst>
          </p:cNvPr>
          <p:cNvPicPr>
            <a:picLocks noChangeAspect="1"/>
          </p:cNvPicPr>
          <p:nvPr/>
        </p:nvPicPr>
        <p:blipFill>
          <a:blip r:embed="rId3"/>
          <a:stretch>
            <a:fillRect/>
          </a:stretch>
        </p:blipFill>
        <p:spPr>
          <a:xfrm>
            <a:off x="497161" y="3048000"/>
            <a:ext cx="7428571" cy="2828571"/>
          </a:xfrm>
          <a:prstGeom prst="rect">
            <a:avLst/>
          </a:prstGeom>
        </p:spPr>
      </p:pic>
      <p:pic>
        <p:nvPicPr>
          <p:cNvPr id="2" name="Picture 1">
            <a:extLst>
              <a:ext uri="{FF2B5EF4-FFF2-40B4-BE49-F238E27FC236}">
                <a16:creationId xmlns:a16="http://schemas.microsoft.com/office/drawing/2014/main" xmlns="" id="{F6BDB904-A231-4B9E-8FEF-956D9FEF218D}"/>
              </a:ext>
            </a:extLst>
          </p:cNvPr>
          <p:cNvPicPr>
            <a:picLocks noChangeAspect="1"/>
          </p:cNvPicPr>
          <p:nvPr/>
        </p:nvPicPr>
        <p:blipFill>
          <a:blip r:embed="rId4"/>
          <a:stretch>
            <a:fillRect/>
          </a:stretch>
        </p:blipFill>
        <p:spPr>
          <a:xfrm>
            <a:off x="1414857" y="1881243"/>
            <a:ext cx="6314286" cy="885714"/>
          </a:xfrm>
          <a:prstGeom prst="rect">
            <a:avLst/>
          </a:prstGeom>
        </p:spPr>
      </p:pic>
    </p:spTree>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8"/>
          <p:cNvSpPr>
            <a:spLocks noGrp="1" noChangeArrowheads="1"/>
          </p:cNvSpPr>
          <p:nvPr>
            <p:ph type="title"/>
          </p:nvPr>
        </p:nvSpPr>
        <p:spPr>
          <a:xfrm>
            <a:off x="457200" y="609600"/>
            <a:ext cx="8229600" cy="914400"/>
          </a:xfrm>
        </p:spPr>
        <p:txBody>
          <a:bodyPr/>
          <a:lstStyle/>
          <a:p>
            <a:r>
              <a:rPr lang="en-US" altLang="en-US" b="1" dirty="0"/>
              <a:t>Materials Requisition</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81012" y="6553200"/>
            <a:ext cx="5710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materials costs in job order costing.</a:t>
            </a:r>
          </a:p>
        </p:txBody>
      </p:sp>
      <p:sp>
        <p:nvSpPr>
          <p:cNvPr id="9" name="TextBox 8"/>
          <p:cNvSpPr txBox="1"/>
          <p:nvPr/>
        </p:nvSpPr>
        <p:spPr>
          <a:xfrm>
            <a:off x="7848600" y="186649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15.6</a:t>
            </a:r>
          </a:p>
        </p:txBody>
      </p:sp>
      <p:sp>
        <p:nvSpPr>
          <p:cNvPr id="10" name="Rectangle 9">
            <a:extLst>
              <a:ext uri="{FF2B5EF4-FFF2-40B4-BE49-F238E27FC236}">
                <a16:creationId xmlns:a16="http://schemas.microsoft.com/office/drawing/2014/main" xmlns="" id="{E6B04EDA-DD98-9748-932F-17E494B73CA8}"/>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BB79CCD9-DD9B-B44F-9A76-1CED466E03B9}"/>
              </a:ext>
            </a:extLst>
          </p:cNvPr>
          <p:cNvSpPr txBox="1">
            <a:spLocks/>
          </p:cNvSpPr>
          <p:nvPr/>
        </p:nvSpPr>
        <p:spPr>
          <a:xfrm>
            <a:off x="6781800" y="6370637"/>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15-</a:t>
            </a:r>
            <a:fld id="{389021C6-BF4E-47D5-A0FD-A156D54A87E1}" type="slidenum">
              <a:rPr lang="en-US" smtClean="0">
                <a:solidFill>
                  <a:schemeClr val="tx1">
                    <a:lumMod val="50000"/>
                    <a:lumOff val="50000"/>
                  </a:schemeClr>
                </a:solidFill>
              </a:rPr>
              <a:pPr>
                <a:defRPr/>
              </a:pPr>
              <a:t>11</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0ED5D518-43D8-4E88-A80A-47CF55CFE3F8}"/>
              </a:ext>
            </a:extLst>
          </p:cNvPr>
          <p:cNvPicPr>
            <a:picLocks noChangeAspect="1"/>
          </p:cNvPicPr>
          <p:nvPr/>
        </p:nvPicPr>
        <p:blipFill>
          <a:blip r:embed="rId3"/>
          <a:stretch>
            <a:fillRect/>
          </a:stretch>
        </p:blipFill>
        <p:spPr>
          <a:xfrm>
            <a:off x="653555" y="1795121"/>
            <a:ext cx="7194080" cy="3772302"/>
          </a:xfrm>
          <a:prstGeom prst="rect">
            <a:avLst/>
          </a:prstGeom>
        </p:spPr>
      </p:pic>
    </p:spTree>
  </p:cSld>
  <p:clrMapOvr>
    <a:masterClrMapping/>
  </p:clrMapOvr>
  <p:transition spd="med">
    <p:zoom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0"/>
          <p:cNvSpPr>
            <a:spLocks noGrp="1" noChangeArrowheads="1"/>
          </p:cNvSpPr>
          <p:nvPr>
            <p:ph type="title"/>
          </p:nvPr>
        </p:nvSpPr>
        <p:spPr>
          <a:xfrm>
            <a:off x="457200" y="865387"/>
            <a:ext cx="8229600" cy="685800"/>
          </a:xfrm>
        </p:spPr>
        <p:txBody>
          <a:bodyPr/>
          <a:lstStyle/>
          <a:p>
            <a:r>
              <a:rPr lang="en-US" altLang="en-US" b="1" dirty="0"/>
              <a:t>Materials Requisition </a:t>
            </a:r>
            <a:br>
              <a:rPr lang="en-US" altLang="en-US" b="1" dirty="0"/>
            </a:br>
            <a:r>
              <a:rPr lang="en-US" altLang="en-US" b="1" dirty="0"/>
              <a:t>Journal Entry</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81012" y="6553200"/>
            <a:ext cx="5710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materials costs in job order costing.</a:t>
            </a:r>
          </a:p>
        </p:txBody>
      </p:sp>
      <p:sp>
        <p:nvSpPr>
          <p:cNvPr id="11" name="Rectangle 10">
            <a:extLst>
              <a:ext uri="{FF2B5EF4-FFF2-40B4-BE49-F238E27FC236}">
                <a16:creationId xmlns:a16="http://schemas.microsoft.com/office/drawing/2014/main" xmlns="" id="{99741C6B-A3FF-1348-B5B7-CAAE34025C52}"/>
              </a:ext>
            </a:extLst>
          </p:cNvPr>
          <p:cNvSpPr>
            <a:spLocks noGrp="1" noChangeArrowheads="1"/>
          </p:cNvSpPr>
          <p:nvPr/>
        </p:nvSpPr>
        <p:spPr bwMode="auto">
          <a:xfrm>
            <a:off x="6360775" y="6413228"/>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5646BE03-7052-5F43-9E2A-BAF45966D1DF}"/>
              </a:ext>
            </a:extLst>
          </p:cNvPr>
          <p:cNvSpPr txBox="1">
            <a:spLocks/>
          </p:cNvSpPr>
          <p:nvPr/>
        </p:nvSpPr>
        <p:spPr>
          <a:xfrm>
            <a:off x="6705600" y="6398286"/>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15-</a:t>
            </a:r>
            <a:fld id="{389021C6-BF4E-47D5-A0FD-A156D54A87E1}" type="slidenum">
              <a:rPr lang="en-US" smtClean="0">
                <a:solidFill>
                  <a:schemeClr val="tx1">
                    <a:lumMod val="50000"/>
                    <a:lumOff val="50000"/>
                  </a:schemeClr>
                </a:solidFill>
              </a:rPr>
              <a:pPr>
                <a:defRPr/>
              </a:pPr>
              <a:t>12</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7659EDBF-726E-4433-A425-A1575705DEF4}"/>
              </a:ext>
            </a:extLst>
          </p:cNvPr>
          <p:cNvPicPr>
            <a:picLocks noChangeAspect="1"/>
          </p:cNvPicPr>
          <p:nvPr/>
        </p:nvPicPr>
        <p:blipFill>
          <a:blip r:embed="rId3"/>
          <a:stretch>
            <a:fillRect/>
          </a:stretch>
        </p:blipFill>
        <p:spPr>
          <a:xfrm>
            <a:off x="234042" y="2427238"/>
            <a:ext cx="8757558" cy="1687562"/>
          </a:xfrm>
          <a:prstGeom prst="rect">
            <a:avLst/>
          </a:prstGeom>
        </p:spPr>
      </p:pic>
    </p:spTree>
  </p:cSld>
  <p:clrMapOvr>
    <a:masterClrMapping/>
  </p:clrMapOvr>
  <p:transition spd="med">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normAutofit fontScale="90000"/>
          </a:bodyPr>
          <a:lstStyle/>
          <a:p>
            <a:r>
              <a:rPr lang="en-US" altLang="en-US" dirty="0"/>
              <a:t/>
            </a:r>
            <a:br>
              <a:rPr lang="en-US" altLang="en-US" dirty="0"/>
            </a:br>
            <a:r>
              <a:rPr lang="en-US" altLang="en-US" dirty="0"/>
              <a:t/>
            </a:r>
            <a:br>
              <a:rPr lang="en-US" altLang="en-US" dirty="0"/>
            </a:br>
            <a:r>
              <a:rPr lang="en-US" dirty="0">
                <a:solidFill>
                  <a:prstClr val="black"/>
                </a:solidFill>
              </a:rPr>
              <a:t>Describe and record the flow of labor costs in job order costing.</a:t>
            </a:r>
            <a:r>
              <a:rPr lang="en-US" altLang="en-US" dirty="0"/>
              <a:t>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45776" y="4572000"/>
            <a:ext cx="7315200" cy="87313"/>
          </a:xfrm>
          <a:prstGeom prst="rect">
            <a:avLst/>
          </a:prstGeom>
          <a:noFill/>
          <a:ln w="9525">
            <a:noFill/>
            <a:miter lim="800000"/>
            <a:headEnd/>
            <a:tailEnd/>
          </a:ln>
        </p:spPr>
      </p:pic>
      <p:sp>
        <p:nvSpPr>
          <p:cNvPr id="8" name="TextBox 7"/>
          <p:cNvSpPr txBox="1"/>
          <p:nvPr/>
        </p:nvSpPr>
        <p:spPr>
          <a:xfrm>
            <a:off x="1974476" y="880834"/>
            <a:ext cx="5257800" cy="769441"/>
          </a:xfrm>
          <a:prstGeom prst="rect">
            <a:avLst/>
          </a:prstGeom>
          <a:noFill/>
        </p:spPr>
        <p:txBody>
          <a:bodyPr wrap="square" rtlCol="0">
            <a:spAutoFit/>
          </a:bodyPr>
          <a:lstStyle/>
          <a:p>
            <a:r>
              <a:rPr lang="en-US" altLang="en-US" sz="4400" b="1" dirty="0">
                <a:latin typeface="+mj-lt"/>
              </a:rPr>
              <a:t>Learning Objective P2</a:t>
            </a:r>
            <a:endParaRPr lang="en-US" sz="4400" dirty="0">
              <a:latin typeface="+mj-lt"/>
            </a:endParaRPr>
          </a:p>
        </p:txBody>
      </p:sp>
      <p:sp>
        <p:nvSpPr>
          <p:cNvPr id="10" name="Rectangle 9">
            <a:extLst>
              <a:ext uri="{FF2B5EF4-FFF2-40B4-BE49-F238E27FC236}">
                <a16:creationId xmlns:a16="http://schemas.microsoft.com/office/drawing/2014/main" xmlns="" id="{D0A71FE3-890B-F54A-AE12-2F541F0D39B3}"/>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16300C93-2A9A-9242-A0AA-136C2E9C8E48}"/>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15-</a:t>
            </a:r>
            <a:fld id="{389021C6-BF4E-47D5-A0FD-A156D54A87E1}" type="slidenum">
              <a:rPr lang="en-US" smtClean="0">
                <a:solidFill>
                  <a:schemeClr val="tx1">
                    <a:lumMod val="50000"/>
                    <a:lumOff val="50000"/>
                  </a:schemeClr>
                </a:solidFill>
              </a:rPr>
              <a:pPr>
                <a:defRPr/>
              </a:pPr>
              <a:t>13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0" name="Rectangle 16"/>
          <p:cNvSpPr>
            <a:spLocks noGrp="1" noChangeArrowheads="1"/>
          </p:cNvSpPr>
          <p:nvPr>
            <p:ph type="title"/>
          </p:nvPr>
        </p:nvSpPr>
        <p:spPr>
          <a:xfrm>
            <a:off x="457200" y="685800"/>
            <a:ext cx="8229600" cy="609600"/>
          </a:xfrm>
        </p:spPr>
        <p:txBody>
          <a:bodyPr/>
          <a:lstStyle/>
          <a:p>
            <a:r>
              <a:rPr lang="en-US" altLang="en-US" b="1" dirty="0"/>
              <a:t>Labor Cost Flows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labor costs in job order costing.</a:t>
            </a:r>
          </a:p>
        </p:txBody>
      </p:sp>
      <p:sp>
        <p:nvSpPr>
          <p:cNvPr id="8" name="TextBox 7"/>
          <p:cNvSpPr txBox="1"/>
          <p:nvPr/>
        </p:nvSpPr>
        <p:spPr>
          <a:xfrm>
            <a:off x="7944801" y="1399322"/>
            <a:ext cx="1034143"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15.8</a:t>
            </a:r>
          </a:p>
        </p:txBody>
      </p:sp>
      <p:sp>
        <p:nvSpPr>
          <p:cNvPr id="10" name="Rectangle 9">
            <a:extLst>
              <a:ext uri="{FF2B5EF4-FFF2-40B4-BE49-F238E27FC236}">
                <a16:creationId xmlns:a16="http://schemas.microsoft.com/office/drawing/2014/main" xmlns="" id="{6B1D4F3A-F392-3240-83BA-189BFEB5538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87150567-D806-8348-93D1-99F224EE36BC}"/>
              </a:ext>
            </a:extLst>
          </p:cNvPr>
          <p:cNvSpPr txBox="1">
            <a:spLocks/>
          </p:cNvSpPr>
          <p:nvPr/>
        </p:nvSpPr>
        <p:spPr>
          <a:xfrm>
            <a:off x="6845344"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15-</a:t>
            </a:r>
            <a:fld id="{389021C6-BF4E-47D5-A0FD-A156D54A87E1}" type="slidenum">
              <a:rPr lang="en-US" smtClean="0">
                <a:solidFill>
                  <a:schemeClr val="tx1">
                    <a:lumMod val="50000"/>
                    <a:lumOff val="50000"/>
                  </a:schemeClr>
                </a:solidFill>
              </a:rPr>
              <a:pPr>
                <a:defRPr/>
              </a:pPr>
              <a:t>14</a:t>
            </a:fld>
            <a:endParaRPr lang="en-US" dirty="0">
              <a:solidFill>
                <a:schemeClr val="tx1">
                  <a:lumMod val="50000"/>
                  <a:lumOff val="50000"/>
                </a:schemeClr>
              </a:solidFill>
            </a:endParaRPr>
          </a:p>
        </p:txBody>
      </p:sp>
      <p:pic>
        <p:nvPicPr>
          <p:cNvPr id="2050" name="Picture 2">
            <a:extLst>
              <a:ext uri="{FF2B5EF4-FFF2-40B4-BE49-F238E27FC236}">
                <a16:creationId xmlns:a16="http://schemas.microsoft.com/office/drawing/2014/main" xmlns="" id="{9885F208-4AC4-4E88-A3E3-C181D4F61F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49747"/>
            <a:ext cx="7751965" cy="36530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zoom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0" name="Rectangle 16"/>
          <p:cNvSpPr>
            <a:spLocks noGrp="1" noChangeArrowheads="1"/>
          </p:cNvSpPr>
          <p:nvPr>
            <p:ph type="title"/>
          </p:nvPr>
        </p:nvSpPr>
        <p:spPr>
          <a:xfrm>
            <a:off x="457200" y="609600"/>
            <a:ext cx="8229600" cy="808038"/>
          </a:xfrm>
        </p:spPr>
        <p:txBody>
          <a:bodyPr/>
          <a:lstStyle/>
          <a:p>
            <a:r>
              <a:rPr lang="en-US" altLang="en-US" b="1" dirty="0"/>
              <a:t>Labor Time Ticket</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labor costs in job order costing.</a:t>
            </a:r>
          </a:p>
        </p:txBody>
      </p:sp>
      <p:sp>
        <p:nvSpPr>
          <p:cNvPr id="8" name="TextBox 7"/>
          <p:cNvSpPr txBox="1"/>
          <p:nvPr/>
        </p:nvSpPr>
        <p:spPr>
          <a:xfrm>
            <a:off x="7925732" y="173130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15.9</a:t>
            </a:r>
          </a:p>
        </p:txBody>
      </p:sp>
      <p:sp>
        <p:nvSpPr>
          <p:cNvPr id="10" name="Rectangle 9">
            <a:extLst>
              <a:ext uri="{FF2B5EF4-FFF2-40B4-BE49-F238E27FC236}">
                <a16:creationId xmlns:a16="http://schemas.microsoft.com/office/drawing/2014/main" xmlns="" id="{697DC593-B041-8A4F-B291-80B656199AD8}"/>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5056E8C4-5140-3641-A458-3ADA5F42DED1}"/>
              </a:ext>
            </a:extLst>
          </p:cNvPr>
          <p:cNvSpPr txBox="1">
            <a:spLocks/>
          </p:cNvSpPr>
          <p:nvPr/>
        </p:nvSpPr>
        <p:spPr>
          <a:xfrm>
            <a:off x="6753858"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15-</a:t>
            </a:r>
            <a:fld id="{389021C6-BF4E-47D5-A0FD-A156D54A87E1}" type="slidenum">
              <a:rPr lang="en-US" smtClean="0">
                <a:solidFill>
                  <a:schemeClr val="tx1">
                    <a:lumMod val="50000"/>
                    <a:lumOff val="50000"/>
                  </a:schemeClr>
                </a:solidFill>
              </a:rPr>
              <a:pPr>
                <a:defRPr/>
              </a:pPr>
              <a:t>15</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D2DD8FA6-F325-4E3B-8F37-1E2E0A575FCE}"/>
              </a:ext>
            </a:extLst>
          </p:cNvPr>
          <p:cNvPicPr>
            <a:picLocks noChangeAspect="1"/>
          </p:cNvPicPr>
          <p:nvPr/>
        </p:nvPicPr>
        <p:blipFill>
          <a:blip r:embed="rId3"/>
          <a:stretch>
            <a:fillRect/>
          </a:stretch>
        </p:blipFill>
        <p:spPr>
          <a:xfrm>
            <a:off x="381000" y="1600199"/>
            <a:ext cx="7439658" cy="3824124"/>
          </a:xfrm>
          <a:prstGeom prst="rect">
            <a:avLst/>
          </a:prstGeom>
        </p:spPr>
      </p:pic>
    </p:spTree>
    <p:extLst>
      <p:ext uri="{BB962C8B-B14F-4D97-AF65-F5344CB8AC3E}">
        <p14:creationId xmlns:p14="http://schemas.microsoft.com/office/powerpoint/2010/main" val="3541074726"/>
      </p:ext>
    </p:extLst>
  </p:cSld>
  <p:clrMapOvr>
    <a:masterClrMapping/>
  </p:clrMapOvr>
  <p:transition spd="med">
    <p:zoom dir="in"/>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0" name="Rectangle 16"/>
          <p:cNvSpPr>
            <a:spLocks noGrp="1" noChangeArrowheads="1"/>
          </p:cNvSpPr>
          <p:nvPr>
            <p:ph type="title"/>
          </p:nvPr>
        </p:nvSpPr>
        <p:spPr>
          <a:xfrm>
            <a:off x="457200" y="636889"/>
            <a:ext cx="8229600" cy="685800"/>
          </a:xfrm>
        </p:spPr>
        <p:txBody>
          <a:bodyPr/>
          <a:lstStyle/>
          <a:p>
            <a:r>
              <a:rPr lang="en-US" altLang="en-US" b="1" dirty="0"/>
              <a:t>Labor Time Ticket Journal Entry</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labor costs in job order costing.</a:t>
            </a:r>
          </a:p>
        </p:txBody>
      </p:sp>
      <p:sp>
        <p:nvSpPr>
          <p:cNvPr id="10" name="Rectangle 9">
            <a:extLst>
              <a:ext uri="{FF2B5EF4-FFF2-40B4-BE49-F238E27FC236}">
                <a16:creationId xmlns:a16="http://schemas.microsoft.com/office/drawing/2014/main" xmlns="" id="{09A0E0FE-1A15-0648-922E-16E290E8656D}"/>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B084218B-143C-0E47-B7EC-392E0506F8DA}"/>
              </a:ext>
            </a:extLst>
          </p:cNvPr>
          <p:cNvSpPr txBox="1">
            <a:spLocks/>
          </p:cNvSpPr>
          <p:nvPr/>
        </p:nvSpPr>
        <p:spPr>
          <a:xfrm>
            <a:off x="6781800" y="6398286"/>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15-</a:t>
            </a:r>
            <a:fld id="{389021C6-BF4E-47D5-A0FD-A156D54A87E1}" type="slidenum">
              <a:rPr lang="en-US" smtClean="0">
                <a:solidFill>
                  <a:schemeClr val="tx1">
                    <a:lumMod val="50000"/>
                    <a:lumOff val="50000"/>
                  </a:schemeClr>
                </a:solidFill>
              </a:rPr>
              <a:pPr>
                <a:defRPr/>
              </a:pPr>
              <a:t>16</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5D66BF80-89D2-46D8-B27C-E8BDF778B2DF}"/>
              </a:ext>
            </a:extLst>
          </p:cNvPr>
          <p:cNvPicPr>
            <a:picLocks noChangeAspect="1"/>
          </p:cNvPicPr>
          <p:nvPr/>
        </p:nvPicPr>
        <p:blipFill>
          <a:blip r:embed="rId3"/>
          <a:stretch>
            <a:fillRect/>
          </a:stretch>
        </p:blipFill>
        <p:spPr>
          <a:xfrm>
            <a:off x="130679" y="2499279"/>
            <a:ext cx="8882642" cy="1859441"/>
          </a:xfrm>
          <a:prstGeom prst="rect">
            <a:avLst/>
          </a:prstGeom>
        </p:spPr>
      </p:pic>
    </p:spTree>
    <p:extLst>
      <p:ext uri="{BB962C8B-B14F-4D97-AF65-F5344CB8AC3E}">
        <p14:creationId xmlns:p14="http://schemas.microsoft.com/office/powerpoint/2010/main" val="614839208"/>
      </p:ext>
    </p:extLst>
  </p:cSld>
  <p:clrMapOvr>
    <a:masterClrMapping/>
  </p:clrMapOvr>
  <p:transition spd="med">
    <p:zoom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normAutofit fontScale="90000"/>
          </a:bodyPr>
          <a:lstStyle/>
          <a:p>
            <a:r>
              <a:rPr lang="en-US" altLang="en-US" dirty="0"/>
              <a:t/>
            </a:r>
            <a:br>
              <a:rPr lang="en-US" altLang="en-US" dirty="0"/>
            </a:br>
            <a:r>
              <a:rPr lang="en-US" altLang="en-US" dirty="0"/>
              <a:t/>
            </a:r>
            <a:br>
              <a:rPr lang="en-US" altLang="en-US" dirty="0"/>
            </a:br>
            <a:r>
              <a:rPr lang="en-US" dirty="0">
                <a:solidFill>
                  <a:prstClr val="black"/>
                </a:solidFill>
              </a:rPr>
              <a:t>Describe and record the flow of overhead costs in job order costing. </a:t>
            </a:r>
            <a:r>
              <a:rPr lang="en-US" altLang="en-US" dirty="0"/>
              <a:t>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761754"/>
            <a:ext cx="7315200" cy="87313"/>
          </a:xfrm>
          <a:prstGeom prst="rect">
            <a:avLst/>
          </a:prstGeom>
          <a:noFill/>
          <a:ln w="9525">
            <a:noFill/>
            <a:miter lim="800000"/>
            <a:headEnd/>
            <a:tailEnd/>
          </a:ln>
        </p:spPr>
      </p:pic>
      <p:sp>
        <p:nvSpPr>
          <p:cNvPr id="8" name="TextBox 7"/>
          <p:cNvSpPr txBox="1"/>
          <p:nvPr/>
        </p:nvSpPr>
        <p:spPr>
          <a:xfrm>
            <a:off x="1943100" y="870688"/>
            <a:ext cx="5257800" cy="769441"/>
          </a:xfrm>
          <a:prstGeom prst="rect">
            <a:avLst/>
          </a:prstGeom>
          <a:noFill/>
        </p:spPr>
        <p:txBody>
          <a:bodyPr wrap="square" rtlCol="0">
            <a:spAutoFit/>
          </a:bodyPr>
          <a:lstStyle/>
          <a:p>
            <a:r>
              <a:rPr lang="en-US" altLang="en-US" sz="4400" b="1" dirty="0">
                <a:latin typeface="+mj-lt"/>
              </a:rPr>
              <a:t>Learning Objective P3</a:t>
            </a:r>
            <a:endParaRPr lang="en-US" sz="4400" dirty="0">
              <a:latin typeface="+mj-lt"/>
            </a:endParaRPr>
          </a:p>
        </p:txBody>
      </p:sp>
      <p:sp>
        <p:nvSpPr>
          <p:cNvPr id="10" name="Rectangle 9">
            <a:extLst>
              <a:ext uri="{FF2B5EF4-FFF2-40B4-BE49-F238E27FC236}">
                <a16:creationId xmlns:a16="http://schemas.microsoft.com/office/drawing/2014/main" xmlns="" id="{2282673F-91DA-954E-82E0-9F52AAE2C89A}"/>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EED282F3-C982-F747-806E-0C125BB0F9EE}"/>
              </a:ext>
            </a:extLst>
          </p:cNvPr>
          <p:cNvSpPr txBox="1">
            <a:spLocks/>
          </p:cNvSpPr>
          <p:nvPr/>
        </p:nvSpPr>
        <p:spPr>
          <a:xfrm>
            <a:off x="6781800" y="6378730"/>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15-</a:t>
            </a:r>
            <a:fld id="{389021C6-BF4E-47D5-A0FD-A156D54A87E1}" type="slidenum">
              <a:rPr lang="en-US" smtClean="0">
                <a:solidFill>
                  <a:schemeClr val="tx1">
                    <a:lumMod val="50000"/>
                    <a:lumOff val="50000"/>
                  </a:schemeClr>
                </a:solidFill>
              </a:rPr>
              <a:pPr>
                <a:defRPr/>
              </a:pPr>
              <a:t>17</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04800" y="1676400"/>
            <a:ext cx="81851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FontTx/>
              <a:buNone/>
            </a:pPr>
            <a:endParaRPr lang="en-US" altLang="en-US" dirty="0">
              <a:latin typeface="Arial" charset="0"/>
            </a:endParaRPr>
          </a:p>
        </p:txBody>
      </p:sp>
      <p:sp>
        <p:nvSpPr>
          <p:cNvPr id="23556" name="Rectangle 12"/>
          <p:cNvSpPr>
            <a:spLocks noGrp="1" noChangeArrowheads="1"/>
          </p:cNvSpPr>
          <p:nvPr>
            <p:ph type="title"/>
          </p:nvPr>
        </p:nvSpPr>
        <p:spPr>
          <a:xfrm>
            <a:off x="381000" y="584200"/>
            <a:ext cx="8305800" cy="1066800"/>
          </a:xfrm>
        </p:spPr>
        <p:txBody>
          <a:bodyPr/>
          <a:lstStyle/>
          <a:p>
            <a:r>
              <a:rPr lang="en-US" altLang="en-US" b="1" dirty="0"/>
              <a:t>Overhead Costs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p>
        </p:txBody>
      </p:sp>
      <p:sp>
        <p:nvSpPr>
          <p:cNvPr id="9" name="TextBox 8"/>
          <p:cNvSpPr txBox="1"/>
          <p:nvPr/>
        </p:nvSpPr>
        <p:spPr>
          <a:xfrm>
            <a:off x="7893946" y="17526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15.11</a:t>
            </a:r>
          </a:p>
        </p:txBody>
      </p:sp>
      <p:sp>
        <p:nvSpPr>
          <p:cNvPr id="11" name="Rectangle 10">
            <a:extLst>
              <a:ext uri="{FF2B5EF4-FFF2-40B4-BE49-F238E27FC236}">
                <a16:creationId xmlns:a16="http://schemas.microsoft.com/office/drawing/2014/main" xmlns="" id="{AA5E2ED2-4776-8C42-8D59-33B710D94D7C}"/>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a:t>
            </a:r>
            <a:endParaRPr lang="en-US" sz="1600" dirty="0"/>
          </a:p>
        </p:txBody>
      </p:sp>
      <p:sp>
        <p:nvSpPr>
          <p:cNvPr id="12" name="Slide Number Placeholder 7">
            <a:extLst>
              <a:ext uri="{FF2B5EF4-FFF2-40B4-BE49-F238E27FC236}">
                <a16:creationId xmlns:a16="http://schemas.microsoft.com/office/drawing/2014/main" xmlns="" id="{76CE7356-7447-D24F-B198-B8E58D6689C9}"/>
              </a:ext>
            </a:extLst>
          </p:cNvPr>
          <p:cNvSpPr txBox="1">
            <a:spLocks/>
          </p:cNvSpPr>
          <p:nvPr/>
        </p:nvSpPr>
        <p:spPr>
          <a:xfrm>
            <a:off x="6827146" y="6430358"/>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15-</a:t>
            </a:r>
            <a:fld id="{389021C6-BF4E-47D5-A0FD-A156D54A87E1}" type="slidenum">
              <a:rPr lang="en-US" smtClean="0">
                <a:solidFill>
                  <a:schemeClr val="tx1">
                    <a:lumMod val="50000"/>
                    <a:lumOff val="50000"/>
                  </a:schemeClr>
                </a:solidFill>
              </a:rPr>
              <a:pPr>
                <a:defRPr/>
              </a:pPr>
              <a:t>18</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72E7863F-0B4A-4917-9FA1-0936C2BE7AD1}"/>
              </a:ext>
            </a:extLst>
          </p:cNvPr>
          <p:cNvPicPr>
            <a:picLocks noChangeAspect="1"/>
          </p:cNvPicPr>
          <p:nvPr/>
        </p:nvPicPr>
        <p:blipFill>
          <a:blip r:embed="rId3"/>
          <a:stretch>
            <a:fillRect/>
          </a:stretch>
        </p:blipFill>
        <p:spPr>
          <a:xfrm>
            <a:off x="771103" y="2518278"/>
            <a:ext cx="7534697" cy="3044322"/>
          </a:xfrm>
          <a:prstGeom prst="rect">
            <a:avLst/>
          </a:prstGeom>
        </p:spPr>
      </p:pic>
    </p:spTree>
  </p:cSld>
  <p:clrMapOvr>
    <a:masterClrMapping/>
  </p:clrMapOvr>
  <p:transition spd="med">
    <p:blinds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04800" y="1447800"/>
            <a:ext cx="81851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FontTx/>
              <a:buNone/>
            </a:pPr>
            <a:r>
              <a:rPr lang="en-US" altLang="en-US" dirty="0">
                <a:solidFill>
                  <a:schemeClr val="bg2"/>
                </a:solidFill>
                <a:latin typeface="Arial" charset="0"/>
              </a:rPr>
              <a:t>   </a:t>
            </a:r>
            <a:r>
              <a:rPr lang="en-US" altLang="en-US" dirty="0">
                <a:latin typeface="Arial" charset="0"/>
              </a:rPr>
              <a:t>Road Warriors uses a</a:t>
            </a:r>
            <a:r>
              <a:rPr lang="en-US" altLang="en-US" dirty="0">
                <a:solidFill>
                  <a:schemeClr val="hlink"/>
                </a:solidFill>
                <a:latin typeface="Arial" charset="0"/>
              </a:rPr>
              <a:t> </a:t>
            </a:r>
            <a:r>
              <a:rPr lang="en-US" altLang="en-US" dirty="0">
                <a:solidFill>
                  <a:srgbClr val="FF3300"/>
                </a:solidFill>
                <a:latin typeface="Arial" charset="0"/>
              </a:rPr>
              <a:t>predetermined</a:t>
            </a:r>
            <a:r>
              <a:rPr lang="en-US" altLang="en-US" dirty="0">
                <a:solidFill>
                  <a:schemeClr val="hlink"/>
                </a:solidFill>
                <a:latin typeface="Arial" charset="0"/>
              </a:rPr>
              <a:t> </a:t>
            </a:r>
            <a:r>
              <a:rPr lang="en-US" altLang="en-US" dirty="0">
                <a:solidFill>
                  <a:srgbClr val="FF0000"/>
                </a:solidFill>
                <a:latin typeface="Arial" charset="0"/>
              </a:rPr>
              <a:t>overhead rate </a:t>
            </a:r>
            <a:r>
              <a:rPr lang="en-US" altLang="en-US" dirty="0">
                <a:latin typeface="Arial" charset="0"/>
              </a:rPr>
              <a:t>(POHR) based on direct labor cost to apply overhead to jobs.</a:t>
            </a:r>
          </a:p>
        </p:txBody>
      </p:sp>
      <p:sp>
        <p:nvSpPr>
          <p:cNvPr id="23556" name="Rectangle 12"/>
          <p:cNvSpPr>
            <a:spLocks noGrp="1" noChangeArrowheads="1"/>
          </p:cNvSpPr>
          <p:nvPr>
            <p:ph type="title"/>
          </p:nvPr>
        </p:nvSpPr>
        <p:spPr>
          <a:xfrm>
            <a:off x="304800" y="609600"/>
            <a:ext cx="8576110" cy="808038"/>
          </a:xfrm>
        </p:spPr>
        <p:txBody>
          <a:bodyPr/>
          <a:lstStyle/>
          <a:p>
            <a:r>
              <a:rPr lang="en-US" altLang="en-US" b="1" dirty="0"/>
              <a:t>Set Predetermined Overhead Rate</a:t>
            </a:r>
          </a:p>
        </p:txBody>
      </p:sp>
      <p:sp>
        <p:nvSpPr>
          <p:cNvPr id="14" name="Rectangle 1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p>
        </p:txBody>
      </p:sp>
      <p:sp>
        <p:nvSpPr>
          <p:cNvPr id="9" name="TextBox 8"/>
          <p:cNvSpPr txBox="1"/>
          <p:nvPr/>
        </p:nvSpPr>
        <p:spPr>
          <a:xfrm>
            <a:off x="7467600" y="308746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15.12</a:t>
            </a:r>
          </a:p>
        </p:txBody>
      </p:sp>
      <p:sp>
        <p:nvSpPr>
          <p:cNvPr id="11" name="Rectangle 10">
            <a:extLst>
              <a:ext uri="{FF2B5EF4-FFF2-40B4-BE49-F238E27FC236}">
                <a16:creationId xmlns:a16="http://schemas.microsoft.com/office/drawing/2014/main" xmlns="" id="{67E2B059-243E-0C4B-AD45-D768956D4001}"/>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7164E975-B0EB-2B4D-AA61-1CDB13B81829}"/>
              </a:ext>
            </a:extLst>
          </p:cNvPr>
          <p:cNvSpPr txBox="1">
            <a:spLocks/>
          </p:cNvSpPr>
          <p:nvPr/>
        </p:nvSpPr>
        <p:spPr>
          <a:xfrm>
            <a:off x="674731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15-</a:t>
            </a:r>
            <a:fld id="{389021C6-BF4E-47D5-A0FD-A156D54A87E1}" type="slidenum">
              <a:rPr lang="en-US" smtClean="0">
                <a:solidFill>
                  <a:schemeClr val="tx1">
                    <a:lumMod val="50000"/>
                    <a:lumOff val="50000"/>
                  </a:schemeClr>
                </a:solidFill>
              </a:rPr>
              <a:pPr>
                <a:defRPr/>
              </a:pPr>
              <a:t>19</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B8254E51-6E82-4C83-9746-9DD2FEE8B187}"/>
              </a:ext>
            </a:extLst>
          </p:cNvPr>
          <p:cNvPicPr>
            <a:picLocks noChangeAspect="1"/>
          </p:cNvPicPr>
          <p:nvPr/>
        </p:nvPicPr>
        <p:blipFill>
          <a:blip r:embed="rId3"/>
          <a:stretch>
            <a:fillRect/>
          </a:stretch>
        </p:blipFill>
        <p:spPr>
          <a:xfrm>
            <a:off x="673653" y="3727231"/>
            <a:ext cx="7632147" cy="1225769"/>
          </a:xfrm>
          <a:prstGeom prst="rect">
            <a:avLst/>
          </a:prstGeom>
        </p:spPr>
      </p:pic>
      <p:pic>
        <p:nvPicPr>
          <p:cNvPr id="2" name="Picture 1">
            <a:extLst>
              <a:ext uri="{FF2B5EF4-FFF2-40B4-BE49-F238E27FC236}">
                <a16:creationId xmlns:a16="http://schemas.microsoft.com/office/drawing/2014/main" xmlns="" id="{0C193FA8-F5E3-4317-9D6B-FFF75CE7B602}"/>
              </a:ext>
            </a:extLst>
          </p:cNvPr>
          <p:cNvPicPr>
            <a:picLocks noChangeAspect="1"/>
          </p:cNvPicPr>
          <p:nvPr/>
        </p:nvPicPr>
        <p:blipFill>
          <a:blip r:embed="rId4"/>
          <a:stretch>
            <a:fillRect/>
          </a:stretch>
        </p:blipFill>
        <p:spPr>
          <a:xfrm>
            <a:off x="1143000" y="5029200"/>
            <a:ext cx="6730998" cy="1009650"/>
          </a:xfrm>
          <a:prstGeom prst="rect">
            <a:avLst/>
          </a:prstGeom>
        </p:spPr>
      </p:pic>
    </p:spTree>
    <p:extLst>
      <p:ext uri="{BB962C8B-B14F-4D97-AF65-F5344CB8AC3E}">
        <p14:creationId xmlns:p14="http://schemas.microsoft.com/office/powerpoint/2010/main" val="3601293877"/>
      </p:ext>
    </p:extLst>
  </p:cSld>
  <p:clrMapOvr>
    <a:masterClrMapping/>
  </p:clrMapOvr>
  <p:transition spd="med">
    <p:blinds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dirty="0">
                <a:solidFill>
                  <a:prstClr val="black"/>
                </a:solidFill>
              </a:rPr>
              <a:t/>
            </a:r>
            <a:br>
              <a:rPr lang="en-US" altLang="en-US" dirty="0">
                <a:solidFill>
                  <a:prstClr val="black"/>
                </a:solidFill>
              </a:rPr>
            </a:br>
            <a:r>
              <a:rPr lang="en-US" altLang="en-US" dirty="0">
                <a:solidFill>
                  <a:prstClr val="black"/>
                </a:solidFill>
              </a:rPr>
              <a:t/>
            </a:r>
            <a:br>
              <a:rPr lang="en-US" altLang="en-US" dirty="0">
                <a:solidFill>
                  <a:prstClr val="black"/>
                </a:solidFill>
              </a:rPr>
            </a:br>
            <a:r>
              <a:rPr lang="en-US" dirty="0">
                <a:solidFill>
                  <a:prstClr val="black"/>
                </a:solidFill>
              </a:rPr>
              <a:t/>
            </a:r>
            <a:br>
              <a:rPr lang="en-US" dirty="0">
                <a:solidFill>
                  <a:prstClr val="black"/>
                </a:solidFill>
              </a:rPr>
            </a:br>
            <a:r>
              <a:rPr lang="en-US" altLang="en-US" dirty="0">
                <a:solidFill>
                  <a:prstClr val="black"/>
                </a:solidFill>
              </a:rPr>
              <a:t/>
            </a:r>
            <a:br>
              <a:rPr lang="en-US" altLang="en-US" dirty="0">
                <a:solidFill>
                  <a:prstClr val="black"/>
                </a:solidFill>
              </a:rPr>
            </a:br>
            <a:endParaRPr lang="en-US" altLang="en-US" dirty="0">
              <a:solidFill>
                <a:prstClr val="black"/>
              </a:solidFill>
            </a:endParaRP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6" name="Picture 2"/>
          <p:cNvPicPr>
            <a:picLocks noChangeAspect="1" noChangeArrowheads="1"/>
          </p:cNvPicPr>
          <p:nvPr/>
        </p:nvPicPr>
        <p:blipFill>
          <a:blip r:embed="rId3" cstate="print"/>
          <a:srcRect/>
          <a:stretch>
            <a:fillRect/>
          </a:stretch>
        </p:blipFill>
        <p:spPr bwMode="auto">
          <a:xfrm>
            <a:off x="838200" y="1485900"/>
            <a:ext cx="7315200" cy="87312"/>
          </a:xfrm>
          <a:prstGeom prst="rect">
            <a:avLst/>
          </a:prstGeom>
          <a:noFill/>
          <a:ln w="9525">
            <a:noFill/>
            <a:miter lim="800000"/>
            <a:headEnd/>
            <a:tailEnd/>
          </a:ln>
        </p:spPr>
      </p:pic>
      <p:sp>
        <p:nvSpPr>
          <p:cNvPr id="7" name="TextBox 6"/>
          <p:cNvSpPr txBox="1"/>
          <p:nvPr/>
        </p:nvSpPr>
        <p:spPr>
          <a:xfrm>
            <a:off x="762000" y="760115"/>
            <a:ext cx="7391400" cy="769441"/>
          </a:xfrm>
          <a:prstGeom prst="rect">
            <a:avLst/>
          </a:prstGeom>
          <a:noFill/>
        </p:spPr>
        <p:txBody>
          <a:bodyPr wrap="square" rtlCol="0">
            <a:spAutoFit/>
          </a:bodyPr>
          <a:lstStyle/>
          <a:p>
            <a:r>
              <a:rPr lang="en-US" altLang="en-US" sz="4400" b="1" dirty="0">
                <a:solidFill>
                  <a:prstClr val="black"/>
                </a:solidFill>
                <a:latin typeface="Calibri"/>
              </a:rPr>
              <a:t>Chapter 15 Learning Objectives</a:t>
            </a:r>
            <a:endParaRPr lang="en-US" sz="4400" dirty="0">
              <a:solidFill>
                <a:prstClr val="black"/>
              </a:solidFill>
              <a:latin typeface="Calibri"/>
            </a:endParaRPr>
          </a:p>
        </p:txBody>
      </p:sp>
      <p:sp>
        <p:nvSpPr>
          <p:cNvPr id="8" name="Rectangle 7"/>
          <p:cNvSpPr/>
          <p:nvPr/>
        </p:nvSpPr>
        <p:spPr>
          <a:xfrm>
            <a:off x="762000" y="1964722"/>
            <a:ext cx="8077200" cy="2800767"/>
          </a:xfrm>
          <a:prstGeom prst="rect">
            <a:avLst/>
          </a:prstGeom>
        </p:spPr>
        <p:txBody>
          <a:bodyPr wrap="square">
            <a:spAutoFit/>
          </a:bodyPr>
          <a:lstStyle/>
          <a:p>
            <a:r>
              <a:rPr lang="en-US" sz="1600" b="1" dirty="0">
                <a:solidFill>
                  <a:prstClr val="black"/>
                </a:solidFill>
                <a:latin typeface="Calibri"/>
              </a:rPr>
              <a:t>CONCEPTUAL</a:t>
            </a:r>
          </a:p>
          <a:p>
            <a:r>
              <a:rPr lang="en-US" sz="1600" b="1" dirty="0">
                <a:solidFill>
                  <a:prstClr val="black"/>
                </a:solidFill>
                <a:latin typeface="Calibri"/>
              </a:rPr>
              <a:t>C1  </a:t>
            </a:r>
            <a:r>
              <a:rPr lang="en-US" sz="1600" dirty="0">
                <a:solidFill>
                  <a:prstClr val="black"/>
                </a:solidFill>
                <a:latin typeface="Calibri"/>
              </a:rPr>
              <a:t>Explain job order costing and job cost sheets.</a:t>
            </a:r>
          </a:p>
          <a:p>
            <a:endParaRPr lang="en-US" sz="1600" dirty="0">
              <a:solidFill>
                <a:prstClr val="black"/>
              </a:solidFill>
              <a:latin typeface="Calibri"/>
            </a:endParaRPr>
          </a:p>
          <a:p>
            <a:r>
              <a:rPr lang="en-US" sz="1600" b="1" dirty="0">
                <a:solidFill>
                  <a:prstClr val="black"/>
                </a:solidFill>
                <a:latin typeface="Calibri"/>
              </a:rPr>
              <a:t>ANALYTICAL</a:t>
            </a:r>
          </a:p>
          <a:p>
            <a:r>
              <a:rPr lang="en-US" sz="1600" b="1" dirty="0">
                <a:solidFill>
                  <a:prstClr val="black"/>
                </a:solidFill>
                <a:latin typeface="Calibri"/>
              </a:rPr>
              <a:t>A1  </a:t>
            </a:r>
            <a:r>
              <a:rPr lang="en-US" sz="1600" dirty="0">
                <a:solidFill>
                  <a:prstClr val="black"/>
                </a:solidFill>
                <a:latin typeface="Calibri"/>
              </a:rPr>
              <a:t>Apply job order costing in pricing services.</a:t>
            </a:r>
          </a:p>
          <a:p>
            <a:endParaRPr lang="en-US" sz="1600" dirty="0">
              <a:solidFill>
                <a:prstClr val="black"/>
              </a:solidFill>
              <a:latin typeface="Calibri"/>
            </a:endParaRPr>
          </a:p>
          <a:p>
            <a:r>
              <a:rPr lang="en-US" sz="1600" b="1" dirty="0">
                <a:solidFill>
                  <a:prstClr val="black"/>
                </a:solidFill>
                <a:latin typeface="Calibri"/>
              </a:rPr>
              <a:t>PROCEDURAL</a:t>
            </a:r>
          </a:p>
          <a:p>
            <a:r>
              <a:rPr lang="en-US" sz="1600" b="1" dirty="0">
                <a:solidFill>
                  <a:prstClr val="black"/>
                </a:solidFill>
                <a:latin typeface="Calibri"/>
              </a:rPr>
              <a:t>P1  </a:t>
            </a:r>
            <a:r>
              <a:rPr lang="en-US" sz="1600" dirty="0">
                <a:solidFill>
                  <a:prstClr val="black"/>
                </a:solidFill>
                <a:latin typeface="Calibri"/>
              </a:rPr>
              <a:t>Describe and record the flow of materials costs in job order costing.</a:t>
            </a:r>
          </a:p>
          <a:p>
            <a:r>
              <a:rPr lang="en-US" sz="1600" b="1" dirty="0">
                <a:solidFill>
                  <a:prstClr val="black"/>
                </a:solidFill>
                <a:latin typeface="Calibri"/>
              </a:rPr>
              <a:t>P2  </a:t>
            </a:r>
            <a:r>
              <a:rPr lang="en-US" sz="1600" dirty="0">
                <a:solidFill>
                  <a:prstClr val="black"/>
                </a:solidFill>
                <a:latin typeface="Calibri"/>
              </a:rPr>
              <a:t>Describe and record the flow of labor costs in job order costing. </a:t>
            </a:r>
          </a:p>
          <a:p>
            <a:r>
              <a:rPr lang="en-US" sz="1600" b="1" dirty="0">
                <a:solidFill>
                  <a:prstClr val="black"/>
                </a:solidFill>
                <a:latin typeface="Calibri"/>
              </a:rPr>
              <a:t>P3  </a:t>
            </a:r>
            <a:r>
              <a:rPr lang="en-US" sz="1600" dirty="0">
                <a:solidFill>
                  <a:prstClr val="black"/>
                </a:solidFill>
                <a:latin typeface="Calibri"/>
              </a:rPr>
              <a:t>Describe and record the flow of overhead costs in job order costing.</a:t>
            </a:r>
          </a:p>
          <a:p>
            <a:r>
              <a:rPr lang="en-US" sz="1600" b="1" dirty="0">
                <a:solidFill>
                  <a:prstClr val="black"/>
                </a:solidFill>
                <a:latin typeface="Calibri"/>
              </a:rPr>
              <a:t>P4</a:t>
            </a:r>
            <a:r>
              <a:rPr lang="en-US" sz="1600" dirty="0">
                <a:solidFill>
                  <a:prstClr val="black"/>
                </a:solidFill>
                <a:latin typeface="Calibri"/>
              </a:rPr>
              <a:t>  Close overapplied and underapplied factory overhead.</a:t>
            </a:r>
          </a:p>
        </p:txBody>
      </p:sp>
      <p:sp>
        <p:nvSpPr>
          <p:cNvPr id="10" name="Rectangle 9">
            <a:extLst>
              <a:ext uri="{FF2B5EF4-FFF2-40B4-BE49-F238E27FC236}">
                <a16:creationId xmlns:a16="http://schemas.microsoft.com/office/drawing/2014/main" xmlns="" id="{EFB5AE27-2E75-DA40-A06F-A05E7688166B}"/>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4E15E4B2-DAAB-3344-B4C1-6027DCAFAE85}"/>
              </a:ext>
            </a:extLst>
          </p:cNvPr>
          <p:cNvSpPr txBox="1">
            <a:spLocks/>
          </p:cNvSpPr>
          <p:nvPr/>
        </p:nvSpPr>
        <p:spPr>
          <a:xfrm>
            <a:off x="6705600" y="638961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15-</a:t>
            </a:r>
            <a:fld id="{389021C6-BF4E-47D5-A0FD-A156D54A87E1}" type="slidenum">
              <a:rPr lang="en-US" smtClean="0">
                <a:solidFill>
                  <a:schemeClr val="tx1">
                    <a:lumMod val="50000"/>
                    <a:lumOff val="50000"/>
                  </a:schemeClr>
                </a:solidFill>
              </a:rPr>
              <a:pPr>
                <a:defRPr/>
              </a:pPr>
              <a:t>2</a:t>
            </a:fld>
            <a:endParaRPr lang="en-US" dirty="0">
              <a:solidFill>
                <a:schemeClr val="tx1">
                  <a:lumMod val="50000"/>
                  <a:lumOff val="50000"/>
                </a:schemeClr>
              </a:solidFill>
            </a:endParaRPr>
          </a:p>
        </p:txBody>
      </p:sp>
    </p:spTree>
    <p:extLst>
      <p:ext uri="{BB962C8B-B14F-4D97-AF65-F5344CB8AC3E}">
        <p14:creationId xmlns:p14="http://schemas.microsoft.com/office/powerpoint/2010/main" val="303666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12"/>
          <p:cNvSpPr>
            <a:spLocks noGrp="1" noChangeArrowheads="1"/>
          </p:cNvSpPr>
          <p:nvPr>
            <p:ph type="title"/>
          </p:nvPr>
        </p:nvSpPr>
        <p:spPr>
          <a:xfrm>
            <a:off x="838200" y="533400"/>
            <a:ext cx="8001000" cy="884238"/>
          </a:xfrm>
        </p:spPr>
        <p:txBody>
          <a:bodyPr/>
          <a:lstStyle/>
          <a:p>
            <a:r>
              <a:rPr lang="en-US" altLang="en-US" b="1" dirty="0"/>
              <a:t>Predetermined Overhead Rate</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p>
        </p:txBody>
      </p:sp>
      <p:sp>
        <p:nvSpPr>
          <p:cNvPr id="9" name="TextBox 8"/>
          <p:cNvSpPr txBox="1"/>
          <p:nvPr/>
        </p:nvSpPr>
        <p:spPr>
          <a:xfrm>
            <a:off x="7391400" y="172087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15.13</a:t>
            </a:r>
          </a:p>
        </p:txBody>
      </p:sp>
      <p:sp>
        <p:nvSpPr>
          <p:cNvPr id="11" name="Rectangle 10">
            <a:extLst>
              <a:ext uri="{FF2B5EF4-FFF2-40B4-BE49-F238E27FC236}">
                <a16:creationId xmlns:a16="http://schemas.microsoft.com/office/drawing/2014/main" xmlns="" id="{35A388DF-FB37-CB4E-AF1D-5B7F1D5E4E2F}"/>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F3FA7E6F-6C48-8040-A161-F8E74A66D634}"/>
              </a:ext>
            </a:extLst>
          </p:cNvPr>
          <p:cNvSpPr txBox="1">
            <a:spLocks/>
          </p:cNvSpPr>
          <p:nvPr/>
        </p:nvSpPr>
        <p:spPr>
          <a:xfrm>
            <a:off x="6858000" y="6398286"/>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15-</a:t>
            </a:r>
            <a:fld id="{389021C6-BF4E-47D5-A0FD-A156D54A87E1}" type="slidenum">
              <a:rPr lang="en-US" smtClean="0">
                <a:solidFill>
                  <a:schemeClr val="tx1">
                    <a:lumMod val="50000"/>
                    <a:lumOff val="50000"/>
                  </a:schemeClr>
                </a:solidFill>
              </a:rPr>
              <a:pPr>
                <a:defRPr/>
              </a:pPr>
              <a:t>20</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2B7B1C9A-F60A-48B4-BA65-8316CE7BAF47}"/>
              </a:ext>
            </a:extLst>
          </p:cNvPr>
          <p:cNvPicPr>
            <a:picLocks noChangeAspect="1"/>
          </p:cNvPicPr>
          <p:nvPr/>
        </p:nvPicPr>
        <p:blipFill>
          <a:blip r:embed="rId3"/>
          <a:stretch>
            <a:fillRect/>
          </a:stretch>
        </p:blipFill>
        <p:spPr>
          <a:xfrm>
            <a:off x="381000" y="2422588"/>
            <a:ext cx="8458200" cy="2014684"/>
          </a:xfrm>
          <a:prstGeom prst="rect">
            <a:avLst/>
          </a:prstGeom>
        </p:spPr>
      </p:pic>
    </p:spTree>
    <p:extLst>
      <p:ext uri="{BB962C8B-B14F-4D97-AF65-F5344CB8AC3E}">
        <p14:creationId xmlns:p14="http://schemas.microsoft.com/office/powerpoint/2010/main" val="3291639734"/>
      </p:ext>
    </p:extLst>
  </p:cSld>
  <p:clrMapOvr>
    <a:masterClrMapping/>
  </p:clrMapOvr>
  <p:transition spd="med">
    <p:blinds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7B27CC04-ECD5-47D5-B036-84BF1F47DA18}"/>
              </a:ext>
            </a:extLst>
          </p:cNvPr>
          <p:cNvSpPr/>
          <p:nvPr/>
        </p:nvSpPr>
        <p:spPr>
          <a:xfrm>
            <a:off x="1752600" y="1981200"/>
            <a:ext cx="5867400" cy="3200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12"/>
          <p:cNvSpPr txBox="1">
            <a:spLocks noChangeArrowheads="1"/>
          </p:cNvSpPr>
          <p:nvPr/>
        </p:nvSpPr>
        <p:spPr>
          <a:xfrm>
            <a:off x="304800" y="685800"/>
            <a:ext cx="8534400" cy="609600"/>
          </a:xfrm>
          <a:prstGeom prst="rect">
            <a:avLst/>
          </a:prstGeom>
        </p:spPr>
        <p:txBody>
          <a:bodyPr anchor="ctr"/>
          <a:lstStyle/>
          <a:p>
            <a:pPr algn="ctr" eaLnBrk="0" hangingPunct="0">
              <a:defRPr/>
            </a:pPr>
            <a:r>
              <a:rPr lang="en-US" sz="4400" b="1" dirty="0">
                <a:latin typeface="+mj-lt"/>
                <a:ea typeface="+mj-ea"/>
                <a:cs typeface="+mj-cs"/>
              </a:rPr>
              <a:t>Record Actual Overhead</a:t>
            </a:r>
          </a:p>
        </p:txBody>
      </p:sp>
      <p:sp>
        <p:nvSpPr>
          <p:cNvPr id="2" name="TextBox 1"/>
          <p:cNvSpPr txBox="1"/>
          <p:nvPr/>
        </p:nvSpPr>
        <p:spPr>
          <a:xfrm>
            <a:off x="2667000" y="2743200"/>
            <a:ext cx="4953000" cy="1754326"/>
          </a:xfrm>
          <a:prstGeom prst="rect">
            <a:avLst/>
          </a:prstGeom>
          <a:noFill/>
        </p:spPr>
        <p:txBody>
          <a:bodyPr wrap="square" rtlCol="0">
            <a:spAutoFit/>
          </a:bodyPr>
          <a:lstStyle/>
          <a:p>
            <a:r>
              <a:rPr lang="en-US" sz="3600" dirty="0"/>
              <a:t>Indirect Material</a:t>
            </a:r>
          </a:p>
          <a:p>
            <a:r>
              <a:rPr lang="en-US" sz="3600" dirty="0"/>
              <a:t>Indirect Labor</a:t>
            </a:r>
          </a:p>
          <a:p>
            <a:r>
              <a:rPr lang="en-US" sz="3600" dirty="0"/>
              <a:t>Other Overhead Costs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ounded Rectangle 9"/>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p>
        </p:txBody>
      </p:sp>
      <p:sp>
        <p:nvSpPr>
          <p:cNvPr id="11" name="Rectangle 10">
            <a:extLst>
              <a:ext uri="{FF2B5EF4-FFF2-40B4-BE49-F238E27FC236}">
                <a16:creationId xmlns:a16="http://schemas.microsoft.com/office/drawing/2014/main" xmlns="" id="{DF83BB72-7E7A-4D4F-87FD-0F9994F1271C}"/>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64F666B8-6A5B-924A-9BA5-694328F631C6}"/>
              </a:ext>
            </a:extLst>
          </p:cNvPr>
          <p:cNvSpPr txBox="1">
            <a:spLocks/>
          </p:cNvSpPr>
          <p:nvPr/>
        </p:nvSpPr>
        <p:spPr>
          <a:xfrm>
            <a:off x="6781800" y="6398286"/>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15-</a:t>
            </a:r>
            <a:fld id="{389021C6-BF4E-47D5-A0FD-A156D54A87E1}" type="slidenum">
              <a:rPr lang="en-US" smtClean="0">
                <a:solidFill>
                  <a:schemeClr val="tx1">
                    <a:lumMod val="50000"/>
                    <a:lumOff val="50000"/>
                  </a:schemeClr>
                </a:solidFill>
              </a:rPr>
              <a:pPr>
                <a:defRPr/>
              </a:pPr>
              <a:t>21</a:t>
            </a:fld>
            <a:endParaRPr lang="en-US" dirty="0">
              <a:solidFill>
                <a:schemeClr val="tx1">
                  <a:lumMod val="50000"/>
                  <a:lumOff val="50000"/>
                </a:schemeClr>
              </a:solidFill>
            </a:endParaRPr>
          </a:p>
        </p:txBody>
      </p:sp>
    </p:spTree>
  </p:cSld>
  <p:clrMapOvr>
    <a:masterClrMapping/>
  </p:clrMapOvr>
  <p:transition spd="med">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txBox="1">
            <a:spLocks noChangeArrowheads="1"/>
          </p:cNvSpPr>
          <p:nvPr/>
        </p:nvSpPr>
        <p:spPr>
          <a:xfrm>
            <a:off x="304800" y="533400"/>
            <a:ext cx="8534400" cy="1066800"/>
          </a:xfrm>
          <a:prstGeom prst="rect">
            <a:avLst/>
          </a:prstGeom>
        </p:spPr>
        <p:txBody>
          <a:bodyPr anchor="ctr"/>
          <a:lstStyle/>
          <a:p>
            <a:pPr algn="ctr" eaLnBrk="0" hangingPunct="0">
              <a:defRPr/>
            </a:pPr>
            <a:r>
              <a:rPr lang="en-US" sz="4400" b="1" dirty="0">
                <a:latin typeface="+mj-lt"/>
                <a:ea typeface="+mj-ea"/>
                <a:cs typeface="+mj-cs"/>
              </a:rPr>
              <a:t>Record Indirect Materials Used</a:t>
            </a:r>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p>
        </p:txBody>
      </p:sp>
      <p:sp>
        <p:nvSpPr>
          <p:cNvPr id="10" name="Rectangle 9">
            <a:extLst>
              <a:ext uri="{FF2B5EF4-FFF2-40B4-BE49-F238E27FC236}">
                <a16:creationId xmlns:a16="http://schemas.microsoft.com/office/drawing/2014/main" xmlns="" id="{E126C3EE-E97F-FB44-AC2D-18EDFD7DC050}"/>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8A4BE2AE-0831-BB44-AE66-51A4D4620646}"/>
              </a:ext>
            </a:extLst>
          </p:cNvPr>
          <p:cNvSpPr txBox="1">
            <a:spLocks/>
          </p:cNvSpPr>
          <p:nvPr/>
        </p:nvSpPr>
        <p:spPr>
          <a:xfrm>
            <a:off x="6828562" y="6370637"/>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15-</a:t>
            </a:r>
            <a:fld id="{389021C6-BF4E-47D5-A0FD-A156D54A87E1}" type="slidenum">
              <a:rPr lang="en-US" smtClean="0">
                <a:solidFill>
                  <a:schemeClr val="tx1">
                    <a:lumMod val="50000"/>
                    <a:lumOff val="50000"/>
                  </a:schemeClr>
                </a:solidFill>
              </a:rPr>
              <a:pPr>
                <a:defRPr/>
              </a:pPr>
              <a:t>22</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3BA07E0B-BECD-4546-9F81-EADAC9CFC789}"/>
              </a:ext>
            </a:extLst>
          </p:cNvPr>
          <p:cNvPicPr>
            <a:picLocks noChangeAspect="1"/>
          </p:cNvPicPr>
          <p:nvPr/>
        </p:nvPicPr>
        <p:blipFill>
          <a:blip r:embed="rId3"/>
          <a:stretch>
            <a:fillRect/>
          </a:stretch>
        </p:blipFill>
        <p:spPr>
          <a:xfrm>
            <a:off x="446546" y="2214728"/>
            <a:ext cx="8316454" cy="1066800"/>
          </a:xfrm>
          <a:prstGeom prst="rect">
            <a:avLst/>
          </a:prstGeom>
        </p:spPr>
      </p:pic>
    </p:spTree>
    <p:extLst>
      <p:ext uri="{BB962C8B-B14F-4D97-AF65-F5344CB8AC3E}">
        <p14:creationId xmlns:p14="http://schemas.microsoft.com/office/powerpoint/2010/main" val="519507382"/>
      </p:ext>
    </p:extLst>
  </p:cSld>
  <p:clrMapOvr>
    <a:masterClrMapping/>
  </p:clrMapOvr>
  <p:transition spd="med">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txBox="1">
            <a:spLocks noChangeArrowheads="1"/>
          </p:cNvSpPr>
          <p:nvPr/>
        </p:nvSpPr>
        <p:spPr>
          <a:xfrm>
            <a:off x="304800" y="533400"/>
            <a:ext cx="8534400" cy="1143000"/>
          </a:xfrm>
          <a:prstGeom prst="rect">
            <a:avLst/>
          </a:prstGeom>
        </p:spPr>
        <p:txBody>
          <a:bodyPr anchor="ctr"/>
          <a:lstStyle/>
          <a:p>
            <a:pPr algn="ctr" eaLnBrk="0" hangingPunct="0">
              <a:defRPr/>
            </a:pPr>
            <a:r>
              <a:rPr lang="en-US" sz="4400" b="1" dirty="0">
                <a:latin typeface="+mj-lt"/>
                <a:ea typeface="+mj-ea"/>
                <a:cs typeface="+mj-cs"/>
              </a:rPr>
              <a:t>Record Indirect Labor Used</a:t>
            </a:r>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p>
        </p:txBody>
      </p:sp>
      <p:sp>
        <p:nvSpPr>
          <p:cNvPr id="10" name="Rectangle 9">
            <a:extLst>
              <a:ext uri="{FF2B5EF4-FFF2-40B4-BE49-F238E27FC236}">
                <a16:creationId xmlns:a16="http://schemas.microsoft.com/office/drawing/2014/main" xmlns="" id="{75C063AC-9B5F-9A49-AE68-F6CA72B5E94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E96EFFE0-1349-EA44-8D7D-182C2D2D108B}"/>
              </a:ext>
            </a:extLst>
          </p:cNvPr>
          <p:cNvSpPr txBox="1">
            <a:spLocks/>
          </p:cNvSpPr>
          <p:nvPr/>
        </p:nvSpPr>
        <p:spPr>
          <a:xfrm>
            <a:off x="6929388" y="6370637"/>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15-</a:t>
            </a:r>
            <a:fld id="{389021C6-BF4E-47D5-A0FD-A156D54A87E1}" type="slidenum">
              <a:rPr lang="en-US" smtClean="0">
                <a:solidFill>
                  <a:schemeClr val="tx1">
                    <a:lumMod val="50000"/>
                    <a:lumOff val="50000"/>
                  </a:schemeClr>
                </a:solidFill>
              </a:rPr>
              <a:pPr>
                <a:defRPr/>
              </a:pPr>
              <a:t>23</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F1481357-1650-4D63-A691-3DA550536ECC}"/>
              </a:ext>
            </a:extLst>
          </p:cNvPr>
          <p:cNvPicPr>
            <a:picLocks noChangeAspect="1"/>
          </p:cNvPicPr>
          <p:nvPr/>
        </p:nvPicPr>
        <p:blipFill>
          <a:blip r:embed="rId3"/>
          <a:stretch>
            <a:fillRect/>
          </a:stretch>
        </p:blipFill>
        <p:spPr>
          <a:xfrm>
            <a:off x="480456" y="2105132"/>
            <a:ext cx="8130144" cy="1019068"/>
          </a:xfrm>
          <a:prstGeom prst="rect">
            <a:avLst/>
          </a:prstGeom>
        </p:spPr>
      </p:pic>
    </p:spTree>
    <p:extLst>
      <p:ext uri="{BB962C8B-B14F-4D97-AF65-F5344CB8AC3E}">
        <p14:creationId xmlns:p14="http://schemas.microsoft.com/office/powerpoint/2010/main" val="1139539422"/>
      </p:ext>
    </p:extLst>
  </p:cSld>
  <p:clrMapOvr>
    <a:masterClrMapping/>
  </p:clrMapOvr>
  <p:transition spd="med">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txBox="1">
            <a:spLocks noChangeArrowheads="1"/>
          </p:cNvSpPr>
          <p:nvPr/>
        </p:nvSpPr>
        <p:spPr>
          <a:xfrm>
            <a:off x="304800" y="609600"/>
            <a:ext cx="8534400" cy="990600"/>
          </a:xfrm>
          <a:prstGeom prst="rect">
            <a:avLst/>
          </a:prstGeom>
        </p:spPr>
        <p:txBody>
          <a:bodyPr anchor="ctr"/>
          <a:lstStyle/>
          <a:p>
            <a:pPr algn="ctr" eaLnBrk="0" hangingPunct="0">
              <a:defRPr/>
            </a:pPr>
            <a:r>
              <a:rPr lang="en-US" sz="4400" b="1" dirty="0">
                <a:latin typeface="+mj-lt"/>
                <a:ea typeface="+mj-ea"/>
                <a:cs typeface="+mj-cs"/>
              </a:rPr>
              <a:t>Record Other Overhead Costs</a:t>
            </a:r>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p>
        </p:txBody>
      </p:sp>
      <p:sp>
        <p:nvSpPr>
          <p:cNvPr id="10" name="Rectangle 9">
            <a:extLst>
              <a:ext uri="{FF2B5EF4-FFF2-40B4-BE49-F238E27FC236}">
                <a16:creationId xmlns:a16="http://schemas.microsoft.com/office/drawing/2014/main" xmlns="" id="{6716D1E7-76BA-FA49-B7FE-35068D4328EE}"/>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343E9511-FC02-894E-B30A-14FB1B1D09D1}"/>
              </a:ext>
            </a:extLst>
          </p:cNvPr>
          <p:cNvSpPr txBox="1">
            <a:spLocks/>
          </p:cNvSpPr>
          <p:nvPr/>
        </p:nvSpPr>
        <p:spPr>
          <a:xfrm>
            <a:off x="6781800" y="6370637"/>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15-</a:t>
            </a:r>
            <a:fld id="{389021C6-BF4E-47D5-A0FD-A156D54A87E1}" type="slidenum">
              <a:rPr lang="en-US" smtClean="0">
                <a:solidFill>
                  <a:schemeClr val="tx1">
                    <a:lumMod val="50000"/>
                    <a:lumOff val="50000"/>
                  </a:schemeClr>
                </a:solidFill>
              </a:rPr>
              <a:pPr>
                <a:defRPr/>
              </a:pPr>
              <a:t>24</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61D76580-B0B6-4A5C-A146-81DEBC208F66}"/>
              </a:ext>
            </a:extLst>
          </p:cNvPr>
          <p:cNvPicPr>
            <a:picLocks noChangeAspect="1"/>
          </p:cNvPicPr>
          <p:nvPr/>
        </p:nvPicPr>
        <p:blipFill>
          <a:blip r:embed="rId3"/>
          <a:stretch>
            <a:fillRect/>
          </a:stretch>
        </p:blipFill>
        <p:spPr>
          <a:xfrm>
            <a:off x="517363" y="2590800"/>
            <a:ext cx="8093237" cy="1738219"/>
          </a:xfrm>
          <a:prstGeom prst="rect">
            <a:avLst/>
          </a:prstGeom>
        </p:spPr>
      </p:pic>
    </p:spTree>
    <p:extLst>
      <p:ext uri="{BB962C8B-B14F-4D97-AF65-F5344CB8AC3E}">
        <p14:creationId xmlns:p14="http://schemas.microsoft.com/office/powerpoint/2010/main" val="400983787"/>
      </p:ext>
    </p:extLst>
  </p:cSld>
  <p:clrMapOvr>
    <a:masterClrMapping/>
  </p:clrMapOvr>
  <p:transition spd="med">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381000" y="762000"/>
            <a:ext cx="830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5000"/>
              </a:lnSpc>
              <a:spcBef>
                <a:spcPct val="0"/>
              </a:spcBef>
              <a:buFontTx/>
              <a:buNone/>
            </a:pPr>
            <a:r>
              <a:rPr lang="en-US" altLang="en-US" sz="3600" b="1" dirty="0">
                <a:latin typeface="Arial" charset="0"/>
              </a:rPr>
              <a:t>Cost Flows to Financial Statements</a:t>
            </a:r>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p>
        </p:txBody>
      </p:sp>
      <p:sp>
        <p:nvSpPr>
          <p:cNvPr id="8" name="TextBox 7"/>
          <p:cNvSpPr txBox="1"/>
          <p:nvPr/>
        </p:nvSpPr>
        <p:spPr>
          <a:xfrm>
            <a:off x="7478240" y="155909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15.15</a:t>
            </a:r>
          </a:p>
        </p:txBody>
      </p:sp>
      <p:sp>
        <p:nvSpPr>
          <p:cNvPr id="10" name="Rectangle 9">
            <a:extLst>
              <a:ext uri="{FF2B5EF4-FFF2-40B4-BE49-F238E27FC236}">
                <a16:creationId xmlns:a16="http://schemas.microsoft.com/office/drawing/2014/main" xmlns="" id="{F9DEA60F-4F7C-E24E-B7E9-967C992341BE}"/>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DE2993D7-1D06-0E45-820F-75A70C2C680D}"/>
              </a:ext>
            </a:extLst>
          </p:cNvPr>
          <p:cNvSpPr txBox="1">
            <a:spLocks/>
          </p:cNvSpPr>
          <p:nvPr/>
        </p:nvSpPr>
        <p:spPr>
          <a:xfrm>
            <a:off x="6781800" y="6370637"/>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15-</a:t>
            </a:r>
            <a:fld id="{389021C6-BF4E-47D5-A0FD-A156D54A87E1}" type="slidenum">
              <a:rPr lang="en-US" smtClean="0">
                <a:solidFill>
                  <a:schemeClr val="tx1">
                    <a:lumMod val="50000"/>
                    <a:lumOff val="50000"/>
                  </a:schemeClr>
                </a:solidFill>
              </a:rPr>
              <a:pPr>
                <a:defRPr/>
              </a:pPr>
              <a:t>25</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048196F7-11F7-4B54-9F97-BE1BAF71F85B}"/>
              </a:ext>
            </a:extLst>
          </p:cNvPr>
          <p:cNvPicPr>
            <a:picLocks noChangeAspect="1"/>
          </p:cNvPicPr>
          <p:nvPr/>
        </p:nvPicPr>
        <p:blipFill>
          <a:blip r:embed="rId3"/>
          <a:stretch>
            <a:fillRect/>
          </a:stretch>
        </p:blipFill>
        <p:spPr>
          <a:xfrm>
            <a:off x="142927" y="2489541"/>
            <a:ext cx="8858146" cy="2247810"/>
          </a:xfrm>
          <a:prstGeom prst="rect">
            <a:avLst/>
          </a:prstGeom>
        </p:spPr>
      </p:pic>
    </p:spTree>
  </p:cSld>
  <p:clrMapOvr>
    <a:masterClrMapping/>
  </p:clrMapOvr>
  <p:transition spd="med">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361093" y="768486"/>
            <a:ext cx="8305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lnSpc>
                <a:spcPct val="85000"/>
              </a:lnSpc>
              <a:spcBef>
                <a:spcPct val="0"/>
              </a:spcBef>
              <a:buFontTx/>
              <a:buNone/>
              <a:defRPr/>
            </a:pPr>
            <a:r>
              <a:rPr lang="en-US" altLang="en-US" sz="3600" b="1" dirty="0">
                <a:latin typeface="+mj-lt"/>
                <a:ea typeface="+mj-ea"/>
                <a:cs typeface="+mj-cs"/>
              </a:rPr>
              <a:t>Accounting for Cost Flows </a:t>
            </a:r>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p>
        </p:txBody>
      </p:sp>
      <p:sp>
        <p:nvSpPr>
          <p:cNvPr id="8" name="TextBox 7"/>
          <p:cNvSpPr txBox="1"/>
          <p:nvPr/>
        </p:nvSpPr>
        <p:spPr>
          <a:xfrm>
            <a:off x="7588370" y="103518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15.16</a:t>
            </a:r>
          </a:p>
        </p:txBody>
      </p:sp>
      <p:sp>
        <p:nvSpPr>
          <p:cNvPr id="10" name="Rectangle 9">
            <a:extLst>
              <a:ext uri="{FF2B5EF4-FFF2-40B4-BE49-F238E27FC236}">
                <a16:creationId xmlns:a16="http://schemas.microsoft.com/office/drawing/2014/main" xmlns="" id="{1299F99F-5F47-3F4D-BB92-3422DDC3F8D4}"/>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37D130AA-7703-1745-B3BD-9948A080AD31}"/>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15-</a:t>
            </a:r>
            <a:fld id="{389021C6-BF4E-47D5-A0FD-A156D54A87E1}" type="slidenum">
              <a:rPr lang="en-US" smtClean="0">
                <a:solidFill>
                  <a:schemeClr val="tx1">
                    <a:lumMod val="50000"/>
                    <a:lumOff val="50000"/>
                  </a:schemeClr>
                </a:solidFill>
              </a:rPr>
              <a:pPr>
                <a:defRPr/>
              </a:pPr>
              <a:t>26</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7F4B76E3-D3E9-4118-BD92-9F6E7369ED88}"/>
              </a:ext>
            </a:extLst>
          </p:cNvPr>
          <p:cNvPicPr>
            <a:picLocks noChangeAspect="1"/>
          </p:cNvPicPr>
          <p:nvPr/>
        </p:nvPicPr>
        <p:blipFill>
          <a:blip r:embed="rId3"/>
          <a:stretch>
            <a:fillRect/>
          </a:stretch>
        </p:blipFill>
        <p:spPr>
          <a:xfrm>
            <a:off x="200226" y="1712919"/>
            <a:ext cx="8466667" cy="4485714"/>
          </a:xfrm>
          <a:prstGeom prst="rect">
            <a:avLst/>
          </a:prstGeom>
        </p:spPr>
      </p:pic>
    </p:spTree>
    <p:extLst>
      <p:ext uri="{BB962C8B-B14F-4D97-AF65-F5344CB8AC3E}">
        <p14:creationId xmlns:p14="http://schemas.microsoft.com/office/powerpoint/2010/main" val="720648457"/>
      </p:ext>
    </p:extLst>
  </p:cSld>
  <p:clrMapOvr>
    <a:masterClrMapping/>
  </p:clrMapOvr>
  <p:transition spd="med">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381000" y="778478"/>
            <a:ext cx="830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85000"/>
              </a:lnSpc>
              <a:spcBef>
                <a:spcPct val="0"/>
              </a:spcBef>
              <a:buFontTx/>
              <a:buNone/>
            </a:pPr>
            <a:r>
              <a:rPr lang="en-US" altLang="en-US" sz="3600" b="1" dirty="0">
                <a:latin typeface="Arial" charset="0"/>
              </a:rPr>
              <a:t>Summary of Cost Flows: </a:t>
            </a:r>
            <a:br>
              <a:rPr lang="en-US" altLang="en-US" sz="3600" b="1" dirty="0">
                <a:latin typeface="Arial" charset="0"/>
              </a:rPr>
            </a:br>
            <a:r>
              <a:rPr lang="en-US" altLang="en-US" sz="3600" b="1" dirty="0">
                <a:latin typeface="Arial" charset="0"/>
              </a:rPr>
              <a:t>Journal Entries</a:t>
            </a:r>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p>
        </p:txBody>
      </p:sp>
      <p:sp>
        <p:nvSpPr>
          <p:cNvPr id="8" name="TextBox 7"/>
          <p:cNvSpPr txBox="1"/>
          <p:nvPr/>
        </p:nvSpPr>
        <p:spPr>
          <a:xfrm>
            <a:off x="7818006" y="104843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15.17</a:t>
            </a:r>
          </a:p>
        </p:txBody>
      </p:sp>
      <p:sp>
        <p:nvSpPr>
          <p:cNvPr id="10" name="Rectangle 9">
            <a:extLst>
              <a:ext uri="{FF2B5EF4-FFF2-40B4-BE49-F238E27FC236}">
                <a16:creationId xmlns:a16="http://schemas.microsoft.com/office/drawing/2014/main" xmlns="" id="{7EB21C19-D620-BD4B-847D-C97E3A0F02F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A2507199-B23B-0344-90C3-9E0F646F0E5E}"/>
              </a:ext>
            </a:extLst>
          </p:cNvPr>
          <p:cNvSpPr txBox="1">
            <a:spLocks/>
          </p:cNvSpPr>
          <p:nvPr/>
        </p:nvSpPr>
        <p:spPr>
          <a:xfrm>
            <a:off x="6780032" y="6370637"/>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15-</a:t>
            </a:r>
            <a:fld id="{389021C6-BF4E-47D5-A0FD-A156D54A87E1}" type="slidenum">
              <a:rPr lang="en-US" smtClean="0">
                <a:solidFill>
                  <a:schemeClr val="tx1">
                    <a:lumMod val="50000"/>
                    <a:lumOff val="50000"/>
                  </a:schemeClr>
                </a:solidFill>
              </a:rPr>
              <a:pPr>
                <a:defRPr/>
              </a:pPr>
              <a:t>27</a:t>
            </a:fld>
            <a:endParaRPr lang="en-US" dirty="0">
              <a:solidFill>
                <a:schemeClr val="tx1">
                  <a:lumMod val="50000"/>
                  <a:lumOff val="50000"/>
                </a:schemeClr>
              </a:solidFill>
            </a:endParaRPr>
          </a:p>
        </p:txBody>
      </p:sp>
      <p:pic>
        <p:nvPicPr>
          <p:cNvPr id="3076" name="Picture 4">
            <a:extLst>
              <a:ext uri="{FF2B5EF4-FFF2-40B4-BE49-F238E27FC236}">
                <a16:creationId xmlns:a16="http://schemas.microsoft.com/office/drawing/2014/main" xmlns="" id="{54642519-39A7-40EF-B41B-FAF076E2FF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10505"/>
            <a:ext cx="8086401" cy="4450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093308"/>
      </p:ext>
    </p:extLst>
  </p:cSld>
  <p:clrMapOvr>
    <a:masterClrMapping/>
  </p:clrMapOvr>
  <p:transition spd="med">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381000" y="685800"/>
            <a:ext cx="8305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lnSpc>
                <a:spcPct val="85000"/>
              </a:lnSpc>
              <a:spcBef>
                <a:spcPct val="0"/>
              </a:spcBef>
              <a:buFontTx/>
              <a:buNone/>
              <a:defRPr/>
            </a:pPr>
            <a:r>
              <a:rPr lang="en-US" altLang="en-US" sz="4400" b="1" dirty="0">
                <a:latin typeface="+mj-lt"/>
                <a:ea typeface="+mj-ea"/>
                <a:cs typeface="+mj-cs"/>
              </a:rPr>
              <a:t>Schedule of Cost of Goods Manufactured</a:t>
            </a:r>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p>
        </p:txBody>
      </p:sp>
      <p:sp>
        <p:nvSpPr>
          <p:cNvPr id="8" name="TextBox 7"/>
          <p:cNvSpPr txBox="1"/>
          <p:nvPr/>
        </p:nvSpPr>
        <p:spPr>
          <a:xfrm>
            <a:off x="7620000" y="19050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15.18</a:t>
            </a:r>
          </a:p>
        </p:txBody>
      </p:sp>
      <p:sp>
        <p:nvSpPr>
          <p:cNvPr id="10" name="Rectangle 9">
            <a:extLst>
              <a:ext uri="{FF2B5EF4-FFF2-40B4-BE49-F238E27FC236}">
                <a16:creationId xmlns:a16="http://schemas.microsoft.com/office/drawing/2014/main" xmlns="" id="{3130D4BA-6010-D74D-AA44-42FB1A6C41B8}"/>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EEACF575-C539-B64E-A372-44525CF6761C}"/>
              </a:ext>
            </a:extLst>
          </p:cNvPr>
          <p:cNvSpPr txBox="1">
            <a:spLocks/>
          </p:cNvSpPr>
          <p:nvPr/>
        </p:nvSpPr>
        <p:spPr>
          <a:xfrm>
            <a:off x="6749949" y="6400501"/>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15-</a:t>
            </a:r>
            <a:fld id="{389021C6-BF4E-47D5-A0FD-A156D54A87E1}" type="slidenum">
              <a:rPr lang="en-US" smtClean="0">
                <a:solidFill>
                  <a:schemeClr val="tx1">
                    <a:lumMod val="50000"/>
                    <a:lumOff val="50000"/>
                  </a:schemeClr>
                </a:solidFill>
              </a:rPr>
              <a:pPr>
                <a:defRPr/>
              </a:pPr>
              <a:t>28</a:t>
            </a:fld>
            <a:endParaRPr lang="en-US" dirty="0">
              <a:solidFill>
                <a:schemeClr val="tx1">
                  <a:lumMod val="50000"/>
                  <a:lumOff val="50000"/>
                </a:schemeClr>
              </a:solidFill>
            </a:endParaRPr>
          </a:p>
        </p:txBody>
      </p:sp>
      <p:pic>
        <p:nvPicPr>
          <p:cNvPr id="5" name="Picture 4">
            <a:extLst>
              <a:ext uri="{FF2B5EF4-FFF2-40B4-BE49-F238E27FC236}">
                <a16:creationId xmlns:a16="http://schemas.microsoft.com/office/drawing/2014/main" xmlns="" id="{7EE18DDD-B6FC-4A71-ACBA-1A1EF1EDDBC8}"/>
              </a:ext>
            </a:extLst>
          </p:cNvPr>
          <p:cNvPicPr>
            <a:picLocks noChangeAspect="1"/>
          </p:cNvPicPr>
          <p:nvPr/>
        </p:nvPicPr>
        <p:blipFill>
          <a:blip r:embed="rId3"/>
          <a:stretch>
            <a:fillRect/>
          </a:stretch>
        </p:blipFill>
        <p:spPr>
          <a:xfrm>
            <a:off x="968909" y="1676399"/>
            <a:ext cx="6454342" cy="4946167"/>
          </a:xfrm>
          <a:prstGeom prst="rect">
            <a:avLst/>
          </a:prstGeom>
        </p:spPr>
      </p:pic>
    </p:spTree>
    <p:extLst>
      <p:ext uri="{BB962C8B-B14F-4D97-AF65-F5344CB8AC3E}">
        <p14:creationId xmlns:p14="http://schemas.microsoft.com/office/powerpoint/2010/main" val="4119300975"/>
      </p:ext>
    </p:extLst>
  </p:cSld>
  <p:clrMapOvr>
    <a:masterClrMapping/>
  </p:clrMapOvr>
  <p:transition spd="med">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381000" y="685800"/>
            <a:ext cx="8305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lnSpc>
                <a:spcPct val="85000"/>
              </a:lnSpc>
              <a:spcBef>
                <a:spcPct val="0"/>
              </a:spcBef>
              <a:buFontTx/>
              <a:buNone/>
              <a:defRPr/>
            </a:pPr>
            <a:r>
              <a:rPr lang="en-US" altLang="en-US" sz="4400" b="1" dirty="0">
                <a:latin typeface="+mj-lt"/>
                <a:ea typeface="+mj-ea"/>
                <a:cs typeface="+mj-cs"/>
              </a:rPr>
              <a:t>Financial Statements</a:t>
            </a:r>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81012" y="6553200"/>
            <a:ext cx="5329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overhead costs in job order costing.</a:t>
            </a:r>
          </a:p>
        </p:txBody>
      </p:sp>
      <p:sp>
        <p:nvSpPr>
          <p:cNvPr id="10" name="Rectangle 9">
            <a:extLst>
              <a:ext uri="{FF2B5EF4-FFF2-40B4-BE49-F238E27FC236}">
                <a16:creationId xmlns:a16="http://schemas.microsoft.com/office/drawing/2014/main" xmlns="" id="{3130D4BA-6010-D74D-AA44-42FB1A6C41B8}"/>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EEACF575-C539-B64E-A372-44525CF6761C}"/>
              </a:ext>
            </a:extLst>
          </p:cNvPr>
          <p:cNvSpPr txBox="1">
            <a:spLocks/>
          </p:cNvSpPr>
          <p:nvPr/>
        </p:nvSpPr>
        <p:spPr>
          <a:xfrm>
            <a:off x="6858000" y="6370637"/>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15-</a:t>
            </a:r>
            <a:fld id="{389021C6-BF4E-47D5-A0FD-A156D54A87E1}" type="slidenum">
              <a:rPr lang="en-US" smtClean="0">
                <a:solidFill>
                  <a:schemeClr val="tx1">
                    <a:lumMod val="50000"/>
                    <a:lumOff val="50000"/>
                  </a:schemeClr>
                </a:solidFill>
              </a:rPr>
              <a:pPr>
                <a:defRPr/>
              </a:pPr>
              <a:t>29</a:t>
            </a:fld>
            <a:endParaRPr lang="en-US" dirty="0">
              <a:solidFill>
                <a:schemeClr val="tx1">
                  <a:lumMod val="50000"/>
                  <a:lumOff val="50000"/>
                </a:schemeClr>
              </a:solidFill>
            </a:endParaRPr>
          </a:p>
        </p:txBody>
      </p:sp>
      <p:pic>
        <p:nvPicPr>
          <p:cNvPr id="5" name="Picture 4">
            <a:extLst>
              <a:ext uri="{FF2B5EF4-FFF2-40B4-BE49-F238E27FC236}">
                <a16:creationId xmlns:a16="http://schemas.microsoft.com/office/drawing/2014/main" xmlns="" id="{D2E71D4D-217E-429D-A7FF-E0E3B5E96354}"/>
              </a:ext>
            </a:extLst>
          </p:cNvPr>
          <p:cNvPicPr>
            <a:picLocks noChangeAspect="1"/>
          </p:cNvPicPr>
          <p:nvPr/>
        </p:nvPicPr>
        <p:blipFill>
          <a:blip r:embed="rId3"/>
          <a:stretch>
            <a:fillRect/>
          </a:stretch>
        </p:blipFill>
        <p:spPr>
          <a:xfrm>
            <a:off x="330200" y="1838960"/>
            <a:ext cx="8547822" cy="2961640"/>
          </a:xfrm>
          <a:prstGeom prst="rect">
            <a:avLst/>
          </a:prstGeom>
        </p:spPr>
      </p:pic>
    </p:spTree>
    <p:extLst>
      <p:ext uri="{BB962C8B-B14F-4D97-AF65-F5344CB8AC3E}">
        <p14:creationId xmlns:p14="http://schemas.microsoft.com/office/powerpoint/2010/main" val="1314399584"/>
      </p:ext>
    </p:extLst>
  </p:cSld>
  <p:clrMapOvr>
    <a:masterClrMapping/>
  </p:clrMapOvr>
  <p:transition spd="med">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986507"/>
            <a:ext cx="7315200" cy="3124200"/>
          </a:xfrm>
        </p:spPr>
        <p:txBody>
          <a:bodyPr/>
          <a:lstStyle/>
          <a:p>
            <a:r>
              <a:rPr lang="en-US" altLang="en-US" dirty="0"/>
              <a:t/>
            </a:r>
            <a:br>
              <a:rPr lang="en-US" altLang="en-US" dirty="0"/>
            </a:br>
            <a:r>
              <a:rPr lang="en-US" altLang="en-US" dirty="0"/>
              <a:t/>
            </a:r>
            <a:br>
              <a:rPr lang="en-US" altLang="en-US" dirty="0"/>
            </a:br>
            <a:r>
              <a:rPr lang="en-US" dirty="0">
                <a:solidFill>
                  <a:prstClr val="black"/>
                </a:solidFill>
              </a:rPr>
              <a:t>Explain job order costing and job cost sheets.</a:t>
            </a:r>
            <a:br>
              <a:rPr lang="en-US" dirty="0">
                <a:solidFill>
                  <a:prstClr val="black"/>
                </a:solidFill>
              </a:rPr>
            </a:b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830411"/>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419600"/>
            <a:ext cx="7315200" cy="87313"/>
          </a:xfrm>
          <a:prstGeom prst="rect">
            <a:avLst/>
          </a:prstGeom>
          <a:noFill/>
          <a:ln w="9525">
            <a:noFill/>
            <a:miter lim="800000"/>
            <a:headEnd/>
            <a:tailEnd/>
          </a:ln>
        </p:spPr>
      </p:pic>
      <p:sp>
        <p:nvSpPr>
          <p:cNvPr id="8" name="TextBox 7"/>
          <p:cNvSpPr txBox="1"/>
          <p:nvPr/>
        </p:nvSpPr>
        <p:spPr>
          <a:xfrm>
            <a:off x="1943100" y="841896"/>
            <a:ext cx="5257800" cy="769441"/>
          </a:xfrm>
          <a:prstGeom prst="rect">
            <a:avLst/>
          </a:prstGeom>
          <a:noFill/>
        </p:spPr>
        <p:txBody>
          <a:bodyPr wrap="square" rtlCol="0">
            <a:spAutoFit/>
          </a:bodyPr>
          <a:lstStyle/>
          <a:p>
            <a:r>
              <a:rPr lang="en-US" altLang="en-US" sz="4400" b="1" dirty="0">
                <a:latin typeface="+mj-lt"/>
              </a:rPr>
              <a:t>Learning Objective C1</a:t>
            </a:r>
            <a:endParaRPr lang="en-US" sz="4400" dirty="0">
              <a:latin typeface="+mj-lt"/>
            </a:endParaRPr>
          </a:p>
        </p:txBody>
      </p:sp>
      <p:sp>
        <p:nvSpPr>
          <p:cNvPr id="10" name="Rectangle 9">
            <a:extLst>
              <a:ext uri="{FF2B5EF4-FFF2-40B4-BE49-F238E27FC236}">
                <a16:creationId xmlns:a16="http://schemas.microsoft.com/office/drawing/2014/main" xmlns="" id="{8A4B082E-CBEA-4742-9A84-DBA8CA1AD23D}"/>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66E0A6A7-3B9B-504D-8DED-39154B8AC96F}"/>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15-</a:t>
            </a:r>
            <a:fld id="{389021C6-BF4E-47D5-A0FD-A156D54A87E1}" type="slidenum">
              <a:rPr lang="en-US" smtClean="0">
                <a:solidFill>
                  <a:schemeClr val="tx1">
                    <a:lumMod val="50000"/>
                    <a:lumOff val="50000"/>
                  </a:schemeClr>
                </a:solidFill>
              </a:rPr>
              <a:pPr>
                <a:defRPr/>
              </a:pPr>
              <a:t>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044512"/>
            <a:ext cx="7315200" cy="3124200"/>
          </a:xfrm>
        </p:spPr>
        <p:txBody>
          <a:bodyPr/>
          <a:lstStyle/>
          <a:p>
            <a:r>
              <a:rPr lang="en-US" altLang="en-US" dirty="0"/>
              <a:t/>
            </a:r>
            <a:br>
              <a:rPr lang="en-US" altLang="en-US" dirty="0"/>
            </a:br>
            <a:r>
              <a:rPr lang="en-US" altLang="en-US" dirty="0"/>
              <a:t/>
            </a:r>
            <a:br>
              <a:rPr lang="en-US" altLang="en-US" dirty="0"/>
            </a:br>
            <a:r>
              <a:rPr lang="en-US" altLang="en-US" dirty="0"/>
              <a:t> Close </a:t>
            </a:r>
            <a:r>
              <a:rPr lang="en-US" dirty="0">
                <a:solidFill>
                  <a:prstClr val="black"/>
                </a:solidFill>
              </a:rPr>
              <a:t>overapplied and underapplied factory overhead.</a:t>
            </a:r>
            <a:r>
              <a:rPr lang="en-US" altLang="en-US" dirty="0"/>
              <a:t>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145506"/>
            <a:ext cx="7315200" cy="87313"/>
          </a:xfrm>
          <a:prstGeom prst="rect">
            <a:avLst/>
          </a:prstGeom>
          <a:noFill/>
          <a:ln w="9525">
            <a:noFill/>
            <a:miter lim="800000"/>
            <a:headEnd/>
            <a:tailEnd/>
          </a:ln>
        </p:spPr>
      </p:pic>
      <p:sp>
        <p:nvSpPr>
          <p:cNvPr id="8" name="TextBox 7"/>
          <p:cNvSpPr txBox="1"/>
          <p:nvPr/>
        </p:nvSpPr>
        <p:spPr>
          <a:xfrm>
            <a:off x="1943100" y="904235"/>
            <a:ext cx="5257800" cy="769441"/>
          </a:xfrm>
          <a:prstGeom prst="rect">
            <a:avLst/>
          </a:prstGeom>
          <a:noFill/>
        </p:spPr>
        <p:txBody>
          <a:bodyPr wrap="square" rtlCol="0">
            <a:spAutoFit/>
          </a:bodyPr>
          <a:lstStyle/>
          <a:p>
            <a:r>
              <a:rPr lang="en-US" altLang="en-US" sz="4400" b="1" dirty="0">
                <a:latin typeface="+mj-lt"/>
              </a:rPr>
              <a:t>Learning Objective P4</a:t>
            </a:r>
            <a:endParaRPr lang="en-US" sz="4400" dirty="0">
              <a:latin typeface="+mj-lt"/>
            </a:endParaRPr>
          </a:p>
        </p:txBody>
      </p:sp>
      <p:sp>
        <p:nvSpPr>
          <p:cNvPr id="10" name="Rectangle 9">
            <a:extLst>
              <a:ext uri="{FF2B5EF4-FFF2-40B4-BE49-F238E27FC236}">
                <a16:creationId xmlns:a16="http://schemas.microsoft.com/office/drawing/2014/main" xmlns="" id="{CFE0960D-38E3-4041-AEAC-98BD0A834104}"/>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C329A87B-BC1B-C64F-AF40-B2B64F424390}"/>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15-</a:t>
            </a:r>
            <a:fld id="{389021C6-BF4E-47D5-A0FD-A156D54A87E1}" type="slidenum">
              <a:rPr lang="en-US" smtClean="0">
                <a:solidFill>
                  <a:schemeClr val="tx1">
                    <a:lumMod val="50000"/>
                    <a:lumOff val="50000"/>
                  </a:schemeClr>
                </a:solidFill>
              </a:rPr>
              <a:pPr>
                <a:defRPr/>
              </a:pPr>
              <a:t>30</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685800"/>
            <a:ext cx="8229600" cy="914400"/>
          </a:xfrm>
        </p:spPr>
        <p:txBody>
          <a:bodyPr/>
          <a:lstStyle/>
          <a:p>
            <a:r>
              <a:rPr lang="en-US" altLang="en-US" b="1" dirty="0"/>
              <a:t>Adjusting Factory Overhead </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81012" y="6553200"/>
            <a:ext cx="4948188" cy="19624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rPr>
              <a:t>Close overapplied and underapplied factory overhead</a:t>
            </a:r>
            <a:r>
              <a:rPr lang="en-US" sz="1100" dirty="0">
                <a:solidFill>
                  <a:prstClr val="black"/>
                </a:solidFill>
                <a:latin typeface="Calibri"/>
              </a:rPr>
              <a:t>.</a:t>
            </a:r>
          </a:p>
        </p:txBody>
      </p:sp>
      <p:sp>
        <p:nvSpPr>
          <p:cNvPr id="9" name="TextBox 8"/>
          <p:cNvSpPr txBox="1"/>
          <p:nvPr/>
        </p:nvSpPr>
        <p:spPr>
          <a:xfrm>
            <a:off x="7620000" y="166520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15.19</a:t>
            </a:r>
          </a:p>
        </p:txBody>
      </p:sp>
      <p:sp>
        <p:nvSpPr>
          <p:cNvPr id="10" name="TextBox 9"/>
          <p:cNvSpPr txBox="1"/>
          <p:nvPr/>
        </p:nvSpPr>
        <p:spPr>
          <a:xfrm>
            <a:off x="7620000" y="385287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15.20</a:t>
            </a:r>
          </a:p>
        </p:txBody>
      </p:sp>
      <p:sp>
        <p:nvSpPr>
          <p:cNvPr id="12" name="Rectangle 11">
            <a:extLst>
              <a:ext uri="{FF2B5EF4-FFF2-40B4-BE49-F238E27FC236}">
                <a16:creationId xmlns:a16="http://schemas.microsoft.com/office/drawing/2014/main" xmlns="" id="{1773C72A-3A36-4848-B804-CA45F6BF1424}"/>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7F55C47A-6A72-E941-B740-D5DC4015F0E2}"/>
              </a:ext>
            </a:extLst>
          </p:cNvPr>
          <p:cNvSpPr txBox="1">
            <a:spLocks/>
          </p:cNvSpPr>
          <p:nvPr/>
        </p:nvSpPr>
        <p:spPr>
          <a:xfrm>
            <a:off x="6796314"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15-</a:t>
            </a:r>
            <a:fld id="{389021C6-BF4E-47D5-A0FD-A156D54A87E1}" type="slidenum">
              <a:rPr lang="en-US" smtClean="0">
                <a:solidFill>
                  <a:schemeClr val="tx1">
                    <a:lumMod val="50000"/>
                    <a:lumOff val="50000"/>
                  </a:schemeClr>
                </a:solidFill>
              </a:rPr>
              <a:pPr>
                <a:defRPr/>
              </a:pPr>
              <a:t>31</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FB92CE2C-B276-4A0B-9886-4309DF7AD849}"/>
              </a:ext>
            </a:extLst>
          </p:cNvPr>
          <p:cNvPicPr>
            <a:picLocks noChangeAspect="1"/>
          </p:cNvPicPr>
          <p:nvPr/>
        </p:nvPicPr>
        <p:blipFill>
          <a:blip r:embed="rId3"/>
          <a:stretch>
            <a:fillRect/>
          </a:stretch>
        </p:blipFill>
        <p:spPr>
          <a:xfrm>
            <a:off x="2207398" y="1634305"/>
            <a:ext cx="4885757" cy="1370824"/>
          </a:xfrm>
          <a:prstGeom prst="rect">
            <a:avLst/>
          </a:prstGeom>
        </p:spPr>
      </p:pic>
      <p:pic>
        <p:nvPicPr>
          <p:cNvPr id="4" name="Picture 3">
            <a:extLst>
              <a:ext uri="{FF2B5EF4-FFF2-40B4-BE49-F238E27FC236}">
                <a16:creationId xmlns:a16="http://schemas.microsoft.com/office/drawing/2014/main" xmlns="" id="{F772EE9C-991C-4BB5-B139-7AE4FD37F65E}"/>
              </a:ext>
            </a:extLst>
          </p:cNvPr>
          <p:cNvPicPr>
            <a:picLocks noChangeAspect="1"/>
          </p:cNvPicPr>
          <p:nvPr/>
        </p:nvPicPr>
        <p:blipFill>
          <a:blip r:embed="rId4"/>
          <a:stretch>
            <a:fillRect/>
          </a:stretch>
        </p:blipFill>
        <p:spPr>
          <a:xfrm>
            <a:off x="609600" y="3852872"/>
            <a:ext cx="6661969" cy="1538494"/>
          </a:xfrm>
          <a:prstGeom prst="rect">
            <a:avLst/>
          </a:prstGeom>
        </p:spPr>
      </p:pic>
    </p:spTree>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219200"/>
          </a:xfrm>
        </p:spPr>
        <p:txBody>
          <a:bodyPr/>
          <a:lstStyle/>
          <a:p>
            <a:r>
              <a:rPr lang="en-US" b="1" dirty="0"/>
              <a:t>Adjust Underapplied or Overapplied Overhead</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ectangle 8">
            <a:extLst>
              <a:ext uri="{FF2B5EF4-FFF2-40B4-BE49-F238E27FC236}">
                <a16:creationId xmlns:a16="http://schemas.microsoft.com/office/drawing/2014/main" xmlns="" id="{B2119C8B-DFD1-FF46-814E-83AECD705F23}"/>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62DBDC93-A44B-7648-8DD6-E976365EAEFC}"/>
              </a:ext>
            </a:extLst>
          </p:cNvPr>
          <p:cNvSpPr txBox="1">
            <a:spLocks/>
          </p:cNvSpPr>
          <p:nvPr/>
        </p:nvSpPr>
        <p:spPr>
          <a:xfrm>
            <a:off x="6884599" y="6370637"/>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15-</a:t>
            </a:r>
            <a:fld id="{389021C6-BF4E-47D5-A0FD-A156D54A87E1}" type="slidenum">
              <a:rPr lang="en-US" smtClean="0">
                <a:solidFill>
                  <a:schemeClr val="tx1">
                    <a:lumMod val="50000"/>
                    <a:lumOff val="50000"/>
                  </a:schemeClr>
                </a:solidFill>
              </a:rPr>
              <a:pPr>
                <a:defRPr/>
              </a:pPr>
              <a:t>32</a:t>
            </a:fld>
            <a:endParaRPr lang="en-US" dirty="0">
              <a:solidFill>
                <a:schemeClr val="tx1">
                  <a:lumMod val="50000"/>
                  <a:lumOff val="50000"/>
                </a:schemeClr>
              </a:solidFill>
            </a:endParaRPr>
          </a:p>
        </p:txBody>
      </p:sp>
      <p:sp>
        <p:nvSpPr>
          <p:cNvPr id="8" name="Rounded Rectangle 7">
            <a:extLst>
              <a:ext uri="{FF2B5EF4-FFF2-40B4-BE49-F238E27FC236}">
                <a16:creationId xmlns:a16="http://schemas.microsoft.com/office/drawing/2014/main" xmlns="" id="{BCA33140-733B-4C91-853A-1FEDF939ACE1}"/>
              </a:ext>
            </a:extLst>
          </p:cNvPr>
          <p:cNvSpPr/>
          <p:nvPr/>
        </p:nvSpPr>
        <p:spPr>
          <a:xfrm>
            <a:off x="81012" y="6553200"/>
            <a:ext cx="4948188" cy="19624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rPr>
              <a:t>Close overapplied and underapplied factory overhead</a:t>
            </a:r>
            <a:r>
              <a:rPr lang="en-US" sz="1100" dirty="0">
                <a:solidFill>
                  <a:prstClr val="black"/>
                </a:solidFill>
                <a:latin typeface="Calibri"/>
              </a:rPr>
              <a:t>.</a:t>
            </a:r>
          </a:p>
        </p:txBody>
      </p:sp>
      <p:pic>
        <p:nvPicPr>
          <p:cNvPr id="6" name="Picture 5">
            <a:extLst>
              <a:ext uri="{FF2B5EF4-FFF2-40B4-BE49-F238E27FC236}">
                <a16:creationId xmlns:a16="http://schemas.microsoft.com/office/drawing/2014/main" xmlns="" id="{8990373F-1CA5-4BE3-91FE-C9EF86B2CC41}"/>
              </a:ext>
            </a:extLst>
          </p:cNvPr>
          <p:cNvPicPr>
            <a:picLocks noChangeAspect="1"/>
          </p:cNvPicPr>
          <p:nvPr/>
        </p:nvPicPr>
        <p:blipFill>
          <a:blip r:embed="rId3"/>
          <a:stretch>
            <a:fillRect/>
          </a:stretch>
        </p:blipFill>
        <p:spPr>
          <a:xfrm>
            <a:off x="1267680" y="3775223"/>
            <a:ext cx="6361905" cy="961905"/>
          </a:xfrm>
          <a:prstGeom prst="rect">
            <a:avLst/>
          </a:prstGeom>
        </p:spPr>
      </p:pic>
      <p:pic>
        <p:nvPicPr>
          <p:cNvPr id="3" name="Picture 2">
            <a:extLst>
              <a:ext uri="{FF2B5EF4-FFF2-40B4-BE49-F238E27FC236}">
                <a16:creationId xmlns:a16="http://schemas.microsoft.com/office/drawing/2014/main" xmlns="" id="{62FF5B15-6483-4693-A801-18A336FA9D78}"/>
              </a:ext>
            </a:extLst>
          </p:cNvPr>
          <p:cNvPicPr>
            <a:picLocks noChangeAspect="1"/>
          </p:cNvPicPr>
          <p:nvPr/>
        </p:nvPicPr>
        <p:blipFill>
          <a:blip r:embed="rId4"/>
          <a:stretch>
            <a:fillRect/>
          </a:stretch>
        </p:blipFill>
        <p:spPr>
          <a:xfrm>
            <a:off x="2581434" y="2042797"/>
            <a:ext cx="3941521" cy="1219199"/>
          </a:xfrm>
          <a:prstGeom prst="rect">
            <a:avLst/>
          </a:prstGeom>
        </p:spPr>
      </p:pic>
    </p:spTree>
    <p:extLst>
      <p:ext uri="{BB962C8B-B14F-4D97-AF65-F5344CB8AC3E}">
        <p14:creationId xmlns:p14="http://schemas.microsoft.com/office/powerpoint/2010/main" val="3651196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112" y="338496"/>
            <a:ext cx="8229600" cy="1219200"/>
          </a:xfrm>
        </p:spPr>
        <p:txBody>
          <a:bodyPr/>
          <a:lstStyle/>
          <a:p>
            <a:r>
              <a:rPr lang="en-US" b="1" dirty="0"/>
              <a:t>Job Order Costing of Services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TextBox 7">
            <a:extLst>
              <a:ext uri="{FF2B5EF4-FFF2-40B4-BE49-F238E27FC236}">
                <a16:creationId xmlns:a16="http://schemas.microsoft.com/office/drawing/2014/main" xmlns="" id="{05639921-05B3-4856-9C4A-862ED8587078}"/>
              </a:ext>
            </a:extLst>
          </p:cNvPr>
          <p:cNvSpPr txBox="1"/>
          <p:nvPr/>
        </p:nvSpPr>
        <p:spPr>
          <a:xfrm>
            <a:off x="7620000" y="455759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15.21</a:t>
            </a:r>
          </a:p>
        </p:txBody>
      </p:sp>
      <p:sp>
        <p:nvSpPr>
          <p:cNvPr id="9" name="TextBox 8">
            <a:extLst>
              <a:ext uri="{FF2B5EF4-FFF2-40B4-BE49-F238E27FC236}">
                <a16:creationId xmlns:a16="http://schemas.microsoft.com/office/drawing/2014/main" xmlns="" id="{C6473C33-CB7E-4A86-856E-F452031C4DAE}"/>
              </a:ext>
            </a:extLst>
          </p:cNvPr>
          <p:cNvSpPr txBox="1"/>
          <p:nvPr/>
        </p:nvSpPr>
        <p:spPr>
          <a:xfrm>
            <a:off x="450112" y="1198978"/>
            <a:ext cx="8229600" cy="3046988"/>
          </a:xfrm>
          <a:prstGeom prst="rect">
            <a:avLst/>
          </a:prstGeom>
          <a:noFill/>
        </p:spPr>
        <p:txBody>
          <a:bodyPr wrap="square" rtlCol="0">
            <a:spAutoFit/>
          </a:bodyPr>
          <a:lstStyle/>
          <a:p>
            <a:r>
              <a:rPr lang="en-US" sz="2400" dirty="0"/>
              <a:t>Job order costing applies to service companies. Differences for service firms:</a:t>
            </a:r>
          </a:p>
          <a:p>
            <a:pPr marL="285750" indent="-285750">
              <a:buFont typeface="Arial" panose="020B0604020202020204" pitchFamily="34" charset="0"/>
              <a:buChar char="•"/>
            </a:pPr>
            <a:r>
              <a:rPr lang="en-US" sz="2400" dirty="0"/>
              <a:t>Service firms do not have raw materials or finished goods inventory.  They have supplies, but these may be considered overhead.</a:t>
            </a:r>
          </a:p>
          <a:p>
            <a:pPr marL="285750" indent="-285750">
              <a:buFont typeface="Arial" panose="020B0604020202020204" pitchFamily="34" charset="0"/>
              <a:buChar char="•"/>
            </a:pPr>
            <a:r>
              <a:rPr lang="en-US" sz="2400" dirty="0"/>
              <a:t>Direct labor is used to apply overhead.</a:t>
            </a:r>
          </a:p>
          <a:p>
            <a:pPr marL="285750" indent="-285750">
              <a:buFont typeface="Arial" panose="020B0604020202020204" pitchFamily="34" charset="0"/>
              <a:buChar char="•"/>
            </a:pPr>
            <a:r>
              <a:rPr lang="en-US" sz="2400" dirty="0"/>
              <a:t>Typically use different account titles such as Services in Process Inventory and Services Overhead.</a:t>
            </a:r>
          </a:p>
        </p:txBody>
      </p:sp>
      <p:sp>
        <p:nvSpPr>
          <p:cNvPr id="11" name="Rectangle 10">
            <a:extLst>
              <a:ext uri="{FF2B5EF4-FFF2-40B4-BE49-F238E27FC236}">
                <a16:creationId xmlns:a16="http://schemas.microsoft.com/office/drawing/2014/main" xmlns="" id="{01BCFD1B-F87E-3A42-A130-D52E107DA61C}"/>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0EBA6DAC-55E0-DB42-A61B-C06BBB1F4A77}"/>
              </a:ext>
            </a:extLst>
          </p:cNvPr>
          <p:cNvSpPr txBox="1">
            <a:spLocks/>
          </p:cNvSpPr>
          <p:nvPr/>
        </p:nvSpPr>
        <p:spPr>
          <a:xfrm>
            <a:off x="6778002" y="6396230"/>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15-</a:t>
            </a:r>
            <a:fld id="{389021C6-BF4E-47D5-A0FD-A156D54A87E1}" type="slidenum">
              <a:rPr lang="en-US" smtClean="0">
                <a:solidFill>
                  <a:schemeClr val="tx1">
                    <a:lumMod val="50000"/>
                    <a:lumOff val="50000"/>
                  </a:schemeClr>
                </a:solidFill>
              </a:rPr>
              <a:pPr>
                <a:defRPr/>
              </a:pPr>
              <a:t>33</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322FF8F7-EEDE-42CD-A272-593647CCBA24}"/>
              </a:ext>
            </a:extLst>
          </p:cNvPr>
          <p:cNvPicPr>
            <a:picLocks noChangeAspect="1"/>
          </p:cNvPicPr>
          <p:nvPr/>
        </p:nvPicPr>
        <p:blipFill>
          <a:blip r:embed="rId3"/>
          <a:stretch>
            <a:fillRect/>
          </a:stretch>
        </p:blipFill>
        <p:spPr>
          <a:xfrm>
            <a:off x="1371600" y="4245966"/>
            <a:ext cx="5508667" cy="2222795"/>
          </a:xfrm>
          <a:prstGeom prst="rect">
            <a:avLst/>
          </a:prstGeom>
        </p:spPr>
      </p:pic>
      <p:sp>
        <p:nvSpPr>
          <p:cNvPr id="10" name="Rounded Rectangle 7">
            <a:extLst>
              <a:ext uri="{FF2B5EF4-FFF2-40B4-BE49-F238E27FC236}">
                <a16:creationId xmlns:a16="http://schemas.microsoft.com/office/drawing/2014/main" xmlns="" id="{CF268269-64E0-4239-8B4B-C7ACAB6DA274}"/>
              </a:ext>
            </a:extLst>
          </p:cNvPr>
          <p:cNvSpPr/>
          <p:nvPr/>
        </p:nvSpPr>
        <p:spPr>
          <a:xfrm>
            <a:off x="81012" y="6553200"/>
            <a:ext cx="4948188" cy="19624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rPr>
              <a:t>Close overapplied and underapplied factory overhead</a:t>
            </a:r>
            <a:r>
              <a:rPr lang="en-US" sz="1100" dirty="0">
                <a:solidFill>
                  <a:prstClr val="black"/>
                </a:solidFill>
                <a:latin typeface="Calibri"/>
              </a:rPr>
              <a:t>.</a:t>
            </a:r>
          </a:p>
        </p:txBody>
      </p:sp>
    </p:spTree>
    <p:extLst>
      <p:ext uri="{BB962C8B-B14F-4D97-AF65-F5344CB8AC3E}">
        <p14:creationId xmlns:p14="http://schemas.microsoft.com/office/powerpoint/2010/main" val="3563120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044512"/>
            <a:ext cx="7315200" cy="3124200"/>
          </a:xfrm>
        </p:spPr>
        <p:txBody>
          <a:bodyPr>
            <a:normAutofit fontScale="90000"/>
          </a:bodyPr>
          <a:lstStyle/>
          <a:p>
            <a:r>
              <a:rPr lang="en-US" altLang="en-US" dirty="0"/>
              <a:t/>
            </a:r>
            <a:br>
              <a:rPr lang="en-US" altLang="en-US" dirty="0"/>
            </a:br>
            <a:r>
              <a:rPr lang="en-US" altLang="en-US" dirty="0"/>
              <a:t>A</a:t>
            </a:r>
            <a:r>
              <a:rPr lang="en-US" dirty="0">
                <a:solidFill>
                  <a:prstClr val="black"/>
                </a:solidFill>
              </a:rPr>
              <a:t>pply job order costing in pricing services.</a:t>
            </a: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572000"/>
            <a:ext cx="7315200" cy="87313"/>
          </a:xfrm>
          <a:prstGeom prst="rect">
            <a:avLst/>
          </a:prstGeom>
          <a:noFill/>
          <a:ln w="9525">
            <a:noFill/>
            <a:miter lim="800000"/>
            <a:headEnd/>
            <a:tailEnd/>
          </a:ln>
        </p:spPr>
      </p:pic>
      <p:sp>
        <p:nvSpPr>
          <p:cNvPr id="8" name="TextBox 7"/>
          <p:cNvSpPr txBox="1"/>
          <p:nvPr/>
        </p:nvSpPr>
        <p:spPr>
          <a:xfrm>
            <a:off x="2133600" y="850354"/>
            <a:ext cx="5410200" cy="769441"/>
          </a:xfrm>
          <a:prstGeom prst="rect">
            <a:avLst/>
          </a:prstGeom>
          <a:noFill/>
        </p:spPr>
        <p:txBody>
          <a:bodyPr wrap="square" rtlCol="0">
            <a:spAutoFit/>
          </a:bodyPr>
          <a:lstStyle/>
          <a:p>
            <a:r>
              <a:rPr lang="en-US" altLang="en-US" sz="4400" b="1" dirty="0">
                <a:latin typeface="+mj-lt"/>
              </a:rPr>
              <a:t>Learning Objective A1</a:t>
            </a:r>
            <a:endParaRPr lang="en-US" sz="4400" dirty="0">
              <a:latin typeface="+mj-lt"/>
            </a:endParaRPr>
          </a:p>
        </p:txBody>
      </p:sp>
      <p:sp>
        <p:nvSpPr>
          <p:cNvPr id="10" name="Rectangle 9">
            <a:extLst>
              <a:ext uri="{FF2B5EF4-FFF2-40B4-BE49-F238E27FC236}">
                <a16:creationId xmlns:a16="http://schemas.microsoft.com/office/drawing/2014/main" xmlns="" id="{CD1A244F-C943-564A-826E-7C2BA5B7611A}"/>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6F8A36F5-5409-DB46-844E-093C727737E9}"/>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15-</a:t>
            </a:r>
            <a:fld id="{389021C6-BF4E-47D5-A0FD-A156D54A87E1}" type="slidenum">
              <a:rPr lang="en-US" smtClean="0">
                <a:solidFill>
                  <a:schemeClr val="tx1">
                    <a:lumMod val="50000"/>
                    <a:lumOff val="50000"/>
                  </a:schemeClr>
                </a:solidFill>
              </a:rPr>
              <a:pPr>
                <a:defRPr/>
              </a:pPr>
              <a:t>34</a:t>
            </a:fld>
            <a:endParaRPr lang="en-US" dirty="0">
              <a:solidFill>
                <a:schemeClr val="tx1">
                  <a:lumMod val="50000"/>
                  <a:lumOff val="50000"/>
                </a:schemeClr>
              </a:solidFill>
            </a:endParaRPr>
          </a:p>
        </p:txBody>
      </p:sp>
    </p:spTree>
    <p:extLst>
      <p:ext uri="{BB962C8B-B14F-4D97-AF65-F5344CB8AC3E}">
        <p14:creationId xmlns:p14="http://schemas.microsoft.com/office/powerpoint/2010/main" val="15174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txBox="1">
            <a:spLocks noChangeArrowheads="1"/>
          </p:cNvSpPr>
          <p:nvPr/>
        </p:nvSpPr>
        <p:spPr>
          <a:xfrm>
            <a:off x="304800" y="685800"/>
            <a:ext cx="8534400" cy="609600"/>
          </a:xfrm>
          <a:prstGeom prst="rect">
            <a:avLst/>
          </a:prstGeom>
        </p:spPr>
        <p:txBody>
          <a:bodyPr anchor="ctr"/>
          <a:lstStyle/>
          <a:p>
            <a:pPr algn="ctr" eaLnBrk="0" hangingPunct="0">
              <a:defRPr/>
            </a:pPr>
            <a:r>
              <a:rPr lang="en-US" sz="4400" b="1" dirty="0">
                <a:latin typeface="+mj-lt"/>
                <a:ea typeface="+mj-ea"/>
                <a:cs typeface="+mj-cs"/>
              </a:rPr>
              <a:t>Pricing for Services</a:t>
            </a:r>
          </a:p>
        </p:txBody>
      </p:sp>
      <p:sp>
        <p:nvSpPr>
          <p:cNvPr id="2" name="TextBox 1"/>
          <p:cNvSpPr txBox="1"/>
          <p:nvPr/>
        </p:nvSpPr>
        <p:spPr>
          <a:xfrm>
            <a:off x="838200" y="1437167"/>
            <a:ext cx="7848600" cy="2369880"/>
          </a:xfrm>
          <a:prstGeom prst="rect">
            <a:avLst/>
          </a:prstGeom>
          <a:noFill/>
        </p:spPr>
        <p:txBody>
          <a:bodyPr wrap="square" rtlCol="0">
            <a:spAutoFit/>
          </a:bodyPr>
          <a:lstStyle/>
          <a:p>
            <a:pPr marL="571500" indent="-571500">
              <a:buFont typeface="Arial" panose="020B0604020202020204" pitchFamily="34" charset="0"/>
              <a:buChar char="•"/>
            </a:pPr>
            <a:r>
              <a:rPr lang="en-US" sz="2800" dirty="0"/>
              <a:t>Service providers also use job order costing.</a:t>
            </a:r>
          </a:p>
          <a:p>
            <a:pPr marL="571500" indent="-571500">
              <a:buFont typeface="Arial" panose="020B0604020202020204" pitchFamily="34" charset="0"/>
              <a:buChar char="•"/>
            </a:pPr>
            <a:r>
              <a:rPr lang="en-US" sz="2800" dirty="0"/>
              <a:t>Cost for each individual job are tracked separately.</a:t>
            </a:r>
          </a:p>
          <a:p>
            <a:pPr marL="571500" indent="-571500">
              <a:buFont typeface="Arial" panose="020B0604020202020204" pitchFamily="34" charset="0"/>
              <a:buChar char="•"/>
            </a:pPr>
            <a:r>
              <a:rPr lang="en-US" sz="2800" dirty="0"/>
              <a:t>Total costs include labor and overhead.</a:t>
            </a:r>
          </a:p>
          <a:p>
            <a:pPr marL="571500" indent="-571500">
              <a:buFont typeface="Arial" panose="020B0604020202020204" pitchFamily="34" charset="0"/>
              <a:buChar char="•"/>
            </a:pPr>
            <a:endParaRPr lang="en-US" sz="3600" dirty="0"/>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ounded Rectangle 9"/>
          <p:cNvSpPr/>
          <p:nvPr/>
        </p:nvSpPr>
        <p:spPr>
          <a:xfrm>
            <a:off x="81012" y="6612921"/>
            <a:ext cx="3881388" cy="15049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A1: Apply job order costing in pricing services.</a:t>
            </a:r>
            <a:endParaRPr lang="en-US" sz="1100" dirty="0">
              <a:solidFill>
                <a:prstClr val="black"/>
              </a:solidFill>
              <a:latin typeface="Calibri"/>
            </a:endParaRPr>
          </a:p>
        </p:txBody>
      </p:sp>
      <p:sp>
        <p:nvSpPr>
          <p:cNvPr id="11" name="Rectangle 10">
            <a:extLst>
              <a:ext uri="{FF2B5EF4-FFF2-40B4-BE49-F238E27FC236}">
                <a16:creationId xmlns:a16="http://schemas.microsoft.com/office/drawing/2014/main" xmlns="" id="{0DBC481F-2F01-A742-B1EC-7E522E662A8B}"/>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AF0A5FD8-95EC-BB40-AC7C-A91BECFDCB26}"/>
              </a:ext>
            </a:extLst>
          </p:cNvPr>
          <p:cNvSpPr txBox="1">
            <a:spLocks/>
          </p:cNvSpPr>
          <p:nvPr/>
        </p:nvSpPr>
        <p:spPr>
          <a:xfrm>
            <a:off x="6781800" y="6370637"/>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15-</a:t>
            </a:r>
            <a:fld id="{389021C6-BF4E-47D5-A0FD-A156D54A87E1}" type="slidenum">
              <a:rPr lang="en-US" smtClean="0">
                <a:solidFill>
                  <a:schemeClr val="tx1">
                    <a:lumMod val="50000"/>
                    <a:lumOff val="50000"/>
                  </a:schemeClr>
                </a:solidFill>
              </a:rPr>
              <a:pPr>
                <a:defRPr/>
              </a:pPr>
              <a:t>35</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57CEA0A4-EABA-4D5E-852C-77DDFD8A363C}"/>
              </a:ext>
            </a:extLst>
          </p:cNvPr>
          <p:cNvPicPr>
            <a:picLocks noChangeAspect="1"/>
          </p:cNvPicPr>
          <p:nvPr/>
        </p:nvPicPr>
        <p:blipFill>
          <a:blip r:embed="rId3"/>
          <a:stretch>
            <a:fillRect/>
          </a:stretch>
        </p:blipFill>
        <p:spPr>
          <a:xfrm>
            <a:off x="2266245" y="3429000"/>
            <a:ext cx="4515555" cy="2743200"/>
          </a:xfrm>
          <a:prstGeom prst="rect">
            <a:avLst/>
          </a:prstGeom>
        </p:spPr>
      </p:pic>
    </p:spTree>
    <p:extLst>
      <p:ext uri="{BB962C8B-B14F-4D97-AF65-F5344CB8AC3E}">
        <p14:creationId xmlns:p14="http://schemas.microsoft.com/office/powerpoint/2010/main" val="2983129059"/>
      </p:ext>
    </p:extLst>
  </p:cSld>
  <p:clrMapOvr>
    <a:masterClrMapping/>
  </p:clrMapOvr>
  <p:transition spd="med">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txBox="1">
            <a:spLocks noChangeArrowheads="1"/>
          </p:cNvSpPr>
          <p:nvPr/>
        </p:nvSpPr>
        <p:spPr>
          <a:xfrm>
            <a:off x="304799" y="1009438"/>
            <a:ext cx="8534400" cy="609600"/>
          </a:xfrm>
          <a:prstGeom prst="rect">
            <a:avLst/>
          </a:prstGeom>
        </p:spPr>
        <p:txBody>
          <a:bodyPr anchor="ctr"/>
          <a:lstStyle/>
          <a:p>
            <a:pPr algn="ctr" eaLnBrk="0" hangingPunct="0">
              <a:defRPr/>
            </a:pPr>
            <a:r>
              <a:rPr lang="en-US" sz="4400" b="1" dirty="0">
                <a:latin typeface="+mj-lt"/>
                <a:ea typeface="+mj-ea"/>
                <a:cs typeface="+mj-cs"/>
              </a:rPr>
              <a:t>Gross Profit Ratio for Service Companies</a:t>
            </a:r>
          </a:p>
        </p:txBody>
      </p:sp>
      <p:sp>
        <p:nvSpPr>
          <p:cNvPr id="2" name="TextBox 1"/>
          <p:cNvSpPr txBox="1"/>
          <p:nvPr/>
        </p:nvSpPr>
        <p:spPr>
          <a:xfrm>
            <a:off x="762000" y="3402482"/>
            <a:ext cx="7848600" cy="2369880"/>
          </a:xfrm>
          <a:prstGeom prst="rect">
            <a:avLst/>
          </a:prstGeom>
          <a:noFill/>
        </p:spPr>
        <p:txBody>
          <a:bodyPr wrap="square" rtlCol="0">
            <a:spAutoFit/>
          </a:bodyPr>
          <a:lstStyle/>
          <a:p>
            <a:pPr marL="571500" indent="-571500">
              <a:buFont typeface="Arial" panose="020B0604020202020204" pitchFamily="34" charset="0"/>
              <a:buChar char="•"/>
            </a:pPr>
            <a:r>
              <a:rPr lang="en-US" sz="2800" dirty="0"/>
              <a:t>Service providers also use job order costing.</a:t>
            </a:r>
          </a:p>
          <a:p>
            <a:pPr marL="571500" indent="-571500">
              <a:buFont typeface="Arial" panose="020B0604020202020204" pitchFamily="34" charset="0"/>
              <a:buChar char="•"/>
            </a:pPr>
            <a:r>
              <a:rPr lang="en-US" sz="2800" dirty="0"/>
              <a:t>Cost for each individual job are tracked separately.</a:t>
            </a:r>
          </a:p>
          <a:p>
            <a:pPr marL="571500" indent="-571500">
              <a:buFont typeface="Arial" panose="020B0604020202020204" pitchFamily="34" charset="0"/>
              <a:buChar char="•"/>
            </a:pPr>
            <a:r>
              <a:rPr lang="en-US" sz="2800" dirty="0"/>
              <a:t>Total costs include labor and overhead.</a:t>
            </a:r>
          </a:p>
          <a:p>
            <a:pPr marL="571500" indent="-571500">
              <a:buFont typeface="Arial" panose="020B0604020202020204" pitchFamily="34" charset="0"/>
              <a:buChar char="•"/>
            </a:pPr>
            <a:endParaRPr lang="en-US" sz="3600" dirty="0"/>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ounded Rectangle 9"/>
          <p:cNvSpPr/>
          <p:nvPr/>
        </p:nvSpPr>
        <p:spPr>
          <a:xfrm>
            <a:off x="81012" y="6534812"/>
            <a:ext cx="4033788" cy="228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A1: Apply job order costing in pricing services.</a:t>
            </a:r>
            <a:endParaRPr lang="en-US" sz="1100" dirty="0">
              <a:solidFill>
                <a:prstClr val="black"/>
              </a:solidFill>
              <a:latin typeface="Calibri"/>
            </a:endParaRPr>
          </a:p>
        </p:txBody>
      </p:sp>
      <p:sp>
        <p:nvSpPr>
          <p:cNvPr id="11" name="Rectangle 10">
            <a:extLst>
              <a:ext uri="{FF2B5EF4-FFF2-40B4-BE49-F238E27FC236}">
                <a16:creationId xmlns:a16="http://schemas.microsoft.com/office/drawing/2014/main" xmlns="" id="{0DBC481F-2F01-A742-B1EC-7E522E662A8B}"/>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AF0A5FD8-95EC-BB40-AC7C-A91BECFDCB26}"/>
              </a:ext>
            </a:extLst>
          </p:cNvPr>
          <p:cNvSpPr txBox="1">
            <a:spLocks/>
          </p:cNvSpPr>
          <p:nvPr/>
        </p:nvSpPr>
        <p:spPr>
          <a:xfrm>
            <a:off x="6781800" y="6370637"/>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15-</a:t>
            </a:r>
            <a:fld id="{389021C6-BF4E-47D5-A0FD-A156D54A87E1}" type="slidenum">
              <a:rPr lang="en-US" smtClean="0">
                <a:solidFill>
                  <a:schemeClr val="tx1">
                    <a:lumMod val="50000"/>
                    <a:lumOff val="50000"/>
                  </a:schemeClr>
                </a:solidFill>
              </a:rPr>
              <a:pPr>
                <a:defRPr/>
              </a:pPr>
              <a:t>36</a:t>
            </a:fld>
            <a:endParaRPr lang="en-US" dirty="0">
              <a:solidFill>
                <a:schemeClr val="tx1">
                  <a:lumMod val="50000"/>
                  <a:lumOff val="50000"/>
                </a:schemeClr>
              </a:solidFill>
            </a:endParaRPr>
          </a:p>
        </p:txBody>
      </p:sp>
      <p:pic>
        <p:nvPicPr>
          <p:cNvPr id="4" name="Picture 3">
            <a:extLst>
              <a:ext uri="{FF2B5EF4-FFF2-40B4-BE49-F238E27FC236}">
                <a16:creationId xmlns:a16="http://schemas.microsoft.com/office/drawing/2014/main" xmlns="" id="{A4989BC9-3673-4627-AFC9-1E201839B862}"/>
              </a:ext>
            </a:extLst>
          </p:cNvPr>
          <p:cNvPicPr>
            <a:picLocks noChangeAspect="1"/>
          </p:cNvPicPr>
          <p:nvPr/>
        </p:nvPicPr>
        <p:blipFill>
          <a:blip r:embed="rId3"/>
          <a:stretch>
            <a:fillRect/>
          </a:stretch>
        </p:blipFill>
        <p:spPr>
          <a:xfrm>
            <a:off x="1194545" y="2122355"/>
            <a:ext cx="6754909" cy="932109"/>
          </a:xfrm>
          <a:prstGeom prst="rect">
            <a:avLst/>
          </a:prstGeom>
        </p:spPr>
      </p:pic>
    </p:spTree>
    <p:extLst>
      <p:ext uri="{BB962C8B-B14F-4D97-AF65-F5344CB8AC3E}">
        <p14:creationId xmlns:p14="http://schemas.microsoft.com/office/powerpoint/2010/main" val="511000164"/>
      </p:ext>
    </p:extLst>
  </p:cSld>
  <p:clrMapOvr>
    <a:masterClrMapping/>
  </p:clrMapOvr>
  <p:transition spd="med">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p:nvPr>
        </p:nvSpPr>
        <p:spPr>
          <a:xfrm>
            <a:off x="457200" y="1752600"/>
            <a:ext cx="8229600" cy="1143000"/>
          </a:xfrm>
        </p:spPr>
        <p:txBody>
          <a:bodyPr/>
          <a:lstStyle/>
          <a:p>
            <a:r>
              <a:rPr lang="en-US" altLang="en-US" b="1" dirty="0"/>
              <a:t>End of Chapter 15</a:t>
            </a:r>
          </a:p>
        </p:txBody>
      </p:sp>
      <p:sp>
        <p:nvSpPr>
          <p:cNvPr id="3" name="Rectangle 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Rectangle 5">
            <a:extLst>
              <a:ext uri="{FF2B5EF4-FFF2-40B4-BE49-F238E27FC236}">
                <a16:creationId xmlns:a16="http://schemas.microsoft.com/office/drawing/2014/main" xmlns="" id="{66B153E1-22C5-9649-B0AF-A00F68E5696E}"/>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7" name="Slide Number Placeholder 7">
            <a:extLst>
              <a:ext uri="{FF2B5EF4-FFF2-40B4-BE49-F238E27FC236}">
                <a16:creationId xmlns:a16="http://schemas.microsoft.com/office/drawing/2014/main" xmlns="" id="{54E72E37-2BE0-254E-B410-B934F5ACA163}"/>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15-</a:t>
            </a:r>
            <a:fld id="{389021C6-BF4E-47D5-A0FD-A156D54A87E1}" type="slidenum">
              <a:rPr lang="en-US" smtClean="0">
                <a:solidFill>
                  <a:schemeClr val="tx1">
                    <a:lumMod val="50000"/>
                    <a:lumOff val="50000"/>
                  </a:schemeClr>
                </a:solidFill>
              </a:rPr>
              <a:pPr>
                <a:defRPr/>
              </a:pPr>
              <a:t>37</a:t>
            </a:fld>
            <a:endParaRPr lang="en-US" dirty="0">
              <a:solidFill>
                <a:schemeClr val="tx1">
                  <a:lumMod val="50000"/>
                  <a:lumOff val="50000"/>
                </a:schemeClr>
              </a:solidFill>
            </a:endParaRPr>
          </a:p>
        </p:txBody>
      </p:sp>
    </p:spTree>
  </p:cSld>
  <p:clrMapOvr>
    <a:masterClrMapping/>
  </p:clrMapOvr>
  <p:transition>
    <p:wipe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
          <p:cNvGrpSpPr>
            <a:grpSpLocks/>
          </p:cNvGrpSpPr>
          <p:nvPr/>
        </p:nvGrpSpPr>
        <p:grpSpPr bwMode="auto">
          <a:xfrm>
            <a:off x="1514475" y="1590675"/>
            <a:ext cx="7054850" cy="2032000"/>
            <a:chOff x="954" y="962"/>
            <a:chExt cx="4444" cy="1280"/>
          </a:xfrm>
        </p:grpSpPr>
        <p:grpSp>
          <p:nvGrpSpPr>
            <p:cNvPr id="5129" name="Group 3"/>
            <p:cNvGrpSpPr>
              <a:grpSpLocks/>
            </p:cNvGrpSpPr>
            <p:nvPr/>
          </p:nvGrpSpPr>
          <p:grpSpPr bwMode="auto">
            <a:xfrm>
              <a:off x="976" y="968"/>
              <a:ext cx="4422" cy="1274"/>
              <a:chOff x="976" y="968"/>
              <a:chExt cx="4422" cy="1274"/>
            </a:xfrm>
          </p:grpSpPr>
          <p:sp>
            <p:nvSpPr>
              <p:cNvPr id="5136" name="Rectangle 4"/>
              <p:cNvSpPr>
                <a:spLocks noChangeArrowheads="1"/>
              </p:cNvSpPr>
              <p:nvPr/>
            </p:nvSpPr>
            <p:spPr bwMode="auto">
              <a:xfrm>
                <a:off x="977" y="972"/>
                <a:ext cx="1304" cy="774"/>
              </a:xfrm>
              <a:prstGeom prst="rect">
                <a:avLst/>
              </a:prstGeom>
              <a:solidFill>
                <a:srgbClr val="C0C0C0"/>
              </a:solidFill>
              <a:ln w="25400">
                <a:solidFill>
                  <a:srgbClr val="000000"/>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latin typeface="Arial" charset="0"/>
                </a:endParaRPr>
              </a:p>
            </p:txBody>
          </p:sp>
          <p:sp>
            <p:nvSpPr>
              <p:cNvPr id="5137" name="Freeform 5"/>
              <p:cNvSpPr>
                <a:spLocks/>
              </p:cNvSpPr>
              <p:nvPr/>
            </p:nvSpPr>
            <p:spPr bwMode="auto">
              <a:xfrm>
                <a:off x="2286" y="968"/>
                <a:ext cx="3112" cy="1274"/>
              </a:xfrm>
              <a:custGeom>
                <a:avLst/>
                <a:gdLst>
                  <a:gd name="T0" fmla="*/ 0 w 3112"/>
                  <a:gd name="T1" fmla="*/ 0 h 2547"/>
                  <a:gd name="T2" fmla="*/ 3112 w 3112"/>
                  <a:gd name="T3" fmla="*/ 1 h 2547"/>
                  <a:gd name="T4" fmla="*/ 0 w 3112"/>
                  <a:gd name="T5" fmla="*/ 1 h 2547"/>
                  <a:gd name="T6" fmla="*/ 0 w 3112"/>
                  <a:gd name="T7" fmla="*/ 0 h 2547"/>
                  <a:gd name="T8" fmla="*/ 0 60000 65536"/>
                  <a:gd name="T9" fmla="*/ 0 60000 65536"/>
                  <a:gd name="T10" fmla="*/ 0 60000 65536"/>
                  <a:gd name="T11" fmla="*/ 0 60000 65536"/>
                  <a:gd name="T12" fmla="*/ 0 w 3112"/>
                  <a:gd name="T13" fmla="*/ 0 h 2547"/>
                  <a:gd name="T14" fmla="*/ 3112 w 3112"/>
                  <a:gd name="T15" fmla="*/ 2547 h 2547"/>
                </a:gdLst>
                <a:ahLst/>
                <a:cxnLst>
                  <a:cxn ang="T8">
                    <a:pos x="T0" y="T1"/>
                  </a:cxn>
                  <a:cxn ang="T9">
                    <a:pos x="T2" y="T3"/>
                  </a:cxn>
                  <a:cxn ang="T10">
                    <a:pos x="T4" y="T5"/>
                  </a:cxn>
                  <a:cxn ang="T11">
                    <a:pos x="T6" y="T7"/>
                  </a:cxn>
                </a:cxnLst>
                <a:rect l="T12" t="T13" r="T14" b="T15"/>
                <a:pathLst>
                  <a:path w="3112" h="2547">
                    <a:moveTo>
                      <a:pt x="0" y="0"/>
                    </a:moveTo>
                    <a:lnTo>
                      <a:pt x="3112" y="2547"/>
                    </a:lnTo>
                    <a:lnTo>
                      <a:pt x="0" y="1567"/>
                    </a:lnTo>
                    <a:lnTo>
                      <a:pt x="0" y="0"/>
                    </a:lnTo>
                    <a:close/>
                  </a:path>
                </a:pathLst>
              </a:custGeom>
              <a:solidFill>
                <a:srgbClr val="606060"/>
              </a:solidFill>
              <a:ln w="25400">
                <a:solidFill>
                  <a:srgbClr val="000000"/>
                </a:solidFill>
                <a:round/>
                <a:headEnd/>
                <a:tailEnd/>
              </a:ln>
            </p:spPr>
            <p:txBody>
              <a:bodyPr/>
              <a:lstStyle/>
              <a:p>
                <a:endParaRPr lang="en-GB" dirty="0"/>
              </a:p>
            </p:txBody>
          </p:sp>
          <p:sp>
            <p:nvSpPr>
              <p:cNvPr id="5138" name="Freeform 6"/>
              <p:cNvSpPr>
                <a:spLocks/>
              </p:cNvSpPr>
              <p:nvPr/>
            </p:nvSpPr>
            <p:spPr bwMode="auto">
              <a:xfrm>
                <a:off x="976" y="1751"/>
                <a:ext cx="4422" cy="491"/>
              </a:xfrm>
              <a:custGeom>
                <a:avLst/>
                <a:gdLst>
                  <a:gd name="T0" fmla="*/ 0 w 4422"/>
                  <a:gd name="T1" fmla="*/ 0 h 980"/>
                  <a:gd name="T2" fmla="*/ 1310 w 4422"/>
                  <a:gd name="T3" fmla="*/ 0 h 980"/>
                  <a:gd name="T4" fmla="*/ 4422 w 4422"/>
                  <a:gd name="T5" fmla="*/ 1 h 980"/>
                  <a:gd name="T6" fmla="*/ 0 w 4422"/>
                  <a:gd name="T7" fmla="*/ 0 h 980"/>
                  <a:gd name="T8" fmla="*/ 0 60000 65536"/>
                  <a:gd name="T9" fmla="*/ 0 60000 65536"/>
                  <a:gd name="T10" fmla="*/ 0 60000 65536"/>
                  <a:gd name="T11" fmla="*/ 0 60000 65536"/>
                  <a:gd name="T12" fmla="*/ 0 w 4422"/>
                  <a:gd name="T13" fmla="*/ 0 h 980"/>
                  <a:gd name="T14" fmla="*/ 4422 w 4422"/>
                  <a:gd name="T15" fmla="*/ 980 h 980"/>
                </a:gdLst>
                <a:ahLst/>
                <a:cxnLst>
                  <a:cxn ang="T8">
                    <a:pos x="T0" y="T1"/>
                  </a:cxn>
                  <a:cxn ang="T9">
                    <a:pos x="T2" y="T3"/>
                  </a:cxn>
                  <a:cxn ang="T10">
                    <a:pos x="T4" y="T5"/>
                  </a:cxn>
                  <a:cxn ang="T11">
                    <a:pos x="T6" y="T7"/>
                  </a:cxn>
                </a:cxnLst>
                <a:rect l="T12" t="T13" r="T14" b="T15"/>
                <a:pathLst>
                  <a:path w="4422" h="980">
                    <a:moveTo>
                      <a:pt x="0" y="0"/>
                    </a:moveTo>
                    <a:lnTo>
                      <a:pt x="1310" y="0"/>
                    </a:lnTo>
                    <a:lnTo>
                      <a:pt x="4422" y="980"/>
                    </a:lnTo>
                    <a:lnTo>
                      <a:pt x="0" y="0"/>
                    </a:lnTo>
                    <a:close/>
                  </a:path>
                </a:pathLst>
              </a:custGeom>
              <a:solidFill>
                <a:srgbClr val="404040"/>
              </a:solidFill>
              <a:ln w="25400">
                <a:solidFill>
                  <a:srgbClr val="000000"/>
                </a:solidFill>
                <a:round/>
                <a:headEnd/>
                <a:tailEnd/>
              </a:ln>
            </p:spPr>
            <p:txBody>
              <a:bodyPr/>
              <a:lstStyle/>
              <a:p>
                <a:endParaRPr lang="en-GB" dirty="0"/>
              </a:p>
            </p:txBody>
          </p:sp>
        </p:grpSp>
        <p:grpSp>
          <p:nvGrpSpPr>
            <p:cNvPr id="5130" name="Group 7"/>
            <p:cNvGrpSpPr>
              <a:grpSpLocks/>
            </p:cNvGrpSpPr>
            <p:nvPr/>
          </p:nvGrpSpPr>
          <p:grpSpPr bwMode="auto">
            <a:xfrm>
              <a:off x="2778" y="968"/>
              <a:ext cx="2620" cy="1274"/>
              <a:chOff x="2778" y="968"/>
              <a:chExt cx="2620" cy="1274"/>
            </a:xfrm>
          </p:grpSpPr>
          <p:sp>
            <p:nvSpPr>
              <p:cNvPr id="5133" name="Rectangle 8"/>
              <p:cNvSpPr>
                <a:spLocks noChangeArrowheads="1"/>
              </p:cNvSpPr>
              <p:nvPr/>
            </p:nvSpPr>
            <p:spPr bwMode="auto">
              <a:xfrm>
                <a:off x="2779" y="972"/>
                <a:ext cx="1304" cy="774"/>
              </a:xfrm>
              <a:prstGeom prst="rect">
                <a:avLst/>
              </a:prstGeom>
              <a:solidFill>
                <a:srgbClr val="FFFF00"/>
              </a:solidFill>
              <a:ln w="25400">
                <a:solidFill>
                  <a:srgbClr val="000000"/>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latin typeface="Arial" charset="0"/>
                </a:endParaRPr>
              </a:p>
            </p:txBody>
          </p:sp>
          <p:sp>
            <p:nvSpPr>
              <p:cNvPr id="5134" name="Freeform 9"/>
              <p:cNvSpPr>
                <a:spLocks/>
              </p:cNvSpPr>
              <p:nvPr/>
            </p:nvSpPr>
            <p:spPr bwMode="auto">
              <a:xfrm>
                <a:off x="4088" y="968"/>
                <a:ext cx="1310" cy="1274"/>
              </a:xfrm>
              <a:custGeom>
                <a:avLst/>
                <a:gdLst>
                  <a:gd name="T0" fmla="*/ 0 w 1310"/>
                  <a:gd name="T1" fmla="*/ 0 h 2547"/>
                  <a:gd name="T2" fmla="*/ 1310 w 1310"/>
                  <a:gd name="T3" fmla="*/ 1 h 2547"/>
                  <a:gd name="T4" fmla="*/ 0 w 1310"/>
                  <a:gd name="T5" fmla="*/ 1 h 2547"/>
                  <a:gd name="T6" fmla="*/ 0 w 1310"/>
                  <a:gd name="T7" fmla="*/ 0 h 2547"/>
                  <a:gd name="T8" fmla="*/ 0 60000 65536"/>
                  <a:gd name="T9" fmla="*/ 0 60000 65536"/>
                  <a:gd name="T10" fmla="*/ 0 60000 65536"/>
                  <a:gd name="T11" fmla="*/ 0 60000 65536"/>
                  <a:gd name="T12" fmla="*/ 0 w 1310"/>
                  <a:gd name="T13" fmla="*/ 0 h 2547"/>
                  <a:gd name="T14" fmla="*/ 1310 w 1310"/>
                  <a:gd name="T15" fmla="*/ 2547 h 2547"/>
                </a:gdLst>
                <a:ahLst/>
                <a:cxnLst>
                  <a:cxn ang="T8">
                    <a:pos x="T0" y="T1"/>
                  </a:cxn>
                  <a:cxn ang="T9">
                    <a:pos x="T2" y="T3"/>
                  </a:cxn>
                  <a:cxn ang="T10">
                    <a:pos x="T4" y="T5"/>
                  </a:cxn>
                  <a:cxn ang="T11">
                    <a:pos x="T6" y="T7"/>
                  </a:cxn>
                </a:cxnLst>
                <a:rect l="T12" t="T13" r="T14" b="T15"/>
                <a:pathLst>
                  <a:path w="1310" h="2547">
                    <a:moveTo>
                      <a:pt x="0" y="0"/>
                    </a:moveTo>
                    <a:lnTo>
                      <a:pt x="1310" y="2547"/>
                    </a:lnTo>
                    <a:lnTo>
                      <a:pt x="0" y="1567"/>
                    </a:lnTo>
                    <a:lnTo>
                      <a:pt x="0" y="0"/>
                    </a:lnTo>
                    <a:close/>
                  </a:path>
                </a:pathLst>
              </a:custGeom>
              <a:solidFill>
                <a:srgbClr val="A0A000"/>
              </a:solidFill>
              <a:ln w="25400">
                <a:solidFill>
                  <a:srgbClr val="000000"/>
                </a:solidFill>
                <a:round/>
                <a:headEnd/>
                <a:tailEnd/>
              </a:ln>
            </p:spPr>
            <p:txBody>
              <a:bodyPr/>
              <a:lstStyle/>
              <a:p>
                <a:endParaRPr lang="en-GB" dirty="0"/>
              </a:p>
            </p:txBody>
          </p:sp>
          <p:sp>
            <p:nvSpPr>
              <p:cNvPr id="5135" name="Freeform 10"/>
              <p:cNvSpPr>
                <a:spLocks/>
              </p:cNvSpPr>
              <p:nvPr/>
            </p:nvSpPr>
            <p:spPr bwMode="auto">
              <a:xfrm>
                <a:off x="2778" y="1751"/>
                <a:ext cx="2620" cy="491"/>
              </a:xfrm>
              <a:custGeom>
                <a:avLst/>
                <a:gdLst>
                  <a:gd name="T0" fmla="*/ 0 w 2620"/>
                  <a:gd name="T1" fmla="*/ 0 h 980"/>
                  <a:gd name="T2" fmla="*/ 1310 w 2620"/>
                  <a:gd name="T3" fmla="*/ 0 h 980"/>
                  <a:gd name="T4" fmla="*/ 2620 w 2620"/>
                  <a:gd name="T5" fmla="*/ 1 h 980"/>
                  <a:gd name="T6" fmla="*/ 0 w 2620"/>
                  <a:gd name="T7" fmla="*/ 0 h 980"/>
                  <a:gd name="T8" fmla="*/ 0 60000 65536"/>
                  <a:gd name="T9" fmla="*/ 0 60000 65536"/>
                  <a:gd name="T10" fmla="*/ 0 60000 65536"/>
                  <a:gd name="T11" fmla="*/ 0 60000 65536"/>
                  <a:gd name="T12" fmla="*/ 0 w 2620"/>
                  <a:gd name="T13" fmla="*/ 0 h 980"/>
                  <a:gd name="T14" fmla="*/ 2620 w 2620"/>
                  <a:gd name="T15" fmla="*/ 980 h 980"/>
                </a:gdLst>
                <a:ahLst/>
                <a:cxnLst>
                  <a:cxn ang="T8">
                    <a:pos x="T0" y="T1"/>
                  </a:cxn>
                  <a:cxn ang="T9">
                    <a:pos x="T2" y="T3"/>
                  </a:cxn>
                  <a:cxn ang="T10">
                    <a:pos x="T4" y="T5"/>
                  </a:cxn>
                  <a:cxn ang="T11">
                    <a:pos x="T6" y="T7"/>
                  </a:cxn>
                </a:cxnLst>
                <a:rect l="T12" t="T13" r="T14" b="T15"/>
                <a:pathLst>
                  <a:path w="2620" h="980">
                    <a:moveTo>
                      <a:pt x="0" y="0"/>
                    </a:moveTo>
                    <a:lnTo>
                      <a:pt x="1310" y="0"/>
                    </a:lnTo>
                    <a:lnTo>
                      <a:pt x="2620" y="980"/>
                    </a:lnTo>
                    <a:lnTo>
                      <a:pt x="0" y="0"/>
                    </a:lnTo>
                    <a:close/>
                  </a:path>
                </a:pathLst>
              </a:custGeom>
              <a:solidFill>
                <a:srgbClr val="404000"/>
              </a:solidFill>
              <a:ln w="25400">
                <a:solidFill>
                  <a:srgbClr val="000000"/>
                </a:solidFill>
                <a:round/>
                <a:headEnd/>
                <a:tailEnd/>
              </a:ln>
            </p:spPr>
            <p:txBody>
              <a:bodyPr/>
              <a:lstStyle/>
              <a:p>
                <a:endParaRPr lang="en-GB" dirty="0"/>
              </a:p>
            </p:txBody>
          </p:sp>
        </p:grpSp>
        <p:sp>
          <p:nvSpPr>
            <p:cNvPr id="5131" name="Rectangle 11"/>
            <p:cNvSpPr>
              <a:spLocks noChangeArrowheads="1"/>
            </p:cNvSpPr>
            <p:nvPr/>
          </p:nvSpPr>
          <p:spPr bwMode="auto">
            <a:xfrm>
              <a:off x="954" y="962"/>
              <a:ext cx="1304" cy="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3600" dirty="0">
                  <a:latin typeface="Arial" charset="0"/>
                </a:rPr>
                <a:t>Process</a:t>
              </a:r>
              <a:br>
                <a:rPr lang="en-US" altLang="en-US" sz="3600" dirty="0">
                  <a:latin typeface="Arial" charset="0"/>
                </a:rPr>
              </a:br>
              <a:r>
                <a:rPr lang="en-US" altLang="en-US" sz="3600" dirty="0">
                  <a:latin typeface="Arial" charset="0"/>
                </a:rPr>
                <a:t>Costing</a:t>
              </a:r>
            </a:p>
          </p:txBody>
        </p:sp>
        <p:sp>
          <p:nvSpPr>
            <p:cNvPr id="5132" name="Rectangle 12"/>
            <p:cNvSpPr>
              <a:spLocks noChangeArrowheads="1"/>
            </p:cNvSpPr>
            <p:nvPr/>
          </p:nvSpPr>
          <p:spPr bwMode="auto">
            <a:xfrm>
              <a:off x="2740" y="993"/>
              <a:ext cx="1446"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3600" dirty="0">
                  <a:latin typeface="Arial" charset="0"/>
                </a:rPr>
                <a:t>Job Order</a:t>
              </a:r>
              <a:br>
                <a:rPr lang="en-US" altLang="en-US" sz="3600" dirty="0">
                  <a:latin typeface="Arial" charset="0"/>
                </a:rPr>
              </a:br>
              <a:r>
                <a:rPr lang="en-US" altLang="en-US" sz="3600" dirty="0">
                  <a:latin typeface="Arial" charset="0"/>
                </a:rPr>
                <a:t>Costing</a:t>
              </a:r>
            </a:p>
          </p:txBody>
        </p:sp>
      </p:grpSp>
      <p:sp>
        <p:nvSpPr>
          <p:cNvPr id="5125" name="Rectangle 15"/>
          <p:cNvSpPr>
            <a:spLocks noGrp="1" noChangeArrowheads="1"/>
          </p:cNvSpPr>
          <p:nvPr>
            <p:ph type="title"/>
          </p:nvPr>
        </p:nvSpPr>
        <p:spPr>
          <a:xfrm>
            <a:off x="457200" y="609600"/>
            <a:ext cx="8229600" cy="762000"/>
          </a:xfrm>
        </p:spPr>
        <p:txBody>
          <a:bodyPr/>
          <a:lstStyle/>
          <a:p>
            <a:r>
              <a:rPr lang="en-US" altLang="en-US" b="1" dirty="0"/>
              <a:t>Cost Accounting Systems</a:t>
            </a:r>
          </a:p>
        </p:txBody>
      </p:sp>
      <p:sp>
        <p:nvSpPr>
          <p:cNvPr id="5126" name="AutoShape 16"/>
          <p:cNvSpPr>
            <a:spLocks noChangeArrowheads="1"/>
          </p:cNvSpPr>
          <p:nvPr/>
        </p:nvSpPr>
        <p:spPr bwMode="auto">
          <a:xfrm rot="-5400000">
            <a:off x="2247900" y="2940050"/>
            <a:ext cx="679450" cy="450850"/>
          </a:xfrm>
          <a:prstGeom prst="rightArrow">
            <a:avLst>
              <a:gd name="adj1" fmla="val 50000"/>
              <a:gd name="adj2" fmla="val 75359"/>
            </a:avLst>
          </a:prstGeom>
          <a:solidFill>
            <a:srgbClr val="FC0128"/>
          </a:solidFill>
          <a:ln w="12700">
            <a:solidFill>
              <a:srgbClr val="FC0128"/>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latin typeface="Arial" charset="0"/>
            </a:endParaRPr>
          </a:p>
        </p:txBody>
      </p:sp>
      <p:sp>
        <p:nvSpPr>
          <p:cNvPr id="5127" name="Rectangle 18"/>
          <p:cNvSpPr>
            <a:spLocks noChangeArrowheads="1"/>
          </p:cNvSpPr>
          <p:nvPr/>
        </p:nvSpPr>
        <p:spPr bwMode="auto">
          <a:xfrm>
            <a:off x="1771650" y="3375025"/>
            <a:ext cx="1644650" cy="477567"/>
          </a:xfrm>
          <a:prstGeom prst="rect">
            <a:avLst/>
          </a:prstGeom>
          <a:solidFill>
            <a:srgbClr val="F6E9B4"/>
          </a:solidFill>
          <a:ln w="38100" cmpd="dbl">
            <a:solidFill>
              <a:schemeClr val="tx1"/>
            </a:solidFill>
            <a:miter lim="800000"/>
            <a:headEnd/>
            <a:tailEnd/>
          </a:ln>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90000"/>
              </a:lnSpc>
              <a:spcBef>
                <a:spcPct val="30000"/>
              </a:spcBef>
              <a:buClr>
                <a:schemeClr val="hlink"/>
              </a:buClr>
              <a:buSzPct val="75000"/>
              <a:buFont typeface="Wingdings" pitchFamily="2" charset="2"/>
              <a:buNone/>
            </a:pPr>
            <a:r>
              <a:rPr lang="en-US" altLang="en-US" sz="2800" b="1" dirty="0">
                <a:latin typeface="Arial" charset="0"/>
              </a:rPr>
              <a:t> </a:t>
            </a:r>
            <a:r>
              <a:rPr lang="en-US" altLang="en-US" sz="2000" b="1" dirty="0">
                <a:latin typeface="Arial" charset="0"/>
              </a:rPr>
              <a:t>Chapter 16</a:t>
            </a:r>
          </a:p>
        </p:txBody>
      </p:sp>
      <p:sp>
        <p:nvSpPr>
          <p:cNvPr id="19" name="Rectangle 1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21" name="Rounded Rectangle 20"/>
          <p:cNvSpPr/>
          <p:nvPr/>
        </p:nvSpPr>
        <p:spPr>
          <a:xfrm>
            <a:off x="81012" y="6592887"/>
            <a:ext cx="4567188" cy="170523"/>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rPr>
              <a:t>Explain job order costing and job cost sheets</a:t>
            </a:r>
            <a:r>
              <a:rPr lang="en-US" sz="1100" dirty="0">
                <a:solidFill>
                  <a:prstClr val="black"/>
                </a:solidFill>
                <a:cs typeface="Arial" charset="0"/>
              </a:rPr>
              <a:t>.</a:t>
            </a:r>
            <a:endParaRPr lang="en-US" sz="1100" dirty="0"/>
          </a:p>
        </p:txBody>
      </p:sp>
      <p:sp>
        <p:nvSpPr>
          <p:cNvPr id="23" name="Rectangle 22">
            <a:extLst>
              <a:ext uri="{FF2B5EF4-FFF2-40B4-BE49-F238E27FC236}">
                <a16:creationId xmlns:a16="http://schemas.microsoft.com/office/drawing/2014/main" xmlns="" id="{619A0290-B272-EA45-993F-1836A1FE1053}"/>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4" name="Slide Number Placeholder 7">
            <a:extLst>
              <a:ext uri="{FF2B5EF4-FFF2-40B4-BE49-F238E27FC236}">
                <a16:creationId xmlns:a16="http://schemas.microsoft.com/office/drawing/2014/main" xmlns="" id="{E2EE0558-C629-DD4E-B97A-AEAF76252FFA}"/>
              </a:ext>
            </a:extLst>
          </p:cNvPr>
          <p:cNvSpPr txBox="1">
            <a:spLocks/>
          </p:cNvSpPr>
          <p:nvPr/>
        </p:nvSpPr>
        <p:spPr>
          <a:xfrm>
            <a:off x="6752304" y="6362925"/>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15-</a:t>
            </a:r>
            <a:fld id="{389021C6-BF4E-47D5-A0FD-A156D54A87E1}" type="slidenum">
              <a:rPr lang="en-US" smtClean="0">
                <a:solidFill>
                  <a:schemeClr val="tx1">
                    <a:lumMod val="50000"/>
                    <a:lumOff val="50000"/>
                  </a:schemeClr>
                </a:solidFill>
              </a:rPr>
              <a:pPr>
                <a:defRPr/>
              </a:pPr>
              <a:t>4</a:t>
            </a:fld>
            <a:endParaRPr lang="en-US" dirty="0">
              <a:solidFill>
                <a:schemeClr val="tx1">
                  <a:lumMod val="50000"/>
                  <a:lumOff val="50000"/>
                </a:schemeClr>
              </a:solidFill>
            </a:endParaRPr>
          </a:p>
        </p:txBody>
      </p:sp>
      <p:sp>
        <p:nvSpPr>
          <p:cNvPr id="25" name="TextBox 24">
            <a:extLst>
              <a:ext uri="{FF2B5EF4-FFF2-40B4-BE49-F238E27FC236}">
                <a16:creationId xmlns:a16="http://schemas.microsoft.com/office/drawing/2014/main" xmlns="" id="{5698974B-69DB-44CB-B5AA-8977CB0D80AF}"/>
              </a:ext>
            </a:extLst>
          </p:cNvPr>
          <p:cNvSpPr txBox="1"/>
          <p:nvPr/>
        </p:nvSpPr>
        <p:spPr>
          <a:xfrm>
            <a:off x="7795752" y="363889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15.1</a:t>
            </a:r>
          </a:p>
        </p:txBody>
      </p:sp>
      <p:pic>
        <p:nvPicPr>
          <p:cNvPr id="2" name="Picture 1">
            <a:extLst>
              <a:ext uri="{FF2B5EF4-FFF2-40B4-BE49-F238E27FC236}">
                <a16:creationId xmlns:a16="http://schemas.microsoft.com/office/drawing/2014/main" xmlns="" id="{05D5C3C6-89B9-4250-9B15-B27C71A8E5C5}"/>
              </a:ext>
            </a:extLst>
          </p:cNvPr>
          <p:cNvPicPr>
            <a:picLocks noChangeAspect="1"/>
          </p:cNvPicPr>
          <p:nvPr/>
        </p:nvPicPr>
        <p:blipFill>
          <a:blip r:embed="rId3"/>
          <a:stretch>
            <a:fillRect/>
          </a:stretch>
        </p:blipFill>
        <p:spPr>
          <a:xfrm>
            <a:off x="752952" y="4341811"/>
            <a:ext cx="7638095" cy="1866667"/>
          </a:xfrm>
          <a:prstGeom prst="rect">
            <a:avLst/>
          </a:prstGeom>
        </p:spPr>
      </p:pic>
    </p:spTree>
  </p:cSld>
  <p:clrMapOvr>
    <a:masterClrMapping/>
  </p:clrMapOvr>
  <p:transition spd="med">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 name="Rectangle 30"/>
          <p:cNvSpPr>
            <a:spLocks noGrp="1" noChangeArrowheads="1"/>
          </p:cNvSpPr>
          <p:nvPr>
            <p:ph type="title"/>
          </p:nvPr>
        </p:nvSpPr>
        <p:spPr>
          <a:xfrm>
            <a:off x="97341" y="813990"/>
            <a:ext cx="8589459" cy="723900"/>
          </a:xfrm>
        </p:spPr>
        <p:txBody>
          <a:bodyPr/>
          <a:lstStyle/>
          <a:p>
            <a:r>
              <a:rPr lang="en-US" altLang="en-US" b="1" dirty="0"/>
              <a:t>Production Activities in Job </a:t>
            </a:r>
            <a:br>
              <a:rPr lang="en-US" altLang="en-US" b="1" dirty="0"/>
            </a:br>
            <a:r>
              <a:rPr lang="en-US" altLang="en-US" b="1" dirty="0"/>
              <a:t>Order Costing</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81012" y="6592887"/>
            <a:ext cx="4567188" cy="170523"/>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a:t>
            </a:r>
            <a:r>
              <a:rPr lang="en-US" sz="1100" dirty="0">
                <a:solidFill>
                  <a:prstClr val="black"/>
                </a:solidFill>
              </a:rPr>
              <a:t> Explain job order costing and job cost sheets</a:t>
            </a:r>
            <a:r>
              <a:rPr lang="en-US" sz="1100" dirty="0">
                <a:solidFill>
                  <a:prstClr val="black"/>
                </a:solidFill>
                <a:cs typeface="Arial" charset="0"/>
              </a:rPr>
              <a:t>.</a:t>
            </a:r>
            <a:endParaRPr lang="en-US" sz="1100" dirty="0"/>
          </a:p>
        </p:txBody>
      </p:sp>
      <p:sp>
        <p:nvSpPr>
          <p:cNvPr id="8" name="TextBox 7"/>
          <p:cNvSpPr txBox="1"/>
          <p:nvPr/>
        </p:nvSpPr>
        <p:spPr>
          <a:xfrm>
            <a:off x="7772400" y="17526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15.2</a:t>
            </a:r>
          </a:p>
        </p:txBody>
      </p:sp>
      <p:sp>
        <p:nvSpPr>
          <p:cNvPr id="10" name="Rectangle 9">
            <a:extLst>
              <a:ext uri="{FF2B5EF4-FFF2-40B4-BE49-F238E27FC236}">
                <a16:creationId xmlns:a16="http://schemas.microsoft.com/office/drawing/2014/main" xmlns="" id="{722C7486-905A-8A47-8CCF-6ADE2F300EED}"/>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46746306-5E52-2D4B-AAE7-6CEF46C2706D}"/>
              </a:ext>
            </a:extLst>
          </p:cNvPr>
          <p:cNvSpPr txBox="1">
            <a:spLocks/>
          </p:cNvSpPr>
          <p:nvPr/>
        </p:nvSpPr>
        <p:spPr>
          <a:xfrm>
            <a:off x="67056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15-</a:t>
            </a:r>
            <a:fld id="{389021C6-BF4E-47D5-A0FD-A156D54A87E1}" type="slidenum">
              <a:rPr lang="en-US" smtClean="0">
                <a:solidFill>
                  <a:schemeClr val="tx1">
                    <a:lumMod val="50000"/>
                    <a:lumOff val="50000"/>
                  </a:schemeClr>
                </a:solidFill>
              </a:rPr>
              <a:pPr>
                <a:defRPr/>
              </a:pPr>
              <a:t>5</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C076CCB5-7409-429E-A5E3-B9BBDEF83F6F}"/>
              </a:ext>
            </a:extLst>
          </p:cNvPr>
          <p:cNvPicPr>
            <a:picLocks noChangeAspect="1"/>
          </p:cNvPicPr>
          <p:nvPr/>
        </p:nvPicPr>
        <p:blipFill>
          <a:blip r:embed="rId3"/>
          <a:stretch>
            <a:fillRect/>
          </a:stretch>
        </p:blipFill>
        <p:spPr>
          <a:xfrm>
            <a:off x="533400" y="2415443"/>
            <a:ext cx="7808951" cy="3299557"/>
          </a:xfrm>
          <a:prstGeom prst="rect">
            <a:avLst/>
          </a:prstGeom>
        </p:spPr>
      </p:pic>
    </p:spTree>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Rectangle 38"/>
          <p:cNvSpPr>
            <a:spLocks noGrp="1" noChangeArrowheads="1"/>
          </p:cNvSpPr>
          <p:nvPr>
            <p:ph type="title"/>
          </p:nvPr>
        </p:nvSpPr>
        <p:spPr>
          <a:xfrm>
            <a:off x="457200" y="533400"/>
            <a:ext cx="8229600" cy="990600"/>
          </a:xfrm>
        </p:spPr>
        <p:txBody>
          <a:bodyPr/>
          <a:lstStyle/>
          <a:p>
            <a:r>
              <a:rPr lang="en-US" altLang="en-US" b="1" dirty="0"/>
              <a:t>Cost Flows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81012" y="6592887"/>
            <a:ext cx="4567188" cy="170523"/>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rPr>
              <a:t>Explain job order costing and job cost sheets</a:t>
            </a:r>
            <a:r>
              <a:rPr lang="en-US" sz="1100" dirty="0">
                <a:solidFill>
                  <a:prstClr val="black"/>
                </a:solidFill>
                <a:cs typeface="Arial" charset="0"/>
              </a:rPr>
              <a:t>.</a:t>
            </a:r>
            <a:endParaRPr lang="en-US" sz="1100" dirty="0"/>
          </a:p>
        </p:txBody>
      </p:sp>
      <p:sp>
        <p:nvSpPr>
          <p:cNvPr id="2" name="TextBox 1"/>
          <p:cNvSpPr txBox="1"/>
          <p:nvPr/>
        </p:nvSpPr>
        <p:spPr>
          <a:xfrm>
            <a:off x="457200" y="1640934"/>
            <a:ext cx="7848600" cy="4832092"/>
          </a:xfrm>
          <a:prstGeom prst="rect">
            <a:avLst/>
          </a:prstGeom>
          <a:noFill/>
        </p:spPr>
        <p:txBody>
          <a:bodyPr wrap="square" rtlCol="0">
            <a:spAutoFit/>
          </a:bodyPr>
          <a:lstStyle/>
          <a:p>
            <a:r>
              <a:rPr lang="en-US" sz="2800" dirty="0"/>
              <a:t>Manufacturing costs flow:</a:t>
            </a:r>
          </a:p>
          <a:p>
            <a:pPr marL="514350" indent="-514350">
              <a:buFont typeface="+mj-lt"/>
              <a:buAutoNum type="arabicPeriod"/>
            </a:pPr>
            <a:r>
              <a:rPr lang="en-US" sz="2800" dirty="0"/>
              <a:t>Raw materials inventory – direct and indirect materials</a:t>
            </a:r>
          </a:p>
          <a:p>
            <a:pPr marL="514350" indent="-514350">
              <a:buAutoNum type="arabicPeriod"/>
            </a:pPr>
            <a:r>
              <a:rPr lang="en-US" sz="2800" dirty="0"/>
              <a:t>Work in process inventory – job is being produced</a:t>
            </a:r>
          </a:p>
          <a:p>
            <a:pPr marL="514350" indent="-514350">
              <a:buAutoNum type="arabicPeriod"/>
            </a:pPr>
            <a:r>
              <a:rPr lang="en-US" sz="2800" dirty="0"/>
              <a:t>Finished goods inventory – completed goods</a:t>
            </a:r>
          </a:p>
          <a:p>
            <a:pPr marL="514350" indent="-514350">
              <a:buAutoNum type="arabicPeriod"/>
            </a:pPr>
            <a:r>
              <a:rPr lang="en-US" sz="2800" dirty="0"/>
              <a:t>Cost of goods sold – goods which are sold</a:t>
            </a:r>
          </a:p>
          <a:p>
            <a:pPr marL="514350" indent="-514350">
              <a:buAutoNum type="arabicPeriod"/>
            </a:pPr>
            <a:endParaRPr lang="en-US" sz="2800" dirty="0"/>
          </a:p>
          <a:p>
            <a:r>
              <a:rPr lang="en-US" sz="2800" dirty="0"/>
              <a:t>Subsidiary records store specific cost data about the manufacturing costs for each job.</a:t>
            </a:r>
          </a:p>
          <a:p>
            <a:endParaRPr lang="en-US" sz="2800" dirty="0"/>
          </a:p>
        </p:txBody>
      </p:sp>
      <p:sp>
        <p:nvSpPr>
          <p:cNvPr id="9" name="Rectangle 8">
            <a:extLst>
              <a:ext uri="{FF2B5EF4-FFF2-40B4-BE49-F238E27FC236}">
                <a16:creationId xmlns:a16="http://schemas.microsoft.com/office/drawing/2014/main" xmlns="" id="{2F3F0FF5-54A9-DA49-A852-0D6146B7D04F}"/>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14BBD490-0F7E-4F45-B279-F267FBAEF973}"/>
              </a:ext>
            </a:extLst>
          </p:cNvPr>
          <p:cNvSpPr txBox="1">
            <a:spLocks/>
          </p:cNvSpPr>
          <p:nvPr/>
        </p:nvSpPr>
        <p:spPr>
          <a:xfrm>
            <a:off x="6781800" y="6407397"/>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15-</a:t>
            </a:r>
            <a:fld id="{389021C6-BF4E-47D5-A0FD-A156D54A87E1}" type="slidenum">
              <a:rPr lang="en-US" smtClean="0">
                <a:solidFill>
                  <a:schemeClr val="tx1">
                    <a:lumMod val="50000"/>
                    <a:lumOff val="50000"/>
                  </a:schemeClr>
                </a:solidFill>
              </a:rPr>
              <a:pPr>
                <a:defRPr/>
              </a:pPr>
              <a:t>6</a:t>
            </a:fld>
            <a:endParaRPr lang="en-US" dirty="0">
              <a:solidFill>
                <a:schemeClr val="tx1">
                  <a:lumMod val="50000"/>
                  <a:lumOff val="50000"/>
                </a:schemeClr>
              </a:solidFill>
            </a:endParaRPr>
          </a:p>
        </p:txBody>
      </p:sp>
    </p:spTree>
    <p:extLst>
      <p:ext uri="{BB962C8B-B14F-4D97-AF65-F5344CB8AC3E}">
        <p14:creationId xmlns:p14="http://schemas.microsoft.com/office/powerpoint/2010/main" val="2718206292"/>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1"/>
          <p:cNvSpPr>
            <a:spLocks noGrp="1" noChangeArrowheads="1"/>
          </p:cNvSpPr>
          <p:nvPr>
            <p:ph type="title"/>
          </p:nvPr>
        </p:nvSpPr>
        <p:spPr>
          <a:xfrm>
            <a:off x="424405" y="563562"/>
            <a:ext cx="8229600" cy="808038"/>
          </a:xfrm>
        </p:spPr>
        <p:txBody>
          <a:bodyPr/>
          <a:lstStyle/>
          <a:p>
            <a:r>
              <a:rPr lang="en-US" altLang="en-US" b="1" dirty="0"/>
              <a:t>Job Cost Sheet</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81012" y="6612921"/>
            <a:ext cx="4414788" cy="15049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rPr>
              <a:t>Explain job order costing and job cost sheets</a:t>
            </a:r>
            <a:r>
              <a:rPr lang="en-US" sz="1100" dirty="0">
                <a:solidFill>
                  <a:prstClr val="black"/>
                </a:solidFill>
                <a:cs typeface="Arial" charset="0"/>
              </a:rPr>
              <a:t>.</a:t>
            </a:r>
            <a:endParaRPr lang="en-US" sz="1100" dirty="0"/>
          </a:p>
        </p:txBody>
      </p:sp>
      <p:sp>
        <p:nvSpPr>
          <p:cNvPr id="8" name="TextBox 7"/>
          <p:cNvSpPr txBox="1"/>
          <p:nvPr/>
        </p:nvSpPr>
        <p:spPr>
          <a:xfrm>
            <a:off x="7620000" y="111641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15.3</a:t>
            </a:r>
          </a:p>
        </p:txBody>
      </p:sp>
      <p:sp>
        <p:nvSpPr>
          <p:cNvPr id="10" name="Rectangle 9">
            <a:extLst>
              <a:ext uri="{FF2B5EF4-FFF2-40B4-BE49-F238E27FC236}">
                <a16:creationId xmlns:a16="http://schemas.microsoft.com/office/drawing/2014/main" xmlns="" id="{CD8BA44C-B4C3-1944-A72A-21BD2690E4F9}"/>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E125314B-7BDD-2D4C-9D60-3A583B84FDC8}"/>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15-</a:t>
            </a:r>
            <a:fld id="{389021C6-BF4E-47D5-A0FD-A156D54A87E1}" type="slidenum">
              <a:rPr lang="en-US" smtClean="0">
                <a:solidFill>
                  <a:schemeClr val="tx1">
                    <a:lumMod val="50000"/>
                    <a:lumOff val="50000"/>
                  </a:schemeClr>
                </a:solidFill>
              </a:rPr>
              <a:pPr>
                <a:defRPr/>
              </a:pPr>
              <a:t>7</a:t>
            </a:fld>
            <a:endParaRPr lang="en-US" dirty="0">
              <a:solidFill>
                <a:schemeClr val="tx1">
                  <a:lumMod val="50000"/>
                  <a:lumOff val="50000"/>
                </a:schemeClr>
              </a:solidFill>
            </a:endParaRPr>
          </a:p>
        </p:txBody>
      </p:sp>
      <p:pic>
        <p:nvPicPr>
          <p:cNvPr id="1026" name="Picture 2">
            <a:extLst>
              <a:ext uri="{FF2B5EF4-FFF2-40B4-BE49-F238E27FC236}">
                <a16:creationId xmlns:a16="http://schemas.microsoft.com/office/drawing/2014/main" xmlns="" id="{8FFE468F-E9D5-4DC1-806C-9C8FB5BE8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682" y="1916304"/>
            <a:ext cx="8306518" cy="35700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078036"/>
            <a:ext cx="7315200" cy="3124200"/>
          </a:xfrm>
        </p:spPr>
        <p:txBody>
          <a:bodyPr/>
          <a:lstStyle/>
          <a:p>
            <a:r>
              <a:rPr lang="en-US" altLang="en-US" dirty="0"/>
              <a:t/>
            </a:r>
            <a:br>
              <a:rPr lang="en-US" altLang="en-US" dirty="0"/>
            </a:br>
            <a:r>
              <a:rPr lang="en-US" altLang="en-US" dirty="0"/>
              <a:t/>
            </a:r>
            <a:br>
              <a:rPr lang="en-US" altLang="en-US" dirty="0"/>
            </a:br>
            <a:r>
              <a:rPr lang="en-US" altLang="en-US" dirty="0"/>
              <a:t> </a:t>
            </a:r>
            <a:r>
              <a:rPr lang="en-US" dirty="0">
                <a:solidFill>
                  <a:prstClr val="black"/>
                </a:solidFill>
              </a:rPr>
              <a:t>Describe and record the flow of materials costs in job order costing.</a:t>
            </a:r>
            <a:br>
              <a:rPr lang="en-US" dirty="0">
                <a:solidFill>
                  <a:prstClr val="black"/>
                </a:solidFill>
              </a:rPr>
            </a:br>
            <a:r>
              <a:rPr lang="en-US" altLang="en-US" dirty="0"/>
              <a:t>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832876"/>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746845"/>
            <a:ext cx="7315200" cy="87313"/>
          </a:xfrm>
          <a:prstGeom prst="rect">
            <a:avLst/>
          </a:prstGeom>
          <a:noFill/>
          <a:ln w="9525">
            <a:noFill/>
            <a:miter lim="800000"/>
            <a:headEnd/>
            <a:tailEnd/>
          </a:ln>
        </p:spPr>
      </p:pic>
      <p:sp>
        <p:nvSpPr>
          <p:cNvPr id="8" name="TextBox 7"/>
          <p:cNvSpPr txBox="1"/>
          <p:nvPr/>
        </p:nvSpPr>
        <p:spPr>
          <a:xfrm>
            <a:off x="1943100" y="905587"/>
            <a:ext cx="5257800" cy="769441"/>
          </a:xfrm>
          <a:prstGeom prst="rect">
            <a:avLst/>
          </a:prstGeom>
          <a:noFill/>
        </p:spPr>
        <p:txBody>
          <a:bodyPr wrap="square" rtlCol="0">
            <a:spAutoFit/>
          </a:bodyPr>
          <a:lstStyle/>
          <a:p>
            <a:r>
              <a:rPr lang="en-US" altLang="en-US" sz="4400" b="1" dirty="0">
                <a:latin typeface="+mj-lt"/>
              </a:rPr>
              <a:t>Learning Objective P1</a:t>
            </a:r>
            <a:endParaRPr lang="en-US" sz="4400" dirty="0">
              <a:latin typeface="+mj-lt"/>
            </a:endParaRPr>
          </a:p>
        </p:txBody>
      </p:sp>
      <p:sp>
        <p:nvSpPr>
          <p:cNvPr id="10" name="Rectangle 9">
            <a:extLst>
              <a:ext uri="{FF2B5EF4-FFF2-40B4-BE49-F238E27FC236}">
                <a16:creationId xmlns:a16="http://schemas.microsoft.com/office/drawing/2014/main" xmlns="" id="{F0D756BA-6EBC-9149-91D4-5B8DFD51B92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B7013D40-2E73-8442-8DAF-64EFC76C7191}"/>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15-</a:t>
            </a:r>
            <a:fld id="{389021C6-BF4E-47D5-A0FD-A156D54A87E1}" type="slidenum">
              <a:rPr lang="en-US" smtClean="0">
                <a:solidFill>
                  <a:schemeClr val="tx1">
                    <a:lumMod val="50000"/>
                    <a:lumOff val="50000"/>
                  </a:schemeClr>
                </a:solidFill>
              </a:rPr>
              <a:pPr>
                <a:defRPr/>
              </a:pPr>
              <a:t>8</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Rectangle 38"/>
          <p:cNvSpPr>
            <a:spLocks noGrp="1" noChangeArrowheads="1"/>
          </p:cNvSpPr>
          <p:nvPr>
            <p:ph type="title"/>
          </p:nvPr>
        </p:nvSpPr>
        <p:spPr>
          <a:xfrm>
            <a:off x="457200" y="533400"/>
            <a:ext cx="8229600" cy="990600"/>
          </a:xfrm>
        </p:spPr>
        <p:txBody>
          <a:bodyPr/>
          <a:lstStyle/>
          <a:p>
            <a:r>
              <a:rPr lang="en-US" altLang="en-US" b="1" dirty="0"/>
              <a:t>Materials and Labor Costs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2" name="TextBox 1"/>
          <p:cNvSpPr txBox="1"/>
          <p:nvPr/>
        </p:nvSpPr>
        <p:spPr>
          <a:xfrm>
            <a:off x="457200" y="1640934"/>
            <a:ext cx="8382000"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t>Materials received recorded in a receiving report </a:t>
            </a:r>
          </a:p>
          <a:p>
            <a:pPr marL="457200" indent="-457200">
              <a:buFont typeface="Arial" panose="020B0604020202020204" pitchFamily="34" charset="0"/>
              <a:buChar char="•"/>
            </a:pPr>
            <a:r>
              <a:rPr lang="en-US" sz="2800" dirty="0"/>
              <a:t>Receiving report – materials source document</a:t>
            </a:r>
          </a:p>
          <a:p>
            <a:pPr marL="457200" indent="-457200">
              <a:buFont typeface="Arial" panose="020B0604020202020204" pitchFamily="34" charset="0"/>
              <a:buChar char="•"/>
            </a:pPr>
            <a:r>
              <a:rPr lang="en-US" sz="2800" dirty="0"/>
              <a:t>Materials ledger cards –updated when materials are purchased and issued for use in production</a:t>
            </a:r>
          </a:p>
        </p:txBody>
      </p:sp>
      <p:sp>
        <p:nvSpPr>
          <p:cNvPr id="8" name="TextBox 7"/>
          <p:cNvSpPr txBox="1"/>
          <p:nvPr/>
        </p:nvSpPr>
        <p:spPr>
          <a:xfrm>
            <a:off x="7569200" y="364148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15.4</a:t>
            </a:r>
          </a:p>
        </p:txBody>
      </p:sp>
      <p:sp>
        <p:nvSpPr>
          <p:cNvPr id="10" name="Rounded Rectangle 9"/>
          <p:cNvSpPr/>
          <p:nvPr/>
        </p:nvSpPr>
        <p:spPr>
          <a:xfrm>
            <a:off x="81012" y="6553200"/>
            <a:ext cx="57101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and record the flow of materials costs in job order costing.</a:t>
            </a:r>
          </a:p>
        </p:txBody>
      </p:sp>
      <p:sp>
        <p:nvSpPr>
          <p:cNvPr id="11" name="Rectangle 10">
            <a:extLst>
              <a:ext uri="{FF2B5EF4-FFF2-40B4-BE49-F238E27FC236}">
                <a16:creationId xmlns:a16="http://schemas.microsoft.com/office/drawing/2014/main" xmlns="" id="{14684ADA-FBC7-5A49-ADA4-E1D37107BF4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AF8603E1-694D-A649-AE4B-663E3415E8BE}"/>
              </a:ext>
            </a:extLst>
          </p:cNvPr>
          <p:cNvSpPr txBox="1">
            <a:spLocks/>
          </p:cNvSpPr>
          <p:nvPr/>
        </p:nvSpPr>
        <p:spPr>
          <a:xfrm>
            <a:off x="6705600" y="6398286"/>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15-</a:t>
            </a:r>
            <a:fld id="{389021C6-BF4E-47D5-A0FD-A156D54A87E1}" type="slidenum">
              <a:rPr lang="en-US" smtClean="0">
                <a:solidFill>
                  <a:schemeClr val="tx1">
                    <a:lumMod val="50000"/>
                    <a:lumOff val="50000"/>
                  </a:schemeClr>
                </a:solidFill>
              </a:rPr>
              <a:pPr>
                <a:defRPr/>
              </a:pPr>
              <a:t>9</a:t>
            </a:fld>
            <a:endParaRPr lang="en-US" dirty="0">
              <a:solidFill>
                <a:schemeClr val="tx1">
                  <a:lumMod val="50000"/>
                  <a:lumOff val="50000"/>
                </a:schemeClr>
              </a:solidFill>
            </a:endParaRPr>
          </a:p>
        </p:txBody>
      </p:sp>
      <p:pic>
        <p:nvPicPr>
          <p:cNvPr id="4" name="Picture 3">
            <a:extLst>
              <a:ext uri="{FF2B5EF4-FFF2-40B4-BE49-F238E27FC236}">
                <a16:creationId xmlns:a16="http://schemas.microsoft.com/office/drawing/2014/main" xmlns="" id="{A00174CA-BF42-4E07-8850-5A5B4EFE8FFD}"/>
              </a:ext>
            </a:extLst>
          </p:cNvPr>
          <p:cNvPicPr>
            <a:picLocks noChangeAspect="1"/>
          </p:cNvPicPr>
          <p:nvPr/>
        </p:nvPicPr>
        <p:blipFill>
          <a:blip r:embed="rId3"/>
          <a:stretch>
            <a:fillRect/>
          </a:stretch>
        </p:blipFill>
        <p:spPr>
          <a:xfrm>
            <a:off x="1117260" y="3519321"/>
            <a:ext cx="5879030" cy="2542283"/>
          </a:xfrm>
          <a:prstGeom prst="rect">
            <a:avLst/>
          </a:prstGeom>
        </p:spPr>
      </p:pic>
    </p:spTree>
    <p:extLst>
      <p:ext uri="{BB962C8B-B14F-4D97-AF65-F5344CB8AC3E}">
        <p14:creationId xmlns:p14="http://schemas.microsoft.com/office/powerpoint/2010/main" val="993962574"/>
      </p:ext>
    </p:extLst>
  </p:cSld>
  <p:clrMapOvr>
    <a:masterClrMapping/>
  </p:clrMapOvr>
  <p:transition spd="med">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24209</TotalTime>
  <Words>4441</Words>
  <Application>Microsoft Office PowerPoint</Application>
  <PresentationFormat>On-screen Show (4:3)</PresentationFormat>
  <Paragraphs>333</Paragraphs>
  <Slides>37</Slides>
  <Notes>37</Notes>
  <HiddenSlides>0</HiddenSlides>
  <MMClips>0</MMClips>
  <ScaleCrop>false</ScaleCrop>
  <HeadingPairs>
    <vt:vector size="4" baseType="variant">
      <vt:variant>
        <vt:lpstr>Theme</vt:lpstr>
      </vt:variant>
      <vt:variant>
        <vt:i4>6</vt:i4>
      </vt:variant>
      <vt:variant>
        <vt:lpstr>Slide Titles</vt:lpstr>
      </vt:variant>
      <vt:variant>
        <vt:i4>37</vt:i4>
      </vt:variant>
    </vt:vector>
  </HeadingPairs>
  <TitlesOfParts>
    <vt:vector size="43" baseType="lpstr">
      <vt:lpstr>Office Theme</vt:lpstr>
      <vt:lpstr>1_Theme1</vt:lpstr>
      <vt:lpstr>1_Office Theme</vt:lpstr>
      <vt:lpstr>2_Office Theme</vt:lpstr>
      <vt:lpstr>5_Office Theme</vt:lpstr>
      <vt:lpstr>6_Office Theme</vt:lpstr>
      <vt:lpstr>Job Order Costing</vt:lpstr>
      <vt:lpstr>PowerPoint Presentation</vt:lpstr>
      <vt:lpstr>  Explain job order costing and job cost sheets.   </vt:lpstr>
      <vt:lpstr>Cost Accounting Systems</vt:lpstr>
      <vt:lpstr>Production Activities in Job  Order Costing</vt:lpstr>
      <vt:lpstr>Cost Flows</vt:lpstr>
      <vt:lpstr>Job Cost Sheet</vt:lpstr>
      <vt:lpstr>   Describe and record the flow of materials costs in job order costing.    </vt:lpstr>
      <vt:lpstr>Materials and Labor Costs</vt:lpstr>
      <vt:lpstr>Materials Ledger Card</vt:lpstr>
      <vt:lpstr>Materials Requisition</vt:lpstr>
      <vt:lpstr>Materials Requisition  Journal Entry</vt:lpstr>
      <vt:lpstr>  Describe and record the flow of labor costs in job order costing.   </vt:lpstr>
      <vt:lpstr>Labor Cost Flows</vt:lpstr>
      <vt:lpstr>Labor Time Ticket</vt:lpstr>
      <vt:lpstr>Labor Time Ticket Journal Entry</vt:lpstr>
      <vt:lpstr>  Describe and record the flow of overhead costs in job order costing.    </vt:lpstr>
      <vt:lpstr>Overhead Costs</vt:lpstr>
      <vt:lpstr>Set Predetermined Overhead Rate</vt:lpstr>
      <vt:lpstr>Predetermined Overhead Rate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Close overapplied and underapplied factory overhead.   </vt:lpstr>
      <vt:lpstr>Adjusting Factory Overhead </vt:lpstr>
      <vt:lpstr>Adjust Underapplied or Overapplied Overhead</vt:lpstr>
      <vt:lpstr>Job Order Costing of Services</vt:lpstr>
      <vt:lpstr> Apply job order costing in pricing services.  </vt:lpstr>
      <vt:lpstr>PowerPoint Presentation</vt:lpstr>
      <vt:lpstr>PowerPoint Presentation</vt:lpstr>
      <vt:lpstr>End of Chapter 15</vt:lpstr>
    </vt:vector>
  </TitlesOfParts>
  <Company>Jon A. Booker, Ph.D., CPA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Vimalraj Gopi</cp:lastModifiedBy>
  <cp:revision>903</cp:revision>
  <dcterms:created xsi:type="dcterms:W3CDTF">2008-06-11T19:43:46Z</dcterms:created>
  <dcterms:modified xsi:type="dcterms:W3CDTF">2021-06-30T11:05:25Z</dcterms:modified>
</cp:coreProperties>
</file>