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83" r:id="rId5"/>
    <p:sldId id="257" r:id="rId6"/>
    <p:sldId id="258" r:id="rId7"/>
    <p:sldId id="259" r:id="rId8"/>
    <p:sldId id="280" r:id="rId9"/>
    <p:sldId id="296" r:id="rId10"/>
    <p:sldId id="260" r:id="rId11"/>
    <p:sldId id="297" r:id="rId12"/>
    <p:sldId id="274" r:id="rId13"/>
    <p:sldId id="292" r:id="rId14"/>
    <p:sldId id="284" r:id="rId15"/>
    <p:sldId id="281" r:id="rId16"/>
    <p:sldId id="285" r:id="rId17"/>
    <p:sldId id="282" r:id="rId18"/>
    <p:sldId id="293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7206E7E1-4AFA-45DC-BE93-5899E7E271A5}">
          <p14:sldIdLst>
            <p14:sldId id="283"/>
            <p14:sldId id="257"/>
            <p14:sldId id="258"/>
            <p14:sldId id="259"/>
            <p14:sldId id="280"/>
            <p14:sldId id="296"/>
            <p14:sldId id="260"/>
            <p14:sldId id="297"/>
            <p14:sldId id="274"/>
            <p14:sldId id="292"/>
            <p14:sldId id="284"/>
            <p14:sldId id="281"/>
            <p14:sldId id="285"/>
            <p14:sldId id="282"/>
            <p14:sldId id="293"/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, Satchithanandan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F76D7-1B38-4B07-918B-E25EC83F0495}" v="1" dt="2022-11-30T22:57:24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 autoAdjust="0"/>
    <p:restoredTop sz="86486" autoAdjust="0"/>
  </p:normalViewPr>
  <p:slideViewPr>
    <p:cSldViewPr snapToGrid="0">
      <p:cViewPr varScale="1">
        <p:scale>
          <a:sx n="61" d="100"/>
          <a:sy n="61" d="100"/>
        </p:scale>
        <p:origin x="966" y="30"/>
      </p:cViewPr>
      <p:guideLst/>
    </p:cSldViewPr>
  </p:slideViewPr>
  <p:outlineViewPr>
    <p:cViewPr>
      <p:scale>
        <a:sx n="33" d="100"/>
        <a:sy n="33" d="100"/>
      </p:scale>
      <p:origin x="0" y="-60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Penley" userId="e5f35470ee298536" providerId="LiveId" clId="{318F76D7-1B38-4B07-918B-E25EC83F0495}"/>
    <pc:docChg chg="custSel modSld">
      <pc:chgData name="Jeffrey Penley" userId="e5f35470ee298536" providerId="LiveId" clId="{318F76D7-1B38-4B07-918B-E25EC83F0495}" dt="2022-12-01T16:01:53.889" v="711" actId="6549"/>
      <pc:docMkLst>
        <pc:docMk/>
      </pc:docMkLst>
      <pc:sldChg chg="modSp mod">
        <pc:chgData name="Jeffrey Penley" userId="e5f35470ee298536" providerId="LiveId" clId="{318F76D7-1B38-4B07-918B-E25EC83F0495}" dt="2022-12-01T16:01:53.889" v="711" actId="6549"/>
        <pc:sldMkLst>
          <pc:docMk/>
          <pc:sldMk cId="2929859991" sldId="296"/>
        </pc:sldMkLst>
        <pc:spChg chg="mod">
          <ac:chgData name="Jeffrey Penley" userId="e5f35470ee298536" providerId="LiveId" clId="{318F76D7-1B38-4B07-918B-E25EC83F0495}" dt="2022-11-30T22:57:40.599" v="23" actId="20577"/>
          <ac:spMkLst>
            <pc:docMk/>
            <pc:sldMk cId="2929859991" sldId="296"/>
            <ac:spMk id="2" creationId="{8C3C9A64-14E3-7822-703C-9F31CAD4605F}"/>
          </ac:spMkLst>
        </pc:spChg>
        <pc:spChg chg="mod">
          <ac:chgData name="Jeffrey Penley" userId="e5f35470ee298536" providerId="LiveId" clId="{318F76D7-1B38-4B07-918B-E25EC83F0495}" dt="2022-12-01T15:26:11.361" v="710" actId="20577"/>
          <ac:spMkLst>
            <pc:docMk/>
            <pc:sldMk cId="2929859991" sldId="296"/>
            <ac:spMk id="3" creationId="{D99127F7-FD03-0FE3-8701-1790185A0028}"/>
          </ac:spMkLst>
        </pc:spChg>
        <pc:spChg chg="mod">
          <ac:chgData name="Jeffrey Penley" userId="e5f35470ee298536" providerId="LiveId" clId="{318F76D7-1B38-4B07-918B-E25EC83F0495}" dt="2022-12-01T16:01:53.889" v="711" actId="6549"/>
          <ac:spMkLst>
            <pc:docMk/>
            <pc:sldMk cId="2929859991" sldId="296"/>
            <ac:spMk id="4" creationId="{EA404E34-4C04-0FE8-34D5-927725959F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FCEDC-C3B8-4FB4-A58C-B830C6DC6DE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70635-2485-4C70-AF02-3CE7F629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70635-2485-4C70-AF02-3CE7F6297E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A0FCCED-A178-43B6-8604-BF1101C1EFAE}"/>
              </a:ext>
            </a:extLst>
          </p:cNvPr>
          <p:cNvSpPr/>
          <p:nvPr userDrawn="1"/>
        </p:nvSpPr>
        <p:spPr>
          <a:xfrm>
            <a:off x="416616" y="6352143"/>
            <a:ext cx="1576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© McGraw Hill</a:t>
            </a:r>
          </a:p>
        </p:txBody>
      </p:sp>
    </p:spTree>
    <p:extLst>
      <p:ext uri="{BB962C8B-B14F-4D97-AF65-F5344CB8AC3E}">
        <p14:creationId xmlns:p14="http://schemas.microsoft.com/office/powerpoint/2010/main" val="92385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46E9C-D8A3-4579-AF7E-5B355858D99E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C2EBE7-CCD4-466A-84F6-E6BC50106175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1C6D38-D769-4A90-A350-146E855A3816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03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FB29-9A5A-4F62-829C-71CD24E98EA2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2544" y="6356350"/>
            <a:ext cx="541256" cy="365125"/>
          </a:xfrm>
          <a:prstGeom prst="rect">
            <a:avLst/>
          </a:prstGeom>
        </p:spPr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666A86A-D26A-45F5-9F0B-76E9E7A2BE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9225" y="5649913"/>
            <a:ext cx="5132388" cy="534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83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57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4CE62BA-D24E-46C5-8493-E435B15C6F24}"/>
              </a:ext>
            </a:extLst>
          </p:cNvPr>
          <p:cNvSpPr/>
          <p:nvPr userDrawn="1"/>
        </p:nvSpPr>
        <p:spPr>
          <a:xfrm>
            <a:off x="416616" y="6352143"/>
            <a:ext cx="7963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</a:pPr>
            <a:r>
              <a:rPr lang="en-US" sz="1200" b="0" i="0" dirty="0" smtClean="0">
                <a:solidFill>
                  <a:srgbClr val="222222"/>
                </a:solidFill>
                <a:effectLst/>
              </a:rPr>
              <a:t>© McGraw Hill LLC. All rights reserved. No reproduction or distribution without the prior written consent of McGraw Hill LLC.</a:t>
            </a:r>
            <a:endParaRPr lang="en-US" sz="1200" noProof="0" dirty="0"/>
          </a:p>
        </p:txBody>
      </p:sp>
    </p:spTree>
    <p:extLst>
      <p:ext uri="{BB962C8B-B14F-4D97-AF65-F5344CB8AC3E}">
        <p14:creationId xmlns:p14="http://schemas.microsoft.com/office/powerpoint/2010/main" val="134240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859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38200" y="4149153"/>
            <a:ext cx="10515600" cy="203219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4CE62BA-D24E-46C5-8493-E435B15C6F24}"/>
              </a:ext>
            </a:extLst>
          </p:cNvPr>
          <p:cNvSpPr/>
          <p:nvPr userDrawn="1"/>
        </p:nvSpPr>
        <p:spPr>
          <a:xfrm>
            <a:off x="416616" y="6352143"/>
            <a:ext cx="7963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</a:pPr>
            <a:r>
              <a:rPr lang="en-US" sz="1200" b="0" i="0" dirty="0" smtClean="0">
                <a:solidFill>
                  <a:srgbClr val="222222"/>
                </a:solidFill>
                <a:effectLst/>
              </a:rPr>
              <a:t>© McGraw Hill LLC. All rights reserved. No reproduction or distribution without the prior written consent of McGraw Hill LLC.</a:t>
            </a:r>
            <a:endParaRPr lang="en-US" sz="1200" noProof="0" dirty="0"/>
          </a:p>
        </p:txBody>
      </p:sp>
    </p:spTree>
    <p:extLst>
      <p:ext uri="{BB962C8B-B14F-4D97-AF65-F5344CB8AC3E}">
        <p14:creationId xmlns:p14="http://schemas.microsoft.com/office/powerpoint/2010/main" val="39095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82189-A2B6-4D3E-BF54-508BC2E72997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158BC-03B5-4A5B-AC33-EBD8F11A414A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9EA7D3-13AA-465A-9400-5384911AB796}" type="datetime1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EC3BA-1C11-4B88-A46C-4438A17AF5D6}" type="datetime1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7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F8DE9-9D52-408D-881D-7014A0C454F1}" type="datetime1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33D643-B05E-45B2-8E06-F36B8FBF8451}" type="datetime1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McGraw-Hill. All rights reserved. No reproduction or distribution without the prior written consent of McGraw-Hill.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0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780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88B8A88-9DFF-4215-91ED-9F3869CDCD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hidden="1">
            <a:extLst>
              <a:ext uri="{FF2B5EF4-FFF2-40B4-BE49-F238E27FC236}">
                <a16:creationId xmlns="" xmlns:a16="http://schemas.microsoft.com/office/drawing/2014/main" id="{EB419AD1-91C6-4926-A7F7-726CB8277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4D889118-723B-4988-A242-9E0FC7AB70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8225" y="6491335"/>
            <a:ext cx="9575549" cy="20823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900" dirty="0">
                <a:solidFill>
                  <a:srgbClr val="222222"/>
                </a:solidFill>
              </a:rPr>
              <a:t>© McGraw Hill LLC. All rights reserved. No reproduction or distribution without the prior written consent of McGraw Hill LLC.</a:t>
            </a:r>
            <a:endParaRPr lang="en-US" sz="900" noProof="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7B18D27-29A3-1354-0E20-8AE063F78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811" y="537029"/>
            <a:ext cx="4612377" cy="57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3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8849"/>
          </a:xfrm>
        </p:spPr>
        <p:txBody>
          <a:bodyPr>
            <a:noAutofit/>
          </a:bodyPr>
          <a:lstStyle/>
          <a:p>
            <a:pPr algn="ctr"/>
            <a:r>
              <a:rPr lang="en-US" b="1" noProof="0" dirty="0"/>
              <a:t>True Leases Versus Secured Transactions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3626"/>
            <a:ext cx="10515600" cy="4057990"/>
          </a:xfrm>
        </p:spPr>
        <p:txBody>
          <a:bodyPr>
            <a:normAutofit/>
          </a:bodyPr>
          <a:lstStyle/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dirty="0" smtClean="0"/>
              <a:t>Unlike a secured transaction, in a lease the </a:t>
            </a:r>
            <a:r>
              <a:rPr lang="en-US" sz="3600" dirty="0"/>
              <a:t>lessor may not only retake the goods following a default by the lessee; </a:t>
            </a:r>
            <a:r>
              <a:rPr lang="en-US" sz="3600" dirty="0" smtClean="0"/>
              <a:t>the </a:t>
            </a:r>
            <a:r>
              <a:rPr lang="en-US" sz="3600" dirty="0"/>
              <a:t>lessor, unlike a seller, is </a:t>
            </a:r>
            <a:r>
              <a:rPr lang="en-US" sz="3600" b="1" i="1" dirty="0"/>
              <a:t>not</a:t>
            </a:r>
            <a:r>
              <a:rPr lang="en-US" sz="3600" dirty="0"/>
              <a:t> required to dispose of the goods and </a:t>
            </a:r>
            <a:r>
              <a:rPr lang="en-US" sz="3600" b="1" i="1" dirty="0"/>
              <a:t>need not</a:t>
            </a:r>
            <a:r>
              <a:rPr lang="en-US" sz="3600" dirty="0"/>
              <a:t> distribute any proceeds of disposition to the </a:t>
            </a:r>
            <a:r>
              <a:rPr lang="en-US" sz="3600" dirty="0" smtClean="0"/>
              <a:t>lessee.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3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834"/>
            <a:ext cx="10515600" cy="8268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noProof="0" dirty="0"/>
              <a:t>True Leases Versus Secured Transactions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9166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/>
              <a:t>An </a:t>
            </a:r>
            <a:r>
              <a:rPr lang="en-US" sz="2400" b="1" noProof="0" dirty="0"/>
              <a:t>apparent lease transaction of goods</a:t>
            </a:r>
            <a:r>
              <a:rPr lang="en-US" sz="2400" noProof="0" dirty="0"/>
              <a:t> will create a </a:t>
            </a:r>
            <a:r>
              <a:rPr lang="en-US" sz="2400" b="1" i="1" noProof="0" dirty="0"/>
              <a:t>security interest</a:t>
            </a:r>
            <a:r>
              <a:rPr lang="en-US" sz="2400" noProof="0" dirty="0"/>
              <a:t> in the goods if the lessee (buyer) is obligated to make payments on the goods for the entire term of the lease without a right to early termination, </a:t>
            </a:r>
            <a:r>
              <a:rPr lang="en-US" sz="2400" i="1" noProof="0" dirty="0"/>
              <a:t>and</a:t>
            </a:r>
            <a:r>
              <a:rPr lang="en-US" sz="2400" noProof="0" dirty="0"/>
              <a:t> if any of the following is true:</a:t>
            </a:r>
          </a:p>
          <a:p>
            <a:pPr marL="291600" indent="-291600">
              <a:lnSpc>
                <a:spcPct val="100000"/>
              </a:lnSpc>
              <a:spcBef>
                <a:spcPts val="600"/>
              </a:spcBef>
            </a:pPr>
            <a:r>
              <a:rPr lang="en-US" sz="2400" noProof="0" dirty="0"/>
              <a:t>The lease term is equal to or greater than </a:t>
            </a:r>
            <a:r>
              <a:rPr lang="en-US" sz="2400" i="1" noProof="0" dirty="0"/>
              <a:t>remaining useful life</a:t>
            </a:r>
            <a:r>
              <a:rPr lang="en-US" sz="2400" noProof="0" dirty="0"/>
              <a:t> of the goods; </a:t>
            </a:r>
          </a:p>
          <a:p>
            <a:pPr marL="291600" indent="-291600">
              <a:lnSpc>
                <a:spcPct val="100000"/>
              </a:lnSpc>
              <a:spcBef>
                <a:spcPts val="600"/>
              </a:spcBef>
            </a:pPr>
            <a:r>
              <a:rPr lang="en-US" sz="2400" noProof="0" dirty="0"/>
              <a:t>The lessee is required either to </a:t>
            </a:r>
            <a:r>
              <a:rPr lang="en-US" sz="2400" i="1" noProof="0" dirty="0"/>
              <a:t>renew the lease</a:t>
            </a:r>
            <a:r>
              <a:rPr lang="en-US" sz="2400" noProof="0" dirty="0"/>
              <a:t> for the remaining useful life of the goods or to </a:t>
            </a:r>
            <a:r>
              <a:rPr lang="en-US" sz="2400" i="1" noProof="0" dirty="0"/>
              <a:t>become the owner </a:t>
            </a:r>
            <a:r>
              <a:rPr lang="en-US" sz="2400" noProof="0" dirty="0"/>
              <a:t>of the goods; </a:t>
            </a:r>
          </a:p>
          <a:p>
            <a:pPr marL="291600" indent="-291600">
              <a:lnSpc>
                <a:spcPct val="100000"/>
              </a:lnSpc>
              <a:spcBef>
                <a:spcPts val="600"/>
              </a:spcBef>
            </a:pPr>
            <a:r>
              <a:rPr lang="en-US" sz="2400" noProof="0" dirty="0"/>
              <a:t>The lessee has the option to </a:t>
            </a:r>
            <a:r>
              <a:rPr lang="en-US" sz="2400" i="1" noProof="0" dirty="0"/>
              <a:t>renew the lease </a:t>
            </a:r>
            <a:r>
              <a:rPr lang="en-US" sz="2400" noProof="0" dirty="0"/>
              <a:t>for the remaining useful life of the goods at no additional charge or for a nominal charge upon compliance with the lease agreement; </a:t>
            </a:r>
            <a:r>
              <a:rPr lang="en-US" sz="2400" i="1" noProof="0" dirty="0"/>
              <a:t>or</a:t>
            </a:r>
            <a:r>
              <a:rPr lang="en-US" sz="2400" noProof="0" dirty="0"/>
              <a:t> </a:t>
            </a:r>
          </a:p>
          <a:p>
            <a:pPr marL="291600" indent="-291600">
              <a:lnSpc>
                <a:spcPct val="100000"/>
              </a:lnSpc>
              <a:spcBef>
                <a:spcPts val="600"/>
              </a:spcBef>
            </a:pPr>
            <a:r>
              <a:rPr lang="en-US" sz="2400" noProof="0" dirty="0"/>
              <a:t>The lessee has the option to </a:t>
            </a:r>
            <a:r>
              <a:rPr lang="en-US" sz="2400" i="1" noProof="0" dirty="0"/>
              <a:t>become the owner</a:t>
            </a:r>
            <a:r>
              <a:rPr lang="en-US" sz="2400" noProof="0" dirty="0"/>
              <a:t> of the goods for no additional charge or for a nominal charge upon compliance with lease agreement.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99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784"/>
            <a:ext cx="10515600" cy="748245"/>
          </a:xfrm>
        </p:spPr>
        <p:txBody>
          <a:bodyPr/>
          <a:lstStyle/>
          <a:p>
            <a:pPr algn="ctr"/>
            <a:r>
              <a:rPr lang="en-US" b="1" noProof="0" dirty="0"/>
              <a:t>Warranties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153"/>
            <a:ext cx="10515600" cy="45786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noProof="0" dirty="0"/>
              <a:t>Warranty</a:t>
            </a:r>
            <a:r>
              <a:rPr lang="en-US" sz="2600" noProof="0" dirty="0"/>
              <a:t> (Def.): A guarantee or promise providing assurance by one contracting party to the other party that specific facts or conditions are true or will </a:t>
            </a:r>
            <a:r>
              <a:rPr lang="en-US" sz="2600" noProof="0" dirty="0" smtClean="0"/>
              <a:t>happen.</a:t>
            </a:r>
            <a:endParaRPr lang="en-US" sz="2600" noProof="0" dirty="0"/>
          </a:p>
          <a:p>
            <a:pPr>
              <a:lnSpc>
                <a:spcPct val="100000"/>
              </a:lnSpc>
            </a:pPr>
            <a:r>
              <a:rPr lang="en-US" sz="2600" dirty="0"/>
              <a:t>The UCC applies its warranty rules for the </a:t>
            </a:r>
            <a:r>
              <a:rPr lang="en-US" sz="2600" i="1" dirty="0"/>
              <a:t>sale of goods </a:t>
            </a:r>
            <a:r>
              <a:rPr lang="en-US" sz="2600" dirty="0"/>
              <a:t>to </a:t>
            </a:r>
            <a:r>
              <a:rPr lang="en-US" sz="2600" i="1" dirty="0" smtClean="0"/>
              <a:t>leases</a:t>
            </a:r>
            <a:r>
              <a:rPr lang="en-US" sz="2600" dirty="0" smtClean="0"/>
              <a:t>.</a:t>
            </a:r>
            <a:endParaRPr lang="en-US" sz="2600" i="1" dirty="0"/>
          </a:p>
          <a:p>
            <a:pPr>
              <a:lnSpc>
                <a:spcPct val="100000"/>
              </a:lnSpc>
            </a:pPr>
            <a:r>
              <a:rPr lang="en-US" sz="2600" noProof="0" dirty="0"/>
              <a:t>The rules for the major types of warranties—</a:t>
            </a:r>
            <a:r>
              <a:rPr lang="en-US" sz="2600" b="1" noProof="0" dirty="0"/>
              <a:t>express warranties</a:t>
            </a:r>
            <a:r>
              <a:rPr lang="en-US" sz="2600" noProof="0" dirty="0"/>
              <a:t>, the </a:t>
            </a:r>
            <a:r>
              <a:rPr lang="en-US" sz="2600" b="1" noProof="0" dirty="0"/>
              <a:t>implied warranty of merchantability</a:t>
            </a:r>
            <a:r>
              <a:rPr lang="en-US" sz="2600" noProof="0" dirty="0"/>
              <a:t>, and the </a:t>
            </a:r>
            <a:r>
              <a:rPr lang="en-US" sz="2600" b="1" noProof="0" dirty="0"/>
              <a:t>implied warranty of fitness for a particular purpose</a:t>
            </a:r>
            <a:r>
              <a:rPr lang="en-US" sz="2600" noProof="0" dirty="0"/>
              <a:t>—are all nearly identical for sales and for </a:t>
            </a:r>
            <a:r>
              <a:rPr lang="en-US" sz="2600" noProof="0" dirty="0" smtClean="0"/>
              <a:t>leases.</a:t>
            </a:r>
            <a:endParaRPr lang="en-US" sz="2600" noProof="0" dirty="0"/>
          </a:p>
          <a:p>
            <a:pPr>
              <a:lnSpc>
                <a:spcPct val="100000"/>
              </a:lnSpc>
            </a:pPr>
            <a:r>
              <a:rPr lang="en-US" sz="2600" dirty="0"/>
              <a:t>The rules regarding </a:t>
            </a:r>
            <a:r>
              <a:rPr lang="en-US" sz="2600" i="1" dirty="0"/>
              <a:t>exclusion of warranties</a:t>
            </a:r>
            <a:r>
              <a:rPr lang="en-US" sz="2600" dirty="0"/>
              <a:t> in lease contracts are also like the exclusion rules for sales </a:t>
            </a:r>
            <a:r>
              <a:rPr lang="en-US" sz="2600" dirty="0" smtClean="0"/>
              <a:t>contracts.</a:t>
            </a:r>
            <a:endParaRPr lang="en-US" sz="26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374"/>
            <a:ext cx="10515600" cy="846307"/>
          </a:xfrm>
        </p:spPr>
        <p:txBody>
          <a:bodyPr>
            <a:normAutofit/>
          </a:bodyPr>
          <a:lstStyle/>
          <a:p>
            <a:pPr algn="ctr"/>
            <a:r>
              <a:rPr lang="en-US" b="1" noProof="0" dirty="0"/>
              <a:t>Finance 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328"/>
            <a:ext cx="10515600" cy="4543984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2000" noProof="0" dirty="0" smtClean="0"/>
              <a:t>A </a:t>
            </a:r>
            <a:r>
              <a:rPr lang="en-US" sz="12000" b="1" dirty="0"/>
              <a:t>f</a:t>
            </a:r>
            <a:r>
              <a:rPr lang="en-US" sz="12000" b="1" noProof="0" dirty="0" err="1" smtClean="0"/>
              <a:t>inance</a:t>
            </a:r>
            <a:r>
              <a:rPr lang="en-US" sz="12000" b="1" noProof="0" dirty="0" smtClean="0"/>
              <a:t> </a:t>
            </a:r>
            <a:r>
              <a:rPr lang="en-US" sz="12000" b="1" noProof="0" dirty="0"/>
              <a:t>lease </a:t>
            </a:r>
            <a:r>
              <a:rPr lang="en-US" sz="12000" noProof="0" dirty="0" smtClean="0"/>
              <a:t>is a type of </a:t>
            </a:r>
            <a:r>
              <a:rPr lang="en-US" sz="12000" noProof="0" dirty="0"/>
              <a:t>lease in which the lessor is </a:t>
            </a:r>
            <a:r>
              <a:rPr lang="en-US" sz="12000" i="1" noProof="0" dirty="0"/>
              <a:t>not</a:t>
            </a:r>
            <a:r>
              <a:rPr lang="en-US" sz="12000" noProof="0" dirty="0"/>
              <a:t> the fundamental supplier of the goods leased, but leases goods to lessees as a means of </a:t>
            </a:r>
            <a:r>
              <a:rPr lang="en-US" sz="12000" i="1" noProof="0" dirty="0"/>
              <a:t>financing its acquisition from the </a:t>
            </a:r>
            <a:r>
              <a:rPr lang="en-US" sz="12000" i="1" noProof="0" dirty="0" smtClean="0"/>
              <a:t>supplier</a:t>
            </a:r>
            <a:r>
              <a:rPr lang="en-US" sz="12000" noProof="0" dirty="0" smtClean="0"/>
              <a:t>.</a:t>
            </a:r>
            <a:endParaRPr lang="en-US" sz="12000" i="1" noProof="0" dirty="0"/>
          </a:p>
          <a:p>
            <a:pPr marL="291600" indent="-291600">
              <a:lnSpc>
                <a:spcPct val="120000"/>
              </a:lnSpc>
            </a:pPr>
            <a:r>
              <a:rPr lang="en-US" sz="12000" noProof="0" dirty="0"/>
              <a:t>Finance leases involve a relationship among three separate parties: </a:t>
            </a:r>
            <a:r>
              <a:rPr lang="en-US" sz="12000" noProof="0" dirty="0" smtClean="0"/>
              <a:t>(1) the </a:t>
            </a:r>
            <a:r>
              <a:rPr lang="en-US" sz="12000" b="1" noProof="0" dirty="0"/>
              <a:t>supplier</a:t>
            </a:r>
            <a:r>
              <a:rPr lang="en-US" sz="12000" dirty="0" smtClean="0"/>
              <a:t>;</a:t>
            </a:r>
            <a:r>
              <a:rPr lang="en-US" sz="12000" dirty="0"/>
              <a:t> </a:t>
            </a:r>
            <a:r>
              <a:rPr lang="en-US" sz="12000" noProof="0" dirty="0" smtClean="0"/>
              <a:t>(</a:t>
            </a:r>
            <a:r>
              <a:rPr lang="en-US" sz="12000" noProof="0" dirty="0"/>
              <a:t>2) </a:t>
            </a:r>
            <a:r>
              <a:rPr lang="en-US" sz="12000" noProof="0" dirty="0" smtClean="0"/>
              <a:t>the </a:t>
            </a:r>
            <a:r>
              <a:rPr lang="en-US" sz="12000" b="1" noProof="0" dirty="0"/>
              <a:t>lessee</a:t>
            </a:r>
            <a:r>
              <a:rPr lang="en-US" sz="12000" noProof="0" dirty="0"/>
              <a:t>; </a:t>
            </a:r>
            <a:r>
              <a:rPr lang="en-US" sz="12000" noProof="0" dirty="0" smtClean="0"/>
              <a:t>and (3</a:t>
            </a:r>
            <a:r>
              <a:rPr lang="en-US" sz="12000" noProof="0" dirty="0"/>
              <a:t>) </a:t>
            </a:r>
            <a:r>
              <a:rPr lang="en-US" sz="12000" noProof="0" dirty="0" smtClean="0"/>
              <a:t>the </a:t>
            </a:r>
            <a:r>
              <a:rPr lang="en-US" sz="12000" b="1" noProof="0" dirty="0"/>
              <a:t>finance </a:t>
            </a:r>
            <a:r>
              <a:rPr lang="en-US" sz="12000" b="1" noProof="0" dirty="0" smtClean="0"/>
              <a:t>lessor</a:t>
            </a:r>
            <a:r>
              <a:rPr lang="en-US" sz="12000" noProof="0" dirty="0" smtClean="0"/>
              <a:t>.</a:t>
            </a:r>
            <a:endParaRPr lang="en-US" sz="12000" b="1" noProof="0" dirty="0"/>
          </a:p>
          <a:p>
            <a:pPr marL="0" indent="0">
              <a:lnSpc>
                <a:spcPct val="120000"/>
              </a:lnSpc>
              <a:buNone/>
            </a:pPr>
            <a:endParaRPr lang="en-US" sz="12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4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1830"/>
            <a:ext cx="10515600" cy="875489"/>
          </a:xfrm>
        </p:spPr>
        <p:txBody>
          <a:bodyPr/>
          <a:lstStyle/>
          <a:p>
            <a:pPr algn="ctr"/>
            <a:r>
              <a:rPr lang="en-US" b="1" noProof="0" dirty="0"/>
              <a:t>Finance Leases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051"/>
            <a:ext cx="10515600" cy="4897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b="1" noProof="0" dirty="0"/>
              <a:t>UCC Article 2A conditions</a:t>
            </a:r>
            <a:r>
              <a:rPr lang="en-US" sz="3000" noProof="0" dirty="0"/>
              <a:t> to qualify as a finance lease:</a:t>
            </a:r>
          </a:p>
          <a:p>
            <a:pPr marL="291600" indent="-291600">
              <a:lnSpc>
                <a:spcPct val="100000"/>
              </a:lnSpc>
            </a:pPr>
            <a:r>
              <a:rPr lang="en-US" sz="3000" noProof="0" dirty="0"/>
              <a:t>Must be a </a:t>
            </a:r>
            <a:r>
              <a:rPr lang="en-US" sz="3000" i="1" noProof="0" dirty="0"/>
              <a:t>true </a:t>
            </a:r>
            <a:r>
              <a:rPr lang="en-US" sz="3000" i="1" noProof="0" dirty="0" smtClean="0"/>
              <a:t>lease</a:t>
            </a:r>
            <a:r>
              <a:rPr lang="en-US" sz="3000" noProof="0" dirty="0" smtClean="0"/>
              <a:t>, not a secured transaction.</a:t>
            </a:r>
            <a:endParaRPr lang="en-US" sz="3000" i="1" noProof="0" dirty="0"/>
          </a:p>
          <a:p>
            <a:pPr marL="291600" indent="-291600">
              <a:lnSpc>
                <a:spcPct val="100000"/>
              </a:lnSpc>
            </a:pPr>
            <a:r>
              <a:rPr lang="en-US" sz="3000" noProof="0" dirty="0"/>
              <a:t>The finance lessor </a:t>
            </a:r>
            <a:r>
              <a:rPr lang="en-US" sz="3000" i="1" noProof="0" dirty="0"/>
              <a:t>cannot</a:t>
            </a:r>
            <a:r>
              <a:rPr lang="en-US" sz="3000" noProof="0" dirty="0"/>
              <a:t> participate in selecting, manufacturing or supplying </a:t>
            </a:r>
            <a:r>
              <a:rPr lang="en-US" sz="3000" noProof="0" dirty="0" smtClean="0"/>
              <a:t>goods.</a:t>
            </a:r>
            <a:endParaRPr lang="en-US" sz="3000" noProof="0" dirty="0"/>
          </a:p>
          <a:p>
            <a:pPr marL="291600" indent="-291600">
              <a:lnSpc>
                <a:spcPct val="100000"/>
              </a:lnSpc>
            </a:pPr>
            <a:r>
              <a:rPr lang="en-US" sz="3000" noProof="0" dirty="0"/>
              <a:t>The finance lessor’s acquisition of the goods must be </a:t>
            </a:r>
            <a:r>
              <a:rPr lang="en-US" sz="3000" i="1" noProof="0" dirty="0"/>
              <a:t>“in connection with the </a:t>
            </a:r>
            <a:r>
              <a:rPr lang="en-US" sz="3000" i="1" noProof="0" dirty="0" smtClean="0"/>
              <a:t>lease.”</a:t>
            </a:r>
            <a:endParaRPr lang="en-US" sz="3000" i="1" noProof="0" dirty="0"/>
          </a:p>
          <a:p>
            <a:pPr marL="291600" indent="-291600">
              <a:lnSpc>
                <a:spcPct val="100000"/>
              </a:lnSpc>
            </a:pPr>
            <a:r>
              <a:rPr lang="en-US" sz="3000" noProof="0" dirty="0"/>
              <a:t>The finance lessor must use one of four stated methods to give the lessee </a:t>
            </a:r>
            <a:r>
              <a:rPr lang="en-US" sz="3000" i="1" noProof="0" dirty="0"/>
              <a:t>advance notification</a:t>
            </a:r>
            <a:r>
              <a:rPr lang="en-US" sz="3000" noProof="0" dirty="0"/>
              <a:t> of applicable warranties and promises by the </a:t>
            </a:r>
            <a:r>
              <a:rPr lang="en-US" sz="3000" noProof="0" dirty="0" smtClean="0"/>
              <a:t>supplier.</a:t>
            </a:r>
            <a:endParaRPr lang="en-US" sz="3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2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1830"/>
            <a:ext cx="10515600" cy="875489"/>
          </a:xfrm>
        </p:spPr>
        <p:txBody>
          <a:bodyPr/>
          <a:lstStyle/>
          <a:p>
            <a:pPr algn="ctr"/>
            <a:r>
              <a:rPr lang="en-US" b="1" noProof="0" dirty="0"/>
              <a:t>Leases </a:t>
            </a:r>
            <a:r>
              <a:rPr lang="en-US" b="1" noProof="0" dirty="0" smtClean="0"/>
              <a:t>that </a:t>
            </a:r>
            <a:r>
              <a:rPr lang="en-US" b="1" noProof="0" dirty="0"/>
              <a:t>Must Be in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319"/>
            <a:ext cx="10515600" cy="50140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noProof="0" dirty="0"/>
              <a:t>Statute of frauds</a:t>
            </a:r>
            <a:r>
              <a:rPr lang="en-US" sz="3600" noProof="0" dirty="0"/>
              <a:t> (Def.): A law governing which contracts must be </a:t>
            </a:r>
            <a:r>
              <a:rPr lang="en-US" sz="3600" i="1" noProof="0" dirty="0"/>
              <a:t>in writing </a:t>
            </a:r>
            <a:r>
              <a:rPr lang="en-US" sz="3600" noProof="0" dirty="0"/>
              <a:t>to be </a:t>
            </a:r>
            <a:r>
              <a:rPr lang="en-US" sz="3600" noProof="0" dirty="0" smtClean="0"/>
              <a:t>enforceable.</a:t>
            </a:r>
            <a:endParaRPr lang="en-US" sz="3600" noProof="0" dirty="0"/>
          </a:p>
          <a:p>
            <a:pPr>
              <a:lnSpc>
                <a:spcPct val="100000"/>
              </a:lnSpc>
            </a:pPr>
            <a:r>
              <a:rPr lang="en-US" sz="3600" dirty="0"/>
              <a:t>The UCC has a statute of frauds for </a:t>
            </a:r>
            <a:r>
              <a:rPr lang="en-US" sz="3600" dirty="0" smtClean="0"/>
              <a:t>leases.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Under the UCC, if the total payments to be made under the lease, </a:t>
            </a:r>
            <a:r>
              <a:rPr lang="en-US" sz="3600" i="1" dirty="0"/>
              <a:t>excluding payments for options to renew or buy</a:t>
            </a:r>
            <a:r>
              <a:rPr lang="en-US" sz="3600" dirty="0"/>
              <a:t>, are </a:t>
            </a:r>
            <a:r>
              <a:rPr lang="en-US" sz="3600" i="1" dirty="0"/>
              <a:t>$1,000 or more</a:t>
            </a:r>
            <a:r>
              <a:rPr lang="en-US" sz="3600" dirty="0"/>
              <a:t>, the lease must be </a:t>
            </a:r>
            <a:r>
              <a:rPr lang="en-US" sz="3600" i="1" dirty="0"/>
              <a:t>in writing</a:t>
            </a:r>
            <a:r>
              <a:rPr lang="en-US" sz="3600" dirty="0"/>
              <a:t>.</a:t>
            </a:r>
            <a:endParaRPr lang="en-US" sz="3600" i="1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1830"/>
            <a:ext cx="10515600" cy="1060315"/>
          </a:xfrm>
        </p:spPr>
        <p:txBody>
          <a:bodyPr/>
          <a:lstStyle/>
          <a:p>
            <a:pPr algn="ctr"/>
            <a:r>
              <a:rPr lang="en-US" b="1" noProof="0" dirty="0"/>
              <a:t>Leases That Must Be in Writing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518"/>
            <a:ext cx="10515600" cy="4556825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</a:pPr>
            <a:r>
              <a:rPr lang="en-US" sz="3000" dirty="0" smtClean="0"/>
              <a:t>Two exceptions </a:t>
            </a:r>
            <a:r>
              <a:rPr lang="en-US" sz="3000" dirty="0"/>
              <a:t>to the statute of frauds writing requirement for leases: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000" dirty="0"/>
              <a:t>	(1) </a:t>
            </a:r>
            <a:r>
              <a:rPr lang="en-US" sz="3000" i="1" dirty="0"/>
              <a:t>“specially manufactured” goods </a:t>
            </a:r>
            <a:r>
              <a:rPr lang="en-US" sz="3000" dirty="0"/>
              <a:t>or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000" dirty="0"/>
              <a:t>	(2) goods that have already been </a:t>
            </a:r>
            <a:r>
              <a:rPr lang="en-US" sz="3000" i="1" dirty="0"/>
              <a:t>received</a:t>
            </a:r>
            <a:r>
              <a:rPr lang="en-US" sz="3000" dirty="0"/>
              <a:t> and </a:t>
            </a:r>
            <a:r>
              <a:rPr lang="en-US" sz="3000" i="1" dirty="0"/>
              <a:t>accepted</a:t>
            </a:r>
            <a:r>
              <a:rPr lang="en-US" sz="3000" dirty="0"/>
              <a:t> by 		      the </a:t>
            </a:r>
            <a:r>
              <a:rPr lang="en-US" sz="3000" dirty="0" smtClean="0"/>
              <a:t>lessee.</a:t>
            </a:r>
            <a:endParaRPr lang="en-US" sz="3000" dirty="0"/>
          </a:p>
          <a:p>
            <a:pPr lvl="1">
              <a:lnSpc>
                <a:spcPct val="100000"/>
              </a:lnSpc>
            </a:pPr>
            <a:r>
              <a:rPr lang="en-US" sz="3000" noProof="0" dirty="0"/>
              <a:t>In these two special cases, the parties</a:t>
            </a:r>
            <a:r>
              <a:rPr lang="en-US" sz="3000" dirty="0"/>
              <a:t>’ agreement </a:t>
            </a:r>
            <a:r>
              <a:rPr lang="en-US" sz="3000" b="1" dirty="0"/>
              <a:t>need not</a:t>
            </a:r>
            <a:r>
              <a:rPr lang="en-US" sz="3000" dirty="0"/>
              <a:t> be in writing to </a:t>
            </a:r>
            <a:r>
              <a:rPr lang="en-US" sz="3000"/>
              <a:t>be </a:t>
            </a:r>
            <a:r>
              <a:rPr lang="en-US" sz="3000" smtClean="0"/>
              <a:t>enforceable.</a:t>
            </a:r>
            <a:endParaRPr lang="en-US" sz="3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noProof="0" dirty="0"/>
              <a:t>Chapter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noProof="0" dirty="0"/>
              <a:t>U</a:t>
            </a:r>
            <a:r>
              <a:rPr lang="en-US" sz="100" noProof="0" dirty="0"/>
              <a:t> </a:t>
            </a:r>
            <a:r>
              <a:rPr lang="en-US" sz="4400" noProof="0" dirty="0"/>
              <a:t>C</a:t>
            </a:r>
            <a:r>
              <a:rPr lang="en-US" sz="100" noProof="0" dirty="0"/>
              <a:t> </a:t>
            </a:r>
            <a:r>
              <a:rPr lang="en-US" sz="4400" noProof="0" dirty="0" err="1"/>
              <a:t>C</a:t>
            </a:r>
            <a:r>
              <a:rPr lang="en-US" sz="4400" noProof="0" dirty="0"/>
              <a:t> Article 2A: Lease Contracts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4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noProof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Chapter Learning Objectives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D21E11FF-0D66-3F3F-37CA-C71F1410A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91313"/>
            <a:ext cx="10905066" cy="436202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88B8A88-9DFF-4215-91ED-9F3869CDCD8B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3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468"/>
            <a:ext cx="10515600" cy="889527"/>
          </a:xfrm>
        </p:spPr>
        <p:txBody>
          <a:bodyPr>
            <a:normAutofit/>
          </a:bodyPr>
          <a:lstStyle/>
          <a:p>
            <a:pPr algn="ctr"/>
            <a:r>
              <a:rPr lang="en-US" b="1" noProof="0" dirty="0"/>
              <a:t>Introduction to Article 2A of the UCC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519"/>
            <a:ext cx="10515600" cy="413620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b="1" noProof="0" dirty="0"/>
              <a:t>Contracts for the lease of goods </a:t>
            </a:r>
            <a:r>
              <a:rPr lang="en-US" sz="3200" noProof="0" dirty="0"/>
              <a:t>are governed by state statutory laws that are modeled after </a:t>
            </a:r>
            <a:r>
              <a:rPr lang="en-US" sz="3200" b="1" noProof="0" dirty="0"/>
              <a:t>UCC Article </a:t>
            </a:r>
            <a:r>
              <a:rPr lang="en-US" sz="3200" b="1" noProof="0" dirty="0" smtClean="0"/>
              <a:t>2A</a:t>
            </a:r>
            <a:r>
              <a:rPr lang="en-US" sz="3200" noProof="0" dirty="0" smtClean="0"/>
              <a:t>.</a:t>
            </a:r>
            <a:endParaRPr lang="en-US" sz="3200" b="1" noProof="0" dirty="0"/>
          </a:p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3200" noProof="0" dirty="0"/>
              <a:t>Leasing is an attractive option for many firms because it allows the firm use equipment on an exclusive basis </a:t>
            </a:r>
            <a:r>
              <a:rPr lang="en-US" sz="3200" i="1" noProof="0" dirty="0"/>
              <a:t>without the large up-front investment required to purchase </a:t>
            </a:r>
            <a:r>
              <a:rPr lang="en-US" sz="3200" i="1" noProof="0" dirty="0" smtClean="0"/>
              <a:t>it</a:t>
            </a:r>
            <a:r>
              <a:rPr lang="en-US" sz="3200" noProof="0" dirty="0" smtClean="0"/>
              <a:t>.</a:t>
            </a:r>
            <a:endParaRPr lang="en-US" sz="3200" i="1" noProof="0" dirty="0"/>
          </a:p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3200" noProof="0" dirty="0"/>
              <a:t>The decision to lease versus purchase is a </a:t>
            </a:r>
            <a:r>
              <a:rPr lang="en-US" sz="3200" i="1" noProof="0" dirty="0"/>
              <a:t>strategic management </a:t>
            </a:r>
            <a:r>
              <a:rPr lang="en-US" sz="3200" i="1" noProof="0" dirty="0" smtClean="0"/>
              <a:t>decision.</a:t>
            </a:r>
            <a:endParaRPr lang="en-US" sz="3200" i="1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8562"/>
            <a:ext cx="10515600" cy="831379"/>
          </a:xfrm>
        </p:spPr>
        <p:txBody>
          <a:bodyPr/>
          <a:lstStyle/>
          <a:p>
            <a:pPr algn="ctr"/>
            <a:r>
              <a:rPr lang="en-US" b="1" noProof="0" dirty="0"/>
              <a:t>UCC Article 2A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149"/>
            <a:ext cx="10515600" cy="4897202"/>
          </a:xfrm>
        </p:spPr>
        <p:txBody>
          <a:bodyPr>
            <a:noAutofit/>
          </a:bodyPr>
          <a:lstStyle/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Article </a:t>
            </a:r>
            <a:r>
              <a:rPr lang="en-US" sz="2800" dirty="0"/>
              <a:t>2A applies to the lease of goods, such as machinery, equipment, and vehicles. It </a:t>
            </a:r>
            <a:r>
              <a:rPr lang="en-US" sz="2800" i="1" dirty="0"/>
              <a:t>does not</a:t>
            </a:r>
            <a:r>
              <a:rPr lang="en-US" sz="2800" dirty="0"/>
              <a:t> apply to the lease of real </a:t>
            </a:r>
            <a:r>
              <a:rPr lang="en-US" sz="2800" dirty="0" smtClean="0"/>
              <a:t>estate.</a:t>
            </a:r>
          </a:p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A </a:t>
            </a:r>
            <a:r>
              <a:rPr lang="en-US" sz="2800" b="1" noProof="0" dirty="0" smtClean="0"/>
              <a:t>lease</a:t>
            </a:r>
            <a:r>
              <a:rPr lang="en-US" sz="2800" noProof="0" dirty="0" smtClean="0"/>
              <a:t> is </a:t>
            </a:r>
            <a:r>
              <a:rPr lang="en-US" sz="2800" noProof="0" dirty="0"/>
              <a:t>transfer of the right to </a:t>
            </a:r>
            <a:r>
              <a:rPr lang="en-US" sz="2800" i="1" noProof="0" dirty="0"/>
              <a:t>possession and use of goods </a:t>
            </a:r>
            <a:r>
              <a:rPr lang="en-US" sz="2800" noProof="0" dirty="0"/>
              <a:t>for a term in return for </a:t>
            </a:r>
            <a:r>
              <a:rPr lang="en-US" sz="2800" noProof="0" dirty="0" smtClean="0"/>
              <a:t>consideration.</a:t>
            </a:r>
            <a:endParaRPr lang="en-US" sz="2800" noProof="0" dirty="0"/>
          </a:p>
          <a:p>
            <a:pPr marL="748800" lvl="2" indent="-291600">
              <a:lnSpc>
                <a:spcPct val="100000"/>
              </a:lnSpc>
              <a:spcBef>
                <a:spcPts val="1000"/>
              </a:spcBef>
            </a:pPr>
            <a:r>
              <a:rPr lang="en-US" sz="2800" dirty="0"/>
              <a:t>A</a:t>
            </a:r>
            <a:r>
              <a:rPr lang="en-US" sz="2800" noProof="0" dirty="0"/>
              <a:t> sale or retention of a security interest </a:t>
            </a:r>
            <a:r>
              <a:rPr lang="en-US" sz="2800" i="1" noProof="0" dirty="0"/>
              <a:t>is not </a:t>
            </a:r>
            <a:r>
              <a:rPr lang="en-US" sz="2800" noProof="0" dirty="0"/>
              <a:t>a </a:t>
            </a:r>
            <a:r>
              <a:rPr lang="en-US" sz="2800" noProof="0" dirty="0" smtClean="0"/>
              <a:t>lease.</a:t>
            </a:r>
          </a:p>
          <a:p>
            <a:pPr marL="748800" lvl="2" indent="-291600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Unlike a lease, a sale transfers </a:t>
            </a:r>
            <a:r>
              <a:rPr lang="en-US" sz="2800" i="1" dirty="0"/>
              <a:t>ownership</a:t>
            </a:r>
            <a:r>
              <a:rPr lang="en-US" sz="2800" dirty="0"/>
              <a:t>, or title, to goods from the seller to </a:t>
            </a:r>
            <a:r>
              <a:rPr lang="en-US" sz="2800" dirty="0" smtClean="0"/>
              <a:t>buyer.</a:t>
            </a:r>
          </a:p>
          <a:p>
            <a:pPr marL="748800" lvl="2" indent="-291600">
              <a:lnSpc>
                <a:spcPct val="100000"/>
              </a:lnSpc>
              <a:spcBef>
                <a:spcPts val="1000"/>
              </a:spcBef>
            </a:pPr>
            <a:r>
              <a:rPr lang="en-US" sz="2800" dirty="0"/>
              <a:t>A </a:t>
            </a:r>
            <a:r>
              <a:rPr lang="en-US" sz="2800" dirty="0" smtClean="0"/>
              <a:t>lease, by contrast, </a:t>
            </a:r>
            <a:r>
              <a:rPr lang="en-US" sz="2800" i="1" dirty="0"/>
              <a:t>does not </a:t>
            </a:r>
            <a:r>
              <a:rPr lang="en-US" sz="2800" dirty="0"/>
              <a:t>transfer </a:t>
            </a:r>
            <a:r>
              <a:rPr lang="en-US" sz="2800" dirty="0" smtClean="0"/>
              <a:t>title.</a:t>
            </a:r>
            <a:endParaRPr lang="en-US" sz="2800" noProof="0" dirty="0"/>
          </a:p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endParaRPr lang="en-US" sz="2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5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C9A64-14E3-7822-703C-9F31CAD4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18.1: </a:t>
            </a:r>
            <a:r>
              <a:rPr lang="en-US" b="1" i="1" dirty="0"/>
              <a:t>In Re</a:t>
            </a:r>
            <a:r>
              <a:rPr lang="en-US" b="1" i="1"/>
              <a:t>: Pillowtex, Inc.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9127F7-FD03-0FE3-8701-1790185A0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HELD</a:t>
            </a:r>
            <a:r>
              <a:rPr lang="en-US" sz="3600" dirty="0"/>
              <a:t>: The Third Circuit Court of Appeals applied the </a:t>
            </a:r>
            <a:r>
              <a:rPr lang="en-US" sz="3600" dirty="0" smtClean="0"/>
              <a:t>“economic </a:t>
            </a:r>
            <a:r>
              <a:rPr lang="en-US" sz="3600" dirty="0"/>
              <a:t>realities </a:t>
            </a:r>
            <a:r>
              <a:rPr lang="en-US" sz="3600" dirty="0" smtClean="0"/>
              <a:t>test” </a:t>
            </a:r>
            <a:r>
              <a:rPr lang="en-US" sz="3600" dirty="0"/>
              <a:t>to the </a:t>
            </a:r>
            <a:r>
              <a:rPr lang="en-US" sz="3600" dirty="0" smtClean="0"/>
              <a:t>transaction in this case </a:t>
            </a:r>
            <a:r>
              <a:rPr lang="en-US" sz="3600" dirty="0"/>
              <a:t>and held that even though the parties intended </a:t>
            </a:r>
            <a:r>
              <a:rPr lang="en-US" sz="3600" dirty="0" smtClean="0"/>
              <a:t>their </a:t>
            </a:r>
            <a:r>
              <a:rPr lang="en-US" sz="3600" dirty="0"/>
              <a:t>Master Agreement to be a lease, the transaction was in fact a secured financing </a:t>
            </a:r>
            <a:r>
              <a:rPr lang="en-US" sz="3600" dirty="0" smtClean="0"/>
              <a:t>agreement.</a:t>
            </a:r>
            <a:endParaRPr lang="en-US" sz="3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0300249-46FB-63C7-DAD7-C87D986A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5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6371"/>
            <a:ext cx="10515600" cy="823070"/>
          </a:xfrm>
        </p:spPr>
        <p:txBody>
          <a:bodyPr/>
          <a:lstStyle/>
          <a:p>
            <a:pPr algn="ctr"/>
            <a:r>
              <a:rPr lang="en-US" b="1" noProof="0" dirty="0"/>
              <a:t>Some Basic Terminology: Lessors and Lessees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7775"/>
          </a:xfrm>
        </p:spPr>
        <p:txBody>
          <a:bodyPr>
            <a:normAutofit/>
          </a:bodyPr>
          <a:lstStyle/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3400" b="1" noProof="0" dirty="0"/>
              <a:t>Lessor</a:t>
            </a:r>
            <a:r>
              <a:rPr lang="en-US" sz="3400" noProof="0" dirty="0"/>
              <a:t> (Def.): The party who </a:t>
            </a:r>
            <a:r>
              <a:rPr lang="en-US" sz="3400" i="1" noProof="0" dirty="0"/>
              <a:t>owns</a:t>
            </a:r>
            <a:r>
              <a:rPr lang="en-US" sz="3400" noProof="0" dirty="0"/>
              <a:t> the leased goods and who makes them available for </a:t>
            </a:r>
            <a:r>
              <a:rPr lang="en-US" sz="3400" noProof="0" dirty="0" smtClean="0"/>
              <a:t>lease.</a:t>
            </a:r>
            <a:endParaRPr lang="en-US" sz="3400" noProof="0" dirty="0"/>
          </a:p>
          <a:p>
            <a:pPr marL="291600" lvl="1" indent="-291600">
              <a:lnSpc>
                <a:spcPct val="100000"/>
              </a:lnSpc>
              <a:spcBef>
                <a:spcPts val="1000"/>
              </a:spcBef>
            </a:pPr>
            <a:r>
              <a:rPr lang="en-US" sz="3400" b="1" noProof="0" dirty="0"/>
              <a:t>Lessee </a:t>
            </a:r>
            <a:r>
              <a:rPr lang="en-US" sz="3400" noProof="0" dirty="0"/>
              <a:t>(Def.):</a:t>
            </a:r>
            <a:r>
              <a:rPr lang="en-US" sz="3400" b="1" noProof="0" dirty="0"/>
              <a:t> </a:t>
            </a:r>
            <a:r>
              <a:rPr lang="en-US" sz="3400" noProof="0" dirty="0"/>
              <a:t>The party who acquires the right to </a:t>
            </a:r>
            <a:r>
              <a:rPr lang="en-US" sz="3400" i="1" noProof="0" dirty="0"/>
              <a:t>temporary possession and use</a:t>
            </a:r>
            <a:r>
              <a:rPr lang="en-US" sz="3400" noProof="0" dirty="0"/>
              <a:t> of goods under a </a:t>
            </a:r>
            <a:r>
              <a:rPr lang="en-US" sz="3400" noProof="0" dirty="0" smtClean="0"/>
              <a:t>lease.</a:t>
            </a:r>
            <a:endParaRPr lang="en-US" sz="34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8849"/>
          </a:xfrm>
        </p:spPr>
        <p:txBody>
          <a:bodyPr>
            <a:noAutofit/>
          </a:bodyPr>
          <a:lstStyle/>
          <a:p>
            <a:pPr algn="ctr"/>
            <a:r>
              <a:rPr lang="en-US" b="1" noProof="0" dirty="0"/>
              <a:t>True Leases Versus Secured </a:t>
            </a:r>
            <a:r>
              <a:rPr lang="en-US" b="1" noProof="0" dirty="0" smtClean="0"/>
              <a:t>Transactions</a:t>
            </a:r>
            <a:endParaRPr lang="en-US" b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898"/>
            <a:ext cx="10515600" cy="4067718"/>
          </a:xfrm>
        </p:spPr>
        <p:txBody>
          <a:bodyPr>
            <a:normAutofit/>
          </a:bodyPr>
          <a:lstStyle/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dirty="0"/>
              <a:t>According to the UCC, “A true lease of goods (versus a secured transaction) involves the payment for temporary </a:t>
            </a:r>
            <a:r>
              <a:rPr lang="en-US" sz="3600" dirty="0" smtClean="0"/>
              <a:t>possession … with </a:t>
            </a:r>
            <a:r>
              <a:rPr lang="en-US" sz="3600" dirty="0"/>
              <a:t>an expectation that the goods will be returned to the owner at the end of the lease </a:t>
            </a:r>
            <a:r>
              <a:rPr lang="en-US" sz="3600" dirty="0" smtClean="0"/>
              <a:t>term.”</a:t>
            </a:r>
            <a:endParaRPr lang="en-US" sz="36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8849"/>
          </a:xfrm>
        </p:spPr>
        <p:txBody>
          <a:bodyPr>
            <a:noAutofit/>
          </a:bodyPr>
          <a:lstStyle/>
          <a:p>
            <a:pPr algn="ctr"/>
            <a:r>
              <a:rPr lang="en-US" b="1" noProof="0" dirty="0"/>
              <a:t>True Leases Versus Secured </a:t>
            </a:r>
            <a:r>
              <a:rPr lang="en-US" b="1" noProof="0" dirty="0" smtClean="0"/>
              <a:t>Transactions (Cont.)</a:t>
            </a:r>
            <a:endParaRPr lang="en-US" b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5991"/>
          </a:xfrm>
        </p:spPr>
        <p:txBody>
          <a:bodyPr>
            <a:normAutofit fontScale="77500" lnSpcReduction="20000"/>
          </a:bodyPr>
          <a:lstStyle/>
          <a:p>
            <a:pPr marL="0" lvl="2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600" noProof="0" dirty="0" smtClean="0"/>
              <a:t>A</a:t>
            </a:r>
            <a:r>
              <a:rPr lang="en-US" sz="3600" b="1" noProof="0" dirty="0" smtClean="0"/>
              <a:t> secured transaction</a:t>
            </a:r>
            <a:r>
              <a:rPr lang="en-US" sz="3600" noProof="0" dirty="0" smtClean="0"/>
              <a:t> </a:t>
            </a:r>
            <a:r>
              <a:rPr lang="en-US" sz="3600" dirty="0"/>
              <a:t>o</a:t>
            </a:r>
            <a:r>
              <a:rPr lang="en-US" sz="3600" noProof="0" dirty="0" err="1" smtClean="0"/>
              <a:t>ccurs</a:t>
            </a:r>
            <a:r>
              <a:rPr lang="en-US" sz="3600" noProof="0" dirty="0" smtClean="0"/>
              <a:t> </a:t>
            </a:r>
            <a:r>
              <a:rPr lang="en-US" sz="3600" noProof="0" dirty="0"/>
              <a:t>when the seller retains a </a:t>
            </a:r>
            <a:r>
              <a:rPr lang="en-US" sz="3600" i="1" noProof="0" dirty="0"/>
              <a:t>security interest </a:t>
            </a:r>
            <a:r>
              <a:rPr lang="en-US" sz="3600" noProof="0" dirty="0"/>
              <a:t>in goods being </a:t>
            </a:r>
            <a:r>
              <a:rPr lang="en-US" sz="3600" noProof="0" dirty="0" smtClean="0"/>
              <a:t>sold.</a:t>
            </a:r>
            <a:endParaRPr lang="en-US" sz="3600" noProof="0" dirty="0"/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noProof="0" dirty="0"/>
              <a:t>A secured transaction passes </a:t>
            </a:r>
            <a:r>
              <a:rPr lang="en-US" sz="3600" i="1" noProof="0" dirty="0"/>
              <a:t>conditional title</a:t>
            </a:r>
            <a:r>
              <a:rPr lang="en-US" sz="3600" noProof="0" dirty="0"/>
              <a:t> to the </a:t>
            </a:r>
            <a:r>
              <a:rPr lang="en-US" sz="3600" noProof="0" dirty="0" smtClean="0"/>
              <a:t>buyer.</a:t>
            </a:r>
            <a:endParaRPr lang="en-US" sz="3600" noProof="0" dirty="0"/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noProof="0" dirty="0"/>
              <a:t>The transfer of title is conditional because the buyer can retain the goods if the payment obligations are satisfied, but the seller or secured party can </a:t>
            </a:r>
            <a:r>
              <a:rPr lang="en-US" sz="3600" i="1" noProof="0" dirty="0"/>
              <a:t>repossess </a:t>
            </a:r>
            <a:r>
              <a:rPr lang="en-US" sz="3600" noProof="0" dirty="0"/>
              <a:t>the goods in the event of </a:t>
            </a:r>
            <a:r>
              <a:rPr lang="en-US" sz="3600" noProof="0" dirty="0" smtClean="0"/>
              <a:t>default.</a:t>
            </a:r>
            <a:endParaRPr lang="en-US" sz="3600" noProof="0" dirty="0"/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dirty="0"/>
              <a:t>Generally, in cases of default, the secured party must dispose of the goods and apply the proceeds to the outstanding </a:t>
            </a:r>
            <a:r>
              <a:rPr lang="en-US" sz="3600" dirty="0" smtClean="0"/>
              <a:t>indebtedness.</a:t>
            </a:r>
            <a:endParaRPr lang="en-US" sz="3600" dirty="0"/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</a:pPr>
            <a:r>
              <a:rPr lang="en-US" sz="3600" noProof="0" dirty="0"/>
              <a:t>Any </a:t>
            </a:r>
            <a:r>
              <a:rPr lang="en-US" sz="3600" i="1" noProof="0" dirty="0"/>
              <a:t>surplus proceeds</a:t>
            </a:r>
            <a:r>
              <a:rPr lang="en-US" sz="3600" noProof="0" dirty="0"/>
              <a:t> belong to the </a:t>
            </a:r>
            <a:r>
              <a:rPr lang="en-US" sz="3600" i="1" noProof="0" dirty="0" smtClean="0"/>
              <a:t>lessee</a:t>
            </a:r>
            <a:r>
              <a:rPr lang="en-US" sz="3600" noProof="0" dirty="0" smtClean="0"/>
              <a:t>.</a:t>
            </a:r>
            <a:endParaRPr lang="en-US" sz="3600" i="1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8A88-9DFF-4215-91ED-9F3869CDCD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917aa9-a745-4e00-85ad-9b639620d964">
      <Terms xmlns="http://schemas.microsoft.com/office/infopath/2007/PartnerControls"/>
    </lcf76f155ced4ddcb4097134ff3c332f>
    <TaxCatchAll xmlns="dd4bb0b3-50fb-4810-b3a2-6e7365f6d3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DE4A8B0BB0DA4188B5534FD4474BEF" ma:contentTypeVersion="16" ma:contentTypeDescription="Create a new document." ma:contentTypeScope="" ma:versionID="dcf8a55086492345c3427f467455240c">
  <xsd:schema xmlns:xsd="http://www.w3.org/2001/XMLSchema" xmlns:xs="http://www.w3.org/2001/XMLSchema" xmlns:p="http://schemas.microsoft.com/office/2006/metadata/properties" xmlns:ns2="92917aa9-a745-4e00-85ad-9b639620d964" xmlns:ns3="dd4bb0b3-50fb-4810-b3a2-6e7365f6d366" targetNamespace="http://schemas.microsoft.com/office/2006/metadata/properties" ma:root="true" ma:fieldsID="f2bccfa095f40f85b5a8a5b0e6a00226" ns2:_="" ns3:_="">
    <xsd:import namespace="92917aa9-a745-4e00-85ad-9b639620d964"/>
    <xsd:import namespace="dd4bb0b3-50fb-4810-b3a2-6e7365f6d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17aa9-a745-4e00-85ad-9b639620d9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b8617a1-beef-4e24-867f-51551f54cf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bb0b3-50fb-4810-b3a2-6e7365f6d3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4ed88f7-3eb4-48cd-b813-d74aa4a0e91e}" ma:internalName="TaxCatchAll" ma:showField="CatchAllData" ma:web="dd4bb0b3-50fb-4810-b3a2-6e7365f6d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9A344-EFFE-4E28-9E33-58F0796E56E4}">
  <ds:schemaRefs>
    <ds:schemaRef ds:uri="http://schemas.microsoft.com/office/2006/metadata/properties"/>
    <ds:schemaRef ds:uri="http://schemas.microsoft.com/office/infopath/2007/PartnerControls"/>
    <ds:schemaRef ds:uri="92917aa9-a745-4e00-85ad-9b639620d964"/>
    <ds:schemaRef ds:uri="dd4bb0b3-50fb-4810-b3a2-6e7365f6d366"/>
  </ds:schemaRefs>
</ds:datastoreItem>
</file>

<file path=customXml/itemProps2.xml><?xml version="1.0" encoding="utf-8"?>
<ds:datastoreItem xmlns:ds="http://schemas.openxmlformats.org/officeDocument/2006/customXml" ds:itemID="{081CE5A8-3622-4950-B233-B84061DB0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17aa9-a745-4e00-85ad-9b639620d964"/>
    <ds:schemaRef ds:uri="dd4bb0b3-50fb-4810-b3a2-6e7365f6d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8E7DB1-AFE2-47CE-9559-E198979196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1036</Words>
  <Application>Microsoft Office PowerPoint</Application>
  <PresentationFormat>Widescreen</PresentationFormat>
  <Paragraphs>75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</vt:lpstr>
      <vt:lpstr>Chapter 18</vt:lpstr>
      <vt:lpstr>Chapter Learning Objectives</vt:lpstr>
      <vt:lpstr>Introduction to Article 2A of the UCC</vt:lpstr>
      <vt:lpstr>UCC Article 2A Coverage</vt:lpstr>
      <vt:lpstr>Case 18.1: In Re: Pillowtex, Inc.</vt:lpstr>
      <vt:lpstr>Some Basic Terminology: Lessors and Lessees</vt:lpstr>
      <vt:lpstr>True Leases Versus Secured Transactions</vt:lpstr>
      <vt:lpstr>True Leases Versus Secured Transactions (Cont.)</vt:lpstr>
      <vt:lpstr>True Leases Versus Secured Transactions (Cont.)</vt:lpstr>
      <vt:lpstr>True Leases Versus Secured Transactions (Cont.)</vt:lpstr>
      <vt:lpstr>Warranties</vt:lpstr>
      <vt:lpstr>Finance Leases</vt:lpstr>
      <vt:lpstr>Finance Leases (Cont.)</vt:lpstr>
      <vt:lpstr>Leases that Must Be in Writing</vt:lpstr>
      <vt:lpstr>Leases That Must Be in Writing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Melvin: Fundamentals of the Legal Environment of Business PowerPoint Slides McGraw-Hill Publishing</dc:title>
  <dc:creator>Henry Lowenstein</dc:creator>
  <cp:lastModifiedBy>Gunasundari Kuppan</cp:lastModifiedBy>
  <cp:revision>304</cp:revision>
  <dcterms:created xsi:type="dcterms:W3CDTF">2019-07-25T18:35:04Z</dcterms:created>
  <dcterms:modified xsi:type="dcterms:W3CDTF">2023-02-02T10:02:20Z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0x010100EDDE4A8B0BB0DA4188B5534FD4474BEF</vt:lpwstr>
  </property>
</Properties>
</file>